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1" r:id="rId1"/>
    <p:sldMasterId id="2147483682" r:id="rId2"/>
  </p:sldMasterIdLst>
  <p:notesMasterIdLst>
    <p:notesMasterId r:id="rId24"/>
  </p:notesMasterIdLst>
  <p:handoutMasterIdLst>
    <p:handoutMasterId r:id="rId25"/>
  </p:handoutMasterIdLst>
  <p:sldIdLst>
    <p:sldId id="299" r:id="rId3"/>
    <p:sldId id="257" r:id="rId4"/>
    <p:sldId id="351" r:id="rId5"/>
    <p:sldId id="314" r:id="rId6"/>
    <p:sldId id="264" r:id="rId7"/>
    <p:sldId id="266" r:id="rId8"/>
    <p:sldId id="365" r:id="rId9"/>
    <p:sldId id="267" r:id="rId10"/>
    <p:sldId id="366" r:id="rId11"/>
    <p:sldId id="356" r:id="rId12"/>
    <p:sldId id="374" r:id="rId13"/>
    <p:sldId id="309" r:id="rId14"/>
    <p:sldId id="358" r:id="rId15"/>
    <p:sldId id="375" r:id="rId16"/>
    <p:sldId id="361" r:id="rId17"/>
    <p:sldId id="339" r:id="rId18"/>
    <p:sldId id="345" r:id="rId19"/>
    <p:sldId id="333" r:id="rId20"/>
    <p:sldId id="376" r:id="rId21"/>
    <p:sldId id="377" r:id="rId22"/>
    <p:sldId id="284" r:id="rId23"/>
  </p:sldIdLst>
  <p:sldSz cx="9144000" cy="6858000" type="screen4x3"/>
  <p:notesSz cx="7010400" cy="9296400"/>
  <p:defaultTextStyle>
    <a:defPPr>
      <a:defRPr lang="en-US"/>
    </a:defPPr>
    <a:lvl1pPr algn="r" rtl="0" fontAlgn="base">
      <a:spcBef>
        <a:spcPct val="0"/>
      </a:spcBef>
      <a:spcAft>
        <a:spcPct val="0"/>
      </a:spcAft>
      <a:defRPr kern="1200">
        <a:solidFill>
          <a:schemeClr val="tx1"/>
        </a:solidFill>
        <a:latin typeface="Arial" charset="0"/>
        <a:ea typeface="+mn-ea"/>
        <a:cs typeface="+mn-cs"/>
      </a:defRPr>
    </a:lvl1pPr>
    <a:lvl2pPr marL="457200" algn="r" rtl="0" fontAlgn="base">
      <a:spcBef>
        <a:spcPct val="0"/>
      </a:spcBef>
      <a:spcAft>
        <a:spcPct val="0"/>
      </a:spcAft>
      <a:defRPr kern="1200">
        <a:solidFill>
          <a:schemeClr val="tx1"/>
        </a:solidFill>
        <a:latin typeface="Arial" charset="0"/>
        <a:ea typeface="+mn-ea"/>
        <a:cs typeface="+mn-cs"/>
      </a:defRPr>
    </a:lvl2pPr>
    <a:lvl3pPr marL="914400" algn="r" rtl="0" fontAlgn="base">
      <a:spcBef>
        <a:spcPct val="0"/>
      </a:spcBef>
      <a:spcAft>
        <a:spcPct val="0"/>
      </a:spcAft>
      <a:defRPr kern="1200">
        <a:solidFill>
          <a:schemeClr val="tx1"/>
        </a:solidFill>
        <a:latin typeface="Arial" charset="0"/>
        <a:ea typeface="+mn-ea"/>
        <a:cs typeface="+mn-cs"/>
      </a:defRPr>
    </a:lvl3pPr>
    <a:lvl4pPr marL="1371600" algn="r" rtl="0" fontAlgn="base">
      <a:spcBef>
        <a:spcPct val="0"/>
      </a:spcBef>
      <a:spcAft>
        <a:spcPct val="0"/>
      </a:spcAft>
      <a:defRPr kern="1200">
        <a:solidFill>
          <a:schemeClr val="tx1"/>
        </a:solidFill>
        <a:latin typeface="Arial" charset="0"/>
        <a:ea typeface="+mn-ea"/>
        <a:cs typeface="+mn-cs"/>
      </a:defRPr>
    </a:lvl4pPr>
    <a:lvl5pPr marL="1828800" algn="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CC00"/>
    <a:srgbClr val="0000FF"/>
    <a:srgbClr val="FFFF99"/>
    <a:srgbClr val="9999FF"/>
    <a:srgbClr val="99CCFF"/>
    <a:srgbClr val="000066"/>
    <a:srgbClr val="000099"/>
    <a:srgbClr val="CFE9E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526" autoAdjust="0"/>
    <p:restoredTop sz="86417" autoAdjust="0"/>
  </p:normalViewPr>
  <p:slideViewPr>
    <p:cSldViewPr>
      <p:cViewPr varScale="1">
        <p:scale>
          <a:sx n="74" d="100"/>
          <a:sy n="74" d="100"/>
        </p:scale>
        <p:origin x="1306" y="67"/>
      </p:cViewPr>
      <p:guideLst>
        <p:guide orient="horz" pos="2160"/>
        <p:guide pos="2880"/>
      </p:guideLst>
    </p:cSldViewPr>
  </p:slideViewPr>
  <p:outlineViewPr>
    <p:cViewPr>
      <p:scale>
        <a:sx n="33" d="100"/>
        <a:sy n="33" d="100"/>
      </p:scale>
      <p:origin x="0" y="13638"/>
    </p:cViewPr>
  </p:outlineViewPr>
  <p:notesTextViewPr>
    <p:cViewPr>
      <p:scale>
        <a:sx n="100" d="100"/>
        <a:sy n="100" d="100"/>
      </p:scale>
      <p:origin x="0" y="0"/>
    </p:cViewPr>
  </p:notesTextViewPr>
  <p:sorterViewPr>
    <p:cViewPr>
      <p:scale>
        <a:sx n="66" d="100"/>
        <a:sy n="66" d="100"/>
      </p:scale>
      <p:origin x="0" y="185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986" name="Rectangle 2"/>
          <p:cNvSpPr>
            <a:spLocks noGrp="1" noChangeArrowheads="1"/>
          </p:cNvSpPr>
          <p:nvPr>
            <p:ph type="hdr" sz="quarter"/>
          </p:nvPr>
        </p:nvSpPr>
        <p:spPr bwMode="auto">
          <a:xfrm>
            <a:off x="0" y="0"/>
            <a:ext cx="3038649" cy="465138"/>
          </a:xfrm>
          <a:prstGeom prst="rect">
            <a:avLst/>
          </a:prstGeom>
          <a:noFill/>
          <a:ln w="9525">
            <a:noFill/>
            <a:miter lim="800000"/>
            <a:headEnd/>
            <a:tailEnd/>
          </a:ln>
          <a:effectLst/>
        </p:spPr>
        <p:txBody>
          <a:bodyPr vert="horz" wrap="square" lIns="92446" tIns="46223" rIns="92446" bIns="46223" numCol="1" anchor="t" anchorCtr="0" compatLnSpc="1">
            <a:prstTxWarp prst="textNoShape">
              <a:avLst/>
            </a:prstTxWarp>
          </a:bodyPr>
          <a:lstStyle>
            <a:lvl1pPr algn="l">
              <a:defRPr sz="1200">
                <a:latin typeface="Arial" pitchFamily="34" charset="0"/>
              </a:defRPr>
            </a:lvl1pPr>
          </a:lstStyle>
          <a:p>
            <a:pPr>
              <a:defRPr/>
            </a:pPr>
            <a:endParaRPr lang="en-US" dirty="0"/>
          </a:p>
        </p:txBody>
      </p:sp>
      <p:sp>
        <p:nvSpPr>
          <p:cNvPr id="41987" name="Rectangle 3"/>
          <p:cNvSpPr>
            <a:spLocks noGrp="1" noChangeArrowheads="1"/>
          </p:cNvSpPr>
          <p:nvPr>
            <p:ph type="dt" sz="quarter" idx="1"/>
          </p:nvPr>
        </p:nvSpPr>
        <p:spPr bwMode="auto">
          <a:xfrm>
            <a:off x="3970134" y="0"/>
            <a:ext cx="3038648" cy="465138"/>
          </a:xfrm>
          <a:prstGeom prst="rect">
            <a:avLst/>
          </a:prstGeom>
          <a:noFill/>
          <a:ln w="9525">
            <a:noFill/>
            <a:miter lim="800000"/>
            <a:headEnd/>
            <a:tailEnd/>
          </a:ln>
          <a:effectLst/>
        </p:spPr>
        <p:txBody>
          <a:bodyPr vert="horz" wrap="square" lIns="92446" tIns="46223" rIns="92446" bIns="46223" numCol="1" anchor="t" anchorCtr="0" compatLnSpc="1">
            <a:prstTxWarp prst="textNoShape">
              <a:avLst/>
            </a:prstTxWarp>
          </a:bodyPr>
          <a:lstStyle>
            <a:lvl1pPr>
              <a:defRPr sz="1200">
                <a:latin typeface="Arial" pitchFamily="34" charset="0"/>
              </a:defRPr>
            </a:lvl1pPr>
          </a:lstStyle>
          <a:p>
            <a:pPr>
              <a:defRPr/>
            </a:pPr>
            <a:endParaRPr lang="en-US" dirty="0"/>
          </a:p>
        </p:txBody>
      </p:sp>
      <p:sp>
        <p:nvSpPr>
          <p:cNvPr id="41988" name="Rectangle 4"/>
          <p:cNvSpPr>
            <a:spLocks noGrp="1" noChangeArrowheads="1"/>
          </p:cNvSpPr>
          <p:nvPr>
            <p:ph type="ftr" sz="quarter" idx="2"/>
          </p:nvPr>
        </p:nvSpPr>
        <p:spPr bwMode="auto">
          <a:xfrm>
            <a:off x="0" y="8829675"/>
            <a:ext cx="3038649" cy="465138"/>
          </a:xfrm>
          <a:prstGeom prst="rect">
            <a:avLst/>
          </a:prstGeom>
          <a:noFill/>
          <a:ln w="9525">
            <a:noFill/>
            <a:miter lim="800000"/>
            <a:headEnd/>
            <a:tailEnd/>
          </a:ln>
          <a:effectLst/>
        </p:spPr>
        <p:txBody>
          <a:bodyPr vert="horz" wrap="square" lIns="92446" tIns="46223" rIns="92446" bIns="46223" numCol="1" anchor="b" anchorCtr="0" compatLnSpc="1">
            <a:prstTxWarp prst="textNoShape">
              <a:avLst/>
            </a:prstTxWarp>
          </a:bodyPr>
          <a:lstStyle>
            <a:lvl1pPr algn="l">
              <a:defRPr sz="1200">
                <a:latin typeface="Arial" pitchFamily="34" charset="0"/>
              </a:defRPr>
            </a:lvl1pPr>
          </a:lstStyle>
          <a:p>
            <a:pPr>
              <a:defRPr/>
            </a:pPr>
            <a:endParaRPr lang="en-US" dirty="0"/>
          </a:p>
        </p:txBody>
      </p:sp>
      <p:sp>
        <p:nvSpPr>
          <p:cNvPr id="41989" name="Rectangle 5"/>
          <p:cNvSpPr>
            <a:spLocks noGrp="1" noChangeArrowheads="1"/>
          </p:cNvSpPr>
          <p:nvPr>
            <p:ph type="sldNum" sz="quarter" idx="3"/>
          </p:nvPr>
        </p:nvSpPr>
        <p:spPr bwMode="auto">
          <a:xfrm>
            <a:off x="3970134" y="8829675"/>
            <a:ext cx="3038648" cy="465138"/>
          </a:xfrm>
          <a:prstGeom prst="rect">
            <a:avLst/>
          </a:prstGeom>
          <a:noFill/>
          <a:ln w="9525">
            <a:noFill/>
            <a:miter lim="800000"/>
            <a:headEnd/>
            <a:tailEnd/>
          </a:ln>
          <a:effectLst/>
        </p:spPr>
        <p:txBody>
          <a:bodyPr vert="horz" wrap="square" lIns="92446" tIns="46223" rIns="92446" bIns="46223" numCol="1" anchor="b" anchorCtr="0" compatLnSpc="1">
            <a:prstTxWarp prst="textNoShape">
              <a:avLst/>
            </a:prstTxWarp>
          </a:bodyPr>
          <a:lstStyle>
            <a:lvl1pPr>
              <a:defRPr sz="1200">
                <a:latin typeface="Arial" pitchFamily="34" charset="0"/>
              </a:defRPr>
            </a:lvl1pPr>
          </a:lstStyle>
          <a:p>
            <a:pPr>
              <a:defRPr/>
            </a:pPr>
            <a:fld id="{D1CFF40F-EF11-49A3-97B4-EA67E2A5418E}" type="slidenum">
              <a:rPr lang="en-US"/>
              <a:pPr>
                <a:defRPr/>
              </a:pPr>
              <a:t>‹#›</a:t>
            </a:fld>
            <a:endParaRPr lang="en-US"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3038649" cy="465138"/>
          </a:xfrm>
          <a:prstGeom prst="rect">
            <a:avLst/>
          </a:prstGeom>
          <a:noFill/>
          <a:ln w="9525">
            <a:noFill/>
            <a:miter lim="800000"/>
            <a:headEnd/>
            <a:tailEnd/>
          </a:ln>
          <a:effectLst/>
        </p:spPr>
        <p:txBody>
          <a:bodyPr vert="horz" wrap="square" lIns="92446" tIns="46223" rIns="92446" bIns="46223" numCol="1" anchor="t" anchorCtr="0" compatLnSpc="1">
            <a:prstTxWarp prst="textNoShape">
              <a:avLst/>
            </a:prstTxWarp>
          </a:bodyPr>
          <a:lstStyle>
            <a:lvl1pPr algn="l">
              <a:defRPr sz="1200">
                <a:latin typeface="Arial" pitchFamily="34" charset="0"/>
              </a:defRPr>
            </a:lvl1pPr>
          </a:lstStyle>
          <a:p>
            <a:pPr>
              <a:defRPr/>
            </a:pPr>
            <a:endParaRPr lang="en-US" dirty="0"/>
          </a:p>
        </p:txBody>
      </p:sp>
      <p:sp>
        <p:nvSpPr>
          <p:cNvPr id="19459" name="Rectangle 3"/>
          <p:cNvSpPr>
            <a:spLocks noGrp="1" noChangeArrowheads="1"/>
          </p:cNvSpPr>
          <p:nvPr>
            <p:ph type="dt" idx="1"/>
          </p:nvPr>
        </p:nvSpPr>
        <p:spPr bwMode="auto">
          <a:xfrm>
            <a:off x="3970134" y="0"/>
            <a:ext cx="3038648" cy="465138"/>
          </a:xfrm>
          <a:prstGeom prst="rect">
            <a:avLst/>
          </a:prstGeom>
          <a:noFill/>
          <a:ln w="9525">
            <a:noFill/>
            <a:miter lim="800000"/>
            <a:headEnd/>
            <a:tailEnd/>
          </a:ln>
          <a:effectLst/>
        </p:spPr>
        <p:txBody>
          <a:bodyPr vert="horz" wrap="square" lIns="92446" tIns="46223" rIns="92446" bIns="46223" numCol="1" anchor="t" anchorCtr="0" compatLnSpc="1">
            <a:prstTxWarp prst="textNoShape">
              <a:avLst/>
            </a:prstTxWarp>
          </a:bodyPr>
          <a:lstStyle>
            <a:lvl1pPr>
              <a:defRPr sz="1200">
                <a:latin typeface="Arial" pitchFamily="34" charset="0"/>
              </a:defRPr>
            </a:lvl1pPr>
          </a:lstStyle>
          <a:p>
            <a:pPr>
              <a:defRPr/>
            </a:pPr>
            <a:endParaRPr lang="en-US" dirty="0"/>
          </a:p>
        </p:txBody>
      </p:sp>
      <p:sp>
        <p:nvSpPr>
          <p:cNvPr id="34820" name="Rectangle 4"/>
          <p:cNvSpPr>
            <a:spLocks noGrp="1" noRot="1" noChangeAspect="1" noChangeArrowheads="1" noTextEdit="1"/>
          </p:cNvSpPr>
          <p:nvPr>
            <p:ph type="sldImg" idx="2"/>
          </p:nvPr>
        </p:nvSpPr>
        <p:spPr bwMode="auto">
          <a:xfrm>
            <a:off x="1181100" y="696913"/>
            <a:ext cx="4649788" cy="3486150"/>
          </a:xfrm>
          <a:prstGeom prst="rect">
            <a:avLst/>
          </a:prstGeom>
          <a:noFill/>
          <a:ln w="9525">
            <a:solidFill>
              <a:srgbClr val="000000"/>
            </a:solidFill>
            <a:miter lim="800000"/>
            <a:headEnd/>
            <a:tailEnd/>
          </a:ln>
        </p:spPr>
        <p:txBody>
          <a:bodyPr/>
          <a:lstStyle/>
          <a:p>
            <a:endParaRPr lang="en-US"/>
          </a:p>
        </p:txBody>
      </p:sp>
      <p:sp>
        <p:nvSpPr>
          <p:cNvPr id="19461" name="Rectangle 5"/>
          <p:cNvSpPr>
            <a:spLocks noGrp="1" noChangeArrowheads="1"/>
          </p:cNvSpPr>
          <p:nvPr>
            <p:ph type="body" sz="quarter" idx="3"/>
          </p:nvPr>
        </p:nvSpPr>
        <p:spPr bwMode="auto">
          <a:xfrm>
            <a:off x="701848" y="4416426"/>
            <a:ext cx="5608320" cy="4183063"/>
          </a:xfrm>
          <a:prstGeom prst="rect">
            <a:avLst/>
          </a:prstGeom>
          <a:noFill/>
          <a:ln w="9525">
            <a:noFill/>
            <a:miter lim="800000"/>
            <a:headEnd/>
            <a:tailEnd/>
          </a:ln>
          <a:effectLst/>
        </p:spPr>
        <p:txBody>
          <a:bodyPr vert="horz" wrap="square" lIns="92446" tIns="46223" rIns="92446" bIns="46223"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9462" name="Rectangle 6"/>
          <p:cNvSpPr>
            <a:spLocks noGrp="1" noChangeArrowheads="1"/>
          </p:cNvSpPr>
          <p:nvPr>
            <p:ph type="ftr" sz="quarter" idx="4"/>
          </p:nvPr>
        </p:nvSpPr>
        <p:spPr bwMode="auto">
          <a:xfrm>
            <a:off x="0" y="8829675"/>
            <a:ext cx="3038649" cy="465138"/>
          </a:xfrm>
          <a:prstGeom prst="rect">
            <a:avLst/>
          </a:prstGeom>
          <a:noFill/>
          <a:ln w="9525">
            <a:noFill/>
            <a:miter lim="800000"/>
            <a:headEnd/>
            <a:tailEnd/>
          </a:ln>
          <a:effectLst/>
        </p:spPr>
        <p:txBody>
          <a:bodyPr vert="horz" wrap="square" lIns="92446" tIns="46223" rIns="92446" bIns="46223" numCol="1" anchor="b" anchorCtr="0" compatLnSpc="1">
            <a:prstTxWarp prst="textNoShape">
              <a:avLst/>
            </a:prstTxWarp>
          </a:bodyPr>
          <a:lstStyle>
            <a:lvl1pPr algn="l">
              <a:defRPr sz="1200">
                <a:latin typeface="Arial" pitchFamily="34" charset="0"/>
              </a:defRPr>
            </a:lvl1pPr>
          </a:lstStyle>
          <a:p>
            <a:pPr>
              <a:defRPr/>
            </a:pPr>
            <a:endParaRPr lang="en-US" dirty="0"/>
          </a:p>
        </p:txBody>
      </p:sp>
      <p:sp>
        <p:nvSpPr>
          <p:cNvPr id="19463" name="Rectangle 7"/>
          <p:cNvSpPr>
            <a:spLocks noGrp="1" noChangeArrowheads="1"/>
          </p:cNvSpPr>
          <p:nvPr>
            <p:ph type="sldNum" sz="quarter" idx="5"/>
          </p:nvPr>
        </p:nvSpPr>
        <p:spPr bwMode="auto">
          <a:xfrm>
            <a:off x="3970134" y="8829675"/>
            <a:ext cx="3038648" cy="465138"/>
          </a:xfrm>
          <a:prstGeom prst="rect">
            <a:avLst/>
          </a:prstGeom>
          <a:noFill/>
          <a:ln w="9525">
            <a:noFill/>
            <a:miter lim="800000"/>
            <a:headEnd/>
            <a:tailEnd/>
          </a:ln>
          <a:effectLst/>
        </p:spPr>
        <p:txBody>
          <a:bodyPr vert="horz" wrap="square" lIns="92446" tIns="46223" rIns="92446" bIns="46223" numCol="1" anchor="b" anchorCtr="0" compatLnSpc="1">
            <a:prstTxWarp prst="textNoShape">
              <a:avLst/>
            </a:prstTxWarp>
          </a:bodyPr>
          <a:lstStyle>
            <a:lvl1pPr>
              <a:defRPr sz="1200">
                <a:latin typeface="Arial" pitchFamily="34" charset="0"/>
              </a:defRPr>
            </a:lvl1pPr>
          </a:lstStyle>
          <a:p>
            <a:pPr>
              <a:defRPr/>
            </a:pPr>
            <a:fld id="{47B1DBFC-12EF-4B3C-83A1-7B418A6A4B53}" type="slidenum">
              <a:rPr lang="en-US"/>
              <a:pPr>
                <a:defRPr/>
              </a:pPr>
              <a:t>‹#›</a:t>
            </a:fld>
            <a:endParaRPr lang="en-US" dirty="0"/>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dirty="0"/>
              <a:t>All interchange fees a</a:t>
            </a:r>
          </a:p>
        </p:txBody>
      </p:sp>
    </p:spTree>
    <p:extLst>
      <p:ext uri="{BB962C8B-B14F-4D97-AF65-F5344CB8AC3E}">
        <p14:creationId xmlns:p14="http://schemas.microsoft.com/office/powerpoint/2010/main" val="24940213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4B4EF9-A23D-DEE1-1DB3-B59C8F517D4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17549E-43A2-8190-4A4D-3FB5AB697BC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778C7DB-1AE1-467E-EBAC-303704DC2D06}"/>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8218493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14115482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0051430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7041336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F4D4E7-AF41-C8BB-4D3C-C637D2CA31B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D3B28BB-EBE0-B7A3-F831-937190B5C31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7412D9F-6AC3-AC4F-DE8D-77F345D5743A}"/>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05073860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1DE986-72D0-CE86-F5C3-7341C03A8C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D58459-20FE-CC54-87CB-051469137A1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CD88E70F-3585-F714-6326-AB29ADFBAFE9}"/>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790599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960165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641575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6936223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232156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dirty="0">
                <a:highlight>
                  <a:srgbClr val="FFFF00"/>
                </a:highlight>
              </a:rPr>
              <a:t>Confirm w Rebecca</a:t>
            </a:r>
          </a:p>
          <a:p>
            <a:r>
              <a:rPr lang="en-US" dirty="0">
                <a:highlight>
                  <a:srgbClr val="FFFF00"/>
                </a:highlight>
              </a:rPr>
              <a:t>Clover station duo?</a:t>
            </a:r>
          </a:p>
          <a:p>
            <a:r>
              <a:rPr lang="en-US" dirty="0">
                <a:highlight>
                  <a:srgbClr val="FFFF00"/>
                </a:highlight>
              </a:rPr>
              <a:t>Is this all still true</a:t>
            </a:r>
          </a:p>
        </p:txBody>
      </p:sp>
    </p:spTree>
    <p:extLst>
      <p:ext uri="{BB962C8B-B14F-4D97-AF65-F5344CB8AC3E}">
        <p14:creationId xmlns:p14="http://schemas.microsoft.com/office/powerpoint/2010/main" val="37457948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9943219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1.95 best case </a:t>
            </a:r>
          </a:p>
        </p:txBody>
      </p:sp>
    </p:spTree>
    <p:extLst>
      <p:ext uri="{BB962C8B-B14F-4D97-AF65-F5344CB8AC3E}">
        <p14:creationId xmlns:p14="http://schemas.microsoft.com/office/powerpoint/2010/main" val="3935148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55E05E07-C6D0-4EF6-AC18-916FCA9CE524}"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1452AE9B-42FB-4508-99BA-CB1AD968EDDD}"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0DF3738B-ECBE-4729-BD59-3FC761714FBF}"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1763713" y="274638"/>
            <a:ext cx="6923087" cy="1143000"/>
          </a:xfrm>
        </p:spPr>
        <p:txBody>
          <a:bodyPr/>
          <a:lstStyle/>
          <a:p>
            <a:r>
              <a:rPr lang="en-US"/>
              <a:t>Click to edit Master title style</a:t>
            </a:r>
          </a:p>
        </p:txBody>
      </p:sp>
      <p:sp>
        <p:nvSpPr>
          <p:cNvPr id="3" name="Content Placeholder 2"/>
          <p:cNvSpPr>
            <a:spLocks noGrp="1"/>
          </p:cNvSpPr>
          <p:nvPr>
            <p:ph sz="quarter" idx="1"/>
          </p:nvPr>
        </p:nvSpPr>
        <p:spPr>
          <a:xfrm>
            <a:off x="457200" y="1600200"/>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600200"/>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57200" y="3938588"/>
            <a:ext cx="4038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8200" y="3938588"/>
            <a:ext cx="4038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E2BAB85F-EB19-46DA-8511-3DE9571C469F}"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A3DE33-7BE0-C5C8-24C9-3DAA1A360EB0}"/>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2DF35A79-40B4-E23F-1147-C5909AD889DC}"/>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52670319-FF9B-01FB-E67C-CF1712970C89}"/>
              </a:ext>
            </a:extLst>
          </p:cNvPr>
          <p:cNvSpPr>
            <a:spLocks noGrp="1"/>
          </p:cNvSpPr>
          <p:nvPr>
            <p:ph type="dt" sz="half" idx="10"/>
          </p:nvPr>
        </p:nvSpPr>
        <p:spPr/>
        <p:txBody>
          <a:bodyPr/>
          <a:lstStyle/>
          <a:p>
            <a:pPr>
              <a:defRPr/>
            </a:pPr>
            <a:endParaRPr lang="en-US" dirty="0"/>
          </a:p>
        </p:txBody>
      </p:sp>
      <p:sp>
        <p:nvSpPr>
          <p:cNvPr id="5" name="Footer Placeholder 4">
            <a:extLst>
              <a:ext uri="{FF2B5EF4-FFF2-40B4-BE49-F238E27FC236}">
                <a16:creationId xmlns:a16="http://schemas.microsoft.com/office/drawing/2014/main" id="{56D4784B-C108-DB6F-7D4C-1E9794DCF7BA}"/>
              </a:ext>
            </a:extLst>
          </p:cNvPr>
          <p:cNvSpPr>
            <a:spLocks noGrp="1"/>
          </p:cNvSpPr>
          <p:nvPr>
            <p:ph type="ftr" sz="quarter" idx="11"/>
          </p:nvPr>
        </p:nvSpPr>
        <p:spPr/>
        <p:txBody>
          <a:bodyPr/>
          <a:lstStyle/>
          <a:p>
            <a:pPr>
              <a:defRPr/>
            </a:pPr>
            <a:endParaRPr lang="en-US" dirty="0"/>
          </a:p>
        </p:txBody>
      </p:sp>
      <p:sp>
        <p:nvSpPr>
          <p:cNvPr id="6" name="Slide Number Placeholder 5">
            <a:extLst>
              <a:ext uri="{FF2B5EF4-FFF2-40B4-BE49-F238E27FC236}">
                <a16:creationId xmlns:a16="http://schemas.microsoft.com/office/drawing/2014/main" id="{1E5573E3-734F-2511-9777-94E4B7C4A5CE}"/>
              </a:ext>
            </a:extLst>
          </p:cNvPr>
          <p:cNvSpPr>
            <a:spLocks noGrp="1"/>
          </p:cNvSpPr>
          <p:nvPr>
            <p:ph type="sldNum" sz="quarter" idx="12"/>
          </p:nvPr>
        </p:nvSpPr>
        <p:spPr/>
        <p:txBody>
          <a:bodyPr/>
          <a:lstStyle/>
          <a:p>
            <a:pPr>
              <a:defRPr/>
            </a:pPr>
            <a:fld id="{55E05E07-C6D0-4EF6-AC18-916FCA9CE524}" type="slidenum">
              <a:rPr lang="en-US" smtClean="0"/>
              <a:pPr>
                <a:defRPr/>
              </a:pPr>
              <a:t>‹#›</a:t>
            </a:fld>
            <a:endParaRPr lang="en-US" dirty="0"/>
          </a:p>
        </p:txBody>
      </p:sp>
    </p:spTree>
    <p:extLst>
      <p:ext uri="{BB962C8B-B14F-4D97-AF65-F5344CB8AC3E}">
        <p14:creationId xmlns:p14="http://schemas.microsoft.com/office/powerpoint/2010/main" val="22928696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8586B1-C728-E0BA-BB17-A8082EF1E5B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FA5F2E-79B2-E24B-61C5-069C0B3F4E5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536B019-FB5D-B1F2-2DE8-0AA302D116B9}"/>
              </a:ext>
            </a:extLst>
          </p:cNvPr>
          <p:cNvSpPr>
            <a:spLocks noGrp="1"/>
          </p:cNvSpPr>
          <p:nvPr>
            <p:ph type="dt" sz="half" idx="10"/>
          </p:nvPr>
        </p:nvSpPr>
        <p:spPr/>
        <p:txBody>
          <a:bodyPr/>
          <a:lstStyle/>
          <a:p>
            <a:pPr>
              <a:defRPr/>
            </a:pPr>
            <a:endParaRPr lang="en-US" dirty="0"/>
          </a:p>
        </p:txBody>
      </p:sp>
      <p:sp>
        <p:nvSpPr>
          <p:cNvPr id="5" name="Footer Placeholder 4">
            <a:extLst>
              <a:ext uri="{FF2B5EF4-FFF2-40B4-BE49-F238E27FC236}">
                <a16:creationId xmlns:a16="http://schemas.microsoft.com/office/drawing/2014/main" id="{1850FB1F-AAA3-BBF2-F474-802BFBA5BB63}"/>
              </a:ext>
            </a:extLst>
          </p:cNvPr>
          <p:cNvSpPr>
            <a:spLocks noGrp="1"/>
          </p:cNvSpPr>
          <p:nvPr>
            <p:ph type="ftr" sz="quarter" idx="11"/>
          </p:nvPr>
        </p:nvSpPr>
        <p:spPr/>
        <p:txBody>
          <a:bodyPr/>
          <a:lstStyle/>
          <a:p>
            <a:pPr>
              <a:defRPr/>
            </a:pPr>
            <a:endParaRPr lang="en-US" dirty="0"/>
          </a:p>
        </p:txBody>
      </p:sp>
      <p:sp>
        <p:nvSpPr>
          <p:cNvPr id="6" name="Slide Number Placeholder 5">
            <a:extLst>
              <a:ext uri="{FF2B5EF4-FFF2-40B4-BE49-F238E27FC236}">
                <a16:creationId xmlns:a16="http://schemas.microsoft.com/office/drawing/2014/main" id="{ABA577AE-77B6-B278-9D13-A465AC246400}"/>
              </a:ext>
            </a:extLst>
          </p:cNvPr>
          <p:cNvSpPr>
            <a:spLocks noGrp="1"/>
          </p:cNvSpPr>
          <p:nvPr>
            <p:ph type="sldNum" sz="quarter" idx="12"/>
          </p:nvPr>
        </p:nvSpPr>
        <p:spPr/>
        <p:txBody>
          <a:bodyPr/>
          <a:lstStyle/>
          <a:p>
            <a:pPr>
              <a:defRPr/>
            </a:pPr>
            <a:fld id="{10B4EA7F-D140-4D30-A25F-B9ACDAD15EC6}" type="slidenum">
              <a:rPr lang="en-US" smtClean="0"/>
              <a:pPr>
                <a:defRPr/>
              </a:pPr>
              <a:t>‹#›</a:t>
            </a:fld>
            <a:endParaRPr lang="en-US" dirty="0"/>
          </a:p>
        </p:txBody>
      </p:sp>
    </p:spTree>
    <p:extLst>
      <p:ext uri="{BB962C8B-B14F-4D97-AF65-F5344CB8AC3E}">
        <p14:creationId xmlns:p14="http://schemas.microsoft.com/office/powerpoint/2010/main" val="19442030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98BBBF-8781-A654-5206-9E03A557C961}"/>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AEBDF080-715A-71AA-9D03-BF941DA879ED}"/>
              </a:ext>
            </a:extLst>
          </p:cNvPr>
          <p:cNvSpPr>
            <a:spLocks noGrp="1"/>
          </p:cNvSpPr>
          <p:nvPr>
            <p:ph type="body" idx="1"/>
          </p:nvPr>
        </p:nvSpPr>
        <p:spPr>
          <a:xfrm>
            <a:off x="623888" y="4589464"/>
            <a:ext cx="7886700" cy="150018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3E06B98-D975-068F-1841-0827350E98F9}"/>
              </a:ext>
            </a:extLst>
          </p:cNvPr>
          <p:cNvSpPr>
            <a:spLocks noGrp="1"/>
          </p:cNvSpPr>
          <p:nvPr>
            <p:ph type="dt" sz="half" idx="10"/>
          </p:nvPr>
        </p:nvSpPr>
        <p:spPr/>
        <p:txBody>
          <a:bodyPr/>
          <a:lstStyle/>
          <a:p>
            <a:pPr>
              <a:defRPr/>
            </a:pPr>
            <a:endParaRPr lang="en-US" dirty="0"/>
          </a:p>
        </p:txBody>
      </p:sp>
      <p:sp>
        <p:nvSpPr>
          <p:cNvPr id="5" name="Footer Placeholder 4">
            <a:extLst>
              <a:ext uri="{FF2B5EF4-FFF2-40B4-BE49-F238E27FC236}">
                <a16:creationId xmlns:a16="http://schemas.microsoft.com/office/drawing/2014/main" id="{B23B9F5D-2A6C-628C-58FF-E38A03E8AE45}"/>
              </a:ext>
            </a:extLst>
          </p:cNvPr>
          <p:cNvSpPr>
            <a:spLocks noGrp="1"/>
          </p:cNvSpPr>
          <p:nvPr>
            <p:ph type="ftr" sz="quarter" idx="11"/>
          </p:nvPr>
        </p:nvSpPr>
        <p:spPr/>
        <p:txBody>
          <a:bodyPr/>
          <a:lstStyle/>
          <a:p>
            <a:pPr>
              <a:defRPr/>
            </a:pPr>
            <a:endParaRPr lang="en-US" dirty="0"/>
          </a:p>
        </p:txBody>
      </p:sp>
      <p:sp>
        <p:nvSpPr>
          <p:cNvPr id="6" name="Slide Number Placeholder 5">
            <a:extLst>
              <a:ext uri="{FF2B5EF4-FFF2-40B4-BE49-F238E27FC236}">
                <a16:creationId xmlns:a16="http://schemas.microsoft.com/office/drawing/2014/main" id="{C366753B-A5EC-509C-4A34-674ADAAF2859}"/>
              </a:ext>
            </a:extLst>
          </p:cNvPr>
          <p:cNvSpPr>
            <a:spLocks noGrp="1"/>
          </p:cNvSpPr>
          <p:nvPr>
            <p:ph type="sldNum" sz="quarter" idx="12"/>
          </p:nvPr>
        </p:nvSpPr>
        <p:spPr/>
        <p:txBody>
          <a:bodyPr/>
          <a:lstStyle/>
          <a:p>
            <a:pPr>
              <a:defRPr/>
            </a:pPr>
            <a:fld id="{58FEB3C0-9028-4F23-93FE-4D6DEA1C4268}" type="slidenum">
              <a:rPr lang="en-US" smtClean="0"/>
              <a:pPr>
                <a:defRPr/>
              </a:pPr>
              <a:t>‹#›</a:t>
            </a:fld>
            <a:endParaRPr lang="en-US" dirty="0"/>
          </a:p>
        </p:txBody>
      </p:sp>
    </p:spTree>
    <p:extLst>
      <p:ext uri="{BB962C8B-B14F-4D97-AF65-F5344CB8AC3E}">
        <p14:creationId xmlns:p14="http://schemas.microsoft.com/office/powerpoint/2010/main" val="35451403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D5F356-F2FA-4917-CB92-5A0188B4C04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A913BEA-3B76-DE31-970A-4D980BD3EE81}"/>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8ED5D9D-6446-F98D-4D28-06631607347B}"/>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D9F95D9-FD99-B2CE-E0E1-EDDA6FA74CE6}"/>
              </a:ext>
            </a:extLst>
          </p:cNvPr>
          <p:cNvSpPr>
            <a:spLocks noGrp="1"/>
          </p:cNvSpPr>
          <p:nvPr>
            <p:ph type="dt" sz="half" idx="10"/>
          </p:nvPr>
        </p:nvSpPr>
        <p:spPr/>
        <p:txBody>
          <a:bodyPr/>
          <a:lstStyle/>
          <a:p>
            <a:pPr>
              <a:defRPr/>
            </a:pPr>
            <a:endParaRPr lang="en-US" dirty="0"/>
          </a:p>
        </p:txBody>
      </p:sp>
      <p:sp>
        <p:nvSpPr>
          <p:cNvPr id="6" name="Footer Placeholder 5">
            <a:extLst>
              <a:ext uri="{FF2B5EF4-FFF2-40B4-BE49-F238E27FC236}">
                <a16:creationId xmlns:a16="http://schemas.microsoft.com/office/drawing/2014/main" id="{5FC3BBDE-E774-2108-F527-2AD3EACB3A3C}"/>
              </a:ext>
            </a:extLst>
          </p:cNvPr>
          <p:cNvSpPr>
            <a:spLocks noGrp="1"/>
          </p:cNvSpPr>
          <p:nvPr>
            <p:ph type="ftr" sz="quarter" idx="11"/>
          </p:nvPr>
        </p:nvSpPr>
        <p:spPr/>
        <p:txBody>
          <a:bodyPr/>
          <a:lstStyle/>
          <a:p>
            <a:pPr>
              <a:defRPr/>
            </a:pPr>
            <a:endParaRPr lang="en-US" dirty="0"/>
          </a:p>
        </p:txBody>
      </p:sp>
      <p:sp>
        <p:nvSpPr>
          <p:cNvPr id="7" name="Slide Number Placeholder 6">
            <a:extLst>
              <a:ext uri="{FF2B5EF4-FFF2-40B4-BE49-F238E27FC236}">
                <a16:creationId xmlns:a16="http://schemas.microsoft.com/office/drawing/2014/main" id="{0B08829D-D5BE-7616-C78C-CAC4FE2D6194}"/>
              </a:ext>
            </a:extLst>
          </p:cNvPr>
          <p:cNvSpPr>
            <a:spLocks noGrp="1"/>
          </p:cNvSpPr>
          <p:nvPr>
            <p:ph type="sldNum" sz="quarter" idx="12"/>
          </p:nvPr>
        </p:nvSpPr>
        <p:spPr/>
        <p:txBody>
          <a:bodyPr/>
          <a:lstStyle/>
          <a:p>
            <a:pPr>
              <a:defRPr/>
            </a:pPr>
            <a:fld id="{627A9CDB-4FDF-4C76-BE07-17C904EC1B20}" type="slidenum">
              <a:rPr lang="en-US" smtClean="0"/>
              <a:pPr>
                <a:defRPr/>
              </a:pPr>
              <a:t>‹#›</a:t>
            </a:fld>
            <a:endParaRPr lang="en-US" dirty="0"/>
          </a:p>
        </p:txBody>
      </p:sp>
    </p:spTree>
    <p:extLst>
      <p:ext uri="{BB962C8B-B14F-4D97-AF65-F5344CB8AC3E}">
        <p14:creationId xmlns:p14="http://schemas.microsoft.com/office/powerpoint/2010/main" val="66098464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4541C-B92D-E08B-863D-9B43646EBC16}"/>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E9EBBDD-7F99-1C36-69CD-52D25FB7AE6F}"/>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BF467D5F-88A6-1F0A-0501-13E40A1C4F5A}"/>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34D4603-9C9F-6849-DFEF-22105EC1270B}"/>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7763A3F6-B252-7FDE-902D-97DA86968B30}"/>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198042F-020B-8B32-55AA-72B665774271}"/>
              </a:ext>
            </a:extLst>
          </p:cNvPr>
          <p:cNvSpPr>
            <a:spLocks noGrp="1"/>
          </p:cNvSpPr>
          <p:nvPr>
            <p:ph type="dt" sz="half" idx="10"/>
          </p:nvPr>
        </p:nvSpPr>
        <p:spPr/>
        <p:txBody>
          <a:bodyPr/>
          <a:lstStyle/>
          <a:p>
            <a:pPr>
              <a:defRPr/>
            </a:pPr>
            <a:endParaRPr lang="en-US" dirty="0"/>
          </a:p>
        </p:txBody>
      </p:sp>
      <p:sp>
        <p:nvSpPr>
          <p:cNvPr id="8" name="Footer Placeholder 7">
            <a:extLst>
              <a:ext uri="{FF2B5EF4-FFF2-40B4-BE49-F238E27FC236}">
                <a16:creationId xmlns:a16="http://schemas.microsoft.com/office/drawing/2014/main" id="{A93464C5-A74F-B413-B105-B5A4DAAAADCC}"/>
              </a:ext>
            </a:extLst>
          </p:cNvPr>
          <p:cNvSpPr>
            <a:spLocks noGrp="1"/>
          </p:cNvSpPr>
          <p:nvPr>
            <p:ph type="ftr" sz="quarter" idx="11"/>
          </p:nvPr>
        </p:nvSpPr>
        <p:spPr/>
        <p:txBody>
          <a:bodyPr/>
          <a:lstStyle/>
          <a:p>
            <a:pPr>
              <a:defRPr/>
            </a:pPr>
            <a:endParaRPr lang="en-US" dirty="0"/>
          </a:p>
        </p:txBody>
      </p:sp>
      <p:sp>
        <p:nvSpPr>
          <p:cNvPr id="9" name="Slide Number Placeholder 8">
            <a:extLst>
              <a:ext uri="{FF2B5EF4-FFF2-40B4-BE49-F238E27FC236}">
                <a16:creationId xmlns:a16="http://schemas.microsoft.com/office/drawing/2014/main" id="{AF7B593F-ACF2-1A80-F66F-FDF4B6C3F43E}"/>
              </a:ext>
            </a:extLst>
          </p:cNvPr>
          <p:cNvSpPr>
            <a:spLocks noGrp="1"/>
          </p:cNvSpPr>
          <p:nvPr>
            <p:ph type="sldNum" sz="quarter" idx="12"/>
          </p:nvPr>
        </p:nvSpPr>
        <p:spPr/>
        <p:txBody>
          <a:bodyPr/>
          <a:lstStyle/>
          <a:p>
            <a:pPr>
              <a:defRPr/>
            </a:pPr>
            <a:fld id="{BC898AB1-E98B-4BA9-B3F7-D4F8C84B06E6}" type="slidenum">
              <a:rPr lang="en-US" smtClean="0"/>
              <a:pPr>
                <a:defRPr/>
              </a:pPr>
              <a:t>‹#›</a:t>
            </a:fld>
            <a:endParaRPr lang="en-US" dirty="0"/>
          </a:p>
        </p:txBody>
      </p:sp>
    </p:spTree>
    <p:extLst>
      <p:ext uri="{BB962C8B-B14F-4D97-AF65-F5344CB8AC3E}">
        <p14:creationId xmlns:p14="http://schemas.microsoft.com/office/powerpoint/2010/main" val="12186810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C3F5B4-8804-4CE0-C946-FD4B8BFCE0E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781B6BB-CDE4-DD15-C44D-0331CBBAA7AC}"/>
              </a:ext>
            </a:extLst>
          </p:cNvPr>
          <p:cNvSpPr>
            <a:spLocks noGrp="1"/>
          </p:cNvSpPr>
          <p:nvPr>
            <p:ph type="dt" sz="half" idx="10"/>
          </p:nvPr>
        </p:nvSpPr>
        <p:spPr/>
        <p:txBody>
          <a:bodyPr/>
          <a:lstStyle/>
          <a:p>
            <a:pPr>
              <a:defRPr/>
            </a:pPr>
            <a:endParaRPr lang="en-US" dirty="0"/>
          </a:p>
        </p:txBody>
      </p:sp>
      <p:sp>
        <p:nvSpPr>
          <p:cNvPr id="4" name="Footer Placeholder 3">
            <a:extLst>
              <a:ext uri="{FF2B5EF4-FFF2-40B4-BE49-F238E27FC236}">
                <a16:creationId xmlns:a16="http://schemas.microsoft.com/office/drawing/2014/main" id="{5C2BF195-D178-7F73-12D4-D73856860F69}"/>
              </a:ext>
            </a:extLst>
          </p:cNvPr>
          <p:cNvSpPr>
            <a:spLocks noGrp="1"/>
          </p:cNvSpPr>
          <p:nvPr>
            <p:ph type="ftr" sz="quarter" idx="11"/>
          </p:nvPr>
        </p:nvSpPr>
        <p:spPr/>
        <p:txBody>
          <a:bodyPr/>
          <a:lstStyle/>
          <a:p>
            <a:pPr>
              <a:defRPr/>
            </a:pPr>
            <a:endParaRPr lang="en-US" dirty="0"/>
          </a:p>
        </p:txBody>
      </p:sp>
      <p:sp>
        <p:nvSpPr>
          <p:cNvPr id="5" name="Slide Number Placeholder 4">
            <a:extLst>
              <a:ext uri="{FF2B5EF4-FFF2-40B4-BE49-F238E27FC236}">
                <a16:creationId xmlns:a16="http://schemas.microsoft.com/office/drawing/2014/main" id="{65DC1018-5A2E-3A11-0860-B23D6C0DBDE3}"/>
              </a:ext>
            </a:extLst>
          </p:cNvPr>
          <p:cNvSpPr>
            <a:spLocks noGrp="1"/>
          </p:cNvSpPr>
          <p:nvPr>
            <p:ph type="sldNum" sz="quarter" idx="12"/>
          </p:nvPr>
        </p:nvSpPr>
        <p:spPr/>
        <p:txBody>
          <a:bodyPr/>
          <a:lstStyle/>
          <a:p>
            <a:pPr>
              <a:defRPr/>
            </a:pPr>
            <a:fld id="{70216253-15D4-410B-A26B-83F4B5C71E9A}" type="slidenum">
              <a:rPr lang="en-US" smtClean="0"/>
              <a:pPr>
                <a:defRPr/>
              </a:pPr>
              <a:t>‹#›</a:t>
            </a:fld>
            <a:endParaRPr lang="en-US" dirty="0"/>
          </a:p>
        </p:txBody>
      </p:sp>
    </p:spTree>
    <p:extLst>
      <p:ext uri="{BB962C8B-B14F-4D97-AF65-F5344CB8AC3E}">
        <p14:creationId xmlns:p14="http://schemas.microsoft.com/office/powerpoint/2010/main" val="3461303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97A2B35-164D-57BE-418F-CB436CAA9507}"/>
              </a:ext>
            </a:extLst>
          </p:cNvPr>
          <p:cNvSpPr>
            <a:spLocks noGrp="1"/>
          </p:cNvSpPr>
          <p:nvPr>
            <p:ph type="dt" sz="half" idx="10"/>
          </p:nvPr>
        </p:nvSpPr>
        <p:spPr/>
        <p:txBody>
          <a:bodyPr/>
          <a:lstStyle/>
          <a:p>
            <a:pPr>
              <a:defRPr/>
            </a:pPr>
            <a:endParaRPr lang="en-US" dirty="0"/>
          </a:p>
        </p:txBody>
      </p:sp>
      <p:sp>
        <p:nvSpPr>
          <p:cNvPr id="3" name="Footer Placeholder 2">
            <a:extLst>
              <a:ext uri="{FF2B5EF4-FFF2-40B4-BE49-F238E27FC236}">
                <a16:creationId xmlns:a16="http://schemas.microsoft.com/office/drawing/2014/main" id="{486BEB38-19FF-914D-907F-FE08D8BB88C1}"/>
              </a:ext>
            </a:extLst>
          </p:cNvPr>
          <p:cNvSpPr>
            <a:spLocks noGrp="1"/>
          </p:cNvSpPr>
          <p:nvPr>
            <p:ph type="ftr" sz="quarter" idx="11"/>
          </p:nvPr>
        </p:nvSpPr>
        <p:spPr/>
        <p:txBody>
          <a:bodyPr/>
          <a:lstStyle/>
          <a:p>
            <a:pPr>
              <a:defRPr/>
            </a:pPr>
            <a:endParaRPr lang="en-US" dirty="0"/>
          </a:p>
        </p:txBody>
      </p:sp>
      <p:sp>
        <p:nvSpPr>
          <p:cNvPr id="4" name="Slide Number Placeholder 3">
            <a:extLst>
              <a:ext uri="{FF2B5EF4-FFF2-40B4-BE49-F238E27FC236}">
                <a16:creationId xmlns:a16="http://schemas.microsoft.com/office/drawing/2014/main" id="{5721AB14-EA3D-B6FB-0735-478E85560872}"/>
              </a:ext>
            </a:extLst>
          </p:cNvPr>
          <p:cNvSpPr>
            <a:spLocks noGrp="1"/>
          </p:cNvSpPr>
          <p:nvPr>
            <p:ph type="sldNum" sz="quarter" idx="12"/>
          </p:nvPr>
        </p:nvSpPr>
        <p:spPr/>
        <p:txBody>
          <a:bodyPr/>
          <a:lstStyle/>
          <a:p>
            <a:pPr>
              <a:defRPr/>
            </a:pPr>
            <a:fld id="{E003B0D1-D7BE-4923-8F6F-2AE9A4754640}" type="slidenum">
              <a:rPr lang="en-US" smtClean="0"/>
              <a:pPr>
                <a:defRPr/>
              </a:pPr>
              <a:t>‹#›</a:t>
            </a:fld>
            <a:endParaRPr lang="en-US" dirty="0"/>
          </a:p>
        </p:txBody>
      </p:sp>
    </p:spTree>
    <p:extLst>
      <p:ext uri="{BB962C8B-B14F-4D97-AF65-F5344CB8AC3E}">
        <p14:creationId xmlns:p14="http://schemas.microsoft.com/office/powerpoint/2010/main" val="42146797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10B4EA7F-D140-4D30-A25F-B9ACDAD15EC6}" type="slidenum">
              <a:rPr lang="en-US"/>
              <a:pPr>
                <a:defRPr/>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01AB0-28F3-BD40-B9EC-544400FC8EE0}"/>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980A2120-199A-FC9C-F815-3F088E161C35}"/>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108F2F2-9CCA-ECF8-0D03-62DF171C3514}"/>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DD9D6ADE-FFC4-7BFA-E56A-99A50AA3D91E}"/>
              </a:ext>
            </a:extLst>
          </p:cNvPr>
          <p:cNvSpPr>
            <a:spLocks noGrp="1"/>
          </p:cNvSpPr>
          <p:nvPr>
            <p:ph type="dt" sz="half" idx="10"/>
          </p:nvPr>
        </p:nvSpPr>
        <p:spPr/>
        <p:txBody>
          <a:bodyPr/>
          <a:lstStyle/>
          <a:p>
            <a:pPr>
              <a:defRPr/>
            </a:pPr>
            <a:endParaRPr lang="en-US" dirty="0"/>
          </a:p>
        </p:txBody>
      </p:sp>
      <p:sp>
        <p:nvSpPr>
          <p:cNvPr id="6" name="Footer Placeholder 5">
            <a:extLst>
              <a:ext uri="{FF2B5EF4-FFF2-40B4-BE49-F238E27FC236}">
                <a16:creationId xmlns:a16="http://schemas.microsoft.com/office/drawing/2014/main" id="{4FBF3198-8B4B-0E1A-C031-27D745B7FFDB}"/>
              </a:ext>
            </a:extLst>
          </p:cNvPr>
          <p:cNvSpPr>
            <a:spLocks noGrp="1"/>
          </p:cNvSpPr>
          <p:nvPr>
            <p:ph type="ftr" sz="quarter" idx="11"/>
          </p:nvPr>
        </p:nvSpPr>
        <p:spPr/>
        <p:txBody>
          <a:bodyPr/>
          <a:lstStyle/>
          <a:p>
            <a:pPr>
              <a:defRPr/>
            </a:pPr>
            <a:endParaRPr lang="en-US" dirty="0"/>
          </a:p>
        </p:txBody>
      </p:sp>
      <p:sp>
        <p:nvSpPr>
          <p:cNvPr id="7" name="Slide Number Placeholder 6">
            <a:extLst>
              <a:ext uri="{FF2B5EF4-FFF2-40B4-BE49-F238E27FC236}">
                <a16:creationId xmlns:a16="http://schemas.microsoft.com/office/drawing/2014/main" id="{3C104E99-8EAB-FA9F-BAA8-FC405CEDF814}"/>
              </a:ext>
            </a:extLst>
          </p:cNvPr>
          <p:cNvSpPr>
            <a:spLocks noGrp="1"/>
          </p:cNvSpPr>
          <p:nvPr>
            <p:ph type="sldNum" sz="quarter" idx="12"/>
          </p:nvPr>
        </p:nvSpPr>
        <p:spPr/>
        <p:txBody>
          <a:bodyPr/>
          <a:lstStyle/>
          <a:p>
            <a:pPr>
              <a:defRPr/>
            </a:pPr>
            <a:fld id="{5E7666ED-C184-4824-BEAC-7F71A36CC76C}" type="slidenum">
              <a:rPr lang="en-US" smtClean="0"/>
              <a:pPr>
                <a:defRPr/>
              </a:pPr>
              <a:t>‹#›</a:t>
            </a:fld>
            <a:endParaRPr lang="en-US" dirty="0"/>
          </a:p>
        </p:txBody>
      </p:sp>
    </p:spTree>
    <p:extLst>
      <p:ext uri="{BB962C8B-B14F-4D97-AF65-F5344CB8AC3E}">
        <p14:creationId xmlns:p14="http://schemas.microsoft.com/office/powerpoint/2010/main" val="22262581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32E1D-2920-2545-21D8-D36F311FABBB}"/>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98BFE160-7B3B-B4EB-FC87-00412B852BE6}"/>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A5B4867E-425D-3392-B4EA-5DC8F98D28FC}"/>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D0FD0A15-CE22-5DF1-60B6-D465FFEE5541}"/>
              </a:ext>
            </a:extLst>
          </p:cNvPr>
          <p:cNvSpPr>
            <a:spLocks noGrp="1"/>
          </p:cNvSpPr>
          <p:nvPr>
            <p:ph type="dt" sz="half" idx="10"/>
          </p:nvPr>
        </p:nvSpPr>
        <p:spPr/>
        <p:txBody>
          <a:bodyPr/>
          <a:lstStyle/>
          <a:p>
            <a:pPr>
              <a:defRPr/>
            </a:pPr>
            <a:endParaRPr lang="en-US" dirty="0"/>
          </a:p>
        </p:txBody>
      </p:sp>
      <p:sp>
        <p:nvSpPr>
          <p:cNvPr id="6" name="Footer Placeholder 5">
            <a:extLst>
              <a:ext uri="{FF2B5EF4-FFF2-40B4-BE49-F238E27FC236}">
                <a16:creationId xmlns:a16="http://schemas.microsoft.com/office/drawing/2014/main" id="{321ECA82-A7E8-D66D-7121-CDE8CC1EDF33}"/>
              </a:ext>
            </a:extLst>
          </p:cNvPr>
          <p:cNvSpPr>
            <a:spLocks noGrp="1"/>
          </p:cNvSpPr>
          <p:nvPr>
            <p:ph type="ftr" sz="quarter" idx="11"/>
          </p:nvPr>
        </p:nvSpPr>
        <p:spPr/>
        <p:txBody>
          <a:bodyPr/>
          <a:lstStyle/>
          <a:p>
            <a:pPr>
              <a:defRPr/>
            </a:pPr>
            <a:endParaRPr lang="en-US" dirty="0"/>
          </a:p>
        </p:txBody>
      </p:sp>
      <p:sp>
        <p:nvSpPr>
          <p:cNvPr id="7" name="Slide Number Placeholder 6">
            <a:extLst>
              <a:ext uri="{FF2B5EF4-FFF2-40B4-BE49-F238E27FC236}">
                <a16:creationId xmlns:a16="http://schemas.microsoft.com/office/drawing/2014/main" id="{FDE9FD07-A845-64EA-89B3-00EF5201D1AD}"/>
              </a:ext>
            </a:extLst>
          </p:cNvPr>
          <p:cNvSpPr>
            <a:spLocks noGrp="1"/>
          </p:cNvSpPr>
          <p:nvPr>
            <p:ph type="sldNum" sz="quarter" idx="12"/>
          </p:nvPr>
        </p:nvSpPr>
        <p:spPr/>
        <p:txBody>
          <a:bodyPr/>
          <a:lstStyle/>
          <a:p>
            <a:pPr>
              <a:defRPr/>
            </a:pPr>
            <a:fld id="{37729D6C-EF72-430C-BD54-3FC3438D31D2}" type="slidenum">
              <a:rPr lang="en-US" smtClean="0"/>
              <a:pPr>
                <a:defRPr/>
              </a:pPr>
              <a:t>‹#›</a:t>
            </a:fld>
            <a:endParaRPr lang="en-US" dirty="0"/>
          </a:p>
        </p:txBody>
      </p:sp>
    </p:spTree>
    <p:extLst>
      <p:ext uri="{BB962C8B-B14F-4D97-AF65-F5344CB8AC3E}">
        <p14:creationId xmlns:p14="http://schemas.microsoft.com/office/powerpoint/2010/main" val="398785078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A488F5-D2F4-BC66-1365-9CA86DBCCDE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AE2978C-B8BD-3239-4D2E-C3762577919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504355-C6B1-23CE-1FF3-D5DDB794A4DC}"/>
              </a:ext>
            </a:extLst>
          </p:cNvPr>
          <p:cNvSpPr>
            <a:spLocks noGrp="1"/>
          </p:cNvSpPr>
          <p:nvPr>
            <p:ph type="dt" sz="half" idx="10"/>
          </p:nvPr>
        </p:nvSpPr>
        <p:spPr/>
        <p:txBody>
          <a:bodyPr/>
          <a:lstStyle/>
          <a:p>
            <a:pPr>
              <a:defRPr/>
            </a:pPr>
            <a:endParaRPr lang="en-US" dirty="0"/>
          </a:p>
        </p:txBody>
      </p:sp>
      <p:sp>
        <p:nvSpPr>
          <p:cNvPr id="5" name="Footer Placeholder 4">
            <a:extLst>
              <a:ext uri="{FF2B5EF4-FFF2-40B4-BE49-F238E27FC236}">
                <a16:creationId xmlns:a16="http://schemas.microsoft.com/office/drawing/2014/main" id="{B5CE575C-F956-F18A-3195-34B521E45991}"/>
              </a:ext>
            </a:extLst>
          </p:cNvPr>
          <p:cNvSpPr>
            <a:spLocks noGrp="1"/>
          </p:cNvSpPr>
          <p:nvPr>
            <p:ph type="ftr" sz="quarter" idx="11"/>
          </p:nvPr>
        </p:nvSpPr>
        <p:spPr/>
        <p:txBody>
          <a:bodyPr/>
          <a:lstStyle/>
          <a:p>
            <a:pPr>
              <a:defRPr/>
            </a:pPr>
            <a:endParaRPr lang="en-US" dirty="0"/>
          </a:p>
        </p:txBody>
      </p:sp>
      <p:sp>
        <p:nvSpPr>
          <p:cNvPr id="6" name="Slide Number Placeholder 5">
            <a:extLst>
              <a:ext uri="{FF2B5EF4-FFF2-40B4-BE49-F238E27FC236}">
                <a16:creationId xmlns:a16="http://schemas.microsoft.com/office/drawing/2014/main" id="{AB1326C1-1DC7-A191-4DB7-93F30818EBF8}"/>
              </a:ext>
            </a:extLst>
          </p:cNvPr>
          <p:cNvSpPr>
            <a:spLocks noGrp="1"/>
          </p:cNvSpPr>
          <p:nvPr>
            <p:ph type="sldNum" sz="quarter" idx="12"/>
          </p:nvPr>
        </p:nvSpPr>
        <p:spPr/>
        <p:txBody>
          <a:bodyPr/>
          <a:lstStyle/>
          <a:p>
            <a:pPr>
              <a:defRPr/>
            </a:pPr>
            <a:fld id="{1452AE9B-42FB-4508-99BA-CB1AD968EDDD}" type="slidenum">
              <a:rPr lang="en-US" smtClean="0"/>
              <a:pPr>
                <a:defRPr/>
              </a:pPr>
              <a:t>‹#›</a:t>
            </a:fld>
            <a:endParaRPr lang="en-US" dirty="0"/>
          </a:p>
        </p:txBody>
      </p:sp>
    </p:spTree>
    <p:extLst>
      <p:ext uri="{BB962C8B-B14F-4D97-AF65-F5344CB8AC3E}">
        <p14:creationId xmlns:p14="http://schemas.microsoft.com/office/powerpoint/2010/main" val="14104571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A0E1354-635D-4360-72F2-475D7DE1AE16}"/>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94AF098-4C2D-FD6F-F385-91D737D51191}"/>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FD702AE-2EAD-A605-C0BD-A46030949712}"/>
              </a:ext>
            </a:extLst>
          </p:cNvPr>
          <p:cNvSpPr>
            <a:spLocks noGrp="1"/>
          </p:cNvSpPr>
          <p:nvPr>
            <p:ph type="dt" sz="half" idx="10"/>
          </p:nvPr>
        </p:nvSpPr>
        <p:spPr/>
        <p:txBody>
          <a:bodyPr/>
          <a:lstStyle/>
          <a:p>
            <a:pPr>
              <a:defRPr/>
            </a:pPr>
            <a:endParaRPr lang="en-US" dirty="0"/>
          </a:p>
        </p:txBody>
      </p:sp>
      <p:sp>
        <p:nvSpPr>
          <p:cNvPr id="5" name="Footer Placeholder 4">
            <a:extLst>
              <a:ext uri="{FF2B5EF4-FFF2-40B4-BE49-F238E27FC236}">
                <a16:creationId xmlns:a16="http://schemas.microsoft.com/office/drawing/2014/main" id="{700CEEC7-674F-E3DC-F5FC-B03EE32FA92C}"/>
              </a:ext>
            </a:extLst>
          </p:cNvPr>
          <p:cNvSpPr>
            <a:spLocks noGrp="1"/>
          </p:cNvSpPr>
          <p:nvPr>
            <p:ph type="ftr" sz="quarter" idx="11"/>
          </p:nvPr>
        </p:nvSpPr>
        <p:spPr/>
        <p:txBody>
          <a:bodyPr/>
          <a:lstStyle/>
          <a:p>
            <a:pPr>
              <a:defRPr/>
            </a:pPr>
            <a:endParaRPr lang="en-US" dirty="0"/>
          </a:p>
        </p:txBody>
      </p:sp>
      <p:sp>
        <p:nvSpPr>
          <p:cNvPr id="6" name="Slide Number Placeholder 5">
            <a:extLst>
              <a:ext uri="{FF2B5EF4-FFF2-40B4-BE49-F238E27FC236}">
                <a16:creationId xmlns:a16="http://schemas.microsoft.com/office/drawing/2014/main" id="{48C671F0-21FB-43A2-F4EE-F4FDC8D37DFF}"/>
              </a:ext>
            </a:extLst>
          </p:cNvPr>
          <p:cNvSpPr>
            <a:spLocks noGrp="1"/>
          </p:cNvSpPr>
          <p:nvPr>
            <p:ph type="sldNum" sz="quarter" idx="12"/>
          </p:nvPr>
        </p:nvSpPr>
        <p:spPr/>
        <p:txBody>
          <a:bodyPr/>
          <a:lstStyle/>
          <a:p>
            <a:pPr>
              <a:defRPr/>
            </a:pPr>
            <a:fld id="{0DF3738B-ECBE-4729-BD59-3FC761714FBF}" type="slidenum">
              <a:rPr lang="en-US" smtClean="0"/>
              <a:pPr>
                <a:defRPr/>
              </a:pPr>
              <a:t>‹#›</a:t>
            </a:fld>
            <a:endParaRPr lang="en-US" dirty="0"/>
          </a:p>
        </p:txBody>
      </p:sp>
    </p:spTree>
    <p:extLst>
      <p:ext uri="{BB962C8B-B14F-4D97-AF65-F5344CB8AC3E}">
        <p14:creationId xmlns:p14="http://schemas.microsoft.com/office/powerpoint/2010/main" val="25131276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58FEB3C0-9028-4F23-93FE-4D6DEA1C4268}"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627A9CDB-4FDF-4C76-BE07-17C904EC1B20}"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BC898AB1-E98B-4BA9-B3F7-D4F8C84B06E6}"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70216253-15D4-410B-A26B-83F4B5C71E9A}"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E003B0D1-D7BE-4923-8F6F-2AE9A4754640}"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5E7666ED-C184-4824-BEAC-7F71A36CC76C}"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37729D6C-EF72-430C-BD54-3FC3438D31D2}"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1763713" y="274638"/>
            <a:ext cx="6923087"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614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6324"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atin typeface="Arial" pitchFamily="34" charset="0"/>
              </a:defRPr>
            </a:lvl1pPr>
          </a:lstStyle>
          <a:p>
            <a:pPr>
              <a:defRPr/>
            </a:pPr>
            <a:endParaRPr lang="en-US" dirty="0"/>
          </a:p>
        </p:txBody>
      </p:sp>
      <p:sp>
        <p:nvSpPr>
          <p:cNvPr id="56325"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pitchFamily="34" charset="0"/>
              </a:defRPr>
            </a:lvl1pPr>
          </a:lstStyle>
          <a:p>
            <a:pPr>
              <a:defRPr/>
            </a:pPr>
            <a:endParaRPr lang="en-US" dirty="0"/>
          </a:p>
        </p:txBody>
      </p:sp>
      <p:sp>
        <p:nvSpPr>
          <p:cNvPr id="56326"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pitchFamily="34" charset="0"/>
              </a:defRPr>
            </a:lvl1pPr>
          </a:lstStyle>
          <a:p>
            <a:pPr>
              <a:defRPr/>
            </a:pPr>
            <a:fld id="{D0729504-0FDB-4276-930D-AEDE97CC76BF}"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 id="2147483663" r:id="rId12"/>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D496C51-60AB-6B4A-4CE0-5D21BEDEA8C4}"/>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B1075FF-14DE-5E69-369D-4A7B7F67EB81}"/>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7C4109-AA84-91ED-4FEE-8447691A8CD3}"/>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82000"/>
                  </a:schemeClr>
                </a:solidFill>
              </a:defRPr>
            </a:lvl1pPr>
          </a:lstStyle>
          <a:p>
            <a:pPr>
              <a:defRPr/>
            </a:pPr>
            <a:endParaRPr lang="en-US" dirty="0"/>
          </a:p>
        </p:txBody>
      </p:sp>
      <p:sp>
        <p:nvSpPr>
          <p:cNvPr id="5" name="Footer Placeholder 4">
            <a:extLst>
              <a:ext uri="{FF2B5EF4-FFF2-40B4-BE49-F238E27FC236}">
                <a16:creationId xmlns:a16="http://schemas.microsoft.com/office/drawing/2014/main" id="{E1CD455F-106D-15D1-79CD-D743A7FC354D}"/>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82000"/>
                  </a:schemeClr>
                </a:solidFill>
              </a:defRPr>
            </a:lvl1pPr>
          </a:lstStyle>
          <a:p>
            <a:pPr>
              <a:defRPr/>
            </a:pPr>
            <a:endParaRPr lang="en-US" dirty="0"/>
          </a:p>
        </p:txBody>
      </p:sp>
      <p:sp>
        <p:nvSpPr>
          <p:cNvPr id="6" name="Slide Number Placeholder 5">
            <a:extLst>
              <a:ext uri="{FF2B5EF4-FFF2-40B4-BE49-F238E27FC236}">
                <a16:creationId xmlns:a16="http://schemas.microsoft.com/office/drawing/2014/main" id="{452E3613-DD77-6C09-F314-D95EAF70324E}"/>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82000"/>
                  </a:schemeClr>
                </a:solidFill>
              </a:defRPr>
            </a:lvl1pPr>
          </a:lstStyle>
          <a:p>
            <a:pPr>
              <a:defRPr/>
            </a:pPr>
            <a:fld id="{D0729504-0FDB-4276-930D-AEDE97CC76BF}" type="slidenum">
              <a:rPr lang="en-US" smtClean="0"/>
              <a:pPr>
                <a:defRPr/>
              </a:pPr>
              <a:t>‹#›</a:t>
            </a:fld>
            <a:endParaRPr lang="en-US" dirty="0"/>
          </a:p>
        </p:txBody>
      </p:sp>
    </p:spTree>
    <p:extLst>
      <p:ext uri="{BB962C8B-B14F-4D97-AF65-F5344CB8AC3E}">
        <p14:creationId xmlns:p14="http://schemas.microsoft.com/office/powerpoint/2010/main" val="22321413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3" Type="http://schemas.openxmlformats.org/officeDocument/2006/relationships/hyperlink" Target="https://www.pcisecuritystandards.org/" TargetMode="External"/><Relationship Id="rId2" Type="http://schemas.openxmlformats.org/officeDocument/2006/relationships/image" Target="../media/image3.JPG"/><Relationship Id="rId1" Type="http://schemas.openxmlformats.org/officeDocument/2006/relationships/slideLayout" Target="../slideLayouts/slideLayout14.xml"/><Relationship Id="rId4" Type="http://schemas.openxmlformats.org/officeDocument/2006/relationships/image" Target="../media/image9.gif"/></Relationships>
</file>

<file path=ppt/slides/_rels/slide1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9.xml"/><Relationship Id="rId1" Type="http://schemas.openxmlformats.org/officeDocument/2006/relationships/slideLayout" Target="../slideLayouts/slideLayout14.xml"/><Relationship Id="rId4" Type="http://schemas.openxmlformats.org/officeDocument/2006/relationships/image" Target="../media/image10.png"/></Relationships>
</file>

<file path=ppt/slides/_rels/slide1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3.xml"/><Relationship Id="rId1" Type="http://schemas.openxmlformats.org/officeDocument/2006/relationships/slideLayout" Target="../slideLayouts/slideLayout14.xml"/><Relationship Id="rId5" Type="http://schemas.openxmlformats.org/officeDocument/2006/relationships/hyperlink" Target="http://www.ofm.wa.gov/policy/40.htm" TargetMode="External"/><Relationship Id="rId4" Type="http://schemas.openxmlformats.org/officeDocument/2006/relationships/hyperlink" Target="http://www.ofm.wa.gov/systemsapproval/default.asp" TargetMode="External"/></Relationships>
</file>

<file path=ppt/slides/_rels/slide1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4.xml"/><Relationship Id="rId1" Type="http://schemas.openxmlformats.org/officeDocument/2006/relationships/slideLayout" Target="../slideLayouts/slideLayout14.xml"/><Relationship Id="rId6" Type="http://schemas.openxmlformats.org/officeDocument/2006/relationships/hyperlink" Target="http://www.ofm.wa.gov/resources/ecommerce.asp" TargetMode="External"/><Relationship Id="rId5" Type="http://schemas.openxmlformats.org/officeDocument/2006/relationships/hyperlink" Target="http://www.ofm.wa.gov/policy/40.40.htm" TargetMode="External"/><Relationship Id="rId4" Type="http://schemas.openxmlformats.org/officeDocument/2006/relationships/hyperlink" Target="mailto:pam.valenica@ofm.wa.gov"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7.xml"/><Relationship Id="rId1" Type="http://schemas.openxmlformats.org/officeDocument/2006/relationships/slideLayout" Target="../slideLayouts/slideLayout14.xml"/><Relationship Id="rId5" Type="http://schemas.openxmlformats.org/officeDocument/2006/relationships/hyperlink" Target="mailto:vicki.boudia@tre.wa.gov" TargetMode="External"/><Relationship Id="rId4" Type="http://schemas.openxmlformats.org/officeDocument/2006/relationships/hyperlink" Target="mailto:bankcards@tre.wa.gov"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14.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JPG"/><Relationship Id="rId1" Type="http://schemas.openxmlformats.org/officeDocument/2006/relationships/slideLayout" Target="../slideLayouts/slideLayout14.xml"/><Relationship Id="rId6" Type="http://schemas.openxmlformats.org/officeDocument/2006/relationships/image" Target="../media/image8.png"/><Relationship Id="rId5" Type="http://schemas.openxmlformats.org/officeDocument/2006/relationships/image" Target="../media/image7.jpe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a:xfrm>
            <a:off x="685800" y="1685875"/>
            <a:ext cx="7772400" cy="2175173"/>
          </a:xfrm>
        </p:spPr>
        <p:txBody>
          <a:bodyPr>
            <a:normAutofit/>
          </a:bodyPr>
          <a:lstStyle/>
          <a:p>
            <a:r>
              <a:rPr lang="en-US" sz="4400" dirty="0">
                <a:solidFill>
                  <a:schemeClr val="accent1">
                    <a:lumMod val="75000"/>
                  </a:schemeClr>
                </a:solidFill>
                <a:latin typeface="Palatino Linotype" panose="02040502050505030304" pitchFamily="18" charset="0"/>
              </a:rPr>
              <a:t>Banking and </a:t>
            </a:r>
            <a:br>
              <a:rPr lang="en-US" sz="4400" dirty="0">
                <a:solidFill>
                  <a:schemeClr val="accent1">
                    <a:lumMod val="75000"/>
                  </a:schemeClr>
                </a:solidFill>
                <a:latin typeface="Palatino Linotype" panose="02040502050505030304" pitchFamily="18" charset="0"/>
              </a:rPr>
            </a:br>
            <a:r>
              <a:rPr lang="en-US" sz="4400" dirty="0">
                <a:solidFill>
                  <a:schemeClr val="accent1">
                    <a:lumMod val="75000"/>
                  </a:schemeClr>
                </a:solidFill>
                <a:latin typeface="Palatino Linotype" panose="02040502050505030304" pitchFamily="18" charset="0"/>
              </a:rPr>
              <a:t>Merchant Services</a:t>
            </a:r>
          </a:p>
        </p:txBody>
      </p:sp>
      <p:sp>
        <p:nvSpPr>
          <p:cNvPr id="7171" name="Rectangle 3"/>
          <p:cNvSpPr>
            <a:spLocks noGrp="1" noChangeArrowheads="1"/>
          </p:cNvSpPr>
          <p:nvPr>
            <p:ph type="subTitle" idx="1"/>
          </p:nvPr>
        </p:nvSpPr>
        <p:spPr>
          <a:xfrm>
            <a:off x="1475656" y="4509120"/>
            <a:ext cx="6192688" cy="1800200"/>
          </a:xfrm>
        </p:spPr>
        <p:txBody>
          <a:bodyPr>
            <a:normAutofit/>
          </a:bodyPr>
          <a:lstStyle/>
          <a:p>
            <a:pPr eaLnBrk="1" hangingPunct="1">
              <a:spcBef>
                <a:spcPts val="0"/>
              </a:spcBef>
              <a:spcAft>
                <a:spcPts val="0"/>
              </a:spcAft>
            </a:pPr>
            <a:endParaRPr lang="en-US" sz="1900" b="1" dirty="0">
              <a:latin typeface="Calibri" panose="020F0502020204030204" pitchFamily="34" charset="0"/>
            </a:endParaRPr>
          </a:p>
          <a:p>
            <a:pPr eaLnBrk="1" hangingPunct="1">
              <a:spcBef>
                <a:spcPts val="0"/>
              </a:spcBef>
              <a:spcAft>
                <a:spcPts val="0"/>
              </a:spcAft>
            </a:pPr>
            <a:r>
              <a:rPr lang="en-US" sz="2800" b="1" dirty="0">
                <a:solidFill>
                  <a:schemeClr val="accent1">
                    <a:lumMod val="75000"/>
                  </a:schemeClr>
                </a:solidFill>
                <a:latin typeface="Palatino Linotype" panose="02040502050505030304" pitchFamily="18" charset="0"/>
              </a:rPr>
              <a:t>Ryan Pitroff</a:t>
            </a:r>
          </a:p>
          <a:p>
            <a:pPr eaLnBrk="1" hangingPunct="1">
              <a:spcBef>
                <a:spcPts val="0"/>
              </a:spcBef>
              <a:spcAft>
                <a:spcPts val="0"/>
              </a:spcAft>
            </a:pPr>
            <a:r>
              <a:rPr lang="en-US" sz="1700" b="1" dirty="0">
                <a:solidFill>
                  <a:schemeClr val="accent1">
                    <a:lumMod val="75000"/>
                  </a:schemeClr>
                </a:solidFill>
                <a:latin typeface="Palatino Linotype" panose="02040502050505030304" pitchFamily="18" charset="0"/>
              </a:rPr>
              <a:t>Manager, Cash Management Division</a:t>
            </a:r>
          </a:p>
          <a:p>
            <a:pPr eaLnBrk="1" hangingPunct="1">
              <a:spcBef>
                <a:spcPts val="0"/>
              </a:spcBef>
              <a:spcAft>
                <a:spcPts val="0"/>
              </a:spcAft>
            </a:pPr>
            <a:r>
              <a:rPr lang="en-US" sz="2800" b="1" dirty="0">
                <a:solidFill>
                  <a:schemeClr val="accent1">
                    <a:lumMod val="75000"/>
                  </a:schemeClr>
                </a:solidFill>
                <a:latin typeface="Palatino Linotype" panose="02040502050505030304" pitchFamily="18" charset="0"/>
              </a:rPr>
              <a:t>Vicki Boudia</a:t>
            </a:r>
          </a:p>
          <a:p>
            <a:pPr eaLnBrk="1" hangingPunct="1">
              <a:spcBef>
                <a:spcPts val="0"/>
              </a:spcBef>
              <a:spcAft>
                <a:spcPts val="0"/>
              </a:spcAft>
            </a:pPr>
            <a:r>
              <a:rPr lang="en-US" sz="1700" b="1" dirty="0">
                <a:solidFill>
                  <a:schemeClr val="accent1">
                    <a:lumMod val="75000"/>
                  </a:schemeClr>
                </a:solidFill>
                <a:latin typeface="Palatino Linotype" panose="02040502050505030304" pitchFamily="18" charset="0"/>
              </a:rPr>
              <a:t>Warrants and Banking Services Administrator</a:t>
            </a:r>
          </a:p>
          <a:p>
            <a:pPr eaLnBrk="1" hangingPunct="1">
              <a:spcBef>
                <a:spcPts val="0"/>
              </a:spcBef>
              <a:spcAft>
                <a:spcPts val="0"/>
              </a:spcAft>
            </a:pPr>
            <a:endParaRPr lang="en-US" sz="2800" dirty="0">
              <a:latin typeface="Calibri" panose="020F0502020204030204" pitchFamily="34" charset="0"/>
            </a:endParaRPr>
          </a:p>
          <a:p>
            <a:pPr eaLnBrk="1" hangingPunct="1">
              <a:spcBef>
                <a:spcPts val="0"/>
              </a:spcBef>
              <a:spcAft>
                <a:spcPts val="0"/>
              </a:spcAft>
            </a:pPr>
            <a:endParaRPr lang="en-US" sz="900" dirty="0">
              <a:latin typeface="Calibri" panose="020F0502020204030204" pitchFamily="34" charset="0"/>
            </a:endParaRPr>
          </a:p>
          <a:p>
            <a:pPr lvl="0">
              <a:spcBef>
                <a:spcPts val="0"/>
              </a:spcBef>
              <a:spcAft>
                <a:spcPts val="0"/>
              </a:spcAft>
              <a:buClr>
                <a:srgbClr val="3494BA">
                  <a:lumMod val="75000"/>
                </a:srgbClr>
              </a:buClr>
            </a:pPr>
            <a:endParaRPr lang="en-US" sz="2800" dirty="0">
              <a:latin typeface="Calibri" panose="020F0502020204030204" pitchFamily="34" charset="0"/>
            </a:endParaRPr>
          </a:p>
          <a:p>
            <a:pPr algn="l" eaLnBrk="1" hangingPunct="1"/>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62090" y="695799"/>
            <a:ext cx="7616983" cy="665585"/>
          </a:xfrm>
        </p:spPr>
        <p:txBody>
          <a:bodyPr>
            <a:normAutofit fontScale="90000"/>
          </a:bodyPr>
          <a:lstStyle/>
          <a:p>
            <a:pPr algn="r" eaLnBrk="1" hangingPunct="1"/>
            <a:r>
              <a:rPr lang="en-US" sz="3700" dirty="0">
                <a:solidFill>
                  <a:schemeClr val="accent1">
                    <a:lumMod val="75000"/>
                  </a:schemeClr>
                </a:solidFill>
                <a:latin typeface="Palatino Linotype" panose="02040502050505030304" pitchFamily="18" charset="0"/>
              </a:rPr>
              <a:t>Bankcard Acceptance Guidelines</a:t>
            </a:r>
            <a:br>
              <a:rPr lang="en-US" sz="4000" dirty="0">
                <a:solidFill>
                  <a:schemeClr val="accent1">
                    <a:lumMod val="75000"/>
                  </a:schemeClr>
                </a:solidFill>
                <a:latin typeface="Palatino Linotype" panose="02040502050505030304" pitchFamily="18" charset="0"/>
              </a:rPr>
            </a:br>
            <a:r>
              <a:rPr lang="en-US" sz="2200" dirty="0">
                <a:solidFill>
                  <a:schemeClr val="accent1">
                    <a:lumMod val="75000"/>
                  </a:schemeClr>
                </a:solidFill>
                <a:latin typeface="Palatino Linotype" panose="02040502050505030304" pitchFamily="18" charset="0"/>
              </a:rPr>
              <a:t>In-Person</a:t>
            </a:r>
          </a:p>
        </p:txBody>
      </p:sp>
      <p:sp>
        <p:nvSpPr>
          <p:cNvPr id="16387" name="Rectangle 3"/>
          <p:cNvSpPr>
            <a:spLocks noGrp="1" noChangeArrowheads="1"/>
          </p:cNvSpPr>
          <p:nvPr>
            <p:ph idx="1"/>
          </p:nvPr>
        </p:nvSpPr>
        <p:spPr>
          <a:xfrm>
            <a:off x="400050" y="1511978"/>
            <a:ext cx="8343900" cy="5011082"/>
          </a:xfrm>
        </p:spPr>
        <p:txBody>
          <a:bodyPr>
            <a:normAutofit/>
          </a:bodyPr>
          <a:lstStyle/>
          <a:p>
            <a:pPr marL="0" indent="0" eaLnBrk="1" hangingPunct="1">
              <a:buNone/>
            </a:pPr>
            <a:r>
              <a:rPr lang="en-US" sz="2200" dirty="0"/>
              <a:t>	</a:t>
            </a:r>
            <a:r>
              <a:rPr lang="en-US" sz="2200" b="1" u="sng" dirty="0">
                <a:solidFill>
                  <a:schemeClr val="accent1">
                    <a:lumMod val="75000"/>
                  </a:schemeClr>
                </a:solidFill>
                <a:latin typeface="Palatino Linotype" panose="02040502050505030304" pitchFamily="18" charset="0"/>
              </a:rPr>
              <a:t>In-Person Transactions</a:t>
            </a:r>
          </a:p>
          <a:p>
            <a:pPr marL="0" indent="0" eaLnBrk="1" hangingPunct="1">
              <a:buNone/>
            </a:pPr>
            <a:endParaRPr lang="en-US" sz="300" b="1" u="sng" dirty="0">
              <a:solidFill>
                <a:schemeClr val="accent1">
                  <a:lumMod val="75000"/>
                </a:schemeClr>
              </a:solidFill>
              <a:latin typeface="Palatino Linotype" panose="02040502050505030304" pitchFamily="18" charset="0"/>
            </a:endParaRPr>
          </a:p>
          <a:p>
            <a:pPr lvl="1" eaLnBrk="1" hangingPunct="1"/>
            <a:r>
              <a:rPr lang="en-US" dirty="0">
                <a:solidFill>
                  <a:schemeClr val="accent1">
                    <a:lumMod val="75000"/>
                  </a:schemeClr>
                </a:solidFill>
                <a:latin typeface="Palatino Linotype" panose="02040502050505030304" pitchFamily="18" charset="0"/>
              </a:rPr>
              <a:t>Requires specialized Hardware to read Cards:</a:t>
            </a:r>
          </a:p>
          <a:p>
            <a:pPr lvl="2" eaLnBrk="1" hangingPunct="1"/>
            <a:r>
              <a:rPr lang="en-US" dirty="0">
                <a:solidFill>
                  <a:schemeClr val="accent1">
                    <a:lumMod val="75000"/>
                  </a:schemeClr>
                </a:solidFill>
                <a:latin typeface="Palatino Linotype" panose="02040502050505030304" pitchFamily="18" charset="0"/>
              </a:rPr>
              <a:t>PIN Debit Cards</a:t>
            </a:r>
          </a:p>
          <a:p>
            <a:pPr lvl="2" eaLnBrk="1" hangingPunct="1"/>
            <a:r>
              <a:rPr lang="en-US" dirty="0">
                <a:solidFill>
                  <a:schemeClr val="accent1">
                    <a:lumMod val="75000"/>
                  </a:schemeClr>
                </a:solidFill>
                <a:latin typeface="Palatino Linotype" panose="02040502050505030304" pitchFamily="18" charset="0"/>
              </a:rPr>
              <a:t>EMV “Chip” Cards</a:t>
            </a:r>
          </a:p>
          <a:p>
            <a:pPr lvl="2" eaLnBrk="1" hangingPunct="1"/>
            <a:endParaRPr lang="en-US" sz="600" dirty="0">
              <a:solidFill>
                <a:schemeClr val="accent1">
                  <a:lumMod val="75000"/>
                </a:schemeClr>
              </a:solidFill>
              <a:latin typeface="Palatino Linotype" panose="02040502050505030304" pitchFamily="18" charset="0"/>
            </a:endParaRPr>
          </a:p>
          <a:p>
            <a:pPr lvl="1" eaLnBrk="1" hangingPunct="1"/>
            <a:r>
              <a:rPr lang="en-US" dirty="0">
                <a:solidFill>
                  <a:schemeClr val="accent1">
                    <a:lumMod val="75000"/>
                  </a:schemeClr>
                </a:solidFill>
                <a:latin typeface="Palatino Linotype" panose="02040502050505030304" pitchFamily="18" charset="0"/>
              </a:rPr>
              <a:t>Stand Alone Equipment: Hardware Terminals can be either dial up or Ethernet capable. </a:t>
            </a:r>
          </a:p>
          <a:p>
            <a:pPr lvl="1" eaLnBrk="1" hangingPunct="1"/>
            <a:endParaRPr lang="en-US" sz="1400" i="1" dirty="0">
              <a:solidFill>
                <a:schemeClr val="accent1">
                  <a:lumMod val="75000"/>
                </a:schemeClr>
              </a:solidFill>
              <a:highlight>
                <a:srgbClr val="FFFF00"/>
              </a:highlight>
              <a:latin typeface="Palatino Linotype" panose="02040502050505030304" pitchFamily="18" charset="0"/>
            </a:endParaRPr>
          </a:p>
          <a:p>
            <a:pPr lvl="1" eaLnBrk="1" hangingPunct="1"/>
            <a:r>
              <a:rPr lang="en-US" dirty="0">
                <a:solidFill>
                  <a:schemeClr val="accent1">
                    <a:lumMod val="75000"/>
                  </a:schemeClr>
                </a:solidFill>
                <a:latin typeface="Palatino Linotype" panose="02040502050505030304" pitchFamily="18" charset="0"/>
              </a:rPr>
              <a:t>Point of Sale Systems: Terminals that provide POS functions with cash drawers, mobile POS and mobile devices</a:t>
            </a:r>
          </a:p>
          <a:p>
            <a:pPr lvl="1" eaLnBrk="1" hangingPunct="1"/>
            <a:endParaRPr lang="en-US" dirty="0">
              <a:solidFill>
                <a:schemeClr val="accent1">
                  <a:lumMod val="75000"/>
                </a:schemeClr>
              </a:solidFill>
              <a:latin typeface="Palatino Linotype" panose="02040502050505030304" pitchFamily="18" charset="0"/>
            </a:endParaRPr>
          </a:p>
          <a:p>
            <a:pPr lvl="1" eaLnBrk="1" hangingPunct="1"/>
            <a:r>
              <a:rPr lang="en-US" dirty="0">
                <a:solidFill>
                  <a:schemeClr val="accent1">
                    <a:lumMod val="75000"/>
                  </a:schemeClr>
                </a:solidFill>
                <a:latin typeface="Palatino Linotype" panose="02040502050505030304" pitchFamily="18" charset="0"/>
              </a:rPr>
              <a:t>Colleges can procure their own machines and software so long as the bankcard processing is compatible with the State’s Master Bankcard Contract.</a:t>
            </a:r>
          </a:p>
          <a:p>
            <a:pPr lvl="1" eaLnBrk="1" hangingPunct="1">
              <a:buFontTx/>
              <a:buNone/>
            </a:pPr>
            <a:endParaRPr lang="en-US" dirty="0"/>
          </a:p>
        </p:txBody>
      </p:sp>
      <p:sp>
        <p:nvSpPr>
          <p:cNvPr id="4" name="Slide Number Placeholder 3"/>
          <p:cNvSpPr>
            <a:spLocks noGrp="1"/>
          </p:cNvSpPr>
          <p:nvPr>
            <p:ph type="sldNum" sz="quarter" idx="12"/>
          </p:nvPr>
        </p:nvSpPr>
        <p:spPr/>
        <p:txBody>
          <a:bodyPr/>
          <a:lstStyle/>
          <a:p>
            <a:pPr>
              <a:defRPr/>
            </a:pPr>
            <a:fld id="{10B4EA7F-D140-4D30-A25F-B9ACDAD15EC6}" type="slidenum">
              <a:rPr lang="en-US" smtClean="0"/>
              <a:pPr>
                <a:defRPr/>
              </a:pPr>
              <a:t>10</a:t>
            </a:fld>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10B4EA7F-D140-4D30-A25F-B9ACDAD15EC6}" type="slidenum">
              <a:rPr lang="en-US" smtClean="0"/>
              <a:pPr>
                <a:defRPr/>
              </a:pPr>
              <a:t>11</a:t>
            </a:fld>
            <a:endParaRPr lang="en-US" dirty="0"/>
          </a:p>
        </p:txBody>
      </p:sp>
      <p:sp>
        <p:nvSpPr>
          <p:cNvPr id="6" name="Rectangle 5"/>
          <p:cNvSpPr/>
          <p:nvPr/>
        </p:nvSpPr>
        <p:spPr>
          <a:xfrm>
            <a:off x="1115616" y="584651"/>
            <a:ext cx="7647407" cy="877163"/>
          </a:xfrm>
          <a:prstGeom prst="rect">
            <a:avLst/>
          </a:prstGeom>
        </p:spPr>
        <p:txBody>
          <a:bodyPr wrap="square">
            <a:spAutoFit/>
          </a:bodyPr>
          <a:lstStyle/>
          <a:p>
            <a:r>
              <a:rPr lang="en-US" sz="3100" dirty="0">
                <a:solidFill>
                  <a:schemeClr val="accent1">
                    <a:lumMod val="75000"/>
                  </a:schemeClr>
                </a:solidFill>
                <a:latin typeface="Palatino Linotype" panose="02040502050505030304" pitchFamily="18" charset="0"/>
              </a:rPr>
              <a:t>Payment Card Industry Security Standard </a:t>
            </a:r>
            <a:br>
              <a:rPr lang="en-US" dirty="0">
                <a:solidFill>
                  <a:schemeClr val="accent1">
                    <a:lumMod val="75000"/>
                  </a:schemeClr>
                </a:solidFill>
                <a:latin typeface="Palatino Linotype" panose="02040502050505030304" pitchFamily="18" charset="0"/>
              </a:rPr>
            </a:br>
            <a:r>
              <a:rPr lang="en-US" sz="2000" dirty="0">
                <a:solidFill>
                  <a:schemeClr val="accent1">
                    <a:lumMod val="75000"/>
                  </a:schemeClr>
                </a:solidFill>
                <a:latin typeface="Palatino Linotype" panose="02040502050505030304" pitchFamily="18" charset="0"/>
              </a:rPr>
              <a:t>PCI-DSS Data Security Compliance</a:t>
            </a:r>
            <a:endParaRPr lang="en-US" sz="2400" dirty="0">
              <a:solidFill>
                <a:schemeClr val="accent1">
                  <a:lumMod val="75000"/>
                </a:schemeClr>
              </a:solidFill>
              <a:latin typeface="Palatino Linotype" panose="02040502050505030304" pitchFamily="18" charset="0"/>
            </a:endParaRPr>
          </a:p>
        </p:txBody>
      </p:sp>
      <p:sp>
        <p:nvSpPr>
          <p:cNvPr id="7" name="Rectangle 6"/>
          <p:cNvSpPr/>
          <p:nvPr/>
        </p:nvSpPr>
        <p:spPr>
          <a:xfrm>
            <a:off x="1485749" y="4941168"/>
            <a:ext cx="6172501" cy="1200329"/>
          </a:xfrm>
          <a:prstGeom prst="rect">
            <a:avLst/>
          </a:prstGeom>
        </p:spPr>
        <p:txBody>
          <a:bodyPr wrap="square">
            <a:spAutoFit/>
          </a:bodyPr>
          <a:lstStyle/>
          <a:p>
            <a:pPr marL="0" indent="0" algn="ctr">
              <a:buNone/>
            </a:pPr>
            <a:endParaRPr lang="en-US" i="1" dirty="0">
              <a:latin typeface="+mn-lt"/>
            </a:endParaRPr>
          </a:p>
          <a:p>
            <a:pPr algn="ctr"/>
            <a:r>
              <a:rPr lang="en-US" dirty="0">
                <a:solidFill>
                  <a:schemeClr val="tx2">
                    <a:lumMod val="75000"/>
                    <a:lumOff val="25000"/>
                  </a:schemeClr>
                </a:solidFill>
                <a:latin typeface="Palatino Linotype" panose="02040502050505030304" pitchFamily="18" charset="0"/>
                <a:hlinkClick r:id="rId3"/>
              </a:rPr>
              <a:t>https://www.pcisecuritystandards.org</a:t>
            </a:r>
            <a:endParaRPr lang="en-US" dirty="0">
              <a:solidFill>
                <a:schemeClr val="tx2">
                  <a:lumMod val="75000"/>
                  <a:lumOff val="25000"/>
                </a:schemeClr>
              </a:solidFill>
              <a:latin typeface="Palatino Linotype" panose="02040502050505030304" pitchFamily="18" charset="0"/>
            </a:endParaRPr>
          </a:p>
          <a:p>
            <a:pPr algn="ctr"/>
            <a:endParaRPr lang="en-US" dirty="0">
              <a:solidFill>
                <a:schemeClr val="tx2">
                  <a:lumMod val="75000"/>
                  <a:lumOff val="25000"/>
                </a:schemeClr>
              </a:solidFill>
              <a:latin typeface="Palatino Linotype" panose="02040502050505030304" pitchFamily="18" charset="0"/>
            </a:endParaRPr>
          </a:p>
          <a:p>
            <a:pPr marL="0" indent="0" algn="ctr">
              <a:buNone/>
            </a:pPr>
            <a:endParaRPr lang="en-US" dirty="0">
              <a:latin typeface="+mn-lt"/>
            </a:endParaRPr>
          </a:p>
        </p:txBody>
      </p:sp>
      <p:sp>
        <p:nvSpPr>
          <p:cNvPr id="8" name="TextBox 7"/>
          <p:cNvSpPr txBox="1"/>
          <p:nvPr/>
        </p:nvSpPr>
        <p:spPr>
          <a:xfrm>
            <a:off x="616709" y="1971629"/>
            <a:ext cx="7910580" cy="2154436"/>
          </a:xfrm>
          <a:prstGeom prst="rect">
            <a:avLst/>
          </a:prstGeom>
          <a:noFill/>
        </p:spPr>
        <p:txBody>
          <a:bodyPr wrap="square" rtlCol="0">
            <a:spAutoFit/>
          </a:bodyPr>
          <a:lstStyle/>
          <a:p>
            <a:pPr algn="l"/>
            <a:r>
              <a:rPr lang="en-US" sz="2000" dirty="0">
                <a:solidFill>
                  <a:schemeClr val="accent1">
                    <a:lumMod val="75000"/>
                  </a:schemeClr>
                </a:solidFill>
                <a:latin typeface="Palatino Linotype" panose="02040502050505030304" pitchFamily="18" charset="0"/>
              </a:rPr>
              <a:t>Colleges that accept bankcards as a payment option are subject to annual compliance and testing through the PCI Security Standards.</a:t>
            </a:r>
            <a:r>
              <a:rPr lang="en-US" sz="2000" i="1" dirty="0">
                <a:solidFill>
                  <a:schemeClr val="accent1">
                    <a:lumMod val="75000"/>
                  </a:schemeClr>
                </a:solidFill>
                <a:latin typeface="Palatino Linotype" panose="02040502050505030304" pitchFamily="18" charset="0"/>
              </a:rPr>
              <a:t> </a:t>
            </a:r>
          </a:p>
          <a:p>
            <a:pPr algn="l"/>
            <a:endParaRPr lang="en-US" sz="2000" i="1" dirty="0">
              <a:solidFill>
                <a:schemeClr val="accent1">
                  <a:lumMod val="75000"/>
                </a:schemeClr>
              </a:solidFill>
              <a:latin typeface="Palatino Linotype" panose="02040502050505030304" pitchFamily="18" charset="0"/>
            </a:endParaRPr>
          </a:p>
          <a:p>
            <a:pPr algn="ctr"/>
            <a:r>
              <a:rPr lang="en-US" dirty="0">
                <a:solidFill>
                  <a:schemeClr val="accent1">
                    <a:lumMod val="75000"/>
                  </a:schemeClr>
                </a:solidFill>
                <a:latin typeface="Palatino Linotype" panose="02040502050505030304" pitchFamily="18" charset="0"/>
              </a:rPr>
              <a:t>The Payment Card Industry Data Security Standard (PCI </a:t>
            </a:r>
            <a:r>
              <a:rPr lang="en-US" dirty="0" err="1">
                <a:solidFill>
                  <a:schemeClr val="accent1">
                    <a:lumMod val="75000"/>
                  </a:schemeClr>
                </a:solidFill>
                <a:latin typeface="Palatino Linotype" panose="02040502050505030304" pitchFamily="18" charset="0"/>
              </a:rPr>
              <a:t>DSS</a:t>
            </a:r>
            <a:r>
              <a:rPr lang="en-US" dirty="0">
                <a:solidFill>
                  <a:schemeClr val="accent1">
                    <a:lumMod val="75000"/>
                  </a:schemeClr>
                </a:solidFill>
                <a:latin typeface="Palatino Linotype" panose="02040502050505030304" pitchFamily="18" charset="0"/>
              </a:rPr>
              <a:t>) was </a:t>
            </a:r>
          </a:p>
          <a:p>
            <a:pPr algn="ctr"/>
            <a:r>
              <a:rPr lang="en-US" dirty="0">
                <a:solidFill>
                  <a:schemeClr val="accent1">
                    <a:lumMod val="75000"/>
                  </a:schemeClr>
                </a:solidFill>
                <a:latin typeface="Palatino Linotype" panose="02040502050505030304" pitchFamily="18" charset="0"/>
              </a:rPr>
              <a:t>developed to encourage and enhance cardholder data security and </a:t>
            </a:r>
          </a:p>
          <a:p>
            <a:pPr algn="ctr"/>
            <a:r>
              <a:rPr lang="en-US" dirty="0">
                <a:solidFill>
                  <a:schemeClr val="accent1">
                    <a:lumMod val="75000"/>
                  </a:schemeClr>
                </a:solidFill>
                <a:latin typeface="Palatino Linotype" panose="02040502050505030304" pitchFamily="18" charset="0"/>
              </a:rPr>
              <a:t>facilitate consistent  data security procedures.</a:t>
            </a:r>
          </a:p>
          <a:p>
            <a:pPr algn="l"/>
            <a:endParaRPr lang="en-US" sz="2000" dirty="0">
              <a:latin typeface="+mn-lt"/>
            </a:endParaRPr>
          </a:p>
        </p:txBody>
      </p:sp>
      <p:pic>
        <p:nvPicPr>
          <p:cNvPr id="3" name="Picture 2" descr="PCI Compliance for eCommerce Sites | Basic Blog Tips"/>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312801" y="4120089"/>
            <a:ext cx="2518398" cy="749378"/>
          </a:xfrm>
          <a:prstGeom prst="rect">
            <a:avLst/>
          </a:prstGeom>
        </p:spPr>
      </p:pic>
    </p:spTree>
    <p:extLst>
      <p:ext uri="{BB962C8B-B14F-4D97-AF65-F5344CB8AC3E}">
        <p14:creationId xmlns:p14="http://schemas.microsoft.com/office/powerpoint/2010/main" val="17686756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1547664" y="501655"/>
            <a:ext cx="7211144" cy="720080"/>
          </a:xfrm>
        </p:spPr>
        <p:txBody>
          <a:bodyPr/>
          <a:lstStyle/>
          <a:p>
            <a:pPr algn="r" eaLnBrk="1" hangingPunct="1"/>
            <a:r>
              <a:rPr lang="en-US" dirty="0">
                <a:solidFill>
                  <a:schemeClr val="accent1">
                    <a:lumMod val="75000"/>
                  </a:schemeClr>
                </a:solidFill>
                <a:latin typeface="Palatino Linotype" panose="02040502050505030304" pitchFamily="18" charset="0"/>
              </a:rPr>
              <a:t>Pricing for Bankcard Processing</a:t>
            </a:r>
          </a:p>
        </p:txBody>
      </p:sp>
      <p:sp>
        <p:nvSpPr>
          <p:cNvPr id="5123" name="Rectangle 3"/>
          <p:cNvSpPr>
            <a:spLocks noGrp="1" noChangeArrowheads="1"/>
          </p:cNvSpPr>
          <p:nvPr>
            <p:ph idx="1"/>
          </p:nvPr>
        </p:nvSpPr>
        <p:spPr>
          <a:xfrm>
            <a:off x="606388" y="1680362"/>
            <a:ext cx="7931224" cy="5068887"/>
          </a:xfrm>
        </p:spPr>
        <p:txBody>
          <a:bodyPr>
            <a:normAutofit/>
          </a:bodyPr>
          <a:lstStyle/>
          <a:p>
            <a:pPr eaLnBrk="1" hangingPunct="1"/>
            <a:r>
              <a:rPr lang="en-US" sz="2000" dirty="0">
                <a:solidFill>
                  <a:schemeClr val="accent1">
                    <a:lumMod val="75000"/>
                  </a:schemeClr>
                </a:solidFill>
                <a:latin typeface="Palatino Linotype" panose="02040502050505030304" pitchFamily="18" charset="0"/>
              </a:rPr>
              <a:t>State Contract with Key Bank is based on “Interchange Plus” Pricing and averages 1.95% per transaction:</a:t>
            </a:r>
          </a:p>
          <a:p>
            <a:pPr lvl="1" eaLnBrk="1" hangingPunct="1"/>
            <a:r>
              <a:rPr lang="en-US" dirty="0">
                <a:solidFill>
                  <a:schemeClr val="accent1">
                    <a:lumMod val="75000"/>
                  </a:schemeClr>
                </a:solidFill>
                <a:latin typeface="Palatino Linotype" panose="02040502050505030304" pitchFamily="18" charset="0"/>
              </a:rPr>
              <a:t>Interchange: based on card type presented</a:t>
            </a:r>
          </a:p>
          <a:p>
            <a:pPr lvl="1" eaLnBrk="1" hangingPunct="1"/>
            <a:r>
              <a:rPr lang="en-US" dirty="0">
                <a:solidFill>
                  <a:schemeClr val="accent1">
                    <a:lumMod val="75000"/>
                  </a:schemeClr>
                </a:solidFill>
                <a:latin typeface="Palatino Linotype" panose="02040502050505030304" pitchFamily="18" charset="0"/>
              </a:rPr>
              <a:t>Authorization Fee: $0.175 per transaction   </a:t>
            </a:r>
          </a:p>
          <a:p>
            <a:pPr lvl="1" eaLnBrk="1" hangingPunct="1"/>
            <a:r>
              <a:rPr lang="en-US" dirty="0">
                <a:solidFill>
                  <a:schemeClr val="accent1">
                    <a:lumMod val="75000"/>
                  </a:schemeClr>
                </a:solidFill>
                <a:latin typeface="Palatino Linotype" panose="02040502050505030304" pitchFamily="18" charset="0"/>
              </a:rPr>
              <a:t>Processor Charges: depends on processor chosen</a:t>
            </a:r>
          </a:p>
          <a:p>
            <a:r>
              <a:rPr lang="en-US" sz="2000" dirty="0">
                <a:solidFill>
                  <a:schemeClr val="accent1">
                    <a:lumMod val="75000"/>
                  </a:schemeClr>
                </a:solidFill>
                <a:latin typeface="Palatino Linotype" panose="02040502050505030304" pitchFamily="18" charset="0"/>
              </a:rPr>
              <a:t>American Express</a:t>
            </a:r>
          </a:p>
          <a:p>
            <a:pPr lvl="1" eaLnBrk="1" hangingPunct="1"/>
            <a:r>
              <a:rPr lang="en-US" dirty="0">
                <a:solidFill>
                  <a:schemeClr val="accent1">
                    <a:lumMod val="75000"/>
                  </a:schemeClr>
                </a:solidFill>
                <a:latin typeface="Palatino Linotype" panose="02040502050505030304" pitchFamily="18" charset="0"/>
              </a:rPr>
              <a:t>American Express is 2.15% per transaction</a:t>
            </a:r>
          </a:p>
          <a:p>
            <a:pPr lvl="1" eaLnBrk="1" hangingPunct="1">
              <a:buFontTx/>
              <a:buNone/>
            </a:pPr>
            <a:endParaRPr lang="en-US" sz="2400" dirty="0"/>
          </a:p>
        </p:txBody>
      </p:sp>
      <p:sp>
        <p:nvSpPr>
          <p:cNvPr id="4" name="Slide Number Placeholder 3"/>
          <p:cNvSpPr>
            <a:spLocks noGrp="1"/>
          </p:cNvSpPr>
          <p:nvPr>
            <p:ph type="sldNum" sz="quarter" idx="12"/>
          </p:nvPr>
        </p:nvSpPr>
        <p:spPr/>
        <p:txBody>
          <a:bodyPr/>
          <a:lstStyle/>
          <a:p>
            <a:pPr>
              <a:defRPr/>
            </a:pPr>
            <a:fld id="{10B4EA7F-D140-4D30-A25F-B9ACDAD15EC6}" type="slidenum">
              <a:rPr lang="en-US" smtClean="0"/>
              <a:pPr>
                <a:defRPr/>
              </a:pPr>
              <a:t>12</a:t>
            </a:fld>
            <a:endParaRPr lang="en-US" dirty="0"/>
          </a:p>
        </p:txBody>
      </p:sp>
      <p:pic>
        <p:nvPicPr>
          <p:cNvPr id="3" name="Picture 2">
            <a:extLst>
              <a:ext uri="{FF2B5EF4-FFF2-40B4-BE49-F238E27FC236}">
                <a16:creationId xmlns:a16="http://schemas.microsoft.com/office/drawing/2014/main" id="{B8417A07-72ED-0F86-7CC2-0E29FBF1532F}"/>
              </a:ext>
            </a:extLst>
          </p:cNvPr>
          <p:cNvPicPr>
            <a:picLocks noChangeAspect="1"/>
          </p:cNvPicPr>
          <p:nvPr/>
        </p:nvPicPr>
        <p:blipFill>
          <a:blip r:embed="rId4"/>
          <a:stretch>
            <a:fillRect/>
          </a:stretch>
        </p:blipFill>
        <p:spPr>
          <a:xfrm>
            <a:off x="2568167" y="4092656"/>
            <a:ext cx="3987051" cy="2263689"/>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331640" y="522030"/>
            <a:ext cx="7406291" cy="694185"/>
          </a:xfrm>
        </p:spPr>
        <p:txBody>
          <a:bodyPr>
            <a:normAutofit/>
          </a:bodyPr>
          <a:lstStyle/>
          <a:p>
            <a:pPr algn="r"/>
            <a:r>
              <a:rPr lang="en-US" dirty="0">
                <a:solidFill>
                  <a:schemeClr val="accent1">
                    <a:lumMod val="75000"/>
                  </a:schemeClr>
                </a:solidFill>
                <a:latin typeface="Palatino Linotype" panose="02040502050505030304" pitchFamily="18" charset="0"/>
              </a:rPr>
              <a:t>Managing Costs for Bankcards</a:t>
            </a:r>
          </a:p>
        </p:txBody>
      </p:sp>
      <p:sp>
        <p:nvSpPr>
          <p:cNvPr id="3" name="Content Placeholder 2"/>
          <p:cNvSpPr>
            <a:spLocks noGrp="1"/>
          </p:cNvSpPr>
          <p:nvPr>
            <p:ph idx="1"/>
          </p:nvPr>
        </p:nvSpPr>
        <p:spPr>
          <a:xfrm>
            <a:off x="868854" y="1592796"/>
            <a:ext cx="7406291" cy="3672408"/>
          </a:xfrm>
        </p:spPr>
        <p:txBody>
          <a:bodyPr>
            <a:normAutofit/>
          </a:bodyPr>
          <a:lstStyle/>
          <a:p>
            <a:pPr marL="0" indent="0">
              <a:buNone/>
            </a:pPr>
            <a:r>
              <a:rPr lang="en-US" sz="2000" b="1" dirty="0">
                <a:solidFill>
                  <a:schemeClr val="accent1">
                    <a:lumMod val="75000"/>
                  </a:schemeClr>
                </a:solidFill>
                <a:latin typeface="Palatino Linotype" panose="02040502050505030304" pitchFamily="18" charset="0"/>
              </a:rPr>
              <a:t>Government Service Fee Programs –</a:t>
            </a:r>
          </a:p>
          <a:p>
            <a:r>
              <a:rPr lang="en-US" sz="2000" b="1" dirty="0">
                <a:solidFill>
                  <a:schemeClr val="accent1">
                    <a:lumMod val="75000"/>
                  </a:schemeClr>
                </a:solidFill>
                <a:latin typeface="Palatino Linotype" panose="02040502050505030304" pitchFamily="18" charset="0"/>
              </a:rPr>
              <a:t> </a:t>
            </a:r>
            <a:r>
              <a:rPr lang="en-US" sz="2000" dirty="0">
                <a:solidFill>
                  <a:schemeClr val="accent1">
                    <a:lumMod val="75000"/>
                  </a:schemeClr>
                </a:solidFill>
                <a:latin typeface="Palatino Linotype" panose="02040502050505030304" pitchFamily="18" charset="0"/>
              </a:rPr>
              <a:t>VISA/MC/Discover all allow government to charge a “service fee”</a:t>
            </a:r>
          </a:p>
          <a:p>
            <a:pPr marL="0" indent="0">
              <a:buNone/>
            </a:pPr>
            <a:endParaRPr lang="en-US" sz="2000" dirty="0">
              <a:solidFill>
                <a:schemeClr val="accent1">
                  <a:lumMod val="75000"/>
                </a:schemeClr>
              </a:solidFill>
              <a:latin typeface="Palatino Linotype" panose="02040502050505030304" pitchFamily="18" charset="0"/>
            </a:endParaRPr>
          </a:p>
          <a:p>
            <a:r>
              <a:rPr lang="en-US" sz="2000" dirty="0">
                <a:solidFill>
                  <a:schemeClr val="accent1">
                    <a:lumMod val="75000"/>
                  </a:schemeClr>
                </a:solidFill>
                <a:latin typeface="Palatino Linotype" panose="02040502050505030304" pitchFamily="18" charset="0"/>
              </a:rPr>
              <a:t>All require the same fee to be charged for their card type as is charged for their competitors</a:t>
            </a:r>
          </a:p>
          <a:p>
            <a:endParaRPr lang="en-US" sz="2000" dirty="0">
              <a:solidFill>
                <a:schemeClr val="accent1">
                  <a:lumMod val="75000"/>
                </a:schemeClr>
              </a:solidFill>
              <a:highlight>
                <a:srgbClr val="FFFF00"/>
              </a:highlight>
              <a:latin typeface="Palatino Linotype" panose="02040502050505030304" pitchFamily="18" charset="0"/>
            </a:endParaRPr>
          </a:p>
          <a:p>
            <a:r>
              <a:rPr lang="en-US" sz="2000" dirty="0">
                <a:solidFill>
                  <a:schemeClr val="accent1">
                    <a:lumMod val="75000"/>
                  </a:schemeClr>
                </a:solidFill>
                <a:latin typeface="Palatino Linotype" panose="02040502050505030304" pitchFamily="18" charset="0"/>
              </a:rPr>
              <a:t>Registration is required with our acquiring bank to participate in the government service fee program</a:t>
            </a:r>
          </a:p>
        </p:txBody>
      </p:sp>
      <p:sp>
        <p:nvSpPr>
          <p:cNvPr id="4" name="Slide Number Placeholder 3"/>
          <p:cNvSpPr>
            <a:spLocks noGrp="1"/>
          </p:cNvSpPr>
          <p:nvPr>
            <p:ph type="sldNum" sz="quarter" idx="12"/>
          </p:nvPr>
        </p:nvSpPr>
        <p:spPr/>
        <p:txBody>
          <a:bodyPr/>
          <a:lstStyle/>
          <a:p>
            <a:fld id="{6D1BCA29-4E72-4AF8-9B0F-F12F6A9FFF81}" type="slidenum">
              <a:rPr lang="en-US" smtClean="0"/>
              <a:pPr/>
              <a:t>13</a:t>
            </a:fld>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0560986C-CE3A-08C8-EC2A-49BFC5D4C8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69E21D-1CF4-9C4E-F96C-DD22ACF23263}"/>
              </a:ext>
            </a:extLst>
          </p:cNvPr>
          <p:cNvSpPr>
            <a:spLocks noGrp="1"/>
          </p:cNvSpPr>
          <p:nvPr>
            <p:ph type="title"/>
          </p:nvPr>
        </p:nvSpPr>
        <p:spPr>
          <a:xfrm>
            <a:off x="1331640" y="522030"/>
            <a:ext cx="7406291" cy="694185"/>
          </a:xfrm>
        </p:spPr>
        <p:txBody>
          <a:bodyPr>
            <a:normAutofit/>
          </a:bodyPr>
          <a:lstStyle/>
          <a:p>
            <a:pPr algn="r"/>
            <a:r>
              <a:rPr lang="en-US" dirty="0">
                <a:solidFill>
                  <a:schemeClr val="accent1">
                    <a:lumMod val="75000"/>
                  </a:schemeClr>
                </a:solidFill>
                <a:latin typeface="Palatino Linotype" panose="02040502050505030304" pitchFamily="18" charset="0"/>
              </a:rPr>
              <a:t>Rules for Government Service Fee</a:t>
            </a:r>
          </a:p>
        </p:txBody>
      </p:sp>
      <p:sp>
        <p:nvSpPr>
          <p:cNvPr id="3" name="Content Placeholder 2">
            <a:extLst>
              <a:ext uri="{FF2B5EF4-FFF2-40B4-BE49-F238E27FC236}">
                <a16:creationId xmlns:a16="http://schemas.microsoft.com/office/drawing/2014/main" id="{B05F0621-5EA6-5D6B-28ED-BECC33BC2E3D}"/>
              </a:ext>
            </a:extLst>
          </p:cNvPr>
          <p:cNvSpPr>
            <a:spLocks noGrp="1"/>
          </p:cNvSpPr>
          <p:nvPr>
            <p:ph idx="1"/>
          </p:nvPr>
        </p:nvSpPr>
        <p:spPr>
          <a:xfrm>
            <a:off x="868854" y="1383847"/>
            <a:ext cx="7406291" cy="4972503"/>
          </a:xfrm>
        </p:spPr>
        <p:txBody>
          <a:bodyPr>
            <a:noAutofit/>
          </a:bodyPr>
          <a:lstStyle/>
          <a:p>
            <a:r>
              <a:rPr lang="en-US" sz="600" dirty="0"/>
              <a:t>Visa Service Fee Program Rules:* * usa.visa.com/dam/VCOM/download/about-visa/ visa-rules-public.pdf • Merchant registration is required for the Visa Service Fee program • State and/or Local laws may prohibit merchants from assessing convenience fees. Merchants should consult their legal counsel for restrictions • The fee must be disclosed clearly to the cardholder as a charge for the alternative payment channel convenience • The fee must be disclosed before the completion of the transaction and the cardholder is given the opportunity to cancel • The service fee can be charged by a limited number of merchants under certain category codes (For example, Colleges/Universities, Courts Fines, Misc. Government and Taxes) • The fee can be charged on in-person payments or recurring/installment payment transactions. Examples of recurring charges include, but are not limited to, insurance premiums, subscriptions, internet service provider monthly fees, membership dues and utility charges • The payment and service fee must be submitted as two separate transactions when using a third-party to charge the fee for card not present transactions. In all other scenarios, a single transaction can be submitted • A variable service fee may be charged to consumer credit and commercial transactions • The fee can be charged by the merchant or third-party service provider that provides goods or services to the cardholder • The fee amount can be a flat amount, percentage, or tiered, based on the transaction amount • The service fee may be different for each payment type (That is debit cards, credit cards, ACH or eCheck) • The service fee is not required to be printed on a transaction receipt • For Debit, Credit and Commercial cards, the service fee must be the same for all consumer and commercial cards regardless of card brand type (For example, Visa, Discover and MC and so on) • The fee can differ across payment channels (For example, Web, phone, point-of-sale (POS)) </a:t>
            </a:r>
          </a:p>
          <a:p>
            <a:r>
              <a:rPr lang="en-US" sz="600" dirty="0"/>
              <a:t>Mastercard Convenience Fee Program for Education and Government Entities:* * Mastercard Rules – 19 December 2019 Guide • No registration is required for participating in the Mastercard Government/Education Convenience Fee Program. Merchants using this program are subject to a variation of the general rules regarding Mastercard convenience fees • State and/or Local laws may prohibit merchants from assessing convenience fees. Merchants should consult their legal counsel for restrictions • The Convenience fee can be charged by a limited number of merchants under certain category codes (Elementary Schools, Colleges/Universities, Courts Fines, Misc. Government and Taxes) • The Convenience fee must be disclosed clearly to the cardholder as a charge for the alternative payment channel convenience • The Convenience fee must be disclosed before the completion of the transaction and the cardholder is given the opportunity to cancel • The convenience fee can apply to any transaction. It can be applied to in-person, Mail Order/Telephone Order, internet or kiosk • The fee can be a flat amount, percentage of, or tiered, based on transaction amount. The fee must not discriminate against or discourage the use of Mastercard cards in favor of any acceptance brand deemed by Mastercard to be a competitive brand (That is Visa, Amex and Discover) • The fee can be charged on in-person payments or recurring/installment payment transactions. Examples of recurring charges include, but are not limited to, insurance premiums, subscriptions, internet service provider monthly fees, membership dues and utility charges • The fee may be combined into one transaction or submitted as two separate transactions. For education/government merchants, submitting the convenience fee as a separate transaction is highly recommended • The convenience fee is not required to be printed on a transaction receipt • The convenience fee may be different for each payment type. For example, the convenience fee for consumer debit and commercial debit cards can be different than the convenience fee assessed for consumer credit cards and commercial credit cards; provided the convenience fee for consumer credit and commercial credit cards are the same • The convenience fee cannot be higher than any other card-based payment • The fee can differ across payment channels (For example, POS, Web and phone) • The fee can be charged by the merchant or third-party service provider that p</a:t>
            </a:r>
          </a:p>
          <a:p>
            <a:r>
              <a:rPr lang="en-US" sz="600" dirty="0"/>
              <a:t>American Express General Convenience Fee Rules:* * American Express Merchant Regulations – U.S. 2018 Guide • No registration required for charging a convenience fee under the general rules. Merchants are subject to following the card brand rules regarding convenience fees • State and/or Local laws may prohibit merchants from assessing convenience fees. Merchants should consult their legal counsel for restrictions • The Convenience fee can be charged by various merchants under most merchant category codes • The Convenience fee must be disclosed clearly to the cardholder as a charge for the alternative payment channel convenience • The Convenience fee must be disclosed before the completion of the transaction and the cardholder is given the opportunity to cancel • The fee amount must be the same for all applicable forms of payment accepted in the payment channel • The fee can be charged on in-person payments or recurring/installment payment transactions. Examples of recurring charges include, but are not limited to, insurance premiums, subscriptions, internet service provider monthly fees, membership dues and utility charges • The fee may be combined into one transaction or submitted as two separate transactions • The fee amount can be a flat, percentage or fixed amount based on the transaction amount • The convenience fee is not required to be printed on a transaction receipt • The fee can be charged by the merchant or third-party service provider that provides goods or services to the cardholder American Express – Convenience Fee Program for Education and Government Entities: *American Express Merchant Regulations – U.S. 2018 Guide • No registration required for charging a convenience fee. Merchants are subject to following the card brand rules regarding convenience fees • State and/or Local laws may prohibit merchants from assessing convenience fees. Merchants should consult their legal counsel for restrictions • The Convenience fee can be charged by a limited number of merchants under certain category codes (Schools, Colleges/Universities, Courts Fines, Misc. Government) • The Convenience fee must be disclosed clearly to the cardholder as a charge for the alternative payment channel convenience • The Convenience fee must be disclosed before the completion of the transaction and the cardholder is given the opportunity to cancel • The fee amount must be the same for all applicable forms of payment accepted in the payment channel • The fee can be charged on in-person payments or recurring/installment payment transactions. Examples of recurring charges include, but are not limited to, insurance premiums, subscriptions, internet service provider monthly fees, membership dues and utility charges • The convenience fee must appear as two separate charges on the cardmember’s statement. Program Merchants must obtain separate authorizations and approval codes for each of the payment charge and the convenience fee • The fee amount can be a flat, percentage or fixed amount based on the transaction amount • The convenience fee is not required to be printed on a transaction receipt • The fee can be charged by the merchant or third-party service provider that provides goods or services to the cardholder</a:t>
            </a:r>
          </a:p>
          <a:p>
            <a:r>
              <a:rPr lang="en-US" sz="600" dirty="0"/>
              <a:t>Discover General Convenience Guidelines:* *Discover Merchant Operating Regulations R11.1 General Requirements Guide Discover has not published specific rules for handling convenience fees when processing payment transactions using a Discover card. As a result, the only Discover guideline provided for handling fees is under the Section 2.4 of the Discover’s Merchant Operating Regulations R11.1 document. Equal Treatment of Cards with Other Payment Cards; Equal Treatment of Card Issuers “Other than with respect to discounts as permitted in Section 2.5 (Surcharge), merchants may not institute or adopt any practice, including any discount or in-kind incentive, that unfavorably discriminates against or provides unequal and unfavorable treatment of any Issuer, Cards operating on the Discover network versus cards operating on other payment networks, or any Person who elects to pay using a type of Card (For example, credit, debit, prepaid) versus any payment card of the same type that you accept (except for any proprietary payment card issued by you or any payment card issued under a formal co-branding relationship between you and a card issuer), except to the extent such restrictions are prohibited by Requirements of Law or permitted as set forth in Section 5.11.” The statement above requires the merchant to not discriminate against the use of the Discover card. Not charging a convenience fee for a Visa transaction but assessing one for Discover, would violate this rule. Merchants can comply with the Discover requirements for convenience fees by following the Visa Convenience Fee general rules. Recommended Convenience Fee Guidelines for Discover Transactions: • No registration required for charging a convenience fee under the general rules • State and/or Local laws may prohibit merchants from assessing convenience fees. Merchants should consult their legal counsel for restrictions • The fee can be charged on in-person payments or recurring/installment payment transactions • The Convenience fee can be charged for a bona fide convenience in the form of an alternative payment channel (That is, mail, telephone, eCommerce) outside the merchant’s customary payment channels (That is, not solely for the acceptance of the card) • The Convenience fee must be disclosed clearly to the cardholder as a charge for the alternative payment channel convenience • The Convenience fee must be disclosed before the completion of the transaction and the cardholder is given the opportunity to cancel • The convenience fee can apply to any transaction. It can be applied to in-person, Mail Order/Telephone Order, internet or kiosk • The fee can be charged by the merchant or third-party service provider that provides goods or services to the cardholder • The fee amount must be a flat or fixed amount, regardless of the value of the payment due • The fee must be applicable to all forms of payment accepted in the payment channel • The fee must be included as part of the total amount of the transaction (combined into one transaction) • The convenience fee is not required to be printed on a transaction receipt • The fee can be charged on in-person payments or recurring/installment payment transactions. Examples of recurring charges include, but are not limited to, insurance premiums, subscriptions, internet service provider monthly fees, membership dues and utility charges</a:t>
            </a:r>
          </a:p>
          <a:p>
            <a:pPr marL="0" indent="0">
              <a:buNone/>
            </a:pPr>
            <a:r>
              <a:rPr lang="en-US" sz="600" dirty="0"/>
              <a:t> </a:t>
            </a:r>
            <a:endParaRPr lang="en-US" sz="600" dirty="0">
              <a:solidFill>
                <a:schemeClr val="accent1">
                  <a:lumMod val="75000"/>
                </a:schemeClr>
              </a:solidFill>
              <a:latin typeface="Palatino Linotype" panose="02040502050505030304" pitchFamily="18" charset="0"/>
            </a:endParaRPr>
          </a:p>
        </p:txBody>
      </p:sp>
      <p:sp>
        <p:nvSpPr>
          <p:cNvPr id="4" name="Slide Number Placeholder 3">
            <a:extLst>
              <a:ext uri="{FF2B5EF4-FFF2-40B4-BE49-F238E27FC236}">
                <a16:creationId xmlns:a16="http://schemas.microsoft.com/office/drawing/2014/main" id="{CB2F0B2F-F70A-8924-B8F3-DC88C3687221}"/>
              </a:ext>
            </a:extLst>
          </p:cNvPr>
          <p:cNvSpPr>
            <a:spLocks noGrp="1"/>
          </p:cNvSpPr>
          <p:nvPr>
            <p:ph type="sldNum" sz="quarter" idx="12"/>
          </p:nvPr>
        </p:nvSpPr>
        <p:spPr/>
        <p:txBody>
          <a:bodyPr/>
          <a:lstStyle/>
          <a:p>
            <a:fld id="{6D1BCA29-4E72-4AF8-9B0F-F12F6A9FFF81}" type="slidenum">
              <a:rPr lang="en-US" smtClean="0"/>
              <a:pPr/>
              <a:t>14</a:t>
            </a:fld>
            <a:endParaRPr lang="en-US" dirty="0"/>
          </a:p>
        </p:txBody>
      </p:sp>
    </p:spTree>
    <p:extLst>
      <p:ext uri="{BB962C8B-B14F-4D97-AF65-F5344CB8AC3E}">
        <p14:creationId xmlns:p14="http://schemas.microsoft.com/office/powerpoint/2010/main" val="22730791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43608" y="404234"/>
            <a:ext cx="7759775" cy="948311"/>
          </a:xfrm>
        </p:spPr>
        <p:txBody>
          <a:bodyPr>
            <a:normAutofit/>
          </a:bodyPr>
          <a:lstStyle/>
          <a:p>
            <a:pPr algn="r"/>
            <a:r>
              <a:rPr lang="en-US" dirty="0">
                <a:solidFill>
                  <a:schemeClr val="accent1">
                    <a:lumMod val="75000"/>
                  </a:schemeClr>
                </a:solidFill>
                <a:latin typeface="Palatino Linotype" panose="02040502050505030304" pitchFamily="18" charset="0"/>
              </a:rPr>
              <a:t>Government Service Fee Considerations</a:t>
            </a:r>
          </a:p>
        </p:txBody>
      </p:sp>
      <p:sp>
        <p:nvSpPr>
          <p:cNvPr id="3" name="Content Placeholder 2"/>
          <p:cNvSpPr>
            <a:spLocks noGrp="1"/>
          </p:cNvSpPr>
          <p:nvPr>
            <p:ph idx="1"/>
          </p:nvPr>
        </p:nvSpPr>
        <p:spPr>
          <a:xfrm>
            <a:off x="457200" y="1484784"/>
            <a:ext cx="8229600" cy="3653318"/>
          </a:xfrm>
        </p:spPr>
        <p:txBody>
          <a:bodyPr>
            <a:normAutofit/>
          </a:bodyPr>
          <a:lstStyle/>
          <a:p>
            <a:pPr lvl="1"/>
            <a:r>
              <a:rPr lang="en-US" b="1" dirty="0">
                <a:solidFill>
                  <a:schemeClr val="accent1">
                    <a:lumMod val="75000"/>
                  </a:schemeClr>
                </a:solidFill>
                <a:latin typeface="Palatino Linotype" panose="02040502050505030304" pitchFamily="18" charset="0"/>
              </a:rPr>
              <a:t>Can you support the program without charging a fee?</a:t>
            </a:r>
          </a:p>
          <a:p>
            <a:pPr lvl="1"/>
            <a:endParaRPr lang="en-US" b="1" dirty="0">
              <a:solidFill>
                <a:schemeClr val="accent1">
                  <a:lumMod val="75000"/>
                </a:schemeClr>
              </a:solidFill>
              <a:latin typeface="Palatino Linotype" panose="02040502050505030304" pitchFamily="18" charset="0"/>
            </a:endParaRPr>
          </a:p>
          <a:p>
            <a:pPr lvl="1"/>
            <a:r>
              <a:rPr lang="en-US" b="1" dirty="0">
                <a:solidFill>
                  <a:schemeClr val="accent1">
                    <a:lumMod val="75000"/>
                  </a:schemeClr>
                </a:solidFill>
                <a:latin typeface="Palatino Linotype" panose="02040502050505030304" pitchFamily="18" charset="0"/>
              </a:rPr>
              <a:t>Will your customers accept an additional fee?</a:t>
            </a:r>
          </a:p>
          <a:p>
            <a:pPr lvl="2"/>
            <a:r>
              <a:rPr lang="en-US" sz="1600" dirty="0">
                <a:solidFill>
                  <a:schemeClr val="accent1">
                    <a:lumMod val="75000"/>
                  </a:schemeClr>
                </a:solidFill>
                <a:latin typeface="Palatino Linotype" panose="02040502050505030304" pitchFamily="18" charset="0"/>
              </a:rPr>
              <a:t>Analyze your true costs to determine your service fee</a:t>
            </a:r>
          </a:p>
          <a:p>
            <a:pPr lvl="2"/>
            <a:r>
              <a:rPr lang="en-US" sz="1600" dirty="0">
                <a:solidFill>
                  <a:schemeClr val="accent1">
                    <a:lumMod val="75000"/>
                  </a:schemeClr>
                </a:solidFill>
                <a:latin typeface="Palatino Linotype" panose="02040502050505030304" pitchFamily="18" charset="0"/>
              </a:rPr>
              <a:t>Determine what business lines in your organization will be assessing the service fee</a:t>
            </a:r>
          </a:p>
          <a:p>
            <a:pPr lvl="1"/>
            <a:endParaRPr lang="en-US" sz="500" dirty="0">
              <a:solidFill>
                <a:schemeClr val="accent1">
                  <a:lumMod val="75000"/>
                </a:schemeClr>
              </a:solidFill>
              <a:latin typeface="Palatino Linotype" panose="02040502050505030304" pitchFamily="18" charset="0"/>
            </a:endParaRPr>
          </a:p>
          <a:p>
            <a:pPr lvl="1"/>
            <a:r>
              <a:rPr lang="en-US" b="1" dirty="0">
                <a:solidFill>
                  <a:schemeClr val="accent1">
                    <a:lumMod val="75000"/>
                  </a:schemeClr>
                </a:solidFill>
                <a:latin typeface="Palatino Linotype" panose="02040502050505030304" pitchFamily="18" charset="0"/>
              </a:rPr>
              <a:t>When is your target “go-live” date? </a:t>
            </a:r>
          </a:p>
          <a:p>
            <a:pPr lvl="2"/>
            <a:r>
              <a:rPr lang="en-US" sz="1600" dirty="0">
                <a:solidFill>
                  <a:schemeClr val="accent1">
                    <a:lumMod val="75000"/>
                  </a:schemeClr>
                </a:solidFill>
                <a:latin typeface="Palatino Linotype" panose="02040502050505030304" pitchFamily="18" charset="0"/>
              </a:rPr>
              <a:t>Based on current market timeframes, VISA is taking up to </a:t>
            </a:r>
            <a:r>
              <a:rPr lang="en-US" sz="1600" b="1" u="sng" dirty="0">
                <a:solidFill>
                  <a:schemeClr val="accent1">
                    <a:lumMod val="75000"/>
                  </a:schemeClr>
                </a:solidFill>
                <a:latin typeface="Palatino Linotype" panose="02040502050505030304" pitchFamily="18" charset="0"/>
              </a:rPr>
              <a:t>45 days </a:t>
            </a:r>
            <a:r>
              <a:rPr lang="en-US" sz="1600" dirty="0">
                <a:solidFill>
                  <a:schemeClr val="accent1">
                    <a:lumMod val="75000"/>
                  </a:schemeClr>
                </a:solidFill>
                <a:latin typeface="Palatino Linotype" panose="02040502050505030304" pitchFamily="18" charset="0"/>
              </a:rPr>
              <a:t>to approve a new program. Which means the average implementation time from start to finish can be to four to six months.</a:t>
            </a:r>
          </a:p>
        </p:txBody>
      </p:sp>
      <p:sp>
        <p:nvSpPr>
          <p:cNvPr id="4" name="Slide Number Placeholder 3"/>
          <p:cNvSpPr>
            <a:spLocks noGrp="1"/>
          </p:cNvSpPr>
          <p:nvPr>
            <p:ph type="sldNum" sz="quarter" idx="12"/>
          </p:nvPr>
        </p:nvSpPr>
        <p:spPr/>
        <p:txBody>
          <a:bodyPr/>
          <a:lstStyle/>
          <a:p>
            <a:fld id="{6D1BCA29-4E72-4AF8-9B0F-F12F6A9FFF81}" type="slidenum">
              <a:rPr lang="en-US" smtClean="0"/>
              <a:pPr/>
              <a:t>15</a:t>
            </a:fld>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355976" y="442261"/>
            <a:ext cx="4402832" cy="809600"/>
          </a:xfrm>
        </p:spPr>
        <p:txBody>
          <a:bodyPr/>
          <a:lstStyle/>
          <a:p>
            <a:pPr algn="r"/>
            <a:r>
              <a:rPr lang="en-US" dirty="0">
                <a:solidFill>
                  <a:schemeClr val="accent1">
                    <a:lumMod val="75000"/>
                  </a:schemeClr>
                </a:solidFill>
                <a:latin typeface="Palatino Linotype" panose="02040502050505030304" pitchFamily="18" charset="0"/>
              </a:rPr>
              <a:t>Approvals Process</a:t>
            </a:r>
          </a:p>
        </p:txBody>
      </p:sp>
      <p:sp>
        <p:nvSpPr>
          <p:cNvPr id="3" name="Content Placeholder 2"/>
          <p:cNvSpPr>
            <a:spLocks noGrp="1"/>
          </p:cNvSpPr>
          <p:nvPr>
            <p:ph idx="1"/>
          </p:nvPr>
        </p:nvSpPr>
        <p:spPr>
          <a:xfrm>
            <a:off x="755576" y="1714570"/>
            <a:ext cx="7632848" cy="4525963"/>
          </a:xfrm>
        </p:spPr>
        <p:txBody>
          <a:bodyPr>
            <a:normAutofit lnSpcReduction="10000"/>
          </a:bodyPr>
          <a:lstStyle/>
          <a:p>
            <a:pPr>
              <a:buNone/>
            </a:pPr>
            <a:r>
              <a:rPr lang="en-US" sz="2200" b="1" dirty="0">
                <a:solidFill>
                  <a:schemeClr val="accent1">
                    <a:lumMod val="75000"/>
                  </a:schemeClr>
                </a:solidFill>
                <a:latin typeface="Palatino Linotype" panose="02040502050505030304" pitchFamily="18" charset="0"/>
              </a:rPr>
              <a:t>Office of Financial Management Approval</a:t>
            </a:r>
          </a:p>
          <a:p>
            <a:pPr lvl="1"/>
            <a:r>
              <a:rPr lang="en-US" sz="2200" dirty="0">
                <a:solidFill>
                  <a:schemeClr val="accent1">
                    <a:lumMod val="75000"/>
                  </a:schemeClr>
                </a:solidFill>
                <a:latin typeface="Palatino Linotype" panose="02040502050505030304" pitchFamily="18" charset="0"/>
              </a:rPr>
              <a:t>Required for significant investments as defined in SAAM 80.30.88</a:t>
            </a:r>
            <a:endParaRPr lang="en-US" sz="2200" dirty="0">
              <a:solidFill>
                <a:srgbClr val="467886"/>
              </a:solidFill>
              <a:latin typeface="Palatino Linotype" panose="02040502050505030304" pitchFamily="18" charset="0"/>
              <a:hlinkClick r:id="rId4">
                <a:extLst>
                  <a:ext uri="{A12FA001-AC4F-418D-AE19-62706E023703}">
                    <ahyp:hlinkClr xmlns:ahyp="http://schemas.microsoft.com/office/drawing/2018/hyperlinkcolor" val="tx"/>
                  </a:ext>
                </a:extLst>
              </a:hlinkClick>
            </a:endParaRPr>
          </a:p>
          <a:p>
            <a:pPr marL="457200" lvl="1" indent="0">
              <a:buNone/>
            </a:pPr>
            <a:r>
              <a:rPr lang="en-US" sz="2200" u="sng" dirty="0">
                <a:solidFill>
                  <a:schemeClr val="tx2">
                    <a:lumMod val="75000"/>
                    <a:lumOff val="25000"/>
                  </a:schemeClr>
                </a:solidFill>
                <a:latin typeface="Palatino Linotype" panose="02040502050505030304" pitchFamily="18" charset="0"/>
                <a:hlinkClick r:id="rId4">
                  <a:extLst>
                    <a:ext uri="{A12FA001-AC4F-418D-AE19-62706E023703}">
                      <ahyp:hlinkClr xmlns:ahyp="http://schemas.microsoft.com/office/drawing/2018/hyperlinkcolor" val="tx"/>
                    </a:ext>
                  </a:extLst>
                </a:hlinkClick>
              </a:rPr>
              <a:t>http://www.ofm.wa.gov/systemsapproval/default.asp</a:t>
            </a:r>
            <a:endParaRPr lang="en-US" sz="2200" u="sng" dirty="0">
              <a:solidFill>
                <a:schemeClr val="tx2">
                  <a:lumMod val="75000"/>
                  <a:lumOff val="25000"/>
                </a:schemeClr>
              </a:solidFill>
              <a:latin typeface="Palatino Linotype" panose="02040502050505030304" pitchFamily="18" charset="0"/>
            </a:endParaRPr>
          </a:p>
          <a:p>
            <a:pPr>
              <a:buNone/>
            </a:pPr>
            <a:endParaRPr lang="en-US" sz="2200" dirty="0">
              <a:solidFill>
                <a:schemeClr val="accent1">
                  <a:lumMod val="75000"/>
                </a:schemeClr>
              </a:solidFill>
              <a:latin typeface="Palatino Linotype" panose="02040502050505030304" pitchFamily="18" charset="0"/>
            </a:endParaRPr>
          </a:p>
          <a:p>
            <a:pPr>
              <a:buNone/>
            </a:pPr>
            <a:r>
              <a:rPr lang="en-US" sz="2200" b="1" dirty="0">
                <a:solidFill>
                  <a:schemeClr val="accent1">
                    <a:lumMod val="75000"/>
                  </a:schemeClr>
                </a:solidFill>
                <a:latin typeface="Palatino Linotype" panose="02040502050505030304" pitchFamily="18" charset="0"/>
              </a:rPr>
              <a:t>OFM Economic Feasibility Study Approval</a:t>
            </a:r>
          </a:p>
          <a:p>
            <a:pPr lvl="1"/>
            <a:r>
              <a:rPr lang="en-US" sz="2200" dirty="0">
                <a:solidFill>
                  <a:schemeClr val="accent1">
                    <a:lumMod val="75000"/>
                  </a:schemeClr>
                </a:solidFill>
                <a:latin typeface="Palatino Linotype" panose="02040502050505030304" pitchFamily="18" charset="0"/>
              </a:rPr>
              <a:t>Required for acceptance &amp; disbursement of electronic payments per RCW 43.41.180</a:t>
            </a:r>
          </a:p>
          <a:p>
            <a:pPr marL="457200" lvl="1" indent="0">
              <a:buNone/>
            </a:pPr>
            <a:r>
              <a:rPr lang="en-US" sz="2200" dirty="0">
                <a:solidFill>
                  <a:schemeClr val="tx2">
                    <a:lumMod val="75000"/>
                    <a:lumOff val="25000"/>
                  </a:schemeClr>
                </a:solidFill>
                <a:latin typeface="Palatino Linotype" panose="02040502050505030304" pitchFamily="18" charset="0"/>
                <a:hlinkClick r:id="rId5">
                  <a:extLst>
                    <a:ext uri="{A12FA001-AC4F-418D-AE19-62706E023703}">
                      <ahyp:hlinkClr xmlns:ahyp="http://schemas.microsoft.com/office/drawing/2018/hyperlinkcolor" val="tx"/>
                    </a:ext>
                  </a:extLst>
                </a:hlinkClick>
              </a:rPr>
              <a:t>http://www.ofm.wa.gov/policy/40.htm</a:t>
            </a:r>
            <a:r>
              <a:rPr lang="en-US" sz="2200" dirty="0">
                <a:solidFill>
                  <a:schemeClr val="tx2">
                    <a:lumMod val="75000"/>
                    <a:lumOff val="25000"/>
                  </a:schemeClr>
                </a:solidFill>
                <a:latin typeface="Palatino Linotype" panose="02040502050505030304" pitchFamily="18" charset="0"/>
              </a:rPr>
              <a:t> </a:t>
            </a:r>
          </a:p>
          <a:p>
            <a:pPr marL="457200" lvl="1" indent="0">
              <a:buNone/>
            </a:pPr>
            <a:endParaRPr lang="en-US" sz="2200" dirty="0">
              <a:solidFill>
                <a:schemeClr val="accent1">
                  <a:lumMod val="75000"/>
                </a:schemeClr>
              </a:solidFill>
              <a:latin typeface="Palatino Linotype" panose="02040502050505030304" pitchFamily="18" charset="0"/>
            </a:endParaRPr>
          </a:p>
          <a:p>
            <a:pPr>
              <a:buNone/>
            </a:pPr>
            <a:r>
              <a:rPr lang="en-US" sz="2200" b="1" dirty="0">
                <a:solidFill>
                  <a:schemeClr val="accent1">
                    <a:lumMod val="75000"/>
                  </a:schemeClr>
                </a:solidFill>
                <a:latin typeface="Palatino Linotype" panose="02040502050505030304" pitchFamily="18" charset="0"/>
              </a:rPr>
              <a:t>WaTech Approval </a:t>
            </a:r>
          </a:p>
          <a:p>
            <a:pPr lvl="1"/>
            <a:r>
              <a:rPr lang="en-US" sz="1900" dirty="0">
                <a:solidFill>
                  <a:schemeClr val="accent1">
                    <a:lumMod val="75000"/>
                  </a:schemeClr>
                </a:solidFill>
                <a:latin typeface="Palatino Linotype" panose="02040502050505030304" pitchFamily="18" charset="0"/>
              </a:rPr>
              <a:t>WaTech involvement and approval varies depending a colleges’ delegated authority &amp; associated risk per RCW 43.105 </a:t>
            </a:r>
          </a:p>
          <a:p>
            <a:pPr marL="457200" lvl="1" indent="0">
              <a:buNone/>
            </a:pPr>
            <a:endParaRPr lang="en-US" sz="2400" dirty="0"/>
          </a:p>
        </p:txBody>
      </p:sp>
      <p:sp>
        <p:nvSpPr>
          <p:cNvPr id="4" name="Slide Number Placeholder 3"/>
          <p:cNvSpPr>
            <a:spLocks noGrp="1"/>
          </p:cNvSpPr>
          <p:nvPr>
            <p:ph type="sldNum" sz="quarter" idx="12"/>
          </p:nvPr>
        </p:nvSpPr>
        <p:spPr/>
        <p:txBody>
          <a:bodyPr/>
          <a:lstStyle/>
          <a:p>
            <a:pPr>
              <a:defRPr/>
            </a:pPr>
            <a:fld id="{10B4EA7F-D140-4D30-A25F-B9ACDAD15EC6}" type="slidenum">
              <a:rPr lang="en-US" smtClean="0"/>
              <a:pPr>
                <a:defRPr/>
              </a:pPr>
              <a:t>16</a:t>
            </a:fld>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411760" y="531070"/>
            <a:ext cx="6419056" cy="918259"/>
          </a:xfrm>
        </p:spPr>
        <p:txBody>
          <a:bodyPr>
            <a:normAutofit/>
          </a:bodyPr>
          <a:lstStyle/>
          <a:p>
            <a:pPr algn="r"/>
            <a:r>
              <a:rPr lang="en-US" dirty="0">
                <a:solidFill>
                  <a:schemeClr val="accent1">
                    <a:lumMod val="75000"/>
                  </a:schemeClr>
                </a:solidFill>
                <a:latin typeface="Palatino Linotype" panose="02040502050505030304" pitchFamily="18" charset="0"/>
              </a:rPr>
              <a:t>Economic Feasibility Study </a:t>
            </a:r>
            <a:br>
              <a:rPr lang="en-US" dirty="0">
                <a:solidFill>
                  <a:schemeClr val="accent1">
                    <a:lumMod val="75000"/>
                  </a:schemeClr>
                </a:solidFill>
                <a:latin typeface="Palatino Linotype" panose="02040502050505030304" pitchFamily="18" charset="0"/>
              </a:rPr>
            </a:br>
            <a:r>
              <a:rPr lang="en-US" sz="2000" dirty="0">
                <a:solidFill>
                  <a:schemeClr val="accent1">
                    <a:lumMod val="75000"/>
                  </a:schemeClr>
                </a:solidFill>
                <a:latin typeface="Palatino Linotype" panose="02040502050505030304" pitchFamily="18" charset="0"/>
              </a:rPr>
              <a:t>Decision Matrix</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68582998"/>
              </p:ext>
            </p:extLst>
          </p:nvPr>
        </p:nvGraphicFramePr>
        <p:xfrm>
          <a:off x="1738933" y="1608575"/>
          <a:ext cx="5666131" cy="4371894"/>
        </p:xfrm>
        <a:graphic>
          <a:graphicData uri="http://schemas.openxmlformats.org/drawingml/2006/table">
            <a:tbl>
              <a:tblPr firstRow="1" bandRow="1">
                <a:tableStyleId>{21E4AEA4-8DFA-4A89-87EB-49C32662AFE0}</a:tableStyleId>
              </a:tblPr>
              <a:tblGrid>
                <a:gridCol w="2089397">
                  <a:extLst>
                    <a:ext uri="{9D8B030D-6E8A-4147-A177-3AD203B41FA5}">
                      <a16:colId xmlns:a16="http://schemas.microsoft.com/office/drawing/2014/main" val="20000"/>
                    </a:ext>
                  </a:extLst>
                </a:gridCol>
                <a:gridCol w="1140293">
                  <a:extLst>
                    <a:ext uri="{9D8B030D-6E8A-4147-A177-3AD203B41FA5}">
                      <a16:colId xmlns:a16="http://schemas.microsoft.com/office/drawing/2014/main" val="20001"/>
                    </a:ext>
                  </a:extLst>
                </a:gridCol>
                <a:gridCol w="1189870">
                  <a:extLst>
                    <a:ext uri="{9D8B030D-6E8A-4147-A177-3AD203B41FA5}">
                      <a16:colId xmlns:a16="http://schemas.microsoft.com/office/drawing/2014/main" val="20002"/>
                    </a:ext>
                  </a:extLst>
                </a:gridCol>
                <a:gridCol w="1246571">
                  <a:extLst>
                    <a:ext uri="{9D8B030D-6E8A-4147-A177-3AD203B41FA5}">
                      <a16:colId xmlns:a16="http://schemas.microsoft.com/office/drawing/2014/main" val="20003"/>
                    </a:ext>
                  </a:extLst>
                </a:gridCol>
              </a:tblGrid>
              <a:tr h="654225">
                <a:tc>
                  <a:txBody>
                    <a:bodyPr/>
                    <a:lstStyle/>
                    <a:p>
                      <a:r>
                        <a:rPr lang="en-US" sz="1200" dirty="0"/>
                        <a:t>Electronic Payment Type</a:t>
                      </a:r>
                    </a:p>
                  </a:txBody>
                  <a:tcPr/>
                </a:tc>
                <a:tc>
                  <a:txBody>
                    <a:bodyPr/>
                    <a:lstStyle/>
                    <a:p>
                      <a:r>
                        <a:rPr lang="en-US" sz="1200" dirty="0"/>
                        <a:t>Customer Type</a:t>
                      </a:r>
                    </a:p>
                  </a:txBody>
                  <a:tcPr/>
                </a:tc>
                <a:tc>
                  <a:txBody>
                    <a:bodyPr/>
                    <a:lstStyle/>
                    <a:p>
                      <a:r>
                        <a:rPr lang="en-US" sz="1200" dirty="0"/>
                        <a:t>EFS for Acceptance of Payments?</a:t>
                      </a:r>
                    </a:p>
                  </a:txBody>
                  <a:tcPr/>
                </a:tc>
                <a:tc>
                  <a:txBody>
                    <a:bodyPr/>
                    <a:lstStyle/>
                    <a:p>
                      <a:r>
                        <a:rPr lang="en-US" sz="1200" dirty="0"/>
                        <a:t>EFS for Disbursement of Payments?</a:t>
                      </a:r>
                    </a:p>
                  </a:txBody>
                  <a:tcPr/>
                </a:tc>
                <a:extLst>
                  <a:ext uri="{0D108BD9-81ED-4DB2-BD59-A6C34878D82A}">
                    <a16:rowId xmlns:a16="http://schemas.microsoft.com/office/drawing/2014/main" val="10000"/>
                  </a:ext>
                </a:extLst>
              </a:tr>
              <a:tr h="608709">
                <a:tc>
                  <a:txBody>
                    <a:bodyPr/>
                    <a:lstStyle/>
                    <a:p>
                      <a:r>
                        <a:rPr lang="en-US" sz="1200" dirty="0"/>
                        <a:t>ACH created by AFRS &amp; OST</a:t>
                      </a:r>
                    </a:p>
                  </a:txBody>
                  <a:tcPr/>
                </a:tc>
                <a:tc>
                  <a:txBody>
                    <a:bodyPr/>
                    <a:lstStyle/>
                    <a:p>
                      <a:r>
                        <a:rPr lang="en-US" sz="1200" dirty="0"/>
                        <a:t>Business or </a:t>
                      </a:r>
                    </a:p>
                    <a:p>
                      <a:r>
                        <a:rPr lang="en-US" sz="1200" dirty="0"/>
                        <a:t>Non-Business</a:t>
                      </a:r>
                    </a:p>
                  </a:txBody>
                  <a:tcPr/>
                </a:tc>
                <a:tc>
                  <a:txBody>
                    <a:bodyPr/>
                    <a:lstStyle/>
                    <a:p>
                      <a:r>
                        <a:rPr lang="en-US" sz="1200" dirty="0"/>
                        <a:t>No</a:t>
                      </a:r>
                    </a:p>
                  </a:txBody>
                  <a:tcPr/>
                </a:tc>
                <a:tc>
                  <a:txBody>
                    <a:bodyPr/>
                    <a:lstStyle/>
                    <a:p>
                      <a:r>
                        <a:rPr lang="en-US" sz="1200" dirty="0"/>
                        <a:t>No</a:t>
                      </a:r>
                    </a:p>
                  </a:txBody>
                  <a:tcPr/>
                </a:tc>
                <a:extLst>
                  <a:ext uri="{0D108BD9-81ED-4DB2-BD59-A6C34878D82A}">
                    <a16:rowId xmlns:a16="http://schemas.microsoft.com/office/drawing/2014/main" val="10001"/>
                  </a:ext>
                </a:extLst>
              </a:tr>
              <a:tr h="786249">
                <a:tc>
                  <a:txBody>
                    <a:bodyPr/>
                    <a:lstStyle/>
                    <a:p>
                      <a:r>
                        <a:rPr lang="en-US" sz="1200" dirty="0"/>
                        <a:t>ACH created by a third-party</a:t>
                      </a:r>
                      <a:r>
                        <a:rPr lang="en-US" sz="1200" baseline="0" dirty="0"/>
                        <a:t> vendor or the agency (includes e-checks/internet checks)</a:t>
                      </a:r>
                      <a:endParaRPr lang="en-US" sz="1200" dirty="0"/>
                    </a:p>
                  </a:txBody>
                  <a:tcPr/>
                </a:tc>
                <a:tc>
                  <a:txBody>
                    <a:bodyPr/>
                    <a:lstStyle/>
                    <a:p>
                      <a:r>
                        <a:rPr lang="en-US" sz="1200" dirty="0"/>
                        <a:t>Business</a:t>
                      </a:r>
                    </a:p>
                  </a:txBody>
                  <a:tcPr/>
                </a:tc>
                <a:tc>
                  <a:txBody>
                    <a:bodyPr/>
                    <a:lstStyle/>
                    <a:p>
                      <a:r>
                        <a:rPr lang="en-US" sz="1200" dirty="0"/>
                        <a:t>No</a:t>
                      </a:r>
                    </a:p>
                  </a:txBody>
                  <a:tcPr/>
                </a:tc>
                <a:tc>
                  <a:txBody>
                    <a:bodyPr/>
                    <a:lstStyle/>
                    <a:p>
                      <a:r>
                        <a:rPr lang="en-US" sz="1200" dirty="0"/>
                        <a:t>Yes</a:t>
                      </a:r>
                    </a:p>
                  </a:txBody>
                  <a:tcPr/>
                </a:tc>
                <a:extLst>
                  <a:ext uri="{0D108BD9-81ED-4DB2-BD59-A6C34878D82A}">
                    <a16:rowId xmlns:a16="http://schemas.microsoft.com/office/drawing/2014/main" val="10002"/>
                  </a:ext>
                </a:extLst>
              </a:tr>
              <a:tr h="78624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ACH created by a third-party</a:t>
                      </a:r>
                      <a:r>
                        <a:rPr lang="en-US" sz="1200" baseline="0" dirty="0"/>
                        <a:t> vendor or the college</a:t>
                      </a:r>
                      <a:r>
                        <a:rPr lang="en-US" sz="1200" dirty="0"/>
                        <a:t> </a:t>
                      </a:r>
                      <a:r>
                        <a:rPr lang="en-US" sz="1200" baseline="0" dirty="0"/>
                        <a:t>(includes e-checks/internet checks)</a:t>
                      </a:r>
                      <a:endParaRPr lang="en-US" sz="1200" dirty="0"/>
                    </a:p>
                  </a:txBody>
                  <a:tcPr/>
                </a:tc>
                <a:tc>
                  <a:txBody>
                    <a:bodyPr/>
                    <a:lstStyle/>
                    <a:p>
                      <a:r>
                        <a:rPr lang="en-US" sz="1200" dirty="0"/>
                        <a:t>Non-Business</a:t>
                      </a:r>
                    </a:p>
                  </a:txBody>
                  <a:tcPr/>
                </a:tc>
                <a:tc>
                  <a:txBody>
                    <a:bodyPr/>
                    <a:lstStyle/>
                    <a:p>
                      <a:r>
                        <a:rPr lang="en-US" sz="1200" dirty="0"/>
                        <a:t>Yes</a:t>
                      </a:r>
                    </a:p>
                  </a:txBody>
                  <a:tcPr/>
                </a:tc>
                <a:tc>
                  <a:txBody>
                    <a:bodyPr/>
                    <a:lstStyle/>
                    <a:p>
                      <a:r>
                        <a:rPr lang="en-US" sz="1200" dirty="0"/>
                        <a:t>Yes </a:t>
                      </a:r>
                    </a:p>
                  </a:txBody>
                  <a:tcPr/>
                </a:tc>
                <a:extLst>
                  <a:ext uri="{0D108BD9-81ED-4DB2-BD59-A6C34878D82A}">
                    <a16:rowId xmlns:a16="http://schemas.microsoft.com/office/drawing/2014/main" val="10003"/>
                  </a:ext>
                </a:extLst>
              </a:tr>
              <a:tr h="608709">
                <a:tc>
                  <a:txBody>
                    <a:bodyPr/>
                    <a:lstStyle/>
                    <a:p>
                      <a:r>
                        <a:rPr lang="en-US" sz="1200" dirty="0"/>
                        <a:t>Credit cards,</a:t>
                      </a:r>
                      <a:r>
                        <a:rPr lang="en-US" sz="1200" baseline="0" dirty="0"/>
                        <a:t> debit cards, smart cards, stored value cards or lockbox services</a:t>
                      </a:r>
                      <a:endParaRPr lang="en-US" sz="1200" dirty="0"/>
                    </a:p>
                  </a:txBody>
                  <a:tcPr/>
                </a:tc>
                <a:tc>
                  <a:txBody>
                    <a:bodyPr/>
                    <a:lstStyle/>
                    <a:p>
                      <a:r>
                        <a:rPr lang="en-US" sz="1200" dirty="0"/>
                        <a:t>Business</a:t>
                      </a:r>
                    </a:p>
                  </a:txBody>
                  <a:tcPr/>
                </a:tc>
                <a:tc>
                  <a:txBody>
                    <a:bodyPr/>
                    <a:lstStyle/>
                    <a:p>
                      <a:r>
                        <a:rPr lang="en-US" sz="1200" dirty="0"/>
                        <a:t>No</a:t>
                      </a:r>
                    </a:p>
                  </a:txBody>
                  <a:tcPr/>
                </a:tc>
                <a:tc>
                  <a:txBody>
                    <a:bodyPr/>
                    <a:lstStyle/>
                    <a:p>
                      <a:r>
                        <a:rPr lang="en-US" sz="1200" dirty="0"/>
                        <a:t>Yes</a:t>
                      </a:r>
                    </a:p>
                  </a:txBody>
                  <a:tcPr/>
                </a:tc>
                <a:extLst>
                  <a:ext uri="{0D108BD9-81ED-4DB2-BD59-A6C34878D82A}">
                    <a16:rowId xmlns:a16="http://schemas.microsoft.com/office/drawing/2014/main" val="10004"/>
                  </a:ext>
                </a:extLst>
              </a:tr>
              <a:tr h="78624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Credit cards,</a:t>
                      </a:r>
                      <a:r>
                        <a:rPr lang="en-US" sz="1200" baseline="0" dirty="0"/>
                        <a:t> debit cards, smart cards, stored value cards or lockbox services</a:t>
                      </a:r>
                      <a:endParaRPr lang="en-US" sz="1200" dirty="0"/>
                    </a:p>
                    <a:p>
                      <a:endParaRPr lang="en-US" sz="1200" dirty="0"/>
                    </a:p>
                  </a:txBody>
                  <a:tcPr/>
                </a:tc>
                <a:tc>
                  <a:txBody>
                    <a:bodyPr/>
                    <a:lstStyle/>
                    <a:p>
                      <a:r>
                        <a:rPr lang="en-US" sz="1200" dirty="0"/>
                        <a:t>Non-Business</a:t>
                      </a:r>
                    </a:p>
                  </a:txBody>
                  <a:tcPr/>
                </a:tc>
                <a:tc>
                  <a:txBody>
                    <a:bodyPr/>
                    <a:lstStyle/>
                    <a:p>
                      <a:r>
                        <a:rPr lang="en-US" sz="1200" dirty="0"/>
                        <a:t>Yes</a:t>
                      </a:r>
                    </a:p>
                  </a:txBody>
                  <a:tcPr/>
                </a:tc>
                <a:tc>
                  <a:txBody>
                    <a:bodyPr/>
                    <a:lstStyle/>
                    <a:p>
                      <a:r>
                        <a:rPr lang="en-US" sz="1200" dirty="0"/>
                        <a:t>Yes</a:t>
                      </a:r>
                    </a:p>
                  </a:txBody>
                  <a:tcPr/>
                </a:tc>
                <a:extLst>
                  <a:ext uri="{0D108BD9-81ED-4DB2-BD59-A6C34878D82A}">
                    <a16:rowId xmlns:a16="http://schemas.microsoft.com/office/drawing/2014/main" val="10005"/>
                  </a:ext>
                </a:extLst>
              </a:tr>
            </a:tbl>
          </a:graphicData>
        </a:graphic>
      </p:graphicFrame>
      <p:sp>
        <p:nvSpPr>
          <p:cNvPr id="5" name="Slide Number Placeholder 4"/>
          <p:cNvSpPr>
            <a:spLocks noGrp="1"/>
          </p:cNvSpPr>
          <p:nvPr>
            <p:ph type="sldNum" sz="quarter" idx="12"/>
          </p:nvPr>
        </p:nvSpPr>
        <p:spPr/>
        <p:txBody>
          <a:bodyPr/>
          <a:lstStyle/>
          <a:p>
            <a:pPr>
              <a:defRPr/>
            </a:pPr>
            <a:fld id="{10B4EA7F-D140-4D30-A25F-B9ACDAD15EC6}" type="slidenum">
              <a:rPr lang="en-US" smtClean="0"/>
              <a:pPr>
                <a:defRPr/>
              </a:pPr>
              <a:t>17</a:t>
            </a:fld>
            <a:endParaRPr lang="en-US" dirty="0"/>
          </a:p>
        </p:txBody>
      </p:sp>
      <p:sp>
        <p:nvSpPr>
          <p:cNvPr id="6" name="TextBox 5"/>
          <p:cNvSpPr txBox="1"/>
          <p:nvPr/>
        </p:nvSpPr>
        <p:spPr>
          <a:xfrm>
            <a:off x="1475656" y="5987076"/>
            <a:ext cx="5929408" cy="261610"/>
          </a:xfrm>
          <a:prstGeom prst="rect">
            <a:avLst/>
          </a:prstGeom>
          <a:noFill/>
        </p:spPr>
        <p:txBody>
          <a:bodyPr wrap="square" rtlCol="0">
            <a:spAutoFit/>
          </a:bodyPr>
          <a:lstStyle/>
          <a:p>
            <a:r>
              <a:rPr lang="en-US" sz="1100" dirty="0">
                <a:solidFill>
                  <a:schemeClr val="tx2">
                    <a:lumMod val="75000"/>
                    <a:lumOff val="25000"/>
                  </a:schemeClr>
                </a:solidFill>
                <a:latin typeface="Palatino Linotype" panose="02040502050505030304" pitchFamily="18" charset="0"/>
              </a:rPr>
              <a:t>https://ofm.wa.gov/sites/default/files/public/legacy/resources/ecommerce/efs_Criteria.pdf</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1691680" y="549810"/>
            <a:ext cx="7092280" cy="576064"/>
          </a:xfrm>
        </p:spPr>
        <p:txBody>
          <a:bodyPr>
            <a:noAutofit/>
          </a:bodyPr>
          <a:lstStyle/>
          <a:p>
            <a:pPr algn="r" eaLnBrk="1" hangingPunct="1">
              <a:lnSpc>
                <a:spcPct val="90000"/>
              </a:lnSpc>
            </a:pPr>
            <a:r>
              <a:rPr lang="en-US" dirty="0">
                <a:solidFill>
                  <a:schemeClr val="accent1">
                    <a:lumMod val="75000"/>
                  </a:schemeClr>
                </a:solidFill>
                <a:latin typeface="Palatino Linotype" panose="02040502050505030304" pitchFamily="18" charset="0"/>
              </a:rPr>
              <a:t>Questions about EFS Requirements </a:t>
            </a:r>
          </a:p>
        </p:txBody>
      </p:sp>
      <p:sp>
        <p:nvSpPr>
          <p:cNvPr id="33795" name="Rectangle 3"/>
          <p:cNvSpPr>
            <a:spLocks noGrp="1" noChangeArrowheads="1"/>
          </p:cNvSpPr>
          <p:nvPr>
            <p:ph idx="1"/>
          </p:nvPr>
        </p:nvSpPr>
        <p:spPr>
          <a:xfrm>
            <a:off x="613569" y="1641822"/>
            <a:ext cx="7916862" cy="4114800"/>
          </a:xfrm>
        </p:spPr>
        <p:txBody>
          <a:bodyPr>
            <a:normAutofit lnSpcReduction="10000"/>
          </a:bodyPr>
          <a:lstStyle/>
          <a:p>
            <a:pPr eaLnBrk="1" hangingPunct="1">
              <a:lnSpc>
                <a:spcPct val="90000"/>
              </a:lnSpc>
              <a:buFontTx/>
              <a:buNone/>
            </a:pPr>
            <a:endParaRPr lang="en-US" dirty="0"/>
          </a:p>
          <a:p>
            <a:pPr algn="ctr" eaLnBrk="1" hangingPunct="1">
              <a:lnSpc>
                <a:spcPct val="90000"/>
              </a:lnSpc>
              <a:buNone/>
            </a:pPr>
            <a:r>
              <a:rPr lang="en-US" dirty="0">
                <a:solidFill>
                  <a:schemeClr val="accent1">
                    <a:lumMod val="75000"/>
                  </a:schemeClr>
                </a:solidFill>
                <a:latin typeface="Palatino Linotype" panose="02040502050505030304" pitchFamily="18" charset="0"/>
              </a:rPr>
              <a:t>Contact:</a:t>
            </a:r>
            <a:endParaRPr lang="en-US" b="1" dirty="0">
              <a:solidFill>
                <a:schemeClr val="accent1">
                  <a:lumMod val="75000"/>
                </a:schemeClr>
              </a:solidFill>
              <a:highlight>
                <a:srgbClr val="FFFF00"/>
              </a:highlight>
              <a:latin typeface="Palatino Linotype" panose="02040502050505030304" pitchFamily="18" charset="0"/>
            </a:endParaRPr>
          </a:p>
          <a:p>
            <a:pPr algn="ctr" eaLnBrk="1" hangingPunct="1">
              <a:lnSpc>
                <a:spcPct val="90000"/>
              </a:lnSpc>
              <a:buNone/>
            </a:pPr>
            <a:r>
              <a:rPr lang="en-US" dirty="0">
                <a:solidFill>
                  <a:schemeClr val="accent1">
                    <a:lumMod val="75000"/>
                  </a:schemeClr>
                </a:solidFill>
                <a:latin typeface="Palatino Linotype" panose="02040502050505030304" pitchFamily="18" charset="0"/>
              </a:rPr>
              <a:t>Office of Financial Management</a:t>
            </a:r>
          </a:p>
          <a:p>
            <a:pPr algn="ctr">
              <a:lnSpc>
                <a:spcPct val="90000"/>
              </a:lnSpc>
              <a:buNone/>
            </a:pPr>
            <a:r>
              <a:rPr lang="en-US" dirty="0">
                <a:solidFill>
                  <a:schemeClr val="accent1">
                    <a:lumMod val="75000"/>
                  </a:schemeClr>
                </a:solidFill>
                <a:latin typeface="Palatino Linotype" panose="02040502050505030304" pitchFamily="18" charset="0"/>
              </a:rPr>
              <a:t>Pam Valencia</a:t>
            </a:r>
          </a:p>
          <a:p>
            <a:pPr algn="ctr">
              <a:lnSpc>
                <a:spcPct val="90000"/>
              </a:lnSpc>
              <a:buNone/>
            </a:pPr>
            <a:r>
              <a:rPr lang="en-US" dirty="0">
                <a:solidFill>
                  <a:schemeClr val="accent1">
                    <a:lumMod val="75000"/>
                  </a:schemeClr>
                </a:solidFill>
                <a:latin typeface="Palatino Linotype" panose="02040502050505030304" pitchFamily="18" charset="0"/>
              </a:rPr>
              <a:t>360-974-9237</a:t>
            </a:r>
          </a:p>
          <a:p>
            <a:pPr algn="ctr">
              <a:lnSpc>
                <a:spcPct val="90000"/>
              </a:lnSpc>
              <a:buNone/>
            </a:pPr>
            <a:r>
              <a:rPr lang="en-US" dirty="0">
                <a:solidFill>
                  <a:schemeClr val="accent1">
                    <a:lumMod val="75000"/>
                  </a:schemeClr>
                </a:solidFill>
                <a:latin typeface="Palatino Linotype" panose="02040502050505030304" pitchFamily="18" charset="0"/>
                <a:hlinkClick r:id="rId4"/>
              </a:rPr>
              <a:t>pam.valenica@ofm.wa.gov</a:t>
            </a:r>
            <a:r>
              <a:rPr lang="en-US" dirty="0">
                <a:solidFill>
                  <a:schemeClr val="accent1">
                    <a:lumMod val="75000"/>
                  </a:schemeClr>
                </a:solidFill>
                <a:latin typeface="Palatino Linotype" panose="02040502050505030304" pitchFamily="18" charset="0"/>
              </a:rPr>
              <a:t> </a:t>
            </a:r>
          </a:p>
          <a:p>
            <a:pPr lvl="1" eaLnBrk="1" hangingPunct="1">
              <a:lnSpc>
                <a:spcPct val="90000"/>
              </a:lnSpc>
              <a:buFontTx/>
              <a:buNone/>
            </a:pPr>
            <a:endParaRPr lang="en-US" sz="1900" u="sng" dirty="0">
              <a:solidFill>
                <a:schemeClr val="accent1">
                  <a:lumMod val="75000"/>
                </a:schemeClr>
              </a:solidFill>
              <a:latin typeface="Palatino Linotype" panose="02040502050505030304" pitchFamily="18" charset="0"/>
            </a:endParaRPr>
          </a:p>
          <a:p>
            <a:pPr lvl="1" eaLnBrk="1" hangingPunct="1">
              <a:lnSpc>
                <a:spcPct val="90000"/>
              </a:lnSpc>
              <a:buFontTx/>
              <a:buNone/>
            </a:pPr>
            <a:r>
              <a:rPr lang="en-US" sz="1900" dirty="0">
                <a:solidFill>
                  <a:schemeClr val="accent1">
                    <a:lumMod val="75000"/>
                  </a:schemeClr>
                </a:solidFill>
                <a:latin typeface="Palatino Linotype" panose="02040502050505030304" pitchFamily="18" charset="0"/>
              </a:rPr>
              <a:t>Chapter 40.40 of the SAAM Manual</a:t>
            </a:r>
          </a:p>
          <a:p>
            <a:pPr lvl="1" eaLnBrk="1" hangingPunct="1">
              <a:lnSpc>
                <a:spcPct val="90000"/>
              </a:lnSpc>
              <a:buFontTx/>
              <a:buNone/>
            </a:pPr>
            <a:r>
              <a:rPr lang="en-US" sz="1900" u="sng" dirty="0">
                <a:solidFill>
                  <a:schemeClr val="tx2">
                    <a:lumMod val="75000"/>
                    <a:lumOff val="25000"/>
                  </a:schemeClr>
                </a:solidFill>
                <a:latin typeface="Palatino Linotype" panose="02040502050505030304" pitchFamily="18" charset="0"/>
                <a:hlinkClick r:id="rId5">
                  <a:extLst>
                    <a:ext uri="{A12FA001-AC4F-418D-AE19-62706E023703}">
                      <ahyp:hlinkClr xmlns:ahyp="http://schemas.microsoft.com/office/drawing/2018/hyperlinkcolor" val="tx"/>
                    </a:ext>
                  </a:extLst>
                </a:hlinkClick>
              </a:rPr>
              <a:t>http://www.ofm.wa.gov/policy/40.40.htm</a:t>
            </a:r>
            <a:endParaRPr lang="en-US" sz="1900" u="sng" dirty="0">
              <a:solidFill>
                <a:schemeClr val="tx2">
                  <a:lumMod val="75000"/>
                  <a:lumOff val="25000"/>
                </a:schemeClr>
              </a:solidFill>
              <a:latin typeface="Palatino Linotype" panose="02040502050505030304" pitchFamily="18" charset="0"/>
            </a:endParaRPr>
          </a:p>
          <a:p>
            <a:pPr lvl="1" eaLnBrk="1" hangingPunct="1">
              <a:lnSpc>
                <a:spcPct val="90000"/>
              </a:lnSpc>
              <a:buFontTx/>
              <a:buNone/>
            </a:pPr>
            <a:endParaRPr lang="en-US" sz="1900" u="sng" dirty="0">
              <a:solidFill>
                <a:schemeClr val="accent1">
                  <a:lumMod val="75000"/>
                </a:schemeClr>
              </a:solidFill>
              <a:latin typeface="Palatino Linotype" panose="02040502050505030304" pitchFamily="18" charset="0"/>
            </a:endParaRPr>
          </a:p>
          <a:p>
            <a:pPr lvl="1" eaLnBrk="1" hangingPunct="1">
              <a:lnSpc>
                <a:spcPct val="90000"/>
              </a:lnSpc>
              <a:buFontTx/>
              <a:buNone/>
            </a:pPr>
            <a:r>
              <a:rPr lang="en-US" sz="1900" dirty="0">
                <a:solidFill>
                  <a:schemeClr val="accent1">
                    <a:lumMod val="75000"/>
                  </a:schemeClr>
                </a:solidFill>
                <a:latin typeface="Palatino Linotype" panose="02040502050505030304" pitchFamily="18" charset="0"/>
              </a:rPr>
              <a:t>OFM E-Commerce resource web page</a:t>
            </a:r>
          </a:p>
          <a:p>
            <a:pPr lvl="1" eaLnBrk="1" hangingPunct="1">
              <a:lnSpc>
                <a:spcPct val="90000"/>
              </a:lnSpc>
              <a:buFontTx/>
              <a:buNone/>
            </a:pPr>
            <a:r>
              <a:rPr lang="en-US" sz="1900" u="sng" dirty="0">
                <a:solidFill>
                  <a:schemeClr val="tx2">
                    <a:lumMod val="75000"/>
                    <a:lumOff val="25000"/>
                  </a:schemeClr>
                </a:solidFill>
                <a:latin typeface="Palatino Linotype" panose="02040502050505030304" pitchFamily="18" charset="0"/>
                <a:hlinkClick r:id="rId6">
                  <a:extLst>
                    <a:ext uri="{A12FA001-AC4F-418D-AE19-62706E023703}">
                      <ahyp:hlinkClr xmlns:ahyp="http://schemas.microsoft.com/office/drawing/2018/hyperlinkcolor" val="tx"/>
                    </a:ext>
                  </a:extLst>
                </a:hlinkClick>
              </a:rPr>
              <a:t>http://www.ofm.wa.gov/resources/ecommerce.asp</a:t>
            </a:r>
            <a:endParaRPr lang="en-US" sz="1900" u="sng" dirty="0">
              <a:solidFill>
                <a:schemeClr val="tx2">
                  <a:lumMod val="75000"/>
                  <a:lumOff val="25000"/>
                </a:schemeClr>
              </a:solidFill>
              <a:latin typeface="Palatino Linotype" panose="02040502050505030304" pitchFamily="18" charset="0"/>
            </a:endParaRPr>
          </a:p>
          <a:p>
            <a:pPr lvl="1" eaLnBrk="1" hangingPunct="1">
              <a:lnSpc>
                <a:spcPct val="90000"/>
              </a:lnSpc>
              <a:buFontTx/>
              <a:buNone/>
            </a:pPr>
            <a:endParaRPr lang="en-US" u="sng" dirty="0"/>
          </a:p>
        </p:txBody>
      </p:sp>
      <p:sp>
        <p:nvSpPr>
          <p:cNvPr id="4" name="Slide Number Placeholder 3"/>
          <p:cNvSpPr>
            <a:spLocks noGrp="1"/>
          </p:cNvSpPr>
          <p:nvPr>
            <p:ph type="sldNum" sz="quarter" idx="12"/>
          </p:nvPr>
        </p:nvSpPr>
        <p:spPr/>
        <p:txBody>
          <a:bodyPr/>
          <a:lstStyle/>
          <a:p>
            <a:pPr>
              <a:defRPr/>
            </a:pPr>
            <a:fld id="{10B4EA7F-D140-4D30-A25F-B9ACDAD15EC6}" type="slidenum">
              <a:rPr lang="en-US" smtClean="0"/>
              <a:pPr>
                <a:defRPr/>
              </a:pPr>
              <a:t>18</a:t>
            </a:fld>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62E4C638-47EC-D9E9-3434-399F45428273}"/>
            </a:ext>
          </a:extLst>
        </p:cNvPr>
        <p:cNvGrpSpPr/>
        <p:nvPr/>
      </p:nvGrpSpPr>
      <p:grpSpPr>
        <a:xfrm>
          <a:off x="0" y="0"/>
          <a:ext cx="0" cy="0"/>
          <a:chOff x="0" y="0"/>
          <a:chExt cx="0" cy="0"/>
        </a:xfrm>
      </p:grpSpPr>
      <p:sp>
        <p:nvSpPr>
          <p:cNvPr id="33794" name="Rectangle 2">
            <a:extLst>
              <a:ext uri="{FF2B5EF4-FFF2-40B4-BE49-F238E27FC236}">
                <a16:creationId xmlns:a16="http://schemas.microsoft.com/office/drawing/2014/main" id="{04500CC8-AF84-9A80-E816-DE69B1F3F609}"/>
              </a:ext>
            </a:extLst>
          </p:cNvPr>
          <p:cNvSpPr>
            <a:spLocks noGrp="1" noChangeArrowheads="1"/>
          </p:cNvSpPr>
          <p:nvPr>
            <p:ph type="title"/>
          </p:nvPr>
        </p:nvSpPr>
        <p:spPr>
          <a:xfrm>
            <a:off x="1115616" y="549810"/>
            <a:ext cx="7668344" cy="576064"/>
          </a:xfrm>
        </p:spPr>
        <p:txBody>
          <a:bodyPr>
            <a:noAutofit/>
          </a:bodyPr>
          <a:lstStyle/>
          <a:p>
            <a:pPr algn="r" eaLnBrk="1" hangingPunct="1">
              <a:lnSpc>
                <a:spcPct val="90000"/>
              </a:lnSpc>
            </a:pPr>
            <a:r>
              <a:rPr lang="en-US" dirty="0">
                <a:solidFill>
                  <a:schemeClr val="accent1">
                    <a:lumMod val="75000"/>
                  </a:schemeClr>
                </a:solidFill>
                <a:latin typeface="Palatino Linotype" panose="02040502050505030304" pitchFamily="18" charset="0"/>
              </a:rPr>
              <a:t>College Banking Services Agreements</a:t>
            </a:r>
          </a:p>
        </p:txBody>
      </p:sp>
      <p:sp>
        <p:nvSpPr>
          <p:cNvPr id="33795" name="Rectangle 3">
            <a:extLst>
              <a:ext uri="{FF2B5EF4-FFF2-40B4-BE49-F238E27FC236}">
                <a16:creationId xmlns:a16="http://schemas.microsoft.com/office/drawing/2014/main" id="{1D10DEAC-9506-E43C-7599-24A0DE739076}"/>
              </a:ext>
            </a:extLst>
          </p:cNvPr>
          <p:cNvSpPr>
            <a:spLocks noGrp="1" noChangeArrowheads="1"/>
          </p:cNvSpPr>
          <p:nvPr>
            <p:ph idx="1"/>
          </p:nvPr>
        </p:nvSpPr>
        <p:spPr>
          <a:xfrm>
            <a:off x="613569" y="1641822"/>
            <a:ext cx="7916862" cy="4114800"/>
          </a:xfrm>
        </p:spPr>
        <p:txBody>
          <a:bodyPr>
            <a:normAutofit/>
          </a:bodyPr>
          <a:lstStyle/>
          <a:p>
            <a:pPr eaLnBrk="1" hangingPunct="1">
              <a:lnSpc>
                <a:spcPct val="90000"/>
              </a:lnSpc>
              <a:buFontTx/>
              <a:buNone/>
            </a:pPr>
            <a:endParaRPr lang="en-US" dirty="0"/>
          </a:p>
          <a:p>
            <a:pPr lvl="1" eaLnBrk="1" hangingPunct="1">
              <a:lnSpc>
                <a:spcPct val="90000"/>
              </a:lnSpc>
              <a:buFontTx/>
              <a:buNone/>
            </a:pPr>
            <a:endParaRPr lang="en-US" u="sng" dirty="0"/>
          </a:p>
        </p:txBody>
      </p:sp>
      <p:sp>
        <p:nvSpPr>
          <p:cNvPr id="4" name="Slide Number Placeholder 3">
            <a:extLst>
              <a:ext uri="{FF2B5EF4-FFF2-40B4-BE49-F238E27FC236}">
                <a16:creationId xmlns:a16="http://schemas.microsoft.com/office/drawing/2014/main" id="{B9BB836C-B8D9-21A2-4B38-FC0B8BBD3E7E}"/>
              </a:ext>
            </a:extLst>
          </p:cNvPr>
          <p:cNvSpPr>
            <a:spLocks noGrp="1"/>
          </p:cNvSpPr>
          <p:nvPr>
            <p:ph type="sldNum" sz="quarter" idx="12"/>
          </p:nvPr>
        </p:nvSpPr>
        <p:spPr/>
        <p:txBody>
          <a:bodyPr/>
          <a:lstStyle/>
          <a:p>
            <a:pPr>
              <a:defRPr/>
            </a:pPr>
            <a:fld id="{10B4EA7F-D140-4D30-A25F-B9ACDAD15EC6}" type="slidenum">
              <a:rPr lang="en-US" smtClean="0"/>
              <a:pPr>
                <a:defRPr/>
              </a:pPr>
              <a:t>19</a:t>
            </a:fld>
            <a:endParaRPr lang="en-US" dirty="0"/>
          </a:p>
        </p:txBody>
      </p:sp>
      <p:sp>
        <p:nvSpPr>
          <p:cNvPr id="2" name="Content Placeholder 2">
            <a:extLst>
              <a:ext uri="{FF2B5EF4-FFF2-40B4-BE49-F238E27FC236}">
                <a16:creationId xmlns:a16="http://schemas.microsoft.com/office/drawing/2014/main" id="{AF3646AD-6B2D-5104-5FC6-6653670ECBEF}"/>
              </a:ext>
            </a:extLst>
          </p:cNvPr>
          <p:cNvSpPr txBox="1">
            <a:spLocks/>
          </p:cNvSpPr>
          <p:nvPr/>
        </p:nvSpPr>
        <p:spPr>
          <a:xfrm>
            <a:off x="457200" y="1484783"/>
            <a:ext cx="8229600" cy="4871567"/>
          </a:xfrm>
          <a:prstGeom prst="rect">
            <a:avLst/>
          </a:prstGeom>
        </p:spPr>
        <p:txBody>
          <a:bodyPr vert="horz" lIns="91440" tIns="45720" rIns="91440" bIns="4572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lvl="1" fontAlgn="auto">
              <a:spcAft>
                <a:spcPts val="0"/>
              </a:spcAft>
            </a:pPr>
            <a:r>
              <a:rPr lang="en-US" b="1" dirty="0">
                <a:solidFill>
                  <a:schemeClr val="accent1">
                    <a:lumMod val="75000"/>
                  </a:schemeClr>
                </a:solidFill>
                <a:latin typeface="Palatino Linotype" panose="02040502050505030304" pitchFamily="18" charset="0"/>
              </a:rPr>
              <a:t>RCW 43.08.015 </a:t>
            </a:r>
            <a:r>
              <a:rPr lang="en-US" dirty="0">
                <a:solidFill>
                  <a:schemeClr val="accent1">
                    <a:lumMod val="75000"/>
                  </a:schemeClr>
                </a:solidFill>
                <a:latin typeface="Palatino Linotype" panose="02040502050505030304" pitchFamily="18" charset="0"/>
              </a:rPr>
              <a:t>Ensure effective cash management of public funds and the authority to represent the state in all contractual relationships with financial institutions. </a:t>
            </a:r>
            <a:r>
              <a:rPr lang="en-US" b="1" i="1" dirty="0">
                <a:solidFill>
                  <a:schemeClr val="accent1">
                    <a:lumMod val="75000"/>
                  </a:schemeClr>
                </a:solidFill>
                <a:latin typeface="Palatino Linotype" panose="02040502050505030304" pitchFamily="18" charset="0"/>
              </a:rPr>
              <a:t>The state treasurer may delegate cash management responsibilities to the affected agencies.</a:t>
            </a:r>
          </a:p>
          <a:p>
            <a:pPr marL="342900" lvl="1" indent="0" fontAlgn="auto">
              <a:spcAft>
                <a:spcPts val="0"/>
              </a:spcAft>
              <a:buNone/>
            </a:pPr>
            <a:endParaRPr lang="en-US" sz="1600" b="1" i="1" dirty="0">
              <a:solidFill>
                <a:schemeClr val="accent1">
                  <a:lumMod val="75000"/>
                </a:schemeClr>
              </a:solidFill>
              <a:latin typeface="Palatino Linotype" panose="02040502050505030304" pitchFamily="18" charset="0"/>
            </a:endParaRPr>
          </a:p>
          <a:p>
            <a:pPr lvl="1" fontAlgn="auto">
              <a:spcAft>
                <a:spcPts val="0"/>
              </a:spcAft>
            </a:pPr>
            <a:r>
              <a:rPr lang="en-US" b="1" dirty="0">
                <a:solidFill>
                  <a:schemeClr val="accent1">
                    <a:lumMod val="75000"/>
                  </a:schemeClr>
                </a:solidFill>
                <a:latin typeface="Palatino Linotype" panose="02040502050505030304" pitchFamily="18" charset="0"/>
              </a:rPr>
              <a:t>OST has delegated authority to all colleges. . . But:</a:t>
            </a:r>
          </a:p>
          <a:p>
            <a:pPr lvl="2" fontAlgn="auto">
              <a:spcAft>
                <a:spcPts val="0"/>
              </a:spcAft>
            </a:pPr>
            <a:r>
              <a:rPr lang="en-US" sz="1600" dirty="0">
                <a:solidFill>
                  <a:schemeClr val="accent1">
                    <a:lumMod val="75000"/>
                  </a:schemeClr>
                </a:solidFill>
                <a:latin typeface="Palatino Linotype" panose="02040502050505030304" pitchFamily="18" charset="0"/>
              </a:rPr>
              <a:t>Many of those delegations are years overdue</a:t>
            </a:r>
          </a:p>
          <a:p>
            <a:pPr lvl="2" fontAlgn="auto">
              <a:spcAft>
                <a:spcPts val="0"/>
              </a:spcAft>
            </a:pPr>
            <a:r>
              <a:rPr lang="en-US" sz="1600" dirty="0">
                <a:solidFill>
                  <a:schemeClr val="accent1">
                    <a:lumMod val="75000"/>
                  </a:schemeClr>
                </a:solidFill>
                <a:latin typeface="Palatino Linotype" panose="02040502050505030304" pitchFamily="18" charset="0"/>
              </a:rPr>
              <a:t>Many of the banking contracts have reached the end of their term and are now month to month</a:t>
            </a:r>
          </a:p>
          <a:p>
            <a:pPr lvl="2" fontAlgn="auto">
              <a:spcAft>
                <a:spcPts val="0"/>
              </a:spcAft>
            </a:pPr>
            <a:r>
              <a:rPr lang="en-US" sz="1600" dirty="0">
                <a:solidFill>
                  <a:schemeClr val="accent1">
                    <a:lumMod val="75000"/>
                  </a:schemeClr>
                </a:solidFill>
                <a:latin typeface="Palatino Linotype" panose="02040502050505030304" pitchFamily="18" charset="0"/>
              </a:rPr>
              <a:t>Colleges are now at the mercy of their banks when it comes to fee increases and service changes</a:t>
            </a:r>
          </a:p>
          <a:p>
            <a:pPr lvl="2" fontAlgn="auto">
              <a:spcAft>
                <a:spcPts val="0"/>
              </a:spcAft>
            </a:pPr>
            <a:endParaRPr lang="en-US" sz="1300" dirty="0">
              <a:solidFill>
                <a:schemeClr val="accent1">
                  <a:lumMod val="75000"/>
                </a:schemeClr>
              </a:solidFill>
              <a:latin typeface="Palatino Linotype" panose="02040502050505030304" pitchFamily="18" charset="0"/>
            </a:endParaRPr>
          </a:p>
          <a:p>
            <a:pPr lvl="1" fontAlgn="auto">
              <a:spcAft>
                <a:spcPts val="0"/>
              </a:spcAft>
            </a:pPr>
            <a:r>
              <a:rPr lang="en-US" b="1" dirty="0">
                <a:solidFill>
                  <a:schemeClr val="accent1">
                    <a:lumMod val="75000"/>
                  </a:schemeClr>
                </a:solidFill>
                <a:latin typeface="Palatino Linotype" panose="02040502050505030304" pitchFamily="18" charset="0"/>
              </a:rPr>
              <a:t>Prefer to have the colleges:</a:t>
            </a:r>
          </a:p>
          <a:p>
            <a:pPr lvl="2" fontAlgn="auto">
              <a:spcAft>
                <a:spcPts val="0"/>
              </a:spcAft>
            </a:pPr>
            <a:r>
              <a:rPr lang="en-US" sz="1600" dirty="0">
                <a:solidFill>
                  <a:schemeClr val="accent1">
                    <a:lumMod val="75000"/>
                  </a:schemeClr>
                </a:solidFill>
                <a:latin typeface="Palatino Linotype" panose="02040502050505030304" pitchFamily="18" charset="0"/>
              </a:rPr>
              <a:t>Draft their Request for Proposal(RFP)</a:t>
            </a:r>
          </a:p>
          <a:p>
            <a:pPr lvl="2" fontAlgn="auto">
              <a:spcAft>
                <a:spcPts val="0"/>
              </a:spcAft>
            </a:pPr>
            <a:r>
              <a:rPr lang="en-US" sz="1600" dirty="0">
                <a:solidFill>
                  <a:schemeClr val="accent1">
                    <a:lumMod val="75000"/>
                  </a:schemeClr>
                </a:solidFill>
                <a:latin typeface="Palatino Linotype" panose="02040502050505030304" pitchFamily="18" charset="0"/>
              </a:rPr>
              <a:t>Request and receive delegate authority</a:t>
            </a:r>
          </a:p>
          <a:p>
            <a:pPr lvl="2" fontAlgn="auto">
              <a:spcAft>
                <a:spcPts val="0"/>
              </a:spcAft>
            </a:pPr>
            <a:r>
              <a:rPr lang="en-US" sz="1600" dirty="0">
                <a:solidFill>
                  <a:schemeClr val="accent1">
                    <a:lumMod val="75000"/>
                  </a:schemeClr>
                </a:solidFill>
                <a:latin typeface="Palatino Linotype" panose="02040502050505030304" pitchFamily="18" charset="0"/>
              </a:rPr>
              <a:t>Conduct their RFP and then contract for banking services</a:t>
            </a:r>
          </a:p>
          <a:p>
            <a:pPr lvl="2" fontAlgn="auto">
              <a:spcAft>
                <a:spcPts val="0"/>
              </a:spcAft>
            </a:pPr>
            <a:endParaRPr lang="en-US" sz="1300" dirty="0">
              <a:solidFill>
                <a:schemeClr val="accent1">
                  <a:lumMod val="75000"/>
                </a:schemeClr>
              </a:solidFill>
              <a:latin typeface="Palatino Linotype" panose="02040502050505030304" pitchFamily="18" charset="0"/>
            </a:endParaRPr>
          </a:p>
          <a:p>
            <a:pPr lvl="1" fontAlgn="auto">
              <a:spcAft>
                <a:spcPts val="0"/>
              </a:spcAft>
            </a:pPr>
            <a:endParaRPr lang="en-US" sz="1600" dirty="0">
              <a:solidFill>
                <a:schemeClr val="accent1">
                  <a:lumMod val="75000"/>
                </a:schemeClr>
              </a:solidFill>
              <a:latin typeface="Palatino Linotype" panose="02040502050505030304" pitchFamily="18" charset="0"/>
            </a:endParaRPr>
          </a:p>
        </p:txBody>
      </p:sp>
    </p:spTree>
    <p:extLst>
      <p:ext uri="{BB962C8B-B14F-4D97-AF65-F5344CB8AC3E}">
        <p14:creationId xmlns:p14="http://schemas.microsoft.com/office/powerpoint/2010/main" val="15673436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979712" y="499293"/>
            <a:ext cx="6775340" cy="953617"/>
          </a:xfrm>
        </p:spPr>
        <p:txBody>
          <a:bodyPr>
            <a:normAutofit/>
          </a:bodyPr>
          <a:lstStyle/>
          <a:p>
            <a:pPr algn="r" eaLnBrk="1" hangingPunct="1"/>
            <a:r>
              <a:rPr lang="en-US" sz="4000" dirty="0">
                <a:solidFill>
                  <a:schemeClr val="accent1">
                    <a:lumMod val="75000"/>
                  </a:schemeClr>
                </a:solidFill>
                <a:latin typeface="Palatino Linotype" panose="02040502050505030304" pitchFamily="18" charset="0"/>
              </a:rPr>
              <a:t>The Role of the Treasurer</a:t>
            </a:r>
            <a:br>
              <a:rPr lang="en-US" sz="4000" dirty="0">
                <a:solidFill>
                  <a:schemeClr val="accent1">
                    <a:lumMod val="75000"/>
                  </a:schemeClr>
                </a:solidFill>
                <a:latin typeface="Palatino Linotype" panose="02040502050505030304" pitchFamily="18" charset="0"/>
              </a:rPr>
            </a:br>
            <a:r>
              <a:rPr lang="en-US" sz="2000" dirty="0">
                <a:solidFill>
                  <a:schemeClr val="accent1">
                    <a:lumMod val="75000"/>
                  </a:schemeClr>
                </a:solidFill>
                <a:latin typeface="Palatino Linotype" panose="02040502050505030304" pitchFamily="18" charset="0"/>
              </a:rPr>
              <a:t>Cash Management</a:t>
            </a:r>
          </a:p>
        </p:txBody>
      </p:sp>
      <p:sp>
        <p:nvSpPr>
          <p:cNvPr id="8195" name="Rectangle 3"/>
          <p:cNvSpPr>
            <a:spLocks noGrp="1" noChangeArrowheads="1"/>
          </p:cNvSpPr>
          <p:nvPr>
            <p:ph idx="1"/>
          </p:nvPr>
        </p:nvSpPr>
        <p:spPr>
          <a:xfrm>
            <a:off x="632020" y="1920889"/>
            <a:ext cx="7886669" cy="4114800"/>
          </a:xfrm>
        </p:spPr>
        <p:txBody>
          <a:bodyPr/>
          <a:lstStyle/>
          <a:p>
            <a:pPr indent="0" eaLnBrk="1" hangingPunct="1">
              <a:buNone/>
            </a:pPr>
            <a:r>
              <a:rPr lang="en-US" b="1" dirty="0">
                <a:solidFill>
                  <a:schemeClr val="accent1">
                    <a:lumMod val="75000"/>
                  </a:schemeClr>
                </a:solidFill>
                <a:latin typeface="Palatino Linotype" panose="02040502050505030304" pitchFamily="18" charset="0"/>
              </a:rPr>
              <a:t>RCW 43.08.015 </a:t>
            </a:r>
            <a:r>
              <a:rPr lang="en-US" dirty="0">
                <a:solidFill>
                  <a:schemeClr val="accent1">
                    <a:lumMod val="75000"/>
                  </a:schemeClr>
                </a:solidFill>
                <a:latin typeface="Palatino Linotype" panose="02040502050505030304" pitchFamily="18" charset="0"/>
              </a:rPr>
              <a:t>Ensure effective cash management of public funds and the authority to represent the state in all contractual relationships with financial institutions.</a:t>
            </a:r>
          </a:p>
          <a:p>
            <a:pPr indent="0" eaLnBrk="1" hangingPunct="1">
              <a:buNone/>
            </a:pPr>
            <a:endParaRPr lang="en-US" dirty="0">
              <a:solidFill>
                <a:schemeClr val="accent1">
                  <a:lumMod val="75000"/>
                </a:schemeClr>
              </a:solidFill>
              <a:latin typeface="Palatino Linotype" panose="02040502050505030304" pitchFamily="18" charset="0"/>
            </a:endParaRPr>
          </a:p>
          <a:p>
            <a:pPr indent="0" eaLnBrk="1" hangingPunct="1">
              <a:buNone/>
            </a:pPr>
            <a:r>
              <a:rPr lang="en-US" b="1" dirty="0">
                <a:solidFill>
                  <a:schemeClr val="accent1">
                    <a:lumMod val="75000"/>
                  </a:schemeClr>
                </a:solidFill>
                <a:latin typeface="Palatino Linotype" panose="02040502050505030304" pitchFamily="18" charset="0"/>
              </a:rPr>
              <a:t>RCW 43.88.160 </a:t>
            </a:r>
            <a:r>
              <a:rPr lang="en-US" dirty="0">
                <a:solidFill>
                  <a:schemeClr val="accent1">
                    <a:lumMod val="75000"/>
                  </a:schemeClr>
                </a:solidFill>
                <a:latin typeface="Palatino Linotype" panose="02040502050505030304" pitchFamily="18" charset="0"/>
              </a:rPr>
              <a:t>The Treasurer shall coordinate agencies’ acceptance and use of credit cards and other payment methods.</a:t>
            </a:r>
          </a:p>
          <a:p>
            <a:pPr eaLnBrk="1" hangingPunct="1"/>
            <a:endParaRPr lang="en-US" dirty="0"/>
          </a:p>
        </p:txBody>
      </p:sp>
      <p:sp>
        <p:nvSpPr>
          <p:cNvPr id="4" name="Slide Number Placeholder 3"/>
          <p:cNvSpPr>
            <a:spLocks noGrp="1"/>
          </p:cNvSpPr>
          <p:nvPr>
            <p:ph type="sldNum" sz="quarter" idx="12"/>
          </p:nvPr>
        </p:nvSpPr>
        <p:spPr/>
        <p:txBody>
          <a:bodyPr/>
          <a:lstStyle/>
          <a:p>
            <a:pPr>
              <a:defRPr/>
            </a:pPr>
            <a:fld id="{10B4EA7F-D140-4D30-A25F-B9ACDAD15EC6}" type="slidenum">
              <a:rPr lang="en-US" smtClean="0"/>
              <a:pPr>
                <a:defRPr/>
              </a:pPr>
              <a:t>2</a:t>
            </a:fld>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38A4CD64-B050-A856-08F5-4FB05A3B6FAF}"/>
            </a:ext>
          </a:extLst>
        </p:cNvPr>
        <p:cNvGrpSpPr/>
        <p:nvPr/>
      </p:nvGrpSpPr>
      <p:grpSpPr>
        <a:xfrm>
          <a:off x="0" y="0"/>
          <a:ext cx="0" cy="0"/>
          <a:chOff x="0" y="0"/>
          <a:chExt cx="0" cy="0"/>
        </a:xfrm>
      </p:grpSpPr>
      <p:sp>
        <p:nvSpPr>
          <p:cNvPr id="33794" name="Rectangle 2">
            <a:extLst>
              <a:ext uri="{FF2B5EF4-FFF2-40B4-BE49-F238E27FC236}">
                <a16:creationId xmlns:a16="http://schemas.microsoft.com/office/drawing/2014/main" id="{1F73B5FC-A9C1-5B79-56C1-1B7AF795CDD0}"/>
              </a:ext>
            </a:extLst>
          </p:cNvPr>
          <p:cNvSpPr>
            <a:spLocks noGrp="1" noChangeArrowheads="1"/>
          </p:cNvSpPr>
          <p:nvPr>
            <p:ph type="title"/>
          </p:nvPr>
        </p:nvSpPr>
        <p:spPr>
          <a:xfrm>
            <a:off x="1115616" y="549810"/>
            <a:ext cx="7668344" cy="576064"/>
          </a:xfrm>
        </p:spPr>
        <p:txBody>
          <a:bodyPr>
            <a:noAutofit/>
          </a:bodyPr>
          <a:lstStyle/>
          <a:p>
            <a:pPr algn="r" eaLnBrk="1" hangingPunct="1">
              <a:lnSpc>
                <a:spcPct val="90000"/>
              </a:lnSpc>
            </a:pPr>
            <a:r>
              <a:rPr lang="en-US" dirty="0">
                <a:solidFill>
                  <a:schemeClr val="accent1">
                    <a:lumMod val="75000"/>
                  </a:schemeClr>
                </a:solidFill>
                <a:latin typeface="Palatino Linotype" panose="02040502050505030304" pitchFamily="18" charset="0"/>
              </a:rPr>
              <a:t>College Banking Services Agreements</a:t>
            </a:r>
          </a:p>
        </p:txBody>
      </p:sp>
      <p:sp>
        <p:nvSpPr>
          <p:cNvPr id="33795" name="Rectangle 3">
            <a:extLst>
              <a:ext uri="{FF2B5EF4-FFF2-40B4-BE49-F238E27FC236}">
                <a16:creationId xmlns:a16="http://schemas.microsoft.com/office/drawing/2014/main" id="{2E7F9752-D348-A192-1207-D4D0DD5D9ACB}"/>
              </a:ext>
            </a:extLst>
          </p:cNvPr>
          <p:cNvSpPr>
            <a:spLocks noGrp="1" noChangeArrowheads="1"/>
          </p:cNvSpPr>
          <p:nvPr>
            <p:ph idx="1"/>
          </p:nvPr>
        </p:nvSpPr>
        <p:spPr>
          <a:xfrm>
            <a:off x="613569" y="1641822"/>
            <a:ext cx="7916862" cy="4114800"/>
          </a:xfrm>
        </p:spPr>
        <p:txBody>
          <a:bodyPr>
            <a:normAutofit/>
          </a:bodyPr>
          <a:lstStyle/>
          <a:p>
            <a:pPr eaLnBrk="1" hangingPunct="1">
              <a:lnSpc>
                <a:spcPct val="90000"/>
              </a:lnSpc>
              <a:buFontTx/>
              <a:buNone/>
            </a:pPr>
            <a:endParaRPr lang="en-US" dirty="0"/>
          </a:p>
          <a:p>
            <a:pPr lvl="1" eaLnBrk="1" hangingPunct="1">
              <a:lnSpc>
                <a:spcPct val="90000"/>
              </a:lnSpc>
              <a:buFontTx/>
              <a:buNone/>
            </a:pPr>
            <a:endParaRPr lang="en-US" u="sng" dirty="0"/>
          </a:p>
        </p:txBody>
      </p:sp>
      <p:sp>
        <p:nvSpPr>
          <p:cNvPr id="4" name="Slide Number Placeholder 3">
            <a:extLst>
              <a:ext uri="{FF2B5EF4-FFF2-40B4-BE49-F238E27FC236}">
                <a16:creationId xmlns:a16="http://schemas.microsoft.com/office/drawing/2014/main" id="{577A4B7F-489D-9661-AE78-9D85CBD5D900}"/>
              </a:ext>
            </a:extLst>
          </p:cNvPr>
          <p:cNvSpPr>
            <a:spLocks noGrp="1"/>
          </p:cNvSpPr>
          <p:nvPr>
            <p:ph type="sldNum" sz="quarter" idx="12"/>
          </p:nvPr>
        </p:nvSpPr>
        <p:spPr/>
        <p:txBody>
          <a:bodyPr/>
          <a:lstStyle/>
          <a:p>
            <a:pPr>
              <a:defRPr/>
            </a:pPr>
            <a:fld id="{10B4EA7F-D140-4D30-A25F-B9ACDAD15EC6}" type="slidenum">
              <a:rPr lang="en-US" smtClean="0"/>
              <a:pPr>
                <a:defRPr/>
              </a:pPr>
              <a:t>20</a:t>
            </a:fld>
            <a:endParaRPr lang="en-US" dirty="0"/>
          </a:p>
        </p:txBody>
      </p:sp>
      <p:sp>
        <p:nvSpPr>
          <p:cNvPr id="2" name="Content Placeholder 2">
            <a:extLst>
              <a:ext uri="{FF2B5EF4-FFF2-40B4-BE49-F238E27FC236}">
                <a16:creationId xmlns:a16="http://schemas.microsoft.com/office/drawing/2014/main" id="{432BFD0B-D189-B933-451E-999294546C49}"/>
              </a:ext>
            </a:extLst>
          </p:cNvPr>
          <p:cNvSpPr txBox="1">
            <a:spLocks/>
          </p:cNvSpPr>
          <p:nvPr/>
        </p:nvSpPr>
        <p:spPr>
          <a:xfrm>
            <a:off x="457200" y="1484783"/>
            <a:ext cx="8229600" cy="4871567"/>
          </a:xfrm>
          <a:prstGeom prst="rect">
            <a:avLst/>
          </a:prstGeom>
        </p:spPr>
        <p:txBody>
          <a:bodyPr vert="horz" lIns="91440" tIns="45720" rIns="91440" bIns="4572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342900" lvl="1" indent="0" algn="ctr" fontAlgn="auto">
              <a:spcAft>
                <a:spcPts val="0"/>
              </a:spcAft>
              <a:buNone/>
            </a:pPr>
            <a:r>
              <a:rPr lang="en-US" b="1" dirty="0">
                <a:solidFill>
                  <a:schemeClr val="accent1">
                    <a:lumMod val="75000"/>
                  </a:schemeClr>
                </a:solidFill>
                <a:latin typeface="Palatino Linotype" panose="02040502050505030304" pitchFamily="18" charset="0"/>
              </a:rPr>
              <a:t>What to Include in your RFP:</a:t>
            </a:r>
          </a:p>
          <a:p>
            <a:pPr lvl="1" fontAlgn="auto">
              <a:spcAft>
                <a:spcPts val="0"/>
              </a:spcAft>
            </a:pPr>
            <a:r>
              <a:rPr lang="en-US" b="1" dirty="0">
                <a:solidFill>
                  <a:schemeClr val="accent1">
                    <a:lumMod val="75000"/>
                  </a:schemeClr>
                </a:solidFill>
                <a:latin typeface="Palatino Linotype" panose="02040502050505030304" pitchFamily="18" charset="0"/>
              </a:rPr>
              <a:t>Treasury Services</a:t>
            </a:r>
          </a:p>
          <a:p>
            <a:pPr lvl="2" fontAlgn="auto">
              <a:spcAft>
                <a:spcPts val="0"/>
              </a:spcAft>
            </a:pPr>
            <a:r>
              <a:rPr lang="en-US" sz="1600" dirty="0">
                <a:solidFill>
                  <a:schemeClr val="accent1">
                    <a:lumMod val="75000"/>
                  </a:schemeClr>
                </a:solidFill>
                <a:latin typeface="Palatino Linotype" panose="02040502050505030304" pitchFamily="18" charset="0"/>
              </a:rPr>
              <a:t>Depository Services</a:t>
            </a:r>
          </a:p>
          <a:p>
            <a:pPr lvl="2" fontAlgn="auto">
              <a:spcAft>
                <a:spcPts val="0"/>
              </a:spcAft>
            </a:pPr>
            <a:r>
              <a:rPr lang="en-US" sz="1600" dirty="0">
                <a:solidFill>
                  <a:schemeClr val="accent1">
                    <a:lumMod val="75000"/>
                  </a:schemeClr>
                </a:solidFill>
                <a:latin typeface="Palatino Linotype" panose="02040502050505030304" pitchFamily="18" charset="0"/>
              </a:rPr>
              <a:t>Check writing with positive pay</a:t>
            </a:r>
          </a:p>
          <a:p>
            <a:pPr lvl="2" fontAlgn="auto">
              <a:spcAft>
                <a:spcPts val="0"/>
              </a:spcAft>
            </a:pPr>
            <a:r>
              <a:rPr lang="en-US" sz="1600" dirty="0">
                <a:solidFill>
                  <a:schemeClr val="accent1">
                    <a:lumMod val="75000"/>
                  </a:schemeClr>
                </a:solidFill>
                <a:latin typeface="Palatino Linotype" panose="02040502050505030304" pitchFamily="18" charset="0"/>
              </a:rPr>
              <a:t>ACH (both direct deposit AND direct debit)</a:t>
            </a:r>
          </a:p>
          <a:p>
            <a:pPr lvl="2" fontAlgn="auto">
              <a:spcAft>
                <a:spcPts val="0"/>
              </a:spcAft>
            </a:pPr>
            <a:r>
              <a:rPr lang="en-US" sz="1600" dirty="0">
                <a:solidFill>
                  <a:schemeClr val="accent1">
                    <a:lumMod val="75000"/>
                  </a:schemeClr>
                </a:solidFill>
                <a:latin typeface="Palatino Linotype" panose="02040502050505030304" pitchFamily="18" charset="0"/>
              </a:rPr>
              <a:t>Wires</a:t>
            </a:r>
          </a:p>
          <a:p>
            <a:pPr marL="342900" lvl="1" indent="0" fontAlgn="auto">
              <a:spcAft>
                <a:spcPts val="0"/>
              </a:spcAft>
              <a:buNone/>
            </a:pPr>
            <a:endParaRPr lang="en-US" sz="1600" b="1" i="1" dirty="0">
              <a:solidFill>
                <a:schemeClr val="accent1">
                  <a:lumMod val="75000"/>
                </a:schemeClr>
              </a:solidFill>
              <a:latin typeface="Palatino Linotype" panose="02040502050505030304" pitchFamily="18" charset="0"/>
            </a:endParaRPr>
          </a:p>
          <a:p>
            <a:pPr lvl="1" fontAlgn="auto">
              <a:spcAft>
                <a:spcPts val="0"/>
              </a:spcAft>
            </a:pPr>
            <a:r>
              <a:rPr lang="en-US" b="1" dirty="0">
                <a:solidFill>
                  <a:schemeClr val="accent1">
                    <a:lumMod val="75000"/>
                  </a:schemeClr>
                </a:solidFill>
                <a:latin typeface="Palatino Linotype" panose="02040502050505030304" pitchFamily="18" charset="0"/>
              </a:rPr>
              <a:t>Merchant Bankcard Services</a:t>
            </a:r>
          </a:p>
          <a:p>
            <a:pPr lvl="2" fontAlgn="auto">
              <a:spcAft>
                <a:spcPts val="0"/>
              </a:spcAft>
            </a:pPr>
            <a:r>
              <a:rPr lang="en-US" sz="1600" dirty="0">
                <a:solidFill>
                  <a:schemeClr val="accent1">
                    <a:lumMod val="75000"/>
                  </a:schemeClr>
                </a:solidFill>
                <a:latin typeface="Palatino Linotype" panose="02040502050505030304" pitchFamily="18" charset="0"/>
              </a:rPr>
              <a:t>Colleges can use either OST’s master contract with Key Bank; OR</a:t>
            </a:r>
          </a:p>
          <a:p>
            <a:pPr lvl="2" fontAlgn="auto">
              <a:spcAft>
                <a:spcPts val="0"/>
              </a:spcAft>
            </a:pPr>
            <a:r>
              <a:rPr lang="en-US" sz="1600" dirty="0">
                <a:solidFill>
                  <a:schemeClr val="accent1">
                    <a:lumMod val="75000"/>
                  </a:schemeClr>
                </a:solidFill>
                <a:latin typeface="Palatino Linotype" panose="02040502050505030304" pitchFamily="18" charset="0"/>
              </a:rPr>
              <a:t>Include merchant services under their banking contract</a:t>
            </a:r>
          </a:p>
          <a:p>
            <a:pPr lvl="1" fontAlgn="auto">
              <a:spcAft>
                <a:spcPts val="0"/>
              </a:spcAft>
            </a:pPr>
            <a:endParaRPr lang="en-US" b="1" dirty="0">
              <a:solidFill>
                <a:schemeClr val="accent1">
                  <a:lumMod val="75000"/>
                </a:schemeClr>
              </a:solidFill>
              <a:latin typeface="Palatino Linotype" panose="02040502050505030304" pitchFamily="18" charset="0"/>
            </a:endParaRPr>
          </a:p>
          <a:p>
            <a:pPr lvl="1" fontAlgn="auto">
              <a:spcAft>
                <a:spcPts val="0"/>
              </a:spcAft>
            </a:pPr>
            <a:r>
              <a:rPr lang="en-US" b="1" dirty="0">
                <a:solidFill>
                  <a:schemeClr val="accent1">
                    <a:lumMod val="75000"/>
                  </a:schemeClr>
                </a:solidFill>
                <a:latin typeface="Palatino Linotype" panose="02040502050505030304" pitchFamily="18" charset="0"/>
              </a:rPr>
              <a:t>Other Services</a:t>
            </a:r>
          </a:p>
          <a:p>
            <a:pPr lvl="2" fontAlgn="auto">
              <a:spcAft>
                <a:spcPts val="0"/>
              </a:spcAft>
            </a:pPr>
            <a:r>
              <a:rPr lang="en-US" sz="1600" dirty="0">
                <a:solidFill>
                  <a:schemeClr val="accent1">
                    <a:lumMod val="75000"/>
                  </a:schemeClr>
                </a:solidFill>
                <a:latin typeface="Palatino Linotype" panose="02040502050505030304" pitchFamily="18" charset="0"/>
              </a:rPr>
              <a:t>Check Cashing</a:t>
            </a:r>
          </a:p>
          <a:p>
            <a:pPr lvl="2" fontAlgn="auto">
              <a:spcAft>
                <a:spcPts val="0"/>
              </a:spcAft>
            </a:pPr>
            <a:r>
              <a:rPr lang="en-US" sz="1600" dirty="0">
                <a:solidFill>
                  <a:schemeClr val="accent1">
                    <a:lumMod val="75000"/>
                  </a:schemeClr>
                </a:solidFill>
                <a:latin typeface="Palatino Linotype" panose="02040502050505030304" pitchFamily="18" charset="0"/>
              </a:rPr>
              <a:t>Investments</a:t>
            </a:r>
          </a:p>
          <a:p>
            <a:pPr lvl="2" fontAlgn="auto">
              <a:spcAft>
                <a:spcPts val="0"/>
              </a:spcAft>
            </a:pPr>
            <a:r>
              <a:rPr lang="en-US" sz="1600" dirty="0">
                <a:solidFill>
                  <a:schemeClr val="accent1">
                    <a:lumMod val="75000"/>
                  </a:schemeClr>
                </a:solidFill>
                <a:latin typeface="Palatino Linotype" panose="02040502050505030304" pitchFamily="18" charset="0"/>
              </a:rPr>
              <a:t>ATM</a:t>
            </a:r>
          </a:p>
          <a:p>
            <a:pPr lvl="2" fontAlgn="auto">
              <a:spcAft>
                <a:spcPts val="0"/>
              </a:spcAft>
            </a:pPr>
            <a:r>
              <a:rPr lang="en-US" sz="1600" dirty="0">
                <a:solidFill>
                  <a:schemeClr val="accent1">
                    <a:lumMod val="75000"/>
                  </a:schemeClr>
                </a:solidFill>
                <a:latin typeface="Palatino Linotype" panose="02040502050505030304" pitchFamily="18" charset="0"/>
              </a:rPr>
              <a:t>Cash/Change Service</a:t>
            </a:r>
            <a:r>
              <a:rPr lang="en-US" dirty="0">
                <a:solidFill>
                  <a:schemeClr val="accent1">
                    <a:lumMod val="75000"/>
                  </a:schemeClr>
                </a:solidFill>
                <a:latin typeface="Palatino Linotype" panose="02040502050505030304" pitchFamily="18" charset="0"/>
              </a:rPr>
              <a:t> </a:t>
            </a:r>
          </a:p>
          <a:p>
            <a:pPr marL="342900" lvl="1" indent="0" fontAlgn="auto">
              <a:spcAft>
                <a:spcPts val="0"/>
              </a:spcAft>
              <a:buNone/>
            </a:pPr>
            <a:endParaRPr lang="en-US" sz="1600" dirty="0">
              <a:solidFill>
                <a:schemeClr val="accent1">
                  <a:lumMod val="75000"/>
                </a:schemeClr>
              </a:solidFill>
              <a:latin typeface="Palatino Linotype" panose="02040502050505030304" pitchFamily="18" charset="0"/>
            </a:endParaRPr>
          </a:p>
          <a:p>
            <a:pPr lvl="1" fontAlgn="auto">
              <a:spcAft>
                <a:spcPts val="0"/>
              </a:spcAft>
            </a:pPr>
            <a:endParaRPr lang="en-US" sz="1600" dirty="0">
              <a:solidFill>
                <a:schemeClr val="accent1">
                  <a:lumMod val="75000"/>
                </a:schemeClr>
              </a:solidFill>
              <a:latin typeface="Palatino Linotype" panose="02040502050505030304" pitchFamily="18" charset="0"/>
            </a:endParaRPr>
          </a:p>
        </p:txBody>
      </p:sp>
    </p:spTree>
    <p:extLst>
      <p:ext uri="{BB962C8B-B14F-4D97-AF65-F5344CB8AC3E}">
        <p14:creationId xmlns:p14="http://schemas.microsoft.com/office/powerpoint/2010/main" val="6976426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6084168" y="260648"/>
            <a:ext cx="2986658" cy="737593"/>
          </a:xfrm>
        </p:spPr>
        <p:txBody>
          <a:bodyPr>
            <a:normAutofit fontScale="90000"/>
          </a:bodyPr>
          <a:lstStyle/>
          <a:p>
            <a:pPr eaLnBrk="1" hangingPunct="1"/>
            <a:r>
              <a:rPr lang="en-US" dirty="0"/>
              <a:t>                                                  </a:t>
            </a:r>
            <a:r>
              <a:rPr lang="en-US" sz="3700" dirty="0">
                <a:solidFill>
                  <a:schemeClr val="accent1">
                    <a:lumMod val="75000"/>
                  </a:schemeClr>
                </a:solidFill>
                <a:latin typeface="Palatino Linotype" panose="02040502050505030304" pitchFamily="18" charset="0"/>
              </a:rPr>
              <a:t>OST Contacts</a:t>
            </a:r>
          </a:p>
        </p:txBody>
      </p:sp>
      <p:sp>
        <p:nvSpPr>
          <p:cNvPr id="32771" name="Rectangle 3"/>
          <p:cNvSpPr>
            <a:spLocks noGrp="1" noChangeArrowheads="1"/>
          </p:cNvSpPr>
          <p:nvPr>
            <p:ph idx="1"/>
          </p:nvPr>
        </p:nvSpPr>
        <p:spPr>
          <a:xfrm>
            <a:off x="1469830" y="1644215"/>
            <a:ext cx="6383850" cy="4637112"/>
          </a:xfrm>
        </p:spPr>
        <p:txBody>
          <a:bodyPr>
            <a:normAutofit/>
          </a:bodyPr>
          <a:lstStyle/>
          <a:p>
            <a:pPr algn="ctr" eaLnBrk="1" hangingPunct="1">
              <a:spcBef>
                <a:spcPts val="0"/>
              </a:spcBef>
              <a:spcAft>
                <a:spcPts val="0"/>
              </a:spcAft>
              <a:buFontTx/>
              <a:buNone/>
            </a:pPr>
            <a:r>
              <a:rPr lang="en-US" sz="2000" b="1" dirty="0">
                <a:solidFill>
                  <a:schemeClr val="accent1">
                    <a:lumMod val="75000"/>
                  </a:schemeClr>
                </a:solidFill>
                <a:latin typeface="Palatino Linotype" panose="02040502050505030304" pitchFamily="18" charset="0"/>
              </a:rPr>
              <a:t>Kelly Millner</a:t>
            </a:r>
          </a:p>
          <a:p>
            <a:pPr algn="ctr" eaLnBrk="1" hangingPunct="1">
              <a:spcBef>
                <a:spcPts val="0"/>
              </a:spcBef>
              <a:spcAft>
                <a:spcPts val="0"/>
              </a:spcAft>
              <a:buFontTx/>
              <a:buNone/>
            </a:pPr>
            <a:r>
              <a:rPr lang="en-US" sz="2000" dirty="0">
                <a:solidFill>
                  <a:schemeClr val="accent1">
                    <a:lumMod val="75000"/>
                  </a:schemeClr>
                </a:solidFill>
                <a:latin typeface="Palatino Linotype" panose="02040502050505030304" pitchFamily="18" charset="0"/>
              </a:rPr>
              <a:t>Bankcard Coordinator</a:t>
            </a:r>
          </a:p>
          <a:p>
            <a:pPr algn="ctr">
              <a:spcBef>
                <a:spcPts val="0"/>
              </a:spcBef>
              <a:spcAft>
                <a:spcPts val="0"/>
              </a:spcAft>
              <a:buNone/>
            </a:pPr>
            <a:r>
              <a:rPr lang="en-US" sz="2000" dirty="0">
                <a:solidFill>
                  <a:schemeClr val="accent1">
                    <a:lumMod val="75000"/>
                  </a:schemeClr>
                </a:solidFill>
                <a:latin typeface="Palatino Linotype" panose="02040502050505030304" pitchFamily="18" charset="0"/>
              </a:rPr>
              <a:t>360-902-8910</a:t>
            </a:r>
          </a:p>
          <a:p>
            <a:pPr algn="ctr" eaLnBrk="1" hangingPunct="1">
              <a:spcBef>
                <a:spcPts val="0"/>
              </a:spcBef>
              <a:spcAft>
                <a:spcPts val="0"/>
              </a:spcAft>
              <a:buFontTx/>
              <a:buNone/>
            </a:pPr>
            <a:r>
              <a:rPr lang="en-US" sz="2000" u="sng" dirty="0">
                <a:solidFill>
                  <a:schemeClr val="tx2">
                    <a:lumMod val="75000"/>
                    <a:lumOff val="25000"/>
                  </a:schemeClr>
                </a:solidFill>
                <a:latin typeface="Palatino Linotype" panose="02040502050505030304" pitchFamily="18" charset="0"/>
                <a:hlinkClick r:id="rId4">
                  <a:extLst>
                    <a:ext uri="{A12FA001-AC4F-418D-AE19-62706E023703}">
                      <ahyp:hlinkClr xmlns:ahyp="http://schemas.microsoft.com/office/drawing/2018/hyperlinkcolor" val="tx"/>
                    </a:ext>
                  </a:extLst>
                </a:hlinkClick>
              </a:rPr>
              <a:t>bankcards@tre.wa.gov</a:t>
            </a:r>
            <a:endParaRPr lang="en-US" sz="2000" u="sng" dirty="0">
              <a:solidFill>
                <a:schemeClr val="tx2">
                  <a:lumMod val="75000"/>
                  <a:lumOff val="25000"/>
                </a:schemeClr>
              </a:solidFill>
              <a:latin typeface="Palatino Linotype" panose="02040502050505030304" pitchFamily="18" charset="0"/>
            </a:endParaRPr>
          </a:p>
          <a:p>
            <a:pPr algn="ctr" eaLnBrk="1" hangingPunct="1">
              <a:spcBef>
                <a:spcPts val="0"/>
              </a:spcBef>
              <a:spcAft>
                <a:spcPts val="0"/>
              </a:spcAft>
              <a:buFontTx/>
              <a:buNone/>
            </a:pPr>
            <a:endParaRPr lang="en-US" sz="3200" u="sng" dirty="0">
              <a:solidFill>
                <a:schemeClr val="accent1">
                  <a:lumMod val="75000"/>
                </a:schemeClr>
              </a:solidFill>
              <a:latin typeface="Palatino Linotype" panose="02040502050505030304" pitchFamily="18" charset="0"/>
            </a:endParaRPr>
          </a:p>
          <a:p>
            <a:pPr algn="ctr" eaLnBrk="1" hangingPunct="1">
              <a:spcBef>
                <a:spcPts val="0"/>
              </a:spcBef>
              <a:spcAft>
                <a:spcPts val="0"/>
              </a:spcAft>
              <a:buFontTx/>
              <a:buNone/>
            </a:pPr>
            <a:r>
              <a:rPr lang="en-US" sz="2000" b="1" dirty="0">
                <a:solidFill>
                  <a:schemeClr val="accent1">
                    <a:lumMod val="75000"/>
                  </a:schemeClr>
                </a:solidFill>
                <a:latin typeface="Palatino Linotype" panose="02040502050505030304" pitchFamily="18" charset="0"/>
              </a:rPr>
              <a:t>Vicki Boudia</a:t>
            </a:r>
          </a:p>
          <a:p>
            <a:pPr algn="ctr" eaLnBrk="1" hangingPunct="1">
              <a:spcBef>
                <a:spcPts val="0"/>
              </a:spcBef>
              <a:spcAft>
                <a:spcPts val="0"/>
              </a:spcAft>
              <a:buFontTx/>
              <a:buNone/>
            </a:pPr>
            <a:r>
              <a:rPr lang="en-US" sz="2000" dirty="0">
                <a:solidFill>
                  <a:schemeClr val="accent1">
                    <a:lumMod val="75000"/>
                  </a:schemeClr>
                </a:solidFill>
                <a:latin typeface="Palatino Linotype" panose="02040502050505030304" pitchFamily="18" charset="0"/>
              </a:rPr>
              <a:t>Warrants &amp; Banking Services Administrator</a:t>
            </a:r>
          </a:p>
          <a:p>
            <a:pPr algn="ctr" eaLnBrk="1" hangingPunct="1">
              <a:spcBef>
                <a:spcPts val="0"/>
              </a:spcBef>
              <a:spcAft>
                <a:spcPts val="0"/>
              </a:spcAft>
              <a:buFontTx/>
              <a:buNone/>
            </a:pPr>
            <a:r>
              <a:rPr lang="en-US" sz="2000" dirty="0">
                <a:solidFill>
                  <a:schemeClr val="accent1">
                    <a:lumMod val="75000"/>
                  </a:schemeClr>
                </a:solidFill>
                <a:latin typeface="Palatino Linotype" panose="02040502050505030304" pitchFamily="18" charset="0"/>
              </a:rPr>
              <a:t>360-902-8988</a:t>
            </a:r>
          </a:p>
          <a:p>
            <a:pPr algn="ctr" eaLnBrk="1" hangingPunct="1">
              <a:spcBef>
                <a:spcPts val="0"/>
              </a:spcBef>
              <a:spcAft>
                <a:spcPts val="0"/>
              </a:spcAft>
              <a:buFontTx/>
              <a:buNone/>
            </a:pPr>
            <a:r>
              <a:rPr lang="en-US" sz="2000" u="sng" dirty="0">
                <a:solidFill>
                  <a:schemeClr val="tx2">
                    <a:lumMod val="75000"/>
                    <a:lumOff val="25000"/>
                  </a:schemeClr>
                </a:solidFill>
                <a:latin typeface="Palatino Linotype" panose="02040502050505030304" pitchFamily="18" charset="0"/>
                <a:hlinkClick r:id="rId5">
                  <a:extLst>
                    <a:ext uri="{A12FA001-AC4F-418D-AE19-62706E023703}">
                      <ahyp:hlinkClr xmlns:ahyp="http://schemas.microsoft.com/office/drawing/2018/hyperlinkcolor" val="tx"/>
                    </a:ext>
                  </a:extLst>
                </a:hlinkClick>
              </a:rPr>
              <a:t>vicki.boudia@tre.wa.gov</a:t>
            </a:r>
            <a:r>
              <a:rPr lang="en-US" sz="2000" u="sng" dirty="0">
                <a:solidFill>
                  <a:schemeClr val="tx2">
                    <a:lumMod val="75000"/>
                    <a:lumOff val="25000"/>
                  </a:schemeClr>
                </a:solidFill>
                <a:latin typeface="Palatino Linotype" panose="02040502050505030304" pitchFamily="18" charset="0"/>
              </a:rPr>
              <a:t> </a:t>
            </a:r>
          </a:p>
          <a:p>
            <a:pPr algn="ctr" eaLnBrk="1" hangingPunct="1">
              <a:spcBef>
                <a:spcPts val="0"/>
              </a:spcBef>
              <a:spcAft>
                <a:spcPts val="0"/>
              </a:spcAft>
              <a:buFontTx/>
              <a:buNone/>
            </a:pPr>
            <a:endParaRPr lang="en-US" sz="2000" u="sng" dirty="0">
              <a:solidFill>
                <a:schemeClr val="tx2">
                  <a:lumMod val="75000"/>
                  <a:lumOff val="25000"/>
                </a:schemeClr>
              </a:solidFill>
              <a:latin typeface="Palatino Linotype" panose="02040502050505030304" pitchFamily="18" charset="0"/>
            </a:endParaRPr>
          </a:p>
          <a:p>
            <a:pPr algn="ctr">
              <a:spcBef>
                <a:spcPts val="0"/>
              </a:spcBef>
              <a:buNone/>
            </a:pPr>
            <a:r>
              <a:rPr lang="en-US" sz="2000" b="1" dirty="0">
                <a:solidFill>
                  <a:schemeClr val="accent1">
                    <a:lumMod val="75000"/>
                  </a:schemeClr>
                </a:solidFill>
                <a:latin typeface="Palatino Linotype" panose="02040502050505030304" pitchFamily="18" charset="0"/>
              </a:rPr>
              <a:t>Ryan Pitroff</a:t>
            </a:r>
          </a:p>
          <a:p>
            <a:pPr algn="ctr">
              <a:spcBef>
                <a:spcPts val="0"/>
              </a:spcBef>
              <a:buNone/>
            </a:pPr>
            <a:r>
              <a:rPr lang="en-US" sz="2000" dirty="0">
                <a:solidFill>
                  <a:schemeClr val="accent1">
                    <a:lumMod val="75000"/>
                  </a:schemeClr>
                </a:solidFill>
                <a:latin typeface="Palatino Linotype" panose="02040502050505030304" pitchFamily="18" charset="0"/>
              </a:rPr>
              <a:t>Manager, Cash Management Division</a:t>
            </a:r>
          </a:p>
          <a:p>
            <a:pPr algn="ctr">
              <a:spcBef>
                <a:spcPts val="0"/>
              </a:spcBef>
              <a:buNone/>
            </a:pPr>
            <a:r>
              <a:rPr lang="en-US" sz="2000" dirty="0">
                <a:solidFill>
                  <a:schemeClr val="accent1">
                    <a:lumMod val="75000"/>
                  </a:schemeClr>
                </a:solidFill>
                <a:latin typeface="Palatino Linotype" panose="02040502050505030304" pitchFamily="18" charset="0"/>
              </a:rPr>
              <a:t>360-902-8917</a:t>
            </a:r>
          </a:p>
          <a:p>
            <a:pPr algn="ctr">
              <a:spcBef>
                <a:spcPts val="0"/>
              </a:spcBef>
              <a:buNone/>
            </a:pPr>
            <a:r>
              <a:rPr lang="en-US" sz="2000" u="sng" dirty="0">
                <a:solidFill>
                  <a:schemeClr val="tx2">
                    <a:lumMod val="75000"/>
                    <a:lumOff val="25000"/>
                  </a:schemeClr>
                </a:solidFill>
                <a:latin typeface="Palatino Linotype" panose="02040502050505030304" pitchFamily="18" charset="0"/>
                <a:hlinkClick r:id="rId5">
                  <a:extLst>
                    <a:ext uri="{A12FA001-AC4F-418D-AE19-62706E023703}">
                      <ahyp:hlinkClr xmlns:ahyp="http://schemas.microsoft.com/office/drawing/2018/hyperlinkcolor" val="tx"/>
                    </a:ext>
                  </a:extLst>
                </a:hlinkClick>
              </a:rPr>
              <a:t>Ryan.pitroff@tre.wa.gov</a:t>
            </a:r>
            <a:r>
              <a:rPr lang="en-US" sz="2000" u="sng" dirty="0">
                <a:solidFill>
                  <a:schemeClr val="tx2">
                    <a:lumMod val="75000"/>
                    <a:lumOff val="25000"/>
                  </a:schemeClr>
                </a:solidFill>
                <a:latin typeface="Palatino Linotype" panose="02040502050505030304" pitchFamily="18" charset="0"/>
              </a:rPr>
              <a:t> </a:t>
            </a:r>
          </a:p>
          <a:p>
            <a:pPr algn="ctr" eaLnBrk="1" hangingPunct="1">
              <a:spcBef>
                <a:spcPts val="0"/>
              </a:spcBef>
              <a:spcAft>
                <a:spcPts val="0"/>
              </a:spcAft>
              <a:buFontTx/>
              <a:buNone/>
            </a:pPr>
            <a:endParaRPr lang="en-US" sz="2000" u="sng" dirty="0">
              <a:solidFill>
                <a:schemeClr val="tx2">
                  <a:lumMod val="75000"/>
                  <a:lumOff val="25000"/>
                </a:schemeClr>
              </a:solidFill>
              <a:latin typeface="Palatino Linotype" panose="02040502050505030304" pitchFamily="18" charset="0"/>
            </a:endParaRPr>
          </a:p>
          <a:p>
            <a:pPr algn="ctr" eaLnBrk="1" hangingPunct="1">
              <a:spcBef>
                <a:spcPts val="0"/>
              </a:spcBef>
              <a:spcAft>
                <a:spcPts val="0"/>
              </a:spcAft>
              <a:buFontTx/>
              <a:buNone/>
            </a:pPr>
            <a:endParaRPr lang="en-US" sz="3200" u="sng" dirty="0">
              <a:solidFill>
                <a:srgbClr val="0000FF"/>
              </a:solidFill>
              <a:latin typeface="Calibri" panose="020F0502020204030204" pitchFamily="34" charset="0"/>
            </a:endParaRPr>
          </a:p>
          <a:p>
            <a:pPr algn="ctr" eaLnBrk="1" hangingPunct="1">
              <a:spcBef>
                <a:spcPts val="0"/>
              </a:spcBef>
              <a:spcAft>
                <a:spcPts val="0"/>
              </a:spcAft>
              <a:buFontTx/>
              <a:buNone/>
            </a:pPr>
            <a:endParaRPr lang="en-US" sz="3200" dirty="0">
              <a:latin typeface="Calibri" panose="020F0502020204030204" pitchFamily="34" charset="0"/>
            </a:endParaRPr>
          </a:p>
          <a:p>
            <a:pPr eaLnBrk="1" hangingPunct="1">
              <a:buFontTx/>
              <a:buNone/>
            </a:pPr>
            <a:endParaRPr lang="en-US" sz="2800" u="sng" dirty="0">
              <a:solidFill>
                <a:srgbClr val="000099"/>
              </a:solidFill>
            </a:endParaRPr>
          </a:p>
        </p:txBody>
      </p:sp>
      <p:sp>
        <p:nvSpPr>
          <p:cNvPr id="4" name="Slide Number Placeholder 3"/>
          <p:cNvSpPr>
            <a:spLocks noGrp="1"/>
          </p:cNvSpPr>
          <p:nvPr>
            <p:ph type="sldNum" sz="quarter" idx="12"/>
          </p:nvPr>
        </p:nvSpPr>
        <p:spPr/>
        <p:txBody>
          <a:bodyPr/>
          <a:lstStyle/>
          <a:p>
            <a:pPr>
              <a:defRPr/>
            </a:pPr>
            <a:fld id="{10B4EA7F-D140-4D30-A25F-B9ACDAD15EC6}" type="slidenum">
              <a:rPr lang="en-US" smtClean="0"/>
              <a:pPr>
                <a:defRPr/>
              </a:pPr>
              <a:t>21</a:t>
            </a:fld>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267744" y="404664"/>
            <a:ext cx="6491064" cy="1143966"/>
          </a:xfrm>
        </p:spPr>
        <p:txBody>
          <a:bodyPr/>
          <a:lstStyle/>
          <a:p>
            <a:pPr algn="r"/>
            <a:r>
              <a:rPr lang="en-US" dirty="0">
                <a:solidFill>
                  <a:schemeClr val="accent1">
                    <a:lumMod val="75000"/>
                  </a:schemeClr>
                </a:solidFill>
                <a:latin typeface="Palatino Linotype" panose="02040502050505030304" pitchFamily="18" charset="0"/>
              </a:rPr>
              <a:t>Payment Method Values</a:t>
            </a:r>
            <a:br>
              <a:rPr lang="en-US" dirty="0">
                <a:solidFill>
                  <a:schemeClr val="accent1">
                    <a:lumMod val="75000"/>
                  </a:schemeClr>
                </a:solidFill>
                <a:latin typeface="Palatino Linotype" panose="02040502050505030304" pitchFamily="18" charset="0"/>
              </a:rPr>
            </a:br>
            <a:r>
              <a:rPr lang="en-US" sz="2000" dirty="0">
                <a:solidFill>
                  <a:schemeClr val="accent1">
                    <a:lumMod val="75000"/>
                  </a:schemeClr>
                </a:solidFill>
                <a:latin typeface="Palatino Linotype" panose="02040502050505030304" pitchFamily="18" charset="0"/>
              </a:rPr>
              <a:t>Federal Reserve Payments Study (FRPS) 11/24 </a:t>
            </a:r>
            <a:endParaRPr lang="en-US" sz="2800" dirty="0">
              <a:solidFill>
                <a:schemeClr val="accent1">
                  <a:lumMod val="75000"/>
                </a:schemeClr>
              </a:solidFill>
              <a:latin typeface="Palatino Linotype" panose="02040502050505030304" pitchFamily="18" charset="0"/>
            </a:endParaRPr>
          </a:p>
        </p:txBody>
      </p:sp>
      <p:sp>
        <p:nvSpPr>
          <p:cNvPr id="8" name="Slide Number Placeholder 7"/>
          <p:cNvSpPr>
            <a:spLocks noGrp="1"/>
          </p:cNvSpPr>
          <p:nvPr>
            <p:ph type="sldNum" sz="quarter" idx="12"/>
          </p:nvPr>
        </p:nvSpPr>
        <p:spPr/>
        <p:txBody>
          <a:bodyPr/>
          <a:lstStyle/>
          <a:p>
            <a:pPr>
              <a:defRPr/>
            </a:pPr>
            <a:fld id="{10B4EA7F-D140-4D30-A25F-B9ACDAD15EC6}" type="slidenum">
              <a:rPr lang="en-US" smtClean="0"/>
              <a:pPr>
                <a:defRPr/>
              </a:pPr>
              <a:t>3</a:t>
            </a:fld>
            <a:endParaRPr lang="en-US" dirty="0"/>
          </a:p>
        </p:txBody>
      </p:sp>
      <p:sp>
        <p:nvSpPr>
          <p:cNvPr id="6" name="Rectangle 5"/>
          <p:cNvSpPr/>
          <p:nvPr/>
        </p:nvSpPr>
        <p:spPr>
          <a:xfrm>
            <a:off x="840693" y="2132856"/>
            <a:ext cx="7462614" cy="2923877"/>
          </a:xfrm>
          <a:prstGeom prst="rect">
            <a:avLst/>
          </a:prstGeom>
        </p:spPr>
        <p:txBody>
          <a:bodyPr wrap="square">
            <a:spAutoFit/>
          </a:bodyPr>
          <a:lstStyle/>
          <a:p>
            <a:pPr algn="ctr"/>
            <a:r>
              <a:rPr lang="en-US" sz="2000" b="1" dirty="0">
                <a:solidFill>
                  <a:schemeClr val="accent1">
                    <a:lumMod val="75000"/>
                  </a:schemeClr>
                </a:solidFill>
                <a:latin typeface="Palatino Linotype" panose="02040502050505030304" pitchFamily="18" charset="0"/>
              </a:rPr>
              <a:t>FRB Retail Payments Study 2024</a:t>
            </a:r>
          </a:p>
          <a:p>
            <a:pPr algn="ctr"/>
            <a:endParaRPr lang="en-US" sz="2000" b="1" dirty="0">
              <a:solidFill>
                <a:schemeClr val="accent1">
                  <a:lumMod val="75000"/>
                </a:schemeClr>
              </a:solidFill>
              <a:latin typeface="Palatino Linotype" panose="02040502050505030304" pitchFamily="18" charset="0"/>
            </a:endParaRPr>
          </a:p>
          <a:p>
            <a:pPr marL="285750" indent="-285750" algn="l">
              <a:buFont typeface="Arial" panose="020B0604020202020204" pitchFamily="34" charset="0"/>
              <a:buChar char="•"/>
            </a:pPr>
            <a:r>
              <a:rPr lang="en-US" dirty="0">
                <a:solidFill>
                  <a:schemeClr val="accent1">
                    <a:lumMod val="75000"/>
                  </a:schemeClr>
                </a:solidFill>
                <a:latin typeface="Palatino Linotype" panose="02040502050505030304" pitchFamily="18" charset="0"/>
              </a:rPr>
              <a:t>Debit cards held the largest share of payments by number but the smallest share by value. Credit cards were the second largest by number and the second smallest by value. </a:t>
            </a:r>
          </a:p>
          <a:p>
            <a:pPr marL="285750" indent="-285750" algn="l">
              <a:buFont typeface="Arial" panose="020B0604020202020204" pitchFamily="34" charset="0"/>
              <a:buChar char="•"/>
            </a:pPr>
            <a:endParaRPr lang="en-US" dirty="0">
              <a:solidFill>
                <a:schemeClr val="accent1">
                  <a:lumMod val="75000"/>
                </a:schemeClr>
              </a:solidFill>
              <a:latin typeface="Palatino Linotype" panose="02040502050505030304" pitchFamily="18" charset="0"/>
            </a:endParaRPr>
          </a:p>
          <a:p>
            <a:pPr marL="285750" indent="-285750" algn="l">
              <a:buFont typeface="Arial" panose="020B0604020202020204" pitchFamily="34" charset="0"/>
              <a:buChar char="•"/>
            </a:pPr>
            <a:r>
              <a:rPr lang="en-US" dirty="0">
                <a:solidFill>
                  <a:schemeClr val="accent1">
                    <a:lumMod val="75000"/>
                  </a:schemeClr>
                </a:solidFill>
                <a:latin typeface="Palatino Linotype" panose="02040502050505030304" pitchFamily="18" charset="0"/>
              </a:rPr>
              <a:t>At the other end of the distributions, ACH credit transfers held the smallest share by number but the largest share by value. ACH debit transfers were the second smallest by number but the second largest by value.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43607" y="219090"/>
            <a:ext cx="7704667" cy="1313657"/>
          </a:xfrm>
        </p:spPr>
        <p:txBody>
          <a:bodyPr/>
          <a:lstStyle/>
          <a:p>
            <a:pPr algn="r"/>
            <a:r>
              <a:rPr lang="en-US" dirty="0">
                <a:solidFill>
                  <a:schemeClr val="accent1">
                    <a:lumMod val="75000"/>
                  </a:schemeClr>
                </a:solidFill>
                <a:latin typeface="Palatino Linotype" panose="02040502050505030304" pitchFamily="18" charset="0"/>
              </a:rPr>
              <a:t>Internet Payment Acceptance Options</a:t>
            </a:r>
          </a:p>
        </p:txBody>
      </p:sp>
      <p:sp>
        <p:nvSpPr>
          <p:cNvPr id="3" name="Content Placeholder 2"/>
          <p:cNvSpPr>
            <a:spLocks noGrp="1"/>
          </p:cNvSpPr>
          <p:nvPr>
            <p:ph idx="1"/>
          </p:nvPr>
        </p:nvSpPr>
        <p:spPr>
          <a:xfrm>
            <a:off x="719666" y="1556792"/>
            <a:ext cx="8028608" cy="3332816"/>
          </a:xfrm>
        </p:spPr>
        <p:txBody>
          <a:bodyPr>
            <a:normAutofit fontScale="32500" lnSpcReduction="20000"/>
          </a:bodyPr>
          <a:lstStyle/>
          <a:p>
            <a:pPr>
              <a:spcBef>
                <a:spcPts val="1200"/>
              </a:spcBef>
              <a:buNone/>
            </a:pPr>
            <a:endParaRPr lang="en-US" sz="5500" dirty="0"/>
          </a:p>
          <a:p>
            <a:pPr>
              <a:spcBef>
                <a:spcPts val="1200"/>
              </a:spcBef>
              <a:buNone/>
            </a:pPr>
            <a:r>
              <a:rPr lang="en-US" sz="7200" dirty="0">
                <a:solidFill>
                  <a:schemeClr val="accent1">
                    <a:lumMod val="75000"/>
                  </a:schemeClr>
                </a:solidFill>
                <a:latin typeface="Palatino Linotype" panose="02040502050505030304" pitchFamily="18" charset="0"/>
              </a:rPr>
              <a:t>ACH – </a:t>
            </a:r>
            <a:r>
              <a:rPr lang="en-US" sz="6200" dirty="0">
                <a:solidFill>
                  <a:schemeClr val="accent1">
                    <a:lumMod val="75000"/>
                  </a:schemeClr>
                </a:solidFill>
                <a:latin typeface="Palatino Linotype" panose="02040502050505030304" pitchFamily="18" charset="0"/>
              </a:rPr>
              <a:t>Automated Clearing House</a:t>
            </a:r>
          </a:p>
          <a:p>
            <a:pPr lvl="1">
              <a:buNone/>
            </a:pPr>
            <a:r>
              <a:rPr lang="en-US" sz="6200" dirty="0">
                <a:solidFill>
                  <a:schemeClr val="accent1">
                    <a:lumMod val="75000"/>
                  </a:schemeClr>
                </a:solidFill>
                <a:latin typeface="Palatino Linotype" panose="02040502050505030304" pitchFamily="18" charset="0"/>
              </a:rPr>
              <a:t>National Electronic Payment Network</a:t>
            </a:r>
          </a:p>
          <a:p>
            <a:pPr lvl="1">
              <a:buNone/>
            </a:pPr>
            <a:r>
              <a:rPr lang="en-US" sz="6200" dirty="0">
                <a:solidFill>
                  <a:schemeClr val="accent1">
                    <a:lumMod val="75000"/>
                  </a:schemeClr>
                </a:solidFill>
                <a:latin typeface="Palatino Linotype" panose="02040502050505030304" pitchFamily="18" charset="0"/>
              </a:rPr>
              <a:t>Governed by Nacha Rules</a:t>
            </a:r>
          </a:p>
          <a:p>
            <a:pPr lvl="1">
              <a:buNone/>
            </a:pPr>
            <a:r>
              <a:rPr lang="en-US" sz="6200" dirty="0">
                <a:solidFill>
                  <a:schemeClr val="accent1">
                    <a:lumMod val="75000"/>
                  </a:schemeClr>
                </a:solidFill>
                <a:latin typeface="Palatino Linotype" panose="02040502050505030304" pitchFamily="18" charset="0"/>
              </a:rPr>
              <a:t>a.k.a. direct debit, internet check, e-check</a:t>
            </a:r>
          </a:p>
          <a:p>
            <a:pPr lvl="1">
              <a:buNone/>
            </a:pPr>
            <a:endParaRPr lang="en-US" sz="6200" dirty="0">
              <a:solidFill>
                <a:schemeClr val="accent1">
                  <a:lumMod val="75000"/>
                </a:schemeClr>
              </a:solidFill>
              <a:latin typeface="Palatino Linotype" panose="02040502050505030304" pitchFamily="18" charset="0"/>
            </a:endParaRPr>
          </a:p>
          <a:p>
            <a:pPr>
              <a:buNone/>
            </a:pPr>
            <a:r>
              <a:rPr lang="en-US" sz="6200" dirty="0">
                <a:solidFill>
                  <a:schemeClr val="accent1">
                    <a:lumMod val="75000"/>
                  </a:schemeClr>
                </a:solidFill>
                <a:latin typeface="Palatino Linotype" panose="02040502050505030304" pitchFamily="18" charset="0"/>
              </a:rPr>
              <a:t>Bankcards – Credit or Debit Cards</a:t>
            </a:r>
          </a:p>
          <a:p>
            <a:pPr lvl="1">
              <a:buNone/>
            </a:pPr>
            <a:r>
              <a:rPr lang="en-US" sz="6200" dirty="0">
                <a:solidFill>
                  <a:schemeClr val="accent1">
                    <a:lumMod val="75000"/>
                  </a:schemeClr>
                </a:solidFill>
                <a:latin typeface="Palatino Linotype" panose="02040502050505030304" pitchFamily="18" charset="0"/>
              </a:rPr>
              <a:t>Most recognized/requested internet payment </a:t>
            </a:r>
          </a:p>
          <a:p>
            <a:pPr lvl="1">
              <a:buNone/>
            </a:pPr>
            <a:r>
              <a:rPr lang="en-US" sz="6200" dirty="0">
                <a:solidFill>
                  <a:schemeClr val="accent1">
                    <a:lumMod val="75000"/>
                  </a:schemeClr>
                </a:solidFill>
                <a:latin typeface="Palatino Linotype" panose="02040502050505030304" pitchFamily="18" charset="0"/>
              </a:rPr>
              <a:t>Rewards cards</a:t>
            </a:r>
          </a:p>
          <a:p>
            <a:pPr lvl="1">
              <a:buNone/>
            </a:pPr>
            <a:r>
              <a:rPr lang="en-US" sz="6200" dirty="0">
                <a:solidFill>
                  <a:schemeClr val="accent1">
                    <a:lumMod val="75000"/>
                  </a:schemeClr>
                </a:solidFill>
                <a:latin typeface="Palatino Linotype" panose="02040502050505030304" pitchFamily="18" charset="0"/>
              </a:rPr>
              <a:t>Greatest cost to College of any payment option </a:t>
            </a:r>
          </a:p>
          <a:p>
            <a:pPr lvl="1">
              <a:buNone/>
            </a:pPr>
            <a:endParaRPr lang="en-US" sz="7200" dirty="0">
              <a:solidFill>
                <a:schemeClr val="accent1">
                  <a:lumMod val="75000"/>
                </a:schemeClr>
              </a:solidFill>
              <a:latin typeface="Palatino Linotype" panose="02040502050505030304" pitchFamily="18" charset="0"/>
            </a:endParaRPr>
          </a:p>
          <a:p>
            <a:pPr lvl="1">
              <a:buNone/>
            </a:pPr>
            <a:endParaRPr lang="en-US" sz="7200" dirty="0">
              <a:solidFill>
                <a:schemeClr val="accent1">
                  <a:lumMod val="75000"/>
                </a:schemeClr>
              </a:solidFill>
              <a:latin typeface="Palatino Linotype" panose="02040502050505030304" pitchFamily="18" charset="0"/>
            </a:endParaRPr>
          </a:p>
          <a:p>
            <a:pPr lvl="1">
              <a:buNone/>
            </a:pPr>
            <a:endParaRPr lang="en-US" sz="5500" dirty="0"/>
          </a:p>
          <a:p>
            <a:pPr lvl="1">
              <a:buNone/>
            </a:pPr>
            <a:endParaRPr lang="en-US" dirty="0"/>
          </a:p>
          <a:p>
            <a:endParaRPr lang="en-US" dirty="0"/>
          </a:p>
        </p:txBody>
      </p:sp>
      <p:sp>
        <p:nvSpPr>
          <p:cNvPr id="4" name="Slide Number Placeholder 3"/>
          <p:cNvSpPr>
            <a:spLocks noGrp="1"/>
          </p:cNvSpPr>
          <p:nvPr>
            <p:ph type="sldNum" sz="quarter" idx="12"/>
          </p:nvPr>
        </p:nvSpPr>
        <p:spPr/>
        <p:txBody>
          <a:bodyPr/>
          <a:lstStyle/>
          <a:p>
            <a:pPr>
              <a:defRPr/>
            </a:pPr>
            <a:fld id="{10B4EA7F-D140-4D30-A25F-B9ACDAD15EC6}" type="slidenum">
              <a:rPr lang="en-US" smtClean="0"/>
              <a:pPr>
                <a:defRPr/>
              </a:pPr>
              <a:t>4</a:t>
            </a:fld>
            <a:endParaRPr lang="en-US" dirty="0"/>
          </a:p>
        </p:txBody>
      </p:sp>
      <p:sp>
        <p:nvSpPr>
          <p:cNvPr id="5" name="Rectangle 4"/>
          <p:cNvSpPr/>
          <p:nvPr/>
        </p:nvSpPr>
        <p:spPr>
          <a:xfrm>
            <a:off x="1367550" y="4549732"/>
            <a:ext cx="7056783" cy="1169551"/>
          </a:xfrm>
          <a:prstGeom prst="rect">
            <a:avLst/>
          </a:prstGeom>
          <a:noFill/>
          <a:ln w="3175">
            <a:solidFill>
              <a:schemeClr val="tx1"/>
            </a:solidFill>
          </a:ln>
        </p:spPr>
        <p:style>
          <a:lnRef idx="2">
            <a:schemeClr val="dk1"/>
          </a:lnRef>
          <a:fillRef idx="1">
            <a:schemeClr val="lt1"/>
          </a:fillRef>
          <a:effectRef idx="0">
            <a:schemeClr val="dk1"/>
          </a:effectRef>
          <a:fontRef idx="minor">
            <a:schemeClr val="dk1"/>
          </a:fontRef>
        </p:style>
        <p:txBody>
          <a:bodyPr wrap="square">
            <a:spAutoFit/>
          </a:bodyPr>
          <a:lstStyle/>
          <a:p>
            <a:pPr marL="0" indent="0" algn="ctr">
              <a:buNone/>
            </a:pPr>
            <a:r>
              <a:rPr lang="en-US" sz="1400" dirty="0">
                <a:solidFill>
                  <a:schemeClr val="accent1">
                    <a:lumMod val="75000"/>
                  </a:schemeClr>
                </a:solidFill>
                <a:latin typeface="Palatino Linotype" panose="02040502050505030304" pitchFamily="18" charset="0"/>
              </a:rPr>
              <a:t>In the Fiscal Year 2024, State Agencies collected $31.4 billion using agency supported ACH at a cost of approximately $60,000 in banking fees. </a:t>
            </a:r>
          </a:p>
          <a:p>
            <a:pPr marL="0" indent="0" algn="ctr">
              <a:buNone/>
            </a:pPr>
            <a:endParaRPr lang="en-US" sz="1400" dirty="0">
              <a:solidFill>
                <a:schemeClr val="accent1">
                  <a:lumMod val="75000"/>
                </a:schemeClr>
              </a:solidFill>
              <a:latin typeface="Palatino Linotype" panose="02040502050505030304" pitchFamily="18" charset="0"/>
            </a:endParaRPr>
          </a:p>
          <a:p>
            <a:pPr marL="0" indent="0" algn="ctr">
              <a:buNone/>
            </a:pPr>
            <a:r>
              <a:rPr lang="en-US" sz="1400" dirty="0">
                <a:solidFill>
                  <a:schemeClr val="accent1">
                    <a:lumMod val="75000"/>
                  </a:schemeClr>
                </a:solidFill>
                <a:latin typeface="Palatino Linotype" panose="02040502050505030304" pitchFamily="18" charset="0"/>
              </a:rPr>
              <a:t>To collect the same amount using bankcards it could have cost almost </a:t>
            </a:r>
          </a:p>
          <a:p>
            <a:pPr marL="0" indent="0" algn="ctr">
              <a:buNone/>
            </a:pPr>
            <a:r>
              <a:rPr lang="en-US" sz="1400" b="1" dirty="0">
                <a:solidFill>
                  <a:schemeClr val="accent1">
                    <a:lumMod val="75000"/>
                  </a:schemeClr>
                </a:solidFill>
                <a:latin typeface="Palatino Linotype" panose="02040502050505030304" pitchFamily="18" charset="0"/>
              </a:rPr>
              <a:t>$600 million dollars</a:t>
            </a:r>
            <a:r>
              <a:rPr lang="en-US" sz="1400" dirty="0">
                <a:solidFill>
                  <a:schemeClr val="accent1">
                    <a:lumMod val="75000"/>
                  </a:schemeClr>
                </a:solidFill>
                <a:latin typeface="Palatino Linotype" panose="02040502050505030304" pitchFamily="18" charset="0"/>
              </a:rPr>
              <a:t>!</a:t>
            </a:r>
          </a:p>
        </p:txBody>
      </p:sp>
      <p:pic>
        <p:nvPicPr>
          <p:cNvPr id="8" name="Picture 7" descr="File:&lt;strong&gt;Did you know&lt;/strong&gt; (dyk).svg - Wikimedia Commons"/>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96050" y="4789541"/>
            <a:ext cx="1143000" cy="11430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2411760" y="632302"/>
            <a:ext cx="6347048" cy="737592"/>
          </a:xfrm>
        </p:spPr>
        <p:txBody>
          <a:bodyPr>
            <a:normAutofit fontScale="90000"/>
          </a:bodyPr>
          <a:lstStyle/>
          <a:p>
            <a:pPr algn="r" eaLnBrk="1" hangingPunct="1"/>
            <a:r>
              <a:rPr lang="en-US" sz="3700" dirty="0">
                <a:solidFill>
                  <a:schemeClr val="accent1">
                    <a:lumMod val="75000"/>
                  </a:schemeClr>
                </a:solidFill>
                <a:latin typeface="Palatino Linotype" panose="02040502050505030304" pitchFamily="18" charset="0"/>
              </a:rPr>
              <a:t>Merchant Services Contract</a:t>
            </a:r>
            <a:br>
              <a:rPr lang="en-US" sz="4000" dirty="0">
                <a:solidFill>
                  <a:schemeClr val="accent1">
                    <a:lumMod val="75000"/>
                  </a:schemeClr>
                </a:solidFill>
                <a:latin typeface="Palatino Linotype" panose="02040502050505030304" pitchFamily="18" charset="0"/>
              </a:rPr>
            </a:br>
            <a:r>
              <a:rPr lang="en-US" sz="2200" dirty="0">
                <a:solidFill>
                  <a:schemeClr val="accent1">
                    <a:lumMod val="75000"/>
                  </a:schemeClr>
                </a:solidFill>
                <a:latin typeface="Palatino Linotype" panose="02040502050505030304" pitchFamily="18" charset="0"/>
              </a:rPr>
              <a:t>Office of the State Treasurer</a:t>
            </a:r>
          </a:p>
        </p:txBody>
      </p:sp>
      <p:sp>
        <p:nvSpPr>
          <p:cNvPr id="14339" name="Rectangle 3"/>
          <p:cNvSpPr>
            <a:spLocks noGrp="1" noChangeArrowheads="1"/>
          </p:cNvSpPr>
          <p:nvPr>
            <p:ph idx="1"/>
          </p:nvPr>
        </p:nvSpPr>
        <p:spPr>
          <a:xfrm>
            <a:off x="555028" y="1615195"/>
            <a:ext cx="8064896" cy="4114800"/>
          </a:xfrm>
        </p:spPr>
        <p:txBody>
          <a:bodyPr>
            <a:normAutofit/>
          </a:bodyPr>
          <a:lstStyle/>
          <a:p>
            <a:pPr eaLnBrk="1" hangingPunct="1"/>
            <a:r>
              <a:rPr lang="en-US" sz="2000" dirty="0">
                <a:solidFill>
                  <a:schemeClr val="accent1">
                    <a:lumMod val="75000"/>
                  </a:schemeClr>
                </a:solidFill>
                <a:latin typeface="Palatino Linotype" panose="02040502050505030304" pitchFamily="18" charset="0"/>
              </a:rPr>
              <a:t>The current state master contract for Merchant Bankcard services is with Key Bank Merchant Services as the Acquirer for VISA, MasterCard, Discover and PIN Debit</a:t>
            </a:r>
          </a:p>
          <a:p>
            <a:pPr eaLnBrk="1" hangingPunct="1"/>
            <a:r>
              <a:rPr lang="en-US" sz="2000" dirty="0">
                <a:solidFill>
                  <a:schemeClr val="accent1">
                    <a:lumMod val="75000"/>
                  </a:schemeClr>
                </a:solidFill>
                <a:latin typeface="Palatino Linotype" panose="02040502050505030304" pitchFamily="18" charset="0"/>
              </a:rPr>
              <a:t>WA State holds a separate Agreement with American Express</a:t>
            </a:r>
          </a:p>
          <a:p>
            <a:r>
              <a:rPr lang="en-US" sz="2000" dirty="0">
                <a:solidFill>
                  <a:schemeClr val="accent1">
                    <a:lumMod val="75000"/>
                  </a:schemeClr>
                </a:solidFill>
                <a:latin typeface="Palatino Linotype" panose="02040502050505030304" pitchFamily="18" charset="0"/>
              </a:rPr>
              <a:t>Contract allows the use of many processors – must be compatible and settle to one of Fiserv’s platforms.</a:t>
            </a:r>
          </a:p>
          <a:p>
            <a:r>
              <a:rPr lang="en-US" sz="2000" dirty="0">
                <a:solidFill>
                  <a:schemeClr val="accent1">
                    <a:lumMod val="75000"/>
                  </a:schemeClr>
                </a:solidFill>
                <a:latin typeface="Palatino Linotype" panose="02040502050505030304" pitchFamily="18" charset="0"/>
              </a:rPr>
              <a:t>Choice of processor depends on college needs and funds</a:t>
            </a:r>
          </a:p>
          <a:p>
            <a:r>
              <a:rPr lang="en-US" sz="2000" dirty="0">
                <a:solidFill>
                  <a:schemeClr val="accent1">
                    <a:lumMod val="75000"/>
                  </a:schemeClr>
                </a:solidFill>
                <a:latin typeface="Palatino Linotype" panose="02040502050505030304" pitchFamily="18" charset="0"/>
              </a:rPr>
              <a:t>Tuition payments are centralized in a process managed by the SBCTC</a:t>
            </a:r>
          </a:p>
        </p:txBody>
      </p:sp>
      <p:sp>
        <p:nvSpPr>
          <p:cNvPr id="4" name="Slide Number Placeholder 3"/>
          <p:cNvSpPr>
            <a:spLocks noGrp="1"/>
          </p:cNvSpPr>
          <p:nvPr>
            <p:ph type="sldNum" sz="quarter" idx="12"/>
          </p:nvPr>
        </p:nvSpPr>
        <p:spPr/>
        <p:txBody>
          <a:bodyPr/>
          <a:lstStyle/>
          <a:p>
            <a:pPr>
              <a:defRPr/>
            </a:pPr>
            <a:fld id="{10B4EA7F-D140-4D30-A25F-B9ACDAD15EC6}" type="slidenum">
              <a:rPr lang="en-US" smtClean="0"/>
              <a:pPr>
                <a:defRPr/>
              </a:pPr>
              <a:t>5</a:t>
            </a:fld>
            <a:endParaRPr lang="en-US" dirty="0"/>
          </a:p>
        </p:txBody>
      </p:sp>
      <p:pic>
        <p:nvPicPr>
          <p:cNvPr id="3" name="Picture 2" descr="Original file ‎ (SVG file, nominally 550 × 180 pixels, file size: 9 KB)"/>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67830" y="5042388"/>
            <a:ext cx="1368152" cy="445718"/>
          </a:xfrm>
          <a:prstGeom prst="rect">
            <a:avLst/>
          </a:prstGeom>
        </p:spPr>
      </p:pic>
      <p:pic>
        <p:nvPicPr>
          <p:cNvPr id="5" name="Picture 4" descr="Pride St. Louis - Home"/>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99792" y="4725541"/>
            <a:ext cx="1523874" cy="1176431"/>
          </a:xfrm>
          <a:prstGeom prst="rect">
            <a:avLst/>
          </a:prstGeom>
        </p:spPr>
      </p:pic>
      <p:pic>
        <p:nvPicPr>
          <p:cNvPr id="6" name="Picture 5" descr="&lt;strong&gt;Discover&lt;/strong&gt; + Apple Pay = 22%, 23% or 30% Cash Back! - US &lt;strong&gt;Credit&lt;/strong&gt; &lt;strong&gt;Card&lt;/strong&gt; Guide"/>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587476" y="4797152"/>
            <a:ext cx="1273037" cy="814743"/>
          </a:xfrm>
          <a:prstGeom prst="rect">
            <a:avLst/>
          </a:prstGeom>
        </p:spPr>
      </p:pic>
      <p:pic>
        <p:nvPicPr>
          <p:cNvPr id="7" name="Picture 6" descr="Original file ‎ (SVG file, nominally 300 × 300 pixels, file size: 6 KB)"/>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516216" y="4797152"/>
            <a:ext cx="966255" cy="966255"/>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2502456" y="476672"/>
            <a:ext cx="6275040" cy="1097633"/>
          </a:xfrm>
        </p:spPr>
        <p:txBody>
          <a:bodyPr/>
          <a:lstStyle/>
          <a:p>
            <a:pPr algn="r" eaLnBrk="1" hangingPunct="1"/>
            <a:r>
              <a:rPr lang="en-US" dirty="0">
                <a:solidFill>
                  <a:schemeClr val="accent1">
                    <a:lumMod val="75000"/>
                  </a:schemeClr>
                </a:solidFill>
                <a:latin typeface="Palatino Linotype" panose="02040502050505030304" pitchFamily="18" charset="0"/>
              </a:rPr>
              <a:t>Merchant Bankcard Services</a:t>
            </a:r>
            <a:br>
              <a:rPr lang="en-US" sz="4000" dirty="0">
                <a:solidFill>
                  <a:schemeClr val="accent1">
                    <a:lumMod val="75000"/>
                  </a:schemeClr>
                </a:solidFill>
                <a:latin typeface="Palatino Linotype" panose="02040502050505030304" pitchFamily="18" charset="0"/>
              </a:rPr>
            </a:br>
            <a:r>
              <a:rPr lang="en-US" sz="2000" dirty="0">
                <a:solidFill>
                  <a:schemeClr val="accent1">
                    <a:lumMod val="75000"/>
                  </a:schemeClr>
                </a:solidFill>
                <a:latin typeface="Palatino Linotype" panose="02040502050505030304" pitchFamily="18" charset="0"/>
              </a:rPr>
              <a:t>Definitions</a:t>
            </a:r>
            <a:r>
              <a:rPr lang="en-US" sz="2400" dirty="0">
                <a:solidFill>
                  <a:schemeClr val="accent1">
                    <a:lumMod val="75000"/>
                  </a:schemeClr>
                </a:solidFill>
                <a:latin typeface="Palatino Linotype" panose="02040502050505030304" pitchFamily="18" charset="0"/>
              </a:rPr>
              <a:t> </a:t>
            </a:r>
            <a:endParaRPr lang="en-US" sz="2400" b="1" dirty="0">
              <a:solidFill>
                <a:schemeClr val="accent1">
                  <a:lumMod val="75000"/>
                </a:schemeClr>
              </a:solidFill>
              <a:latin typeface="Palatino Linotype" panose="02040502050505030304" pitchFamily="18" charset="0"/>
            </a:endParaRPr>
          </a:p>
        </p:txBody>
      </p:sp>
      <p:sp>
        <p:nvSpPr>
          <p:cNvPr id="13315" name="Rectangle 3"/>
          <p:cNvSpPr>
            <a:spLocks noGrp="1" noChangeArrowheads="1"/>
          </p:cNvSpPr>
          <p:nvPr>
            <p:ph idx="1"/>
          </p:nvPr>
        </p:nvSpPr>
        <p:spPr>
          <a:xfrm>
            <a:off x="400050" y="1414434"/>
            <a:ext cx="8343900" cy="5128319"/>
          </a:xfrm>
        </p:spPr>
        <p:txBody>
          <a:bodyPr/>
          <a:lstStyle/>
          <a:p>
            <a:pPr eaLnBrk="1" hangingPunct="1"/>
            <a:r>
              <a:rPr lang="en-US" sz="1800" b="1" dirty="0">
                <a:solidFill>
                  <a:schemeClr val="accent1">
                    <a:lumMod val="75000"/>
                  </a:schemeClr>
                </a:solidFill>
                <a:latin typeface="Palatino Linotype" panose="02040502050505030304" pitchFamily="18" charset="0"/>
              </a:rPr>
              <a:t>Credit Card</a:t>
            </a:r>
            <a:r>
              <a:rPr lang="en-US" sz="1800" dirty="0">
                <a:solidFill>
                  <a:schemeClr val="accent1">
                    <a:lumMod val="75000"/>
                  </a:schemeClr>
                </a:solidFill>
                <a:latin typeface="Palatino Linotype" panose="02040502050505030304" pitchFamily="18" charset="0"/>
              </a:rPr>
              <a:t> – A card that may be used to buy products and services on credit – Uses the Credit Network</a:t>
            </a:r>
          </a:p>
          <a:p>
            <a:pPr eaLnBrk="1" hangingPunct="1"/>
            <a:r>
              <a:rPr lang="en-US" sz="1800" b="1" dirty="0">
                <a:solidFill>
                  <a:schemeClr val="accent1">
                    <a:lumMod val="75000"/>
                  </a:schemeClr>
                </a:solidFill>
                <a:latin typeface="Palatino Linotype" panose="02040502050505030304" pitchFamily="18" charset="0"/>
              </a:rPr>
              <a:t>Debit Card</a:t>
            </a:r>
            <a:r>
              <a:rPr lang="en-US" sz="1800" dirty="0">
                <a:solidFill>
                  <a:schemeClr val="accent1">
                    <a:lumMod val="75000"/>
                  </a:schemeClr>
                </a:solidFill>
                <a:latin typeface="Palatino Linotype" panose="02040502050505030304" pitchFamily="18" charset="0"/>
              </a:rPr>
              <a:t> – A card issued by a bank that allows access to a bank account.  Issued with a PIN that allows access on the Debit Network.  Often is issued as a “branded” card that allows the card to be used on the Credit Network.</a:t>
            </a:r>
          </a:p>
          <a:p>
            <a:pPr eaLnBrk="1" hangingPunct="1"/>
            <a:r>
              <a:rPr lang="en-US" sz="1800" b="1" dirty="0">
                <a:solidFill>
                  <a:schemeClr val="accent1">
                    <a:lumMod val="75000"/>
                  </a:schemeClr>
                </a:solidFill>
                <a:latin typeface="Palatino Linotype" panose="02040502050505030304" pitchFamily="18" charset="0"/>
              </a:rPr>
              <a:t>EMV Card </a:t>
            </a:r>
            <a:r>
              <a:rPr lang="en-US" sz="1800" dirty="0">
                <a:solidFill>
                  <a:schemeClr val="accent1">
                    <a:lumMod val="75000"/>
                  </a:schemeClr>
                </a:solidFill>
                <a:latin typeface="Palatino Linotype" panose="02040502050505030304" pitchFamily="18" charset="0"/>
              </a:rPr>
              <a:t>– “Chip” Card for In-Person processing only.  More secure method of payment than magnetic stripe transactions</a:t>
            </a:r>
            <a:endParaRPr lang="en-US" sz="1800" b="1" dirty="0">
              <a:solidFill>
                <a:schemeClr val="accent1">
                  <a:lumMod val="75000"/>
                </a:schemeClr>
              </a:solidFill>
              <a:latin typeface="Palatino Linotype" panose="02040502050505030304" pitchFamily="18" charset="0"/>
            </a:endParaRPr>
          </a:p>
          <a:p>
            <a:pPr eaLnBrk="1" hangingPunct="1"/>
            <a:r>
              <a:rPr lang="en-US" sz="1800" b="1" dirty="0">
                <a:solidFill>
                  <a:schemeClr val="accent1">
                    <a:lumMod val="75000"/>
                  </a:schemeClr>
                </a:solidFill>
                <a:latin typeface="Palatino Linotype" panose="02040502050505030304" pitchFamily="18" charset="0"/>
              </a:rPr>
              <a:t>Merchant</a:t>
            </a:r>
            <a:r>
              <a:rPr lang="en-US" sz="1800" dirty="0">
                <a:solidFill>
                  <a:schemeClr val="accent1">
                    <a:lumMod val="75000"/>
                  </a:schemeClr>
                </a:solidFill>
                <a:latin typeface="Palatino Linotype" panose="02040502050505030304" pitchFamily="18" charset="0"/>
              </a:rPr>
              <a:t> – Business or entity that accepts bankcards for payment</a:t>
            </a:r>
          </a:p>
          <a:p>
            <a:pPr eaLnBrk="1" hangingPunct="1"/>
            <a:r>
              <a:rPr lang="en-US" sz="1800" b="1" dirty="0">
                <a:solidFill>
                  <a:schemeClr val="accent1">
                    <a:lumMod val="75000"/>
                  </a:schemeClr>
                </a:solidFill>
                <a:latin typeface="Palatino Linotype" panose="02040502050505030304" pitchFamily="18" charset="0"/>
              </a:rPr>
              <a:t>Processor</a:t>
            </a:r>
            <a:r>
              <a:rPr lang="en-US" sz="1800" dirty="0">
                <a:solidFill>
                  <a:schemeClr val="accent1">
                    <a:lumMod val="75000"/>
                  </a:schemeClr>
                </a:solidFill>
                <a:latin typeface="Palatino Linotype" panose="02040502050505030304" pitchFamily="18" charset="0"/>
              </a:rPr>
              <a:t> – A partner with the Merchant that allows access to the authorization networks and is used to authorize and settle transactions. </a:t>
            </a:r>
          </a:p>
          <a:p>
            <a:pPr eaLnBrk="1" hangingPunct="1"/>
            <a:r>
              <a:rPr lang="en-US" sz="1800" b="1" dirty="0">
                <a:solidFill>
                  <a:schemeClr val="accent1">
                    <a:lumMod val="75000"/>
                  </a:schemeClr>
                </a:solidFill>
                <a:latin typeface="Palatino Linotype" panose="02040502050505030304" pitchFamily="18" charset="0"/>
              </a:rPr>
              <a:t>Acquiring Bank – </a:t>
            </a:r>
            <a:r>
              <a:rPr lang="en-US" sz="1800" dirty="0">
                <a:solidFill>
                  <a:schemeClr val="accent1">
                    <a:lumMod val="75000"/>
                  </a:schemeClr>
                </a:solidFill>
                <a:latin typeface="Palatino Linotype" panose="02040502050505030304" pitchFamily="18" charset="0"/>
              </a:rPr>
              <a:t>A partner with the Merchant that provides access to the card associations (VISA, MasterCard, Discover), coordinates processing options, and handles settlement of transactions. </a:t>
            </a:r>
            <a:endParaRPr lang="en-US" sz="1800" b="1" dirty="0">
              <a:solidFill>
                <a:schemeClr val="accent1">
                  <a:lumMod val="75000"/>
                </a:schemeClr>
              </a:solidFill>
              <a:latin typeface="Palatino Linotype" panose="02040502050505030304" pitchFamily="18" charset="0"/>
            </a:endParaRPr>
          </a:p>
          <a:p>
            <a:pPr eaLnBrk="1" hangingPunct="1">
              <a:buFontTx/>
              <a:buNone/>
            </a:pPr>
            <a:endParaRPr lang="en-US" sz="2000" dirty="0"/>
          </a:p>
        </p:txBody>
      </p:sp>
      <p:sp>
        <p:nvSpPr>
          <p:cNvPr id="4" name="Slide Number Placeholder 3"/>
          <p:cNvSpPr>
            <a:spLocks noGrp="1"/>
          </p:cNvSpPr>
          <p:nvPr>
            <p:ph type="sldNum" sz="quarter" idx="12"/>
          </p:nvPr>
        </p:nvSpPr>
        <p:spPr/>
        <p:txBody>
          <a:bodyPr/>
          <a:lstStyle/>
          <a:p>
            <a:pPr>
              <a:defRPr/>
            </a:pPr>
            <a:fld id="{10B4EA7F-D140-4D30-A25F-B9ACDAD15EC6}" type="slidenum">
              <a:rPr lang="en-US" smtClean="0"/>
              <a:pPr>
                <a:defRPr/>
              </a:pPr>
              <a:t>6</a:t>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779912" y="601152"/>
            <a:ext cx="4978896" cy="809601"/>
          </a:xfrm>
        </p:spPr>
        <p:txBody>
          <a:bodyPr>
            <a:normAutofit fontScale="90000"/>
          </a:bodyPr>
          <a:lstStyle/>
          <a:p>
            <a:pPr algn="r"/>
            <a:r>
              <a:rPr lang="en-US" sz="3700" dirty="0">
                <a:solidFill>
                  <a:schemeClr val="accent1">
                    <a:lumMod val="75000"/>
                  </a:schemeClr>
                </a:solidFill>
                <a:latin typeface="Palatino Linotype" panose="02040502050505030304" pitchFamily="18" charset="0"/>
              </a:rPr>
              <a:t>Choosing a Processor</a:t>
            </a:r>
            <a:br>
              <a:rPr lang="en-US" dirty="0">
                <a:solidFill>
                  <a:schemeClr val="accent1">
                    <a:lumMod val="75000"/>
                  </a:schemeClr>
                </a:solidFill>
                <a:latin typeface="Palatino Linotype" panose="02040502050505030304" pitchFamily="18" charset="0"/>
              </a:rPr>
            </a:br>
            <a:r>
              <a:rPr lang="en-US" sz="2200" dirty="0">
                <a:solidFill>
                  <a:schemeClr val="accent1">
                    <a:lumMod val="75000"/>
                  </a:schemeClr>
                </a:solidFill>
                <a:latin typeface="Palatino Linotype" panose="02040502050505030304" pitchFamily="18" charset="0"/>
              </a:rPr>
              <a:t>Internet</a:t>
            </a:r>
          </a:p>
        </p:txBody>
      </p:sp>
      <p:sp>
        <p:nvSpPr>
          <p:cNvPr id="3" name="Content Placeholder 2"/>
          <p:cNvSpPr>
            <a:spLocks noGrp="1"/>
          </p:cNvSpPr>
          <p:nvPr>
            <p:ph idx="1"/>
          </p:nvPr>
        </p:nvSpPr>
        <p:spPr>
          <a:xfrm>
            <a:off x="534380" y="1683539"/>
            <a:ext cx="8075240" cy="1298167"/>
          </a:xfrm>
        </p:spPr>
        <p:txBody>
          <a:bodyPr>
            <a:normAutofit/>
          </a:bodyPr>
          <a:lstStyle/>
          <a:p>
            <a:pPr marL="0" lvl="0" indent="0">
              <a:buNone/>
            </a:pPr>
            <a:r>
              <a:rPr lang="en-US" sz="1900" b="1" dirty="0">
                <a:solidFill>
                  <a:schemeClr val="accent1">
                    <a:lumMod val="75000"/>
                  </a:schemeClr>
                </a:solidFill>
                <a:latin typeface="Palatino Linotype" panose="02040502050505030304" pitchFamily="18" charset="0"/>
              </a:rPr>
              <a:t>State Agencies have the choice of processors with KeyBank</a:t>
            </a:r>
            <a:endParaRPr lang="en-US" sz="1900" dirty="0">
              <a:solidFill>
                <a:schemeClr val="accent1">
                  <a:lumMod val="75000"/>
                </a:schemeClr>
              </a:solidFill>
              <a:latin typeface="Palatino Linotype" panose="02040502050505030304" pitchFamily="18" charset="0"/>
            </a:endParaRPr>
          </a:p>
          <a:p>
            <a:pPr marL="640080" lvl="1" indent="-457200">
              <a:lnSpc>
                <a:spcPct val="120000"/>
              </a:lnSpc>
              <a:spcBef>
                <a:spcPts val="0"/>
              </a:spcBef>
              <a:spcAft>
                <a:spcPts val="0"/>
              </a:spcAft>
            </a:pPr>
            <a:r>
              <a:rPr lang="en-US" sz="1900" u="sng" dirty="0">
                <a:solidFill>
                  <a:schemeClr val="accent1">
                    <a:lumMod val="75000"/>
                  </a:schemeClr>
                </a:solidFill>
                <a:latin typeface="Palatino Linotype" panose="02040502050505030304" pitchFamily="18" charset="0"/>
              </a:rPr>
              <a:t>Key Bank </a:t>
            </a:r>
            <a:r>
              <a:rPr lang="en-US" sz="1900" u="sng" dirty="0" err="1">
                <a:solidFill>
                  <a:schemeClr val="accent1">
                    <a:lumMod val="75000"/>
                  </a:schemeClr>
                </a:solidFill>
                <a:latin typeface="Palatino Linotype" panose="02040502050505030304" pitchFamily="18" charset="0"/>
              </a:rPr>
              <a:t>Ebill</a:t>
            </a:r>
            <a:r>
              <a:rPr lang="en-US" sz="1900" u="sng" dirty="0">
                <a:solidFill>
                  <a:schemeClr val="accent1">
                    <a:lumMod val="75000"/>
                  </a:schemeClr>
                </a:solidFill>
                <a:latin typeface="Palatino Linotype" panose="02040502050505030304" pitchFamily="18" charset="0"/>
              </a:rPr>
              <a:t> &amp; Collect:  ACH and Bankcards:</a:t>
            </a:r>
            <a:r>
              <a:rPr lang="en-US" sz="1900" dirty="0">
                <a:solidFill>
                  <a:schemeClr val="accent1">
                    <a:lumMod val="75000"/>
                  </a:schemeClr>
                </a:solidFill>
                <a:latin typeface="Palatino Linotype" panose="02040502050505030304" pitchFamily="18" charset="0"/>
              </a:rPr>
              <a:t> </a:t>
            </a:r>
          </a:p>
          <a:p>
            <a:pPr marL="182880" lvl="1" indent="0">
              <a:lnSpc>
                <a:spcPct val="120000"/>
              </a:lnSpc>
              <a:spcBef>
                <a:spcPts val="0"/>
              </a:spcBef>
              <a:spcAft>
                <a:spcPts val="0"/>
              </a:spcAft>
              <a:buNone/>
            </a:pPr>
            <a:r>
              <a:rPr lang="en-US" sz="1800" dirty="0">
                <a:solidFill>
                  <a:schemeClr val="accent1">
                    <a:lumMod val="75000"/>
                  </a:schemeClr>
                </a:solidFill>
                <a:latin typeface="Palatino Linotype" panose="02040502050505030304" pitchFamily="18" charset="0"/>
              </a:rPr>
              <a:t>	    Fully hosted payments, service fee is available to offset costs. </a:t>
            </a:r>
            <a:endParaRPr lang="en-US" sz="1300" i="1" dirty="0">
              <a:solidFill>
                <a:schemeClr val="accent1">
                  <a:lumMod val="75000"/>
                </a:schemeClr>
              </a:solidFill>
              <a:latin typeface="Palatino Linotype" panose="02040502050505030304" pitchFamily="18" charset="0"/>
            </a:endParaRPr>
          </a:p>
          <a:p>
            <a:pPr marL="182880" lvl="1" indent="0">
              <a:lnSpc>
                <a:spcPct val="120000"/>
              </a:lnSpc>
              <a:spcBef>
                <a:spcPts val="0"/>
              </a:spcBef>
              <a:spcAft>
                <a:spcPts val="0"/>
              </a:spcAft>
              <a:buNone/>
            </a:pPr>
            <a:endParaRPr lang="en-US" sz="900" i="1" dirty="0"/>
          </a:p>
        </p:txBody>
      </p:sp>
      <p:sp>
        <p:nvSpPr>
          <p:cNvPr id="4" name="Slide Number Placeholder 3"/>
          <p:cNvSpPr>
            <a:spLocks noGrp="1"/>
          </p:cNvSpPr>
          <p:nvPr>
            <p:ph type="sldNum" sz="quarter" idx="12"/>
          </p:nvPr>
        </p:nvSpPr>
        <p:spPr/>
        <p:txBody>
          <a:bodyPr/>
          <a:lstStyle/>
          <a:p>
            <a:pPr>
              <a:defRPr/>
            </a:pPr>
            <a:fld id="{10B4EA7F-D140-4D30-A25F-B9ACDAD15EC6}" type="slidenum">
              <a:rPr lang="en-US" smtClean="0"/>
              <a:pPr>
                <a:defRPr/>
              </a:pPr>
              <a:t>7</a:t>
            </a:fld>
            <a:endParaRPr lang="en-US" dirty="0"/>
          </a:p>
        </p:txBody>
      </p:sp>
      <p:sp>
        <p:nvSpPr>
          <p:cNvPr id="5" name="TextBox 4">
            <a:extLst>
              <a:ext uri="{FF2B5EF4-FFF2-40B4-BE49-F238E27FC236}">
                <a16:creationId xmlns:a16="http://schemas.microsoft.com/office/drawing/2014/main" id="{0C5C73D1-0C53-E93B-A06E-DEE838E84D63}"/>
              </a:ext>
            </a:extLst>
          </p:cNvPr>
          <p:cNvSpPr txBox="1"/>
          <p:nvPr/>
        </p:nvSpPr>
        <p:spPr>
          <a:xfrm>
            <a:off x="611560" y="5301208"/>
            <a:ext cx="7998060" cy="1077218"/>
          </a:xfrm>
          <a:prstGeom prst="rect">
            <a:avLst/>
          </a:prstGeom>
          <a:noFill/>
        </p:spPr>
        <p:txBody>
          <a:bodyPr wrap="square" rtlCol="0">
            <a:spAutoFit/>
          </a:bodyPr>
          <a:lstStyle/>
          <a:p>
            <a:pPr marL="171450" indent="-171450" algn="l">
              <a:buFont typeface="Arial" panose="020B0604020202020204" pitchFamily="34" charset="0"/>
              <a:buChar char="•"/>
            </a:pPr>
            <a:r>
              <a:rPr lang="en-US" sz="1600" b="1" dirty="0">
                <a:solidFill>
                  <a:schemeClr val="accent1">
                    <a:lumMod val="75000"/>
                  </a:schemeClr>
                </a:solidFill>
                <a:latin typeface="Palatino Linotype" panose="02040502050505030304" pitchFamily="18" charset="0"/>
              </a:rPr>
              <a:t>Option to procure your own processor:</a:t>
            </a:r>
          </a:p>
          <a:p>
            <a:pPr algn="l"/>
            <a:r>
              <a:rPr lang="en-US" sz="1200" dirty="0">
                <a:solidFill>
                  <a:schemeClr val="accent1">
                    <a:lumMod val="75000"/>
                  </a:schemeClr>
                </a:solidFill>
                <a:latin typeface="Palatino Linotype" panose="02040502050505030304" pitchFamily="18" charset="0"/>
              </a:rPr>
              <a:t>	Be fully compliant with the Payment Card Industry Data Security Standard (PCI-DSS)</a:t>
            </a:r>
          </a:p>
          <a:p>
            <a:pPr algn="l"/>
            <a:r>
              <a:rPr lang="en-US" sz="1200" dirty="0">
                <a:solidFill>
                  <a:schemeClr val="accent1">
                    <a:lumMod val="75000"/>
                  </a:schemeClr>
                </a:solidFill>
                <a:latin typeface="Palatino Linotype" panose="02040502050505030304" pitchFamily="18" charset="0"/>
              </a:rPr>
              <a:t>            	Use merchant identification numbers issued by Key Bank Merchant Services through the           	Office of the State Treasurer and authorize and settle transaction through one of Fiserv’s platforms </a:t>
            </a:r>
          </a:p>
          <a:p>
            <a:pPr algn="l"/>
            <a:r>
              <a:rPr lang="en-US" sz="1200" dirty="0">
                <a:solidFill>
                  <a:schemeClr val="accent1">
                    <a:lumMod val="75000"/>
                  </a:schemeClr>
                </a:solidFill>
                <a:latin typeface="Palatino Linotype" panose="02040502050505030304" pitchFamily="18" charset="0"/>
              </a:rPr>
              <a:t>	(</a:t>
            </a:r>
            <a:r>
              <a:rPr lang="en-US" sz="1200" dirty="0" err="1">
                <a:solidFill>
                  <a:schemeClr val="accent1">
                    <a:lumMod val="75000"/>
                  </a:schemeClr>
                </a:solidFill>
                <a:latin typeface="Palatino Linotype" panose="02040502050505030304" pitchFamily="18" charset="0"/>
              </a:rPr>
              <a:t>ie</a:t>
            </a:r>
            <a:r>
              <a:rPr lang="en-US" sz="1200" dirty="0">
                <a:solidFill>
                  <a:schemeClr val="accent1">
                    <a:lumMod val="75000"/>
                  </a:schemeClr>
                </a:solidFill>
                <a:latin typeface="Palatino Linotype" panose="02040502050505030304" pitchFamily="18" charset="0"/>
              </a:rPr>
              <a:t>: North, South, </a:t>
            </a:r>
            <a:r>
              <a:rPr lang="en-US" sz="1200" dirty="0" err="1">
                <a:solidFill>
                  <a:schemeClr val="accent1">
                    <a:lumMod val="75000"/>
                  </a:schemeClr>
                </a:solidFill>
                <a:latin typeface="Palatino Linotype" panose="02040502050505030304" pitchFamily="18" charset="0"/>
              </a:rPr>
              <a:t>Buypass</a:t>
            </a:r>
            <a:r>
              <a:rPr lang="en-US" sz="1200" dirty="0">
                <a:solidFill>
                  <a:schemeClr val="accent1">
                    <a:lumMod val="75000"/>
                  </a:schemeClr>
                </a:solidFill>
                <a:latin typeface="Palatino Linotype" panose="02040502050505030304" pitchFamily="18" charset="0"/>
              </a:rPr>
              <a:t>, Nashville, </a:t>
            </a:r>
            <a:r>
              <a:rPr lang="en-US" sz="1200" dirty="0" err="1">
                <a:solidFill>
                  <a:schemeClr val="accent1">
                    <a:lumMod val="75000"/>
                  </a:schemeClr>
                </a:solidFill>
                <a:latin typeface="Palatino Linotype" panose="02040502050505030304" pitchFamily="18" charset="0"/>
              </a:rPr>
              <a:t>etc</a:t>
            </a:r>
            <a:r>
              <a:rPr lang="en-US" sz="1200" dirty="0">
                <a:solidFill>
                  <a:schemeClr val="accent1">
                    <a:lumMod val="75000"/>
                  </a:schemeClr>
                </a:solidFill>
                <a:latin typeface="Palatino Linotype" panose="02040502050505030304" pitchFamily="18" charset="0"/>
              </a:rPr>
              <a:t>)</a:t>
            </a:r>
          </a:p>
        </p:txBody>
      </p:sp>
      <p:sp>
        <p:nvSpPr>
          <p:cNvPr id="9" name="TextBox 8">
            <a:extLst>
              <a:ext uri="{FF2B5EF4-FFF2-40B4-BE49-F238E27FC236}">
                <a16:creationId xmlns:a16="http://schemas.microsoft.com/office/drawing/2014/main" id="{3444E6DB-7259-5540-F059-EE2DCF4ADDEA}"/>
              </a:ext>
            </a:extLst>
          </p:cNvPr>
          <p:cNvSpPr txBox="1"/>
          <p:nvPr/>
        </p:nvSpPr>
        <p:spPr>
          <a:xfrm>
            <a:off x="1406234" y="2708920"/>
            <a:ext cx="6408712" cy="3293209"/>
          </a:xfrm>
          <a:prstGeom prst="rect">
            <a:avLst/>
          </a:prstGeom>
          <a:noFill/>
        </p:spPr>
        <p:txBody>
          <a:bodyPr wrap="square" numCol="2" rtlCol="0">
            <a:spAutoFit/>
          </a:bodyPr>
          <a:lstStyle/>
          <a:p>
            <a:pPr algn="l"/>
            <a:r>
              <a:rPr lang="en-US" sz="1600" dirty="0"/>
              <a:t>•</a:t>
            </a:r>
            <a:r>
              <a:rPr lang="en-US" sz="1600" dirty="0">
                <a:solidFill>
                  <a:schemeClr val="accent1">
                    <a:lumMod val="75000"/>
                  </a:schemeClr>
                </a:solidFill>
                <a:latin typeface="Palatino Linotype" panose="02040502050505030304" pitchFamily="18" charset="0"/>
              </a:rPr>
              <a:t>CyberSource</a:t>
            </a:r>
          </a:p>
          <a:p>
            <a:pPr algn="l"/>
            <a:r>
              <a:rPr lang="en-US" sz="1600" dirty="0">
                <a:solidFill>
                  <a:schemeClr val="accent1">
                    <a:lumMod val="75000"/>
                  </a:schemeClr>
                </a:solidFill>
                <a:latin typeface="Palatino Linotype" panose="02040502050505030304" pitchFamily="18" charset="0"/>
              </a:rPr>
              <a:t>•Authorize.net</a:t>
            </a:r>
          </a:p>
          <a:p>
            <a:pPr algn="l"/>
            <a:r>
              <a:rPr lang="en-US" sz="1600" dirty="0">
                <a:solidFill>
                  <a:schemeClr val="accent1">
                    <a:lumMod val="75000"/>
                  </a:schemeClr>
                </a:solidFill>
                <a:latin typeface="Palatino Linotype" panose="02040502050505030304" pitchFamily="18" charset="0"/>
              </a:rPr>
              <a:t>•Card Connect</a:t>
            </a:r>
          </a:p>
          <a:p>
            <a:pPr algn="l"/>
            <a:r>
              <a:rPr lang="en-US" sz="1600" dirty="0">
                <a:solidFill>
                  <a:schemeClr val="accent1">
                    <a:lumMod val="75000"/>
                  </a:schemeClr>
                </a:solidFill>
                <a:latin typeface="Palatino Linotype" panose="02040502050505030304" pitchFamily="18" charset="0"/>
              </a:rPr>
              <a:t>•Clover</a:t>
            </a:r>
          </a:p>
          <a:p>
            <a:pPr algn="l"/>
            <a:r>
              <a:rPr lang="en-US" sz="1600" dirty="0">
                <a:solidFill>
                  <a:schemeClr val="accent1">
                    <a:lumMod val="75000"/>
                  </a:schemeClr>
                </a:solidFill>
                <a:latin typeface="Palatino Linotype" panose="02040502050505030304" pitchFamily="18" charset="0"/>
              </a:rPr>
              <a:t>•Core Commerce</a:t>
            </a:r>
          </a:p>
          <a:p>
            <a:pPr algn="l"/>
            <a:r>
              <a:rPr lang="en-US" sz="1600" dirty="0">
                <a:solidFill>
                  <a:schemeClr val="accent1">
                    <a:lumMod val="75000"/>
                  </a:schemeClr>
                </a:solidFill>
                <a:latin typeface="Palatino Linotype" panose="02040502050505030304" pitchFamily="18" charset="0"/>
              </a:rPr>
              <a:t>•Blue Snap</a:t>
            </a:r>
          </a:p>
          <a:p>
            <a:pPr algn="l"/>
            <a:r>
              <a:rPr lang="en-US" sz="1600" dirty="0">
                <a:solidFill>
                  <a:schemeClr val="accent1">
                    <a:lumMod val="75000"/>
                  </a:schemeClr>
                </a:solidFill>
                <a:latin typeface="Palatino Linotype" panose="02040502050505030304" pitchFamily="18" charset="0"/>
              </a:rPr>
              <a:t>•Tempus</a:t>
            </a:r>
          </a:p>
          <a:p>
            <a:pPr algn="l"/>
            <a:r>
              <a:rPr lang="en-US" sz="1600" dirty="0">
                <a:solidFill>
                  <a:schemeClr val="accent1">
                    <a:lumMod val="75000"/>
                  </a:schemeClr>
                </a:solidFill>
                <a:latin typeface="Palatino Linotype" panose="02040502050505030304" pitchFamily="18" charset="0"/>
              </a:rPr>
              <a:t>•</a:t>
            </a:r>
            <a:r>
              <a:rPr lang="en-US" sz="1600" dirty="0" err="1">
                <a:solidFill>
                  <a:schemeClr val="accent1">
                    <a:lumMod val="75000"/>
                  </a:schemeClr>
                </a:solidFill>
                <a:latin typeface="Palatino Linotype" panose="02040502050505030304" pitchFamily="18" charset="0"/>
              </a:rPr>
              <a:t>PayPoint</a:t>
            </a:r>
            <a:endParaRPr lang="en-US" sz="1600" dirty="0">
              <a:solidFill>
                <a:schemeClr val="accent1">
                  <a:lumMod val="75000"/>
                </a:schemeClr>
              </a:solidFill>
              <a:latin typeface="Palatino Linotype" panose="02040502050505030304" pitchFamily="18" charset="0"/>
            </a:endParaRPr>
          </a:p>
          <a:p>
            <a:pPr algn="l"/>
            <a:r>
              <a:rPr lang="en-US" sz="1600" dirty="0">
                <a:solidFill>
                  <a:schemeClr val="accent1">
                    <a:lumMod val="75000"/>
                  </a:schemeClr>
                </a:solidFill>
                <a:latin typeface="Palatino Linotype" panose="02040502050505030304" pitchFamily="18" charset="0"/>
              </a:rPr>
              <a:t>•Rectangle Health (Healthcare)</a:t>
            </a:r>
          </a:p>
          <a:p>
            <a:pPr algn="l"/>
            <a:r>
              <a:rPr lang="en-US" sz="1600" dirty="0">
                <a:solidFill>
                  <a:schemeClr val="accent1">
                    <a:lumMod val="75000"/>
                  </a:schemeClr>
                </a:solidFill>
                <a:latin typeface="Palatino Linotype" panose="02040502050505030304" pitchFamily="18" charset="0"/>
              </a:rPr>
              <a:t>•Trust Commerce (Healthcare)</a:t>
            </a:r>
          </a:p>
          <a:p>
            <a:pPr algn="l"/>
            <a:endParaRPr lang="en-US" sz="1600" dirty="0">
              <a:solidFill>
                <a:schemeClr val="accent1">
                  <a:lumMod val="75000"/>
                </a:schemeClr>
              </a:solidFill>
              <a:latin typeface="Palatino Linotype" panose="02040502050505030304" pitchFamily="18" charset="0"/>
            </a:endParaRPr>
          </a:p>
          <a:p>
            <a:pPr algn="l"/>
            <a:endParaRPr lang="en-US" sz="1600" dirty="0">
              <a:solidFill>
                <a:schemeClr val="accent1">
                  <a:lumMod val="75000"/>
                </a:schemeClr>
              </a:solidFill>
              <a:latin typeface="Palatino Linotype" panose="02040502050505030304" pitchFamily="18" charset="0"/>
            </a:endParaRPr>
          </a:p>
          <a:p>
            <a:pPr algn="l"/>
            <a:endParaRPr lang="en-US" sz="1600" dirty="0">
              <a:solidFill>
                <a:schemeClr val="accent1">
                  <a:lumMod val="75000"/>
                </a:schemeClr>
              </a:solidFill>
              <a:latin typeface="Palatino Linotype" panose="02040502050505030304" pitchFamily="18" charset="0"/>
            </a:endParaRPr>
          </a:p>
          <a:p>
            <a:pPr algn="l"/>
            <a:endParaRPr lang="en-US" sz="1600" dirty="0">
              <a:solidFill>
                <a:schemeClr val="accent1">
                  <a:lumMod val="75000"/>
                </a:schemeClr>
              </a:solidFill>
              <a:latin typeface="Palatino Linotype" panose="02040502050505030304" pitchFamily="18" charset="0"/>
            </a:endParaRPr>
          </a:p>
          <a:p>
            <a:pPr algn="l"/>
            <a:r>
              <a:rPr lang="en-US" sz="1600" b="1" dirty="0">
                <a:solidFill>
                  <a:schemeClr val="accent1">
                    <a:lumMod val="75000"/>
                  </a:schemeClr>
                </a:solidFill>
                <a:latin typeface="Palatino Linotype" panose="02040502050505030304" pitchFamily="18" charset="0"/>
              </a:rPr>
              <a:t>Hardware Payment Options</a:t>
            </a:r>
          </a:p>
          <a:p>
            <a:pPr algn="l"/>
            <a:r>
              <a:rPr lang="en-US" sz="1600" dirty="0">
                <a:solidFill>
                  <a:schemeClr val="accent1">
                    <a:lumMod val="75000"/>
                  </a:schemeClr>
                </a:solidFill>
                <a:latin typeface="Palatino Linotype" panose="02040502050505030304" pitchFamily="18" charset="0"/>
              </a:rPr>
              <a:t>•Stand Alone Hardware Terminals </a:t>
            </a:r>
          </a:p>
          <a:p>
            <a:pPr algn="l"/>
            <a:r>
              <a:rPr lang="en-US" sz="1600" dirty="0">
                <a:solidFill>
                  <a:schemeClr val="accent1">
                    <a:lumMod val="75000"/>
                  </a:schemeClr>
                </a:solidFill>
                <a:latin typeface="Palatino Linotype" panose="02040502050505030304" pitchFamily="18" charset="0"/>
              </a:rPr>
              <a:t>•Clover Suite of product </a:t>
            </a:r>
            <a:r>
              <a:rPr lang="en-US" sz="1200" dirty="0">
                <a:solidFill>
                  <a:schemeClr val="accent1">
                    <a:lumMod val="75000"/>
                  </a:schemeClr>
                </a:solidFill>
                <a:latin typeface="Palatino Linotype" panose="02040502050505030304" pitchFamily="18" charset="0"/>
              </a:rPr>
              <a:t>(Station, Go, and Flex)</a:t>
            </a:r>
          </a:p>
          <a:p>
            <a:pPr algn="l"/>
            <a:r>
              <a:rPr lang="en-US" sz="1600" dirty="0">
                <a:solidFill>
                  <a:schemeClr val="accent1">
                    <a:lumMod val="75000"/>
                  </a:schemeClr>
                </a:solidFill>
                <a:latin typeface="Palatino Linotype" panose="02040502050505030304" pitchFamily="18" charset="0"/>
              </a:rPr>
              <a:t>•Verifone</a:t>
            </a:r>
          </a:p>
          <a:p>
            <a:pPr algn="l"/>
            <a:r>
              <a:rPr lang="en-US" sz="1600" dirty="0">
                <a:solidFill>
                  <a:schemeClr val="accent1">
                    <a:lumMod val="75000"/>
                  </a:schemeClr>
                </a:solidFill>
                <a:latin typeface="Palatino Linotype" panose="02040502050505030304" pitchFamily="18" charset="0"/>
              </a:rPr>
              <a:t>•Ingenico</a:t>
            </a:r>
          </a:p>
          <a:p>
            <a:pPr algn="l"/>
            <a:r>
              <a:rPr lang="en-US" sz="1600" dirty="0">
                <a:solidFill>
                  <a:schemeClr val="accent1">
                    <a:lumMod val="75000"/>
                  </a:schemeClr>
                </a:solidFill>
                <a:latin typeface="Palatino Linotype" panose="02040502050505030304" pitchFamily="18" charset="0"/>
              </a:rPr>
              <a:t>•Pax</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87624" y="548649"/>
            <a:ext cx="7571184" cy="908720"/>
          </a:xfrm>
        </p:spPr>
        <p:txBody>
          <a:bodyPr>
            <a:normAutofit/>
          </a:bodyPr>
          <a:lstStyle/>
          <a:p>
            <a:pPr algn="r" eaLnBrk="1" hangingPunct="1"/>
            <a:r>
              <a:rPr lang="en-US" sz="3700" dirty="0">
                <a:solidFill>
                  <a:schemeClr val="accent1">
                    <a:lumMod val="75000"/>
                  </a:schemeClr>
                </a:solidFill>
                <a:latin typeface="Palatino Linotype" panose="02040502050505030304" pitchFamily="18" charset="0"/>
              </a:rPr>
              <a:t>Bankcard Acceptance Guidelines</a:t>
            </a:r>
            <a:br>
              <a:rPr lang="en-US" sz="4000" dirty="0">
                <a:solidFill>
                  <a:schemeClr val="accent1">
                    <a:lumMod val="75000"/>
                  </a:schemeClr>
                </a:solidFill>
                <a:latin typeface="Palatino Linotype" panose="02040502050505030304" pitchFamily="18" charset="0"/>
              </a:rPr>
            </a:br>
            <a:r>
              <a:rPr lang="en-US" sz="2200" dirty="0">
                <a:solidFill>
                  <a:schemeClr val="accent1">
                    <a:lumMod val="75000"/>
                  </a:schemeClr>
                </a:solidFill>
                <a:latin typeface="Palatino Linotype" panose="02040502050505030304" pitchFamily="18" charset="0"/>
              </a:rPr>
              <a:t>Internet</a:t>
            </a:r>
          </a:p>
        </p:txBody>
      </p:sp>
      <p:sp>
        <p:nvSpPr>
          <p:cNvPr id="16387" name="Rectangle 3"/>
          <p:cNvSpPr>
            <a:spLocks noGrp="1" noChangeArrowheads="1"/>
          </p:cNvSpPr>
          <p:nvPr>
            <p:ph idx="1"/>
          </p:nvPr>
        </p:nvSpPr>
        <p:spPr>
          <a:xfrm>
            <a:off x="714400" y="1844824"/>
            <a:ext cx="7715200" cy="3528392"/>
          </a:xfrm>
        </p:spPr>
        <p:txBody>
          <a:bodyPr>
            <a:normAutofit/>
          </a:bodyPr>
          <a:lstStyle/>
          <a:p>
            <a:pPr marL="0" indent="0" eaLnBrk="1" hangingPunct="1">
              <a:buNone/>
            </a:pPr>
            <a:r>
              <a:rPr lang="en-US" sz="2000" b="1" u="sng" dirty="0">
                <a:solidFill>
                  <a:schemeClr val="accent1">
                    <a:lumMod val="75000"/>
                  </a:schemeClr>
                </a:solidFill>
                <a:latin typeface="Palatino Linotype" panose="02040502050505030304" pitchFamily="18" charset="0"/>
              </a:rPr>
              <a:t>Internet Transactions</a:t>
            </a:r>
          </a:p>
          <a:p>
            <a:pPr marL="0" indent="0" eaLnBrk="1" hangingPunct="1">
              <a:buNone/>
            </a:pPr>
            <a:endParaRPr lang="en-US" sz="100" b="1" u="sng" dirty="0">
              <a:solidFill>
                <a:schemeClr val="accent1">
                  <a:lumMod val="75000"/>
                </a:schemeClr>
              </a:solidFill>
              <a:latin typeface="Palatino Linotype" panose="02040502050505030304" pitchFamily="18" charset="0"/>
            </a:endParaRPr>
          </a:p>
          <a:p>
            <a:pPr lvl="1" eaLnBrk="1" hangingPunct="1"/>
            <a:r>
              <a:rPr lang="en-US" dirty="0">
                <a:solidFill>
                  <a:schemeClr val="accent1">
                    <a:lumMod val="75000"/>
                  </a:schemeClr>
                </a:solidFill>
                <a:latin typeface="Palatino Linotype" panose="02040502050505030304" pitchFamily="18" charset="0"/>
              </a:rPr>
              <a:t>Can only accept cards that use the credit networks</a:t>
            </a:r>
          </a:p>
          <a:p>
            <a:pPr lvl="1" eaLnBrk="1" hangingPunct="1"/>
            <a:endParaRPr lang="en-US" dirty="0">
              <a:solidFill>
                <a:schemeClr val="accent1">
                  <a:lumMod val="75000"/>
                </a:schemeClr>
              </a:solidFill>
              <a:latin typeface="Palatino Linotype" panose="02040502050505030304" pitchFamily="18" charset="0"/>
            </a:endParaRPr>
          </a:p>
          <a:p>
            <a:pPr lvl="1" eaLnBrk="1" hangingPunct="1"/>
            <a:r>
              <a:rPr lang="en-US" dirty="0">
                <a:solidFill>
                  <a:schemeClr val="accent1">
                    <a:lumMod val="75000"/>
                  </a:schemeClr>
                </a:solidFill>
                <a:latin typeface="Palatino Linotype" panose="02040502050505030304" pitchFamily="18" charset="0"/>
              </a:rPr>
              <a:t>Typical College Internet process:  College has own “Storefront” and uses the processor’s payment button.</a:t>
            </a:r>
          </a:p>
          <a:p>
            <a:pPr lvl="1" eaLnBrk="1" hangingPunct="1"/>
            <a:endParaRPr lang="en-US" dirty="0">
              <a:solidFill>
                <a:schemeClr val="accent1">
                  <a:lumMod val="75000"/>
                </a:schemeClr>
              </a:solidFill>
              <a:latin typeface="Palatino Linotype" panose="02040502050505030304" pitchFamily="18" charset="0"/>
            </a:endParaRPr>
          </a:p>
          <a:p>
            <a:pPr lvl="1" eaLnBrk="1" hangingPunct="1"/>
            <a:r>
              <a:rPr lang="en-US" dirty="0">
                <a:solidFill>
                  <a:schemeClr val="accent1">
                    <a:lumMod val="75000"/>
                  </a:schemeClr>
                </a:solidFill>
                <a:latin typeface="Palatino Linotype" panose="02040502050505030304" pitchFamily="18" charset="0"/>
              </a:rPr>
              <a:t>Best Practice is to use a processor that uses the “Hosted Payment” model</a:t>
            </a:r>
          </a:p>
        </p:txBody>
      </p:sp>
      <p:sp>
        <p:nvSpPr>
          <p:cNvPr id="4" name="Slide Number Placeholder 3"/>
          <p:cNvSpPr>
            <a:spLocks noGrp="1"/>
          </p:cNvSpPr>
          <p:nvPr>
            <p:ph type="sldNum" sz="quarter" idx="12"/>
          </p:nvPr>
        </p:nvSpPr>
        <p:spPr/>
        <p:txBody>
          <a:bodyPr/>
          <a:lstStyle/>
          <a:p>
            <a:pPr>
              <a:defRPr/>
            </a:pPr>
            <a:fld id="{10B4EA7F-D140-4D30-A25F-B9ACDAD15EC6}" type="slidenum">
              <a:rPr lang="en-US" smtClean="0"/>
              <a:pPr>
                <a:defRPr/>
              </a:pPr>
              <a:t>8</a:t>
            </a:fld>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378695" y="548680"/>
            <a:ext cx="5338936" cy="881609"/>
          </a:xfrm>
        </p:spPr>
        <p:txBody>
          <a:bodyPr>
            <a:normAutofit/>
          </a:bodyPr>
          <a:lstStyle/>
          <a:p>
            <a:pPr algn="r"/>
            <a:r>
              <a:rPr lang="en-US" dirty="0">
                <a:solidFill>
                  <a:schemeClr val="accent1">
                    <a:lumMod val="75000"/>
                  </a:schemeClr>
                </a:solidFill>
                <a:latin typeface="Palatino Linotype" panose="02040502050505030304" pitchFamily="18" charset="0"/>
              </a:rPr>
              <a:t>Choosing a Processor</a:t>
            </a:r>
            <a:br>
              <a:rPr lang="en-US" dirty="0">
                <a:solidFill>
                  <a:schemeClr val="accent1">
                    <a:lumMod val="75000"/>
                  </a:schemeClr>
                </a:solidFill>
                <a:latin typeface="Palatino Linotype" panose="02040502050505030304" pitchFamily="18" charset="0"/>
              </a:rPr>
            </a:br>
            <a:r>
              <a:rPr lang="en-US" sz="2000" dirty="0">
                <a:solidFill>
                  <a:schemeClr val="accent1">
                    <a:lumMod val="75000"/>
                  </a:schemeClr>
                </a:solidFill>
                <a:latin typeface="Palatino Linotype" panose="02040502050505030304" pitchFamily="18" charset="0"/>
              </a:rPr>
              <a:t>In-Person</a:t>
            </a:r>
          </a:p>
        </p:txBody>
      </p:sp>
      <p:sp>
        <p:nvSpPr>
          <p:cNvPr id="3" name="Content Placeholder 2"/>
          <p:cNvSpPr>
            <a:spLocks noGrp="1"/>
          </p:cNvSpPr>
          <p:nvPr>
            <p:ph idx="1"/>
          </p:nvPr>
        </p:nvSpPr>
        <p:spPr>
          <a:xfrm>
            <a:off x="426367" y="1778654"/>
            <a:ext cx="8291264" cy="4386650"/>
          </a:xfrm>
        </p:spPr>
        <p:txBody>
          <a:bodyPr>
            <a:noAutofit/>
          </a:bodyPr>
          <a:lstStyle/>
          <a:p>
            <a:pPr marL="0" lvl="0" indent="0">
              <a:buNone/>
            </a:pPr>
            <a:r>
              <a:rPr lang="en-US" sz="2000" b="1" dirty="0">
                <a:solidFill>
                  <a:schemeClr val="accent1">
                    <a:lumMod val="75000"/>
                  </a:schemeClr>
                </a:solidFill>
                <a:latin typeface="Palatino Linotype" panose="02040502050505030304" pitchFamily="18" charset="0"/>
              </a:rPr>
              <a:t>In-Person – Card Present transactions:</a:t>
            </a:r>
            <a:endParaRPr lang="en-US" sz="1800" dirty="0">
              <a:solidFill>
                <a:schemeClr val="accent1">
                  <a:lumMod val="75000"/>
                </a:schemeClr>
              </a:solidFill>
              <a:latin typeface="Palatino Linotype" panose="02040502050505030304" pitchFamily="18" charset="0"/>
            </a:endParaRPr>
          </a:p>
          <a:p>
            <a:pPr marL="0" lvl="0" indent="0">
              <a:buNone/>
            </a:pPr>
            <a:r>
              <a:rPr lang="en-US" sz="1800" dirty="0">
                <a:solidFill>
                  <a:schemeClr val="accent1">
                    <a:lumMod val="75000"/>
                  </a:schemeClr>
                </a:solidFill>
                <a:latin typeface="Palatino Linotype" panose="02040502050505030304" pitchFamily="18" charset="0"/>
              </a:rPr>
              <a:t>All the processors we offer can also support in-person transaction through a “virtual terminal” on a computer screen. This is a good option if you want to use the same processor for both internet and in-person processing.</a:t>
            </a:r>
          </a:p>
          <a:p>
            <a:pPr marL="0" lvl="0" indent="0">
              <a:buNone/>
            </a:pPr>
            <a:endParaRPr lang="en-US" sz="1800" dirty="0">
              <a:solidFill>
                <a:schemeClr val="accent1">
                  <a:lumMod val="75000"/>
                </a:schemeClr>
              </a:solidFill>
              <a:latin typeface="Palatino Linotype" panose="02040502050505030304" pitchFamily="18" charset="0"/>
            </a:endParaRPr>
          </a:p>
          <a:p>
            <a:pPr lvl="1"/>
            <a:r>
              <a:rPr lang="en-US" sz="1800" dirty="0">
                <a:solidFill>
                  <a:schemeClr val="accent1">
                    <a:lumMod val="75000"/>
                  </a:schemeClr>
                </a:solidFill>
                <a:latin typeface="Palatino Linotype" panose="02040502050505030304" pitchFamily="18" charset="0"/>
              </a:rPr>
              <a:t>Hardware Terminals – Stand-alone devices using an Ethernet connection (preferred) or using a dial-up analog phone line</a:t>
            </a:r>
            <a:r>
              <a:rPr lang="en-US" sz="1800" i="1" dirty="0">
                <a:solidFill>
                  <a:schemeClr val="accent1">
                    <a:lumMod val="75000"/>
                  </a:schemeClr>
                </a:solidFill>
                <a:latin typeface="Palatino Linotype" panose="02040502050505030304" pitchFamily="18" charset="0"/>
              </a:rPr>
              <a:t>.</a:t>
            </a:r>
            <a:r>
              <a:rPr lang="en-US" sz="1600" i="1" dirty="0">
                <a:solidFill>
                  <a:schemeClr val="accent1">
                    <a:lumMod val="75000"/>
                  </a:schemeClr>
                </a:solidFill>
                <a:latin typeface="Palatino Linotype" panose="02040502050505030304" pitchFamily="18" charset="0"/>
              </a:rPr>
              <a:t>.</a:t>
            </a:r>
          </a:p>
          <a:p>
            <a:pPr lvl="1"/>
            <a:endParaRPr lang="en-US" sz="1600" i="1" dirty="0">
              <a:solidFill>
                <a:schemeClr val="accent1">
                  <a:lumMod val="75000"/>
                </a:schemeClr>
              </a:solidFill>
              <a:latin typeface="Palatino Linotype" panose="02040502050505030304" pitchFamily="18" charset="0"/>
            </a:endParaRPr>
          </a:p>
          <a:p>
            <a:pPr lvl="1"/>
            <a:r>
              <a:rPr lang="en-US" sz="1800" dirty="0">
                <a:solidFill>
                  <a:schemeClr val="accent1">
                    <a:lumMod val="75000"/>
                  </a:schemeClr>
                </a:solidFill>
                <a:latin typeface="Palatino Linotype" panose="02040502050505030304" pitchFamily="18" charset="0"/>
              </a:rPr>
              <a:t>Point of Sale Unit - The Clover Station is an “all in one” Point of Sale system with cash drawer. </a:t>
            </a:r>
          </a:p>
          <a:p>
            <a:pPr lvl="1"/>
            <a:endParaRPr lang="en-US" sz="1800" i="1" dirty="0">
              <a:solidFill>
                <a:schemeClr val="accent1">
                  <a:lumMod val="75000"/>
                </a:schemeClr>
              </a:solidFill>
              <a:highlight>
                <a:srgbClr val="FFFF00"/>
              </a:highlight>
              <a:latin typeface="Palatino Linotype" panose="02040502050505030304" pitchFamily="18" charset="0"/>
            </a:endParaRPr>
          </a:p>
          <a:p>
            <a:pPr lvl="1"/>
            <a:r>
              <a:rPr lang="en-US" sz="1800" dirty="0">
                <a:solidFill>
                  <a:schemeClr val="accent1">
                    <a:lumMod val="75000"/>
                  </a:schemeClr>
                </a:solidFill>
                <a:latin typeface="Palatino Linotype" panose="02040502050505030304" pitchFamily="18" charset="0"/>
              </a:rPr>
              <a:t>Mobile Options – The Clover Flex 4 is an all-in-one device that uses a wireless signal to serve customers efficiently. </a:t>
            </a:r>
            <a:endParaRPr lang="en-US" sz="1600" i="1" dirty="0">
              <a:solidFill>
                <a:schemeClr val="accent1">
                  <a:lumMod val="75000"/>
                </a:schemeClr>
              </a:solidFill>
              <a:highlight>
                <a:srgbClr val="FFFF00"/>
              </a:highlight>
              <a:latin typeface="Palatino Linotype" panose="02040502050505030304" pitchFamily="18" charset="0"/>
            </a:endParaRPr>
          </a:p>
        </p:txBody>
      </p:sp>
      <p:sp>
        <p:nvSpPr>
          <p:cNvPr id="4" name="Slide Number Placeholder 3"/>
          <p:cNvSpPr>
            <a:spLocks noGrp="1"/>
          </p:cNvSpPr>
          <p:nvPr>
            <p:ph type="sldNum" sz="quarter" idx="12"/>
          </p:nvPr>
        </p:nvSpPr>
        <p:spPr/>
        <p:txBody>
          <a:bodyPr/>
          <a:lstStyle/>
          <a:p>
            <a:pPr>
              <a:defRPr/>
            </a:pPr>
            <a:fld id="{10B4EA7F-D140-4D30-A25F-B9ACDAD15EC6}" type="slidenum">
              <a:rPr lang="en-US" smtClean="0"/>
              <a:pPr>
                <a:defRPr/>
              </a:pPr>
              <a:t>9</a:t>
            </a:fld>
            <a:endParaRPr lang="en-US" dirty="0"/>
          </a:p>
        </p:txBody>
      </p:sp>
    </p:spTree>
  </p:cSld>
  <p:clrMapOvr>
    <a:masterClrMapping/>
  </p:clrMapOvr>
</p:sld>
</file>

<file path=ppt/theme/theme1.xml><?xml version="1.0" encoding="utf-8"?>
<a:theme xmlns:a="http://schemas.openxmlformats.org/drawingml/2006/main" name="Treasurer">
  <a:themeElements>
    <a:clrScheme name="Treasur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reasurer">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Treasur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reasur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reasur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reasur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reasur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reasur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reasur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reasur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reasur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reasur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reasur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reasur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10323</TotalTime>
  <Words>3657</Words>
  <Application>Microsoft Office PowerPoint</Application>
  <PresentationFormat>On-screen Show (4:3)</PresentationFormat>
  <Paragraphs>265</Paragraphs>
  <Slides>21</Slides>
  <Notes>17</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21</vt:i4>
      </vt:variant>
    </vt:vector>
  </HeadingPairs>
  <TitlesOfParts>
    <vt:vector size="28" baseType="lpstr">
      <vt:lpstr>Aptos</vt:lpstr>
      <vt:lpstr>Aptos Display</vt:lpstr>
      <vt:lpstr>Arial</vt:lpstr>
      <vt:lpstr>Calibri</vt:lpstr>
      <vt:lpstr>Palatino Linotype</vt:lpstr>
      <vt:lpstr>Treasurer</vt:lpstr>
      <vt:lpstr>Office Theme</vt:lpstr>
      <vt:lpstr>Banking and  Merchant Services</vt:lpstr>
      <vt:lpstr>The Role of the Treasurer Cash Management</vt:lpstr>
      <vt:lpstr>Payment Method Values Federal Reserve Payments Study (FRPS) 11/24 </vt:lpstr>
      <vt:lpstr>Internet Payment Acceptance Options</vt:lpstr>
      <vt:lpstr>Merchant Services Contract Office of the State Treasurer</vt:lpstr>
      <vt:lpstr>Merchant Bankcard Services Definitions </vt:lpstr>
      <vt:lpstr>Choosing a Processor Internet</vt:lpstr>
      <vt:lpstr>Bankcard Acceptance Guidelines Internet</vt:lpstr>
      <vt:lpstr>Choosing a Processor In-Person</vt:lpstr>
      <vt:lpstr>Bankcard Acceptance Guidelines In-Person</vt:lpstr>
      <vt:lpstr>PowerPoint Presentation</vt:lpstr>
      <vt:lpstr>Pricing for Bankcard Processing</vt:lpstr>
      <vt:lpstr>Managing Costs for Bankcards</vt:lpstr>
      <vt:lpstr>Rules for Government Service Fee</vt:lpstr>
      <vt:lpstr>Government Service Fee Considerations</vt:lpstr>
      <vt:lpstr>Approvals Process</vt:lpstr>
      <vt:lpstr>Economic Feasibility Study  Decision Matrix</vt:lpstr>
      <vt:lpstr>Questions about EFS Requirements </vt:lpstr>
      <vt:lpstr>College Banking Services Agreements</vt:lpstr>
      <vt:lpstr>College Banking Services Agreements</vt:lpstr>
      <vt:lpstr>                                                  OST Contacts</vt:lpstr>
    </vt:vector>
  </TitlesOfParts>
  <Company>Office of the State Treasurer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Office of the State Treasurer</dc:title>
  <dc:creator>Debbie</dc:creator>
  <cp:lastModifiedBy>Jennifer Fenske</cp:lastModifiedBy>
  <cp:revision>501</cp:revision>
  <cp:lastPrinted>2025-10-14T22:24:37Z</cp:lastPrinted>
  <dcterms:created xsi:type="dcterms:W3CDTF">2004-01-30T17:57:32Z</dcterms:created>
  <dcterms:modified xsi:type="dcterms:W3CDTF">2025-10-29T22:23:49Z</dcterms:modified>
</cp:coreProperties>
</file>