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</p:sldMasterIdLst>
  <p:notesMasterIdLst>
    <p:notesMasterId r:id="rId15"/>
  </p:notesMasterIdLst>
  <p:handoutMasterIdLst>
    <p:handoutMasterId r:id="rId16"/>
  </p:handoutMasterIdLst>
  <p:sldIdLst>
    <p:sldId id="334" r:id="rId5"/>
    <p:sldId id="316" r:id="rId6"/>
    <p:sldId id="342" r:id="rId7"/>
    <p:sldId id="350" r:id="rId8"/>
    <p:sldId id="351" r:id="rId9"/>
    <p:sldId id="352" r:id="rId10"/>
    <p:sldId id="336" r:id="rId11"/>
    <p:sldId id="346" r:id="rId12"/>
    <p:sldId id="328" r:id="rId13"/>
    <p:sldId id="34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84967" autoAdjust="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-110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E99E25-5B65-D93A-3010-8B947D67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EB28A-33CC-6CF5-1214-F2C3205F6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88634-FBA9-41D6-8B35-EE3A7D816B7C}" type="datetimeFigureOut">
              <a:rPr lang="en-US" smtClean="0"/>
              <a:t>10/29/2025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63414-6160-FF79-B3F6-CD615625C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3E93F-BDEC-C5F7-2553-8324882C41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C78D2-97D1-4B37-BDD1-08A09BD4CA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35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10/29/2025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96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773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10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547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93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364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61510" y="2744546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59" y="640080"/>
            <a:ext cx="4815836" cy="210312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183E8BD-29F0-8F9F-FC7D-73F8067BCD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C983CA3-739C-6C20-AFE0-0997370354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1427" y="640080"/>
            <a:ext cx="5122889" cy="2103120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tx1"/>
                </a:solidFill>
              </a:defRPr>
            </a:lvl1pPr>
            <a:lvl2pPr marL="228600">
              <a:lnSpc>
                <a:spcPct val="100000"/>
              </a:lnSpc>
              <a:defRPr sz="1600">
                <a:solidFill>
                  <a:schemeClr val="tx1"/>
                </a:solidFill>
              </a:defRPr>
            </a:lvl2pPr>
            <a:lvl3pPr marL="457200">
              <a:lnSpc>
                <a:spcPct val="100000"/>
              </a:lnSpc>
              <a:defRPr sz="1400">
                <a:solidFill>
                  <a:schemeClr val="tx1"/>
                </a:solidFill>
              </a:defRPr>
            </a:lvl3pPr>
            <a:lvl4pPr marL="685800">
              <a:lnSpc>
                <a:spcPct val="100000"/>
              </a:lnSpc>
              <a:defRPr sz="12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C9F29C-BBE9-AFB4-AFC6-30BCA4EB2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C4D286-C480-B4CF-4406-CACC323F9FA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280160" y="3017520"/>
            <a:ext cx="10374152" cy="320886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BEE2817-4518-D59A-BD13-29A3D4FE64F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39516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0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lIns="0" tIns="0" rIns="0" bIns="0" anchor="b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0626849-9D2D-3C95-8C10-FA8F325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685800"/>
            <a:ext cx="4937760" cy="402336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>
              <a:spcBef>
                <a:spcPts val="1200"/>
              </a:spcBef>
              <a:defRPr sz="1800"/>
            </a:lvl2pPr>
            <a:lvl3pPr marL="914400">
              <a:spcBef>
                <a:spcPts val="1200"/>
              </a:spcBef>
              <a:defRPr sz="1800"/>
            </a:lvl3pPr>
            <a:lvl4pPr marL="1371600">
              <a:spcBef>
                <a:spcPts val="1200"/>
              </a:spcBef>
              <a:defRPr sz="1800"/>
            </a:lvl4pPr>
            <a:lvl5pPr marL="18288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04755" y="685800"/>
            <a:ext cx="4937760" cy="4023360"/>
          </a:xfrm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8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800"/>
            </a:lvl4pPr>
            <a:lvl5pPr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17D91C-F78C-0E4C-FB27-7112AB840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22570" y="5680647"/>
            <a:ext cx="465456" cy="581432"/>
            <a:chOff x="7843462" y="2744546"/>
            <a:chExt cx="465456" cy="581432"/>
          </a:xfrm>
        </p:grpSpPr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CC935CF3-75DF-0DC7-1B2A-E0E0205DF64B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13">
              <a:extLst>
                <a:ext uri="{FF2B5EF4-FFF2-40B4-BE49-F238E27FC236}">
                  <a16:creationId xmlns:a16="http://schemas.microsoft.com/office/drawing/2014/main" id="{D5782BEB-6319-DEC1-F9ED-BA9201C6B9B7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6E59DFAF-9794-BD12-D89A-422FFFFCE023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6444A47-BCB3-5C86-F2B8-25092BE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48C53D-49AB-C003-70E8-5117AF079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6BC1DE-6696-3408-564E-2D73B1266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711518" y="5393214"/>
            <a:ext cx="1097341" cy="736658"/>
            <a:chOff x="10508317" y="446637"/>
            <a:chExt cx="1097341" cy="736658"/>
          </a:xfrm>
        </p:grpSpPr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268EB1E4-29D6-C3F5-BCBB-FB7E7EE5C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08317" y="49220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Graphic 16">
              <a:extLst>
                <a:ext uri="{FF2B5EF4-FFF2-40B4-BE49-F238E27FC236}">
                  <a16:creationId xmlns:a16="http://schemas.microsoft.com/office/drawing/2014/main" id="{09524D46-140F-2F4F-430B-F59815A07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477944" y="105558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Graphic 14">
              <a:extLst>
                <a:ext uri="{FF2B5EF4-FFF2-40B4-BE49-F238E27FC236}">
                  <a16:creationId xmlns:a16="http://schemas.microsoft.com/office/drawing/2014/main" id="{AC75143B-C717-8D04-743C-B40FB5EFB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41555" y="44663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737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40080"/>
            <a:ext cx="10087699" cy="1280160"/>
          </a:xfrm>
        </p:spPr>
        <p:txBody>
          <a:bodyPr lIns="0" tIns="0" rIns="0" bIns="0" anchor="b" anchorCtr="0"/>
          <a:lstStyle>
            <a:lvl1pPr>
              <a:defRPr sz="4000" b="1"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6B8DF0-B7E6-5032-C3C7-E457E793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80160" y="2103119"/>
            <a:ext cx="10087699" cy="41148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C5F4D40-ADE4-5EEB-436C-8563A49C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bbles and Title 1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7" y="585216"/>
            <a:ext cx="8965094" cy="2276856"/>
          </a:xfrm>
        </p:spPr>
        <p:txBody>
          <a:bodyPr lIns="0" tIns="0" rIns="0" anchor="b"/>
          <a:lstStyle>
            <a:lvl1pPr algn="r">
              <a:lnSpc>
                <a:spcPts val="4800"/>
              </a:lnSpc>
              <a:defRPr sz="48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FC9B12A4-113B-B3F6-5926-5C2A6F504A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1606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609" y="3127248"/>
            <a:ext cx="6117381" cy="301752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F51D36-DB19-27CD-47E0-A4261648D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614240">
            <a:off x="3975343" y="2819532"/>
            <a:ext cx="465456" cy="581432"/>
            <a:chOff x="7843462" y="2744546"/>
            <a:chExt cx="465456" cy="581432"/>
          </a:xfrm>
        </p:grpSpPr>
        <p:sp>
          <p:nvSpPr>
            <p:cNvPr id="4" name="Graphic 12">
              <a:extLst>
                <a:ext uri="{FF2B5EF4-FFF2-40B4-BE49-F238E27FC236}">
                  <a16:creationId xmlns:a16="http://schemas.microsoft.com/office/drawing/2014/main" id="{3EFED0E0-17D4-C5B0-09D0-B43338A856B3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Graphic 13">
              <a:extLst>
                <a:ext uri="{FF2B5EF4-FFF2-40B4-BE49-F238E27FC236}">
                  <a16:creationId xmlns:a16="http://schemas.microsoft.com/office/drawing/2014/main" id="{8F798BBE-9B6F-700D-08A1-09ABC5388CCE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Graphic 15">
              <a:extLst>
                <a:ext uri="{FF2B5EF4-FFF2-40B4-BE49-F238E27FC236}">
                  <a16:creationId xmlns:a16="http://schemas.microsoft.com/office/drawing/2014/main" id="{4AE2D1C5-9D85-9049-690C-3AFCE7E2DA56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0FE75D-ACD3-655E-58A7-8F2C18276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36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10515600" cy="150971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B2B208-F5B9-0151-C982-A389CB0B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EEA6CA-DE1E-18ED-E69E-54A1372F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973C81-5E94-41F6-CE15-3B4763B3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35B5C-F994-9D57-3118-919EE90F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44" y="614202"/>
            <a:ext cx="5918072" cy="2276856"/>
          </a:xfrm>
        </p:spPr>
        <p:txBody>
          <a:bodyPr lIns="0" tIns="0" rIns="0" bIns="0" anchor="b"/>
          <a:lstStyle>
            <a:lvl1pPr algn="r">
              <a:lnSpc>
                <a:spcPts val="4000"/>
              </a:lnSpc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738AB3-8054-6E21-C34C-36AF3A31AC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0160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tIns="914400" anchor="t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D1B85-4BEF-C1C1-5619-B82E9E44A9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48" y="3161752"/>
            <a:ext cx="5918068" cy="3144965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3pPr>
            <a:lvl4pPr marL="13716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4pPr>
            <a:lvl5pPr marL="1828800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52402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872E9-2F0D-2FEB-0974-F0BBBC5E03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238999" y="6356350"/>
            <a:ext cx="379561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386775"/>
            <a:ext cx="8311102" cy="3080335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9670435">
            <a:off x="7632743" y="794953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01D87F51-D69B-9038-0566-4FDC355AB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7587" y="411831"/>
            <a:ext cx="3521337" cy="3521344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5123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640080"/>
            <a:ext cx="10302240" cy="1852046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588447"/>
            <a:ext cx="7853678" cy="726645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659974" y="445645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5DDB7824-50BA-B12F-AD49-CA8953CA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36252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5264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0" y="640080"/>
            <a:ext cx="7498080" cy="1280160"/>
          </a:xfrm>
        </p:spPr>
        <p:txBody>
          <a:bodyPr lIns="0" tIns="0" rIns="0" bIns="0" anchor="b" anchorCtr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2376"/>
            <a:ext cx="520991" cy="517379"/>
          </a:xfrm>
        </p:spPr>
        <p:txBody>
          <a:bodyPr anchor="t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7615" y="895646"/>
            <a:ext cx="1956925" cy="195692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" anchor="t" anchorCtr="0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0" y="2194560"/>
            <a:ext cx="7498080" cy="402336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defRPr sz="1600"/>
            </a:lvl2pPr>
            <a:lvl3pPr marL="457200">
              <a:defRPr sz="1400"/>
            </a:lvl3pPr>
            <a:lvl4pPr marL="685800">
              <a:defRPr sz="12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8B5E78-A531-681D-1312-F21B52D0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70685" y="620661"/>
            <a:ext cx="403448" cy="381782"/>
            <a:chOff x="10969280" y="1780012"/>
            <a:chExt cx="403448" cy="381782"/>
          </a:xfrm>
        </p:grpSpPr>
        <p:sp>
          <p:nvSpPr>
            <p:cNvPr id="17" name="Graphic 10">
              <a:extLst>
                <a:ext uri="{FF2B5EF4-FFF2-40B4-BE49-F238E27FC236}">
                  <a16:creationId xmlns:a16="http://schemas.microsoft.com/office/drawing/2014/main" id="{AAD06B87-D9B2-4F94-B734-A8F039A20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81590" y="2070656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Graphic 11">
              <a:extLst>
                <a:ext uri="{FF2B5EF4-FFF2-40B4-BE49-F238E27FC236}">
                  <a16:creationId xmlns:a16="http://schemas.microsoft.com/office/drawing/2014/main" id="{BB13A13C-36EA-4B13-9175-C5FE95B34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69280" y="178001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5189CAD3-7011-6481-11F8-05B5CB106F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7CB27F-7A56-A747-A4D6-5627C2463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3383280"/>
            <a:ext cx="10302240" cy="1852046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966886"/>
            <a:ext cx="10302237" cy="397191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97692" y="62029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912362-D30D-7B0B-BA94-0993B1EBC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2775857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4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85800"/>
            <a:ext cx="9137012" cy="1280160"/>
          </a:xfrm>
        </p:spPr>
        <p:txBody>
          <a:bodyPr lIns="0" tIns="0" rIns="0" bIns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F91A5DB-A2CA-1D70-9A06-3869A288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2327440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23402" y="2327441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D6A69CF-70D6-AB12-CD8B-FD75B7EE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EFE408-BFE1-16DC-F7C6-47F55C171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992" y="0"/>
            <a:ext cx="5779008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2" y="685800"/>
            <a:ext cx="4754880" cy="567055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C0ED5DD-6381-0FFD-7B45-D21179A3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042E432-AE48-385B-DEA1-32129394CE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79526" y="1533524"/>
            <a:ext cx="4663440" cy="1895475"/>
          </a:xfrm>
        </p:spPr>
        <p:txBody>
          <a:bodyPr lIns="0" tIns="0" rIns="0" bIns="0" anchor="t" anchorCtr="0">
            <a:noAutofit/>
          </a:bodyPr>
          <a:lstStyle>
            <a:lvl1pPr marL="342900" indent="-512064">
              <a:spcBef>
                <a:spcPts val="1000"/>
              </a:spcBef>
              <a:buFont typeface="+mj-lt"/>
              <a:buAutoNum type="arabicPeriod"/>
              <a:defRPr sz="1800"/>
            </a:lvl1pPr>
            <a:lvl2pPr marL="1028700" indent="-342900">
              <a:spcBef>
                <a:spcPts val="1200"/>
              </a:spcBef>
              <a:buFont typeface="+mj-lt"/>
              <a:buAutoNum type="alphaLcPeriod"/>
              <a:defRPr sz="1800"/>
            </a:lvl2pPr>
            <a:lvl3pPr marL="1257300" indent="-342900">
              <a:spcBef>
                <a:spcPts val="1200"/>
              </a:spcBef>
              <a:buFont typeface="+mj-lt"/>
              <a:buAutoNum type="arabicParenR"/>
              <a:defRPr sz="1800"/>
            </a:lvl3pPr>
            <a:lvl4pPr marL="1714500" indent="-342900">
              <a:spcBef>
                <a:spcPts val="1200"/>
              </a:spcBef>
              <a:buFont typeface="+mj-lt"/>
              <a:buAutoNum type="alphaLcParenR"/>
              <a:defRPr sz="1800"/>
            </a:lvl4pPr>
            <a:lvl5pPr marL="2228850" indent="-400050">
              <a:spcBef>
                <a:spcPts val="1200"/>
              </a:spcBef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F111B2E-0535-57E2-FE92-620F9307A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0160" y="3482974"/>
            <a:ext cx="4663440" cy="1190033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spcBef>
                <a:spcPts val="1200"/>
              </a:spcBef>
              <a:buNone/>
              <a:defRPr sz="1600"/>
            </a:lvl2pPr>
            <a:lvl3pPr marL="914400" indent="0">
              <a:spcBef>
                <a:spcPts val="1200"/>
              </a:spcBef>
              <a:buNone/>
              <a:defRPr sz="1400"/>
            </a:lvl3pPr>
            <a:lvl4pPr marL="1371600" indent="0">
              <a:spcBef>
                <a:spcPts val="1200"/>
              </a:spcBef>
              <a:buNone/>
              <a:defRPr sz="1200"/>
            </a:lvl4pPr>
            <a:lvl5pPr marL="1828800" indent="0">
              <a:spcBef>
                <a:spcPts val="12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280160" y="4692058"/>
            <a:ext cx="4663440" cy="1584918"/>
          </a:xfrm>
        </p:spPr>
        <p:txBody>
          <a:bodyPr lIns="0" tIns="0" rIns="0" bIns="0" anchor="t" anchorCtr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1200"/>
              </a:spcBef>
              <a:defRPr sz="14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4C23E1A-9E5E-DA12-8E11-83F48676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3FE6E42-6A8F-C459-87EE-E2A5BAFA8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2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2441448"/>
          </a:xfrm>
        </p:spPr>
        <p:txBody>
          <a:bodyPr lIns="0" tIns="0" rIns="0" bIns="0" anchor="ctr" anchorCtr="0"/>
          <a:lstStyle>
            <a:lvl1pPr algn="l">
              <a:lnSpc>
                <a:spcPts val="4000"/>
              </a:lnSpc>
              <a:spcBef>
                <a:spcPts val="1000"/>
              </a:spcBef>
              <a:defRPr sz="4000" b="1" i="0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B40175-FA51-DA14-A5B2-CD06DE6ECC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161" y="2777067"/>
            <a:ext cx="4663440" cy="355058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lnSpc>
                <a:spcPct val="110000"/>
              </a:lnSpc>
              <a:defRPr sz="1600"/>
            </a:lvl2pPr>
            <a:lvl3pPr marL="457200">
              <a:lnSpc>
                <a:spcPct val="110000"/>
              </a:lnSpc>
              <a:defRPr sz="1400"/>
            </a:lvl3pPr>
            <a:lvl4pPr marL="685800">
              <a:lnSpc>
                <a:spcPct val="110000"/>
              </a:lnSpc>
              <a:defRPr sz="1200"/>
            </a:lvl4pPr>
            <a:lvl5pPr marL="914400">
              <a:lnSpc>
                <a:spcPct val="11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089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5553" y="301752"/>
            <a:ext cx="5221224" cy="6263640"/>
          </a:xfrm>
        </p:spPr>
        <p:txBody>
          <a:bodyPr tIns="914400" anchor="t" anchorCtr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7A4AE671-C203-0370-2888-FC8F7D444D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434825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92BFA8-57AD-0B5C-2534-1E862B58D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5127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80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94" y="1"/>
            <a:ext cx="9918405" cy="16462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394" y="1825625"/>
            <a:ext cx="99184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6121" y="726630"/>
            <a:ext cx="520991" cy="5173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800" b="1" i="0" cap="all" spc="100" baseline="0"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F1C86-6A9C-D287-D381-5634A69BF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5394" y="635635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B8477-3F24-EDCB-C8AC-843363639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8999" y="6356350"/>
            <a:ext cx="4114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7" r:id="rId2"/>
    <p:sldLayoutId id="2147483728" r:id="rId3"/>
    <p:sldLayoutId id="2147483729" r:id="rId4"/>
    <p:sldLayoutId id="2147483710" r:id="rId5"/>
    <p:sldLayoutId id="2147483727" r:id="rId6"/>
    <p:sldLayoutId id="2147483701" r:id="rId7"/>
    <p:sldLayoutId id="2147483721" r:id="rId8"/>
    <p:sldLayoutId id="2147483720" r:id="rId9"/>
    <p:sldLayoutId id="2147483730" r:id="rId10"/>
    <p:sldLayoutId id="2147483722" r:id="rId11"/>
    <p:sldLayoutId id="2147483698" r:id="rId12"/>
    <p:sldLayoutId id="2147483732" r:id="rId13"/>
    <p:sldLayoutId id="2147483702" r:id="rId14"/>
    <p:sldLayoutId id="2147483703" r:id="rId15"/>
  </p:sldLayoutIdLst>
  <p:hf sldNum="0" hdr="0" ft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839437"/>
          </a:xfrm>
        </p:spPr>
        <p:txBody>
          <a:bodyPr/>
          <a:lstStyle/>
          <a:p>
            <a:r>
              <a:rPr lang="en-US" dirty="0"/>
              <a:t>Fiscal Year 2025 Financial statement updates &amp; Other accounting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6992B7-5C85-DC36-5270-038E6315D752}"/>
              </a:ext>
            </a:extLst>
          </p:cNvPr>
          <p:cNvSpPr txBox="1"/>
          <p:nvPr/>
        </p:nvSpPr>
        <p:spPr>
          <a:xfrm>
            <a:off x="1487504" y="5951551"/>
            <a:ext cx="6685825" cy="54864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ts val="5400"/>
              </a:lnSpc>
              <a:spcBef>
                <a:spcPct val="0"/>
              </a:spcBef>
              <a:buNone/>
              <a:defRPr sz="5400" b="1" i="0" cap="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BAR Meeting, October 2025, Yakima</a:t>
            </a:r>
          </a:p>
        </p:txBody>
      </p:sp>
    </p:spTree>
    <p:extLst>
      <p:ext uri="{BB962C8B-B14F-4D97-AF65-F5344CB8AC3E}">
        <p14:creationId xmlns:p14="http://schemas.microsoft.com/office/powerpoint/2010/main" val="2955403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5D893-E98A-260A-9EC4-B9365E53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364704"/>
            <a:ext cx="5392152" cy="1549683"/>
          </a:xfrm>
        </p:spPr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  <p:pic>
        <p:nvPicPr>
          <p:cNvPr id="5" name="Picture Placeholder 14" descr="Mountains under near dusk sky">
            <a:extLst>
              <a:ext uri="{FF2B5EF4-FFF2-40B4-BE49-F238E27FC236}">
                <a16:creationId xmlns:a16="http://schemas.microsoft.com/office/drawing/2014/main" id="{DE72DC91-8DC9-B68C-C1D3-8F5273481A7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13191" r="13191"/>
          <a:stretch/>
        </p:blipFill>
        <p:spPr>
          <a:xfrm>
            <a:off x="1371606" y="3205313"/>
            <a:ext cx="3043077" cy="3043083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0D88C-5989-4007-4953-F54A4A34B7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3022316"/>
            <a:ext cx="5392152" cy="1549683"/>
          </a:xfrm>
        </p:spPr>
        <p:txBody>
          <a:bodyPr/>
          <a:lstStyle/>
          <a:p>
            <a:pPr algn="ctr"/>
            <a:r>
              <a:rPr lang="en-US" dirty="0"/>
              <a:t>Lori Carambot</a:t>
            </a:r>
          </a:p>
          <a:p>
            <a:pPr algn="ctr"/>
            <a:r>
              <a:rPr lang="en-US" dirty="0"/>
              <a:t>360-704-1029</a:t>
            </a:r>
          </a:p>
          <a:p>
            <a:pPr algn="ctr"/>
            <a:r>
              <a:rPr lang="en-US" dirty="0"/>
              <a:t>lcarambot@sbctc.edu</a:t>
            </a:r>
          </a:p>
          <a:p>
            <a:pPr algn="ctr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949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243DF-1FE9-01BE-435F-1729F4AB3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statement </a:t>
            </a:r>
            <a:br>
              <a:rPr lang="en-US" dirty="0"/>
            </a:br>
            <a:r>
              <a:rPr lang="en-US" dirty="0"/>
              <a:t>Updates</a:t>
            </a:r>
          </a:p>
        </p:txBody>
      </p:sp>
      <p:pic>
        <p:nvPicPr>
          <p:cNvPr id="6" name="Picture Placeholder 5" descr="Mountains at sunset">
            <a:extLst>
              <a:ext uri="{FF2B5EF4-FFF2-40B4-BE49-F238E27FC236}">
                <a16:creationId xmlns:a16="http://schemas.microsoft.com/office/drawing/2014/main" id="{B520C53E-8329-74AB-5229-BCDE630B2E1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21" b="21"/>
          <a:stretch/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F7377-87AF-3A8C-539C-8A9651F5DA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12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18541-7290-F1A9-2357-CA26E074E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2488" y="438412"/>
            <a:ext cx="8020391" cy="6419588"/>
          </a:xfrm>
        </p:spPr>
        <p:txBody>
          <a:bodyPr/>
          <a:lstStyle/>
          <a:p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</a:rPr>
              <a:t>Updates to Notes</a:t>
            </a:r>
          </a:p>
          <a:p>
            <a:r>
              <a:rPr lang="en-US" sz="2400" dirty="0"/>
              <a:t>Years updated throughout</a:t>
            </a:r>
          </a:p>
          <a:p>
            <a:r>
              <a:rPr lang="en-US" sz="2400" dirty="0"/>
              <a:t>Ensure dates are updated in embedded worksheets</a:t>
            </a:r>
          </a:p>
          <a:p>
            <a:r>
              <a:rPr lang="en-US" sz="2400" dirty="0"/>
              <a:t>Track changes are on so you can roll your prior year forward and make the same changes</a:t>
            </a:r>
          </a:p>
          <a:p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</a:rPr>
              <a:t>Note 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Allowance for Doubtful Accounts sentence added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New sentence regarding Uncollectible Accounts in A/R 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Sentence about impaired assets moved up to Capital Assets from after Leases</a:t>
            </a:r>
          </a:p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888256-9272-0277-21F0-3B8E4B27F6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17615" y="895646"/>
            <a:ext cx="1242705" cy="1956928"/>
          </a:xfrm>
        </p:spPr>
        <p:txBody>
          <a:bodyPr/>
          <a:lstStyle/>
          <a:p>
            <a:endParaRPr lang="en-US"/>
          </a:p>
        </p:txBody>
      </p:sp>
      <p:pic>
        <p:nvPicPr>
          <p:cNvPr id="2" name="Picture Placeholder 5" descr="Mountains at sunset">
            <a:extLst>
              <a:ext uri="{FF2B5EF4-FFF2-40B4-BE49-F238E27FC236}">
                <a16:creationId xmlns:a16="http://schemas.microsoft.com/office/drawing/2014/main" id="{9EEF9697-306A-4536-E458-412CC85B2D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" b="21"/>
          <a:stretch/>
        </p:blipFill>
        <p:spPr>
          <a:xfrm>
            <a:off x="897485" y="627017"/>
            <a:ext cx="2274874" cy="2274873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5028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97F1C-BC85-9A30-4D69-EB09257F3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709447"/>
            <a:ext cx="10087699" cy="579156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/>
              <a:t>Double check the order of resources used – unrestricted then restricted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“When an expense is incurred that can be paid using either restricted or unrestricted resources, </a:t>
            </a:r>
            <a:r>
              <a:rPr lang="en-US" dirty="0">
                <a:highlight>
                  <a:srgbClr val="FFFF00"/>
                </a:highlight>
              </a:rPr>
              <a:t>the College’s policy is to first apply the expense towards unrestricted resources and then towards restricted resources.”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Net Position – make sure each category is an appropriate description of your college’s categories</a:t>
            </a:r>
            <a:endParaRPr lang="en-US" sz="2400" dirty="0">
              <a:highlight>
                <a:srgbClr val="FFFF00"/>
              </a:highlight>
            </a:endParaRPr>
          </a:p>
          <a:p>
            <a:pPr>
              <a:lnSpc>
                <a:spcPct val="110000"/>
              </a:lnSpc>
            </a:pPr>
            <a:r>
              <a:rPr lang="en-US" sz="2400" dirty="0"/>
              <a:t>Non-operating Revenues – CARES reference removed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</a:rPr>
              <a:t>Other Notes</a:t>
            </a:r>
          </a:p>
          <a:p>
            <a:r>
              <a:rPr lang="en-US" sz="2400" dirty="0"/>
              <a:t>There will be a beginning Net Position change due to implementation of GASB 101 – Compensated Absences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092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5D462-D991-BF30-2021-0FFCBAF9B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422031"/>
            <a:ext cx="10087699" cy="5795888"/>
          </a:xfrm>
        </p:spPr>
        <p:txBody>
          <a:bodyPr/>
          <a:lstStyle/>
          <a:p>
            <a:r>
              <a:rPr lang="en-US" sz="2400" dirty="0"/>
              <a:t>If a new GASB pronouncement in Note 2 does not apply to the college, remove that section</a:t>
            </a:r>
          </a:p>
          <a:p>
            <a:r>
              <a:rPr lang="en-US" sz="2400" dirty="0"/>
              <a:t>Compensated absences in the Long-term liability note do not need increases and decreases – can now be netted, but need to clearly state it is netted</a:t>
            </a:r>
          </a:p>
          <a:p>
            <a:r>
              <a:rPr lang="en-US" sz="2400" dirty="0"/>
              <a:t>Updated note for compensated absences</a:t>
            </a:r>
          </a:p>
          <a:p>
            <a:r>
              <a:rPr lang="en-US" sz="2400" dirty="0"/>
              <a:t>Note 25 – New Risk Disclosure – must be analyzed at the college level (GASB 102)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</a:rPr>
              <a:t>Management Discussion and Analysis</a:t>
            </a:r>
          </a:p>
          <a:p>
            <a:r>
              <a:rPr lang="en-US" sz="2400" dirty="0"/>
              <a:t>References for compensated absences and restatements of FY24 amounts need made</a:t>
            </a:r>
          </a:p>
          <a:p>
            <a:r>
              <a:rPr lang="en-US" sz="2400" dirty="0"/>
              <a:t>Updates to the Economic Factors section are pending</a:t>
            </a:r>
          </a:p>
        </p:txBody>
      </p:sp>
    </p:spTree>
    <p:extLst>
      <p:ext uri="{BB962C8B-B14F-4D97-AF65-F5344CB8AC3E}">
        <p14:creationId xmlns:p14="http://schemas.microsoft.com/office/powerpoint/2010/main" val="310843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C9D81-9E2C-23D8-10F1-7C878A49E8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D3273-D528-F29A-CB13-35022080C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422031"/>
            <a:ext cx="10087699" cy="5795888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</a:rPr>
              <a:t>Required Supplemental Information</a:t>
            </a:r>
          </a:p>
          <a:p>
            <a:r>
              <a:rPr lang="en-US" sz="2400" dirty="0"/>
              <a:t>DRS PERS/TRS – Tables are now a complete 10 years as required. This is the first year the top row will drop off, and current year will become the last year of the table</a:t>
            </a:r>
          </a:p>
          <a:p>
            <a:r>
              <a:rPr lang="en-US" sz="2400" dirty="0"/>
              <a:t>SBRP RSI has been split to 2 tables so it will fit on the page</a:t>
            </a:r>
          </a:p>
          <a:p>
            <a:r>
              <a:rPr lang="en-US" sz="2400" dirty="0"/>
              <a:t>OPEB RSI has also been split to 2 tables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u="sng" dirty="0">
                <a:solidFill>
                  <a:schemeClr val="accent5">
                    <a:lumMod val="75000"/>
                  </a:schemeClr>
                </a:solidFill>
              </a:rPr>
              <a:t>Template Status</a:t>
            </a:r>
          </a:p>
          <a:p>
            <a:r>
              <a:rPr lang="en-US" sz="2400" dirty="0"/>
              <a:t>Pension and OPEB workbooks and support have all been distributed</a:t>
            </a:r>
          </a:p>
          <a:p>
            <a:pPr lvl="1"/>
            <a:r>
              <a:rPr lang="en-US" sz="2000" dirty="0"/>
              <a:t>Only missing OPEB headcounts</a:t>
            </a:r>
          </a:p>
          <a:p>
            <a:r>
              <a:rPr lang="en-US" sz="2400" dirty="0"/>
              <a:t>Notes and MD&amp;A are at the auditor for review and comments</a:t>
            </a:r>
          </a:p>
          <a:p>
            <a:r>
              <a:rPr lang="en-US" sz="2400" dirty="0"/>
              <a:t>nVision reports are all available to be run </a:t>
            </a:r>
          </a:p>
          <a:p>
            <a:r>
              <a:rPr lang="en-US" sz="2400" dirty="0"/>
              <a:t>2 invite options went out to </a:t>
            </a:r>
            <a:r>
              <a:rPr lang="en-US" sz="2400" dirty="0" err="1"/>
              <a:t>fswg</a:t>
            </a:r>
            <a:r>
              <a:rPr lang="en-US" sz="2400" dirty="0"/>
              <a:t> for financial statement prep review</a:t>
            </a:r>
          </a:p>
        </p:txBody>
      </p:sp>
    </p:spTree>
    <p:extLst>
      <p:ext uri="{BB962C8B-B14F-4D97-AF65-F5344CB8AC3E}">
        <p14:creationId xmlns:p14="http://schemas.microsoft.com/office/powerpoint/2010/main" val="228944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698432-2D58-D940-A0AE-7748E2A487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Other accounting information – FY26</a:t>
            </a:r>
          </a:p>
        </p:txBody>
      </p:sp>
    </p:spTree>
    <p:extLst>
      <p:ext uri="{BB962C8B-B14F-4D97-AF65-F5344CB8AC3E}">
        <p14:creationId xmlns:p14="http://schemas.microsoft.com/office/powerpoint/2010/main" val="3749168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E24D3-07BE-C483-3F42-95EEE8333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Contra Account</a:t>
            </a:r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9EFE5C42-059F-482E-C029-E8FA5107EED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79526" y="685800"/>
            <a:ext cx="4663440" cy="56705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Account 5020365 – Misc Financial Aid Contra Account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sz="2400" dirty="0"/>
              <a:t>Set up for use with financial aid that should not be recorded as revenue but instead should be recorded as a reduction of expense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sz="2400" dirty="0"/>
              <a:t>Examples include: VA programs, </a:t>
            </a:r>
            <a:r>
              <a:rPr lang="en-US" sz="2400" dirty="0" err="1"/>
              <a:t>Americorp</a:t>
            </a:r>
            <a:r>
              <a:rPr lang="en-US" sz="2400" dirty="0"/>
              <a:t>, Foundation when determined by the college, </a:t>
            </a:r>
            <a:r>
              <a:rPr lang="en-US" sz="2400" dirty="0" err="1"/>
              <a:t>etc</a:t>
            </a:r>
            <a:r>
              <a:rPr lang="en-US" sz="2400" dirty="0"/>
              <a:t> 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US" sz="2400" dirty="0"/>
              <a:t>Theses would be tracked by chartstring or program depending on the college practice</a:t>
            </a:r>
          </a:p>
        </p:txBody>
      </p:sp>
    </p:spTree>
    <p:extLst>
      <p:ext uri="{BB962C8B-B14F-4D97-AF65-F5344CB8AC3E}">
        <p14:creationId xmlns:p14="http://schemas.microsoft.com/office/powerpoint/2010/main" val="719664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47ABD4-990A-BAC8-69FC-AF4C84F3AD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922137"/>
          </a:xfrm>
        </p:spPr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E6A21B-7748-174B-D77E-8EE0B288C7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158" y="1223889"/>
            <a:ext cx="4663440" cy="480113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Admin Fees </a:t>
            </a:r>
            <a:r>
              <a:rPr lang="en-US" sz="2000" dirty="0"/>
              <a:t>(ex. PELL, VA) should be recorded in 4022230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Deposits received</a:t>
            </a:r>
            <a:r>
              <a:rPr lang="en-US" sz="2000" dirty="0"/>
              <a:t>-If refundable based on some criteria, this should be recorded as a liability in 2030010 – Deposits payable ST. If at some point the deposit is forfeited, the deposit would be recorded as 4030030 – Fines &amp; Forfeits revenue.</a:t>
            </a:r>
          </a:p>
          <a:p>
            <a:pPr marL="514350" lvl="1" indent="-285750"/>
            <a:r>
              <a:rPr lang="en-US" sz="1800" dirty="0"/>
              <a:t>Make sure you have some system for tracking these deposits.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Placeholder 21" descr="Mountains under near dusk sky">
            <a:extLst>
              <a:ext uri="{FF2B5EF4-FFF2-40B4-BE49-F238E27FC236}">
                <a16:creationId xmlns:a16="http://schemas.microsoft.com/office/drawing/2014/main" id="{1472EB4E-1296-AC66-19FA-B01BB8D8A5F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22444" r="22444"/>
          <a:stretch/>
        </p:blipFill>
        <p:spPr>
          <a:xfrm>
            <a:off x="6695553" y="301752"/>
            <a:ext cx="5221224" cy="6263640"/>
          </a:xfrm>
        </p:spPr>
      </p:pic>
    </p:spTree>
    <p:extLst>
      <p:ext uri="{BB962C8B-B14F-4D97-AF65-F5344CB8AC3E}">
        <p14:creationId xmlns:p14="http://schemas.microsoft.com/office/powerpoint/2010/main" val="363811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axy presentation_Win32_SL_V16" id="{36B34AD0-AFC2-468E-8620-6CFD159B149F}" vid="{ACCF8893-1A0E-437D-A612-1659D305EA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E87F72-70BF-43BC-A0D4-53665DC1267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52D646E0-DCC8-4209-B539-AA58186B6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BD9919-8F5A-4B99-83E1-E90FE1DCF2E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{D43F104B-3D2B-4EE3-B72C-F85A545DE427}tf89338750_win32</Template>
  <TotalTime>1889</TotalTime>
  <Words>528</Words>
  <Application>Microsoft Office PowerPoint</Application>
  <PresentationFormat>Widescreen</PresentationFormat>
  <Paragraphs>57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Univers</vt:lpstr>
      <vt:lpstr>GradientVTI</vt:lpstr>
      <vt:lpstr>Fiscal Year 2025 Financial statement updates &amp; Other accounting information</vt:lpstr>
      <vt:lpstr>Financial statement  Updates</vt:lpstr>
      <vt:lpstr>PowerPoint Presentation</vt:lpstr>
      <vt:lpstr>PowerPoint Presentation</vt:lpstr>
      <vt:lpstr>PowerPoint Presentation</vt:lpstr>
      <vt:lpstr>PowerPoint Presentation</vt:lpstr>
      <vt:lpstr>Other accounting information – FY26</vt:lpstr>
      <vt:lpstr>New Contra Account</vt:lpstr>
      <vt:lpstr>Reminders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Fiscal Year 2025 Financial statement updates &amp; Other accounting information</dc:title>
  <dc:creator>Lori Carambot</dc:creator>
  <cp:lastModifiedBy>Jennifer Fenske</cp:lastModifiedBy>
  <cp:revision>13</cp:revision>
  <dcterms:created xsi:type="dcterms:W3CDTF">2025-04-21T20:30:30Z</dcterms:created>
  <dcterms:modified xsi:type="dcterms:W3CDTF">2025-10-29T22:27:29Z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