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Libre Franklin" pitchFamily="2" charset="0"/>
      <p:regular r:id="rId48"/>
      <p:bold r:id="rId49"/>
      <p:italic r:id="rId50"/>
      <p:boldItalic r:id="rId51"/>
    </p:embeddedFont>
    <p:embeddedFont>
      <p:font typeface="Libre Franklin Medium"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T/h5J3FXl8KaTXtJuO0tP92xO/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949bcaa13a_1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3949bcaa13a_1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g3949bcaa13a_1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949bcaa13a_1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3949bcaa13a_1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3949bcaa13a_1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949bcaa13a_1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3949bcaa13a_1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3949bcaa13a_1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949bcaa13a_1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3949bcaa13a_1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g3949bcaa13a_1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949bcaa13a_1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3949bcaa13a_1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g3949bcaa13a_1_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949bcaa13a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3949bcaa13a_2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3949bcaa13a_2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949bcaa13a_2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3949bcaa13a_2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3949bcaa13a_2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de9b8fa6ce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2de9b8fa6ce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2de9b8fa6ce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94910a0ef4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394910a0ef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94910a0ef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394910a0ef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94910a0ef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g394910a0ef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e2c578d72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2e2c578d72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2e2c578d72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e2c578d72d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g2e2c578d72d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3" name="Google Shape;303;g2e2c578d72d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e4f942a1c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2e4f942a1c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2e4f942a1c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3ffda45cf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33ffda45cf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g33ffda45cf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f2fd28b9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g2f2fd28b9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2f2fd28b968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e2c578d72d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g2e2c578d72d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2e2c578d72d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3ffda45cf8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g33ffda45cf8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g33ffda45cf8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e2c578d72d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2e2c578d72d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2e2c578d72d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f2fd28b968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2f2fd28b968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2f2fd28b968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94910a0ef4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394910a0ef4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2f2fd28b96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2f2fd28b968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g2f2fd28b968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e2c578d72d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2e2c578d72d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g2e2c578d72d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2" name="Google Shape;38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49634f8f5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349634f8f5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g349634f8f5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49634f8f5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349634f8f5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g349634f8f51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e2c578d72d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2e2c578d72d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g2e2c578d72d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58280500e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358280500e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g358280500e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e2c578d72d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2e2c578d72d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g2e2c578d72d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e2c578d72d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2e2c578d72d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g2e2c578d72d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2e2c578d72d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2e2c578d72d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g2e2c578d72d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94910a0ef4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g394910a0ef4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e4f942a1c0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2e4f942a1c0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g2e4f942a1c0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e2c578d72d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1" name="Google Shape;451;g2e2c578d72d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949bcaa13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3949bcaa13a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3949bcaa13a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949bcaa13a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949bcaa13a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3949bcaa13a_1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949bcaa13a_1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3949bcaa13a_1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3949bcaa13a_1_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949bcaa13a_1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g3949bcaa13a_1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3949bcaa13a_1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949bcaa13a_1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3949bcaa13a_1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3949bcaa13a_1_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17" descr="Cover Triangle Pattern"/>
          <p:cNvPicPr preferRelativeResize="0"/>
          <p:nvPr/>
        </p:nvPicPr>
        <p:blipFill rotWithShape="1">
          <a:blip r:embed="rId2">
            <a:alphaModFix/>
          </a:blip>
          <a:srcRect t="12978"/>
          <a:stretch/>
        </p:blipFill>
        <p:spPr>
          <a:xfrm>
            <a:off x="5419725" y="0"/>
            <a:ext cx="6776662" cy="3749964"/>
          </a:xfrm>
          <a:prstGeom prst="rect">
            <a:avLst/>
          </a:prstGeom>
          <a:noFill/>
          <a:ln>
            <a:noFill/>
          </a:ln>
        </p:spPr>
      </p:pic>
      <p:sp>
        <p:nvSpPr>
          <p:cNvPr id="12" name="Google Shape;12;p17"/>
          <p:cNvSpPr txBox="1">
            <a:spLocks noGrp="1"/>
          </p:cNvSpPr>
          <p:nvPr>
            <p:ph type="title"/>
          </p:nvPr>
        </p:nvSpPr>
        <p:spPr>
          <a:xfrm>
            <a:off x="493185" y="3863686"/>
            <a:ext cx="11115967" cy="99925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4800"/>
              <a:buFont typeface="Libre Franklin Medium"/>
              <a:buNone/>
              <a:defRPr sz="48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7"/>
          <p:cNvSpPr txBox="1">
            <a:spLocks noGrp="1"/>
          </p:cNvSpPr>
          <p:nvPr>
            <p:ph type="subTitle" idx="1"/>
          </p:nvPr>
        </p:nvSpPr>
        <p:spPr>
          <a:xfrm>
            <a:off x="494144" y="4976665"/>
            <a:ext cx="11185237" cy="67901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3764"/>
              </a:buClr>
              <a:buSzPts val="3500"/>
              <a:buFont typeface="Arial"/>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Libre Franklin"/>
                <a:ea typeface="Libre Franklin"/>
                <a:cs typeface="Libre Franklin"/>
                <a:sym typeface="Libre Franklin"/>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17"/>
          <p:cNvSpPr txBox="1">
            <a:spLocks noGrp="1"/>
          </p:cNvSpPr>
          <p:nvPr>
            <p:ph type="body" idx="2"/>
          </p:nvPr>
        </p:nvSpPr>
        <p:spPr>
          <a:xfrm>
            <a:off x="493184" y="5769403"/>
            <a:ext cx="6153149" cy="7588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000"/>
              <a:buFont typeface="Arial"/>
              <a:buNone/>
              <a:defRPr sz="20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4"/>
        <p:cNvGrpSpPr/>
        <p:nvPr/>
      </p:nvGrpSpPr>
      <p:grpSpPr>
        <a:xfrm>
          <a:off x="0" y="0"/>
          <a:ext cx="0" cy="0"/>
          <a:chOff x="0" y="0"/>
          <a:chExt cx="0" cy="0"/>
        </a:xfrm>
      </p:grpSpPr>
      <p:pic>
        <p:nvPicPr>
          <p:cNvPr id="95" name="Google Shape;95;p26" descr="Community and Technical Colleges. Washington State Board."/>
          <p:cNvPicPr preferRelativeResize="0"/>
          <p:nvPr/>
        </p:nvPicPr>
        <p:blipFill rotWithShape="1">
          <a:blip r:embed="rId2">
            <a:alphaModFix/>
          </a:blip>
          <a:srcRect t="12671"/>
          <a:stretch/>
        </p:blipFill>
        <p:spPr>
          <a:xfrm>
            <a:off x="140397" y="154005"/>
            <a:ext cx="3705936" cy="1231537"/>
          </a:xfrm>
          <a:prstGeom prst="rect">
            <a:avLst/>
          </a:prstGeom>
          <a:noFill/>
          <a:ln>
            <a:noFill/>
          </a:ln>
        </p:spPr>
      </p:pic>
      <p:pic>
        <p:nvPicPr>
          <p:cNvPr id="96" name="Google Shape;96;p26" descr="Header triangles pattern"/>
          <p:cNvPicPr preferRelativeResize="0"/>
          <p:nvPr/>
        </p:nvPicPr>
        <p:blipFill rotWithShape="1">
          <a:blip r:embed="rId3">
            <a:alphaModFix/>
          </a:blip>
          <a:srcRect t="42264"/>
          <a:stretch/>
        </p:blipFill>
        <p:spPr>
          <a:xfrm>
            <a:off x="7176656" y="1"/>
            <a:ext cx="5015344" cy="1481791"/>
          </a:xfrm>
          <a:prstGeom prst="rect">
            <a:avLst/>
          </a:prstGeom>
          <a:noFill/>
          <a:ln>
            <a:noFill/>
          </a:ln>
        </p:spPr>
      </p:pic>
      <p:sp>
        <p:nvSpPr>
          <p:cNvPr id="97" name="Google Shape;97;p26"/>
          <p:cNvSpPr txBox="1">
            <a:spLocks noGrp="1"/>
          </p:cNvSpPr>
          <p:nvPr>
            <p:ph type="title"/>
          </p:nvPr>
        </p:nvSpPr>
        <p:spPr>
          <a:xfrm>
            <a:off x="537827" y="1385541"/>
            <a:ext cx="4477519"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8" name="Google Shape;98;p26"/>
          <p:cNvSpPr txBox="1">
            <a:spLocks noGrp="1"/>
          </p:cNvSpPr>
          <p:nvPr>
            <p:ph type="body" idx="1"/>
          </p:nvPr>
        </p:nvSpPr>
        <p:spPr>
          <a:xfrm>
            <a:off x="537827" y="2888674"/>
            <a:ext cx="4477519" cy="35428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a:p>
        </p:txBody>
      </p:sp>
      <p:sp>
        <p:nvSpPr>
          <p:cNvPr id="99" name="Google Shape;99;p26"/>
          <p:cNvSpPr txBox="1">
            <a:spLocks noGrp="1"/>
          </p:cNvSpPr>
          <p:nvPr>
            <p:ph type="body" idx="2"/>
          </p:nvPr>
        </p:nvSpPr>
        <p:spPr>
          <a:xfrm>
            <a:off x="5365396" y="1569027"/>
            <a:ext cx="6452531" cy="486247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Libre Franklin"/>
                <a:ea typeface="Libre Franklin"/>
                <a:cs typeface="Libre Franklin"/>
                <a:sym typeface="Libre Franklin"/>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100" name="Google Shape;100;p26"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01" name="Google Shape;101;p26"/>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2" name="Google Shape;102;p26"/>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3" name="Google Shape;103;p26"/>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104" name="Google Shape;104;p26"/>
          <p:cNvPicPr preferRelativeResize="0"/>
          <p:nvPr/>
        </p:nvPicPr>
        <p:blipFill rotWithShape="1">
          <a:blip r:embed="rId4">
            <a:alphaModFix/>
          </a:blip>
          <a:srcRect/>
          <a:stretch/>
        </p:blipFill>
        <p:spPr>
          <a:xfrm>
            <a:off x="4329992" y="528407"/>
            <a:ext cx="2111905" cy="4249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05"/>
        <p:cNvGrpSpPr/>
        <p:nvPr/>
      </p:nvGrpSpPr>
      <p:grpSpPr>
        <a:xfrm>
          <a:off x="0" y="0"/>
          <a:ext cx="0" cy="0"/>
          <a:chOff x="0" y="0"/>
          <a:chExt cx="0" cy="0"/>
        </a:xfrm>
      </p:grpSpPr>
      <p:pic>
        <p:nvPicPr>
          <p:cNvPr id="106" name="Google Shape;106;p27" descr="Community and Technical Colleges. Washington State Board."/>
          <p:cNvPicPr preferRelativeResize="0"/>
          <p:nvPr/>
        </p:nvPicPr>
        <p:blipFill rotWithShape="1">
          <a:blip r:embed="rId2">
            <a:alphaModFix/>
          </a:blip>
          <a:srcRect t="12671"/>
          <a:stretch/>
        </p:blipFill>
        <p:spPr>
          <a:xfrm>
            <a:off x="140397" y="154005"/>
            <a:ext cx="3753510" cy="1231537"/>
          </a:xfrm>
          <a:prstGeom prst="rect">
            <a:avLst/>
          </a:prstGeom>
          <a:noFill/>
          <a:ln>
            <a:noFill/>
          </a:ln>
        </p:spPr>
      </p:pic>
      <p:pic>
        <p:nvPicPr>
          <p:cNvPr id="107" name="Google Shape;107;p27" descr="Header triangles pattern"/>
          <p:cNvPicPr preferRelativeResize="0"/>
          <p:nvPr/>
        </p:nvPicPr>
        <p:blipFill rotWithShape="1">
          <a:blip r:embed="rId3">
            <a:alphaModFix/>
          </a:blip>
          <a:srcRect t="42264"/>
          <a:stretch/>
        </p:blipFill>
        <p:spPr>
          <a:xfrm>
            <a:off x="7210424" y="1"/>
            <a:ext cx="4981575" cy="1481791"/>
          </a:xfrm>
          <a:prstGeom prst="rect">
            <a:avLst/>
          </a:prstGeom>
          <a:noFill/>
          <a:ln>
            <a:noFill/>
          </a:ln>
        </p:spPr>
      </p:pic>
      <p:sp>
        <p:nvSpPr>
          <p:cNvPr id="108" name="Google Shape;108;p27"/>
          <p:cNvSpPr txBox="1">
            <a:spLocks noGrp="1"/>
          </p:cNvSpPr>
          <p:nvPr>
            <p:ph type="title"/>
          </p:nvPr>
        </p:nvSpPr>
        <p:spPr>
          <a:xfrm>
            <a:off x="831851" y="1709746"/>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 name="Google Shape;109;p27"/>
          <p:cNvSpPr txBox="1">
            <a:spLocks noGrp="1"/>
          </p:cNvSpPr>
          <p:nvPr>
            <p:ph type="body" idx="1"/>
          </p:nvPr>
        </p:nvSpPr>
        <p:spPr>
          <a:xfrm>
            <a:off x="831851" y="4589471"/>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800"/>
              <a:buFont typeface="Arial"/>
              <a:buNone/>
              <a:defRPr sz="18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rgbClr val="888888"/>
              </a:buClr>
              <a:buSzPts val="1500"/>
              <a:buFont typeface="Arial"/>
              <a:buNone/>
              <a:defRPr sz="1500" b="0" i="0" u="none" strike="noStrike" cap="none">
                <a:solidFill>
                  <a:srgbClr val="888888"/>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rgbClr val="888888"/>
              </a:buClr>
              <a:buSzPts val="1350"/>
              <a:buFont typeface="Arial"/>
              <a:buNone/>
              <a:defRPr sz="1350" b="0" i="0" u="none" strike="noStrike" cap="none">
                <a:solidFill>
                  <a:srgbClr val="888888"/>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rgbClr val="888888"/>
              </a:buClr>
              <a:buSzPts val="1200"/>
              <a:buFont typeface="Arial"/>
              <a:buNone/>
              <a:defRPr sz="1200" b="0" i="0" u="none" strike="noStrike" cap="none">
                <a:solidFill>
                  <a:srgbClr val="888888"/>
                </a:solidFill>
                <a:latin typeface="Libre Franklin"/>
                <a:ea typeface="Libre Franklin"/>
                <a:cs typeface="Libre Franklin"/>
                <a:sym typeface="Libre Franklin"/>
              </a:defRPr>
            </a:lvl9pPr>
          </a:lstStyle>
          <a:p>
            <a:endParaRPr/>
          </a:p>
        </p:txBody>
      </p:sp>
      <p:sp>
        <p:nvSpPr>
          <p:cNvPr id="110" name="Google Shape;110;p27"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11" name="Google Shape;111;p27"/>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2" name="Google Shape;112;p27"/>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3" name="Google Shape;113;p27"/>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114" name="Google Shape;114;p27"/>
          <p:cNvPicPr preferRelativeResize="0"/>
          <p:nvPr/>
        </p:nvPicPr>
        <p:blipFill rotWithShape="1">
          <a:blip r:embed="rId4">
            <a:alphaModFix/>
          </a:blip>
          <a:srcRect/>
          <a:stretch/>
        </p:blipFill>
        <p:spPr>
          <a:xfrm>
            <a:off x="4329991" y="528408"/>
            <a:ext cx="2019438" cy="46818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15"/>
        <p:cNvGrpSpPr/>
        <p:nvPr/>
      </p:nvGrpSpPr>
      <p:grpSpPr>
        <a:xfrm>
          <a:off x="0" y="0"/>
          <a:ext cx="0" cy="0"/>
          <a:chOff x="0" y="0"/>
          <a:chExt cx="0" cy="0"/>
        </a:xfrm>
      </p:grpSpPr>
      <p:sp>
        <p:nvSpPr>
          <p:cNvPr id="116" name="Google Shape;116;p28"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17" name="Google Shape;117;p28"/>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8" name="Google Shape;118;p28"/>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19" name="Google Shape;119;p28"/>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ith Title">
  <p:cSld name="Blank with Title">
    <p:spTree>
      <p:nvGrpSpPr>
        <p:cNvPr id="1" name="Shape 120"/>
        <p:cNvGrpSpPr/>
        <p:nvPr/>
      </p:nvGrpSpPr>
      <p:grpSpPr>
        <a:xfrm>
          <a:off x="0" y="0"/>
          <a:ext cx="0" cy="0"/>
          <a:chOff x="0" y="0"/>
          <a:chExt cx="0" cy="0"/>
        </a:xfrm>
      </p:grpSpPr>
      <p:sp>
        <p:nvSpPr>
          <p:cNvPr id="121" name="Google Shape;121;p29"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122" name="Google Shape;122;p2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
        <p:nvSpPr>
          <p:cNvPr id="123" name="Google Shape;123;p29"/>
          <p:cNvSpPr txBox="1">
            <a:spLocks noGrp="1"/>
          </p:cNvSpPr>
          <p:nvPr>
            <p:ph type="title"/>
          </p:nvPr>
        </p:nvSpPr>
        <p:spPr>
          <a:xfrm>
            <a:off x="761998" y="219732"/>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609600" y="274638"/>
            <a:ext cx="10972800" cy="54763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6" name="Google Shape;126;p30"/>
          <p:cNvSpPr txBox="1">
            <a:spLocks noGrp="1"/>
          </p:cNvSpPr>
          <p:nvPr>
            <p:ph type="body" idx="1"/>
          </p:nvPr>
        </p:nvSpPr>
        <p:spPr>
          <a:xfrm>
            <a:off x="609600" y="993236"/>
            <a:ext cx="10972800" cy="513292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pic>
        <p:nvPicPr>
          <p:cNvPr id="16" name="Google Shape;16;p18" descr="Community and Technical Colleges. Washington State Board"/>
          <p:cNvPicPr preferRelativeResize="0"/>
          <p:nvPr/>
        </p:nvPicPr>
        <p:blipFill rotWithShape="1">
          <a:blip r:embed="rId2">
            <a:alphaModFix/>
          </a:blip>
          <a:srcRect t="12671"/>
          <a:stretch/>
        </p:blipFill>
        <p:spPr>
          <a:xfrm>
            <a:off x="140397" y="154005"/>
            <a:ext cx="3465786" cy="1231537"/>
          </a:xfrm>
          <a:prstGeom prst="rect">
            <a:avLst/>
          </a:prstGeom>
          <a:noFill/>
          <a:ln>
            <a:noFill/>
          </a:ln>
        </p:spPr>
      </p:pic>
      <p:pic>
        <p:nvPicPr>
          <p:cNvPr id="17" name="Google Shape;17;p18" descr="Header triangles pattern"/>
          <p:cNvPicPr preferRelativeResize="0"/>
          <p:nvPr/>
        </p:nvPicPr>
        <p:blipFill rotWithShape="1">
          <a:blip r:embed="rId3">
            <a:alphaModFix/>
          </a:blip>
          <a:srcRect t="42264"/>
          <a:stretch/>
        </p:blipFill>
        <p:spPr>
          <a:xfrm>
            <a:off x="7448550" y="1"/>
            <a:ext cx="4743450" cy="1481791"/>
          </a:xfrm>
          <a:prstGeom prst="rect">
            <a:avLst/>
          </a:prstGeom>
          <a:noFill/>
          <a:ln>
            <a:noFill/>
          </a:ln>
        </p:spPr>
      </p:pic>
      <p:sp>
        <p:nvSpPr>
          <p:cNvPr id="18" name="Google Shape;18;p18"/>
          <p:cNvSpPr txBox="1">
            <a:spLocks noGrp="1"/>
          </p:cNvSpPr>
          <p:nvPr>
            <p:ph type="title"/>
          </p:nvPr>
        </p:nvSpPr>
        <p:spPr>
          <a:xfrm>
            <a:off x="715814" y="1549936"/>
            <a:ext cx="11115967" cy="7970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18"/>
          <p:cNvSpPr txBox="1">
            <a:spLocks noGrp="1"/>
          </p:cNvSpPr>
          <p:nvPr>
            <p:ph type="body" idx="1"/>
          </p:nvPr>
        </p:nvSpPr>
        <p:spPr>
          <a:xfrm>
            <a:off x="715814" y="2415155"/>
            <a:ext cx="11115967" cy="375704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0" name="Google Shape;20;p18"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21" name="Google Shape;21;p18"/>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2" name="Google Shape;22;p18"/>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23" name="Google Shape;23;p18"/>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18"/>
          <p:cNvPicPr preferRelativeResize="0"/>
          <p:nvPr/>
        </p:nvPicPr>
        <p:blipFill rotWithShape="1">
          <a:blip r:embed="rId4">
            <a:alphaModFix/>
          </a:blip>
          <a:srcRect/>
          <a:stretch/>
        </p:blipFill>
        <p:spPr>
          <a:xfrm>
            <a:off x="4329992" y="528407"/>
            <a:ext cx="2009163" cy="4249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3_Section Header">
    <p:spTree>
      <p:nvGrpSpPr>
        <p:cNvPr id="1" name="Shape 25"/>
        <p:cNvGrpSpPr/>
        <p:nvPr/>
      </p:nvGrpSpPr>
      <p:grpSpPr>
        <a:xfrm>
          <a:off x="0" y="0"/>
          <a:ext cx="0" cy="0"/>
          <a:chOff x="0" y="0"/>
          <a:chExt cx="0" cy="0"/>
        </a:xfrm>
      </p:grpSpPr>
      <p:sp>
        <p:nvSpPr>
          <p:cNvPr id="26" name="Google Shape;26;p19"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19"/>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Google Shape;28;p19"/>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9" name="Google Shape;29;p19"/>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9"/>
          <p:cNvSpPr txBox="1">
            <a:spLocks noGrp="1"/>
          </p:cNvSpPr>
          <p:nvPr>
            <p:ph type="title"/>
          </p:nvPr>
        </p:nvSpPr>
        <p:spPr>
          <a:xfrm>
            <a:off x="692720" y="294199"/>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19"/>
          <p:cNvSpPr txBox="1">
            <a:spLocks noGrp="1"/>
          </p:cNvSpPr>
          <p:nvPr>
            <p:ph type="body" idx="1"/>
          </p:nvPr>
        </p:nvSpPr>
        <p:spPr>
          <a:xfrm>
            <a:off x="692721" y="1174172"/>
            <a:ext cx="11115967" cy="496685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Arial"/>
                <a:ea typeface="Arial"/>
                <a:cs typeface="Arial"/>
                <a:sym typeface="Arial"/>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Arial"/>
                <a:ea typeface="Arial"/>
                <a:cs typeface="Arial"/>
                <a:sym typeface="Arial"/>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2"/>
        <p:cNvGrpSpPr/>
        <p:nvPr/>
      </p:nvGrpSpPr>
      <p:grpSpPr>
        <a:xfrm>
          <a:off x="0" y="0"/>
          <a:ext cx="0" cy="0"/>
          <a:chOff x="0" y="0"/>
          <a:chExt cx="0" cy="0"/>
        </a:xfrm>
      </p:grpSpPr>
      <p:pic>
        <p:nvPicPr>
          <p:cNvPr id="33" name="Google Shape;33;p20" descr="Community and Technical Colleges. Washington State Board."/>
          <p:cNvPicPr preferRelativeResize="0"/>
          <p:nvPr/>
        </p:nvPicPr>
        <p:blipFill rotWithShape="1">
          <a:blip r:embed="rId2">
            <a:alphaModFix/>
          </a:blip>
          <a:srcRect t="12671"/>
          <a:stretch/>
        </p:blipFill>
        <p:spPr>
          <a:xfrm>
            <a:off x="140397" y="154005"/>
            <a:ext cx="3647295" cy="1231537"/>
          </a:xfrm>
          <a:prstGeom prst="rect">
            <a:avLst/>
          </a:prstGeom>
          <a:noFill/>
          <a:ln>
            <a:noFill/>
          </a:ln>
        </p:spPr>
      </p:pic>
      <p:pic>
        <p:nvPicPr>
          <p:cNvPr id="34" name="Google Shape;34;p20" descr="Header triangles pattern"/>
          <p:cNvPicPr preferRelativeResize="0"/>
          <p:nvPr/>
        </p:nvPicPr>
        <p:blipFill rotWithShape="1">
          <a:blip r:embed="rId3">
            <a:alphaModFix/>
          </a:blip>
          <a:srcRect t="42264"/>
          <a:stretch/>
        </p:blipFill>
        <p:spPr>
          <a:xfrm>
            <a:off x="6902002" y="1"/>
            <a:ext cx="5289997" cy="1481791"/>
          </a:xfrm>
          <a:prstGeom prst="rect">
            <a:avLst/>
          </a:prstGeom>
          <a:noFill/>
          <a:ln>
            <a:noFill/>
          </a:ln>
        </p:spPr>
      </p:pic>
      <p:sp>
        <p:nvSpPr>
          <p:cNvPr id="35" name="Google Shape;35;p20"/>
          <p:cNvSpPr txBox="1">
            <a:spLocks noGrp="1"/>
          </p:cNvSpPr>
          <p:nvPr>
            <p:ph type="title"/>
          </p:nvPr>
        </p:nvSpPr>
        <p:spPr>
          <a:xfrm>
            <a:off x="776624" y="1709745"/>
            <a:ext cx="11027451"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4800"/>
              <a:buFont typeface="Libre Franklin Medium"/>
              <a:buNone/>
              <a:defRPr sz="48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20"/>
          <p:cNvSpPr txBox="1">
            <a:spLocks noGrp="1"/>
          </p:cNvSpPr>
          <p:nvPr>
            <p:ph type="body" idx="1"/>
          </p:nvPr>
        </p:nvSpPr>
        <p:spPr>
          <a:xfrm>
            <a:off x="776624" y="4589470"/>
            <a:ext cx="11027451"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Libre Franklin"/>
                <a:ea typeface="Libre Franklin"/>
                <a:cs typeface="Libre Franklin"/>
                <a:sym typeface="Libre Franklin"/>
              </a:defRPr>
            </a:lvl9pPr>
          </a:lstStyle>
          <a:p>
            <a:endParaRPr/>
          </a:p>
        </p:txBody>
      </p:sp>
      <p:sp>
        <p:nvSpPr>
          <p:cNvPr id="37" name="Google Shape;37;p20"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38" name="Google Shape;38;p20"/>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9" name="Google Shape;39;p20"/>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0" name="Google Shape;40;p20"/>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20"/>
          <p:cNvPicPr preferRelativeResize="0"/>
          <p:nvPr/>
        </p:nvPicPr>
        <p:blipFill rotWithShape="1">
          <a:blip r:embed="rId4">
            <a:alphaModFix/>
          </a:blip>
          <a:srcRect/>
          <a:stretch/>
        </p:blipFill>
        <p:spPr>
          <a:xfrm>
            <a:off x="4329992" y="528407"/>
            <a:ext cx="2029711" cy="42497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
        <p:cNvGrpSpPr/>
        <p:nvPr/>
      </p:nvGrpSpPr>
      <p:grpSpPr>
        <a:xfrm>
          <a:off x="0" y="0"/>
          <a:ext cx="0" cy="0"/>
          <a:chOff x="0" y="0"/>
          <a:chExt cx="0" cy="0"/>
        </a:xfrm>
      </p:grpSpPr>
      <p:pic>
        <p:nvPicPr>
          <p:cNvPr id="43" name="Google Shape;43;p21" descr="Community and Technical Colleges. Washington State Board."/>
          <p:cNvPicPr preferRelativeResize="0"/>
          <p:nvPr/>
        </p:nvPicPr>
        <p:blipFill rotWithShape="1">
          <a:blip r:embed="rId2">
            <a:alphaModFix/>
          </a:blip>
          <a:srcRect t="12671"/>
          <a:stretch/>
        </p:blipFill>
        <p:spPr>
          <a:xfrm>
            <a:off x="140397" y="154005"/>
            <a:ext cx="3753510" cy="1231537"/>
          </a:xfrm>
          <a:prstGeom prst="rect">
            <a:avLst/>
          </a:prstGeom>
          <a:noFill/>
          <a:ln>
            <a:noFill/>
          </a:ln>
        </p:spPr>
      </p:pic>
      <p:pic>
        <p:nvPicPr>
          <p:cNvPr id="44" name="Google Shape;44;p21" descr="Header triangles pattern"/>
          <p:cNvPicPr preferRelativeResize="0"/>
          <p:nvPr/>
        </p:nvPicPr>
        <p:blipFill rotWithShape="1">
          <a:blip r:embed="rId3">
            <a:alphaModFix/>
          </a:blip>
          <a:srcRect t="42264"/>
          <a:stretch/>
        </p:blipFill>
        <p:spPr>
          <a:xfrm>
            <a:off x="7467600" y="1"/>
            <a:ext cx="4724400" cy="1481791"/>
          </a:xfrm>
          <a:prstGeom prst="rect">
            <a:avLst/>
          </a:prstGeom>
          <a:noFill/>
          <a:ln>
            <a:noFill/>
          </a:ln>
        </p:spPr>
      </p:pic>
      <p:sp>
        <p:nvSpPr>
          <p:cNvPr id="45" name="Google Shape;45;p21"/>
          <p:cNvSpPr txBox="1">
            <a:spLocks noGrp="1"/>
          </p:cNvSpPr>
          <p:nvPr>
            <p:ph type="title"/>
          </p:nvPr>
        </p:nvSpPr>
        <p:spPr>
          <a:xfrm>
            <a:off x="563415" y="1462241"/>
            <a:ext cx="11379204" cy="7198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Google Shape;46;p21"/>
          <p:cNvSpPr txBox="1">
            <a:spLocks noGrp="1"/>
          </p:cNvSpPr>
          <p:nvPr>
            <p:ph type="body" idx="1"/>
          </p:nvPr>
        </p:nvSpPr>
        <p:spPr>
          <a:xfrm>
            <a:off x="563415" y="2400301"/>
            <a:ext cx="5352476" cy="396932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7" name="Google Shape;47;p21"/>
          <p:cNvSpPr txBox="1">
            <a:spLocks noGrp="1"/>
          </p:cNvSpPr>
          <p:nvPr>
            <p:ph type="body" idx="2"/>
          </p:nvPr>
        </p:nvSpPr>
        <p:spPr>
          <a:xfrm>
            <a:off x="6345695" y="2400305"/>
            <a:ext cx="5596924" cy="396932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48" name="Google Shape;48;p21"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49" name="Google Shape;49;p21"/>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0" name="Google Shape;50;p21"/>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1" name="Google Shape;51;p21"/>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21"/>
          <p:cNvPicPr preferRelativeResize="0"/>
          <p:nvPr/>
        </p:nvPicPr>
        <p:blipFill rotWithShape="1">
          <a:blip r:embed="rId4">
            <a:alphaModFix/>
          </a:blip>
          <a:srcRect/>
          <a:stretch/>
        </p:blipFill>
        <p:spPr>
          <a:xfrm>
            <a:off x="4329992" y="528407"/>
            <a:ext cx="2142727" cy="4249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3"/>
        <p:cNvGrpSpPr/>
        <p:nvPr/>
      </p:nvGrpSpPr>
      <p:grpSpPr>
        <a:xfrm>
          <a:off x="0" y="0"/>
          <a:ext cx="0" cy="0"/>
          <a:chOff x="0" y="0"/>
          <a:chExt cx="0" cy="0"/>
        </a:xfrm>
      </p:grpSpPr>
      <p:pic>
        <p:nvPicPr>
          <p:cNvPr id="54" name="Google Shape;54;p22" descr="Community and Technical Colleges. Washington State Board."/>
          <p:cNvPicPr preferRelativeResize="0"/>
          <p:nvPr/>
        </p:nvPicPr>
        <p:blipFill rotWithShape="1">
          <a:blip r:embed="rId2">
            <a:alphaModFix/>
          </a:blip>
          <a:srcRect t="12671"/>
          <a:stretch/>
        </p:blipFill>
        <p:spPr>
          <a:xfrm>
            <a:off x="140397" y="154005"/>
            <a:ext cx="3712412" cy="1231537"/>
          </a:xfrm>
          <a:prstGeom prst="rect">
            <a:avLst/>
          </a:prstGeom>
          <a:noFill/>
          <a:ln>
            <a:noFill/>
          </a:ln>
        </p:spPr>
      </p:pic>
      <p:pic>
        <p:nvPicPr>
          <p:cNvPr id="55" name="Google Shape;55;p22" descr="Header triangles pattern"/>
          <p:cNvPicPr preferRelativeResize="0"/>
          <p:nvPr/>
        </p:nvPicPr>
        <p:blipFill rotWithShape="1">
          <a:blip r:embed="rId3">
            <a:alphaModFix/>
          </a:blip>
          <a:srcRect t="42264"/>
          <a:stretch/>
        </p:blipFill>
        <p:spPr>
          <a:xfrm>
            <a:off x="7134224" y="4064"/>
            <a:ext cx="5057775" cy="1481791"/>
          </a:xfrm>
          <a:prstGeom prst="rect">
            <a:avLst/>
          </a:prstGeom>
          <a:noFill/>
          <a:ln>
            <a:noFill/>
          </a:ln>
        </p:spPr>
      </p:pic>
      <p:sp>
        <p:nvSpPr>
          <p:cNvPr id="56" name="Google Shape;56;p22"/>
          <p:cNvSpPr txBox="1">
            <a:spLocks noGrp="1"/>
          </p:cNvSpPr>
          <p:nvPr>
            <p:ph type="title"/>
          </p:nvPr>
        </p:nvSpPr>
        <p:spPr>
          <a:xfrm>
            <a:off x="676368" y="1485854"/>
            <a:ext cx="11113851" cy="73631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 name="Google Shape;57;p22"/>
          <p:cNvSpPr txBox="1">
            <a:spLocks noGrp="1"/>
          </p:cNvSpPr>
          <p:nvPr>
            <p:ph type="body" idx="1"/>
          </p:nvPr>
        </p:nvSpPr>
        <p:spPr>
          <a:xfrm>
            <a:off x="676371" y="2385435"/>
            <a:ext cx="5336504" cy="52489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a:p>
        </p:txBody>
      </p:sp>
      <p:sp>
        <p:nvSpPr>
          <p:cNvPr id="58" name="Google Shape;58;p22"/>
          <p:cNvSpPr txBox="1">
            <a:spLocks noGrp="1"/>
          </p:cNvSpPr>
          <p:nvPr>
            <p:ph type="body" idx="2"/>
          </p:nvPr>
        </p:nvSpPr>
        <p:spPr>
          <a:xfrm>
            <a:off x="676371" y="3003841"/>
            <a:ext cx="5336504"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59" name="Google Shape;59;p22"/>
          <p:cNvSpPr txBox="1">
            <a:spLocks noGrp="1"/>
          </p:cNvSpPr>
          <p:nvPr>
            <p:ph type="body" idx="3"/>
          </p:nvPr>
        </p:nvSpPr>
        <p:spPr>
          <a:xfrm>
            <a:off x="6386943" y="2385430"/>
            <a:ext cx="5403276" cy="52489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9pPr>
          </a:lstStyle>
          <a:p>
            <a:endParaRPr/>
          </a:p>
        </p:txBody>
      </p:sp>
      <p:sp>
        <p:nvSpPr>
          <p:cNvPr id="60" name="Google Shape;60;p22"/>
          <p:cNvSpPr txBox="1">
            <a:spLocks noGrp="1"/>
          </p:cNvSpPr>
          <p:nvPr>
            <p:ph type="body" idx="4"/>
          </p:nvPr>
        </p:nvSpPr>
        <p:spPr>
          <a:xfrm>
            <a:off x="6386943" y="3003841"/>
            <a:ext cx="5403276"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1" name="Google Shape;61;p22"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62" name="Google Shape;62;p22"/>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3" name="Google Shape;63;p22"/>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64" name="Google Shape;64;p22"/>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65" name="Google Shape;65;p22"/>
          <p:cNvPicPr preferRelativeResize="0"/>
          <p:nvPr/>
        </p:nvPicPr>
        <p:blipFill rotWithShape="1">
          <a:blip r:embed="rId4">
            <a:alphaModFix/>
          </a:blip>
          <a:srcRect/>
          <a:stretch/>
        </p:blipFill>
        <p:spPr>
          <a:xfrm>
            <a:off x="4329992" y="528407"/>
            <a:ext cx="1956508" cy="42497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6"/>
        <p:cNvGrpSpPr/>
        <p:nvPr/>
      </p:nvGrpSpPr>
      <p:grpSpPr>
        <a:xfrm>
          <a:off x="0" y="0"/>
          <a:ext cx="0" cy="0"/>
          <a:chOff x="0" y="0"/>
          <a:chExt cx="0" cy="0"/>
        </a:xfrm>
      </p:grpSpPr>
      <p:pic>
        <p:nvPicPr>
          <p:cNvPr id="67" name="Google Shape;67;p23" descr="Community and Technical Colleges. Washington State Board."/>
          <p:cNvPicPr preferRelativeResize="0"/>
          <p:nvPr/>
        </p:nvPicPr>
        <p:blipFill rotWithShape="1">
          <a:blip r:embed="rId2">
            <a:alphaModFix/>
          </a:blip>
          <a:srcRect t="12671"/>
          <a:stretch/>
        </p:blipFill>
        <p:spPr>
          <a:xfrm>
            <a:off x="140397" y="154005"/>
            <a:ext cx="3917758" cy="1231537"/>
          </a:xfrm>
          <a:prstGeom prst="rect">
            <a:avLst/>
          </a:prstGeom>
          <a:noFill/>
          <a:ln>
            <a:noFill/>
          </a:ln>
        </p:spPr>
      </p:pic>
      <p:pic>
        <p:nvPicPr>
          <p:cNvPr id="68" name="Google Shape;68;p23" descr="Header triangles pattern"/>
          <p:cNvPicPr preferRelativeResize="0"/>
          <p:nvPr/>
        </p:nvPicPr>
        <p:blipFill rotWithShape="1">
          <a:blip r:embed="rId3">
            <a:alphaModFix/>
          </a:blip>
          <a:srcRect t="42264"/>
          <a:stretch/>
        </p:blipFill>
        <p:spPr>
          <a:xfrm>
            <a:off x="7353300" y="1"/>
            <a:ext cx="4838700" cy="1481791"/>
          </a:xfrm>
          <a:prstGeom prst="rect">
            <a:avLst/>
          </a:prstGeom>
          <a:noFill/>
          <a:ln>
            <a:noFill/>
          </a:ln>
        </p:spPr>
      </p:pic>
      <p:sp>
        <p:nvSpPr>
          <p:cNvPr id="69" name="Google Shape;69;p23"/>
          <p:cNvSpPr txBox="1">
            <a:spLocks noGrp="1"/>
          </p:cNvSpPr>
          <p:nvPr>
            <p:ph type="title"/>
          </p:nvPr>
        </p:nvSpPr>
        <p:spPr>
          <a:xfrm>
            <a:off x="720436" y="1457982"/>
            <a:ext cx="11069783"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23"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71" name="Google Shape;71;p23"/>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2" name="Google Shape;72;p23"/>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73" name="Google Shape;73;p23"/>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74" name="Google Shape;74;p23"/>
          <p:cNvPicPr preferRelativeResize="0"/>
          <p:nvPr/>
        </p:nvPicPr>
        <p:blipFill rotWithShape="1">
          <a:blip r:embed="rId4">
            <a:alphaModFix/>
          </a:blip>
          <a:srcRect/>
          <a:stretch/>
        </p:blipFill>
        <p:spPr>
          <a:xfrm>
            <a:off x="4329992" y="528407"/>
            <a:ext cx="2060534" cy="4249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
        <p:cNvGrpSpPr/>
        <p:nvPr/>
      </p:nvGrpSpPr>
      <p:grpSpPr>
        <a:xfrm>
          <a:off x="0" y="0"/>
          <a:ext cx="0" cy="0"/>
          <a:chOff x="0" y="0"/>
          <a:chExt cx="0" cy="0"/>
        </a:xfrm>
      </p:grpSpPr>
      <p:pic>
        <p:nvPicPr>
          <p:cNvPr id="76" name="Google Shape;76;p24" descr="Community and Technical Colleges. Washington State Board."/>
          <p:cNvPicPr preferRelativeResize="0"/>
          <p:nvPr/>
        </p:nvPicPr>
        <p:blipFill rotWithShape="1">
          <a:blip r:embed="rId2">
            <a:alphaModFix/>
          </a:blip>
          <a:srcRect t="12671"/>
          <a:stretch/>
        </p:blipFill>
        <p:spPr>
          <a:xfrm>
            <a:off x="140397" y="154005"/>
            <a:ext cx="3898204" cy="1231537"/>
          </a:xfrm>
          <a:prstGeom prst="rect">
            <a:avLst/>
          </a:prstGeom>
          <a:noFill/>
          <a:ln>
            <a:noFill/>
          </a:ln>
        </p:spPr>
      </p:pic>
      <p:pic>
        <p:nvPicPr>
          <p:cNvPr id="77" name="Google Shape;77;p24" descr="Header triangles pattern"/>
          <p:cNvPicPr preferRelativeResize="0"/>
          <p:nvPr/>
        </p:nvPicPr>
        <p:blipFill rotWithShape="1">
          <a:blip r:embed="rId3">
            <a:alphaModFix/>
          </a:blip>
          <a:srcRect t="42264"/>
          <a:stretch/>
        </p:blipFill>
        <p:spPr>
          <a:xfrm>
            <a:off x="7010736" y="1"/>
            <a:ext cx="5181263" cy="1481791"/>
          </a:xfrm>
          <a:prstGeom prst="rect">
            <a:avLst/>
          </a:prstGeom>
          <a:noFill/>
          <a:ln>
            <a:noFill/>
          </a:ln>
        </p:spPr>
      </p:pic>
      <p:sp>
        <p:nvSpPr>
          <p:cNvPr id="78" name="Google Shape;78;p24"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79" name="Google Shape;79;p24"/>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0" name="Google Shape;80;p24"/>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1" name="Google Shape;81;p24"/>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82" name="Google Shape;82;p24"/>
          <p:cNvPicPr preferRelativeResize="0"/>
          <p:nvPr/>
        </p:nvPicPr>
        <p:blipFill rotWithShape="1">
          <a:blip r:embed="rId4">
            <a:alphaModFix/>
          </a:blip>
          <a:srcRect/>
          <a:stretch/>
        </p:blipFill>
        <p:spPr>
          <a:xfrm>
            <a:off x="4329992" y="528407"/>
            <a:ext cx="2099383" cy="42497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3"/>
        <p:cNvGrpSpPr/>
        <p:nvPr/>
      </p:nvGrpSpPr>
      <p:grpSpPr>
        <a:xfrm>
          <a:off x="0" y="0"/>
          <a:ext cx="0" cy="0"/>
          <a:chOff x="0" y="0"/>
          <a:chExt cx="0" cy="0"/>
        </a:xfrm>
      </p:grpSpPr>
      <p:pic>
        <p:nvPicPr>
          <p:cNvPr id="84" name="Google Shape;84;p25" descr="Community and Technical Colleges. Washington State Board."/>
          <p:cNvPicPr preferRelativeResize="0"/>
          <p:nvPr/>
        </p:nvPicPr>
        <p:blipFill rotWithShape="1">
          <a:blip r:embed="rId2">
            <a:alphaModFix/>
          </a:blip>
          <a:srcRect t="12671"/>
          <a:stretch/>
        </p:blipFill>
        <p:spPr>
          <a:xfrm>
            <a:off x="140397" y="154005"/>
            <a:ext cx="3898204" cy="1231537"/>
          </a:xfrm>
          <a:prstGeom prst="rect">
            <a:avLst/>
          </a:prstGeom>
          <a:noFill/>
          <a:ln>
            <a:noFill/>
          </a:ln>
        </p:spPr>
      </p:pic>
      <p:pic>
        <p:nvPicPr>
          <p:cNvPr id="85" name="Google Shape;85;p25" descr="Header triangles pattern"/>
          <p:cNvPicPr preferRelativeResize="0"/>
          <p:nvPr/>
        </p:nvPicPr>
        <p:blipFill rotWithShape="1">
          <a:blip r:embed="rId3">
            <a:alphaModFix/>
          </a:blip>
          <a:srcRect t="42264"/>
          <a:stretch/>
        </p:blipFill>
        <p:spPr>
          <a:xfrm>
            <a:off x="7175168" y="1"/>
            <a:ext cx="5016831" cy="1481791"/>
          </a:xfrm>
          <a:prstGeom prst="rect">
            <a:avLst/>
          </a:prstGeom>
          <a:noFill/>
          <a:ln>
            <a:noFill/>
          </a:ln>
        </p:spPr>
      </p:pic>
      <p:sp>
        <p:nvSpPr>
          <p:cNvPr id="86" name="Google Shape;86;p25"/>
          <p:cNvSpPr txBox="1">
            <a:spLocks noGrp="1"/>
          </p:cNvSpPr>
          <p:nvPr>
            <p:ph type="title"/>
          </p:nvPr>
        </p:nvSpPr>
        <p:spPr>
          <a:xfrm>
            <a:off x="648659" y="1385541"/>
            <a:ext cx="4214287"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Libre Franklin Medium"/>
              <a:buNone/>
              <a:defRPr sz="3500" b="0" i="0" u="none" strike="noStrike" cap="none">
                <a:solidFill>
                  <a:srgbClr val="003764"/>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25"/>
          <p:cNvSpPr txBox="1">
            <a:spLocks noGrp="1"/>
          </p:cNvSpPr>
          <p:nvPr>
            <p:ph type="body" idx="1"/>
          </p:nvPr>
        </p:nvSpPr>
        <p:spPr>
          <a:xfrm>
            <a:off x="648659" y="2888673"/>
            <a:ext cx="4214287" cy="34923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Libre Franklin"/>
                <a:ea typeface="Libre Franklin"/>
                <a:cs typeface="Libre Franklin"/>
                <a:sym typeface="Libre Franklin"/>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Libre Franklin"/>
                <a:ea typeface="Libre Franklin"/>
                <a:cs typeface="Libre Franklin"/>
                <a:sym typeface="Libre Franklin"/>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Libre Franklin"/>
                <a:ea typeface="Libre Franklin"/>
                <a:cs typeface="Libre Franklin"/>
                <a:sym typeface="Libre Franklin"/>
              </a:defRPr>
            </a:lvl9pPr>
          </a:lstStyle>
          <a:p>
            <a:endParaRPr/>
          </a:p>
        </p:txBody>
      </p:sp>
      <p:sp>
        <p:nvSpPr>
          <p:cNvPr id="88" name="Google Shape;88;p25"/>
          <p:cNvSpPr txBox="1">
            <a:spLocks noGrp="1"/>
          </p:cNvSpPr>
          <p:nvPr>
            <p:ph type="body" idx="2"/>
          </p:nvPr>
        </p:nvSpPr>
        <p:spPr>
          <a:xfrm>
            <a:off x="5151387" y="1569027"/>
            <a:ext cx="6721959" cy="481202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Libre Franklin"/>
                <a:ea typeface="Libre Franklin"/>
                <a:cs typeface="Libre Franklin"/>
                <a:sym typeface="Libre Franklin"/>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Libre Franklin"/>
                <a:ea typeface="Libre Franklin"/>
                <a:cs typeface="Libre Franklin"/>
                <a:sym typeface="Libre Franklin"/>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Libre Franklin"/>
                <a:ea typeface="Libre Franklin"/>
                <a:cs typeface="Libre Franklin"/>
                <a:sym typeface="Libre Franklin"/>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Libre Franklin"/>
                <a:ea typeface="Libre Franklin"/>
                <a:cs typeface="Libre Franklin"/>
                <a:sym typeface="Libre Franklin"/>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89" name="Google Shape;89;p25" descr="Yellow sidebar"/>
          <p:cNvSpPr/>
          <p:nvPr/>
        </p:nvSpPr>
        <p:spPr>
          <a:xfrm>
            <a:off x="0" y="0"/>
            <a:ext cx="133611"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ibre Franklin"/>
              <a:ea typeface="Libre Franklin"/>
              <a:cs typeface="Libre Franklin"/>
              <a:sym typeface="Libre Franklin"/>
            </a:endParaRPr>
          </a:p>
        </p:txBody>
      </p:sp>
      <p:sp>
        <p:nvSpPr>
          <p:cNvPr id="90" name="Google Shape;90;p25"/>
          <p:cNvSpPr txBox="1">
            <a:spLocks noGrp="1"/>
          </p:cNvSpPr>
          <p:nvPr>
            <p:ph type="dt" idx="10"/>
          </p:nvPr>
        </p:nvSpPr>
        <p:spPr>
          <a:xfrm>
            <a:off x="838200" y="6483927"/>
            <a:ext cx="27432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1" name="Google Shape;91;p25"/>
          <p:cNvSpPr txBox="1">
            <a:spLocks noGrp="1"/>
          </p:cNvSpPr>
          <p:nvPr>
            <p:ph type="ftr" idx="11"/>
          </p:nvPr>
        </p:nvSpPr>
        <p:spPr>
          <a:xfrm>
            <a:off x="4038600" y="6483927"/>
            <a:ext cx="41148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2" name="Google Shape;92;p25"/>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p25"/>
          <p:cNvPicPr preferRelativeResize="0"/>
          <p:nvPr/>
        </p:nvPicPr>
        <p:blipFill rotWithShape="1">
          <a:blip r:embed="rId4">
            <a:alphaModFix/>
          </a:blip>
          <a:srcRect/>
          <a:stretch/>
        </p:blipFill>
        <p:spPr>
          <a:xfrm>
            <a:off x="4329993" y="528407"/>
            <a:ext cx="2166058" cy="4249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tclinkreferencecenter.ctclink.us/m/92556/l/1131994-mass-assign-release-sf-service-indicators-based-on-amount-past-due-b0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ofm.wa.gov/sites/default/files/public/legacy/policy/85.54.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rms.office.com/Pages/ResponsePage.aspx?id=ldeuR3W5mUCbNzejpAARmRPePep-7TZOk0UkQXAsyp9UQ0lUUEZTREg3T05EUUU1RzBHQTVLN1E0US4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sbctc.instructure.com/courses/1830319/pages/training-videos?module_item_id=36156658" TargetMode="External"/><Relationship Id="rId3" Type="http://schemas.openxmlformats.org/officeDocument/2006/relationships/hyperlink" Target="https://ctclinkreferencecenter.ctclink.us/m/92556" TargetMode="External"/><Relationship Id="rId7" Type="http://schemas.openxmlformats.org/officeDocument/2006/relationships/hyperlink" Target="https://sbctc.instructure.com/courses/2056628/pages/write-off-updates-held-on-5-slash-23-slash-2024?module_item_id=8407678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app.leg.wa.gov/RCW/default.aspx?cite=28B.10.293" TargetMode="External"/><Relationship Id="rId5" Type="http://schemas.openxmlformats.org/officeDocument/2006/relationships/hyperlink" Target="https://ofm.wa.gov/accounting/saam/table-contents" TargetMode="External"/><Relationship Id="rId10" Type="http://schemas.openxmlformats.org/officeDocument/2006/relationships/hyperlink" Target="https://www.sbctc.edu/colleges-staff/programs-services/accounting-business/clam/student-financials/" TargetMode="External"/><Relationship Id="rId4" Type="http://schemas.openxmlformats.org/officeDocument/2006/relationships/hyperlink" Target="https://ctclinkreferencecenter.ctclink.us/m/96102/l/1900381-student-financial-responsibility-agreement" TargetMode="External"/><Relationship Id="rId9" Type="http://schemas.openxmlformats.org/officeDocument/2006/relationships/hyperlink" Target="https://www.sbctc.edu/colleges-staff/commissions-councils/bar/meeting-material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title"/>
          </p:nvPr>
        </p:nvSpPr>
        <p:spPr>
          <a:xfrm>
            <a:off x="493175" y="3794926"/>
            <a:ext cx="6217800" cy="978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4800"/>
              <a:buFont typeface="Libre Franklin Medium"/>
              <a:buNone/>
            </a:pPr>
            <a:r>
              <a:rPr lang="en-US" sz="5000">
                <a:latin typeface="Arial"/>
                <a:ea typeface="Arial"/>
                <a:cs typeface="Arial"/>
                <a:sym typeface="Arial"/>
              </a:rPr>
              <a:t>BAR2025 - SF &amp; AR</a:t>
            </a:r>
            <a:endParaRPr sz="5000">
              <a:latin typeface="Arial"/>
              <a:ea typeface="Arial"/>
              <a:cs typeface="Arial"/>
              <a:sym typeface="Arial"/>
            </a:endParaRPr>
          </a:p>
        </p:txBody>
      </p:sp>
      <p:sp>
        <p:nvSpPr>
          <p:cNvPr id="132" name="Google Shape;132;p1"/>
          <p:cNvSpPr txBox="1">
            <a:spLocks noGrp="1"/>
          </p:cNvSpPr>
          <p:nvPr>
            <p:ph type="body" idx="2"/>
          </p:nvPr>
        </p:nvSpPr>
        <p:spPr>
          <a:xfrm>
            <a:off x="493175" y="4997002"/>
            <a:ext cx="10442400" cy="55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2000"/>
              <a:buNone/>
            </a:pPr>
            <a:r>
              <a:rPr lang="en-US" sz="2100">
                <a:latin typeface="Arial"/>
                <a:ea typeface="Arial"/>
                <a:cs typeface="Arial"/>
                <a:sym typeface="Arial"/>
              </a:rPr>
              <a:t>ctcLink Student Financials Support Team</a:t>
            </a:r>
            <a:endParaRPr sz="2100">
              <a:latin typeface="Arial"/>
              <a:ea typeface="Arial"/>
              <a:cs typeface="Arial"/>
              <a:sym typeface="Arial"/>
            </a:endParaRPr>
          </a:p>
          <a:p>
            <a:pPr marL="0" lvl="0" indent="0" algn="l" rtl="0">
              <a:lnSpc>
                <a:spcPct val="90000"/>
              </a:lnSpc>
              <a:spcBef>
                <a:spcPts val="1000"/>
              </a:spcBef>
              <a:spcAft>
                <a:spcPts val="0"/>
              </a:spcAft>
              <a:buClr>
                <a:srgbClr val="003764"/>
              </a:buClr>
              <a:buSzPts val="2000"/>
              <a:buNone/>
            </a:pPr>
            <a:endParaRPr/>
          </a:p>
        </p:txBody>
      </p:sp>
      <p:sp>
        <p:nvSpPr>
          <p:cNvPr id="133" name="Google Shape;133;p1"/>
          <p:cNvSpPr txBox="1">
            <a:spLocks noGrp="1"/>
          </p:cNvSpPr>
          <p:nvPr>
            <p:ph type="body" idx="2"/>
          </p:nvPr>
        </p:nvSpPr>
        <p:spPr>
          <a:xfrm>
            <a:off x="8184225" y="5981425"/>
            <a:ext cx="3448500" cy="551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2000"/>
              <a:buNone/>
            </a:pPr>
            <a:r>
              <a:rPr lang="en-US" sz="2100">
                <a:latin typeface="Arial"/>
                <a:ea typeface="Arial"/>
                <a:cs typeface="Arial"/>
                <a:sym typeface="Arial"/>
              </a:rPr>
              <a:t>Updated: October 16, 2025</a:t>
            </a:r>
            <a:endParaRPr sz="2100">
              <a:latin typeface="Arial"/>
              <a:ea typeface="Arial"/>
              <a:cs typeface="Arial"/>
              <a:sym typeface="Arial"/>
            </a:endParaRPr>
          </a:p>
          <a:p>
            <a:pPr marL="0" lvl="0" indent="0" algn="l" rtl="0">
              <a:lnSpc>
                <a:spcPct val="90000"/>
              </a:lnSpc>
              <a:spcBef>
                <a:spcPts val="1000"/>
              </a:spcBef>
              <a:spcAft>
                <a:spcPts val="0"/>
              </a:spcAft>
              <a:buClr>
                <a:srgbClr val="003764"/>
              </a:buClr>
              <a:buSzPts val="2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3949bcaa13a_1_61"/>
          <p:cNvSpPr txBox="1">
            <a:spLocks noGrp="1"/>
          </p:cNvSpPr>
          <p:nvPr>
            <p:ph type="title"/>
          </p:nvPr>
        </p:nvSpPr>
        <p:spPr>
          <a:xfrm>
            <a:off x="651464" y="1142461"/>
            <a:ext cx="11115900" cy="797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a:t>Holistic Communication opportunities</a:t>
            </a:r>
            <a:endParaRPr sz="1900"/>
          </a:p>
        </p:txBody>
      </p:sp>
      <p:sp>
        <p:nvSpPr>
          <p:cNvPr id="210" name="Google Shape;210;g3949bcaa13a_1_61"/>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10</a:t>
            </a:fld>
            <a:endParaRPr/>
          </a:p>
        </p:txBody>
      </p:sp>
      <p:pic>
        <p:nvPicPr>
          <p:cNvPr id="211" name="Google Shape;211;g3949bcaa13a_1_61"/>
          <p:cNvPicPr preferRelativeResize="0"/>
          <p:nvPr/>
        </p:nvPicPr>
        <p:blipFill>
          <a:blip r:embed="rId3">
            <a:alphaModFix/>
          </a:blip>
          <a:stretch>
            <a:fillRect/>
          </a:stretch>
        </p:blipFill>
        <p:spPr>
          <a:xfrm>
            <a:off x="403100" y="1809475"/>
            <a:ext cx="11549851" cy="4344875"/>
          </a:xfrm>
          <a:prstGeom prst="rect">
            <a:avLst/>
          </a:prstGeom>
          <a:noFill/>
          <a:ln>
            <a:noFill/>
          </a:ln>
        </p:spPr>
      </p:pic>
      <p:sp>
        <p:nvSpPr>
          <p:cNvPr id="212" name="Google Shape;212;g3949bcaa13a_1_61"/>
          <p:cNvSpPr/>
          <p:nvPr/>
        </p:nvSpPr>
        <p:spPr>
          <a:xfrm>
            <a:off x="413050" y="1929375"/>
            <a:ext cx="1328100" cy="2033100"/>
          </a:xfrm>
          <a:prstGeom prst="rect">
            <a:avLst/>
          </a:prstGeom>
          <a:solidFill>
            <a:srgbClr val="E8D409">
              <a:alpha val="6266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3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949bcaa13a_1_70"/>
          <p:cNvSpPr txBox="1">
            <a:spLocks noGrp="1"/>
          </p:cNvSpPr>
          <p:nvPr>
            <p:ph type="title"/>
          </p:nvPr>
        </p:nvSpPr>
        <p:spPr>
          <a:xfrm>
            <a:off x="651464" y="1142461"/>
            <a:ext cx="11115900" cy="797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a:t>Holistic Communication opportunities</a:t>
            </a:r>
            <a:endParaRPr sz="1900"/>
          </a:p>
        </p:txBody>
      </p:sp>
      <p:sp>
        <p:nvSpPr>
          <p:cNvPr id="219" name="Google Shape;219;g3949bcaa13a_1_70"/>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11</a:t>
            </a:fld>
            <a:endParaRPr/>
          </a:p>
        </p:txBody>
      </p:sp>
      <p:pic>
        <p:nvPicPr>
          <p:cNvPr id="220" name="Google Shape;220;g3949bcaa13a_1_70"/>
          <p:cNvPicPr preferRelativeResize="0"/>
          <p:nvPr/>
        </p:nvPicPr>
        <p:blipFill>
          <a:blip r:embed="rId3">
            <a:alphaModFix/>
          </a:blip>
          <a:stretch>
            <a:fillRect/>
          </a:stretch>
        </p:blipFill>
        <p:spPr>
          <a:xfrm>
            <a:off x="403100" y="1809475"/>
            <a:ext cx="11549851" cy="4344875"/>
          </a:xfrm>
          <a:prstGeom prst="rect">
            <a:avLst/>
          </a:prstGeom>
          <a:noFill/>
          <a:ln>
            <a:noFill/>
          </a:ln>
        </p:spPr>
      </p:pic>
      <p:sp>
        <p:nvSpPr>
          <p:cNvPr id="221" name="Google Shape;221;g3949bcaa13a_1_70"/>
          <p:cNvSpPr/>
          <p:nvPr/>
        </p:nvSpPr>
        <p:spPr>
          <a:xfrm>
            <a:off x="3668500" y="1939550"/>
            <a:ext cx="1419300" cy="2180100"/>
          </a:xfrm>
          <a:prstGeom prst="rect">
            <a:avLst/>
          </a:prstGeom>
          <a:solidFill>
            <a:srgbClr val="E8D409">
              <a:alpha val="6266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3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3949bcaa13a_1_77"/>
          <p:cNvSpPr txBox="1">
            <a:spLocks noGrp="1"/>
          </p:cNvSpPr>
          <p:nvPr>
            <p:ph type="title"/>
          </p:nvPr>
        </p:nvSpPr>
        <p:spPr>
          <a:xfrm>
            <a:off x="651464" y="1142461"/>
            <a:ext cx="11115900" cy="797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a:t>Holistic Communication opportunities</a:t>
            </a:r>
            <a:endParaRPr sz="1900"/>
          </a:p>
        </p:txBody>
      </p:sp>
      <p:sp>
        <p:nvSpPr>
          <p:cNvPr id="228" name="Google Shape;228;g3949bcaa13a_1_77"/>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12</a:t>
            </a:fld>
            <a:endParaRPr/>
          </a:p>
        </p:txBody>
      </p:sp>
      <p:pic>
        <p:nvPicPr>
          <p:cNvPr id="229" name="Google Shape;229;g3949bcaa13a_1_77"/>
          <p:cNvPicPr preferRelativeResize="0"/>
          <p:nvPr/>
        </p:nvPicPr>
        <p:blipFill>
          <a:blip r:embed="rId3">
            <a:alphaModFix/>
          </a:blip>
          <a:stretch>
            <a:fillRect/>
          </a:stretch>
        </p:blipFill>
        <p:spPr>
          <a:xfrm>
            <a:off x="403100" y="1809475"/>
            <a:ext cx="11549851" cy="4344875"/>
          </a:xfrm>
          <a:prstGeom prst="rect">
            <a:avLst/>
          </a:prstGeom>
          <a:noFill/>
          <a:ln>
            <a:noFill/>
          </a:ln>
        </p:spPr>
      </p:pic>
      <p:sp>
        <p:nvSpPr>
          <p:cNvPr id="230" name="Google Shape;230;g3949bcaa13a_1_77"/>
          <p:cNvSpPr/>
          <p:nvPr/>
        </p:nvSpPr>
        <p:spPr>
          <a:xfrm>
            <a:off x="5248350" y="1987425"/>
            <a:ext cx="1419300" cy="2180100"/>
          </a:xfrm>
          <a:prstGeom prst="rect">
            <a:avLst/>
          </a:prstGeom>
          <a:solidFill>
            <a:srgbClr val="E8D409">
              <a:alpha val="6266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3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3949bcaa13a_1_84"/>
          <p:cNvSpPr txBox="1">
            <a:spLocks noGrp="1"/>
          </p:cNvSpPr>
          <p:nvPr>
            <p:ph type="title"/>
          </p:nvPr>
        </p:nvSpPr>
        <p:spPr>
          <a:xfrm>
            <a:off x="651464" y="1142461"/>
            <a:ext cx="11115900" cy="797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a:t>Holistic Communication opportunities</a:t>
            </a:r>
            <a:endParaRPr sz="1900"/>
          </a:p>
        </p:txBody>
      </p:sp>
      <p:sp>
        <p:nvSpPr>
          <p:cNvPr id="237" name="Google Shape;237;g3949bcaa13a_1_84"/>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13</a:t>
            </a:fld>
            <a:endParaRPr/>
          </a:p>
        </p:txBody>
      </p:sp>
      <p:pic>
        <p:nvPicPr>
          <p:cNvPr id="238" name="Google Shape;238;g3949bcaa13a_1_84"/>
          <p:cNvPicPr preferRelativeResize="0"/>
          <p:nvPr/>
        </p:nvPicPr>
        <p:blipFill>
          <a:blip r:embed="rId3">
            <a:alphaModFix/>
          </a:blip>
          <a:stretch>
            <a:fillRect/>
          </a:stretch>
        </p:blipFill>
        <p:spPr>
          <a:xfrm>
            <a:off x="403100" y="1809475"/>
            <a:ext cx="11549851" cy="4344875"/>
          </a:xfrm>
          <a:prstGeom prst="rect">
            <a:avLst/>
          </a:prstGeom>
          <a:noFill/>
          <a:ln>
            <a:noFill/>
          </a:ln>
        </p:spPr>
      </p:pic>
      <p:sp>
        <p:nvSpPr>
          <p:cNvPr id="239" name="Google Shape;239;g3949bcaa13a_1_84"/>
          <p:cNvSpPr/>
          <p:nvPr/>
        </p:nvSpPr>
        <p:spPr>
          <a:xfrm>
            <a:off x="6708525" y="2011375"/>
            <a:ext cx="1527000" cy="2551200"/>
          </a:xfrm>
          <a:prstGeom prst="rect">
            <a:avLst/>
          </a:prstGeom>
          <a:solidFill>
            <a:srgbClr val="E8D409">
              <a:alpha val="6266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3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3949bcaa13a_1_91"/>
          <p:cNvSpPr txBox="1">
            <a:spLocks noGrp="1"/>
          </p:cNvSpPr>
          <p:nvPr>
            <p:ph type="title"/>
          </p:nvPr>
        </p:nvSpPr>
        <p:spPr>
          <a:xfrm>
            <a:off x="651464" y="1142461"/>
            <a:ext cx="11115900" cy="797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a:t>Holistic Communication opportunities</a:t>
            </a:r>
            <a:endParaRPr sz="1900"/>
          </a:p>
        </p:txBody>
      </p:sp>
      <p:sp>
        <p:nvSpPr>
          <p:cNvPr id="246" name="Google Shape;246;g3949bcaa13a_1_91"/>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14</a:t>
            </a:fld>
            <a:endParaRPr/>
          </a:p>
        </p:txBody>
      </p:sp>
      <p:pic>
        <p:nvPicPr>
          <p:cNvPr id="247" name="Google Shape;247;g3949bcaa13a_1_91"/>
          <p:cNvPicPr preferRelativeResize="0"/>
          <p:nvPr/>
        </p:nvPicPr>
        <p:blipFill>
          <a:blip r:embed="rId3">
            <a:alphaModFix/>
          </a:blip>
          <a:stretch>
            <a:fillRect/>
          </a:stretch>
        </p:blipFill>
        <p:spPr>
          <a:xfrm>
            <a:off x="403100" y="1809475"/>
            <a:ext cx="11549851" cy="4344875"/>
          </a:xfrm>
          <a:prstGeom prst="rect">
            <a:avLst/>
          </a:prstGeom>
          <a:noFill/>
          <a:ln>
            <a:noFill/>
          </a:ln>
        </p:spPr>
      </p:pic>
      <p:sp>
        <p:nvSpPr>
          <p:cNvPr id="248" name="Google Shape;248;g3949bcaa13a_1_91"/>
          <p:cNvSpPr/>
          <p:nvPr/>
        </p:nvSpPr>
        <p:spPr>
          <a:xfrm>
            <a:off x="8264425" y="2338950"/>
            <a:ext cx="3688500" cy="3756600"/>
          </a:xfrm>
          <a:prstGeom prst="rect">
            <a:avLst/>
          </a:prstGeom>
          <a:solidFill>
            <a:srgbClr val="E8D409">
              <a:alpha val="6266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3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949bcaa13a_2_5"/>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15</a:t>
            </a:fld>
            <a:endParaRPr/>
          </a:p>
        </p:txBody>
      </p:sp>
      <p:pic>
        <p:nvPicPr>
          <p:cNvPr id="255" name="Google Shape;255;g3949bcaa13a_2_5"/>
          <p:cNvPicPr preferRelativeResize="0"/>
          <p:nvPr/>
        </p:nvPicPr>
        <p:blipFill>
          <a:blip r:embed="rId3">
            <a:alphaModFix/>
          </a:blip>
          <a:stretch>
            <a:fillRect/>
          </a:stretch>
        </p:blipFill>
        <p:spPr>
          <a:xfrm>
            <a:off x="2077012" y="1191300"/>
            <a:ext cx="8295325" cy="5530225"/>
          </a:xfrm>
          <a:prstGeom prst="rect">
            <a:avLst/>
          </a:prstGeom>
          <a:noFill/>
          <a:ln>
            <a:noFill/>
          </a:ln>
        </p:spPr>
      </p:pic>
      <p:sp>
        <p:nvSpPr>
          <p:cNvPr id="256" name="Google Shape;256;g3949bcaa13a_2_5"/>
          <p:cNvSpPr txBox="1">
            <a:spLocks noGrp="1"/>
          </p:cNvSpPr>
          <p:nvPr>
            <p:ph type="title"/>
          </p:nvPr>
        </p:nvSpPr>
        <p:spPr>
          <a:xfrm>
            <a:off x="863400" y="1044850"/>
            <a:ext cx="10293300" cy="176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sz="3300"/>
              <a:t>Plan improvements based on data. </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3949bcaa13a_2_13"/>
          <p:cNvSpPr txBox="1">
            <a:spLocks noGrp="1"/>
          </p:cNvSpPr>
          <p:nvPr>
            <p:ph type="title"/>
          </p:nvPr>
        </p:nvSpPr>
        <p:spPr>
          <a:xfrm>
            <a:off x="2741950" y="1044850"/>
            <a:ext cx="7295400" cy="1769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sz="3300"/>
              <a:t>Let us know when our collective </a:t>
            </a:r>
            <a:br>
              <a:rPr lang="en-US" sz="3300"/>
            </a:br>
            <a:r>
              <a:rPr lang="en-US" sz="3300"/>
              <a:t>improvements have had an impact. </a:t>
            </a:r>
            <a:endParaRPr sz="1700"/>
          </a:p>
        </p:txBody>
      </p:sp>
      <p:sp>
        <p:nvSpPr>
          <p:cNvPr id="263" name="Google Shape;263;g3949bcaa13a_2_13"/>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16</a:t>
            </a:fld>
            <a:endParaRPr/>
          </a:p>
        </p:txBody>
      </p:sp>
      <p:pic>
        <p:nvPicPr>
          <p:cNvPr id="264" name="Google Shape;264;g3949bcaa13a_2_13"/>
          <p:cNvPicPr preferRelativeResize="0"/>
          <p:nvPr/>
        </p:nvPicPr>
        <p:blipFill>
          <a:blip r:embed="rId3">
            <a:alphaModFix/>
          </a:blip>
          <a:stretch>
            <a:fillRect/>
          </a:stretch>
        </p:blipFill>
        <p:spPr>
          <a:xfrm>
            <a:off x="2741950" y="2039950"/>
            <a:ext cx="6376462" cy="4250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de9b8fa6ce_0_24"/>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17</a:t>
            </a:fld>
            <a:endParaRPr/>
          </a:p>
        </p:txBody>
      </p:sp>
      <p:pic>
        <p:nvPicPr>
          <p:cNvPr id="271" name="Google Shape;271;g2de9b8fa6ce_0_24"/>
          <p:cNvPicPr preferRelativeResize="0"/>
          <p:nvPr/>
        </p:nvPicPr>
        <p:blipFill rotWithShape="1">
          <a:blip r:embed="rId3">
            <a:alphaModFix/>
          </a:blip>
          <a:srcRect/>
          <a:stretch/>
        </p:blipFill>
        <p:spPr>
          <a:xfrm>
            <a:off x="964543" y="190075"/>
            <a:ext cx="10495757" cy="6477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394910a0ef4_0_12"/>
          <p:cNvSpPr txBox="1">
            <a:spLocks noGrp="1"/>
          </p:cNvSpPr>
          <p:nvPr>
            <p:ph type="sldNum" idx="12"/>
          </p:nvPr>
        </p:nvSpPr>
        <p:spPr>
          <a:xfrm>
            <a:off x="11222182" y="6529853"/>
            <a:ext cx="609600" cy="19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18</a:t>
            </a:fld>
            <a:endParaRPr/>
          </a:p>
        </p:txBody>
      </p:sp>
      <p:sp>
        <p:nvSpPr>
          <p:cNvPr id="277" name="Google Shape;277;g394910a0ef4_0_12"/>
          <p:cNvSpPr txBox="1">
            <a:spLocks noGrp="1"/>
          </p:cNvSpPr>
          <p:nvPr>
            <p:ph type="body" idx="1"/>
          </p:nvPr>
        </p:nvSpPr>
        <p:spPr>
          <a:xfrm>
            <a:off x="692721" y="1174172"/>
            <a:ext cx="11115900" cy="4966800"/>
          </a:xfrm>
          <a:prstGeom prst="rect">
            <a:avLst/>
          </a:prstGeom>
          <a:noFill/>
          <a:ln>
            <a:noFill/>
          </a:ln>
        </p:spPr>
        <p:txBody>
          <a:bodyPr spcFirstLastPara="1" wrap="square" lIns="91425" tIns="45700" rIns="91425" bIns="45700" anchor="t" anchorCtr="0">
            <a:noAutofit/>
          </a:bodyPr>
          <a:lstStyle/>
          <a:p>
            <a:pPr marL="457200" marR="0" lvl="0" indent="-228600" algn="ctr" rtl="0">
              <a:lnSpc>
                <a:spcPct val="90000"/>
              </a:lnSpc>
              <a:spcBef>
                <a:spcPts val="1000"/>
              </a:spcBef>
              <a:spcAft>
                <a:spcPts val="0"/>
              </a:spcAft>
              <a:buClr>
                <a:srgbClr val="003764"/>
              </a:buClr>
              <a:buSzPts val="2800"/>
              <a:buFont typeface="Arial"/>
              <a:buNone/>
            </a:pPr>
            <a:r>
              <a:rPr lang="en-US" sz="3800"/>
              <a:t>QUESTIONS? </a:t>
            </a:r>
            <a:endParaRPr sz="3800"/>
          </a:p>
          <a:p>
            <a:pPr marL="457200" marR="0" lvl="0" indent="-228600" algn="l" rtl="0">
              <a:lnSpc>
                <a:spcPct val="90000"/>
              </a:lnSpc>
              <a:spcBef>
                <a:spcPts val="1000"/>
              </a:spcBef>
              <a:spcAft>
                <a:spcPts val="0"/>
              </a:spcAft>
              <a:buClr>
                <a:srgbClr val="003764"/>
              </a:buClr>
              <a:buSzPts val="2800"/>
              <a:buFont typeface="Arial"/>
              <a:buNone/>
            </a:pPr>
            <a:endParaRPr/>
          </a:p>
          <a:p>
            <a:pPr marL="457200" marR="0" lvl="0" indent="-228600" algn="ctr" rtl="0">
              <a:lnSpc>
                <a:spcPct val="90000"/>
              </a:lnSpc>
              <a:spcBef>
                <a:spcPts val="1000"/>
              </a:spcBef>
              <a:spcAft>
                <a:spcPts val="0"/>
              </a:spcAft>
              <a:buClr>
                <a:srgbClr val="003764"/>
              </a:buClr>
              <a:buSzPts val="2800"/>
              <a:buFont typeface="Arial"/>
              <a:buNone/>
            </a:pPr>
            <a:endParaRPr sz="13800">
              <a:latin typeface="Libre Franklin"/>
              <a:ea typeface="Libre Franklin"/>
              <a:cs typeface="Libre Franklin"/>
              <a:sym typeface="Libre Frankli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394910a0ef4_0_6"/>
          <p:cNvSpPr txBox="1">
            <a:spLocks noGrp="1"/>
          </p:cNvSpPr>
          <p:nvPr>
            <p:ph type="title"/>
          </p:nvPr>
        </p:nvSpPr>
        <p:spPr>
          <a:xfrm>
            <a:off x="4737626" y="1047750"/>
            <a:ext cx="2372400" cy="49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Arial"/>
              <a:buNone/>
            </a:pPr>
            <a:r>
              <a:rPr lang="en-US" sz="3600" b="1">
                <a:latin typeface="Arial"/>
                <a:ea typeface="Arial"/>
                <a:cs typeface="Arial"/>
                <a:sym typeface="Arial"/>
              </a:rPr>
              <a:t>AGENDA</a:t>
            </a:r>
            <a:endParaRPr sz="3600"/>
          </a:p>
        </p:txBody>
      </p:sp>
      <p:sp>
        <p:nvSpPr>
          <p:cNvPr id="283" name="Google Shape;283;g394910a0ef4_0_6"/>
          <p:cNvSpPr txBox="1">
            <a:spLocks noGrp="1"/>
          </p:cNvSpPr>
          <p:nvPr>
            <p:ph type="body" idx="1"/>
          </p:nvPr>
        </p:nvSpPr>
        <p:spPr>
          <a:xfrm>
            <a:off x="801778" y="1829273"/>
            <a:ext cx="10244100" cy="48921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1000"/>
              </a:spcBef>
              <a:spcAft>
                <a:spcPts val="1000"/>
              </a:spcAft>
              <a:buClr>
                <a:srgbClr val="002060"/>
              </a:buClr>
              <a:buSzPts val="2600"/>
              <a:buFont typeface="Arial"/>
              <a:buAutoNum type="arabicPeriod"/>
            </a:pPr>
            <a:endParaRPr sz="2600">
              <a:solidFill>
                <a:srgbClr val="002060"/>
              </a:solidFill>
              <a:latin typeface="Arial"/>
              <a:ea typeface="Arial"/>
              <a:cs typeface="Arial"/>
              <a:sym typeface="Arial"/>
            </a:endParaRPr>
          </a:p>
        </p:txBody>
      </p:sp>
      <p:sp>
        <p:nvSpPr>
          <p:cNvPr id="284" name="Google Shape;284;g394910a0ef4_0_6"/>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title"/>
          </p:nvPr>
        </p:nvSpPr>
        <p:spPr>
          <a:xfrm>
            <a:off x="4737626" y="1047750"/>
            <a:ext cx="2372400" cy="49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Arial"/>
              <a:buNone/>
            </a:pPr>
            <a:r>
              <a:rPr lang="en-US" sz="3600" b="1">
                <a:latin typeface="Arial"/>
                <a:ea typeface="Arial"/>
                <a:cs typeface="Arial"/>
                <a:sym typeface="Arial"/>
              </a:rPr>
              <a:t>AGENDA</a:t>
            </a:r>
            <a:endParaRPr sz="3600"/>
          </a:p>
        </p:txBody>
      </p:sp>
      <p:sp>
        <p:nvSpPr>
          <p:cNvPr id="139" name="Google Shape;139;p2"/>
          <p:cNvSpPr txBox="1">
            <a:spLocks noGrp="1"/>
          </p:cNvSpPr>
          <p:nvPr>
            <p:ph type="body" idx="1"/>
          </p:nvPr>
        </p:nvSpPr>
        <p:spPr>
          <a:xfrm>
            <a:off x="801778" y="1829273"/>
            <a:ext cx="10244091" cy="4892203"/>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1000"/>
              </a:spcBef>
              <a:spcAft>
                <a:spcPts val="0"/>
              </a:spcAft>
              <a:buClr>
                <a:srgbClr val="002060"/>
              </a:buClr>
              <a:buSzPts val="2600"/>
              <a:buFont typeface="Arial"/>
              <a:buAutoNum type="arabicPeriod"/>
            </a:pPr>
            <a:r>
              <a:rPr lang="en-US" sz="2600">
                <a:solidFill>
                  <a:srgbClr val="002060"/>
                </a:solidFill>
                <a:latin typeface="Arial"/>
                <a:ea typeface="Arial"/>
                <a:cs typeface="Arial"/>
                <a:sym typeface="Arial"/>
              </a:rPr>
              <a:t>Welcome and Introductions</a:t>
            </a:r>
            <a:endParaRPr sz="2600">
              <a:solidFill>
                <a:srgbClr val="002060"/>
              </a:solidFill>
              <a:latin typeface="Arial"/>
              <a:ea typeface="Arial"/>
              <a:cs typeface="Arial"/>
              <a:sym typeface="Arial"/>
            </a:endParaRPr>
          </a:p>
          <a:p>
            <a:pPr marL="457200" lvl="0" indent="-393700" algn="l" rtl="0">
              <a:lnSpc>
                <a:spcPct val="100000"/>
              </a:lnSpc>
              <a:spcBef>
                <a:spcPts val="1000"/>
              </a:spcBef>
              <a:spcAft>
                <a:spcPts val="0"/>
              </a:spcAft>
              <a:buClr>
                <a:srgbClr val="002060"/>
              </a:buClr>
              <a:buSzPts val="2600"/>
              <a:buFont typeface="Arial"/>
              <a:buAutoNum type="arabicPeriod"/>
            </a:pPr>
            <a:r>
              <a:rPr lang="en-US" sz="2600">
                <a:solidFill>
                  <a:srgbClr val="002060"/>
                </a:solidFill>
                <a:latin typeface="Arial"/>
                <a:ea typeface="Arial"/>
                <a:cs typeface="Arial"/>
                <a:sym typeface="Arial"/>
              </a:rPr>
              <a:t>SF Team Thoughts on Student AR</a:t>
            </a:r>
            <a:endParaRPr sz="2600">
              <a:solidFill>
                <a:srgbClr val="002060"/>
              </a:solidFill>
              <a:latin typeface="Arial"/>
              <a:ea typeface="Arial"/>
              <a:cs typeface="Arial"/>
              <a:sym typeface="Arial"/>
            </a:endParaRPr>
          </a:p>
          <a:p>
            <a:pPr marL="457200" lvl="0" indent="-393700" algn="l" rtl="0">
              <a:lnSpc>
                <a:spcPct val="100000"/>
              </a:lnSpc>
              <a:spcBef>
                <a:spcPts val="1000"/>
              </a:spcBef>
              <a:spcAft>
                <a:spcPts val="1000"/>
              </a:spcAft>
              <a:buClr>
                <a:srgbClr val="002060"/>
              </a:buClr>
              <a:buSzPts val="2600"/>
              <a:buFont typeface="Arial"/>
              <a:buAutoNum type="arabicPeriod"/>
            </a:pPr>
            <a:r>
              <a:rPr lang="en-US" sz="2600">
                <a:solidFill>
                  <a:srgbClr val="002060"/>
                </a:solidFill>
                <a:latin typeface="Arial"/>
                <a:ea typeface="Arial"/>
                <a:cs typeface="Arial"/>
                <a:sym typeface="Arial"/>
              </a:rPr>
              <a:t>Questions </a:t>
            </a:r>
            <a:endParaRPr sz="2600">
              <a:solidFill>
                <a:srgbClr val="002060"/>
              </a:solidFill>
              <a:latin typeface="Arial"/>
              <a:ea typeface="Arial"/>
              <a:cs typeface="Arial"/>
              <a:sym typeface="Arial"/>
            </a:endParaRPr>
          </a:p>
        </p:txBody>
      </p:sp>
      <p:sp>
        <p:nvSpPr>
          <p:cNvPr id="140" name="Google Shape;140;p2"/>
          <p:cNvSpPr txBox="1">
            <a:spLocks noGrp="1"/>
          </p:cNvSpPr>
          <p:nvPr>
            <p:ph type="sldNum" idx="12"/>
          </p:nvPr>
        </p:nvSpPr>
        <p:spPr>
          <a:xfrm>
            <a:off x="11208327" y="6483927"/>
            <a:ext cx="623453"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394910a0ef4_0_0"/>
          <p:cNvSpPr txBox="1">
            <a:spLocks noGrp="1"/>
          </p:cNvSpPr>
          <p:nvPr>
            <p:ph type="title"/>
          </p:nvPr>
        </p:nvSpPr>
        <p:spPr>
          <a:xfrm>
            <a:off x="4737626" y="1047750"/>
            <a:ext cx="2372400" cy="492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Font typeface="Arial"/>
              <a:buNone/>
            </a:pPr>
            <a:r>
              <a:rPr lang="en-US" sz="3600" b="1">
                <a:latin typeface="Arial"/>
                <a:ea typeface="Arial"/>
                <a:cs typeface="Arial"/>
                <a:sym typeface="Arial"/>
              </a:rPr>
              <a:t>AGENDA</a:t>
            </a:r>
            <a:endParaRPr sz="3600"/>
          </a:p>
        </p:txBody>
      </p:sp>
      <p:sp>
        <p:nvSpPr>
          <p:cNvPr id="290" name="Google Shape;290;g394910a0ef4_0_0"/>
          <p:cNvSpPr txBox="1">
            <a:spLocks noGrp="1"/>
          </p:cNvSpPr>
          <p:nvPr>
            <p:ph type="body" idx="1"/>
          </p:nvPr>
        </p:nvSpPr>
        <p:spPr>
          <a:xfrm>
            <a:off x="801778" y="1829273"/>
            <a:ext cx="10244100" cy="4892100"/>
          </a:xfrm>
          <a:prstGeom prst="rect">
            <a:avLst/>
          </a:prstGeom>
          <a:noFill/>
          <a:ln>
            <a:noFill/>
          </a:ln>
        </p:spPr>
        <p:txBody>
          <a:bodyPr spcFirstLastPara="1" wrap="square" lIns="91425" tIns="45700" rIns="91425" bIns="45700" anchor="t" anchorCtr="0">
            <a:noAutofit/>
          </a:bodyPr>
          <a:lstStyle/>
          <a:p>
            <a:pPr marL="457200" lvl="0" indent="-444500" algn="l" rtl="0">
              <a:lnSpc>
                <a:spcPct val="100000"/>
              </a:lnSpc>
              <a:spcBef>
                <a:spcPts val="1000"/>
              </a:spcBef>
              <a:spcAft>
                <a:spcPts val="0"/>
              </a:spcAft>
              <a:buClr>
                <a:srgbClr val="002060"/>
              </a:buClr>
              <a:buSzPts val="2700"/>
              <a:buFont typeface="Libre Franklin"/>
              <a:buAutoNum type="arabicPeriod"/>
            </a:pPr>
            <a:r>
              <a:rPr lang="en-US" sz="2600">
                <a:solidFill>
                  <a:srgbClr val="002060"/>
                </a:solidFill>
                <a:latin typeface="Arial"/>
                <a:ea typeface="Arial"/>
                <a:cs typeface="Arial"/>
                <a:sym typeface="Arial"/>
              </a:rPr>
              <a:t>Pre-collections cleanup</a:t>
            </a:r>
            <a:endParaRPr sz="2600">
              <a:solidFill>
                <a:srgbClr val="002060"/>
              </a:solidFill>
              <a:latin typeface="Arial"/>
              <a:ea typeface="Arial"/>
              <a:cs typeface="Arial"/>
              <a:sym typeface="Arial"/>
            </a:endParaRPr>
          </a:p>
          <a:p>
            <a:pPr marL="457200" lvl="0" indent="-444500" algn="l" rtl="0">
              <a:lnSpc>
                <a:spcPct val="100000"/>
              </a:lnSpc>
              <a:spcBef>
                <a:spcPts val="1000"/>
              </a:spcBef>
              <a:spcAft>
                <a:spcPts val="0"/>
              </a:spcAft>
              <a:buClr>
                <a:srgbClr val="002060"/>
              </a:buClr>
              <a:buSzPts val="2700"/>
              <a:buFont typeface="Libre Franklin"/>
              <a:buAutoNum type="arabicPeriod"/>
            </a:pPr>
            <a:r>
              <a:rPr lang="en-US" sz="2600">
                <a:solidFill>
                  <a:srgbClr val="002060"/>
                </a:solidFill>
                <a:latin typeface="Arial"/>
                <a:ea typeface="Arial"/>
                <a:cs typeface="Arial"/>
                <a:sym typeface="Arial"/>
              </a:rPr>
              <a:t>Credit History</a:t>
            </a:r>
            <a:endParaRPr sz="2600">
              <a:solidFill>
                <a:srgbClr val="002060"/>
              </a:solidFill>
              <a:latin typeface="Arial"/>
              <a:ea typeface="Arial"/>
              <a:cs typeface="Arial"/>
              <a:sym typeface="Arial"/>
            </a:endParaRPr>
          </a:p>
          <a:p>
            <a:pPr marL="457200" lvl="0" indent="-444500" algn="l" rtl="0">
              <a:lnSpc>
                <a:spcPct val="100000"/>
              </a:lnSpc>
              <a:spcBef>
                <a:spcPts val="1000"/>
              </a:spcBef>
              <a:spcAft>
                <a:spcPts val="0"/>
              </a:spcAft>
              <a:buClr>
                <a:srgbClr val="002060"/>
              </a:buClr>
              <a:buSzPts val="2700"/>
              <a:buAutoNum type="arabicPeriod"/>
            </a:pPr>
            <a:r>
              <a:rPr lang="en-US" sz="2600">
                <a:solidFill>
                  <a:srgbClr val="002060"/>
                </a:solidFill>
                <a:latin typeface="Arial"/>
                <a:ea typeface="Arial"/>
                <a:cs typeface="Arial"/>
                <a:sym typeface="Arial"/>
              </a:rPr>
              <a:t>Template Reviews and SFRA</a:t>
            </a:r>
            <a:endParaRPr sz="2600">
              <a:solidFill>
                <a:srgbClr val="002060"/>
              </a:solidFill>
              <a:latin typeface="Arial"/>
              <a:ea typeface="Arial"/>
              <a:cs typeface="Arial"/>
              <a:sym typeface="Arial"/>
            </a:endParaRPr>
          </a:p>
          <a:p>
            <a:pPr marL="457200" lvl="0" indent="-400050" algn="l" rtl="0">
              <a:lnSpc>
                <a:spcPct val="100000"/>
              </a:lnSpc>
              <a:spcBef>
                <a:spcPts val="1000"/>
              </a:spcBef>
              <a:spcAft>
                <a:spcPts val="0"/>
              </a:spcAft>
              <a:buClr>
                <a:srgbClr val="002060"/>
              </a:buClr>
              <a:buSzPts val="2700"/>
              <a:buAutoNum type="arabicPeriod"/>
            </a:pPr>
            <a:r>
              <a:rPr lang="en-US" sz="2600">
                <a:solidFill>
                  <a:srgbClr val="002060"/>
                </a:solidFill>
                <a:latin typeface="Arial"/>
                <a:ea typeface="Arial"/>
                <a:cs typeface="Arial"/>
                <a:sym typeface="Arial"/>
              </a:rPr>
              <a:t>Process Collections</a:t>
            </a:r>
            <a:endParaRPr sz="2600">
              <a:solidFill>
                <a:srgbClr val="002060"/>
              </a:solidFill>
              <a:latin typeface="Arial"/>
              <a:ea typeface="Arial"/>
              <a:cs typeface="Arial"/>
              <a:sym typeface="Arial"/>
            </a:endParaRPr>
          </a:p>
          <a:p>
            <a:pPr marL="457200" lvl="0" indent="-393700" algn="l" rtl="0">
              <a:lnSpc>
                <a:spcPct val="100000"/>
              </a:lnSpc>
              <a:spcBef>
                <a:spcPts val="1000"/>
              </a:spcBef>
              <a:spcAft>
                <a:spcPts val="0"/>
              </a:spcAft>
              <a:buClr>
                <a:srgbClr val="002060"/>
              </a:buClr>
              <a:buSzPts val="2600"/>
              <a:buFont typeface="Arial"/>
              <a:buAutoNum type="arabicPeriod"/>
            </a:pPr>
            <a:r>
              <a:rPr lang="en-US" sz="2600">
                <a:solidFill>
                  <a:srgbClr val="002060"/>
                </a:solidFill>
                <a:latin typeface="Arial"/>
                <a:ea typeface="Arial"/>
                <a:cs typeface="Arial"/>
                <a:sym typeface="Arial"/>
              </a:rPr>
              <a:t>Process Collection Letters</a:t>
            </a:r>
            <a:endParaRPr sz="2600">
              <a:solidFill>
                <a:srgbClr val="002060"/>
              </a:solidFill>
              <a:latin typeface="Arial"/>
              <a:ea typeface="Arial"/>
              <a:cs typeface="Arial"/>
              <a:sym typeface="Arial"/>
            </a:endParaRPr>
          </a:p>
          <a:p>
            <a:pPr marL="457200" lvl="0" indent="-393700" algn="l" rtl="0">
              <a:lnSpc>
                <a:spcPct val="100000"/>
              </a:lnSpc>
              <a:spcBef>
                <a:spcPts val="1000"/>
              </a:spcBef>
              <a:spcAft>
                <a:spcPts val="0"/>
              </a:spcAft>
              <a:buClr>
                <a:srgbClr val="002060"/>
              </a:buClr>
              <a:buSzPts val="2600"/>
              <a:buFont typeface="Arial"/>
              <a:buAutoNum type="arabicPeriod"/>
            </a:pPr>
            <a:r>
              <a:rPr lang="en-US" sz="2600">
                <a:solidFill>
                  <a:srgbClr val="002060"/>
                </a:solidFill>
                <a:latin typeface="Arial"/>
                <a:ea typeface="Arial"/>
                <a:cs typeface="Arial"/>
                <a:sym typeface="Arial"/>
              </a:rPr>
              <a:t>Collection Agreements</a:t>
            </a:r>
            <a:endParaRPr sz="2600">
              <a:solidFill>
                <a:srgbClr val="002060"/>
              </a:solidFill>
              <a:latin typeface="Arial"/>
              <a:ea typeface="Arial"/>
              <a:cs typeface="Arial"/>
              <a:sym typeface="Arial"/>
            </a:endParaRPr>
          </a:p>
          <a:p>
            <a:pPr marL="457200" lvl="0" indent="-393700" algn="l" rtl="0">
              <a:lnSpc>
                <a:spcPct val="100000"/>
              </a:lnSpc>
              <a:spcBef>
                <a:spcPts val="1000"/>
              </a:spcBef>
              <a:spcAft>
                <a:spcPts val="0"/>
              </a:spcAft>
              <a:buClr>
                <a:srgbClr val="002060"/>
              </a:buClr>
              <a:buSzPts val="2600"/>
              <a:buFont typeface="Arial"/>
              <a:buAutoNum type="arabicPeriod"/>
            </a:pPr>
            <a:r>
              <a:rPr lang="en-US" sz="2600">
                <a:solidFill>
                  <a:srgbClr val="002060"/>
                </a:solidFill>
                <a:latin typeface="Arial"/>
                <a:ea typeface="Arial"/>
                <a:cs typeface="Arial"/>
                <a:sym typeface="Arial"/>
              </a:rPr>
              <a:t>Sending accounts to Collection Agencies</a:t>
            </a:r>
            <a:endParaRPr sz="2600">
              <a:solidFill>
                <a:srgbClr val="002060"/>
              </a:solidFill>
              <a:latin typeface="Arial"/>
              <a:ea typeface="Arial"/>
              <a:cs typeface="Arial"/>
              <a:sym typeface="Arial"/>
            </a:endParaRPr>
          </a:p>
          <a:p>
            <a:pPr marL="457200" lvl="0" indent="-393700" algn="l" rtl="0">
              <a:lnSpc>
                <a:spcPct val="100000"/>
              </a:lnSpc>
              <a:spcBef>
                <a:spcPts val="1000"/>
              </a:spcBef>
              <a:spcAft>
                <a:spcPts val="0"/>
              </a:spcAft>
              <a:buClr>
                <a:srgbClr val="002060"/>
              </a:buClr>
              <a:buSzPts val="2600"/>
              <a:buFont typeface="Arial"/>
              <a:buAutoNum type="arabicPeriod"/>
            </a:pPr>
            <a:r>
              <a:rPr lang="en-US" sz="2600">
                <a:solidFill>
                  <a:srgbClr val="002060"/>
                </a:solidFill>
                <a:latin typeface="Arial"/>
                <a:ea typeface="Arial"/>
                <a:cs typeface="Arial"/>
                <a:sym typeface="Arial"/>
              </a:rPr>
              <a:t>Write-off Uncollectible Accounts</a:t>
            </a:r>
            <a:endParaRPr sz="2600">
              <a:solidFill>
                <a:srgbClr val="002060"/>
              </a:solidFill>
              <a:latin typeface="Arial"/>
              <a:ea typeface="Arial"/>
              <a:cs typeface="Arial"/>
              <a:sym typeface="Arial"/>
            </a:endParaRPr>
          </a:p>
          <a:p>
            <a:pPr marL="457200" lvl="0" indent="-393700" algn="l" rtl="0">
              <a:lnSpc>
                <a:spcPct val="100000"/>
              </a:lnSpc>
              <a:spcBef>
                <a:spcPts val="1000"/>
              </a:spcBef>
              <a:spcAft>
                <a:spcPts val="1000"/>
              </a:spcAft>
              <a:buClr>
                <a:srgbClr val="002060"/>
              </a:buClr>
              <a:buSzPts val="2600"/>
              <a:buFont typeface="Arial"/>
              <a:buAutoNum type="arabicPeriod"/>
            </a:pPr>
            <a:r>
              <a:rPr lang="en-US" sz="2600">
                <a:solidFill>
                  <a:srgbClr val="002060"/>
                </a:solidFill>
                <a:latin typeface="Arial"/>
                <a:ea typeface="Arial"/>
                <a:cs typeface="Arial"/>
                <a:sym typeface="Arial"/>
              </a:rPr>
              <a:t>Resources</a:t>
            </a:r>
            <a:endParaRPr sz="2600">
              <a:solidFill>
                <a:srgbClr val="002060"/>
              </a:solidFill>
              <a:latin typeface="Arial"/>
              <a:ea typeface="Arial"/>
              <a:cs typeface="Arial"/>
              <a:sym typeface="Arial"/>
            </a:endParaRPr>
          </a:p>
        </p:txBody>
      </p:sp>
      <p:sp>
        <p:nvSpPr>
          <p:cNvPr id="291" name="Google Shape;291;g394910a0ef4_0_0"/>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2e2c578d72d_0_0"/>
          <p:cNvSpPr txBox="1">
            <a:spLocks noGrp="1"/>
          </p:cNvSpPr>
          <p:nvPr>
            <p:ph type="title"/>
          </p:nvPr>
        </p:nvSpPr>
        <p:spPr>
          <a:xfrm>
            <a:off x="715825" y="1219929"/>
            <a:ext cx="11115900" cy="533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Pre-Collections Cleanup</a:t>
            </a:r>
            <a:endParaRPr/>
          </a:p>
        </p:txBody>
      </p:sp>
      <p:sp>
        <p:nvSpPr>
          <p:cNvPr id="298" name="Google Shape;298;g2e2c578d72d_0_0"/>
          <p:cNvSpPr txBox="1">
            <a:spLocks noGrp="1"/>
          </p:cNvSpPr>
          <p:nvPr>
            <p:ph type="body" idx="1"/>
          </p:nvPr>
        </p:nvSpPr>
        <p:spPr>
          <a:xfrm>
            <a:off x="715825" y="1913900"/>
            <a:ext cx="11115900" cy="4707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Font typeface="Libre Franklin"/>
              <a:buChar char="•"/>
            </a:pPr>
            <a:r>
              <a:rPr lang="en-US" b="1"/>
              <a:t>Enrollment Cancellation</a:t>
            </a:r>
            <a:endParaRPr b="1"/>
          </a:p>
          <a:p>
            <a:pPr marL="914400" lvl="1" indent="-355600" algn="l" rtl="0">
              <a:lnSpc>
                <a:spcPct val="100000"/>
              </a:lnSpc>
              <a:spcBef>
                <a:spcPts val="0"/>
              </a:spcBef>
              <a:spcAft>
                <a:spcPts val="0"/>
              </a:spcAft>
              <a:buSzPts val="2000"/>
              <a:buFont typeface="Libre Franklin"/>
              <a:buChar char="•"/>
            </a:pPr>
            <a:r>
              <a:rPr lang="en-US" sz="2000"/>
              <a:t>How often do you run this process? </a:t>
            </a:r>
            <a:endParaRPr sz="2000"/>
          </a:p>
          <a:p>
            <a:pPr marL="914400" lvl="1" indent="-355600" algn="l" rtl="0">
              <a:lnSpc>
                <a:spcPct val="100000"/>
              </a:lnSpc>
              <a:spcBef>
                <a:spcPts val="0"/>
              </a:spcBef>
              <a:spcAft>
                <a:spcPts val="0"/>
              </a:spcAft>
              <a:buSzPts val="2000"/>
              <a:buFont typeface="Libre Franklin"/>
              <a:buChar char="•"/>
            </a:pPr>
            <a:r>
              <a:rPr lang="en-US" sz="2000"/>
              <a:t>Do you have a last day you run this?</a:t>
            </a:r>
            <a:endParaRPr sz="2000"/>
          </a:p>
          <a:p>
            <a:pPr marL="914400" lvl="0" indent="0" algn="l" rtl="0">
              <a:lnSpc>
                <a:spcPct val="100000"/>
              </a:lnSpc>
              <a:spcBef>
                <a:spcPts val="0"/>
              </a:spcBef>
              <a:spcAft>
                <a:spcPts val="0"/>
              </a:spcAft>
              <a:buSzPts val="2800"/>
              <a:buNone/>
            </a:pPr>
            <a:endParaRPr sz="2400"/>
          </a:p>
          <a:p>
            <a:pPr marL="457200" lvl="0" indent="-406400" algn="l" rtl="0">
              <a:lnSpc>
                <a:spcPct val="100000"/>
              </a:lnSpc>
              <a:spcBef>
                <a:spcPts val="0"/>
              </a:spcBef>
              <a:spcAft>
                <a:spcPts val="0"/>
              </a:spcAft>
              <a:buSzPts val="2800"/>
              <a:buFont typeface="Libre Franklin"/>
              <a:buChar char="•"/>
            </a:pPr>
            <a:r>
              <a:rPr lang="en-US" b="1"/>
              <a:t>Tuition Due Reminders/Sending Student Statements</a:t>
            </a:r>
            <a:endParaRPr b="1"/>
          </a:p>
          <a:p>
            <a:pPr marL="914400" lvl="1" indent="-355600" algn="l" rtl="0">
              <a:lnSpc>
                <a:spcPct val="100000"/>
              </a:lnSpc>
              <a:spcBef>
                <a:spcPts val="0"/>
              </a:spcBef>
              <a:spcAft>
                <a:spcPts val="0"/>
              </a:spcAft>
              <a:buSzPts val="2000"/>
              <a:buFont typeface="Libre Franklin"/>
              <a:buChar char="•"/>
            </a:pPr>
            <a:r>
              <a:rPr lang="en-US" sz="2000"/>
              <a:t>Do you communicate with students on tuition due dates?</a:t>
            </a:r>
            <a:endParaRPr sz="2000"/>
          </a:p>
          <a:p>
            <a:pPr marL="914400" lvl="1" indent="-355600" algn="l" rtl="0">
              <a:lnSpc>
                <a:spcPct val="100000"/>
              </a:lnSpc>
              <a:spcBef>
                <a:spcPts val="0"/>
              </a:spcBef>
              <a:spcAft>
                <a:spcPts val="0"/>
              </a:spcAft>
              <a:buSzPts val="2000"/>
              <a:buFont typeface="Libre Franklin"/>
              <a:buChar char="•"/>
            </a:pPr>
            <a:r>
              <a:rPr lang="en-US" sz="2000"/>
              <a:t>How often do you send these communications?</a:t>
            </a:r>
            <a:endParaRPr sz="2000"/>
          </a:p>
          <a:p>
            <a:pPr marL="914400" lvl="0" indent="0" algn="l" rtl="0">
              <a:lnSpc>
                <a:spcPct val="100000"/>
              </a:lnSpc>
              <a:spcBef>
                <a:spcPts val="0"/>
              </a:spcBef>
              <a:spcAft>
                <a:spcPts val="0"/>
              </a:spcAft>
              <a:buSzPts val="2800"/>
              <a:buNone/>
            </a:pPr>
            <a:endParaRPr sz="2400"/>
          </a:p>
          <a:p>
            <a:pPr marL="457200" lvl="0" indent="-406400" algn="l" rtl="0">
              <a:lnSpc>
                <a:spcPct val="100000"/>
              </a:lnSpc>
              <a:spcBef>
                <a:spcPts val="0"/>
              </a:spcBef>
              <a:spcAft>
                <a:spcPts val="0"/>
              </a:spcAft>
              <a:buSzPts val="2800"/>
              <a:buFont typeface="Libre Franklin"/>
              <a:buChar char="•"/>
            </a:pPr>
            <a:r>
              <a:rPr lang="en-US" b="1"/>
              <a:t>Review Aging Amounts in Setup SACR</a:t>
            </a:r>
            <a:endParaRPr b="1"/>
          </a:p>
          <a:p>
            <a:pPr marL="914400" lvl="1" indent="-355600" algn="l" rtl="0">
              <a:lnSpc>
                <a:spcPct val="100000"/>
              </a:lnSpc>
              <a:spcBef>
                <a:spcPts val="0"/>
              </a:spcBef>
              <a:spcAft>
                <a:spcPts val="0"/>
              </a:spcAft>
              <a:buSzPts val="2000"/>
              <a:buFont typeface="Libre Franklin"/>
              <a:buChar char="•"/>
            </a:pPr>
            <a:r>
              <a:rPr lang="en-US" sz="2000"/>
              <a:t>Verify entry and exit amounts are correct</a:t>
            </a:r>
            <a:endParaRPr sz="2000"/>
          </a:p>
        </p:txBody>
      </p:sp>
      <p:sp>
        <p:nvSpPr>
          <p:cNvPr id="299" name="Google Shape;299;g2e2c578d72d_0_0"/>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e2c578d72d_0_54"/>
          <p:cNvSpPr txBox="1">
            <a:spLocks noGrp="1"/>
          </p:cNvSpPr>
          <p:nvPr>
            <p:ph type="title"/>
          </p:nvPr>
        </p:nvSpPr>
        <p:spPr>
          <a:xfrm>
            <a:off x="715814" y="154993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Pre-Collections Cleanup Continued</a:t>
            </a:r>
            <a:endParaRPr/>
          </a:p>
        </p:txBody>
      </p:sp>
      <p:sp>
        <p:nvSpPr>
          <p:cNvPr id="306" name="Google Shape;306;g2e2c578d72d_0_54"/>
          <p:cNvSpPr txBox="1">
            <a:spLocks noGrp="1"/>
          </p:cNvSpPr>
          <p:nvPr>
            <p:ph type="body" idx="1"/>
          </p:nvPr>
        </p:nvSpPr>
        <p:spPr>
          <a:xfrm>
            <a:off x="715825" y="2415150"/>
            <a:ext cx="11115900" cy="4185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Font typeface="Libre Franklin"/>
              <a:buChar char="•"/>
            </a:pPr>
            <a:r>
              <a:rPr lang="en-US" b="1"/>
              <a:t>Due Date Updates</a:t>
            </a:r>
            <a:endParaRPr b="1"/>
          </a:p>
          <a:p>
            <a:pPr marL="914400" lvl="1" indent="-355600" algn="l" rtl="0">
              <a:lnSpc>
                <a:spcPct val="100000"/>
              </a:lnSpc>
              <a:spcBef>
                <a:spcPts val="0"/>
              </a:spcBef>
              <a:spcAft>
                <a:spcPts val="0"/>
              </a:spcAft>
              <a:buSzPts val="2000"/>
              <a:buFont typeface="Libre Franklin"/>
              <a:buChar char="•"/>
            </a:pPr>
            <a:r>
              <a:rPr lang="en-US" sz="2000"/>
              <a:t>Looks for null/blank values (01/01/2500 is the null date) and updates the due date to match the effective date (including refund lines)</a:t>
            </a:r>
            <a:endParaRPr sz="2000"/>
          </a:p>
          <a:p>
            <a:pPr marL="914400" lvl="1" indent="-355600" algn="l" rtl="0">
              <a:lnSpc>
                <a:spcPct val="100000"/>
              </a:lnSpc>
              <a:spcBef>
                <a:spcPts val="0"/>
              </a:spcBef>
              <a:spcAft>
                <a:spcPts val="0"/>
              </a:spcAft>
              <a:buSzPts val="2000"/>
              <a:buFont typeface="Libre Franklin"/>
              <a:buChar char="•"/>
            </a:pPr>
            <a:r>
              <a:rPr lang="en-US" sz="2000"/>
              <a:t>QCS_SF_ITEM_CHARGE_NO_DUE_DATE: SF charges without a due date.</a:t>
            </a:r>
            <a:endParaRPr sz="2000"/>
          </a:p>
          <a:p>
            <a:pPr marL="457200" lvl="0" indent="-406400" algn="l" rtl="0">
              <a:lnSpc>
                <a:spcPct val="100000"/>
              </a:lnSpc>
              <a:spcBef>
                <a:spcPts val="1000"/>
              </a:spcBef>
              <a:spcAft>
                <a:spcPts val="0"/>
              </a:spcAft>
              <a:buSzPts val="2800"/>
              <a:buFont typeface="Libre Franklin"/>
              <a:buChar char="•"/>
            </a:pPr>
            <a:r>
              <a:rPr lang="en-US" b="1"/>
              <a:t>Payment Plan balance review (delivered plans)</a:t>
            </a:r>
            <a:endParaRPr b="1"/>
          </a:p>
          <a:p>
            <a:pPr marL="914400" lvl="1" indent="-355600" algn="l" rtl="0">
              <a:lnSpc>
                <a:spcPct val="100000"/>
              </a:lnSpc>
              <a:spcBef>
                <a:spcPts val="0"/>
              </a:spcBef>
              <a:spcAft>
                <a:spcPts val="0"/>
              </a:spcAft>
              <a:buSzPts val="2000"/>
              <a:buFont typeface="Libre Franklin"/>
              <a:buChar char="•"/>
            </a:pPr>
            <a:r>
              <a:rPr lang="en-US" sz="2000"/>
              <a:t>QCS_SF_PMT_PLN_PRG_BI: Shows Payment Plan Progress (best to schedule since it’s used with the BI report setup)</a:t>
            </a:r>
            <a:endParaRPr sz="2000"/>
          </a:p>
          <a:p>
            <a:pPr marL="914400" lvl="1" indent="-355600" algn="l" rtl="0">
              <a:lnSpc>
                <a:spcPct val="100000"/>
              </a:lnSpc>
              <a:spcBef>
                <a:spcPts val="0"/>
              </a:spcBef>
              <a:spcAft>
                <a:spcPts val="0"/>
              </a:spcAft>
              <a:buSzPts val="2000"/>
              <a:buFont typeface="Libre Franklin"/>
              <a:buChar char="•"/>
            </a:pPr>
            <a:r>
              <a:rPr lang="en-US" sz="2000" b="1"/>
              <a:t>Or</a:t>
            </a:r>
            <a:r>
              <a:rPr lang="en-US" sz="2000"/>
              <a:t> run the BI Publisher Report CTCSF_PMTPRG</a:t>
            </a:r>
            <a:endParaRPr sz="2000"/>
          </a:p>
          <a:p>
            <a:pPr marL="914400" lvl="1" indent="-355600" algn="l" rtl="0">
              <a:lnSpc>
                <a:spcPct val="100000"/>
              </a:lnSpc>
              <a:spcBef>
                <a:spcPts val="0"/>
              </a:spcBef>
              <a:spcAft>
                <a:spcPts val="0"/>
              </a:spcAft>
              <a:buSzPts val="2000"/>
              <a:buFont typeface="Libre Franklin"/>
              <a:buChar char="•"/>
            </a:pPr>
            <a:r>
              <a:rPr lang="en-US" sz="2000"/>
              <a:t>Curious about sending payment due reminders for delivered plans? Let us know!</a:t>
            </a:r>
            <a:endParaRPr sz="2000"/>
          </a:p>
        </p:txBody>
      </p:sp>
      <p:sp>
        <p:nvSpPr>
          <p:cNvPr id="307" name="Google Shape;307;g2e2c578d72d_0_54"/>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e4f942a1c0_0_0"/>
          <p:cNvSpPr txBox="1">
            <a:spLocks noGrp="1"/>
          </p:cNvSpPr>
          <p:nvPr>
            <p:ph type="title"/>
          </p:nvPr>
        </p:nvSpPr>
        <p:spPr>
          <a:xfrm>
            <a:off x="715814" y="154993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Pre-Collections Cleanup Continued</a:t>
            </a:r>
            <a:endParaRPr/>
          </a:p>
        </p:txBody>
      </p:sp>
      <p:sp>
        <p:nvSpPr>
          <p:cNvPr id="314" name="Google Shape;314;g2e4f942a1c0_0_0"/>
          <p:cNvSpPr txBox="1">
            <a:spLocks noGrp="1"/>
          </p:cNvSpPr>
          <p:nvPr>
            <p:ph type="body" idx="1"/>
          </p:nvPr>
        </p:nvSpPr>
        <p:spPr>
          <a:xfrm>
            <a:off x="715814" y="2415155"/>
            <a:ext cx="11115900" cy="37569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Font typeface="Libre Franklin"/>
              <a:buChar char="•"/>
            </a:pPr>
            <a:r>
              <a:rPr lang="en-US" b="1"/>
              <a:t>Cleanup credit balances (Helpful Queries)</a:t>
            </a:r>
            <a:endParaRPr b="1"/>
          </a:p>
          <a:p>
            <a:pPr marL="914400" lvl="1" indent="-355600" algn="l" rtl="0">
              <a:lnSpc>
                <a:spcPct val="100000"/>
              </a:lnSpc>
              <a:spcBef>
                <a:spcPts val="1000"/>
              </a:spcBef>
              <a:spcAft>
                <a:spcPts val="0"/>
              </a:spcAft>
              <a:buSzPts val="2000"/>
              <a:buFont typeface="Libre Franklin"/>
              <a:buChar char="•"/>
            </a:pPr>
            <a:r>
              <a:rPr lang="en-US" sz="2000"/>
              <a:t>QCS_SF_UNTRUE_BAL_TOT_LINE: Accounts with unapplied pmts and may still owe.</a:t>
            </a:r>
            <a:endParaRPr sz="2000"/>
          </a:p>
          <a:p>
            <a:pPr marL="914400" lvl="1" indent="-355600" algn="l" rtl="0">
              <a:lnSpc>
                <a:spcPct val="100000"/>
              </a:lnSpc>
              <a:spcBef>
                <a:spcPts val="0"/>
              </a:spcBef>
              <a:spcAft>
                <a:spcPts val="0"/>
              </a:spcAft>
              <a:buSzPts val="2000"/>
              <a:buFont typeface="Libre Franklin"/>
              <a:buChar char="•"/>
            </a:pPr>
            <a:r>
              <a:rPr lang="en-US" sz="2000"/>
              <a:t>QCS_SF_UNTRUE_ZERO_BAL: Accounts that appear ‘paid’ at the surface level.</a:t>
            </a:r>
            <a:endParaRPr sz="2000"/>
          </a:p>
          <a:p>
            <a:pPr marL="914400" lvl="1" indent="-355600" algn="l" rtl="0">
              <a:lnSpc>
                <a:spcPct val="100000"/>
              </a:lnSpc>
              <a:spcBef>
                <a:spcPts val="0"/>
              </a:spcBef>
              <a:spcAft>
                <a:spcPts val="0"/>
              </a:spcAft>
              <a:buSzPts val="2000"/>
              <a:buFont typeface="Libre Franklin"/>
              <a:buChar char="•"/>
            </a:pPr>
            <a:r>
              <a:rPr lang="en-US" sz="2000"/>
              <a:t>QCS_SF_COLLECTION_ACCOUNTS: Students with B06</a:t>
            </a:r>
            <a:endParaRPr sz="2000"/>
          </a:p>
          <a:p>
            <a:pPr marL="914400" lvl="1" indent="-355600" algn="l" rtl="0">
              <a:lnSpc>
                <a:spcPct val="100000"/>
              </a:lnSpc>
              <a:spcBef>
                <a:spcPts val="0"/>
              </a:spcBef>
              <a:spcAft>
                <a:spcPts val="0"/>
              </a:spcAft>
              <a:buSzPts val="2000"/>
              <a:buFont typeface="Libre Franklin"/>
              <a:buChar char="•"/>
            </a:pPr>
            <a:r>
              <a:rPr lang="en-US" sz="2000"/>
              <a:t>QCS_SF_ITM_TYP_CREDIT_BAL_SI: Credit balance item type + SI</a:t>
            </a:r>
            <a:endParaRPr sz="2000"/>
          </a:p>
          <a:p>
            <a:pPr marL="914400" lvl="1" indent="-355600" algn="l" rtl="0">
              <a:lnSpc>
                <a:spcPct val="100000"/>
              </a:lnSpc>
              <a:spcBef>
                <a:spcPts val="0"/>
              </a:spcBef>
              <a:spcAft>
                <a:spcPts val="0"/>
              </a:spcAft>
              <a:buSzPts val="2000"/>
              <a:buFont typeface="Libre Franklin"/>
              <a:buChar char="•"/>
            </a:pPr>
            <a:r>
              <a:rPr lang="en-US" sz="2000"/>
              <a:t>QCS_SF_SERVICE_IND_ACCT_BAL: Service Indicator Account Balance</a:t>
            </a:r>
            <a:endParaRPr b="1"/>
          </a:p>
          <a:p>
            <a:pPr marL="914400" lvl="1" indent="-355600" algn="l" rtl="0">
              <a:lnSpc>
                <a:spcPct val="100000"/>
              </a:lnSpc>
              <a:spcBef>
                <a:spcPts val="0"/>
              </a:spcBef>
              <a:spcAft>
                <a:spcPts val="0"/>
              </a:spcAft>
              <a:buSzPts val="2000"/>
              <a:buFont typeface="Libre Franklin"/>
              <a:buChar char="•"/>
            </a:pPr>
            <a:r>
              <a:rPr lang="en-US" sz="2000"/>
              <a:t>QCS_SF_ITEM_TYPE_CREDIT_BAL: Open credit balances</a:t>
            </a:r>
            <a:endParaRPr sz="2000"/>
          </a:p>
          <a:p>
            <a:pPr marL="914400" lvl="1" indent="-355600" algn="l" rtl="0">
              <a:lnSpc>
                <a:spcPct val="100000"/>
              </a:lnSpc>
              <a:spcBef>
                <a:spcPts val="0"/>
              </a:spcBef>
              <a:spcAft>
                <a:spcPts val="0"/>
              </a:spcAft>
              <a:buSzPts val="2000"/>
              <a:buFont typeface="Libre Franklin"/>
              <a:buChar char="•"/>
            </a:pPr>
            <a:r>
              <a:rPr lang="en-US" sz="2000"/>
              <a:t>QCS_SF_CREDIT_BAL_NONREF: credit balances on non-refundable item types</a:t>
            </a:r>
            <a:endParaRPr sz="2000"/>
          </a:p>
          <a:p>
            <a:pPr marL="914400" lvl="1" indent="-355600" algn="l" rtl="0">
              <a:lnSpc>
                <a:spcPct val="100000"/>
              </a:lnSpc>
              <a:spcBef>
                <a:spcPts val="0"/>
              </a:spcBef>
              <a:spcAft>
                <a:spcPts val="0"/>
              </a:spcAft>
              <a:buSzPts val="2000"/>
              <a:buFont typeface="Libre Franklin"/>
              <a:buChar char="•"/>
            </a:pPr>
            <a:r>
              <a:rPr lang="en-US" sz="2000"/>
              <a:t>QCS_SF_ITEM_TYPE_CREDIT_AMT: student w/item type credit amounts</a:t>
            </a:r>
            <a:endParaRPr sz="2000"/>
          </a:p>
          <a:p>
            <a:pPr marL="914400" lvl="1" indent="-355600" algn="l" rtl="0">
              <a:lnSpc>
                <a:spcPct val="100000"/>
              </a:lnSpc>
              <a:spcBef>
                <a:spcPts val="0"/>
              </a:spcBef>
              <a:spcAft>
                <a:spcPts val="0"/>
              </a:spcAft>
              <a:buSzPts val="2000"/>
              <a:buFont typeface="Libre Franklin"/>
              <a:buChar char="•"/>
            </a:pPr>
            <a:r>
              <a:rPr lang="en-US" sz="2000"/>
              <a:t>QCS_SF_UNAPPLIED_WVR_AMTS: Waivers with unapplied amounts</a:t>
            </a:r>
            <a:endParaRPr sz="2900"/>
          </a:p>
          <a:p>
            <a:pPr marL="0" lvl="0" indent="0" algn="l" rtl="0">
              <a:lnSpc>
                <a:spcPct val="100000"/>
              </a:lnSpc>
              <a:spcBef>
                <a:spcPts val="0"/>
              </a:spcBef>
              <a:spcAft>
                <a:spcPts val="0"/>
              </a:spcAft>
              <a:buSzPts val="2800"/>
              <a:buNone/>
            </a:pPr>
            <a:endParaRPr sz="2200"/>
          </a:p>
        </p:txBody>
      </p:sp>
      <p:sp>
        <p:nvSpPr>
          <p:cNvPr id="315" name="Google Shape;315;g2e4f942a1c0_0_0"/>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33ffda45cf8_0_0"/>
          <p:cNvSpPr txBox="1">
            <a:spLocks noGrp="1"/>
          </p:cNvSpPr>
          <p:nvPr>
            <p:ph type="title"/>
          </p:nvPr>
        </p:nvSpPr>
        <p:spPr>
          <a:xfrm>
            <a:off x="715814" y="154993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en-US"/>
              <a:t>Pre-Collections Cleanup Continued</a:t>
            </a:r>
            <a:endParaRPr/>
          </a:p>
        </p:txBody>
      </p:sp>
      <p:sp>
        <p:nvSpPr>
          <p:cNvPr id="322" name="Google Shape;322;g33ffda45cf8_0_0"/>
          <p:cNvSpPr txBox="1">
            <a:spLocks noGrp="1"/>
          </p:cNvSpPr>
          <p:nvPr>
            <p:ph type="body" idx="1"/>
          </p:nvPr>
        </p:nvSpPr>
        <p:spPr>
          <a:xfrm>
            <a:off x="715814" y="2415155"/>
            <a:ext cx="11115900" cy="37569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SzPts val="2800"/>
              <a:buFont typeface="Libre Franklin"/>
              <a:buChar char="•"/>
            </a:pPr>
            <a:r>
              <a:rPr lang="en-US" b="1"/>
              <a:t>Assigning Service Indicators (SI)</a:t>
            </a:r>
            <a:endParaRPr b="1"/>
          </a:p>
          <a:p>
            <a:pPr marL="914400" lvl="1" indent="-368300" algn="l" rtl="0">
              <a:lnSpc>
                <a:spcPct val="100000"/>
              </a:lnSpc>
              <a:spcBef>
                <a:spcPts val="1000"/>
              </a:spcBef>
              <a:spcAft>
                <a:spcPts val="0"/>
              </a:spcAft>
              <a:buSzPts val="2200"/>
              <a:buFont typeface="Libre Franklin"/>
              <a:buChar char="•"/>
            </a:pPr>
            <a:r>
              <a:rPr lang="en-US" sz="2200"/>
              <a:t>Do you Assign a B01? Others? Mass assign/release? (</a:t>
            </a:r>
            <a:r>
              <a:rPr lang="en-US" sz="2200" u="sng">
                <a:solidFill>
                  <a:schemeClr val="hlink"/>
                </a:solidFill>
                <a:hlinkClick r:id="rId3"/>
              </a:rPr>
              <a:t>Mass Assign QRG</a:t>
            </a:r>
            <a:r>
              <a:rPr lang="en-US" sz="2200"/>
              <a:t>)</a:t>
            </a:r>
            <a:endParaRPr sz="2200"/>
          </a:p>
          <a:p>
            <a:pPr marL="914400" lvl="1" indent="-368300" algn="l" rtl="0">
              <a:lnSpc>
                <a:spcPct val="100000"/>
              </a:lnSpc>
              <a:spcBef>
                <a:spcPts val="1000"/>
              </a:spcBef>
              <a:spcAft>
                <a:spcPts val="0"/>
              </a:spcAft>
              <a:buSzPts val="2200"/>
              <a:buFont typeface="Libre Franklin"/>
              <a:buChar char="•"/>
            </a:pPr>
            <a:r>
              <a:rPr lang="en-US" sz="2200"/>
              <a:t>Make sure the </a:t>
            </a:r>
            <a:r>
              <a:rPr lang="en-US" sz="2200" b="1"/>
              <a:t>NOCAN</a:t>
            </a:r>
            <a:r>
              <a:rPr lang="en-US" sz="2200"/>
              <a:t> is on your Nelnet/payment plan SI to prevent them from receiving a student reminder of a past due balance for their current term tuition and fees.</a:t>
            </a:r>
            <a:endParaRPr sz="2200"/>
          </a:p>
          <a:p>
            <a:pPr marL="914400" lvl="1" indent="-368300" algn="l" rtl="0">
              <a:lnSpc>
                <a:spcPct val="100000"/>
              </a:lnSpc>
              <a:spcBef>
                <a:spcPts val="1000"/>
              </a:spcBef>
              <a:spcAft>
                <a:spcPts val="0"/>
              </a:spcAft>
              <a:buSzPts val="2200"/>
              <a:buFont typeface="Libre Franklin"/>
              <a:buChar char="•"/>
            </a:pPr>
            <a:r>
              <a:rPr lang="en-US" sz="2200"/>
              <a:t>Adding</a:t>
            </a:r>
            <a:r>
              <a:rPr lang="en-US" sz="2200" b="1"/>
              <a:t> NOPDL</a:t>
            </a:r>
            <a:r>
              <a:rPr lang="en-US" sz="2200"/>
              <a:t> and </a:t>
            </a:r>
            <a:r>
              <a:rPr lang="en-US" sz="2200" b="1"/>
              <a:t>NPDL</a:t>
            </a:r>
            <a:r>
              <a:rPr lang="en-US" sz="2200"/>
              <a:t> impacts to your Payment Plan SI helps with letter maintenance.</a:t>
            </a:r>
            <a:endParaRPr sz="2200"/>
          </a:p>
        </p:txBody>
      </p:sp>
      <p:sp>
        <p:nvSpPr>
          <p:cNvPr id="323" name="Google Shape;323;g33ffda45cf8_0_0"/>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f2fd28b968_0_0"/>
          <p:cNvSpPr txBox="1">
            <a:spLocks noGrp="1"/>
          </p:cNvSpPr>
          <p:nvPr>
            <p:ph type="title"/>
          </p:nvPr>
        </p:nvSpPr>
        <p:spPr>
          <a:xfrm>
            <a:off x="715814" y="154993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Mass Assign/Release Service Indicator Queries </a:t>
            </a:r>
            <a:endParaRPr/>
          </a:p>
        </p:txBody>
      </p:sp>
      <p:sp>
        <p:nvSpPr>
          <p:cNvPr id="330" name="Google Shape;330;g2f2fd28b968_0_0"/>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25</a:t>
            </a:fld>
            <a:endParaRPr/>
          </a:p>
        </p:txBody>
      </p:sp>
      <p:pic>
        <p:nvPicPr>
          <p:cNvPr id="331" name="Google Shape;331;g2f2fd28b968_0_0"/>
          <p:cNvPicPr preferRelativeResize="0"/>
          <p:nvPr/>
        </p:nvPicPr>
        <p:blipFill rotWithShape="1">
          <a:blip r:embed="rId3">
            <a:alphaModFix/>
          </a:blip>
          <a:srcRect/>
          <a:stretch/>
        </p:blipFill>
        <p:spPr>
          <a:xfrm>
            <a:off x="1648375" y="2347025"/>
            <a:ext cx="8709884" cy="41369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e2c578d72d_0_7"/>
          <p:cNvSpPr txBox="1">
            <a:spLocks noGrp="1"/>
          </p:cNvSpPr>
          <p:nvPr>
            <p:ph type="title"/>
          </p:nvPr>
        </p:nvSpPr>
        <p:spPr>
          <a:xfrm>
            <a:off x="715814" y="154993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Review Letter Templates</a:t>
            </a:r>
            <a:endParaRPr/>
          </a:p>
        </p:txBody>
      </p:sp>
      <p:sp>
        <p:nvSpPr>
          <p:cNvPr id="338" name="Google Shape;338;g2e2c578d72d_0_7"/>
          <p:cNvSpPr txBox="1">
            <a:spLocks noGrp="1"/>
          </p:cNvSpPr>
          <p:nvPr>
            <p:ph type="body" idx="1"/>
          </p:nvPr>
        </p:nvSpPr>
        <p:spPr>
          <a:xfrm>
            <a:off x="715814" y="2415155"/>
            <a:ext cx="11115900" cy="37569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1000"/>
              </a:spcBef>
              <a:spcAft>
                <a:spcPts val="0"/>
              </a:spcAft>
              <a:buSzPts val="2800"/>
              <a:buFont typeface="Libre Franklin"/>
              <a:buChar char="•"/>
            </a:pPr>
            <a:r>
              <a:rPr lang="en-US" b="1"/>
              <a:t>Global vs Local Letter Codes</a:t>
            </a:r>
            <a:endParaRPr b="1"/>
          </a:p>
          <a:p>
            <a:pPr marL="914400" lvl="1" indent="-381000" algn="l" rtl="0">
              <a:lnSpc>
                <a:spcPct val="100000"/>
              </a:lnSpc>
              <a:spcBef>
                <a:spcPts val="1000"/>
              </a:spcBef>
              <a:spcAft>
                <a:spcPts val="0"/>
              </a:spcAft>
              <a:buSzPts val="2400"/>
              <a:buFont typeface="Libre Franklin"/>
              <a:buChar char="•"/>
            </a:pPr>
            <a:r>
              <a:rPr lang="en-US"/>
              <a:t>Ability to update templates on your own with local letter codes</a:t>
            </a:r>
            <a:endParaRPr/>
          </a:p>
          <a:p>
            <a:pPr marL="1371600" lvl="2" indent="-355600" algn="l" rtl="0">
              <a:lnSpc>
                <a:spcPct val="100000"/>
              </a:lnSpc>
              <a:spcBef>
                <a:spcPts val="0"/>
              </a:spcBef>
              <a:spcAft>
                <a:spcPts val="0"/>
              </a:spcAft>
              <a:buSzPts val="2000"/>
              <a:buFont typeface="Libre Franklin"/>
              <a:buChar char="•"/>
            </a:pPr>
            <a:r>
              <a:rPr lang="en-US"/>
              <a:t>Local letter configuration means less subject copying on the third comm tab.</a:t>
            </a:r>
            <a:endParaRPr/>
          </a:p>
          <a:p>
            <a:pPr marL="1371600" lvl="2" indent="-355600" algn="l" rtl="0">
              <a:lnSpc>
                <a:spcPct val="100000"/>
              </a:lnSpc>
              <a:spcBef>
                <a:spcPts val="0"/>
              </a:spcBef>
              <a:spcAft>
                <a:spcPts val="0"/>
              </a:spcAft>
              <a:buSzPts val="2000"/>
              <a:buFont typeface="Libre Franklin"/>
              <a:buChar char="•"/>
            </a:pPr>
            <a:r>
              <a:rPr lang="en-US"/>
              <a:t>One letter template for both email and hardcopy. </a:t>
            </a:r>
            <a:endParaRPr/>
          </a:p>
          <a:p>
            <a:pPr marL="1371600" lvl="2" indent="-355600" algn="l" rtl="0">
              <a:lnSpc>
                <a:spcPct val="100000"/>
              </a:lnSpc>
              <a:spcBef>
                <a:spcPts val="0"/>
              </a:spcBef>
              <a:spcAft>
                <a:spcPts val="0"/>
              </a:spcAft>
              <a:buSzPts val="2000"/>
              <a:buFont typeface="Libre Franklin"/>
              <a:buChar char="•"/>
            </a:pPr>
            <a:r>
              <a:rPr lang="en-US"/>
              <a:t>Simplifies the processing steps when it’s a local template.</a:t>
            </a:r>
            <a:endParaRPr/>
          </a:p>
          <a:p>
            <a:pPr marL="914400" lvl="1" indent="-381000" algn="l" rtl="0">
              <a:lnSpc>
                <a:spcPct val="100000"/>
              </a:lnSpc>
              <a:spcBef>
                <a:spcPts val="1000"/>
              </a:spcBef>
              <a:spcAft>
                <a:spcPts val="0"/>
              </a:spcAft>
              <a:buSzPts val="2400"/>
              <a:buFont typeface="Libre Franklin"/>
              <a:buChar char="•"/>
            </a:pPr>
            <a:r>
              <a:rPr lang="en-US"/>
              <a:t>Link local letter codes to Message Center</a:t>
            </a:r>
            <a:endParaRPr/>
          </a:p>
          <a:p>
            <a:pPr marL="914400" lvl="1" indent="-381000" algn="l" rtl="0">
              <a:lnSpc>
                <a:spcPct val="100000"/>
              </a:lnSpc>
              <a:spcBef>
                <a:spcPts val="1000"/>
              </a:spcBef>
              <a:spcAft>
                <a:spcPts val="0"/>
              </a:spcAft>
              <a:buSzPts val="2400"/>
              <a:buFont typeface="Libre Franklin"/>
              <a:buChar char="•"/>
            </a:pPr>
            <a:r>
              <a:rPr lang="en-US"/>
              <a:t>Help with Researching Communication Errors</a:t>
            </a:r>
            <a:endParaRPr/>
          </a:p>
          <a:p>
            <a:pPr marL="914400" lvl="1" indent="-381000" algn="l" rtl="0">
              <a:lnSpc>
                <a:spcPct val="100000"/>
              </a:lnSpc>
              <a:spcBef>
                <a:spcPts val="1000"/>
              </a:spcBef>
              <a:spcAft>
                <a:spcPts val="0"/>
              </a:spcAft>
              <a:buSzPts val="2400"/>
              <a:buFont typeface="Libre Franklin"/>
              <a:buChar char="•"/>
            </a:pPr>
            <a:r>
              <a:rPr lang="en-US"/>
              <a:t>Global still works with configuration</a:t>
            </a:r>
            <a:endParaRPr/>
          </a:p>
          <a:p>
            <a:pPr marL="0" lvl="0" indent="0" algn="l" rtl="0">
              <a:lnSpc>
                <a:spcPct val="90000"/>
              </a:lnSpc>
              <a:spcBef>
                <a:spcPts val="1000"/>
              </a:spcBef>
              <a:spcAft>
                <a:spcPts val="0"/>
              </a:spcAft>
              <a:buSzPts val="2800"/>
              <a:buNone/>
            </a:pPr>
            <a:endParaRPr b="1"/>
          </a:p>
        </p:txBody>
      </p:sp>
      <p:sp>
        <p:nvSpPr>
          <p:cNvPr id="339" name="Google Shape;339;g2e2c578d72d_0_7"/>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33ffda45cf8_0_7"/>
          <p:cNvSpPr txBox="1">
            <a:spLocks noGrp="1"/>
          </p:cNvSpPr>
          <p:nvPr>
            <p:ph type="title"/>
          </p:nvPr>
        </p:nvSpPr>
        <p:spPr>
          <a:xfrm>
            <a:off x="715814" y="154993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Student Financial Responsibility Agreement (SFRA)</a:t>
            </a:r>
            <a:endParaRPr/>
          </a:p>
        </p:txBody>
      </p:sp>
      <p:sp>
        <p:nvSpPr>
          <p:cNvPr id="346" name="Google Shape;346;g33ffda45cf8_0_7"/>
          <p:cNvSpPr txBox="1">
            <a:spLocks noGrp="1"/>
          </p:cNvSpPr>
          <p:nvPr>
            <p:ph type="body" idx="1"/>
          </p:nvPr>
        </p:nvSpPr>
        <p:spPr>
          <a:xfrm>
            <a:off x="715825" y="2415025"/>
            <a:ext cx="11115900" cy="4068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1000"/>
              </a:spcBef>
              <a:spcAft>
                <a:spcPts val="0"/>
              </a:spcAft>
              <a:buSzPts val="2600"/>
              <a:buFont typeface="Libre Franklin"/>
              <a:buChar char="•"/>
            </a:pPr>
            <a:r>
              <a:rPr lang="en-US" sz="2600"/>
              <a:t>Students are </a:t>
            </a:r>
            <a:r>
              <a:rPr lang="en-US" sz="2600" b="1"/>
              <a:t>required </a:t>
            </a:r>
            <a:r>
              <a:rPr lang="en-US" sz="2600"/>
              <a:t>to sign/agree once per academic year.</a:t>
            </a:r>
            <a:endParaRPr sz="2600"/>
          </a:p>
          <a:p>
            <a:pPr marL="914400" lvl="1" indent="-355600" algn="l" rtl="0">
              <a:lnSpc>
                <a:spcPct val="100000"/>
              </a:lnSpc>
              <a:spcBef>
                <a:spcPts val="0"/>
              </a:spcBef>
              <a:spcAft>
                <a:spcPts val="0"/>
              </a:spcAft>
              <a:buSzPts val="2000"/>
              <a:buChar char="•"/>
            </a:pPr>
            <a:r>
              <a:rPr lang="en-US" sz="2000"/>
              <a:t>Excludes under 18 and Department of Corrections (DOC) students</a:t>
            </a:r>
            <a:endParaRPr sz="2000"/>
          </a:p>
          <a:p>
            <a:pPr marL="457200" lvl="0" indent="-393700" algn="l" rtl="0">
              <a:lnSpc>
                <a:spcPct val="100000"/>
              </a:lnSpc>
              <a:spcBef>
                <a:spcPts val="1000"/>
              </a:spcBef>
              <a:spcAft>
                <a:spcPts val="0"/>
              </a:spcAft>
              <a:buSzPts val="2600"/>
              <a:buFont typeface="Libre Franklin"/>
              <a:buChar char="•"/>
            </a:pPr>
            <a:r>
              <a:rPr lang="en-US" sz="2600"/>
              <a:t>Uses Activity guide functionality to assign tasks to students.</a:t>
            </a:r>
            <a:endParaRPr sz="2600"/>
          </a:p>
          <a:p>
            <a:pPr marL="457200" lvl="0" indent="-393700" algn="l" rtl="0">
              <a:lnSpc>
                <a:spcPct val="100000"/>
              </a:lnSpc>
              <a:spcBef>
                <a:spcPts val="1000"/>
              </a:spcBef>
              <a:spcAft>
                <a:spcPts val="0"/>
              </a:spcAft>
              <a:buSzPts val="2600"/>
              <a:buFont typeface="Libre Franklin"/>
              <a:buChar char="•"/>
            </a:pPr>
            <a:r>
              <a:rPr lang="en-US" sz="2600"/>
              <a:t>Assigns the </a:t>
            </a:r>
            <a:r>
              <a:rPr lang="en-US" sz="2600" b="1"/>
              <a:t>SFA</a:t>
            </a:r>
            <a:r>
              <a:rPr lang="en-US" sz="2600"/>
              <a:t> SI that prevents enrollment.</a:t>
            </a:r>
            <a:endParaRPr sz="2600"/>
          </a:p>
          <a:p>
            <a:pPr marL="457200" lvl="0" indent="-393700" algn="l" rtl="0">
              <a:lnSpc>
                <a:spcPct val="100000"/>
              </a:lnSpc>
              <a:spcBef>
                <a:spcPts val="1000"/>
              </a:spcBef>
              <a:spcAft>
                <a:spcPts val="0"/>
              </a:spcAft>
              <a:buSzPts val="2600"/>
              <a:buFont typeface="Libre Franklin"/>
              <a:buChar char="•"/>
            </a:pPr>
            <a:r>
              <a:rPr lang="en-US" sz="2600"/>
              <a:t>Staff are able to collect hard copies from students.</a:t>
            </a:r>
            <a:endParaRPr sz="2600"/>
          </a:p>
          <a:p>
            <a:pPr marL="914400" lvl="1" indent="-355600" algn="l" rtl="0">
              <a:lnSpc>
                <a:spcPct val="100000"/>
              </a:lnSpc>
              <a:spcBef>
                <a:spcPts val="0"/>
              </a:spcBef>
              <a:spcAft>
                <a:spcPts val="0"/>
              </a:spcAft>
              <a:buSzPts val="2000"/>
              <a:buChar char="•"/>
            </a:pPr>
            <a:r>
              <a:rPr lang="en-US" sz="2000"/>
              <a:t>Assign the </a:t>
            </a:r>
            <a:r>
              <a:rPr lang="en-US" sz="2000" b="1"/>
              <a:t>BFC </a:t>
            </a:r>
            <a:r>
              <a:rPr lang="en-US" sz="2000"/>
              <a:t>SI to show manual/in-person collection.</a:t>
            </a:r>
            <a:endParaRPr sz="2000"/>
          </a:p>
          <a:p>
            <a:pPr marL="457200" lvl="0" indent="-393700" algn="l" rtl="0">
              <a:lnSpc>
                <a:spcPct val="100000"/>
              </a:lnSpc>
              <a:spcBef>
                <a:spcPts val="1000"/>
              </a:spcBef>
              <a:spcAft>
                <a:spcPts val="0"/>
              </a:spcAft>
              <a:buSzPts val="2600"/>
              <a:buFont typeface="Libre Franklin"/>
              <a:buChar char="•"/>
            </a:pPr>
            <a:r>
              <a:rPr lang="en-US" sz="2600"/>
              <a:t>SF Support runs a nightly process to assign/release the SIs.</a:t>
            </a:r>
            <a:endParaRPr sz="2600"/>
          </a:p>
          <a:p>
            <a:pPr marL="457200" lvl="0" indent="-393700" algn="l" rtl="0">
              <a:lnSpc>
                <a:spcPct val="100000"/>
              </a:lnSpc>
              <a:spcBef>
                <a:spcPts val="1000"/>
              </a:spcBef>
              <a:spcAft>
                <a:spcPts val="0"/>
              </a:spcAft>
              <a:buSzPts val="2600"/>
              <a:buFont typeface="Libre Franklin"/>
              <a:buChar char="•"/>
            </a:pPr>
            <a:r>
              <a:rPr lang="en-US" sz="2600"/>
              <a:t>Completion of SFRA shown on extract report (near future work).</a:t>
            </a:r>
            <a:endParaRPr sz="2600"/>
          </a:p>
        </p:txBody>
      </p:sp>
      <p:sp>
        <p:nvSpPr>
          <p:cNvPr id="347" name="Google Shape;347;g33ffda45cf8_0_7"/>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2e2c578d72d_0_14"/>
          <p:cNvSpPr txBox="1">
            <a:spLocks noGrp="1"/>
          </p:cNvSpPr>
          <p:nvPr>
            <p:ph type="title"/>
          </p:nvPr>
        </p:nvSpPr>
        <p:spPr>
          <a:xfrm>
            <a:off x="715814" y="154993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Running Credit History and Process Collections</a:t>
            </a:r>
            <a:endParaRPr/>
          </a:p>
        </p:txBody>
      </p:sp>
      <p:sp>
        <p:nvSpPr>
          <p:cNvPr id="354" name="Google Shape;354;g2e2c578d72d_0_14"/>
          <p:cNvSpPr txBox="1">
            <a:spLocks noGrp="1"/>
          </p:cNvSpPr>
          <p:nvPr>
            <p:ph type="body" idx="1"/>
          </p:nvPr>
        </p:nvSpPr>
        <p:spPr>
          <a:xfrm>
            <a:off x="715825" y="2226625"/>
            <a:ext cx="11115900" cy="43839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1000"/>
              </a:spcBef>
              <a:spcAft>
                <a:spcPts val="0"/>
              </a:spcAft>
              <a:buSzPts val="2800"/>
              <a:buFont typeface="Libre Franklin"/>
              <a:buChar char="•"/>
            </a:pPr>
            <a:r>
              <a:rPr lang="en-US" b="1"/>
              <a:t>Credit History should be run once a month</a:t>
            </a:r>
            <a:r>
              <a:rPr lang="en-US"/>
              <a:t> (</a:t>
            </a:r>
            <a:r>
              <a:rPr lang="en-US" u="sng">
                <a:solidFill>
                  <a:schemeClr val="hlink"/>
                </a:solidFill>
                <a:hlinkClick r:id="rId3"/>
              </a:rPr>
              <a:t>OFM 85.54.50</a:t>
            </a:r>
            <a:r>
              <a:rPr lang="en-US"/>
              <a:t>)</a:t>
            </a:r>
            <a:endParaRPr/>
          </a:p>
          <a:p>
            <a:pPr marL="914400" lvl="1" indent="-381000" algn="l" rtl="0">
              <a:lnSpc>
                <a:spcPct val="100000"/>
              </a:lnSpc>
              <a:spcBef>
                <a:spcPts val="0"/>
              </a:spcBef>
              <a:spcAft>
                <a:spcPts val="0"/>
              </a:spcAft>
              <a:buSzPts val="2400"/>
              <a:buFont typeface="Libre Franklin"/>
              <a:buChar char="•"/>
            </a:pPr>
            <a:r>
              <a:rPr lang="en-US"/>
              <a:t>Best to utilize the Temp Table option</a:t>
            </a:r>
            <a:endParaRPr/>
          </a:p>
          <a:p>
            <a:pPr marL="1371600" lvl="2" indent="-355600" algn="l" rtl="0">
              <a:lnSpc>
                <a:spcPct val="100000"/>
              </a:lnSpc>
              <a:spcBef>
                <a:spcPts val="0"/>
              </a:spcBef>
              <a:spcAft>
                <a:spcPts val="0"/>
              </a:spcAft>
              <a:buSzPts val="2000"/>
              <a:buFont typeface="Libre Franklin"/>
              <a:buChar char="•"/>
            </a:pPr>
            <a:r>
              <a:rPr lang="en-US"/>
              <a:t>Speeds up the process</a:t>
            </a:r>
            <a:endParaRPr/>
          </a:p>
          <a:p>
            <a:pPr marL="1371600" lvl="2" indent="-355600" algn="l" rtl="0">
              <a:lnSpc>
                <a:spcPct val="100000"/>
              </a:lnSpc>
              <a:spcBef>
                <a:spcPts val="0"/>
              </a:spcBef>
              <a:spcAft>
                <a:spcPts val="0"/>
              </a:spcAft>
              <a:buSzPts val="2000"/>
              <a:buFont typeface="Libre Franklin"/>
              <a:buChar char="•"/>
            </a:pPr>
            <a:r>
              <a:rPr lang="en-US"/>
              <a:t>Relies on a query to age accounts</a:t>
            </a:r>
            <a:endParaRPr/>
          </a:p>
          <a:p>
            <a:pPr marL="1371600" lvl="2" indent="-355600" algn="l" rtl="0">
              <a:lnSpc>
                <a:spcPct val="100000"/>
              </a:lnSpc>
              <a:spcBef>
                <a:spcPts val="0"/>
              </a:spcBef>
              <a:spcAft>
                <a:spcPts val="0"/>
              </a:spcAft>
              <a:buSzPts val="2000"/>
              <a:buFont typeface="Libre Franklin"/>
              <a:buChar char="•"/>
            </a:pPr>
            <a:r>
              <a:rPr lang="en-US"/>
              <a:t>Looks for students with past due balances, those existing in the collections tables, and those ready to be aged out.</a:t>
            </a:r>
            <a:endParaRPr/>
          </a:p>
          <a:p>
            <a:pPr marL="1371600" lvl="2" indent="-355600" algn="l" rtl="0">
              <a:lnSpc>
                <a:spcPct val="100000"/>
              </a:lnSpc>
              <a:spcBef>
                <a:spcPts val="0"/>
              </a:spcBef>
              <a:spcAft>
                <a:spcPts val="0"/>
              </a:spcAft>
              <a:buSzPts val="2000"/>
              <a:buFont typeface="Libre Franklin"/>
              <a:buChar char="•"/>
            </a:pPr>
            <a:r>
              <a:rPr lang="en-US"/>
              <a:t>Query is also looking to exclude anyone with a </a:t>
            </a:r>
            <a:r>
              <a:rPr lang="en-US" b="1"/>
              <a:t>NOAGE</a:t>
            </a:r>
            <a:r>
              <a:rPr lang="en-US"/>
              <a:t> service impact linked to a service indicator (ex: B70 for payment plans)</a:t>
            </a:r>
            <a:endParaRPr/>
          </a:p>
          <a:p>
            <a:pPr marL="457200" lvl="0" indent="-406400" algn="l" rtl="0">
              <a:lnSpc>
                <a:spcPct val="100000"/>
              </a:lnSpc>
              <a:spcBef>
                <a:spcPts val="1000"/>
              </a:spcBef>
              <a:spcAft>
                <a:spcPts val="0"/>
              </a:spcAft>
              <a:buSzPts val="2800"/>
              <a:buFont typeface="Libre Franklin"/>
              <a:buChar char="•"/>
            </a:pPr>
            <a:r>
              <a:rPr lang="en-US" b="1"/>
              <a:t>Process Collections</a:t>
            </a:r>
            <a:r>
              <a:rPr lang="en-US"/>
              <a:t> </a:t>
            </a:r>
            <a:endParaRPr/>
          </a:p>
          <a:p>
            <a:pPr marL="914400" lvl="1" indent="-381000" algn="l" rtl="0">
              <a:lnSpc>
                <a:spcPct val="100000"/>
              </a:lnSpc>
              <a:spcBef>
                <a:spcPts val="0"/>
              </a:spcBef>
              <a:spcAft>
                <a:spcPts val="0"/>
              </a:spcAft>
              <a:buSzPts val="2400"/>
              <a:buFont typeface="Libre Franklin"/>
              <a:buChar char="•"/>
            </a:pPr>
            <a:r>
              <a:rPr lang="en-US"/>
              <a:t>Moves students in and out of the collection tables.</a:t>
            </a:r>
            <a:endParaRPr/>
          </a:p>
          <a:p>
            <a:pPr marL="914400" lvl="1" indent="-393700" algn="l" rtl="0">
              <a:lnSpc>
                <a:spcPct val="100000"/>
              </a:lnSpc>
              <a:spcBef>
                <a:spcPts val="0"/>
              </a:spcBef>
              <a:spcAft>
                <a:spcPts val="0"/>
              </a:spcAft>
              <a:buSzPts val="2600"/>
              <a:buFont typeface="Libre Franklin"/>
              <a:buChar char="•"/>
            </a:pPr>
            <a:r>
              <a:rPr lang="en-US"/>
              <a:t>Past Due letters refer to the collection tables this process populates</a:t>
            </a:r>
            <a:r>
              <a:rPr lang="en-US" sz="2600"/>
              <a:t>.</a:t>
            </a:r>
            <a:endParaRPr sz="2600"/>
          </a:p>
          <a:p>
            <a:pPr marL="0" lvl="0" indent="0" algn="l" rtl="0">
              <a:lnSpc>
                <a:spcPct val="90000"/>
              </a:lnSpc>
              <a:spcBef>
                <a:spcPts val="1000"/>
              </a:spcBef>
              <a:spcAft>
                <a:spcPts val="0"/>
              </a:spcAft>
              <a:buSzPts val="2800"/>
              <a:buNone/>
            </a:pPr>
            <a:endParaRPr/>
          </a:p>
        </p:txBody>
      </p:sp>
      <p:sp>
        <p:nvSpPr>
          <p:cNvPr id="355" name="Google Shape;355;g2e2c578d72d_0_14"/>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f2fd28b968_0_8"/>
          <p:cNvSpPr txBox="1">
            <a:spLocks noGrp="1"/>
          </p:cNvSpPr>
          <p:nvPr>
            <p:ph type="title"/>
          </p:nvPr>
        </p:nvSpPr>
        <p:spPr>
          <a:xfrm>
            <a:off x="715814" y="117868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Credit History (who is it run for)</a:t>
            </a:r>
            <a:endParaRPr/>
          </a:p>
        </p:txBody>
      </p:sp>
      <p:sp>
        <p:nvSpPr>
          <p:cNvPr id="362" name="Google Shape;362;g2f2fd28b968_0_8"/>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29</a:t>
            </a:fld>
            <a:endParaRPr/>
          </a:p>
        </p:txBody>
      </p:sp>
      <p:pic>
        <p:nvPicPr>
          <p:cNvPr id="363" name="Google Shape;363;g2f2fd28b968_0_8"/>
          <p:cNvPicPr preferRelativeResize="0"/>
          <p:nvPr/>
        </p:nvPicPr>
        <p:blipFill rotWithShape="1">
          <a:blip r:embed="rId3">
            <a:alphaModFix/>
          </a:blip>
          <a:srcRect/>
          <a:stretch/>
        </p:blipFill>
        <p:spPr>
          <a:xfrm>
            <a:off x="1796150" y="1670675"/>
            <a:ext cx="7209101" cy="50508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394910a0ef4_0_17"/>
          <p:cNvSpPr txBox="1">
            <a:spLocks noGrp="1"/>
          </p:cNvSpPr>
          <p:nvPr>
            <p:ph type="sldNum" idx="12"/>
          </p:nvPr>
        </p:nvSpPr>
        <p:spPr>
          <a:xfrm>
            <a:off x="11222182" y="6529853"/>
            <a:ext cx="609600" cy="19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3</a:t>
            </a:fld>
            <a:endParaRPr/>
          </a:p>
        </p:txBody>
      </p:sp>
      <p:sp>
        <p:nvSpPr>
          <p:cNvPr id="146" name="Google Shape;146;g394910a0ef4_0_17"/>
          <p:cNvSpPr txBox="1">
            <a:spLocks noGrp="1"/>
          </p:cNvSpPr>
          <p:nvPr>
            <p:ph type="body" idx="1"/>
          </p:nvPr>
        </p:nvSpPr>
        <p:spPr>
          <a:xfrm>
            <a:off x="692721" y="1174172"/>
            <a:ext cx="11115900" cy="4966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03764"/>
              </a:buClr>
              <a:buSzPts val="2800"/>
              <a:buFont typeface="Arial"/>
              <a:buNone/>
            </a:pPr>
            <a:endParaRPr/>
          </a:p>
          <a:p>
            <a:pPr marL="457200" marR="0" lvl="0" indent="-406400" algn="l" rtl="0">
              <a:lnSpc>
                <a:spcPct val="90000"/>
              </a:lnSpc>
              <a:spcBef>
                <a:spcPts val="1000"/>
              </a:spcBef>
              <a:spcAft>
                <a:spcPts val="0"/>
              </a:spcAft>
              <a:buSzPts val="2800"/>
              <a:buChar char="•"/>
            </a:pPr>
            <a:r>
              <a:rPr lang="en-US"/>
              <a:t>Brandon Reed - Assoc. Director Student Financials </a:t>
            </a:r>
            <a:endParaRPr/>
          </a:p>
          <a:p>
            <a:pPr marL="457200" marR="0" lvl="0" indent="0" algn="l" rtl="0">
              <a:lnSpc>
                <a:spcPct val="90000"/>
              </a:lnSpc>
              <a:spcBef>
                <a:spcPts val="1000"/>
              </a:spcBef>
              <a:spcAft>
                <a:spcPts val="0"/>
              </a:spcAft>
              <a:buNone/>
            </a:pPr>
            <a:r>
              <a:rPr lang="en-US"/>
              <a:t> </a:t>
            </a:r>
            <a:endParaRPr/>
          </a:p>
          <a:p>
            <a:pPr marL="457200" marR="0" lvl="0" indent="-406400" algn="l" rtl="0">
              <a:lnSpc>
                <a:spcPct val="90000"/>
              </a:lnSpc>
              <a:spcBef>
                <a:spcPts val="1000"/>
              </a:spcBef>
              <a:spcAft>
                <a:spcPts val="0"/>
              </a:spcAft>
              <a:buSzPts val="2800"/>
              <a:buChar char="•"/>
            </a:pPr>
            <a:r>
              <a:rPr lang="en-US"/>
              <a:t>Charles Velasquez - Senior Analyst Student Financials</a:t>
            </a:r>
            <a:endParaRPr/>
          </a:p>
          <a:p>
            <a:pPr marL="457200" marR="0" lvl="0" indent="0" algn="l" rtl="0">
              <a:lnSpc>
                <a:spcPct val="90000"/>
              </a:lnSpc>
              <a:spcBef>
                <a:spcPts val="1000"/>
              </a:spcBef>
              <a:spcAft>
                <a:spcPts val="0"/>
              </a:spcAft>
              <a:buNone/>
            </a:pPr>
            <a:endParaRPr/>
          </a:p>
          <a:p>
            <a:pPr marL="457200" marR="0" lvl="0" indent="-406400" algn="l" rtl="0">
              <a:lnSpc>
                <a:spcPct val="90000"/>
              </a:lnSpc>
              <a:spcBef>
                <a:spcPts val="1000"/>
              </a:spcBef>
              <a:spcAft>
                <a:spcPts val="0"/>
              </a:spcAft>
              <a:buSzPts val="2800"/>
              <a:buChar char="•"/>
            </a:pPr>
            <a:r>
              <a:rPr lang="en-US"/>
              <a:t>Pauline Smith - Student Financials Trainer</a:t>
            </a:r>
            <a:endParaRPr/>
          </a:p>
          <a:p>
            <a:pPr marL="457200" marR="0" lvl="0" indent="-228600" algn="l" rtl="0">
              <a:lnSpc>
                <a:spcPct val="90000"/>
              </a:lnSpc>
              <a:spcBef>
                <a:spcPts val="1000"/>
              </a:spcBef>
              <a:spcAft>
                <a:spcPts val="0"/>
              </a:spcAft>
              <a:buClr>
                <a:srgbClr val="003764"/>
              </a:buClr>
              <a:buSzPts val="2800"/>
              <a:buFont typeface="Arial"/>
              <a:buNone/>
            </a:pPr>
            <a:endParaRPr/>
          </a:p>
          <a:p>
            <a:pPr marL="0" lvl="0" indent="0" algn="l" rtl="0">
              <a:spcBef>
                <a:spcPts val="1000"/>
              </a:spcBef>
              <a:spcAft>
                <a:spcPts val="0"/>
              </a:spcAft>
              <a:buNone/>
            </a:pPr>
            <a:r>
              <a:rPr lang="en-US"/>
              <a:t>SF Survey - Please we want feedback on topics like collections!</a:t>
            </a:r>
            <a:endParaRPr/>
          </a:p>
          <a:p>
            <a:pPr marL="0" lvl="0" indent="0" algn="l" rtl="0">
              <a:spcBef>
                <a:spcPts val="1000"/>
              </a:spcBef>
              <a:spcAft>
                <a:spcPts val="0"/>
              </a:spcAft>
              <a:buNone/>
            </a:pPr>
            <a:r>
              <a:rPr lang="en-US" sz="2100" u="sng">
                <a:solidFill>
                  <a:schemeClr val="hlink"/>
                </a:solidFill>
                <a:hlinkClick r:id="rId3"/>
              </a:rPr>
              <a:t>https://forms.office.com/Pages/ResponsePage.aspx?id=ldeuR3W5mUCbNzejpAARmRPePep-7TZOk0UkQXAsyp9UQ0lUUEZTREg3T05EUUU1RzBHQTVLN1E0US4u</a:t>
            </a:r>
            <a:endParaRPr sz="2100"/>
          </a:p>
          <a:p>
            <a:pPr marL="0" lvl="0" indent="0" algn="l" rtl="0">
              <a:spcBef>
                <a:spcPts val="1000"/>
              </a:spcBef>
              <a:spcAft>
                <a:spcPts val="0"/>
              </a:spcAft>
              <a:buNone/>
            </a:pPr>
            <a:endParaRPr sz="2100"/>
          </a:p>
          <a:p>
            <a:pPr marL="457200" marR="0" lvl="0" indent="-228600" algn="l" rtl="0">
              <a:lnSpc>
                <a:spcPct val="90000"/>
              </a:lnSpc>
              <a:spcBef>
                <a:spcPts val="1000"/>
              </a:spcBef>
              <a:spcAft>
                <a:spcPts val="0"/>
              </a:spcAft>
              <a:buClr>
                <a:srgbClr val="003764"/>
              </a:buClr>
              <a:buSzPts val="2800"/>
              <a:buFont typeface="Arial"/>
              <a:buNone/>
            </a:pPr>
            <a:endParaRPr/>
          </a:p>
          <a:p>
            <a:pPr marL="457200" marR="0" lvl="0" indent="-228600" algn="l" rtl="0">
              <a:lnSpc>
                <a:spcPct val="90000"/>
              </a:lnSpc>
              <a:spcBef>
                <a:spcPts val="1000"/>
              </a:spcBef>
              <a:spcAft>
                <a:spcPts val="0"/>
              </a:spcAft>
              <a:buClr>
                <a:srgbClr val="003764"/>
              </a:buClr>
              <a:buSzPts val="2800"/>
              <a:buFont typeface="Arial"/>
              <a:buNone/>
            </a:pPr>
            <a:endParaRPr/>
          </a:p>
          <a:p>
            <a:pPr marL="457200" marR="0" lvl="0" indent="-228600" algn="ctr" rtl="0">
              <a:lnSpc>
                <a:spcPct val="90000"/>
              </a:lnSpc>
              <a:spcBef>
                <a:spcPts val="1000"/>
              </a:spcBef>
              <a:spcAft>
                <a:spcPts val="0"/>
              </a:spcAft>
              <a:buClr>
                <a:srgbClr val="003764"/>
              </a:buClr>
              <a:buSzPts val="2800"/>
              <a:buFont typeface="Arial"/>
              <a:buNone/>
            </a:pPr>
            <a:endParaRPr sz="13800">
              <a:latin typeface="Libre Franklin"/>
              <a:ea typeface="Libre Franklin"/>
              <a:cs typeface="Libre Franklin"/>
              <a:sym typeface="Libre Franklin"/>
            </a:endParaRPr>
          </a:p>
        </p:txBody>
      </p:sp>
      <p:sp>
        <p:nvSpPr>
          <p:cNvPr id="147" name="Google Shape;147;g394910a0ef4_0_17"/>
          <p:cNvSpPr txBox="1"/>
          <p:nvPr/>
        </p:nvSpPr>
        <p:spPr>
          <a:xfrm>
            <a:off x="4094750" y="214300"/>
            <a:ext cx="4479900" cy="77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a:t>Welcome &amp; Introductions</a:t>
            </a:r>
            <a:endParaRPr sz="30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2f2fd28b968_1_0"/>
          <p:cNvSpPr txBox="1">
            <a:spLocks noGrp="1"/>
          </p:cNvSpPr>
          <p:nvPr>
            <p:ph type="title"/>
          </p:nvPr>
        </p:nvSpPr>
        <p:spPr>
          <a:xfrm>
            <a:off x="715814" y="117868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Credit History (who is it run for)</a:t>
            </a:r>
            <a:endParaRPr/>
          </a:p>
        </p:txBody>
      </p:sp>
      <p:sp>
        <p:nvSpPr>
          <p:cNvPr id="370" name="Google Shape;370;g2f2fd28b968_1_0"/>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30</a:t>
            </a:fld>
            <a:endParaRPr/>
          </a:p>
        </p:txBody>
      </p:sp>
      <p:pic>
        <p:nvPicPr>
          <p:cNvPr id="371" name="Google Shape;371;g2f2fd28b968_1_0"/>
          <p:cNvPicPr preferRelativeResize="0"/>
          <p:nvPr/>
        </p:nvPicPr>
        <p:blipFill rotWithShape="1">
          <a:blip r:embed="rId3">
            <a:alphaModFix/>
          </a:blip>
          <a:srcRect/>
          <a:stretch/>
        </p:blipFill>
        <p:spPr>
          <a:xfrm>
            <a:off x="1018675" y="1975786"/>
            <a:ext cx="8878676" cy="457741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2e2c578d72d_0_21"/>
          <p:cNvSpPr txBox="1">
            <a:spLocks noGrp="1"/>
          </p:cNvSpPr>
          <p:nvPr>
            <p:ph type="title"/>
          </p:nvPr>
        </p:nvSpPr>
        <p:spPr>
          <a:xfrm>
            <a:off x="715814" y="154993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Sending Communication Letters</a:t>
            </a:r>
            <a:endParaRPr/>
          </a:p>
        </p:txBody>
      </p:sp>
      <p:sp>
        <p:nvSpPr>
          <p:cNvPr id="378" name="Google Shape;378;g2e2c578d72d_0_21"/>
          <p:cNvSpPr txBox="1">
            <a:spLocks noGrp="1"/>
          </p:cNvSpPr>
          <p:nvPr>
            <p:ph type="body" idx="1"/>
          </p:nvPr>
        </p:nvSpPr>
        <p:spPr>
          <a:xfrm>
            <a:off x="715825" y="2208900"/>
            <a:ext cx="11115900" cy="43707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1000"/>
              </a:spcBef>
              <a:spcAft>
                <a:spcPts val="0"/>
              </a:spcAft>
              <a:buSzPts val="2600"/>
              <a:buFont typeface="Libre Franklin"/>
              <a:buChar char="•"/>
            </a:pPr>
            <a:r>
              <a:rPr lang="en-US" sz="2600" b="1"/>
              <a:t>Queries</a:t>
            </a:r>
            <a:r>
              <a:rPr lang="en-US" sz="2600"/>
              <a:t> do look at the collections tables and communication tables to assign appropriate letter code.</a:t>
            </a:r>
            <a:endParaRPr sz="2600"/>
          </a:p>
          <a:p>
            <a:pPr marL="457200" lvl="0" indent="-393700" algn="l" rtl="0">
              <a:lnSpc>
                <a:spcPct val="100000"/>
              </a:lnSpc>
              <a:spcBef>
                <a:spcPts val="1000"/>
              </a:spcBef>
              <a:spcAft>
                <a:spcPts val="0"/>
              </a:spcAft>
              <a:buSzPts val="2600"/>
              <a:buFont typeface="Libre Franklin"/>
              <a:buChar char="•"/>
            </a:pPr>
            <a:r>
              <a:rPr lang="en-US" sz="2600"/>
              <a:t>Want certain students to be skipped?</a:t>
            </a:r>
            <a:endParaRPr sz="2600"/>
          </a:p>
          <a:p>
            <a:pPr marL="914400" lvl="1" indent="-368300" algn="l" rtl="0">
              <a:lnSpc>
                <a:spcPct val="100000"/>
              </a:lnSpc>
              <a:spcBef>
                <a:spcPts val="0"/>
              </a:spcBef>
              <a:spcAft>
                <a:spcPts val="0"/>
              </a:spcAft>
              <a:buSzPts val="2200"/>
              <a:buFont typeface="Libre Franklin"/>
              <a:buChar char="•"/>
            </a:pPr>
            <a:r>
              <a:rPr lang="en-US" sz="2200" b="1"/>
              <a:t>B08</a:t>
            </a:r>
            <a:r>
              <a:rPr lang="en-US" sz="2200"/>
              <a:t> (Prevent Credit History)</a:t>
            </a:r>
            <a:endParaRPr sz="2200"/>
          </a:p>
          <a:p>
            <a:pPr marL="1371600" lvl="2" indent="-355600" algn="l" rtl="0">
              <a:lnSpc>
                <a:spcPct val="100000"/>
              </a:lnSpc>
              <a:spcBef>
                <a:spcPts val="0"/>
              </a:spcBef>
              <a:spcAft>
                <a:spcPts val="0"/>
              </a:spcAft>
              <a:buSzPts val="2000"/>
              <a:buFont typeface="Libre Franklin"/>
              <a:buChar char="•"/>
            </a:pPr>
            <a:r>
              <a:rPr lang="en-US"/>
              <a:t>Can add the </a:t>
            </a:r>
            <a:r>
              <a:rPr lang="en-US" b="1"/>
              <a:t>NPDL/NOPDL</a:t>
            </a:r>
            <a:r>
              <a:rPr lang="en-US"/>
              <a:t> service impact to this Service Indicator</a:t>
            </a:r>
            <a:endParaRPr/>
          </a:p>
          <a:p>
            <a:pPr marL="457200" lvl="0" indent="-393700" algn="l" rtl="0">
              <a:lnSpc>
                <a:spcPct val="100000"/>
              </a:lnSpc>
              <a:spcBef>
                <a:spcPts val="1000"/>
              </a:spcBef>
              <a:spcAft>
                <a:spcPts val="0"/>
              </a:spcAft>
              <a:buSzPts val="2600"/>
              <a:buFont typeface="Libre Franklin"/>
              <a:buChar char="•"/>
            </a:pPr>
            <a:r>
              <a:rPr lang="en-US" sz="2600"/>
              <a:t>Query considers which letter the student previously received and sends the next letter in sequence.</a:t>
            </a:r>
            <a:endParaRPr sz="2600"/>
          </a:p>
          <a:p>
            <a:pPr marL="457200" lvl="0" indent="-393700" algn="l" rtl="0">
              <a:lnSpc>
                <a:spcPct val="100000"/>
              </a:lnSpc>
              <a:spcBef>
                <a:spcPts val="1000"/>
              </a:spcBef>
              <a:spcAft>
                <a:spcPts val="0"/>
              </a:spcAft>
              <a:buSzPts val="2600"/>
              <a:buFont typeface="Libre Franklin"/>
              <a:buChar char="•"/>
            </a:pPr>
            <a:r>
              <a:rPr lang="en-US" sz="2600"/>
              <a:t>Do you need to get ctcLink caught up with outside letters?</a:t>
            </a:r>
            <a:endParaRPr sz="2600"/>
          </a:p>
          <a:p>
            <a:pPr marL="914400" lvl="1" indent="-368300" algn="l" rtl="0">
              <a:lnSpc>
                <a:spcPct val="100000"/>
              </a:lnSpc>
              <a:spcBef>
                <a:spcPts val="0"/>
              </a:spcBef>
              <a:spcAft>
                <a:spcPts val="0"/>
              </a:spcAft>
              <a:buSzPts val="2200"/>
              <a:buFont typeface="Libre Franklin"/>
              <a:buChar char="•"/>
            </a:pPr>
            <a:r>
              <a:rPr lang="en-US" sz="2200"/>
              <a:t>We do have a way to mark those students with the letters in the system.</a:t>
            </a:r>
            <a:endParaRPr sz="2200"/>
          </a:p>
        </p:txBody>
      </p:sp>
      <p:sp>
        <p:nvSpPr>
          <p:cNvPr id="379" name="Google Shape;379;g2e2c578d72d_0_21"/>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3"/>
          <p:cNvSpPr txBox="1">
            <a:spLocks noGrp="1"/>
          </p:cNvSpPr>
          <p:nvPr>
            <p:ph type="sldNum" idx="12"/>
          </p:nvPr>
        </p:nvSpPr>
        <p:spPr>
          <a:xfrm>
            <a:off x="11222182" y="6529853"/>
            <a:ext cx="609599" cy="191623"/>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32</a:t>
            </a:fld>
            <a:endParaRPr/>
          </a:p>
        </p:txBody>
      </p:sp>
      <p:sp>
        <p:nvSpPr>
          <p:cNvPr id="385" name="Google Shape;385;p13"/>
          <p:cNvSpPr txBox="1">
            <a:spLocks noGrp="1"/>
          </p:cNvSpPr>
          <p:nvPr>
            <p:ph type="body" idx="1"/>
          </p:nvPr>
        </p:nvSpPr>
        <p:spPr>
          <a:xfrm>
            <a:off x="692721" y="1174172"/>
            <a:ext cx="11115967" cy="4966856"/>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03764"/>
              </a:buClr>
              <a:buSzPts val="2800"/>
              <a:buFont typeface="Arial"/>
              <a:buNone/>
            </a:pPr>
            <a:endParaRPr/>
          </a:p>
          <a:p>
            <a:pPr marL="457200" marR="0" lvl="0" indent="-228600" algn="l" rtl="0">
              <a:lnSpc>
                <a:spcPct val="90000"/>
              </a:lnSpc>
              <a:spcBef>
                <a:spcPts val="1000"/>
              </a:spcBef>
              <a:spcAft>
                <a:spcPts val="0"/>
              </a:spcAft>
              <a:buClr>
                <a:srgbClr val="003764"/>
              </a:buClr>
              <a:buSzPts val="2800"/>
              <a:buFont typeface="Arial"/>
              <a:buNone/>
            </a:pPr>
            <a:endParaRPr/>
          </a:p>
          <a:p>
            <a:pPr marL="457200" marR="0" lvl="0" indent="-228600" algn="ctr" rtl="0">
              <a:lnSpc>
                <a:spcPct val="90000"/>
              </a:lnSpc>
              <a:spcBef>
                <a:spcPts val="1000"/>
              </a:spcBef>
              <a:spcAft>
                <a:spcPts val="0"/>
              </a:spcAft>
              <a:buClr>
                <a:srgbClr val="003764"/>
              </a:buClr>
              <a:buSzPts val="2800"/>
              <a:buFont typeface="Arial"/>
              <a:buNone/>
            </a:pPr>
            <a:r>
              <a:rPr lang="en-US" sz="13800">
                <a:latin typeface="Libre Franklin"/>
                <a:ea typeface="Libre Franklin"/>
                <a:cs typeface="Libre Franklin"/>
                <a:sym typeface="Libre Franklin"/>
              </a:rPr>
              <a:t>Questions?</a:t>
            </a:r>
            <a:endParaRPr sz="13800">
              <a:latin typeface="Libre Franklin"/>
              <a:ea typeface="Libre Franklin"/>
              <a:cs typeface="Libre Franklin"/>
              <a:sym typeface="Libre Frankli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349634f8f51_0_0"/>
          <p:cNvSpPr txBox="1">
            <a:spLocks noGrp="1"/>
          </p:cNvSpPr>
          <p:nvPr>
            <p:ph type="title"/>
          </p:nvPr>
        </p:nvSpPr>
        <p:spPr>
          <a:xfrm>
            <a:off x="715814" y="154993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Using Collection Efforts</a:t>
            </a:r>
            <a:endParaRPr/>
          </a:p>
        </p:txBody>
      </p:sp>
      <p:sp>
        <p:nvSpPr>
          <p:cNvPr id="392" name="Google Shape;392;g349634f8f51_0_0"/>
          <p:cNvSpPr txBox="1">
            <a:spLocks noGrp="1"/>
          </p:cNvSpPr>
          <p:nvPr>
            <p:ph type="body" idx="1"/>
          </p:nvPr>
        </p:nvSpPr>
        <p:spPr>
          <a:xfrm>
            <a:off x="715814" y="2415155"/>
            <a:ext cx="11115900" cy="3756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1000"/>
              </a:spcBef>
              <a:spcAft>
                <a:spcPts val="0"/>
              </a:spcAft>
              <a:buSzPts val="2600"/>
              <a:buChar char="•"/>
            </a:pPr>
            <a:r>
              <a:rPr lang="en-US" sz="2600"/>
              <a:t>Great way to track actions with students</a:t>
            </a:r>
            <a:endParaRPr sz="2600"/>
          </a:p>
          <a:p>
            <a:pPr marL="914400" lvl="1" indent="-368300" algn="l" rtl="0">
              <a:lnSpc>
                <a:spcPct val="100000"/>
              </a:lnSpc>
              <a:spcBef>
                <a:spcPts val="0"/>
              </a:spcBef>
              <a:spcAft>
                <a:spcPts val="0"/>
              </a:spcAft>
              <a:buSzPts val="2200"/>
              <a:buChar char="•"/>
            </a:pPr>
            <a:r>
              <a:rPr lang="en-US" sz="2200"/>
              <a:t>Set follow up dates and how best to contact the student</a:t>
            </a:r>
            <a:endParaRPr sz="2200"/>
          </a:p>
          <a:p>
            <a:pPr marL="457200" lvl="0" indent="-393700" algn="l" rtl="0">
              <a:lnSpc>
                <a:spcPct val="100000"/>
              </a:lnSpc>
              <a:spcBef>
                <a:spcPts val="0"/>
              </a:spcBef>
              <a:spcAft>
                <a:spcPts val="0"/>
              </a:spcAft>
              <a:buSzPts val="2600"/>
              <a:buChar char="•"/>
            </a:pPr>
            <a:r>
              <a:rPr lang="en-US" sz="2600"/>
              <a:t>Possibly track Collection Agency designation (near future work)</a:t>
            </a:r>
            <a:endParaRPr sz="2600"/>
          </a:p>
          <a:p>
            <a:pPr marL="457200" lvl="0" indent="-393700" algn="l" rtl="0">
              <a:lnSpc>
                <a:spcPct val="100000"/>
              </a:lnSpc>
              <a:spcBef>
                <a:spcPts val="0"/>
              </a:spcBef>
              <a:spcAft>
                <a:spcPts val="0"/>
              </a:spcAft>
              <a:buSzPts val="2600"/>
              <a:buChar char="•"/>
            </a:pPr>
            <a:r>
              <a:rPr lang="en-US" sz="2600"/>
              <a:t>Assign Comments on student accounts</a:t>
            </a:r>
            <a:endParaRPr sz="2600"/>
          </a:p>
          <a:p>
            <a:pPr marL="457200" lvl="0" indent="-393700" algn="l" rtl="0">
              <a:lnSpc>
                <a:spcPct val="100000"/>
              </a:lnSpc>
              <a:spcBef>
                <a:spcPts val="0"/>
              </a:spcBef>
              <a:spcAft>
                <a:spcPts val="0"/>
              </a:spcAft>
              <a:buSzPts val="2600"/>
              <a:buChar char="•"/>
            </a:pPr>
            <a:r>
              <a:rPr lang="en-US" sz="2600" b="1"/>
              <a:t>DO NOT</a:t>
            </a:r>
            <a:r>
              <a:rPr lang="en-US" sz="2600"/>
              <a:t> assign/populate the letter code value.</a:t>
            </a:r>
            <a:endParaRPr sz="2600"/>
          </a:p>
          <a:p>
            <a:pPr marL="914400" lvl="1" indent="-368300" algn="l" rtl="0">
              <a:lnSpc>
                <a:spcPct val="100000"/>
              </a:lnSpc>
              <a:spcBef>
                <a:spcPts val="0"/>
              </a:spcBef>
              <a:spcAft>
                <a:spcPts val="0"/>
              </a:spcAft>
              <a:buSzPts val="2200"/>
              <a:buChar char="•"/>
            </a:pPr>
            <a:r>
              <a:rPr lang="en-US" sz="2200"/>
              <a:t>Have the option to select from all configured letters for your institution.</a:t>
            </a:r>
            <a:endParaRPr sz="2200"/>
          </a:p>
          <a:p>
            <a:pPr marL="914400" lvl="1" indent="-368300" algn="l" rtl="0">
              <a:lnSpc>
                <a:spcPct val="100000"/>
              </a:lnSpc>
              <a:spcBef>
                <a:spcPts val="0"/>
              </a:spcBef>
              <a:spcAft>
                <a:spcPts val="0"/>
              </a:spcAft>
              <a:buSzPts val="2200"/>
              <a:buChar char="•"/>
            </a:pPr>
            <a:r>
              <a:rPr lang="en-US" sz="2200"/>
              <a:t>This can send the student the letter.</a:t>
            </a:r>
            <a:endParaRPr sz="2200"/>
          </a:p>
          <a:p>
            <a:pPr marL="457200" lvl="0" indent="-393700" algn="l" rtl="0">
              <a:lnSpc>
                <a:spcPct val="100000"/>
              </a:lnSpc>
              <a:spcBef>
                <a:spcPts val="0"/>
              </a:spcBef>
              <a:spcAft>
                <a:spcPts val="0"/>
              </a:spcAft>
              <a:buSzPts val="2600"/>
              <a:buChar char="•"/>
            </a:pPr>
            <a:r>
              <a:rPr lang="en-US" sz="2600"/>
              <a:t>No Checklist functionality at this time.</a:t>
            </a:r>
            <a:endParaRPr sz="2600"/>
          </a:p>
        </p:txBody>
      </p:sp>
      <p:sp>
        <p:nvSpPr>
          <p:cNvPr id="393" name="Google Shape;393;g349634f8f51_0_0"/>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349634f8f51_0_7"/>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34</a:t>
            </a:fld>
            <a:endParaRPr/>
          </a:p>
        </p:txBody>
      </p:sp>
      <p:pic>
        <p:nvPicPr>
          <p:cNvPr id="400" name="Google Shape;400;g349634f8f51_0_7"/>
          <p:cNvPicPr preferRelativeResize="0"/>
          <p:nvPr/>
        </p:nvPicPr>
        <p:blipFill rotWithShape="1">
          <a:blip r:embed="rId3">
            <a:alphaModFix/>
          </a:blip>
          <a:srcRect/>
          <a:stretch/>
        </p:blipFill>
        <p:spPr>
          <a:xfrm>
            <a:off x="1957125" y="1253275"/>
            <a:ext cx="7365600" cy="52306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2e2c578d72d_0_28"/>
          <p:cNvSpPr txBox="1">
            <a:spLocks noGrp="1"/>
          </p:cNvSpPr>
          <p:nvPr>
            <p:ph type="title"/>
          </p:nvPr>
        </p:nvSpPr>
        <p:spPr>
          <a:xfrm>
            <a:off x="715814" y="154993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Collection Agreements/Payment Plans</a:t>
            </a:r>
            <a:endParaRPr/>
          </a:p>
        </p:txBody>
      </p:sp>
      <p:sp>
        <p:nvSpPr>
          <p:cNvPr id="407" name="Google Shape;407;g2e2c578d72d_0_28"/>
          <p:cNvSpPr txBox="1">
            <a:spLocks noGrp="1"/>
          </p:cNvSpPr>
          <p:nvPr>
            <p:ph type="body" idx="1"/>
          </p:nvPr>
        </p:nvSpPr>
        <p:spPr>
          <a:xfrm>
            <a:off x="715825" y="2208900"/>
            <a:ext cx="11115900" cy="44532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1000"/>
              </a:spcBef>
              <a:spcAft>
                <a:spcPts val="0"/>
              </a:spcAft>
              <a:buSzPts val="2800"/>
              <a:buFont typeface="Libre Franklin"/>
              <a:buChar char="•"/>
            </a:pPr>
            <a:r>
              <a:rPr lang="en-US" b="1"/>
              <a:t>Use the Delivered Payment Plan Functionality</a:t>
            </a:r>
            <a:endParaRPr b="1"/>
          </a:p>
          <a:p>
            <a:pPr marL="914400" lvl="1" indent="-381000" algn="l" rtl="0">
              <a:lnSpc>
                <a:spcPct val="100000"/>
              </a:lnSpc>
              <a:spcBef>
                <a:spcPts val="0"/>
              </a:spcBef>
              <a:spcAft>
                <a:spcPts val="0"/>
              </a:spcAft>
              <a:buSzPts val="2400"/>
              <a:buFont typeface="Libre Franklin"/>
              <a:buChar char="•"/>
            </a:pPr>
            <a:r>
              <a:rPr lang="en-US"/>
              <a:t>Collection Agreement page ignores business unit in the background</a:t>
            </a:r>
            <a:endParaRPr/>
          </a:p>
          <a:p>
            <a:pPr marL="1371600" lvl="2" indent="-355600" algn="l" rtl="0">
              <a:lnSpc>
                <a:spcPct val="100000"/>
              </a:lnSpc>
              <a:spcBef>
                <a:spcPts val="0"/>
              </a:spcBef>
              <a:spcAft>
                <a:spcPts val="0"/>
              </a:spcAft>
              <a:buSzPts val="2000"/>
              <a:buFont typeface="Libre Franklin"/>
              <a:buChar char="•"/>
            </a:pPr>
            <a:r>
              <a:rPr lang="en-US"/>
              <a:t>Limits Agreements to one per student</a:t>
            </a:r>
            <a:endParaRPr/>
          </a:p>
          <a:p>
            <a:pPr marL="914400" lvl="1" indent="-381000" algn="l" rtl="0">
              <a:lnSpc>
                <a:spcPct val="100000"/>
              </a:lnSpc>
              <a:spcBef>
                <a:spcPts val="0"/>
              </a:spcBef>
              <a:spcAft>
                <a:spcPts val="0"/>
              </a:spcAft>
              <a:buSzPts val="2400"/>
              <a:buFont typeface="Libre Franklin"/>
              <a:buChar char="•"/>
            </a:pPr>
            <a:r>
              <a:rPr lang="en-US"/>
              <a:t>Bit more flexibility in Payment Plan pages</a:t>
            </a:r>
            <a:endParaRPr/>
          </a:p>
          <a:p>
            <a:pPr marL="914400" lvl="1" indent="-381000" algn="l" rtl="0">
              <a:lnSpc>
                <a:spcPct val="100000"/>
              </a:lnSpc>
              <a:spcBef>
                <a:spcPts val="0"/>
              </a:spcBef>
              <a:spcAft>
                <a:spcPts val="0"/>
              </a:spcAft>
              <a:buSzPts val="2400"/>
              <a:buFont typeface="Libre Franklin"/>
              <a:buChar char="•"/>
            </a:pPr>
            <a:r>
              <a:rPr lang="en-US"/>
              <a:t>Have various plans based on needs (1098-T vs non 1098-T balances)</a:t>
            </a:r>
            <a:endParaRPr/>
          </a:p>
          <a:p>
            <a:pPr marL="1371600" lvl="2" indent="-355600" algn="l" rtl="0">
              <a:lnSpc>
                <a:spcPct val="100000"/>
              </a:lnSpc>
              <a:spcBef>
                <a:spcPts val="0"/>
              </a:spcBef>
              <a:spcAft>
                <a:spcPts val="0"/>
              </a:spcAft>
              <a:buSzPts val="2000"/>
              <a:buFont typeface="Libre Franklin"/>
              <a:buChar char="•"/>
            </a:pPr>
            <a:r>
              <a:rPr lang="en-US"/>
              <a:t>May need 2 separate payment item types</a:t>
            </a:r>
            <a:endParaRPr/>
          </a:p>
          <a:p>
            <a:pPr marL="914400" lvl="1" indent="-381000" algn="l" rtl="0">
              <a:lnSpc>
                <a:spcPct val="100000"/>
              </a:lnSpc>
              <a:spcBef>
                <a:spcPts val="0"/>
              </a:spcBef>
              <a:spcAft>
                <a:spcPts val="0"/>
              </a:spcAft>
              <a:buSzPts val="2400"/>
              <a:buFont typeface="Libre Franklin"/>
              <a:buChar char="•"/>
            </a:pPr>
            <a:r>
              <a:rPr lang="en-US"/>
              <a:t>Option of sending a Collection Agreement Letter (Bn7) that states the student has made arrangements with you.</a:t>
            </a:r>
            <a:endParaRPr/>
          </a:p>
          <a:p>
            <a:pPr marL="1371600" lvl="2" indent="-355600" algn="l" rtl="0">
              <a:lnSpc>
                <a:spcPct val="100000"/>
              </a:lnSpc>
              <a:spcBef>
                <a:spcPts val="0"/>
              </a:spcBef>
              <a:spcAft>
                <a:spcPts val="0"/>
              </a:spcAft>
              <a:buSzPts val="2000"/>
              <a:buFont typeface="Libre Franklin"/>
              <a:buChar char="•"/>
            </a:pPr>
            <a:r>
              <a:rPr lang="en-US"/>
              <a:t>The Collection Agreement Letter also prevents the student from getting additional past due notices.</a:t>
            </a:r>
            <a:endParaRPr/>
          </a:p>
          <a:p>
            <a:pPr marL="914400" lvl="1" indent="-381000" algn="l" rtl="0">
              <a:lnSpc>
                <a:spcPct val="100000"/>
              </a:lnSpc>
              <a:spcBef>
                <a:spcPts val="0"/>
              </a:spcBef>
              <a:spcAft>
                <a:spcPts val="0"/>
              </a:spcAft>
              <a:buSzPts val="2400"/>
              <a:buFont typeface="Libre Franklin"/>
              <a:buChar char="•"/>
            </a:pPr>
            <a:r>
              <a:rPr lang="en-US"/>
              <a:t>Leverage Payment Plan Due Reminder letters to communicate due dates to students.</a:t>
            </a:r>
            <a:endParaRPr/>
          </a:p>
        </p:txBody>
      </p:sp>
      <p:sp>
        <p:nvSpPr>
          <p:cNvPr id="408" name="Google Shape;408;g2e2c578d72d_0_28"/>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358280500e4_0_0"/>
          <p:cNvSpPr txBox="1">
            <a:spLocks noGrp="1"/>
          </p:cNvSpPr>
          <p:nvPr>
            <p:ph type="title"/>
          </p:nvPr>
        </p:nvSpPr>
        <p:spPr>
          <a:xfrm>
            <a:off x="715814" y="154993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Collection Agreement Cont’d</a:t>
            </a:r>
            <a:endParaRPr/>
          </a:p>
        </p:txBody>
      </p:sp>
      <p:sp>
        <p:nvSpPr>
          <p:cNvPr id="415" name="Google Shape;415;g358280500e4_0_0"/>
          <p:cNvSpPr txBox="1">
            <a:spLocks noGrp="1"/>
          </p:cNvSpPr>
          <p:nvPr>
            <p:ph type="body" idx="1"/>
          </p:nvPr>
        </p:nvSpPr>
        <p:spPr>
          <a:xfrm>
            <a:off x="715814" y="2415155"/>
            <a:ext cx="11115900" cy="3756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a:t>QCS_SF_3C_MCS_PMT_PLN_MPMT</a:t>
            </a:r>
            <a:endParaRPr/>
          </a:p>
          <a:p>
            <a:pPr marL="0" lvl="0" indent="0" algn="l" rtl="0">
              <a:lnSpc>
                <a:spcPct val="90000"/>
              </a:lnSpc>
              <a:spcBef>
                <a:spcPts val="1000"/>
              </a:spcBef>
              <a:spcAft>
                <a:spcPts val="0"/>
              </a:spcAft>
              <a:buSzPts val="2800"/>
              <a:buNone/>
            </a:pPr>
            <a:endParaRPr/>
          </a:p>
        </p:txBody>
      </p:sp>
      <p:sp>
        <p:nvSpPr>
          <p:cNvPr id="416" name="Google Shape;416;g358280500e4_0_0"/>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e2c578d72d_0_35"/>
          <p:cNvSpPr txBox="1">
            <a:spLocks noGrp="1"/>
          </p:cNvSpPr>
          <p:nvPr>
            <p:ph type="title"/>
          </p:nvPr>
        </p:nvSpPr>
        <p:spPr>
          <a:xfrm>
            <a:off x="715814" y="154993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Sending Students to Collection Agencies</a:t>
            </a:r>
            <a:endParaRPr/>
          </a:p>
        </p:txBody>
      </p:sp>
      <p:sp>
        <p:nvSpPr>
          <p:cNvPr id="423" name="Google Shape;423;g2e2c578d72d_0_35"/>
          <p:cNvSpPr txBox="1">
            <a:spLocks noGrp="1"/>
          </p:cNvSpPr>
          <p:nvPr>
            <p:ph type="body" idx="1"/>
          </p:nvPr>
        </p:nvSpPr>
        <p:spPr>
          <a:xfrm>
            <a:off x="715825" y="2415149"/>
            <a:ext cx="11115900" cy="41748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1000"/>
              </a:spcBef>
              <a:spcAft>
                <a:spcPts val="0"/>
              </a:spcAft>
              <a:buSzPts val="2600"/>
              <a:buFont typeface="Libre Franklin"/>
              <a:buChar char="•"/>
            </a:pPr>
            <a:r>
              <a:rPr lang="en-US" sz="2600"/>
              <a:t>Do a final pass through of credit balances (just in case)</a:t>
            </a:r>
            <a:endParaRPr sz="2600"/>
          </a:p>
          <a:p>
            <a:pPr marL="457200" lvl="0" indent="-393700" algn="l" rtl="0">
              <a:lnSpc>
                <a:spcPct val="100000"/>
              </a:lnSpc>
              <a:spcBef>
                <a:spcPts val="1000"/>
              </a:spcBef>
              <a:spcAft>
                <a:spcPts val="0"/>
              </a:spcAft>
              <a:buSzPts val="2600"/>
              <a:buFont typeface="Libre Franklin"/>
              <a:buChar char="•"/>
            </a:pPr>
            <a:r>
              <a:rPr lang="en-US" sz="2600"/>
              <a:t>QCS_SF_PAST_DUE_COLLECTIONS:</a:t>
            </a:r>
            <a:r>
              <a:rPr lang="en-US" sz="2500"/>
              <a:t> </a:t>
            </a:r>
            <a:endParaRPr sz="2500"/>
          </a:p>
          <a:p>
            <a:pPr marL="914400" lvl="1" indent="-381000" algn="l" rtl="0">
              <a:lnSpc>
                <a:spcPct val="100000"/>
              </a:lnSpc>
              <a:spcBef>
                <a:spcPts val="0"/>
              </a:spcBef>
              <a:spcAft>
                <a:spcPts val="0"/>
              </a:spcAft>
              <a:buSzPts val="2400"/>
              <a:buFont typeface="Libre Franklin"/>
              <a:buChar char="•"/>
            </a:pPr>
            <a:r>
              <a:rPr lang="en-US"/>
              <a:t>Information on letters sent, aging categories, some bio demo information.</a:t>
            </a:r>
            <a:endParaRPr/>
          </a:p>
          <a:p>
            <a:pPr marL="457200" lvl="0" indent="-393700" algn="l" rtl="0">
              <a:lnSpc>
                <a:spcPct val="100000"/>
              </a:lnSpc>
              <a:spcBef>
                <a:spcPts val="1000"/>
              </a:spcBef>
              <a:spcAft>
                <a:spcPts val="0"/>
              </a:spcAft>
              <a:buSzPts val="2600"/>
              <a:buFont typeface="Libre Franklin"/>
              <a:buChar char="•"/>
            </a:pPr>
            <a:r>
              <a:rPr lang="en-US" sz="2600"/>
              <a:t>QCS_SF_AGENCY_EXTRACT: useful for data analysis after Collection Effort notes have been entered. CLCT follow up actions</a:t>
            </a:r>
            <a:endParaRPr sz="2600"/>
          </a:p>
          <a:p>
            <a:pPr marL="457200" lvl="0" indent="-393700" algn="l" rtl="0">
              <a:lnSpc>
                <a:spcPct val="100000"/>
              </a:lnSpc>
              <a:spcBef>
                <a:spcPts val="1000"/>
              </a:spcBef>
              <a:spcAft>
                <a:spcPts val="0"/>
              </a:spcAft>
              <a:buSzPts val="2600"/>
              <a:buFont typeface="Libre Franklin"/>
              <a:buChar char="•"/>
            </a:pPr>
            <a:r>
              <a:rPr lang="en-US" sz="2600"/>
              <a:t>Want to prevent students in collections from paying their balances?</a:t>
            </a:r>
            <a:endParaRPr sz="2600"/>
          </a:p>
          <a:p>
            <a:pPr marL="914400" lvl="1" indent="-381000" algn="l" rtl="0">
              <a:lnSpc>
                <a:spcPct val="100000"/>
              </a:lnSpc>
              <a:spcBef>
                <a:spcPts val="0"/>
              </a:spcBef>
              <a:spcAft>
                <a:spcPts val="0"/>
              </a:spcAft>
              <a:buSzPts val="2400"/>
              <a:buFont typeface="Libre Franklin"/>
              <a:buChar char="•"/>
            </a:pPr>
            <a:r>
              <a:rPr lang="en-US"/>
              <a:t>Assign Service Indicator (</a:t>
            </a:r>
            <a:r>
              <a:rPr lang="en-US" b="1"/>
              <a:t>B06</a:t>
            </a:r>
            <a:r>
              <a:rPr lang="en-US"/>
              <a:t>)</a:t>
            </a:r>
            <a:endParaRPr/>
          </a:p>
          <a:p>
            <a:pPr marL="914400" lvl="1" indent="-381000" algn="l" rtl="0">
              <a:lnSpc>
                <a:spcPct val="100000"/>
              </a:lnSpc>
              <a:spcBef>
                <a:spcPts val="0"/>
              </a:spcBef>
              <a:spcAft>
                <a:spcPts val="0"/>
              </a:spcAft>
              <a:buSzPts val="2400"/>
              <a:buFont typeface="Libre Franklin"/>
              <a:buChar char="•"/>
            </a:pPr>
            <a:r>
              <a:rPr lang="en-US"/>
              <a:t>Can also assign service impacts to tenders linked to cashiering</a:t>
            </a:r>
            <a:endParaRPr/>
          </a:p>
        </p:txBody>
      </p:sp>
      <p:sp>
        <p:nvSpPr>
          <p:cNvPr id="424" name="Google Shape;424;g2e2c578d72d_0_35"/>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g2e2c578d72d_0_42"/>
          <p:cNvSpPr txBox="1">
            <a:spLocks noGrp="1"/>
          </p:cNvSpPr>
          <p:nvPr>
            <p:ph type="title"/>
          </p:nvPr>
        </p:nvSpPr>
        <p:spPr>
          <a:xfrm>
            <a:off x="715814" y="154993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Processing Write-offs</a:t>
            </a:r>
            <a:endParaRPr/>
          </a:p>
        </p:txBody>
      </p:sp>
      <p:sp>
        <p:nvSpPr>
          <p:cNvPr id="431" name="Google Shape;431;g2e2c578d72d_0_42"/>
          <p:cNvSpPr txBox="1">
            <a:spLocks noGrp="1"/>
          </p:cNvSpPr>
          <p:nvPr>
            <p:ph type="body" idx="1"/>
          </p:nvPr>
        </p:nvSpPr>
        <p:spPr>
          <a:xfrm>
            <a:off x="715825" y="2415150"/>
            <a:ext cx="11115900" cy="39741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1000"/>
              </a:spcBef>
              <a:spcAft>
                <a:spcPts val="0"/>
              </a:spcAft>
              <a:buSzPts val="2600"/>
              <a:buFont typeface="Libre Franklin"/>
              <a:buChar char="•"/>
            </a:pPr>
            <a:r>
              <a:rPr lang="en-US" sz="2600"/>
              <a:t>Use item type: </a:t>
            </a:r>
            <a:r>
              <a:rPr lang="en-US" sz="2600" b="1"/>
              <a:t>800000007500</a:t>
            </a:r>
            <a:endParaRPr sz="2600"/>
          </a:p>
          <a:p>
            <a:pPr marL="457200" lvl="0" indent="-393700" algn="l" rtl="0">
              <a:lnSpc>
                <a:spcPct val="100000"/>
              </a:lnSpc>
              <a:spcBef>
                <a:spcPts val="1000"/>
              </a:spcBef>
              <a:spcAft>
                <a:spcPts val="0"/>
              </a:spcAft>
              <a:buSzPts val="2600"/>
              <a:buFont typeface="Libre Franklin"/>
              <a:buChar char="•"/>
            </a:pPr>
            <a:r>
              <a:rPr lang="en-US" sz="2600"/>
              <a:t>QCS_SF_WO_GROUP_POST</a:t>
            </a:r>
            <a:endParaRPr sz="2600"/>
          </a:p>
          <a:p>
            <a:pPr marL="914400" lvl="1" indent="-355600" algn="l" rtl="0">
              <a:lnSpc>
                <a:spcPct val="100000"/>
              </a:lnSpc>
              <a:spcBef>
                <a:spcPts val="0"/>
              </a:spcBef>
              <a:spcAft>
                <a:spcPts val="0"/>
              </a:spcAft>
              <a:buSzPts val="2000"/>
              <a:buFont typeface="Libre Franklin"/>
              <a:buChar char="•"/>
            </a:pPr>
            <a:r>
              <a:rPr lang="en-US" sz="2000"/>
              <a:t>Will show “</a:t>
            </a:r>
            <a:r>
              <a:rPr lang="en-US" sz="2000" b="1"/>
              <a:t>FIX PMTPLAN</a:t>
            </a:r>
            <a:r>
              <a:rPr lang="en-US" sz="2000"/>
              <a:t>” if student’s balance is related to a payment plan amount.</a:t>
            </a:r>
            <a:endParaRPr sz="2000"/>
          </a:p>
          <a:p>
            <a:pPr marL="1371600" lvl="2" indent="-355600" algn="l" rtl="0">
              <a:lnSpc>
                <a:spcPct val="100000"/>
              </a:lnSpc>
              <a:spcBef>
                <a:spcPts val="0"/>
              </a:spcBef>
              <a:spcAft>
                <a:spcPts val="0"/>
              </a:spcAft>
              <a:buSzPts val="2000"/>
              <a:buFont typeface="Libre Franklin"/>
              <a:buChar char="•"/>
            </a:pPr>
            <a:r>
              <a:rPr lang="en-US"/>
              <a:t>Must </a:t>
            </a:r>
            <a:r>
              <a:rPr lang="en-US" sz="2000" b="1"/>
              <a:t>Cancel</a:t>
            </a:r>
            <a:r>
              <a:rPr lang="en-US" sz="2000"/>
              <a:t> the student from the payment plan prior to </a:t>
            </a:r>
            <a:r>
              <a:rPr lang="en-US"/>
              <a:t>applying write-off</a:t>
            </a:r>
            <a:r>
              <a:rPr lang="en-US" sz="2000"/>
              <a:t>. </a:t>
            </a:r>
            <a:endParaRPr sz="2000"/>
          </a:p>
          <a:p>
            <a:pPr marL="1371600" lvl="2" indent="-355600" algn="l" rtl="0">
              <a:lnSpc>
                <a:spcPct val="100000"/>
              </a:lnSpc>
              <a:spcBef>
                <a:spcPts val="0"/>
              </a:spcBef>
              <a:spcAft>
                <a:spcPts val="0"/>
              </a:spcAft>
              <a:buSzPts val="2000"/>
              <a:buFont typeface="Libre Franklin"/>
              <a:buChar char="•"/>
            </a:pPr>
            <a:r>
              <a:rPr lang="en-US" sz="2000"/>
              <a:t>Don’t worry, the payments will apply to tuition and fees and leave a balance outstanding that can then be written-off.</a:t>
            </a:r>
            <a:endParaRPr sz="2000"/>
          </a:p>
          <a:p>
            <a:pPr marL="457200" lvl="0" indent="-393700" algn="l" rtl="0">
              <a:lnSpc>
                <a:spcPct val="100000"/>
              </a:lnSpc>
              <a:spcBef>
                <a:spcPts val="1000"/>
              </a:spcBef>
              <a:spcAft>
                <a:spcPts val="0"/>
              </a:spcAft>
              <a:buSzPts val="2600"/>
              <a:buFont typeface="Libre Franklin"/>
              <a:buChar char="•"/>
            </a:pPr>
            <a:r>
              <a:rPr lang="en-US" sz="2600"/>
              <a:t>Assign Service Indicators (BP9 and B09)</a:t>
            </a:r>
            <a:endParaRPr sz="2600"/>
          </a:p>
          <a:p>
            <a:pPr marL="457200" lvl="0" indent="-393700" algn="l" rtl="0">
              <a:lnSpc>
                <a:spcPct val="100000"/>
              </a:lnSpc>
              <a:spcBef>
                <a:spcPts val="1000"/>
              </a:spcBef>
              <a:spcAft>
                <a:spcPts val="1000"/>
              </a:spcAft>
              <a:buSzPts val="2600"/>
              <a:buFont typeface="Libre Franklin"/>
              <a:buChar char="•"/>
            </a:pPr>
            <a:r>
              <a:rPr lang="en-US" sz="2600"/>
              <a:t>Need to use it with Third Party Balances? Let us know!</a:t>
            </a:r>
            <a:endParaRPr sz="2600"/>
          </a:p>
        </p:txBody>
      </p:sp>
      <p:sp>
        <p:nvSpPr>
          <p:cNvPr id="432" name="Google Shape;432;g2e2c578d72d_0_42"/>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2e2c578d72d_0_62"/>
          <p:cNvSpPr txBox="1">
            <a:spLocks noGrp="1"/>
          </p:cNvSpPr>
          <p:nvPr>
            <p:ph type="title"/>
          </p:nvPr>
        </p:nvSpPr>
        <p:spPr>
          <a:xfrm>
            <a:off x="715825" y="1240553"/>
            <a:ext cx="11115900" cy="60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Resources</a:t>
            </a:r>
            <a:endParaRPr/>
          </a:p>
        </p:txBody>
      </p:sp>
      <p:sp>
        <p:nvSpPr>
          <p:cNvPr id="439" name="Google Shape;439;g2e2c578d72d_0_62"/>
          <p:cNvSpPr txBox="1">
            <a:spLocks noGrp="1"/>
          </p:cNvSpPr>
          <p:nvPr>
            <p:ph type="body" idx="1"/>
          </p:nvPr>
        </p:nvSpPr>
        <p:spPr>
          <a:xfrm>
            <a:off x="664275" y="2105774"/>
            <a:ext cx="11115900" cy="45150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Libre Franklin"/>
              <a:buChar char="•"/>
            </a:pPr>
            <a:r>
              <a:rPr lang="en-US" sz="2400">
                <a:solidFill>
                  <a:schemeClr val="dk1"/>
                </a:solidFill>
              </a:rPr>
              <a:t>Collections QRGs: </a:t>
            </a:r>
            <a:r>
              <a:rPr lang="en-US" sz="2400" u="sng">
                <a:solidFill>
                  <a:schemeClr val="hlink"/>
                </a:solidFill>
                <a:hlinkClick r:id="rId3"/>
              </a:rPr>
              <a:t>SF Collections</a:t>
            </a:r>
            <a:endParaRPr sz="2400">
              <a:solidFill>
                <a:schemeClr val="dk1"/>
              </a:solidFill>
            </a:endParaRPr>
          </a:p>
          <a:p>
            <a:pPr marL="914400" lvl="1" indent="-381000" algn="l" rtl="0">
              <a:lnSpc>
                <a:spcPct val="100000"/>
              </a:lnSpc>
              <a:spcBef>
                <a:spcPts val="0"/>
              </a:spcBef>
              <a:spcAft>
                <a:spcPts val="0"/>
              </a:spcAft>
              <a:buClr>
                <a:schemeClr val="dk1"/>
              </a:buClr>
              <a:buSzPts val="2400"/>
              <a:buChar char="•"/>
            </a:pPr>
            <a:r>
              <a:rPr lang="en-US" u="sng">
                <a:solidFill>
                  <a:schemeClr val="hlink"/>
                </a:solidFill>
                <a:hlinkClick r:id="rId4"/>
              </a:rPr>
              <a:t>SFRA QRG</a:t>
            </a:r>
            <a:r>
              <a:rPr lang="en-US"/>
              <a:t> </a:t>
            </a:r>
            <a:r>
              <a:rPr lang="en-US">
                <a:solidFill>
                  <a:srgbClr val="000000"/>
                </a:solidFill>
              </a:rPr>
              <a:t>(Includes session recordings)</a:t>
            </a:r>
            <a:endParaRPr sz="2400">
              <a:solidFill>
                <a:srgbClr val="000000"/>
              </a:solidFill>
            </a:endParaRPr>
          </a:p>
          <a:p>
            <a:pPr marL="457200" lvl="0" indent="-381000" algn="l" rtl="0">
              <a:lnSpc>
                <a:spcPct val="100000"/>
              </a:lnSpc>
              <a:spcBef>
                <a:spcPts val="0"/>
              </a:spcBef>
              <a:spcAft>
                <a:spcPts val="0"/>
              </a:spcAft>
              <a:buSzPts val="2400"/>
              <a:buFont typeface="Libre Franklin"/>
              <a:buChar char="•"/>
            </a:pPr>
            <a:r>
              <a:rPr lang="en-US" sz="2400">
                <a:solidFill>
                  <a:schemeClr val="dk1"/>
                </a:solidFill>
              </a:rPr>
              <a:t>OFM</a:t>
            </a:r>
            <a:r>
              <a:rPr lang="en-US" sz="2400"/>
              <a:t> </a:t>
            </a:r>
            <a:r>
              <a:rPr lang="en-US" sz="2400" u="sng">
                <a:solidFill>
                  <a:schemeClr val="hlink"/>
                </a:solidFill>
                <a:hlinkClick r:id="rId5"/>
              </a:rPr>
              <a:t>Table of Contents</a:t>
            </a:r>
            <a:endParaRPr sz="2400">
              <a:solidFill>
                <a:schemeClr val="dk1"/>
              </a:solidFill>
            </a:endParaRPr>
          </a:p>
          <a:p>
            <a:pPr marL="457200" lvl="0" indent="-381000" algn="l" rtl="0">
              <a:lnSpc>
                <a:spcPct val="100000"/>
              </a:lnSpc>
              <a:spcBef>
                <a:spcPts val="0"/>
              </a:spcBef>
              <a:spcAft>
                <a:spcPts val="0"/>
              </a:spcAft>
              <a:buSzPts val="2400"/>
              <a:buFont typeface="Libre Franklin"/>
              <a:buChar char="•"/>
            </a:pPr>
            <a:r>
              <a:rPr lang="en-US" sz="2400">
                <a:solidFill>
                  <a:schemeClr val="dk1"/>
                </a:solidFill>
              </a:rPr>
              <a:t>RCW Collection of Debts</a:t>
            </a:r>
            <a:r>
              <a:rPr lang="en-US" sz="2400"/>
              <a:t> (</a:t>
            </a:r>
            <a:r>
              <a:rPr lang="en-US" sz="2400" u="sng">
                <a:solidFill>
                  <a:schemeClr val="hlink"/>
                </a:solidFill>
                <a:hlinkClick r:id="rId6"/>
              </a:rPr>
              <a:t>28B.10.293</a:t>
            </a:r>
            <a:r>
              <a:rPr lang="en-US" sz="2400"/>
              <a:t>)</a:t>
            </a:r>
            <a:endParaRPr sz="2400"/>
          </a:p>
          <a:p>
            <a:pPr marL="457200" lvl="0" indent="-381000" algn="l" rtl="0">
              <a:lnSpc>
                <a:spcPct val="100000"/>
              </a:lnSpc>
              <a:spcBef>
                <a:spcPts val="0"/>
              </a:spcBef>
              <a:spcAft>
                <a:spcPts val="0"/>
              </a:spcAft>
              <a:buSzPts val="2400"/>
              <a:buFont typeface="Libre Franklin"/>
              <a:buChar char="•"/>
            </a:pPr>
            <a:r>
              <a:rPr lang="en-US" sz="2400">
                <a:solidFill>
                  <a:schemeClr val="dk1"/>
                </a:solidFill>
              </a:rPr>
              <a:t>Canvas links to past sessions/trainings</a:t>
            </a:r>
            <a:endParaRPr sz="2400">
              <a:solidFill>
                <a:schemeClr val="dk1"/>
              </a:solidFill>
            </a:endParaRPr>
          </a:p>
          <a:p>
            <a:pPr marL="914400" lvl="1" indent="-381000" algn="l" rtl="0">
              <a:lnSpc>
                <a:spcPct val="100000"/>
              </a:lnSpc>
              <a:spcBef>
                <a:spcPts val="0"/>
              </a:spcBef>
              <a:spcAft>
                <a:spcPts val="0"/>
              </a:spcAft>
              <a:buSzPts val="2400"/>
              <a:buFont typeface="Libre Franklin"/>
              <a:buChar char="•"/>
            </a:pPr>
            <a:r>
              <a:rPr lang="en-US" u="sng">
                <a:solidFill>
                  <a:schemeClr val="hlink"/>
                </a:solidFill>
                <a:hlinkClick r:id="rId7"/>
              </a:rPr>
              <a:t>Write-Off Worksession</a:t>
            </a:r>
            <a:r>
              <a:rPr lang="en-US"/>
              <a:t> (05/23/2024)</a:t>
            </a:r>
            <a:endParaRPr/>
          </a:p>
          <a:p>
            <a:pPr marL="914400" lvl="1" indent="-381000" algn="l" rtl="0">
              <a:lnSpc>
                <a:spcPct val="100000"/>
              </a:lnSpc>
              <a:spcBef>
                <a:spcPts val="0"/>
              </a:spcBef>
              <a:spcAft>
                <a:spcPts val="0"/>
              </a:spcAft>
              <a:buSzPts val="2400"/>
              <a:buFont typeface="Libre Franklin"/>
              <a:buChar char="•"/>
            </a:pPr>
            <a:r>
              <a:rPr lang="en-US" u="sng">
                <a:solidFill>
                  <a:schemeClr val="hlink"/>
                </a:solidFill>
                <a:hlinkClick r:id="rId8"/>
              </a:rPr>
              <a:t>Collections through Write-Offs</a:t>
            </a:r>
            <a:r>
              <a:rPr lang="en-US"/>
              <a:t> (02/24/2025)</a:t>
            </a:r>
            <a:endParaRPr/>
          </a:p>
          <a:p>
            <a:pPr marL="914400" lvl="1" indent="-381000" algn="l" rtl="0">
              <a:lnSpc>
                <a:spcPct val="100000"/>
              </a:lnSpc>
              <a:spcBef>
                <a:spcPts val="0"/>
              </a:spcBef>
              <a:spcAft>
                <a:spcPts val="0"/>
              </a:spcAft>
              <a:buSzPts val="2400"/>
              <a:buFont typeface="Libre Franklin"/>
              <a:buChar char="•"/>
            </a:pPr>
            <a:r>
              <a:rPr lang="en-US" u="sng">
                <a:solidFill>
                  <a:schemeClr val="hlink"/>
                </a:solidFill>
                <a:hlinkClick r:id="rId8"/>
              </a:rPr>
              <a:t>Collections Fundamentals</a:t>
            </a:r>
            <a:r>
              <a:rPr lang="en-US"/>
              <a:t> (01/22/2024)</a:t>
            </a:r>
            <a:endParaRPr/>
          </a:p>
          <a:p>
            <a:pPr marL="914400" lvl="1" indent="-381000" algn="l" rtl="0">
              <a:lnSpc>
                <a:spcPct val="100000"/>
              </a:lnSpc>
              <a:spcBef>
                <a:spcPts val="0"/>
              </a:spcBef>
              <a:spcAft>
                <a:spcPts val="0"/>
              </a:spcAft>
              <a:buSzPts val="2400"/>
              <a:buFont typeface="Libre Franklin"/>
              <a:buChar char="•"/>
            </a:pPr>
            <a:r>
              <a:rPr lang="en-US" u="sng">
                <a:solidFill>
                  <a:schemeClr val="hlink"/>
                </a:solidFill>
                <a:hlinkClick r:id="rId8"/>
              </a:rPr>
              <a:t>Enrollment Cancellation</a:t>
            </a:r>
            <a:r>
              <a:rPr lang="en-US"/>
              <a:t> (01/08/2025)</a:t>
            </a:r>
            <a:endParaRPr/>
          </a:p>
          <a:p>
            <a:pPr marL="457200" lvl="0" indent="-381000" algn="l" rtl="0">
              <a:lnSpc>
                <a:spcPct val="100000"/>
              </a:lnSpc>
              <a:spcBef>
                <a:spcPts val="0"/>
              </a:spcBef>
              <a:spcAft>
                <a:spcPts val="0"/>
              </a:spcAft>
              <a:buSzPts val="2400"/>
              <a:buChar char="•"/>
            </a:pPr>
            <a:r>
              <a:rPr lang="en-US" sz="2400"/>
              <a:t>BAR </a:t>
            </a:r>
            <a:r>
              <a:rPr lang="en-US" sz="2400" u="sng">
                <a:solidFill>
                  <a:schemeClr val="hlink"/>
                </a:solidFill>
                <a:hlinkClick r:id="rId9"/>
              </a:rPr>
              <a:t>Debt Collection</a:t>
            </a:r>
            <a:r>
              <a:rPr lang="en-US" sz="2400"/>
              <a:t> slidedeck (04/25/2024)</a:t>
            </a:r>
            <a:endParaRPr sz="2400"/>
          </a:p>
          <a:p>
            <a:pPr marL="457200" lvl="0" indent="-381000" algn="l" rtl="0">
              <a:lnSpc>
                <a:spcPct val="100000"/>
              </a:lnSpc>
              <a:spcBef>
                <a:spcPts val="0"/>
              </a:spcBef>
              <a:spcAft>
                <a:spcPts val="0"/>
              </a:spcAft>
              <a:buSzPts val="2400"/>
              <a:buChar char="•"/>
            </a:pPr>
            <a:r>
              <a:rPr lang="en-US" sz="2400"/>
              <a:t>CLAM (</a:t>
            </a:r>
            <a:r>
              <a:rPr lang="en-US" sz="2400" u="sng">
                <a:solidFill>
                  <a:schemeClr val="hlink"/>
                </a:solidFill>
                <a:hlinkClick r:id="rId10"/>
              </a:rPr>
              <a:t>Student Financials</a:t>
            </a:r>
            <a:r>
              <a:rPr lang="en-US" sz="2400"/>
              <a:t>)</a:t>
            </a:r>
            <a:endParaRPr sz="2400"/>
          </a:p>
        </p:txBody>
      </p:sp>
      <p:sp>
        <p:nvSpPr>
          <p:cNvPr id="440" name="Google Shape;440;g2e2c578d72d_0_62"/>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394910a0ef4_0_23"/>
          <p:cNvSpPr txBox="1">
            <a:spLocks noGrp="1"/>
          </p:cNvSpPr>
          <p:nvPr>
            <p:ph type="sldNum" idx="12"/>
          </p:nvPr>
        </p:nvSpPr>
        <p:spPr>
          <a:xfrm>
            <a:off x="11222182" y="6529853"/>
            <a:ext cx="609600" cy="19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4</a:t>
            </a:fld>
            <a:endParaRPr/>
          </a:p>
        </p:txBody>
      </p:sp>
      <p:sp>
        <p:nvSpPr>
          <p:cNvPr id="153" name="Google Shape;153;g394910a0ef4_0_23"/>
          <p:cNvSpPr txBox="1"/>
          <p:nvPr/>
        </p:nvSpPr>
        <p:spPr>
          <a:xfrm>
            <a:off x="354175" y="151925"/>
            <a:ext cx="11649600" cy="627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4" name="Google Shape;154;g394910a0ef4_0_23"/>
          <p:cNvPicPr preferRelativeResize="0"/>
          <p:nvPr/>
        </p:nvPicPr>
        <p:blipFill>
          <a:blip r:embed="rId3">
            <a:alphaModFix/>
          </a:blip>
          <a:stretch>
            <a:fillRect/>
          </a:stretch>
        </p:blipFill>
        <p:spPr>
          <a:xfrm>
            <a:off x="1583275" y="63950"/>
            <a:ext cx="8846601" cy="667022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2e4f942a1c0_0_8"/>
          <p:cNvSpPr txBox="1">
            <a:spLocks noGrp="1"/>
          </p:cNvSpPr>
          <p:nvPr>
            <p:ph type="title"/>
          </p:nvPr>
        </p:nvSpPr>
        <p:spPr>
          <a:xfrm>
            <a:off x="715814" y="154993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Under Construction processes</a:t>
            </a:r>
            <a:endParaRPr/>
          </a:p>
        </p:txBody>
      </p:sp>
      <p:sp>
        <p:nvSpPr>
          <p:cNvPr id="447" name="Google Shape;447;g2e4f942a1c0_0_8"/>
          <p:cNvSpPr txBox="1">
            <a:spLocks noGrp="1"/>
          </p:cNvSpPr>
          <p:nvPr>
            <p:ph type="body" idx="1"/>
          </p:nvPr>
        </p:nvSpPr>
        <p:spPr>
          <a:xfrm>
            <a:off x="715814" y="2415155"/>
            <a:ext cx="11115900" cy="37569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Font typeface="Libre Franklin"/>
              <a:buChar char="•"/>
            </a:pPr>
            <a:r>
              <a:rPr lang="en-US"/>
              <a:t>1% Interest charges</a:t>
            </a:r>
            <a:endParaRPr/>
          </a:p>
          <a:p>
            <a:pPr marL="0" lvl="0" indent="0" algn="l" rtl="0">
              <a:lnSpc>
                <a:spcPct val="90000"/>
              </a:lnSpc>
              <a:spcBef>
                <a:spcPts val="1000"/>
              </a:spcBef>
              <a:spcAft>
                <a:spcPts val="0"/>
              </a:spcAft>
              <a:buSzPts val="2800"/>
              <a:buNone/>
            </a:pPr>
            <a:endParaRPr sz="2000"/>
          </a:p>
          <a:p>
            <a:pPr marL="457200" lvl="0" indent="-406400" algn="l" rtl="0">
              <a:lnSpc>
                <a:spcPct val="90000"/>
              </a:lnSpc>
              <a:spcBef>
                <a:spcPts val="1000"/>
              </a:spcBef>
              <a:spcAft>
                <a:spcPts val="0"/>
              </a:spcAft>
              <a:buSzPts val="2800"/>
              <a:buFont typeface="Libre Franklin"/>
              <a:buChar char="•"/>
            </a:pPr>
            <a:r>
              <a:rPr lang="en-US"/>
              <a:t>Collection Agency tracking on the Collection Effort Page</a:t>
            </a:r>
            <a:endParaRPr/>
          </a:p>
          <a:p>
            <a:pPr marL="457200" lvl="0" indent="0" algn="l" rtl="0">
              <a:spcBef>
                <a:spcPts val="1000"/>
              </a:spcBef>
              <a:spcAft>
                <a:spcPts val="0"/>
              </a:spcAft>
              <a:buNone/>
            </a:pPr>
            <a:endParaRPr/>
          </a:p>
          <a:p>
            <a:pPr marL="457200" lvl="0" indent="-406400" algn="l" rtl="0">
              <a:spcBef>
                <a:spcPts val="1000"/>
              </a:spcBef>
              <a:spcAft>
                <a:spcPts val="0"/>
              </a:spcAft>
              <a:buSzPts val="2800"/>
              <a:buFont typeface="Libre Franklin"/>
              <a:buChar char="•"/>
            </a:pPr>
            <a:r>
              <a:rPr lang="en-US"/>
              <a:t>Corporate/Third Party Account Aging and Collections Letters</a:t>
            </a:r>
            <a:endParaRPr/>
          </a:p>
          <a:p>
            <a:pPr marL="914400" lvl="1" indent="-381000" algn="l" rtl="0">
              <a:spcBef>
                <a:spcPts val="0"/>
              </a:spcBef>
              <a:spcAft>
                <a:spcPts val="0"/>
              </a:spcAft>
              <a:buSzPts val="2400"/>
              <a:buFont typeface="Libre Franklin"/>
              <a:buChar char="•"/>
            </a:pPr>
            <a:r>
              <a:rPr lang="en-US"/>
              <a:t>Write-off configuration, if needed</a:t>
            </a:r>
            <a:endParaRPr/>
          </a:p>
        </p:txBody>
      </p:sp>
      <p:sp>
        <p:nvSpPr>
          <p:cNvPr id="448" name="Google Shape;448;g2e4f942a1c0_0_8"/>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g2e2c578d72d_0_49"/>
          <p:cNvSpPr txBox="1">
            <a:spLocks noGrp="1"/>
          </p:cNvSpPr>
          <p:nvPr>
            <p:ph type="sldNum" idx="12"/>
          </p:nvPr>
        </p:nvSpPr>
        <p:spPr>
          <a:xfrm>
            <a:off x="11222182" y="6529853"/>
            <a:ext cx="609600" cy="19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a:t>41</a:t>
            </a:fld>
            <a:endParaRPr/>
          </a:p>
        </p:txBody>
      </p:sp>
      <p:sp>
        <p:nvSpPr>
          <p:cNvPr id="454" name="Google Shape;454;g2e2c578d72d_0_49"/>
          <p:cNvSpPr txBox="1">
            <a:spLocks noGrp="1"/>
          </p:cNvSpPr>
          <p:nvPr>
            <p:ph type="body" idx="1"/>
          </p:nvPr>
        </p:nvSpPr>
        <p:spPr>
          <a:xfrm>
            <a:off x="692721" y="1174172"/>
            <a:ext cx="11115900" cy="4966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rgbClr val="003764"/>
              </a:buClr>
              <a:buSzPts val="2800"/>
              <a:buFont typeface="Arial"/>
              <a:buNone/>
            </a:pPr>
            <a:endParaRPr/>
          </a:p>
          <a:p>
            <a:pPr marL="457200" marR="0" lvl="0" indent="-228600" algn="l" rtl="0">
              <a:lnSpc>
                <a:spcPct val="90000"/>
              </a:lnSpc>
              <a:spcBef>
                <a:spcPts val="1000"/>
              </a:spcBef>
              <a:spcAft>
                <a:spcPts val="0"/>
              </a:spcAft>
              <a:buClr>
                <a:srgbClr val="003764"/>
              </a:buClr>
              <a:buSzPts val="2800"/>
              <a:buFont typeface="Arial"/>
              <a:buNone/>
            </a:pPr>
            <a:endParaRPr/>
          </a:p>
          <a:p>
            <a:pPr marL="457200" marR="0" lvl="0" indent="-228600" algn="ctr" rtl="0">
              <a:lnSpc>
                <a:spcPct val="90000"/>
              </a:lnSpc>
              <a:spcBef>
                <a:spcPts val="1000"/>
              </a:spcBef>
              <a:spcAft>
                <a:spcPts val="0"/>
              </a:spcAft>
              <a:buClr>
                <a:srgbClr val="003764"/>
              </a:buClr>
              <a:buSzPts val="2800"/>
              <a:buFont typeface="Arial"/>
              <a:buNone/>
            </a:pPr>
            <a:r>
              <a:rPr lang="en-US" sz="13800">
                <a:latin typeface="Libre Franklin"/>
                <a:ea typeface="Libre Franklin"/>
                <a:cs typeface="Libre Franklin"/>
                <a:sym typeface="Libre Franklin"/>
              </a:rPr>
              <a:t>Questions?</a:t>
            </a:r>
            <a:endParaRPr sz="13800">
              <a:latin typeface="Libre Franklin"/>
              <a:ea typeface="Libre Franklin"/>
              <a:cs typeface="Libre Franklin"/>
              <a:sym typeface="Libre Frankli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949bcaa13a_1_0"/>
          <p:cNvSpPr txBox="1">
            <a:spLocks noGrp="1"/>
          </p:cNvSpPr>
          <p:nvPr>
            <p:ph type="title"/>
          </p:nvPr>
        </p:nvSpPr>
        <p:spPr>
          <a:xfrm>
            <a:off x="1076089" y="163093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BAR = Budget, Accounting, Reporting.</a:t>
            </a:r>
            <a:endParaRPr/>
          </a:p>
        </p:txBody>
      </p:sp>
      <p:sp>
        <p:nvSpPr>
          <p:cNvPr id="161" name="Google Shape;161;g3949bcaa13a_1_0"/>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5</a:t>
            </a:fld>
            <a:endParaRPr/>
          </a:p>
        </p:txBody>
      </p:sp>
      <p:sp>
        <p:nvSpPr>
          <p:cNvPr id="162" name="Google Shape;162;g3949bcaa13a_1_0"/>
          <p:cNvSpPr txBox="1">
            <a:spLocks noGrp="1"/>
          </p:cNvSpPr>
          <p:nvPr>
            <p:ph type="title"/>
          </p:nvPr>
        </p:nvSpPr>
        <p:spPr>
          <a:xfrm>
            <a:off x="1076089" y="3159136"/>
            <a:ext cx="111159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Planning, Stay the course, Share Outcome/progress</a:t>
            </a:r>
            <a:endParaRPr/>
          </a:p>
        </p:txBody>
      </p:sp>
      <p:cxnSp>
        <p:nvCxnSpPr>
          <p:cNvPr id="163" name="Google Shape;163;g3949bcaa13a_1_0"/>
          <p:cNvCxnSpPr/>
          <p:nvPr/>
        </p:nvCxnSpPr>
        <p:spPr>
          <a:xfrm flipH="1">
            <a:off x="5006300" y="2365588"/>
            <a:ext cx="38700" cy="617700"/>
          </a:xfrm>
          <a:prstGeom prst="straightConnector1">
            <a:avLst/>
          </a:prstGeom>
          <a:noFill/>
          <a:ln w="76200" cap="flat" cmpd="sng">
            <a:solidFill>
              <a:schemeClr val="dk2"/>
            </a:solidFill>
            <a:prstDash val="solid"/>
            <a:round/>
            <a:headEnd type="none" w="med" len="med"/>
            <a:tailEnd type="none" w="med" len="med"/>
          </a:ln>
        </p:spPr>
      </p:cxnSp>
      <p:cxnSp>
        <p:nvCxnSpPr>
          <p:cNvPr id="164" name="Google Shape;164;g3949bcaa13a_1_0"/>
          <p:cNvCxnSpPr/>
          <p:nvPr/>
        </p:nvCxnSpPr>
        <p:spPr>
          <a:xfrm flipH="1">
            <a:off x="5199375" y="2359138"/>
            <a:ext cx="36600" cy="630600"/>
          </a:xfrm>
          <a:prstGeom prst="straightConnector1">
            <a:avLst/>
          </a:prstGeom>
          <a:noFill/>
          <a:ln w="76200" cap="flat" cmpd="sng">
            <a:solidFill>
              <a:schemeClr val="dk2"/>
            </a:solidFill>
            <a:prstDash val="solid"/>
            <a:round/>
            <a:headEnd type="none" w="med" len="med"/>
            <a:tailEnd type="none" w="med" len="med"/>
          </a:ln>
        </p:spPr>
      </p:cxnSp>
      <p:sp>
        <p:nvSpPr>
          <p:cNvPr id="165" name="Google Shape;165;g3949bcaa13a_1_0"/>
          <p:cNvSpPr/>
          <p:nvPr/>
        </p:nvSpPr>
        <p:spPr>
          <a:xfrm>
            <a:off x="2523100" y="1611025"/>
            <a:ext cx="1698300" cy="6177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66" name="Google Shape;166;g3949bcaa13a_1_0"/>
          <p:cNvSpPr/>
          <p:nvPr/>
        </p:nvSpPr>
        <p:spPr>
          <a:xfrm>
            <a:off x="1131475" y="3120150"/>
            <a:ext cx="1996500" cy="617700"/>
          </a:xfrm>
          <a:prstGeom prst="roundRect">
            <a:avLst>
              <a:gd name="adj" fmla="val 16667"/>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solidFill>
                <a:schemeClr val="lt1"/>
              </a:solidFill>
            </a:endParaRPr>
          </a:p>
        </p:txBody>
      </p:sp>
      <p:sp>
        <p:nvSpPr>
          <p:cNvPr id="167" name="Google Shape;167;g3949bcaa13a_1_0"/>
          <p:cNvSpPr/>
          <p:nvPr/>
        </p:nvSpPr>
        <p:spPr>
          <a:xfrm>
            <a:off x="4281850" y="1611025"/>
            <a:ext cx="2526000" cy="617700"/>
          </a:xfrm>
          <a:prstGeom prst="roundRect">
            <a:avLst>
              <a:gd name="adj" fmla="val 16667"/>
            </a:avLst>
          </a:prstGeom>
          <a:noFill/>
          <a:ln w="381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solidFill>
                <a:schemeClr val="lt1"/>
              </a:solidFill>
            </a:endParaRPr>
          </a:p>
        </p:txBody>
      </p:sp>
      <p:sp>
        <p:nvSpPr>
          <p:cNvPr id="168" name="Google Shape;168;g3949bcaa13a_1_0"/>
          <p:cNvSpPr/>
          <p:nvPr/>
        </p:nvSpPr>
        <p:spPr>
          <a:xfrm>
            <a:off x="3186175" y="3120150"/>
            <a:ext cx="3377100" cy="617700"/>
          </a:xfrm>
          <a:prstGeom prst="roundRect">
            <a:avLst>
              <a:gd name="adj" fmla="val 16667"/>
            </a:avLst>
          </a:prstGeom>
          <a:noFill/>
          <a:ln w="381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solidFill>
                <a:schemeClr val="lt1"/>
              </a:solidFill>
            </a:endParaRPr>
          </a:p>
        </p:txBody>
      </p:sp>
      <p:sp>
        <p:nvSpPr>
          <p:cNvPr id="169" name="Google Shape;169;g3949bcaa13a_1_0"/>
          <p:cNvSpPr/>
          <p:nvPr/>
        </p:nvSpPr>
        <p:spPr>
          <a:xfrm>
            <a:off x="6868300" y="1611025"/>
            <a:ext cx="2526000" cy="617700"/>
          </a:xfrm>
          <a:prstGeom prst="roundRect">
            <a:avLst>
              <a:gd name="adj" fmla="val 16667"/>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solidFill>
                <a:schemeClr val="lt1"/>
              </a:solidFill>
            </a:endParaRPr>
          </a:p>
        </p:txBody>
      </p:sp>
      <p:sp>
        <p:nvSpPr>
          <p:cNvPr id="170" name="Google Shape;170;g3949bcaa13a_1_0"/>
          <p:cNvSpPr/>
          <p:nvPr/>
        </p:nvSpPr>
        <p:spPr>
          <a:xfrm>
            <a:off x="6621475" y="3120150"/>
            <a:ext cx="5371500" cy="617700"/>
          </a:xfrm>
          <a:prstGeom prst="roundRect">
            <a:avLst>
              <a:gd name="adj" fmla="val 16667"/>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1000"/>
                                        <p:tgtEl>
                                          <p:spTgt spid="1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gtEl>
                                        <p:attrNameLst>
                                          <p:attrName>style.visibility</p:attrName>
                                        </p:attrNameLst>
                                      </p:cBhvr>
                                      <p:to>
                                        <p:strVal val="visible"/>
                                      </p:to>
                                    </p:set>
                                    <p:animEffect transition="in" filter="fade">
                                      <p:cBhvr>
                                        <p:cTn id="12" dur="1000"/>
                                        <p:tgtEl>
                                          <p:spTgt spid="165"/>
                                        </p:tgtEl>
                                      </p:cBhvr>
                                    </p:animEffect>
                                  </p:childTnLst>
                                </p:cTn>
                              </p:par>
                              <p:par>
                                <p:cTn id="13" presetID="10" presetClass="entr" presetSubtype="0" fill="hold" nodeType="withEffect">
                                  <p:stCondLst>
                                    <p:cond delay="0"/>
                                  </p:stCondLst>
                                  <p:childTnLst>
                                    <p:set>
                                      <p:cBhvr>
                                        <p:cTn id="14" dur="1" fill="hold">
                                          <p:stCondLst>
                                            <p:cond delay="0"/>
                                          </p:stCondLst>
                                        </p:cTn>
                                        <p:tgtEl>
                                          <p:spTgt spid="167"/>
                                        </p:tgtEl>
                                        <p:attrNameLst>
                                          <p:attrName>style.visibility</p:attrName>
                                        </p:attrNameLst>
                                      </p:cBhvr>
                                      <p:to>
                                        <p:strVal val="visible"/>
                                      </p:to>
                                    </p:set>
                                    <p:animEffect transition="in" filter="fade">
                                      <p:cBhvr>
                                        <p:cTn id="15" dur="1000"/>
                                        <p:tgtEl>
                                          <p:spTgt spid="167"/>
                                        </p:tgtEl>
                                      </p:cBhvr>
                                    </p:animEffect>
                                  </p:childTnLst>
                                </p:cTn>
                              </p:par>
                              <p:par>
                                <p:cTn id="16" presetID="10" presetClass="entr" presetSubtype="0" fill="hold" nodeType="withEffect">
                                  <p:stCondLst>
                                    <p:cond delay="0"/>
                                  </p:stCondLst>
                                  <p:childTnLst>
                                    <p:set>
                                      <p:cBhvr>
                                        <p:cTn id="17" dur="1" fill="hold">
                                          <p:stCondLst>
                                            <p:cond delay="0"/>
                                          </p:stCondLst>
                                        </p:cTn>
                                        <p:tgtEl>
                                          <p:spTgt spid="169"/>
                                        </p:tgtEl>
                                        <p:attrNameLst>
                                          <p:attrName>style.visibility</p:attrName>
                                        </p:attrNameLst>
                                      </p:cBhvr>
                                      <p:to>
                                        <p:strVal val="visible"/>
                                      </p:to>
                                    </p:set>
                                    <p:animEffect transition="in" filter="fade">
                                      <p:cBhvr>
                                        <p:cTn id="18" dur="1000"/>
                                        <p:tgtEl>
                                          <p:spTgt spid="16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2"/>
                                        </p:tgtEl>
                                        <p:attrNameLst>
                                          <p:attrName>style.visibility</p:attrName>
                                        </p:attrNameLst>
                                      </p:cBhvr>
                                      <p:to>
                                        <p:strVal val="visible"/>
                                      </p:to>
                                    </p:set>
                                    <p:animEffect transition="in" filter="fade">
                                      <p:cBhvr>
                                        <p:cTn id="23" dur="1000"/>
                                        <p:tgtEl>
                                          <p:spTgt spid="162"/>
                                        </p:tgtEl>
                                      </p:cBhvr>
                                    </p:animEffect>
                                  </p:childTnLst>
                                </p:cTn>
                              </p:par>
                              <p:par>
                                <p:cTn id="24" presetID="10" presetClass="entr" presetSubtype="0" fill="hold" nodeType="withEffect">
                                  <p:stCondLst>
                                    <p:cond delay="0"/>
                                  </p:stCondLst>
                                  <p:childTnLst>
                                    <p:set>
                                      <p:cBhvr>
                                        <p:cTn id="25" dur="1" fill="hold">
                                          <p:stCondLst>
                                            <p:cond delay="0"/>
                                          </p:stCondLst>
                                        </p:cTn>
                                        <p:tgtEl>
                                          <p:spTgt spid="163"/>
                                        </p:tgtEl>
                                        <p:attrNameLst>
                                          <p:attrName>style.visibility</p:attrName>
                                        </p:attrNameLst>
                                      </p:cBhvr>
                                      <p:to>
                                        <p:strVal val="visible"/>
                                      </p:to>
                                    </p:set>
                                    <p:animEffect transition="in" filter="fade">
                                      <p:cBhvr>
                                        <p:cTn id="26" dur="1000"/>
                                        <p:tgtEl>
                                          <p:spTgt spid="163"/>
                                        </p:tgtEl>
                                      </p:cBhvr>
                                    </p:animEffect>
                                  </p:childTnLst>
                                </p:cTn>
                              </p:par>
                              <p:par>
                                <p:cTn id="27" presetID="10" presetClass="entr" presetSubtype="0" fill="hold" nodeType="withEffect">
                                  <p:stCondLst>
                                    <p:cond delay="0"/>
                                  </p:stCondLst>
                                  <p:childTnLst>
                                    <p:set>
                                      <p:cBhvr>
                                        <p:cTn id="28" dur="1" fill="hold">
                                          <p:stCondLst>
                                            <p:cond delay="0"/>
                                          </p:stCondLst>
                                        </p:cTn>
                                        <p:tgtEl>
                                          <p:spTgt spid="164"/>
                                        </p:tgtEl>
                                        <p:attrNameLst>
                                          <p:attrName>style.visibility</p:attrName>
                                        </p:attrNameLst>
                                      </p:cBhvr>
                                      <p:to>
                                        <p:strVal val="visible"/>
                                      </p:to>
                                    </p:set>
                                    <p:animEffect transition="in" filter="fade">
                                      <p:cBhvr>
                                        <p:cTn id="29" dur="1000"/>
                                        <p:tgtEl>
                                          <p:spTgt spid="164"/>
                                        </p:tgtEl>
                                      </p:cBhvr>
                                    </p:animEffect>
                                  </p:childTnLst>
                                </p:cTn>
                              </p:par>
                              <p:par>
                                <p:cTn id="30" presetID="10" presetClass="entr" presetSubtype="0" fill="hold" nodeType="withEffect">
                                  <p:stCondLst>
                                    <p:cond delay="0"/>
                                  </p:stCondLst>
                                  <p:childTnLst>
                                    <p:set>
                                      <p:cBhvr>
                                        <p:cTn id="31" dur="1" fill="hold">
                                          <p:stCondLst>
                                            <p:cond delay="0"/>
                                          </p:stCondLst>
                                        </p:cTn>
                                        <p:tgtEl>
                                          <p:spTgt spid="166"/>
                                        </p:tgtEl>
                                        <p:attrNameLst>
                                          <p:attrName>style.visibility</p:attrName>
                                        </p:attrNameLst>
                                      </p:cBhvr>
                                      <p:to>
                                        <p:strVal val="visible"/>
                                      </p:to>
                                    </p:set>
                                    <p:animEffect transition="in" filter="fade">
                                      <p:cBhvr>
                                        <p:cTn id="32" dur="1000"/>
                                        <p:tgtEl>
                                          <p:spTgt spid="166"/>
                                        </p:tgtEl>
                                      </p:cBhvr>
                                    </p:animEffect>
                                  </p:childTnLst>
                                </p:cTn>
                              </p:par>
                              <p:par>
                                <p:cTn id="33" presetID="10" presetClass="entr" presetSubtype="0" fill="hold" nodeType="withEffect">
                                  <p:stCondLst>
                                    <p:cond delay="0"/>
                                  </p:stCondLst>
                                  <p:childTnLst>
                                    <p:set>
                                      <p:cBhvr>
                                        <p:cTn id="34" dur="1" fill="hold">
                                          <p:stCondLst>
                                            <p:cond delay="0"/>
                                          </p:stCondLst>
                                        </p:cTn>
                                        <p:tgtEl>
                                          <p:spTgt spid="168"/>
                                        </p:tgtEl>
                                        <p:attrNameLst>
                                          <p:attrName>style.visibility</p:attrName>
                                        </p:attrNameLst>
                                      </p:cBhvr>
                                      <p:to>
                                        <p:strVal val="visible"/>
                                      </p:to>
                                    </p:set>
                                    <p:animEffect transition="in" filter="fade">
                                      <p:cBhvr>
                                        <p:cTn id="35" dur="1000"/>
                                        <p:tgtEl>
                                          <p:spTgt spid="168"/>
                                        </p:tgtEl>
                                      </p:cBhvr>
                                    </p:animEffect>
                                  </p:childTnLst>
                                </p:cTn>
                              </p:par>
                              <p:par>
                                <p:cTn id="36" presetID="10" presetClass="entr" presetSubtype="0" fill="hold" nodeType="withEffect">
                                  <p:stCondLst>
                                    <p:cond delay="0"/>
                                  </p:stCondLst>
                                  <p:childTnLst>
                                    <p:set>
                                      <p:cBhvr>
                                        <p:cTn id="37" dur="1" fill="hold">
                                          <p:stCondLst>
                                            <p:cond delay="0"/>
                                          </p:stCondLst>
                                        </p:cTn>
                                        <p:tgtEl>
                                          <p:spTgt spid="170"/>
                                        </p:tgtEl>
                                        <p:attrNameLst>
                                          <p:attrName>style.visibility</p:attrName>
                                        </p:attrNameLst>
                                      </p:cBhvr>
                                      <p:to>
                                        <p:strVal val="visible"/>
                                      </p:to>
                                    </p:set>
                                    <p:animEffect transition="in" filter="fade">
                                      <p:cBhvr>
                                        <p:cTn id="38"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g3949bcaa13a_1_16"/>
          <p:cNvPicPr preferRelativeResize="0"/>
          <p:nvPr/>
        </p:nvPicPr>
        <p:blipFill>
          <a:blip r:embed="rId3">
            <a:alphaModFix/>
          </a:blip>
          <a:stretch>
            <a:fillRect/>
          </a:stretch>
        </p:blipFill>
        <p:spPr>
          <a:xfrm>
            <a:off x="2315150" y="1816875"/>
            <a:ext cx="7561701" cy="5041124"/>
          </a:xfrm>
          <a:prstGeom prst="rect">
            <a:avLst/>
          </a:prstGeom>
          <a:noFill/>
          <a:ln>
            <a:noFill/>
          </a:ln>
        </p:spPr>
      </p:pic>
      <p:sp>
        <p:nvSpPr>
          <p:cNvPr id="177" name="Google Shape;177;g3949bcaa13a_1_16"/>
          <p:cNvSpPr txBox="1">
            <a:spLocks noGrp="1"/>
          </p:cNvSpPr>
          <p:nvPr>
            <p:ph type="title"/>
          </p:nvPr>
        </p:nvSpPr>
        <p:spPr>
          <a:xfrm>
            <a:off x="715814" y="1283536"/>
            <a:ext cx="11115900" cy="797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a:t>Student Accounts Receivables</a:t>
            </a:r>
            <a:endParaRPr/>
          </a:p>
          <a:p>
            <a:pPr marL="0" lvl="0" indent="0" algn="ctr" rtl="0">
              <a:lnSpc>
                <a:spcPct val="90000"/>
              </a:lnSpc>
              <a:spcBef>
                <a:spcPts val="0"/>
              </a:spcBef>
              <a:spcAft>
                <a:spcPts val="0"/>
              </a:spcAft>
              <a:buSzPts val="3500"/>
              <a:buNone/>
            </a:pPr>
            <a:r>
              <a:rPr lang="en-US" sz="1900"/>
              <a:t>Holistic processing while considering nuance situations with tact.</a:t>
            </a:r>
            <a:endParaRPr sz="1900"/>
          </a:p>
        </p:txBody>
      </p:sp>
      <p:sp>
        <p:nvSpPr>
          <p:cNvPr id="178" name="Google Shape;178;g3949bcaa13a_1_16"/>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3949bcaa13a_1_32"/>
          <p:cNvSpPr txBox="1">
            <a:spLocks noGrp="1"/>
          </p:cNvSpPr>
          <p:nvPr>
            <p:ph type="title"/>
          </p:nvPr>
        </p:nvSpPr>
        <p:spPr>
          <a:xfrm>
            <a:off x="715814" y="1347861"/>
            <a:ext cx="11115900" cy="797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a:t>Having a pulse on outstanding receivable types.</a:t>
            </a:r>
            <a:endParaRPr sz="1900"/>
          </a:p>
        </p:txBody>
      </p:sp>
      <p:sp>
        <p:nvSpPr>
          <p:cNvPr id="185" name="Google Shape;185;g3949bcaa13a_1_32"/>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7</a:t>
            </a:fld>
            <a:endParaRPr/>
          </a:p>
        </p:txBody>
      </p:sp>
      <p:pic>
        <p:nvPicPr>
          <p:cNvPr id="186" name="Google Shape;186;g3949bcaa13a_1_32"/>
          <p:cNvPicPr preferRelativeResize="0"/>
          <p:nvPr/>
        </p:nvPicPr>
        <p:blipFill>
          <a:blip r:embed="rId3">
            <a:alphaModFix/>
          </a:blip>
          <a:stretch>
            <a:fillRect/>
          </a:stretch>
        </p:blipFill>
        <p:spPr>
          <a:xfrm>
            <a:off x="182875" y="2074250"/>
            <a:ext cx="11826249" cy="3931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949bcaa13a_1_40"/>
          <p:cNvSpPr txBox="1">
            <a:spLocks noGrp="1"/>
          </p:cNvSpPr>
          <p:nvPr>
            <p:ph type="title"/>
          </p:nvPr>
        </p:nvSpPr>
        <p:spPr>
          <a:xfrm>
            <a:off x="715814" y="1347861"/>
            <a:ext cx="11115900" cy="797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a:t>Consider communications with dynamic messaging</a:t>
            </a:r>
            <a:endParaRPr sz="1900"/>
          </a:p>
        </p:txBody>
      </p:sp>
      <p:sp>
        <p:nvSpPr>
          <p:cNvPr id="193" name="Google Shape;193;g3949bcaa13a_1_40"/>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8</a:t>
            </a:fld>
            <a:endParaRPr/>
          </a:p>
        </p:txBody>
      </p:sp>
      <p:sp>
        <p:nvSpPr>
          <p:cNvPr id="194" name="Google Shape;194;g3949bcaa13a_1_40"/>
          <p:cNvSpPr txBox="1"/>
          <p:nvPr/>
        </p:nvSpPr>
        <p:spPr>
          <a:xfrm>
            <a:off x="541600" y="2144950"/>
            <a:ext cx="11115900" cy="342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3500"/>
              </a:spcBef>
              <a:spcAft>
                <a:spcPts val="0"/>
              </a:spcAft>
              <a:buNone/>
            </a:pPr>
            <a:r>
              <a:rPr lang="en-US" sz="1700" b="1">
                <a:solidFill>
                  <a:schemeClr val="dk1"/>
                </a:solidFill>
              </a:rPr>
              <a:t>Dynamic language: (imagine conditional paragraph when charges 1 year or more past due for example. )</a:t>
            </a:r>
            <a:endParaRPr sz="1700" b="1">
              <a:solidFill>
                <a:schemeClr val="dk1"/>
              </a:solidFill>
            </a:endParaRPr>
          </a:p>
          <a:p>
            <a:pPr marL="285750" marR="540834" lvl="0" indent="0" algn="l" rtl="0">
              <a:lnSpc>
                <a:spcPct val="115000"/>
              </a:lnSpc>
              <a:spcBef>
                <a:spcPts val="3500"/>
              </a:spcBef>
              <a:spcAft>
                <a:spcPts val="0"/>
              </a:spcAft>
              <a:buNone/>
            </a:pPr>
            <a:r>
              <a:rPr lang="en-US" sz="1700" i="1">
                <a:solidFill>
                  <a:schemeClr val="dk1"/>
                </a:solidFill>
              </a:rPr>
              <a:t>(Your ctcLink Community College) has recently begun processing communications to inform students of outstanding balances in a timely manner. We are ensuring we are communicating with all persons that have a past due balance even if date of the item due is notably in the past. You may not have been aware of this outstanding balance, so we are making effort to inform you as we begin to inform all students in a timely manner so payment arrangements can be made prior to (Your ctcLink Community College) needing to send your account to outside collection agency. </a:t>
            </a:r>
            <a:endParaRPr sz="1700" i="1">
              <a:solidFill>
                <a:schemeClr val="dk1"/>
              </a:solidFill>
            </a:endParaRPr>
          </a:p>
          <a:p>
            <a:pPr marL="285750" marR="540834" lvl="0" indent="0" algn="l" rtl="0">
              <a:lnSpc>
                <a:spcPct val="115000"/>
              </a:lnSpc>
              <a:spcBef>
                <a:spcPts val="3500"/>
              </a:spcBef>
              <a:spcAft>
                <a:spcPts val="3500"/>
              </a:spcAft>
              <a:buNone/>
            </a:pPr>
            <a:endParaRPr sz="1500" i="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3949bcaa13a_1_51"/>
          <p:cNvSpPr txBox="1">
            <a:spLocks noGrp="1"/>
          </p:cNvSpPr>
          <p:nvPr>
            <p:ph type="title"/>
          </p:nvPr>
        </p:nvSpPr>
        <p:spPr>
          <a:xfrm>
            <a:off x="651464" y="1270661"/>
            <a:ext cx="11115900" cy="797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3500"/>
              <a:buNone/>
            </a:pPr>
            <a:r>
              <a:rPr lang="en-US"/>
              <a:t>Trend analysis to inform your next steps</a:t>
            </a:r>
            <a:endParaRPr sz="1900"/>
          </a:p>
        </p:txBody>
      </p:sp>
      <p:sp>
        <p:nvSpPr>
          <p:cNvPr id="201" name="Google Shape;201;g3949bcaa13a_1_51"/>
          <p:cNvSpPr txBox="1">
            <a:spLocks noGrp="1"/>
          </p:cNvSpPr>
          <p:nvPr>
            <p:ph type="sldNum" idx="12"/>
          </p:nvPr>
        </p:nvSpPr>
        <p:spPr>
          <a:xfrm>
            <a:off x="11208327" y="6483927"/>
            <a:ext cx="6234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9</a:t>
            </a:fld>
            <a:endParaRPr/>
          </a:p>
        </p:txBody>
      </p:sp>
      <p:pic>
        <p:nvPicPr>
          <p:cNvPr id="202" name="Google Shape;202;g3949bcaa13a_1_51"/>
          <p:cNvPicPr preferRelativeResize="0"/>
          <p:nvPr/>
        </p:nvPicPr>
        <p:blipFill>
          <a:blip r:embed="rId3">
            <a:alphaModFix/>
          </a:blip>
          <a:stretch>
            <a:fillRect/>
          </a:stretch>
        </p:blipFill>
        <p:spPr>
          <a:xfrm>
            <a:off x="287538" y="1733050"/>
            <a:ext cx="8220075" cy="1847850"/>
          </a:xfrm>
          <a:prstGeom prst="rect">
            <a:avLst/>
          </a:prstGeom>
          <a:noFill/>
          <a:ln>
            <a:noFill/>
          </a:ln>
        </p:spPr>
      </p:pic>
      <p:pic>
        <p:nvPicPr>
          <p:cNvPr id="203" name="Google Shape;203;g3949bcaa13a_1_51"/>
          <p:cNvPicPr preferRelativeResize="0"/>
          <p:nvPr/>
        </p:nvPicPr>
        <p:blipFill>
          <a:blip r:embed="rId4">
            <a:alphaModFix/>
          </a:blip>
          <a:stretch>
            <a:fillRect/>
          </a:stretch>
        </p:blipFill>
        <p:spPr>
          <a:xfrm>
            <a:off x="5196150" y="3427313"/>
            <a:ext cx="6403950" cy="3430686"/>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1655</Words>
  <Application>Microsoft Office PowerPoint</Application>
  <PresentationFormat>Widescreen</PresentationFormat>
  <Paragraphs>255</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Libre Franklin</vt:lpstr>
      <vt:lpstr>Libre Franklin Medium</vt:lpstr>
      <vt:lpstr>Calibri</vt:lpstr>
      <vt:lpstr>1_Office Theme</vt:lpstr>
      <vt:lpstr>BAR2025 - SF &amp; AR</vt:lpstr>
      <vt:lpstr>AGENDA</vt:lpstr>
      <vt:lpstr>PowerPoint Presentation</vt:lpstr>
      <vt:lpstr>PowerPoint Presentation</vt:lpstr>
      <vt:lpstr>BAR = Budget, Accounting, Reporting.</vt:lpstr>
      <vt:lpstr>Student Accounts Receivables Holistic processing while considering nuance situations with tact.</vt:lpstr>
      <vt:lpstr>Having a pulse on outstanding receivable types.</vt:lpstr>
      <vt:lpstr>Consider communications with dynamic messaging</vt:lpstr>
      <vt:lpstr>Trend analysis to inform your next steps</vt:lpstr>
      <vt:lpstr>Holistic Communication opportunities</vt:lpstr>
      <vt:lpstr>Holistic Communication opportunities</vt:lpstr>
      <vt:lpstr>Holistic Communication opportunities</vt:lpstr>
      <vt:lpstr>Holistic Communication opportunities</vt:lpstr>
      <vt:lpstr>Holistic Communication opportunities</vt:lpstr>
      <vt:lpstr>Plan improvements based on data. </vt:lpstr>
      <vt:lpstr>Let us know when our collective  improvements have had an impact. </vt:lpstr>
      <vt:lpstr>PowerPoint Presentation</vt:lpstr>
      <vt:lpstr>PowerPoint Presentation</vt:lpstr>
      <vt:lpstr>AGENDA</vt:lpstr>
      <vt:lpstr>AGENDA</vt:lpstr>
      <vt:lpstr>Pre-Collections Cleanup</vt:lpstr>
      <vt:lpstr>Pre-Collections Cleanup Continued</vt:lpstr>
      <vt:lpstr>Pre-Collections Cleanup Continued</vt:lpstr>
      <vt:lpstr>Pre-Collections Cleanup Continued</vt:lpstr>
      <vt:lpstr>Mass Assign/Release Service Indicator Queries </vt:lpstr>
      <vt:lpstr>Review Letter Templates</vt:lpstr>
      <vt:lpstr>Student Financial Responsibility Agreement (SFRA)</vt:lpstr>
      <vt:lpstr>Running Credit History and Process Collections</vt:lpstr>
      <vt:lpstr>Credit History (who is it run for)</vt:lpstr>
      <vt:lpstr>Credit History (who is it run for)</vt:lpstr>
      <vt:lpstr>Sending Communication Letters</vt:lpstr>
      <vt:lpstr>PowerPoint Presentation</vt:lpstr>
      <vt:lpstr>Using Collection Efforts</vt:lpstr>
      <vt:lpstr>PowerPoint Presentation</vt:lpstr>
      <vt:lpstr>Collection Agreements/Payment Plans</vt:lpstr>
      <vt:lpstr>Collection Agreement Cont’d</vt:lpstr>
      <vt:lpstr>Sending Students to Collection Agencies</vt:lpstr>
      <vt:lpstr>Processing Write-offs</vt:lpstr>
      <vt:lpstr>Resources</vt:lpstr>
      <vt:lpstr>Under Construction processes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BAR2025 - SF &amp; AR</dc:title>
  <dc:creator>Serena Hansen</dc:creator>
  <cp:lastModifiedBy>Jennifer Fenske</cp:lastModifiedBy>
  <cp:revision>1</cp:revision>
  <dcterms:created xsi:type="dcterms:W3CDTF">2019-04-03T22:00:17Z</dcterms:created>
  <dcterms:modified xsi:type="dcterms:W3CDTF">2025-10-29T22:29:23Z</dcterms:modified>
</cp:coreProperties>
</file>