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0"/>
  </p:notesMasterIdLst>
  <p:sldIdLst>
    <p:sldId id="256" r:id="rId2"/>
    <p:sldId id="257" r:id="rId3"/>
    <p:sldId id="258" r:id="rId4"/>
    <p:sldId id="261" r:id="rId5"/>
    <p:sldId id="259" r:id="rId6"/>
    <p:sldId id="260" r:id="rId7"/>
    <p:sldId id="273" r:id="rId8"/>
    <p:sldId id="263" r:id="rId9"/>
    <p:sldId id="262" r:id="rId10"/>
    <p:sldId id="266" r:id="rId11"/>
    <p:sldId id="264" r:id="rId12"/>
    <p:sldId id="269" r:id="rId13"/>
    <p:sldId id="267" r:id="rId14"/>
    <p:sldId id="265" r:id="rId15"/>
    <p:sldId id="268" r:id="rId16"/>
    <p:sldId id="274" r:id="rId17"/>
    <p:sldId id="270" r:id="rId18"/>
    <p:sldId id="27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DB32C-E2E1-42DD-91AA-9B2F36608C01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94F767-CD91-4415-B4F3-B1928A7E4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833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94F767-CD91-4415-B4F3-B1928A7E4D3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323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80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88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589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89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566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175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10/29/2025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92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653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10/29/2025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600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474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47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4863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60EB578-C970-4186-B93C-45851BBC6E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BB439B-8CCF-74CF-A161-8776F35E28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66968" y="914400"/>
            <a:ext cx="6627924" cy="1307592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en-US" sz="4000" dirty="0"/>
              <a:t>Student Financials</a:t>
            </a:r>
            <a:br>
              <a:rPr lang="en-US" sz="4000" dirty="0"/>
            </a:br>
            <a:r>
              <a:rPr lang="en-US" sz="4000" dirty="0"/>
              <a:t>RECEIVABLES </a:t>
            </a:r>
            <a:br>
              <a:rPr lang="en-US" sz="4000" dirty="0"/>
            </a:br>
            <a:r>
              <a:rPr lang="en-US" sz="4000" dirty="0"/>
              <a:t>- Reconciliation OF FEES -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6DDB460F-882C-A239-FEC5-743E44AC9F5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9766" r="29095"/>
          <a:stretch>
            <a:fillRect/>
          </a:stretch>
        </p:blipFill>
        <p:spPr>
          <a:xfrm>
            <a:off x="20" y="-17929"/>
            <a:ext cx="4206220" cy="6875929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DF57B02-07BB-407B-BB36-06D9C64A67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17665" y="722376"/>
            <a:ext cx="6476356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59994221-67F7-DEB8-EAB2-23A55CB311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17665" y="3655614"/>
            <a:ext cx="6627924" cy="1975103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algn="ctr"/>
            <a:r>
              <a:rPr lang="en-US" dirty="0"/>
              <a:t>BAR Meeting</a:t>
            </a:r>
            <a:br>
              <a:rPr lang="en-US" dirty="0"/>
            </a:br>
            <a:r>
              <a:rPr lang="en-US" dirty="0"/>
              <a:t>October 16, 2025</a:t>
            </a:r>
          </a:p>
          <a:p>
            <a:pPr indent="-228600" algn="ctr">
              <a:buFont typeface="Arial" panose="020B0604020202020204" pitchFamily="34" charset="0"/>
              <a:buChar char="•"/>
            </a:pPr>
            <a:endParaRPr lang="en-US" dirty="0"/>
          </a:p>
          <a:p>
            <a:pPr algn="ctr"/>
            <a:r>
              <a:rPr lang="en-US" sz="1600" dirty="0"/>
              <a:t>Presented by: </a:t>
            </a:r>
          </a:p>
          <a:p>
            <a:pPr algn="ctr"/>
            <a:r>
              <a:rPr lang="en-US" sz="1600" dirty="0"/>
              <a:t>Jennifer McMillan, Bellevue College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6855964-C920-48EB-8804-74291211C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17665" y="6144768"/>
            <a:ext cx="647635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5392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D66A1-DEC2-8C7C-4741-886186649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Balance sheet account reconciliation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15575EF-C6AB-8A8E-7A8E-834C146B0C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643" y="2098750"/>
            <a:ext cx="10106795" cy="464615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5F57829-4307-9542-31D5-0A18226EC0AD}"/>
              </a:ext>
            </a:extLst>
          </p:cNvPr>
          <p:cNvSpPr/>
          <p:nvPr/>
        </p:nvSpPr>
        <p:spPr>
          <a:xfrm>
            <a:off x="836579" y="5885234"/>
            <a:ext cx="10691265" cy="301557"/>
          </a:xfrm>
          <a:prstGeom prst="rect">
            <a:avLst/>
          </a:prstGeom>
          <a:noFill/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314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815405-2C8D-3F35-2DF3-D4DE3E5AF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00830-2323-0C3E-EACB-B97E1BB0E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982284" cy="1307592"/>
          </a:xfrm>
        </p:spPr>
        <p:txBody>
          <a:bodyPr>
            <a:normAutofit/>
          </a:bodyPr>
          <a:lstStyle/>
          <a:p>
            <a:r>
              <a:rPr lang="en-US" dirty="0"/>
              <a:t>Reconciliation summary – e214 vs </a:t>
            </a:r>
            <a:r>
              <a:rPr lang="en-US" dirty="0" err="1"/>
              <a:t>bics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sf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F96F7-75FC-D2DC-46EF-1E300C7EBC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 of October 9, 2025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4D3B5A3-84AD-B10A-0F3F-950C79C3EC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487" y="3677544"/>
            <a:ext cx="6221273" cy="75593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82D60FD-68F1-80A8-8111-DB7949EBD4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2487" y="2681742"/>
            <a:ext cx="6221273" cy="77116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D348A35-C613-BB62-DF34-DDFED8EC7D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1847" y="3792983"/>
            <a:ext cx="4460601" cy="57227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65EE58C-4F75-4A05-18E2-5A028D938FEE}"/>
              </a:ext>
            </a:extLst>
          </p:cNvPr>
          <p:cNvSpPr/>
          <p:nvPr/>
        </p:nvSpPr>
        <p:spPr>
          <a:xfrm>
            <a:off x="914399" y="3593592"/>
            <a:ext cx="11060349" cy="959803"/>
          </a:xfrm>
          <a:prstGeom prst="rect">
            <a:avLst/>
          </a:prstGeom>
          <a:noFill/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9D9079-2A89-02D1-CAC9-9AB70FD07D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2487" y="4758233"/>
            <a:ext cx="6221273" cy="982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692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4B575-E8B2-686D-C25B-4FC1CEB3F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E214 vs </a:t>
            </a:r>
            <a:r>
              <a:rPr lang="en-US" dirty="0" err="1"/>
              <a:t>bics</a:t>
            </a:r>
            <a:r>
              <a:rPr lang="en-US" dirty="0"/>
              <a:t> sf </a:t>
            </a:r>
            <a:r>
              <a:rPr lang="en-US" dirty="0" err="1"/>
              <a:t>ar</a:t>
            </a:r>
            <a:r>
              <a:rPr lang="en-US" dirty="0"/>
              <a:t> - detail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37F8FE-ABDA-783E-D7CB-E0D4E6846C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728" y="1771418"/>
            <a:ext cx="8049748" cy="331516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30E5278-6129-49B5-75EE-F0C377C626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9426" y="3240401"/>
            <a:ext cx="2838846" cy="279121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31598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A19AC3-A9EB-21DB-E64F-7A217168F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8BD11-E839-5013-8682-73AFDAA82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Balance sheet account reconciliation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919AB74-3229-E398-8467-ABE027925D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643" y="2098750"/>
            <a:ext cx="10106795" cy="464615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D437C55-89CA-C3A3-286A-366FC4E207F0}"/>
              </a:ext>
            </a:extLst>
          </p:cNvPr>
          <p:cNvSpPr/>
          <p:nvPr/>
        </p:nvSpPr>
        <p:spPr>
          <a:xfrm>
            <a:off x="818291" y="4271046"/>
            <a:ext cx="4265773" cy="364963"/>
          </a:xfrm>
          <a:prstGeom prst="rect">
            <a:avLst/>
          </a:prstGeom>
          <a:noFill/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7338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6F3E0-4A07-BDC6-309F-ACE9787E4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CAB2E-2470-9DF9-E1CA-7961A3C2C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1226196" cy="1307592"/>
          </a:xfrm>
        </p:spPr>
        <p:txBody>
          <a:bodyPr>
            <a:normAutofit fontScale="90000"/>
          </a:bodyPr>
          <a:lstStyle/>
          <a:p>
            <a:r>
              <a:rPr lang="en-US" dirty="0"/>
              <a:t>Reconciliation summary – </a:t>
            </a:r>
            <a:r>
              <a:rPr lang="en-US" dirty="0" err="1"/>
              <a:t>bics</a:t>
            </a:r>
            <a:r>
              <a:rPr lang="en-US" dirty="0"/>
              <a:t> vs </a:t>
            </a:r>
            <a:r>
              <a:rPr lang="en-US" dirty="0" err="1"/>
              <a:t>cust</a:t>
            </a:r>
            <a:r>
              <a:rPr lang="en-US" dirty="0"/>
              <a:t> accts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ACF1F-2566-7231-9CD6-2624EA935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 of October 9, 2025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D187487-539B-51E1-F548-FC82C0BABE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487" y="3677544"/>
            <a:ext cx="6221273" cy="75593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61BC0F6-0A56-5E2A-535B-2201ABCACF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2487" y="2681742"/>
            <a:ext cx="6221273" cy="77116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A1E7C11-EF51-1A11-7125-2C99D814F562}"/>
              </a:ext>
            </a:extLst>
          </p:cNvPr>
          <p:cNvSpPr/>
          <p:nvPr/>
        </p:nvSpPr>
        <p:spPr>
          <a:xfrm>
            <a:off x="780528" y="4535424"/>
            <a:ext cx="6443232" cy="1205649"/>
          </a:xfrm>
          <a:prstGeom prst="rect">
            <a:avLst/>
          </a:prstGeom>
          <a:noFill/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F69C037-4C03-DD7E-C262-896CE182A7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5719" y="3772213"/>
            <a:ext cx="4481112" cy="203422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EDBFD28-2863-B170-F678-734C8EB75F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2487" y="4627429"/>
            <a:ext cx="6221273" cy="982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052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E4F16-2F42-2BB7-5348-A2DB59893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bics</a:t>
            </a:r>
            <a:r>
              <a:rPr lang="en-US" dirty="0"/>
              <a:t> vs </a:t>
            </a:r>
            <a:r>
              <a:rPr lang="en-US" dirty="0" err="1"/>
              <a:t>cust</a:t>
            </a:r>
            <a:r>
              <a:rPr lang="en-US" dirty="0"/>
              <a:t> accts recon - details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2DE82D-625B-3D9B-F976-93F2A819F0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469" y="2445848"/>
            <a:ext cx="11069595" cy="36200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84AE037-BA10-90C5-07F3-E2C70C76C4FC}"/>
              </a:ext>
            </a:extLst>
          </p:cNvPr>
          <p:cNvSpPr txBox="1"/>
          <p:nvPr/>
        </p:nvSpPr>
        <p:spPr>
          <a:xfrm>
            <a:off x="511469" y="1764792"/>
            <a:ext cx="112478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These columns are summed in the Reconciliation Summary based on if the EMPLIDs are present in both datasets (Match), or  </a:t>
            </a:r>
          </a:p>
          <a:p>
            <a:r>
              <a:rPr lang="en-US" sz="1600" dirty="0"/>
              <a:t>if they are in BICS SF AR and not in Student Outstanding Charges (In BICS Not In SOC).</a:t>
            </a:r>
          </a:p>
        </p:txBody>
      </p:sp>
    </p:spTree>
    <p:extLst>
      <p:ext uri="{BB962C8B-B14F-4D97-AF65-F5344CB8AC3E}">
        <p14:creationId xmlns:p14="http://schemas.microsoft.com/office/powerpoint/2010/main" val="8663354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78EB459-3385-4BF6-A9E1-154CBA251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293B09-6F2A-B2C6-CA45-01A603BAD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09637"/>
            <a:ext cx="4397556" cy="131673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/>
              <a:t>Analyzing student accounts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DC20223-0542-4FF7-8F2F-136889161E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817C4-5AFC-B3FF-C26F-962EACF88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088" y="2226373"/>
            <a:ext cx="4397554" cy="3983928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1700"/>
              <a:t>Does the Student Outstanding Charges Query match the Customer Account screen?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1700"/>
              <a:t>Analyze Customer Account screen to find the offending item type.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1700"/>
              <a:t>Analyze Payment Details screen to find the offending payment.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1700"/>
              <a:t>Run an E214 query and analyze GL data</a:t>
            </a:r>
          </a:p>
          <a:p>
            <a:pPr>
              <a:lnSpc>
                <a:spcPct val="100000"/>
              </a:lnSpc>
            </a:pPr>
            <a:endParaRPr lang="en-US" sz="1700"/>
          </a:p>
          <a:p>
            <a:pPr>
              <a:lnSpc>
                <a:spcPct val="100000"/>
              </a:lnSpc>
            </a:pPr>
            <a:r>
              <a:rPr lang="en-US" sz="1700"/>
              <a:t>Then mark the appropriate column in the Recon file.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55472C8-0472-808F-9591-26D1CF2E2F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6088" y="3288741"/>
            <a:ext cx="2659223" cy="75218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F88D395-ECAB-16D4-1100-3AD7041DF5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6088" y="396434"/>
            <a:ext cx="2005960" cy="10935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7C59E0F-4780-A380-1642-09F8583847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7419" y="1533537"/>
            <a:ext cx="5676901" cy="130568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EA0CC0CA-FE2A-6C6D-4740-70132426812A}"/>
              </a:ext>
            </a:extLst>
          </p:cNvPr>
          <p:cNvSpPr/>
          <p:nvPr/>
        </p:nvSpPr>
        <p:spPr>
          <a:xfrm>
            <a:off x="6667481" y="1241513"/>
            <a:ext cx="574567" cy="200732"/>
          </a:xfrm>
          <a:prstGeom prst="rect">
            <a:avLst/>
          </a:prstGeom>
          <a:noFill/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0FAB0C-7F1E-AC2C-F9DC-3DCC0412D3F5}"/>
              </a:ext>
            </a:extLst>
          </p:cNvPr>
          <p:cNvSpPr/>
          <p:nvPr/>
        </p:nvSpPr>
        <p:spPr>
          <a:xfrm>
            <a:off x="7320744" y="3819221"/>
            <a:ext cx="574567" cy="200732"/>
          </a:xfrm>
          <a:prstGeom prst="rect">
            <a:avLst/>
          </a:prstGeom>
          <a:noFill/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D88AF69F-1F01-6FE8-4B5D-8D752A21FF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27419" y="4146221"/>
            <a:ext cx="6248569" cy="1751659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7B4143F6-746E-C2F9-06D0-F58378C76A11}"/>
              </a:ext>
            </a:extLst>
          </p:cNvPr>
          <p:cNvSpPr txBox="1"/>
          <p:nvPr/>
        </p:nvSpPr>
        <p:spPr>
          <a:xfrm>
            <a:off x="6887579" y="1516745"/>
            <a:ext cx="24795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Customer Accounts – Due Charges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FE59B8-9FB7-127C-6C4A-58B59C7F086E}"/>
              </a:ext>
            </a:extLst>
          </p:cNvPr>
          <p:cNvSpPr txBox="1"/>
          <p:nvPr/>
        </p:nvSpPr>
        <p:spPr>
          <a:xfrm>
            <a:off x="6667481" y="4125253"/>
            <a:ext cx="26406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View Payments – Payment Allocation</a:t>
            </a:r>
          </a:p>
        </p:txBody>
      </p:sp>
    </p:spTree>
    <p:extLst>
      <p:ext uri="{BB962C8B-B14F-4D97-AF65-F5344CB8AC3E}">
        <p14:creationId xmlns:p14="http://schemas.microsoft.com/office/powerpoint/2010/main" val="10614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26C99-A0E9-099A-E746-D115A77E7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Reconciliation summary – </a:t>
            </a:r>
            <a:r>
              <a:rPr lang="en-US" dirty="0" err="1"/>
              <a:t>bics</a:t>
            </a:r>
            <a:r>
              <a:rPr lang="en-US" dirty="0"/>
              <a:t> vs </a:t>
            </a:r>
            <a:r>
              <a:rPr lang="en-US" dirty="0" err="1"/>
              <a:t>cust</a:t>
            </a:r>
            <a:r>
              <a:rPr lang="en-US" dirty="0"/>
              <a:t> accts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CFF6068-0E54-41FB-A2A1-EBCB27735B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1787" y="2157984"/>
            <a:ext cx="8272719" cy="378561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76028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AAC189-9542-DCF8-B40C-408366F12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16ECA94-E224-9C4D-F5EF-B3AAE853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2649648-ACF2-576D-9B03-140411E47E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60F5724-8825-0CA1-066A-56EA5A3877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6B1EC7A6-39ED-61CF-3820-00D7F9233CF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9766" r="29095"/>
          <a:stretch>
            <a:fillRect/>
          </a:stretch>
        </p:blipFill>
        <p:spPr>
          <a:xfrm>
            <a:off x="20" y="0"/>
            <a:ext cx="4206220" cy="6858000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29B1073-E8DD-E237-EDC4-1F5794A3AD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17665" y="722376"/>
            <a:ext cx="6476356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E2B924D3-E834-AC75-69E2-6182566E45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5158" y="889554"/>
            <a:ext cx="6627924" cy="3739896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algn="ctr"/>
            <a:endParaRPr lang="en-US" dirty="0"/>
          </a:p>
          <a:p>
            <a:pPr algn="ctr"/>
            <a:r>
              <a:rPr lang="en-US" sz="3500" b="1" dirty="0"/>
              <a:t>Thank you!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Contact: </a:t>
            </a:r>
          </a:p>
          <a:p>
            <a:pPr algn="ctr"/>
            <a:r>
              <a:rPr lang="en-US" dirty="0"/>
              <a:t>Jennifer McMillan, Finance Manager</a:t>
            </a:r>
          </a:p>
          <a:p>
            <a:pPr algn="ctr"/>
            <a:r>
              <a:rPr lang="en-US" dirty="0"/>
              <a:t>Bellevue College</a:t>
            </a:r>
          </a:p>
          <a:p>
            <a:pPr algn="ctr"/>
            <a:r>
              <a:rPr lang="en-US" dirty="0"/>
              <a:t>425-564-4281</a:t>
            </a:r>
          </a:p>
          <a:p>
            <a:pPr algn="ctr"/>
            <a:r>
              <a:rPr lang="en-US" dirty="0"/>
              <a:t>jennifer.mcmillan@bellevuecollege.edu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D940565-B17A-F4F5-05B6-CE496C9D5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17665" y="6144768"/>
            <a:ext cx="647635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D14E4AAA-916C-0917-DFC8-F623AA41BDD5}"/>
              </a:ext>
            </a:extLst>
          </p:cNvPr>
          <p:cNvSpPr txBox="1"/>
          <p:nvPr/>
        </p:nvSpPr>
        <p:spPr>
          <a:xfrm>
            <a:off x="-37441" y="5155850"/>
            <a:ext cx="42073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Questions? Suggestions?</a:t>
            </a:r>
          </a:p>
        </p:txBody>
      </p:sp>
    </p:spTree>
    <p:extLst>
      <p:ext uri="{BB962C8B-B14F-4D97-AF65-F5344CB8AC3E}">
        <p14:creationId xmlns:p14="http://schemas.microsoft.com/office/powerpoint/2010/main" val="2433349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283A3-495A-9287-47A0-2EF42247C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DDCD5-EFCF-B152-4B9E-28A8B50BF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What are we reconciling?</a:t>
            </a:r>
          </a:p>
          <a:p>
            <a:pPr lvl="1"/>
            <a:r>
              <a:rPr lang="en-US" b="1" dirty="0"/>
              <a:t>Trial Balance</a:t>
            </a:r>
            <a:r>
              <a:rPr lang="en-US" dirty="0"/>
              <a:t> to </a:t>
            </a:r>
            <a:r>
              <a:rPr lang="en-US" b="1" dirty="0"/>
              <a:t>General Ledger</a:t>
            </a:r>
          </a:p>
          <a:p>
            <a:pPr lvl="1"/>
            <a:r>
              <a:rPr lang="en-US" b="1" dirty="0"/>
              <a:t>General Ledger</a:t>
            </a:r>
            <a:r>
              <a:rPr lang="en-US" dirty="0"/>
              <a:t> to </a:t>
            </a:r>
            <a:r>
              <a:rPr lang="en-US" b="1" dirty="0"/>
              <a:t>E214</a:t>
            </a:r>
            <a:r>
              <a:rPr lang="en-US" dirty="0"/>
              <a:t> (Student Financials Accounting)</a:t>
            </a:r>
          </a:p>
          <a:p>
            <a:pPr lvl="1"/>
            <a:r>
              <a:rPr lang="en-US" b="1" dirty="0"/>
              <a:t>E214</a:t>
            </a:r>
            <a:r>
              <a:rPr lang="en-US" dirty="0"/>
              <a:t> to Student AR Query (</a:t>
            </a:r>
            <a:r>
              <a:rPr lang="en-US" b="1" dirty="0"/>
              <a:t>BICS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Student AR Query (</a:t>
            </a:r>
            <a:r>
              <a:rPr lang="en-US" b="1" dirty="0"/>
              <a:t>BICS</a:t>
            </a:r>
            <a:r>
              <a:rPr lang="en-US" dirty="0"/>
              <a:t>) to Student Outstanding Charges (</a:t>
            </a:r>
            <a:r>
              <a:rPr lang="en-US" b="1" dirty="0"/>
              <a:t>SOC</a:t>
            </a:r>
            <a:r>
              <a:rPr lang="en-US" dirty="0"/>
              <a:t>) query</a:t>
            </a:r>
          </a:p>
          <a:p>
            <a:r>
              <a:rPr lang="en-US" dirty="0"/>
              <a:t>What is the timing?</a:t>
            </a:r>
          </a:p>
          <a:p>
            <a:pPr lvl="1"/>
            <a:r>
              <a:rPr lang="en-US" dirty="0"/>
              <a:t>Trial Balance to General Ledger is reconciled separately as End-of-Month timing</a:t>
            </a:r>
          </a:p>
          <a:p>
            <a:pPr lvl="2"/>
            <a:r>
              <a:rPr lang="en-US" dirty="0"/>
              <a:t>Why? Because Trial Balance report is EOM dated</a:t>
            </a:r>
          </a:p>
          <a:p>
            <a:pPr lvl="1"/>
            <a:r>
              <a:rPr lang="en-US" dirty="0"/>
              <a:t>All other data is reconciled as Point-in-time (NOT as-of date!) timing</a:t>
            </a:r>
          </a:p>
          <a:p>
            <a:pPr lvl="2"/>
            <a:r>
              <a:rPr lang="en-US" dirty="0"/>
              <a:t>Why? Because the Student Outstanding Charges query is point-in-time</a:t>
            </a:r>
          </a:p>
          <a:p>
            <a:pPr lvl="1"/>
            <a:r>
              <a:rPr lang="en-US" dirty="0"/>
              <a:t>Example: All queries/reports in Step 2 are run between 9:15-9:20 am. Run all through current date.</a:t>
            </a:r>
          </a:p>
          <a:p>
            <a:r>
              <a:rPr lang="en-US" dirty="0"/>
              <a:t>What is the process?  (to be continued)</a:t>
            </a:r>
          </a:p>
        </p:txBody>
      </p:sp>
    </p:spTree>
    <p:extLst>
      <p:ext uri="{BB962C8B-B14F-4D97-AF65-F5344CB8AC3E}">
        <p14:creationId xmlns:p14="http://schemas.microsoft.com/office/powerpoint/2010/main" val="1358862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0B1DA-CD2A-2BA8-6A01-1920F84CE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Reconciliation map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D619A6-BE2D-30D7-F86D-1F2822D4D0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3226" y="1581150"/>
            <a:ext cx="6633669" cy="4443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757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20370-13DE-6FC0-C06B-80166F0D0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Reconciliation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47E60-B466-F1F4-E6C1-433A33E86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 of October 9, 2025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1B34F32-28A8-5556-5711-85657EF680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487" y="3677544"/>
            <a:ext cx="6820852" cy="8287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5798B49-919C-9F94-3F99-949F7E3C58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2487" y="2681741"/>
            <a:ext cx="6839905" cy="84784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948C3B5-F522-6DAA-5D2D-652F7D5D11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2487" y="4654295"/>
            <a:ext cx="6792273" cy="10478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1A80866-6E54-EAE4-B7BC-C5A7E572008A}"/>
              </a:ext>
            </a:extLst>
          </p:cNvPr>
          <p:cNvSpPr txBox="1"/>
          <p:nvPr/>
        </p:nvSpPr>
        <p:spPr>
          <a:xfrm>
            <a:off x="4097899" y="4607236"/>
            <a:ext cx="6014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(SOC)</a:t>
            </a:r>
          </a:p>
        </p:txBody>
      </p:sp>
    </p:spTree>
    <p:extLst>
      <p:ext uri="{BB962C8B-B14F-4D97-AF65-F5344CB8AC3E}">
        <p14:creationId xmlns:p14="http://schemas.microsoft.com/office/powerpoint/2010/main" val="100347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C9C02-43FE-4330-EB79-92FD98317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722376"/>
          </a:xfrm>
        </p:spPr>
        <p:txBody>
          <a:bodyPr/>
          <a:lstStyle/>
          <a:p>
            <a:r>
              <a:rPr lang="en-US" dirty="0"/>
              <a:t>Queries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9CB5F-C02A-62AA-0DD8-E1993FD66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/>
          </a:p>
          <a:p>
            <a:pPr lvl="1"/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AB7FE8B-9A52-F0A8-EB4C-1D3B30CADE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2360427"/>
              </p:ext>
            </p:extLst>
          </p:nvPr>
        </p:nvGraphicFramePr>
        <p:xfrm>
          <a:off x="700635" y="1636776"/>
          <a:ext cx="10591800" cy="322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0600">
                  <a:extLst>
                    <a:ext uri="{9D8B030D-6E8A-4147-A177-3AD203B41FA5}">
                      <a16:colId xmlns:a16="http://schemas.microsoft.com/office/drawing/2014/main" val="1019725607"/>
                    </a:ext>
                  </a:extLst>
                </a:gridCol>
                <a:gridCol w="3530600">
                  <a:extLst>
                    <a:ext uri="{9D8B030D-6E8A-4147-A177-3AD203B41FA5}">
                      <a16:colId xmlns:a16="http://schemas.microsoft.com/office/drawing/2014/main" val="3061921768"/>
                    </a:ext>
                  </a:extLst>
                </a:gridCol>
                <a:gridCol w="3530600">
                  <a:extLst>
                    <a:ext uri="{9D8B030D-6E8A-4147-A177-3AD203B41FA5}">
                      <a16:colId xmlns:a16="http://schemas.microsoft.com/office/drawing/2014/main" val="35834146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Query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Query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115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QFS_GL_ACCOUNT_ANALYSIS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GL Account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for GL data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987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CTC_CS_SF_STDNT_OUTSTDNG_CHRGS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Student Outstanding Charges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for outstanding student charges on Customer Accounts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234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BICS_SF_ACCTG_ID_TOTAL_ASOFDT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ID Totals as of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Accounts Receivable balances per student as of selected 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5845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QCS_SF_E214_CF_ACCT_TERM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SFAcctgLines</a:t>
                      </a:r>
                      <a:r>
                        <a:rPr lang="en-US" sz="1200" dirty="0"/>
                        <a:t> with </a:t>
                      </a:r>
                      <a:r>
                        <a:rPr lang="en-US" sz="1200" dirty="0" err="1"/>
                        <a:t>AcctDt&amp;Term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E214 Data by Journal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863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QCS_SF_ACCTNG_LN_ACCT_TERM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Student Fin Trans w Acct Term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E214 Data by Student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Research for Individual Student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9973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QCS_SF_E214_ACCTG_LN_JGEN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Lines not </a:t>
                      </a:r>
                      <a:r>
                        <a:rPr lang="en-US" sz="1200" dirty="0" err="1"/>
                        <a:t>Jrnl</a:t>
                      </a:r>
                      <a:r>
                        <a:rPr lang="en-US" sz="1200" dirty="0"/>
                        <a:t> Gen by Run 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E214 not yet generated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3556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8642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7DB9AED-6BCB-7A80-9F5D-430266788AE1}"/>
              </a:ext>
            </a:extLst>
          </p:cNvPr>
          <p:cNvSpPr txBox="1"/>
          <p:nvPr/>
        </p:nvSpPr>
        <p:spPr>
          <a:xfrm>
            <a:off x="3415522" y="5574268"/>
            <a:ext cx="5541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PLUS… THE LATEST TRIAL BALANCE REPORT!</a:t>
            </a:r>
          </a:p>
        </p:txBody>
      </p:sp>
    </p:spTree>
    <p:extLst>
      <p:ext uri="{BB962C8B-B14F-4D97-AF65-F5344CB8AC3E}">
        <p14:creationId xmlns:p14="http://schemas.microsoft.com/office/powerpoint/2010/main" val="1958982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20129-A129-2D76-4141-275C3CE34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Gathering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88B91-A971-84A6-542D-5340AFEEB8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Prepare large queries is separate file, append data with new dates. Copy and Append new data to “GL Reconciliation…” (master recon file)</a:t>
            </a:r>
          </a:p>
          <a:p>
            <a:pPr lvl="1"/>
            <a:r>
              <a:rPr lang="en-US" dirty="0"/>
              <a:t>QCS_SF_ACCTNG_LN_ACCT_TERM (E214 data by student)</a:t>
            </a:r>
          </a:p>
          <a:p>
            <a:pPr lvl="1"/>
            <a:r>
              <a:rPr lang="en-US" dirty="0"/>
              <a:t>CTC_CS_SF_STDNT_OUTSTDNG_CHRGS (Student Outstanding Charges)</a:t>
            </a:r>
          </a:p>
          <a:p>
            <a:pPr lvl="1"/>
            <a:r>
              <a:rPr lang="en-US" dirty="0"/>
              <a:t>QCS_SF_E214_ACCTG_LN_JGEN (E214 not yet generated)</a:t>
            </a:r>
          </a:p>
          <a:p>
            <a:r>
              <a:rPr lang="en-US" dirty="0"/>
              <a:t>All other queries, append to appropriate tabs in master file (except BICS)</a:t>
            </a:r>
          </a:p>
          <a:p>
            <a:pPr lvl="1"/>
            <a:r>
              <a:rPr lang="en-US" dirty="0"/>
              <a:t>QFS_GL_ACCOUNT_ANALYSIS</a:t>
            </a:r>
          </a:p>
          <a:p>
            <a:pPr lvl="1"/>
            <a:r>
              <a:rPr lang="en-US" dirty="0"/>
              <a:t>QCS_SF_E214_CF_ACCT_TERM</a:t>
            </a:r>
          </a:p>
          <a:p>
            <a:pPr lvl="1"/>
            <a:r>
              <a:rPr lang="en-US" dirty="0"/>
              <a:t>BICS_SF_ACCTG_ID_TOTAL_ASOFDT (replace, not append)</a:t>
            </a:r>
          </a:p>
        </p:txBody>
      </p:sp>
    </p:spTree>
    <p:extLst>
      <p:ext uri="{BB962C8B-B14F-4D97-AF65-F5344CB8AC3E}">
        <p14:creationId xmlns:p14="http://schemas.microsoft.com/office/powerpoint/2010/main" val="720683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FA060E-D40D-DB5A-B20D-BBBCC592C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D2F0B-741D-9D55-6714-622B01DB8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Reconciliation map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A9B70D-7679-03B1-DA96-0836A13201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3226" y="1581150"/>
            <a:ext cx="6633669" cy="4443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974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117E2-76CD-01D6-DFA5-A1B2B804FE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C959C-4AD5-0FA2-1849-EAB1B232B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Reconciliation summary – GL vs e214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6C69-955E-A4B4-230D-3A62C9835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 of October 9, 2025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C0FCF8-FE47-3D17-8F7A-903ECF02E2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487" y="3677544"/>
            <a:ext cx="6221273" cy="75593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5851DF5-2368-4C8A-9907-B8FBA5E5CE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2487" y="2681742"/>
            <a:ext cx="6221273" cy="77116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8D21953-CA4F-6E6B-85B5-84472349B696}"/>
              </a:ext>
            </a:extLst>
          </p:cNvPr>
          <p:cNvSpPr/>
          <p:nvPr/>
        </p:nvSpPr>
        <p:spPr>
          <a:xfrm>
            <a:off x="868680" y="2606040"/>
            <a:ext cx="10963656" cy="959802"/>
          </a:xfrm>
          <a:prstGeom prst="rect">
            <a:avLst/>
          </a:prstGeom>
          <a:noFill/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718E3B0-604E-A1EF-2AE7-CBAAFF7039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1805" y="2777971"/>
            <a:ext cx="4307392" cy="65102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4F48A6B-4C36-EC62-96C7-8632F5D317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2487" y="4627429"/>
            <a:ext cx="6221273" cy="982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282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3E9F6-B8EA-C463-6896-C927DF556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 vs e214 recon details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2F6A1BF-6050-F049-D9AF-3D2390DB72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635" y="1794320"/>
            <a:ext cx="7791612" cy="242735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C35F55D-9215-1E50-334C-24B7FC0908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9871" y="2221992"/>
            <a:ext cx="6789634" cy="35367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BB2C5EC-FFD4-2CB5-6D84-157F2A9B02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138" y="4875475"/>
            <a:ext cx="4461376" cy="106812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895F7D7-63C3-73DF-BC5E-BF4DE89C2E1C}"/>
              </a:ext>
            </a:extLst>
          </p:cNvPr>
          <p:cNvSpPr txBox="1"/>
          <p:nvPr/>
        </p:nvSpPr>
        <p:spPr>
          <a:xfrm>
            <a:off x="9912485" y="1568196"/>
            <a:ext cx="135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GL vs E214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419C2A0-A4D4-A1AC-7A07-CCEED5E8A9FA}"/>
              </a:ext>
            </a:extLst>
          </p:cNvPr>
          <p:cNvCxnSpPr/>
          <p:nvPr/>
        </p:nvCxnSpPr>
        <p:spPr>
          <a:xfrm flipH="1">
            <a:off x="8584688" y="1794320"/>
            <a:ext cx="1181882" cy="2193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4C97678-B60A-AC9C-DE12-5822E5065885}"/>
              </a:ext>
            </a:extLst>
          </p:cNvPr>
          <p:cNvCxnSpPr>
            <a:cxnSpLocks/>
          </p:cNvCxnSpPr>
          <p:nvPr/>
        </p:nvCxnSpPr>
        <p:spPr>
          <a:xfrm>
            <a:off x="10850225" y="2013626"/>
            <a:ext cx="244537" cy="2028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15ACA79B-5ECB-CD2A-63E1-33CCA377595F}"/>
              </a:ext>
            </a:extLst>
          </p:cNvPr>
          <p:cNvSpPr txBox="1"/>
          <p:nvPr/>
        </p:nvSpPr>
        <p:spPr>
          <a:xfrm>
            <a:off x="341978" y="4506143"/>
            <a:ext cx="135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E214 vs GL</a:t>
            </a:r>
          </a:p>
        </p:txBody>
      </p:sp>
    </p:spTree>
    <p:extLst>
      <p:ext uri="{BB962C8B-B14F-4D97-AF65-F5344CB8AC3E}">
        <p14:creationId xmlns:p14="http://schemas.microsoft.com/office/powerpoint/2010/main" val="4138484638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642</Words>
  <Application>Microsoft Office PowerPoint</Application>
  <PresentationFormat>Widescreen</PresentationFormat>
  <Paragraphs>91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Aptos</vt:lpstr>
      <vt:lpstr>Arial</vt:lpstr>
      <vt:lpstr>Calisto MT</vt:lpstr>
      <vt:lpstr>Univers Condensed</vt:lpstr>
      <vt:lpstr>ChronicleVTI</vt:lpstr>
      <vt:lpstr>Student Financials RECEIVABLES  - Reconciliation OF FEES -</vt:lpstr>
      <vt:lpstr>Agenda</vt:lpstr>
      <vt:lpstr>Reconciliation map</vt:lpstr>
      <vt:lpstr>Reconciliation summary</vt:lpstr>
      <vt:lpstr>Queries</vt:lpstr>
      <vt:lpstr>Gathering data</vt:lpstr>
      <vt:lpstr>Reconciliation map</vt:lpstr>
      <vt:lpstr>Reconciliation summary – GL vs e214</vt:lpstr>
      <vt:lpstr>GL vs e214 recon details</vt:lpstr>
      <vt:lpstr>Balance sheet account reconciliation</vt:lpstr>
      <vt:lpstr>Reconciliation summary – e214 vs bics ar sf</vt:lpstr>
      <vt:lpstr>E214 vs bics sf ar - detail</vt:lpstr>
      <vt:lpstr>Balance sheet account reconciliation</vt:lpstr>
      <vt:lpstr>Reconciliation summary – bics vs cust accts</vt:lpstr>
      <vt:lpstr>bics vs cust accts recon - details</vt:lpstr>
      <vt:lpstr>Analyzing student accounts</vt:lpstr>
      <vt:lpstr>Reconciliation summary – bics vs cust accts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Financials RECEIVABLES  - Reconciliation OF FEES -</dc:title>
  <dc:creator>Jennifer McMillan</dc:creator>
  <cp:lastModifiedBy>Jennifer Fenske</cp:lastModifiedBy>
  <cp:revision>4</cp:revision>
  <dcterms:created xsi:type="dcterms:W3CDTF">2025-10-15T18:05:10Z</dcterms:created>
  <dcterms:modified xsi:type="dcterms:W3CDTF">2025-10-29T22:29:34Z</dcterms:modified>
</cp:coreProperties>
</file>