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B783"/>
    <a:srgbClr val="027223"/>
    <a:srgbClr val="355D27"/>
    <a:srgbClr val="B6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3502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435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251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859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823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989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55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231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09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6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272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825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756" y="4515853"/>
            <a:ext cx="6442244" cy="182449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25550"/>
            <a:ext cx="10515600" cy="4101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198394"/>
            <a:ext cx="12192000" cy="50006"/>
          </a:xfrm>
          <a:prstGeom prst="rect">
            <a:avLst/>
          </a:prstGeom>
          <a:solidFill>
            <a:srgbClr val="C5B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44096"/>
            <a:ext cx="12192000" cy="61390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854622" y="6433750"/>
            <a:ext cx="71597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Advancing Student Success .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</a:rPr>
              <a:t>Achieving Academic Excellence</a:t>
            </a:r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 . Fostering Equity and Inclusion . Strengthening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</a:rPr>
              <a:t> Communities</a:t>
            </a:r>
            <a:endParaRPr lang="en-US" sz="1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13" y="6314596"/>
            <a:ext cx="2558717" cy="46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1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rgbClr val="02722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431" y="1545488"/>
            <a:ext cx="9292281" cy="2387600"/>
          </a:xfrm>
        </p:spPr>
        <p:txBody>
          <a:bodyPr>
            <a:normAutofit/>
          </a:bodyPr>
          <a:lstStyle/>
          <a:p>
            <a:r>
              <a:rPr lang="en-US" dirty="0"/>
              <a:t>Daily Cash Balancing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4571" y="4219876"/>
            <a:ext cx="9144000" cy="1655762"/>
          </a:xfrm>
        </p:spPr>
        <p:txBody>
          <a:bodyPr/>
          <a:lstStyle/>
          <a:p>
            <a:r>
              <a:rPr lang="en-US" dirty="0"/>
              <a:t>Business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2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Bank Reconciliation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Verify “AP*” journal totals equal the results of FIN query QFS_AP_CHCK_ISSUE_CANCEL as well as ACH payments during the period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Verify all “ARPY*”, “SF*”, and “SFC*” match totals in daily balancing files (Column 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Verify manual GL entries clear (bank charges, wire transfers, etc.)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Additional useful queries:</a:t>
            </a:r>
          </a:p>
          <a:p>
            <a:pPr lvl="2"/>
            <a:r>
              <a:rPr lang="en-US" dirty="0"/>
              <a:t>QFS_GL_AP_ACCTG_LINE, QFS_GL_AR_ACCTG_LINE, QFS_BI_BILLING_INVOICE_RPT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754" y="2884825"/>
            <a:ext cx="7448774" cy="148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17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Bank Reconciliation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List Outstanding Checks and reconciling items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Balance to Zero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*We perform a separate monthly reconciliation for Internal Cash Account 1000199 	which gets merged with Account 1000070 at year-end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3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Run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/>
          <a:lstStyle/>
          <a:p>
            <a:r>
              <a:rPr lang="en-US" dirty="0"/>
              <a:t>FIN pillar - QFS_GL_JOURNAL_LINE_DIST (Input wildcard % in Journal ID in order to pull all journals to cash, posted and unposted)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-Filter results to only include particular day</a:t>
            </a:r>
          </a:p>
          <a:p>
            <a:pPr marL="0" indent="0">
              <a:buNone/>
            </a:pPr>
            <a:r>
              <a:rPr lang="en-US" dirty="0"/>
              <a:t>	-Create Pivot to display Journal ID total (exclude “AP*” journal IDs 	which are reconciled at month-end)</a:t>
            </a:r>
          </a:p>
          <a:p>
            <a:pPr marL="0" indent="0">
              <a:buNone/>
            </a:pPr>
            <a:r>
              <a:rPr lang="en-US" dirty="0"/>
              <a:t>	- Add categories / cashiers to balancing file (Branch Deposit, Credit 		Card Machine, Web Credit Card, ACH/Wire and BankMobile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798619"/>
            <a:ext cx="5361259" cy="1413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179" y="1915730"/>
            <a:ext cx="2407361" cy="90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9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Run Queries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/>
          <a:lstStyle/>
          <a:p>
            <a:r>
              <a:rPr lang="en-US" dirty="0"/>
              <a:t>CS - QCS_SF_E214_ACCTG_LN_CF_DTL (Contains detailed “SF*” journal transactions)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 Pivot to display Account with Item ID Description total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979" y="1695341"/>
            <a:ext cx="2033752" cy="15323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804" y="3852042"/>
            <a:ext cx="34766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11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Acquire Supporting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/>
          <a:lstStyle/>
          <a:p>
            <a:r>
              <a:rPr lang="en-US" dirty="0" err="1"/>
              <a:t>Cybersource</a:t>
            </a:r>
            <a:r>
              <a:rPr lang="en-US" dirty="0"/>
              <a:t> Download (Note transactions that occurred after 10:30 PM)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BankMobile Wire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048" y="1613338"/>
            <a:ext cx="5195230" cy="1467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834" y="3522245"/>
            <a:ext cx="6510994" cy="233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9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 – Acquire Supporting Documentation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Cashier Reports detailing Method of Payment (sent to me via</a:t>
            </a:r>
          </a:p>
          <a:p>
            <a:pPr marL="0" indent="0">
              <a:buNone/>
            </a:pPr>
            <a:r>
              <a:rPr lang="en-US" dirty="0"/>
              <a:t>	email by main cashier with information on miscellaneous </a:t>
            </a:r>
          </a:p>
          <a:p>
            <a:pPr marL="0" indent="0">
              <a:buNone/>
            </a:pPr>
            <a:r>
              <a:rPr lang="en-US" dirty="0"/>
              <a:t>	receipts and A/R payments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(This may also contain A/R Payments, Wires,</a:t>
            </a:r>
          </a:p>
          <a:p>
            <a:pPr marL="0" indent="0">
              <a:buNone/>
            </a:pPr>
            <a:r>
              <a:rPr lang="en-US" dirty="0"/>
              <a:t>		Third Party Payments, Bookstore Receipts, etc.)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915" y="1000126"/>
            <a:ext cx="3082885" cy="505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3 – Enter Information into Balancing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/>
          </a:bodyPr>
          <a:lstStyle/>
          <a:p>
            <a:r>
              <a:rPr lang="en-US" dirty="0"/>
              <a:t>Breakdown by category of bank receipt to aid in monthly recon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any items that may have been placed in suspense that need to be recoded on the “SFC*” journal (i.e. no speed type, infrequent receipt, etc.)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373" y="1649139"/>
            <a:ext cx="5900737" cy="296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48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4 – Investigate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If there are errors on the “SF* journal (invalid chart strings, etc.), correct them on that day’s journal. (example: debit &amp; credit accounts don’t match) </a:t>
            </a:r>
          </a:p>
          <a:p>
            <a:pPr lvl="1"/>
            <a:r>
              <a:rPr lang="en-US" dirty="0"/>
              <a:t>You will need to investigate the Item Type with the error and submit a ticket to SBCTC to fix the error for future activity</a:t>
            </a:r>
          </a:p>
          <a:p>
            <a:pPr lvl="2"/>
            <a:r>
              <a:rPr lang="en-US" dirty="0"/>
              <a:t>Use Query QCS_SF_ITEM_1ST_2ND_ACCOUNTS to investigate issues</a:t>
            </a:r>
          </a:p>
          <a:p>
            <a:r>
              <a:rPr lang="en-US" dirty="0"/>
              <a:t>If you need to look for cashier transactions use CS query CTC_DAILY_CASHIER_RECEIPTS to drill down to receipt numbers</a:t>
            </a:r>
          </a:p>
          <a:p>
            <a:r>
              <a:rPr lang="en-US" dirty="0"/>
              <a:t>There may be instances where GL journal generation failed or payments are incomplete through no fault of the user (may need to submit service desk ticket)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5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5 – Validate and Post journals in </a:t>
            </a:r>
            <a:r>
              <a:rPr lang="en-US" dirty="0" err="1"/>
              <a:t>ctcLink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Be sure to post the particular month entries prior to month-end close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Save all backup documents to either the “SF*” or “SFC*” journal for easy reference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Bank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4597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Download reports:</a:t>
            </a:r>
          </a:p>
          <a:p>
            <a:pPr lvl="1"/>
            <a:r>
              <a:rPr lang="en-US" dirty="0"/>
              <a:t>Bank Activity and Positive Pay for Outstanding Check Listing</a:t>
            </a:r>
          </a:p>
          <a:p>
            <a:pPr lvl="1"/>
            <a:r>
              <a:rPr lang="en-US" dirty="0"/>
              <a:t>Merchant Services processing (we use B of A </a:t>
            </a:r>
            <a:r>
              <a:rPr lang="en-US" dirty="0" err="1"/>
              <a:t>Clientline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FIN query QFS_AP_CHCK_ISSUE_CANCEL</a:t>
            </a:r>
          </a:p>
          <a:p>
            <a:pPr lvl="1"/>
            <a:r>
              <a:rPr lang="en-US" dirty="0"/>
              <a:t>General Ledger -&gt; General Reports -&gt; Ledger Activity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607" y="3424947"/>
            <a:ext cx="5360276" cy="250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4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9D5628F52E264BAA9828337C2D5FA0" ma:contentTypeVersion="0" ma:contentTypeDescription="Create a new document." ma:contentTypeScope="" ma:versionID="aa74b9097b98575daa47eb87f85a3c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e687d5f98ee29b9cfcc2ff24550d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3AA60D-897D-4060-942C-033827F6B8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410314-C814-4C60-A938-5A63BC8717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2337DF-6993-431B-8550-8B7FD7AD8012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637</Words>
  <Application>Microsoft Office PowerPoint</Application>
  <PresentationFormat>Widescreen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Office Theme</vt:lpstr>
      <vt:lpstr>Daily Cash Balancing</vt:lpstr>
      <vt:lpstr>Step 1 – Run Queries</vt:lpstr>
      <vt:lpstr>Step 1 – Run Queries (Continued)</vt:lpstr>
      <vt:lpstr>Step 2 – Acquire Supporting Documentation</vt:lpstr>
      <vt:lpstr>Step 2 – Acquire Supporting Documentation (Continued)</vt:lpstr>
      <vt:lpstr>Step 3 – Enter Information into Balancing File</vt:lpstr>
      <vt:lpstr>Step 4 – Investigate Differences</vt:lpstr>
      <vt:lpstr>Step 5 – Validate and Post journals in ctcLink</vt:lpstr>
      <vt:lpstr>Monthly Bank Reconciliation</vt:lpstr>
      <vt:lpstr>Monthly Bank Reconciliation (Continued)</vt:lpstr>
      <vt:lpstr>Monthly Bank Reconciliation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McEnerney</dc:creator>
  <cp:lastModifiedBy>Thomas Oliver</cp:lastModifiedBy>
  <cp:revision>35</cp:revision>
  <dcterms:created xsi:type="dcterms:W3CDTF">2014-01-17T18:21:47Z</dcterms:created>
  <dcterms:modified xsi:type="dcterms:W3CDTF">2021-03-12T19:18:39Z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0x010100919D5628F52E264BAA9828337C2D5FA0</vt:lpwstr>
  </property>
</Properties>
</file>