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1"/>
  </p:notesMasterIdLst>
  <p:handoutMasterIdLst>
    <p:handoutMasterId r:id="rId22"/>
  </p:handoutMasterIdLst>
  <p:sldIdLst>
    <p:sldId id="256" r:id="rId2"/>
    <p:sldId id="875" r:id="rId3"/>
    <p:sldId id="877" r:id="rId4"/>
    <p:sldId id="928" r:id="rId5"/>
    <p:sldId id="878" r:id="rId6"/>
    <p:sldId id="896" r:id="rId7"/>
    <p:sldId id="927" r:id="rId8"/>
    <p:sldId id="940" r:id="rId9"/>
    <p:sldId id="941" r:id="rId10"/>
    <p:sldId id="881" r:id="rId11"/>
    <p:sldId id="937" r:id="rId12"/>
    <p:sldId id="879" r:id="rId13"/>
    <p:sldId id="932" r:id="rId14"/>
    <p:sldId id="945" r:id="rId15"/>
    <p:sldId id="938" r:id="rId16"/>
    <p:sldId id="942" r:id="rId17"/>
    <p:sldId id="939" r:id="rId18"/>
    <p:sldId id="944" r:id="rId19"/>
    <p:sldId id="897" r:id="rId20"/>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Source Sans Pro" panose="020B0503030403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17" autoAdjust="0"/>
    <p:restoredTop sz="70994" autoAdjust="0"/>
  </p:normalViewPr>
  <p:slideViewPr>
    <p:cSldViewPr snapToGrid="0">
      <p:cViewPr varScale="1">
        <p:scale>
          <a:sx n="81" d="100"/>
          <a:sy n="81" d="100"/>
        </p:scale>
        <p:origin x="208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2252"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A995F9-4895-4444-8F06-DF3BAD6450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D6D8C1-5E76-40BD-9F2F-AC2E596A9B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5C521A-9A0E-4F93-9EDC-1A91B3D3AC97}" type="datetimeFigureOut">
              <a:rPr lang="en-US" smtClean="0"/>
              <a:t>1/7/2022</a:t>
            </a:fld>
            <a:endParaRPr lang="en-US"/>
          </a:p>
        </p:txBody>
      </p:sp>
      <p:sp>
        <p:nvSpPr>
          <p:cNvPr id="4" name="Footer Placeholder 3">
            <a:extLst>
              <a:ext uri="{FF2B5EF4-FFF2-40B4-BE49-F238E27FC236}">
                <a16:creationId xmlns:a16="http://schemas.microsoft.com/office/drawing/2014/main" id="{622B6782-7065-415A-9558-FD312BAD8D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A785BDA-F5EC-4FA9-98C0-67DFFCF80D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1721D8-1296-4533-A8F7-3A487D4C5095}" type="slidenum">
              <a:rPr lang="en-US" smtClean="0"/>
              <a:t>‹#›</a:t>
            </a:fld>
            <a:endParaRPr lang="en-US"/>
          </a:p>
        </p:txBody>
      </p:sp>
    </p:spTree>
    <p:extLst>
      <p:ext uri="{BB962C8B-B14F-4D97-AF65-F5344CB8AC3E}">
        <p14:creationId xmlns:p14="http://schemas.microsoft.com/office/powerpoint/2010/main" val="1115101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15" tIns="45695" rIns="91415" bIns="4569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15" tIns="45695" rIns="91415" bIns="4569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15" tIns="45695" rIns="91415" bIns="4569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4"/>
            <a:ext cx="2971800" cy="458787"/>
          </a:xfrm>
          <a:prstGeom prst="rect">
            <a:avLst/>
          </a:prstGeom>
          <a:noFill/>
          <a:ln>
            <a:noFill/>
          </a:ln>
        </p:spPr>
        <p:txBody>
          <a:bodyPr spcFirstLastPara="1" wrap="square" lIns="91415" tIns="45695" rIns="91415" bIns="4569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4"/>
            <a:ext cx="2971800" cy="458787"/>
          </a:xfrm>
          <a:prstGeom prst="rect">
            <a:avLst/>
          </a:prstGeom>
          <a:noFill/>
          <a:ln>
            <a:noFill/>
          </a:ln>
        </p:spPr>
        <p:txBody>
          <a:bodyPr spcFirstLastPara="1" wrap="square" lIns="91415" tIns="45695" rIns="91415" bIns="45695"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txBox="1">
            <a:spLocks noGrp="1"/>
          </p:cNvSpPr>
          <p:nvPr>
            <p:ph type="body" idx="1"/>
          </p:nvPr>
        </p:nvSpPr>
        <p:spPr>
          <a:xfrm>
            <a:off x="685800" y="4400550"/>
            <a:ext cx="5486400" cy="3600600"/>
          </a:xfrm>
          <a:prstGeom prst="rect">
            <a:avLst/>
          </a:prstGeom>
          <a:noFill/>
          <a:ln>
            <a:noFill/>
          </a:ln>
        </p:spPr>
        <p:txBody>
          <a:bodyPr spcFirstLastPara="1" wrap="square" lIns="91415" tIns="45695" rIns="91415" bIns="45695" anchor="t" anchorCtr="0">
            <a:noAutofit/>
          </a:bodyPr>
          <a:lstStyle/>
          <a:p>
            <a:pPr marL="0" indent="0"/>
            <a:endParaRPr dirty="0"/>
          </a:p>
        </p:txBody>
      </p:sp>
      <p:sp>
        <p:nvSpPr>
          <p:cNvPr id="126" name="Google Shape;12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3263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C97A68-89A2-426B-8B68-78D158253199}"/>
              </a:ext>
            </a:extLst>
          </p:cNvPr>
          <p:cNvSpPr>
            <a:spLocks noGrp="1"/>
          </p:cNvSpPr>
          <p:nvPr>
            <p:ph type="body" idx="1"/>
          </p:nvPr>
        </p:nvSpPr>
        <p:spPr/>
        <p:txBody>
          <a:bodyPr/>
          <a:lstStyle/>
          <a:p>
            <a:r>
              <a:rPr lang="en-US" dirty="0"/>
              <a:t>In Accounting and Business Services – ctcLink Accounting – you will find the documentation for State Reimbursement Process (VPA). This documentation includes both the PAY </a:t>
            </a:r>
            <a:r>
              <a:rPr lang="en-US" dirty="0" err="1"/>
              <a:t>vpa</a:t>
            </a:r>
            <a:r>
              <a:rPr lang="en-US" dirty="0"/>
              <a:t> and non-pay </a:t>
            </a:r>
            <a:r>
              <a:rPr lang="en-US" dirty="0" err="1"/>
              <a:t>vpa</a:t>
            </a:r>
            <a:r>
              <a:rPr lang="en-US" dirty="0"/>
              <a:t>.</a:t>
            </a:r>
          </a:p>
          <a:p>
            <a:endParaRPr lang="en-US" dirty="0"/>
          </a:p>
          <a:p>
            <a:r>
              <a:rPr lang="en-US" dirty="0"/>
              <a:t>Creating a rule or External Transaction is difficult as they are not meant to be for multiple lines. Also, this doesn’t create a good audit trail.</a:t>
            </a:r>
          </a:p>
          <a:p>
            <a:endParaRPr lang="en-US" dirty="0"/>
          </a:p>
          <a:p>
            <a:r>
              <a:rPr lang="en-US" dirty="0"/>
              <a:t>By utilizing the AR module for the VPA collected on behalf of your school, you are creating a good audit trail, it is made to have multiple lines, and, it can be made prior to the payroll date. This will then create a transaction in banking that will allow appropriate reconciliation.</a:t>
            </a:r>
          </a:p>
          <a:p>
            <a:endParaRPr lang="en-US" dirty="0"/>
          </a:p>
          <a:p>
            <a:r>
              <a:rPr lang="en-US" dirty="0"/>
              <a:t>There are a number of HCM suppliers that we are not able to take credits against the amounts owed. For instance, TIAA or HCA. If a credit exists, a request has to be sent to them requesting payment be reimbursed. By creating a receivable for these amount, you are not only recording all amounts owned to your college, but also providing your AR department a place to deposit the payment when it arrives. Without this, the AR department will have to have an incomplete deposit in PS until a correct string and document can be provided. </a:t>
            </a:r>
          </a:p>
        </p:txBody>
      </p:sp>
    </p:spTree>
    <p:extLst>
      <p:ext uri="{BB962C8B-B14F-4D97-AF65-F5344CB8AC3E}">
        <p14:creationId xmlns:p14="http://schemas.microsoft.com/office/powerpoint/2010/main" val="2062334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1741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C97A68-89A2-426B-8B68-78D158253199}"/>
              </a:ext>
            </a:extLst>
          </p:cNvPr>
          <p:cNvSpPr>
            <a:spLocks noGrp="1"/>
          </p:cNvSpPr>
          <p:nvPr>
            <p:ph type="body" idx="1"/>
          </p:nvPr>
        </p:nvSpPr>
        <p:spPr/>
        <p:txBody>
          <a:bodyPr/>
          <a:lstStyle/>
          <a:p>
            <a:r>
              <a:rPr lang="en-US" dirty="0"/>
              <a:t>The difference between the HCM HR </a:t>
            </a:r>
            <a:r>
              <a:rPr lang="en-US" dirty="0" err="1"/>
              <a:t>Acctng</a:t>
            </a:r>
            <a:r>
              <a:rPr lang="en-US" dirty="0"/>
              <a:t> Line and the FIN HR </a:t>
            </a:r>
            <a:r>
              <a:rPr lang="en-US" dirty="0" err="1"/>
              <a:t>Acctng</a:t>
            </a:r>
            <a:r>
              <a:rPr lang="en-US" dirty="0"/>
              <a:t> Line tables:  Detail. HCM houses all of the different distribution lines. Where the FIN table has only summary accounting line, no employee information.</a:t>
            </a:r>
          </a:p>
          <a:p>
            <a:endParaRPr lang="en-US" dirty="0"/>
          </a:p>
          <a:p>
            <a:r>
              <a:rPr lang="en-US" dirty="0"/>
              <a:t>It is from the FIN table that the PAY journal is actually created.</a:t>
            </a:r>
          </a:p>
          <a:p>
            <a:endParaRPr lang="en-US" dirty="0"/>
          </a:p>
          <a:p>
            <a:r>
              <a:rPr lang="en-US" dirty="0"/>
              <a:t>It is helpful for FIN to have view access in HCM to be able to run queries. For any reconciliation or correction, you will need to be able to query the HCM HR </a:t>
            </a:r>
            <a:r>
              <a:rPr lang="en-US" dirty="0" err="1"/>
              <a:t>Acctng</a:t>
            </a:r>
            <a:r>
              <a:rPr lang="en-US" dirty="0"/>
              <a:t> Line table for distribution detail.</a:t>
            </a:r>
          </a:p>
          <a:p>
            <a:endParaRPr lang="en-US" dirty="0"/>
          </a:p>
        </p:txBody>
      </p:sp>
    </p:spTree>
    <p:extLst>
      <p:ext uri="{BB962C8B-B14F-4D97-AF65-F5344CB8AC3E}">
        <p14:creationId xmlns:p14="http://schemas.microsoft.com/office/powerpoint/2010/main" val="2438468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C97A68-89A2-426B-8B68-78D158253199}"/>
              </a:ext>
            </a:extLst>
          </p:cNvPr>
          <p:cNvSpPr>
            <a:spLocks noGrp="1"/>
          </p:cNvSpPr>
          <p:nvPr>
            <p:ph type="body" idx="1"/>
          </p:nvPr>
        </p:nvSpPr>
        <p:spPr/>
        <p:txBody>
          <a:bodyPr/>
          <a:lstStyle/>
          <a:p>
            <a:r>
              <a:rPr lang="en-US" dirty="0"/>
              <a:t>Combo codes are the Budget lines for payroll. HCM uses combo codes to represent the </a:t>
            </a:r>
            <a:r>
              <a:rPr lang="en-US" dirty="0" err="1"/>
              <a:t>chartstring</a:t>
            </a:r>
            <a:r>
              <a:rPr lang="en-US" dirty="0"/>
              <a:t>, rather than typing out each individual </a:t>
            </a:r>
            <a:r>
              <a:rPr lang="en-US" dirty="0" err="1"/>
              <a:t>charfield</a:t>
            </a:r>
            <a:r>
              <a:rPr lang="en-US" dirty="0"/>
              <a:t> value. When Combo codes are entered in an employees Job Data, they can only have effective dates for payroll that haven't been paid yet. For instance, if today you created a combo code, you could not use an effective date any further back than1/16/21 (as that payroll has not been processed yet). It is important that you confirm with your Payroll department when are making changes close to payroll processing dates (usually a week before </a:t>
            </a:r>
            <a:r>
              <a:rPr lang="en-US" dirty="0" err="1"/>
              <a:t>paydate</a:t>
            </a:r>
            <a:r>
              <a:rPr lang="en-US" dirty="0"/>
              <a:t>), to confirm that it is still okay to make changes. </a:t>
            </a:r>
          </a:p>
          <a:p>
            <a:endParaRPr lang="en-US" dirty="0"/>
          </a:p>
          <a:p>
            <a:r>
              <a:rPr lang="en-US" dirty="0"/>
              <a:t>Combo codes are created in HCM, so anyone that has the ability to create them, must have HCM security. SBCTC chose to do a combinate of both. Our Budget Manager creates the Combo Code and provides them to our HR department. HR inserts the Combo code into the employee record.</a:t>
            </a:r>
          </a:p>
          <a:p>
            <a:endParaRPr lang="en-US" dirty="0"/>
          </a:p>
          <a:p>
            <a:r>
              <a:rPr lang="en-US" dirty="0"/>
              <a:t>Go-live colleges – Some combo codes have to be created AFTER go-live. Unfortunately, there isn’t much time between go-live and the first payroll. So, this needs to be a high priority.</a:t>
            </a:r>
          </a:p>
        </p:txBody>
      </p:sp>
    </p:spTree>
    <p:extLst>
      <p:ext uri="{BB962C8B-B14F-4D97-AF65-F5344CB8AC3E}">
        <p14:creationId xmlns:p14="http://schemas.microsoft.com/office/powerpoint/2010/main" val="1323503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C97A68-89A2-426B-8B68-78D158253199}"/>
              </a:ext>
            </a:extLst>
          </p:cNvPr>
          <p:cNvSpPr>
            <a:spLocks noGrp="1"/>
          </p:cNvSpPr>
          <p:nvPr>
            <p:ph type="body" idx="1"/>
          </p:nvPr>
        </p:nvSpPr>
        <p:spPr/>
        <p:txBody>
          <a:bodyPr/>
          <a:lstStyle/>
          <a:p>
            <a:r>
              <a:rPr lang="en-US" dirty="0"/>
              <a:t>PAY journals should be posted without modification. If corrections need to be made, they should be done by creating a new journal entry and transferring the expenses and cash.</a:t>
            </a:r>
          </a:p>
          <a:p>
            <a:endParaRPr lang="en-US" dirty="0"/>
          </a:p>
          <a:p>
            <a:r>
              <a:rPr lang="en-US" dirty="0"/>
              <a:t>Making changes directly to the PAY journal have effects to:</a:t>
            </a:r>
          </a:p>
          <a:p>
            <a:r>
              <a:rPr lang="en-US" dirty="0"/>
              <a:t>	GL Accounts – HCM vouchers relieve the </a:t>
            </a:r>
            <a:r>
              <a:rPr lang="en-US" dirty="0" err="1"/>
              <a:t>chartstring</a:t>
            </a:r>
            <a:r>
              <a:rPr lang="en-US" dirty="0"/>
              <a:t> from the combo codes. If you modify the expense/liability journal, then you will also need to change each of the AP journals with corresponding relief of those liability accounts. This creates a large opening for errors that will have be fixed with journals entries. This also creates a deviation from the HCM </a:t>
            </a:r>
            <a:r>
              <a:rPr lang="en-US" dirty="0" err="1"/>
              <a:t>Acctng</a:t>
            </a:r>
            <a:r>
              <a:rPr lang="en-US" dirty="0"/>
              <a:t> Ln table in FIN Pillar.</a:t>
            </a:r>
          </a:p>
          <a:p>
            <a:endParaRPr lang="en-US" dirty="0"/>
          </a:p>
          <a:p>
            <a:r>
              <a:rPr lang="en-US" dirty="0"/>
              <a:t>	VPA draw – Central payroll draws VPA for each college based upon the HCM Pillar HR </a:t>
            </a:r>
            <a:r>
              <a:rPr lang="en-US" dirty="0" err="1"/>
              <a:t>Acctng</a:t>
            </a:r>
            <a:r>
              <a:rPr lang="en-US" dirty="0"/>
              <a:t> Line table. In FIN, the VPA calculation does not include the PAY journal. Therefore, manual adjustments will need to be made to this report for any changes made directly in the PAY journal.</a:t>
            </a:r>
          </a:p>
          <a:p>
            <a:endParaRPr lang="en-US" dirty="0"/>
          </a:p>
          <a:p>
            <a:r>
              <a:rPr lang="en-US" dirty="0"/>
              <a:t>The best way to make corrects is to use a separate Journal entry. This will keep the </a:t>
            </a:r>
            <a:r>
              <a:rPr lang="en-US" dirty="0" err="1"/>
              <a:t>Acctng</a:t>
            </a:r>
            <a:r>
              <a:rPr lang="en-US" dirty="0"/>
              <a:t> Ln table equal to the PAY journal and make the VPA draw correct. In Legacy, used T account transfers. PeopleSoft is similar. We use account 5081010 – Intra Agency Transfer Salaries and 5081020 Intra Agency Transfer Benefits. As with all journals, you will want to create off-sets to the cash account 1000199.</a:t>
            </a:r>
          </a:p>
          <a:p>
            <a:endParaRPr lang="en-US" dirty="0"/>
          </a:p>
          <a:p>
            <a:r>
              <a:rPr lang="en-US" dirty="0"/>
              <a:t>	I would like to make this a requirement rather than a best practice, however, there are times when you are not going to have to change the PAY Journal. For instance, the Combo code you create in HCM doesn’t do any validation. Therefore, if you forget something (usually the State Purpose), it will process through the HCM Pillar, and will error when the Journal reaches the GL in the FIN pillar. You will not be able to post this journal without modification.</a:t>
            </a:r>
          </a:p>
          <a:p>
            <a:endParaRPr lang="en-US" dirty="0"/>
          </a:p>
          <a:p>
            <a:r>
              <a:rPr lang="en-US" dirty="0"/>
              <a:t>	</a:t>
            </a:r>
          </a:p>
        </p:txBody>
      </p:sp>
    </p:spTree>
    <p:extLst>
      <p:ext uri="{BB962C8B-B14F-4D97-AF65-F5344CB8AC3E}">
        <p14:creationId xmlns:p14="http://schemas.microsoft.com/office/powerpoint/2010/main" val="1823554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6753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C97A68-89A2-426B-8B68-78D158253199}"/>
              </a:ext>
            </a:extLst>
          </p:cNvPr>
          <p:cNvSpPr>
            <a:spLocks noGrp="1"/>
          </p:cNvSpPr>
          <p:nvPr>
            <p:ph type="body" idx="1"/>
          </p:nvPr>
        </p:nvSpPr>
        <p:spPr/>
        <p:txBody>
          <a:bodyPr/>
          <a:lstStyle/>
          <a:p>
            <a:r>
              <a:rPr lang="en-US" dirty="0"/>
              <a:t>Currently, some of you are using a GL Journal upload to relieve the Net Pay Liability account against cash. However, this doesn’t create an entry that can be reconciled in your banking. To solve that problem, you have created a rule or use an External Transaction to create a transaction that can be reconciled.</a:t>
            </a:r>
          </a:p>
          <a:p>
            <a:r>
              <a:rPr lang="en-US" dirty="0"/>
              <a:t>Issues with this process:  No true reconciliation, audit trail, extra steps</a:t>
            </a:r>
          </a:p>
          <a:p>
            <a:endParaRPr lang="en-US" dirty="0"/>
          </a:p>
          <a:p>
            <a:r>
              <a:rPr lang="en-US" dirty="0"/>
              <a:t>Currently, there is a pending CEMLI modification that will send a voucher to AP with all the other HCM Payables.</a:t>
            </a:r>
          </a:p>
          <a:p>
            <a:endParaRPr lang="en-US" dirty="0"/>
          </a:p>
          <a:p>
            <a:r>
              <a:rPr lang="en-US" dirty="0"/>
              <a:t>Until this available, we have the configuration to create an upload (similar to the GL Journal upload) that will create a voucher for AP to build. This process creates a true reconciliation for banking, an audit trail, and in fewer steps.</a:t>
            </a:r>
          </a:p>
        </p:txBody>
      </p:sp>
    </p:spTree>
    <p:extLst>
      <p:ext uri="{BB962C8B-B14F-4D97-AF65-F5344CB8AC3E}">
        <p14:creationId xmlns:p14="http://schemas.microsoft.com/office/powerpoint/2010/main" val="3094483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C97A68-89A2-426B-8B68-78D158253199}"/>
              </a:ext>
            </a:extLst>
          </p:cNvPr>
          <p:cNvSpPr>
            <a:spLocks noGrp="1"/>
          </p:cNvSpPr>
          <p:nvPr>
            <p:ph type="body" idx="1"/>
          </p:nvPr>
        </p:nvSpPr>
        <p:spPr/>
        <p:txBody>
          <a:bodyPr/>
          <a:lstStyle/>
          <a:p>
            <a:r>
              <a:rPr lang="en-US" dirty="0"/>
              <a:t>This would be the same password as you use in uploading GL files or dispatching payments in Financial Gateway.</a:t>
            </a:r>
          </a:p>
        </p:txBody>
      </p:sp>
    </p:spTree>
    <p:extLst>
      <p:ext uri="{BB962C8B-B14F-4D97-AF65-F5344CB8AC3E}">
        <p14:creationId xmlns:p14="http://schemas.microsoft.com/office/powerpoint/2010/main" val="770942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3:notes"/>
          <p:cNvSpPr txBox="1">
            <a:spLocks noGrp="1"/>
          </p:cNvSpPr>
          <p:nvPr>
            <p:ph type="body" idx="1"/>
          </p:nvPr>
        </p:nvSpPr>
        <p:spPr>
          <a:xfrm>
            <a:off x="685800" y="4400550"/>
            <a:ext cx="5486400" cy="3600600"/>
          </a:xfrm>
          <a:prstGeom prst="rect">
            <a:avLst/>
          </a:prstGeom>
          <a:noFill/>
          <a:ln>
            <a:noFill/>
          </a:ln>
        </p:spPr>
        <p:txBody>
          <a:bodyPr spcFirstLastPara="1" wrap="square" lIns="91415" tIns="45695" rIns="91415" bIns="45695" anchor="t" anchorCtr="0">
            <a:noAutofit/>
          </a:bodyPr>
          <a:lstStyle/>
          <a:p>
            <a:pPr marL="0" indent="0"/>
            <a:endParaRPr/>
          </a:p>
        </p:txBody>
      </p:sp>
      <p:sp>
        <p:nvSpPr>
          <p:cNvPr id="143" name="Google Shape;143;p3:notes"/>
          <p:cNvSpPr txBox="1">
            <a:spLocks noGrp="1"/>
          </p:cNvSpPr>
          <p:nvPr>
            <p:ph type="sldNum" idx="12"/>
          </p:nvPr>
        </p:nvSpPr>
        <p:spPr>
          <a:xfrm>
            <a:off x="3884613" y="8685213"/>
            <a:ext cx="2971800" cy="458700"/>
          </a:xfrm>
          <a:prstGeom prst="rect">
            <a:avLst/>
          </a:prstGeom>
          <a:noFill/>
          <a:ln>
            <a:noFill/>
          </a:ln>
        </p:spPr>
        <p:txBody>
          <a:bodyPr spcFirstLastPara="1" wrap="square" lIns="91415" tIns="45695" rIns="91415" bIns="45695" anchor="b" anchorCtr="0">
            <a:noAutofit/>
          </a:bodyPr>
          <a:lstStyle/>
          <a:p>
            <a:pPr algn="r">
              <a:buSzPts val="1400"/>
            </a:pPr>
            <a:fld id="{00000000-1234-1234-1234-123412341234}" type="slidenum">
              <a:rPr lang="en-US"/>
              <a:pPr algn="r">
                <a:buSzPts val="1400"/>
              </a:pPr>
              <a:t>19</a:t>
            </a:fld>
            <a:endParaRPr/>
          </a:p>
        </p:txBody>
      </p:sp>
    </p:spTree>
    <p:extLst>
      <p:ext uri="{BB962C8B-B14F-4D97-AF65-F5344CB8AC3E}">
        <p14:creationId xmlns:p14="http://schemas.microsoft.com/office/powerpoint/2010/main" val="90895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400550"/>
            <a:ext cx="5486400" cy="3600600"/>
          </a:xfrm>
          <a:prstGeom prst="rect">
            <a:avLst/>
          </a:prstGeom>
          <a:noFill/>
          <a:ln>
            <a:noFill/>
          </a:ln>
        </p:spPr>
        <p:txBody>
          <a:bodyPr spcFirstLastPara="1" wrap="square" lIns="91415" tIns="45695" rIns="91415" bIns="45695" anchor="t" anchorCtr="0">
            <a:noAutofit/>
          </a:bodyPr>
          <a:lstStyle/>
          <a:p>
            <a:pPr marL="0" indent="0"/>
            <a:endParaRPr dirty="0"/>
          </a:p>
        </p:txBody>
      </p:sp>
      <p:sp>
        <p:nvSpPr>
          <p:cNvPr id="135" name="Google Shape;135;p2:notes"/>
          <p:cNvSpPr txBox="1">
            <a:spLocks noGrp="1"/>
          </p:cNvSpPr>
          <p:nvPr>
            <p:ph type="sldNum" idx="12"/>
          </p:nvPr>
        </p:nvSpPr>
        <p:spPr>
          <a:xfrm>
            <a:off x="3884613" y="8685213"/>
            <a:ext cx="2971800" cy="458700"/>
          </a:xfrm>
          <a:prstGeom prst="rect">
            <a:avLst/>
          </a:prstGeom>
          <a:noFill/>
          <a:ln>
            <a:noFill/>
          </a:ln>
        </p:spPr>
        <p:txBody>
          <a:bodyPr spcFirstLastPara="1" wrap="square" lIns="91415" tIns="45695" rIns="91415" bIns="45695" anchor="b" anchorCtr="0">
            <a:noAutofit/>
          </a:bodyPr>
          <a:lstStyle/>
          <a:p>
            <a:pPr algn="r">
              <a:buSzPts val="1400"/>
            </a:pPr>
            <a:fld id="{00000000-1234-1234-1234-123412341234}" type="slidenum">
              <a:rPr lang="en-US"/>
              <a:pPr algn="r">
                <a:buSzPts val="1400"/>
              </a:p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5951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3:notes"/>
          <p:cNvSpPr txBox="1">
            <a:spLocks noGrp="1"/>
          </p:cNvSpPr>
          <p:nvPr>
            <p:ph type="body" idx="1"/>
          </p:nvPr>
        </p:nvSpPr>
        <p:spPr>
          <a:xfrm>
            <a:off x="685800" y="4400550"/>
            <a:ext cx="5486400" cy="3600600"/>
          </a:xfrm>
          <a:prstGeom prst="rect">
            <a:avLst/>
          </a:prstGeom>
          <a:noFill/>
          <a:ln>
            <a:noFill/>
          </a:ln>
        </p:spPr>
        <p:txBody>
          <a:bodyPr spcFirstLastPara="1" wrap="square" lIns="91415" tIns="45695" rIns="91415" bIns="45695" anchor="t" anchorCtr="0">
            <a:noAutofit/>
          </a:bodyPr>
          <a:lstStyle/>
          <a:p>
            <a:pPr marL="0" indent="0"/>
            <a:r>
              <a:rPr lang="en-US" dirty="0"/>
              <a:t>Payroll cuts off on the 15</a:t>
            </a:r>
            <a:r>
              <a:rPr lang="en-US" baseline="30000" dirty="0"/>
              <a:t>th</a:t>
            </a:r>
            <a:r>
              <a:rPr lang="en-US" dirty="0"/>
              <a:t> and EOM.</a:t>
            </a:r>
          </a:p>
          <a:p>
            <a:pPr marL="0" indent="0"/>
            <a:r>
              <a:rPr lang="en-US" dirty="0"/>
              <a:t>	This means a journal will be created on the cut-off date with the expense/liability costs (PAY Journal). These journals must be posted “as is” before the month closes.</a:t>
            </a:r>
          </a:p>
          <a:p>
            <a:pPr marL="0" indent="0"/>
            <a:r>
              <a:rPr lang="en-US" dirty="0"/>
              <a:t>	We will talk later about Combo codes and corrections to these journals.</a:t>
            </a:r>
          </a:p>
          <a:p>
            <a:pPr marL="0" indent="0"/>
            <a:endParaRPr lang="en-US" dirty="0"/>
          </a:p>
          <a:p>
            <a:pPr marL="0" indent="0"/>
            <a:r>
              <a:rPr lang="en-US" dirty="0" err="1"/>
              <a:t>Paydates</a:t>
            </a:r>
            <a:r>
              <a:rPr lang="en-US" dirty="0"/>
              <a:t> are 10</a:t>
            </a:r>
            <a:r>
              <a:rPr lang="en-US" baseline="30000" dirty="0"/>
              <a:t>th</a:t>
            </a:r>
            <a:r>
              <a:rPr lang="en-US" dirty="0"/>
              <a:t> &amp; 25</a:t>
            </a:r>
            <a:r>
              <a:rPr lang="en-US" baseline="30000" dirty="0"/>
              <a:t>th</a:t>
            </a:r>
            <a:r>
              <a:rPr lang="en-US" dirty="0"/>
              <a:t>.</a:t>
            </a:r>
          </a:p>
          <a:p>
            <a:pPr marL="0" indent="0"/>
            <a:r>
              <a:rPr lang="en-US" dirty="0"/>
              <a:t>	This means, these are the dates that you release paychecks and relieve your liabilities &amp; Net pay.</a:t>
            </a:r>
          </a:p>
          <a:p>
            <a:pPr marL="0" indent="0"/>
            <a:endParaRPr lang="en-US" dirty="0"/>
          </a:p>
          <a:p>
            <a:pPr marL="0" indent="0"/>
            <a:r>
              <a:rPr lang="en-US" dirty="0"/>
              <a:t>Why is understanding these important?</a:t>
            </a:r>
          </a:p>
          <a:p>
            <a:pPr marL="0" indent="0"/>
            <a:r>
              <a:rPr lang="en-US" dirty="0"/>
              <a:t>	- Year end – no accruals are required because the PAY journal will post them.</a:t>
            </a:r>
          </a:p>
          <a:p>
            <a:pPr marL="0" indent="0"/>
            <a:r>
              <a:rPr lang="en-US" dirty="0"/>
              <a:t>	- Grants runs off expense dates – PAY journals are posted in the month that the expense is incurred.</a:t>
            </a:r>
          </a:p>
          <a:p>
            <a:pPr marL="0" indent="0"/>
            <a:r>
              <a:rPr lang="en-US" dirty="0"/>
              <a:t>	- Billing runs off expense dates</a:t>
            </a:r>
          </a:p>
          <a:p>
            <a:pPr marL="0" indent="0"/>
            <a:r>
              <a:rPr lang="en-US" dirty="0"/>
              <a:t>	- Accounts Payable</a:t>
            </a:r>
          </a:p>
          <a:p>
            <a:pPr marL="0" indent="0"/>
            <a:r>
              <a:rPr lang="en-US" dirty="0"/>
              <a:t>	- General Ledger (PAY Journal)</a:t>
            </a:r>
          </a:p>
          <a:p>
            <a:pPr marL="0" indent="0"/>
            <a:endParaRPr lang="en-US" dirty="0"/>
          </a:p>
          <a:p>
            <a:pPr marL="0" indent="0"/>
            <a:endParaRPr dirty="0"/>
          </a:p>
        </p:txBody>
      </p:sp>
      <p:sp>
        <p:nvSpPr>
          <p:cNvPr id="143" name="Google Shape;143;p3:notes"/>
          <p:cNvSpPr txBox="1">
            <a:spLocks noGrp="1"/>
          </p:cNvSpPr>
          <p:nvPr>
            <p:ph type="sldNum" idx="12"/>
          </p:nvPr>
        </p:nvSpPr>
        <p:spPr>
          <a:xfrm>
            <a:off x="3884613" y="8685213"/>
            <a:ext cx="2971800" cy="458700"/>
          </a:xfrm>
          <a:prstGeom prst="rect">
            <a:avLst/>
          </a:prstGeom>
          <a:noFill/>
          <a:ln>
            <a:noFill/>
          </a:ln>
        </p:spPr>
        <p:txBody>
          <a:bodyPr spcFirstLastPara="1" wrap="square" lIns="91415" tIns="45695" rIns="91415" bIns="45695" anchor="b" anchorCtr="0">
            <a:noAutofit/>
          </a:bodyPr>
          <a:lstStyle/>
          <a:p>
            <a:pPr algn="r">
              <a:buSzPts val="1400"/>
            </a:pPr>
            <a:fld id="{00000000-1234-1234-1234-123412341234}" type="slidenum">
              <a:rPr lang="en-US"/>
              <a:pPr algn="r">
                <a:buSzPts val="1400"/>
              </a:pPr>
              <a:t>4</a:t>
            </a:fld>
            <a:endParaRPr dirty="0"/>
          </a:p>
        </p:txBody>
      </p:sp>
    </p:spTree>
    <p:extLst>
      <p:ext uri="{BB962C8B-B14F-4D97-AF65-F5344CB8AC3E}">
        <p14:creationId xmlns:p14="http://schemas.microsoft.com/office/powerpoint/2010/main" val="2407116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0125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3:notes"/>
          <p:cNvSpPr txBox="1">
            <a:spLocks noGrp="1"/>
          </p:cNvSpPr>
          <p:nvPr>
            <p:ph type="body" idx="1"/>
          </p:nvPr>
        </p:nvSpPr>
        <p:spPr>
          <a:xfrm>
            <a:off x="685800" y="4400550"/>
            <a:ext cx="5486400" cy="3600600"/>
          </a:xfrm>
          <a:prstGeom prst="rect">
            <a:avLst/>
          </a:prstGeom>
          <a:noFill/>
          <a:ln>
            <a:noFill/>
          </a:ln>
        </p:spPr>
        <p:txBody>
          <a:bodyPr spcFirstLastPara="1" wrap="square" lIns="91415" tIns="45695" rIns="91415" bIns="45695" anchor="t" anchorCtr="0">
            <a:noAutofit/>
          </a:bodyPr>
          <a:lstStyle/>
          <a:p>
            <a:pPr marL="0" indent="0"/>
            <a:r>
              <a:rPr lang="en-US" dirty="0"/>
              <a:t>You should see this email after Payroll confirm happens in your payroll department AND SBCTC reconciles. Usually somewhere around 4 days before payroll is paid.</a:t>
            </a:r>
            <a:endParaRPr dirty="0"/>
          </a:p>
        </p:txBody>
      </p:sp>
      <p:sp>
        <p:nvSpPr>
          <p:cNvPr id="143" name="Google Shape;143;p3:notes"/>
          <p:cNvSpPr txBox="1">
            <a:spLocks noGrp="1"/>
          </p:cNvSpPr>
          <p:nvPr>
            <p:ph type="sldNum" idx="12"/>
          </p:nvPr>
        </p:nvSpPr>
        <p:spPr>
          <a:xfrm>
            <a:off x="3884613" y="8685213"/>
            <a:ext cx="2971800" cy="458700"/>
          </a:xfrm>
          <a:prstGeom prst="rect">
            <a:avLst/>
          </a:prstGeom>
          <a:noFill/>
          <a:ln>
            <a:noFill/>
          </a:ln>
        </p:spPr>
        <p:txBody>
          <a:bodyPr spcFirstLastPara="1" wrap="square" lIns="91415" tIns="45695" rIns="91415" bIns="45695" anchor="b" anchorCtr="0">
            <a:noAutofit/>
          </a:bodyPr>
          <a:lstStyle/>
          <a:p>
            <a:pPr algn="r">
              <a:buSzPts val="1400"/>
            </a:pPr>
            <a:fld id="{00000000-1234-1234-1234-123412341234}" type="slidenum">
              <a:rPr lang="en-US"/>
              <a:pPr algn="r">
                <a:buSzPts val="1400"/>
              </a:pPr>
              <a:t>6</a:t>
            </a:fld>
            <a:endParaRPr dirty="0"/>
          </a:p>
        </p:txBody>
      </p:sp>
    </p:spTree>
    <p:extLst>
      <p:ext uri="{BB962C8B-B14F-4D97-AF65-F5344CB8AC3E}">
        <p14:creationId xmlns:p14="http://schemas.microsoft.com/office/powerpoint/2010/main" val="1909093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C97A68-89A2-426B-8B68-78D158253199}"/>
              </a:ext>
            </a:extLst>
          </p:cNvPr>
          <p:cNvSpPr>
            <a:spLocks noGrp="1"/>
          </p:cNvSpPr>
          <p:nvPr>
            <p:ph type="body" idx="1"/>
          </p:nvPr>
        </p:nvSpPr>
        <p:spPr/>
        <p:txBody>
          <a:bodyPr/>
          <a:lstStyle/>
          <a:p>
            <a:pPr marL="457152" indent="-228576" defTabSz="914303"/>
            <a:endParaRPr lang="en-US" dirty="0"/>
          </a:p>
          <a:p>
            <a:endParaRPr lang="en-US" dirty="0"/>
          </a:p>
        </p:txBody>
      </p:sp>
    </p:spTree>
    <p:extLst>
      <p:ext uri="{BB962C8B-B14F-4D97-AF65-F5344CB8AC3E}">
        <p14:creationId xmlns:p14="http://schemas.microsoft.com/office/powerpoint/2010/main" val="1378720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C97A68-89A2-426B-8B68-78D158253199}"/>
              </a:ext>
            </a:extLst>
          </p:cNvPr>
          <p:cNvSpPr>
            <a:spLocks noGrp="1"/>
          </p:cNvSpPr>
          <p:nvPr>
            <p:ph type="body" idx="1"/>
          </p:nvPr>
        </p:nvSpPr>
        <p:spPr/>
        <p:txBody>
          <a:bodyPr/>
          <a:lstStyle/>
          <a:p>
            <a:r>
              <a:rPr lang="en-US" dirty="0"/>
              <a:t>Utilize this query as a communication between Payroll and Accounts Payable.</a:t>
            </a:r>
          </a:p>
          <a:p>
            <a:endParaRPr lang="en-US" dirty="0"/>
          </a:p>
        </p:txBody>
      </p:sp>
    </p:spTree>
    <p:extLst>
      <p:ext uri="{BB962C8B-B14F-4D97-AF65-F5344CB8AC3E}">
        <p14:creationId xmlns:p14="http://schemas.microsoft.com/office/powerpoint/2010/main" val="1472216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C97A68-89A2-426B-8B68-78D158253199}"/>
              </a:ext>
            </a:extLst>
          </p:cNvPr>
          <p:cNvSpPr>
            <a:spLocks noGrp="1"/>
          </p:cNvSpPr>
          <p:nvPr>
            <p:ph type="body" idx="1"/>
          </p:nvPr>
        </p:nvSpPr>
        <p:spPr/>
        <p:txBody>
          <a:bodyPr/>
          <a:lstStyle/>
          <a:p>
            <a:r>
              <a:rPr lang="en-US" dirty="0"/>
              <a:t>Dates for making payments are important…</a:t>
            </a:r>
          </a:p>
          <a:p>
            <a:endParaRPr lang="en-US" dirty="0"/>
          </a:p>
          <a:p>
            <a:r>
              <a:rPr lang="en-US" dirty="0"/>
              <a:t>All vendor payments are due the day after payroll (with the exception of Federal/State Taxes, which are due on </a:t>
            </a:r>
            <a:r>
              <a:rPr lang="en-US" dirty="0" err="1"/>
              <a:t>paydate</a:t>
            </a:r>
            <a:r>
              <a:rPr lang="en-US" dirty="0"/>
              <a:t>).</a:t>
            </a:r>
          </a:p>
          <a:p>
            <a:endParaRPr lang="en-US" dirty="0"/>
          </a:p>
          <a:p>
            <a:r>
              <a:rPr lang="en-US" dirty="0"/>
              <a:t>Please note: Some suppliers require receipt from all colleges before they will post the employees account. So, if you do not pay your part on time, you could be effecting not only your college employees, but also other college employees, getting to their money. </a:t>
            </a:r>
          </a:p>
        </p:txBody>
      </p:sp>
    </p:spTree>
    <p:extLst>
      <p:ext uri="{BB962C8B-B14F-4D97-AF65-F5344CB8AC3E}">
        <p14:creationId xmlns:p14="http://schemas.microsoft.com/office/powerpoint/2010/main" val="2111227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pic>
        <p:nvPicPr>
          <p:cNvPr id="11" name="Google Shape;11;p2" descr="Cover Triangle Pattern"/>
          <p:cNvPicPr preferRelativeResize="0"/>
          <p:nvPr/>
        </p:nvPicPr>
        <p:blipFill rotWithShape="1">
          <a:blip r:embed="rId2">
            <a:alphaModFix/>
          </a:blip>
          <a:srcRect t="12978"/>
          <a:stretch/>
        </p:blipFill>
        <p:spPr>
          <a:xfrm>
            <a:off x="2317813" y="0"/>
            <a:ext cx="6829477" cy="3749964"/>
          </a:xfrm>
          <a:prstGeom prst="rect">
            <a:avLst/>
          </a:prstGeom>
          <a:noFill/>
          <a:ln>
            <a:noFill/>
          </a:ln>
        </p:spPr>
      </p:pic>
      <p:sp>
        <p:nvSpPr>
          <p:cNvPr id="12" name="Google Shape;12;p2"/>
          <p:cNvSpPr txBox="1">
            <a:spLocks noGrp="1"/>
          </p:cNvSpPr>
          <p:nvPr>
            <p:ph type="title"/>
          </p:nvPr>
        </p:nvSpPr>
        <p:spPr>
          <a:xfrm>
            <a:off x="369888" y="3863685"/>
            <a:ext cx="8336975" cy="99925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4800"/>
              <a:buFont typeface="Source Sans Pro"/>
              <a:buNone/>
              <a:defRPr sz="48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
          <p:cNvSpPr txBox="1">
            <a:spLocks noGrp="1"/>
          </p:cNvSpPr>
          <p:nvPr>
            <p:ph type="subTitle" idx="1"/>
          </p:nvPr>
        </p:nvSpPr>
        <p:spPr>
          <a:xfrm>
            <a:off x="370608" y="4976665"/>
            <a:ext cx="8388928" cy="67901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3764"/>
              </a:buClr>
              <a:buSzPts val="3500"/>
              <a:buFont typeface="Arial"/>
              <a:buNone/>
              <a:defRPr sz="3500" b="0" i="0" u="none" strike="noStrike" cap="none">
                <a:solidFill>
                  <a:srgbClr val="003764"/>
                </a:solidFill>
                <a:latin typeface="Source Sans Pro"/>
                <a:ea typeface="Source Sans Pro"/>
                <a:cs typeface="Source Sans Pro"/>
                <a:sym typeface="Source Sans Pro"/>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9pPr>
          </a:lstStyle>
          <a:p>
            <a:endParaRPr/>
          </a:p>
        </p:txBody>
      </p:sp>
      <p:sp>
        <p:nvSpPr>
          <p:cNvPr id="14" name="Google Shape;14;p2"/>
          <p:cNvSpPr txBox="1">
            <a:spLocks noGrp="1"/>
          </p:cNvSpPr>
          <p:nvPr>
            <p:ph type="body" idx="2"/>
          </p:nvPr>
        </p:nvSpPr>
        <p:spPr>
          <a:xfrm>
            <a:off x="369888" y="5769402"/>
            <a:ext cx="4614862" cy="7588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2000"/>
              <a:buFont typeface="Arial"/>
              <a:buNone/>
              <a:defRPr sz="20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14"/>
        <p:cNvGrpSpPr/>
        <p:nvPr/>
      </p:nvGrpSpPr>
      <p:grpSpPr>
        <a:xfrm>
          <a:off x="0" y="0"/>
          <a:ext cx="0" cy="0"/>
          <a:chOff x="0" y="0"/>
          <a:chExt cx="0" cy="0"/>
        </a:xfrm>
      </p:grpSpPr>
      <p:pic>
        <p:nvPicPr>
          <p:cNvPr id="115" name="Google Shape;115;p13"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116" name="Google Shape;116;p13"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117" name="Google Shape;117;p13"/>
          <p:cNvSpPr txBox="1">
            <a:spLocks noGrp="1"/>
          </p:cNvSpPr>
          <p:nvPr>
            <p:ph type="title"/>
          </p:nvPr>
        </p:nvSpPr>
        <p:spPr>
          <a:xfrm>
            <a:off x="623888" y="1709745"/>
            <a:ext cx="78867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8" name="Google Shape;118;p13"/>
          <p:cNvSpPr txBox="1">
            <a:spLocks noGrp="1"/>
          </p:cNvSpPr>
          <p:nvPr>
            <p:ph type="body" idx="1"/>
          </p:nvPr>
        </p:nvSpPr>
        <p:spPr>
          <a:xfrm>
            <a:off x="623888" y="4589470"/>
            <a:ext cx="78867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800"/>
              <a:buFont typeface="Arial"/>
              <a:buNone/>
              <a:defRPr sz="1800" b="0"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rgbClr val="888E9D"/>
              </a:buClr>
              <a:buSzPts val="1500"/>
              <a:buFont typeface="Arial"/>
              <a:buNone/>
              <a:defRPr sz="1500" b="0" i="0" u="none" strike="noStrike" cap="none">
                <a:solidFill>
                  <a:srgbClr val="888E9D"/>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rgbClr val="888E9D"/>
              </a:buClr>
              <a:buSzPts val="1350"/>
              <a:buFont typeface="Arial"/>
              <a:buNone/>
              <a:defRPr sz="1350" b="0" i="0" u="none" strike="noStrike" cap="none">
                <a:solidFill>
                  <a:srgbClr val="888E9D"/>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Source Sans Pro"/>
                <a:ea typeface="Source Sans Pro"/>
                <a:cs typeface="Source Sans Pro"/>
                <a:sym typeface="Source Sans Pro"/>
              </a:defRPr>
            </a:lvl9pPr>
          </a:lstStyle>
          <a:p>
            <a:endParaRPr/>
          </a:p>
        </p:txBody>
      </p:sp>
      <p:sp>
        <p:nvSpPr>
          <p:cNvPr id="119" name="Google Shape;119;p13"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20" name="Google Shape;120;p13"/>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21" name="Google Shape;121;p13"/>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22" name="Google Shape;122;p13"/>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123" name="Google Shape;123;p13"/>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5"/>
        <p:cNvGrpSpPr/>
        <p:nvPr/>
      </p:nvGrpSpPr>
      <p:grpSpPr>
        <a:xfrm>
          <a:off x="0" y="0"/>
          <a:ext cx="0" cy="0"/>
          <a:chOff x="0" y="0"/>
          <a:chExt cx="0" cy="0"/>
        </a:xfrm>
      </p:grpSpPr>
      <p:sp>
        <p:nvSpPr>
          <p:cNvPr id="16" name="Google Shape;16;p3"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7" name="Google Shape;17;p3"/>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8" name="Google Shape;18;p3"/>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9" name="Google Shape;19;p3"/>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3"/>
          <p:cNvSpPr txBox="1">
            <a:spLocks noGrp="1"/>
          </p:cNvSpPr>
          <p:nvPr>
            <p:ph type="title"/>
          </p:nvPr>
        </p:nvSpPr>
        <p:spPr>
          <a:xfrm>
            <a:off x="519540" y="294198"/>
            <a:ext cx="8302337" cy="7864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3"/>
          <p:cNvSpPr txBox="1">
            <a:spLocks noGrp="1"/>
          </p:cNvSpPr>
          <p:nvPr>
            <p:ph type="body" idx="1"/>
          </p:nvPr>
        </p:nvSpPr>
        <p:spPr>
          <a:xfrm>
            <a:off x="519540" y="1174172"/>
            <a:ext cx="8336975" cy="496685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1"/>
        <p:cNvGrpSpPr/>
        <p:nvPr/>
      </p:nvGrpSpPr>
      <p:grpSpPr>
        <a:xfrm>
          <a:off x="0" y="0"/>
          <a:ext cx="0" cy="0"/>
          <a:chOff x="0" y="0"/>
          <a:chExt cx="0" cy="0"/>
        </a:xfrm>
      </p:grpSpPr>
      <p:pic>
        <p:nvPicPr>
          <p:cNvPr id="42" name="Google Shape;42;p6"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43" name="Google Shape;43;p6"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44" name="Google Shape;44;p6"/>
          <p:cNvSpPr txBox="1">
            <a:spLocks noGrp="1"/>
          </p:cNvSpPr>
          <p:nvPr>
            <p:ph type="title"/>
          </p:nvPr>
        </p:nvSpPr>
        <p:spPr>
          <a:xfrm>
            <a:off x="582468" y="1709744"/>
            <a:ext cx="8270588"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4800"/>
              <a:buFont typeface="Source Sans Pro"/>
              <a:buNone/>
              <a:defRPr sz="48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6"/>
          <p:cNvSpPr txBox="1">
            <a:spLocks noGrp="1"/>
          </p:cNvSpPr>
          <p:nvPr>
            <p:ph type="body" idx="1"/>
          </p:nvPr>
        </p:nvSpPr>
        <p:spPr>
          <a:xfrm>
            <a:off x="582468" y="4589469"/>
            <a:ext cx="8270588"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0"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rgbClr val="888E9D"/>
              </a:buClr>
              <a:buSzPts val="2000"/>
              <a:buFont typeface="Arial"/>
              <a:buNone/>
              <a:defRPr sz="2000" b="0" i="0" u="none" strike="noStrike" cap="none">
                <a:solidFill>
                  <a:srgbClr val="888E9D"/>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rgbClr val="888E9D"/>
              </a:buClr>
              <a:buSzPts val="1800"/>
              <a:buFont typeface="Arial"/>
              <a:buNone/>
              <a:defRPr sz="1800" b="0" i="0" u="none" strike="noStrike" cap="none">
                <a:solidFill>
                  <a:srgbClr val="888E9D"/>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Source Sans Pro"/>
                <a:ea typeface="Source Sans Pro"/>
                <a:cs typeface="Source Sans Pro"/>
                <a:sym typeface="Source Sans Pro"/>
              </a:defRPr>
            </a:lvl9pPr>
          </a:lstStyle>
          <a:p>
            <a:endParaRPr/>
          </a:p>
        </p:txBody>
      </p:sp>
      <p:sp>
        <p:nvSpPr>
          <p:cNvPr id="46" name="Google Shape;46;p6"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47" name="Google Shape;47;p6"/>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8" name="Google Shape;48;p6"/>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9" name="Google Shape;49;p6"/>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50" name="Google Shape;50;p6"/>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1"/>
        <p:cNvGrpSpPr/>
        <p:nvPr/>
      </p:nvGrpSpPr>
      <p:grpSpPr>
        <a:xfrm>
          <a:off x="0" y="0"/>
          <a:ext cx="0" cy="0"/>
          <a:chOff x="0" y="0"/>
          <a:chExt cx="0" cy="0"/>
        </a:xfrm>
      </p:grpSpPr>
      <p:pic>
        <p:nvPicPr>
          <p:cNvPr id="52" name="Google Shape;52;p7"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53" name="Google Shape;53;p7"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54" name="Google Shape;54;p7"/>
          <p:cNvSpPr txBox="1">
            <a:spLocks noGrp="1"/>
          </p:cNvSpPr>
          <p:nvPr>
            <p:ph type="title"/>
          </p:nvPr>
        </p:nvSpPr>
        <p:spPr>
          <a:xfrm>
            <a:off x="422561" y="1462241"/>
            <a:ext cx="8534403" cy="7198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 name="Google Shape;55;p7"/>
          <p:cNvSpPr txBox="1">
            <a:spLocks noGrp="1"/>
          </p:cNvSpPr>
          <p:nvPr>
            <p:ph type="body" idx="1"/>
          </p:nvPr>
        </p:nvSpPr>
        <p:spPr>
          <a:xfrm>
            <a:off x="422561" y="2400300"/>
            <a:ext cx="4014357" cy="396932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6" name="Google Shape;56;p7"/>
          <p:cNvSpPr txBox="1">
            <a:spLocks noGrp="1"/>
          </p:cNvSpPr>
          <p:nvPr>
            <p:ph type="body" idx="2"/>
          </p:nvPr>
        </p:nvSpPr>
        <p:spPr>
          <a:xfrm>
            <a:off x="4759271" y="2400304"/>
            <a:ext cx="4197693" cy="396932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7" name="Google Shape;57;p7"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58" name="Google Shape;58;p7"/>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9" name="Google Shape;59;p7"/>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0" name="Google Shape;60;p7"/>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7"/>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2"/>
        <p:cNvGrpSpPr/>
        <p:nvPr/>
      </p:nvGrpSpPr>
      <p:grpSpPr>
        <a:xfrm>
          <a:off x="0" y="0"/>
          <a:ext cx="0" cy="0"/>
          <a:chOff x="0" y="0"/>
          <a:chExt cx="0" cy="0"/>
        </a:xfrm>
      </p:grpSpPr>
      <p:pic>
        <p:nvPicPr>
          <p:cNvPr id="63" name="Google Shape;63;p8"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64" name="Google Shape;64;p8" descr="Header triangles pattern"/>
          <p:cNvPicPr preferRelativeResize="0"/>
          <p:nvPr/>
        </p:nvPicPr>
        <p:blipFill rotWithShape="1">
          <a:blip r:embed="rId3">
            <a:alphaModFix/>
          </a:blip>
          <a:srcRect t="42265"/>
          <a:stretch/>
        </p:blipFill>
        <p:spPr>
          <a:xfrm>
            <a:off x="5076294" y="4063"/>
            <a:ext cx="4067706" cy="1481791"/>
          </a:xfrm>
          <a:prstGeom prst="rect">
            <a:avLst/>
          </a:prstGeom>
          <a:noFill/>
          <a:ln>
            <a:noFill/>
          </a:ln>
        </p:spPr>
      </p:pic>
      <p:sp>
        <p:nvSpPr>
          <p:cNvPr id="65" name="Google Shape;65;p8"/>
          <p:cNvSpPr txBox="1">
            <a:spLocks noGrp="1"/>
          </p:cNvSpPr>
          <p:nvPr>
            <p:ph type="title"/>
          </p:nvPr>
        </p:nvSpPr>
        <p:spPr>
          <a:xfrm>
            <a:off x="507276" y="1485854"/>
            <a:ext cx="8335388" cy="73631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8"/>
          <p:cNvSpPr txBox="1">
            <a:spLocks noGrp="1"/>
          </p:cNvSpPr>
          <p:nvPr>
            <p:ph type="body" idx="1"/>
          </p:nvPr>
        </p:nvSpPr>
        <p:spPr>
          <a:xfrm>
            <a:off x="507278" y="2385434"/>
            <a:ext cx="4002378" cy="524893"/>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9pPr>
          </a:lstStyle>
          <a:p>
            <a:endParaRPr/>
          </a:p>
        </p:txBody>
      </p:sp>
      <p:sp>
        <p:nvSpPr>
          <p:cNvPr id="67" name="Google Shape;67;p8"/>
          <p:cNvSpPr txBox="1">
            <a:spLocks noGrp="1"/>
          </p:cNvSpPr>
          <p:nvPr>
            <p:ph type="body" idx="2"/>
          </p:nvPr>
        </p:nvSpPr>
        <p:spPr>
          <a:xfrm>
            <a:off x="507278" y="3003840"/>
            <a:ext cx="4002378" cy="331383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8" name="Google Shape;68;p8"/>
          <p:cNvSpPr txBox="1">
            <a:spLocks noGrp="1"/>
          </p:cNvSpPr>
          <p:nvPr>
            <p:ph type="body" idx="3"/>
          </p:nvPr>
        </p:nvSpPr>
        <p:spPr>
          <a:xfrm>
            <a:off x="4790207" y="2385430"/>
            <a:ext cx="4052457" cy="52489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9pPr>
          </a:lstStyle>
          <a:p>
            <a:endParaRPr/>
          </a:p>
        </p:txBody>
      </p:sp>
      <p:sp>
        <p:nvSpPr>
          <p:cNvPr id="69" name="Google Shape;69;p8"/>
          <p:cNvSpPr txBox="1">
            <a:spLocks noGrp="1"/>
          </p:cNvSpPr>
          <p:nvPr>
            <p:ph type="body" idx="4"/>
          </p:nvPr>
        </p:nvSpPr>
        <p:spPr>
          <a:xfrm>
            <a:off x="4790207" y="3003840"/>
            <a:ext cx="4052457" cy="331383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0" name="Google Shape;70;p8"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71" name="Google Shape;71;p8"/>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2" name="Google Shape;72;p8"/>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3" name="Google Shape;73;p8"/>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74" name="Google Shape;74;p8"/>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5"/>
        <p:cNvGrpSpPr/>
        <p:nvPr/>
      </p:nvGrpSpPr>
      <p:grpSpPr>
        <a:xfrm>
          <a:off x="0" y="0"/>
          <a:ext cx="0" cy="0"/>
          <a:chOff x="0" y="0"/>
          <a:chExt cx="0" cy="0"/>
        </a:xfrm>
      </p:grpSpPr>
      <p:pic>
        <p:nvPicPr>
          <p:cNvPr id="76" name="Google Shape;76;p9"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77" name="Google Shape;77;p9"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78" name="Google Shape;78;p9"/>
          <p:cNvSpPr txBox="1">
            <a:spLocks noGrp="1"/>
          </p:cNvSpPr>
          <p:nvPr>
            <p:ph type="title"/>
          </p:nvPr>
        </p:nvSpPr>
        <p:spPr>
          <a:xfrm>
            <a:off x="540327" y="1457982"/>
            <a:ext cx="8302337" cy="7864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 name="Google Shape;79;p9"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80" name="Google Shape;80;p9"/>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1" name="Google Shape;81;p9"/>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2" name="Google Shape;82;p9"/>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83" name="Google Shape;83;p9"/>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pic>
        <p:nvPicPr>
          <p:cNvPr id="85" name="Google Shape;85;p10"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86" name="Google Shape;86;p10"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87" name="Google Shape;87;p10"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88" name="Google Shape;88;p10"/>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9" name="Google Shape;89;p10"/>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0" name="Google Shape;90;p10"/>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91" name="Google Shape;91;p10"/>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2"/>
        <p:cNvGrpSpPr/>
        <p:nvPr/>
      </p:nvGrpSpPr>
      <p:grpSpPr>
        <a:xfrm>
          <a:off x="0" y="0"/>
          <a:ext cx="0" cy="0"/>
          <a:chOff x="0" y="0"/>
          <a:chExt cx="0" cy="0"/>
        </a:xfrm>
      </p:grpSpPr>
      <p:pic>
        <p:nvPicPr>
          <p:cNvPr id="93" name="Google Shape;93;p11"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94" name="Google Shape;94;p11"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95" name="Google Shape;95;p11"/>
          <p:cNvSpPr txBox="1">
            <a:spLocks noGrp="1"/>
          </p:cNvSpPr>
          <p:nvPr>
            <p:ph type="title"/>
          </p:nvPr>
        </p:nvSpPr>
        <p:spPr>
          <a:xfrm>
            <a:off x="486494" y="1385541"/>
            <a:ext cx="3160715" cy="14096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 name="Google Shape;96;p11"/>
          <p:cNvSpPr txBox="1">
            <a:spLocks noGrp="1"/>
          </p:cNvSpPr>
          <p:nvPr>
            <p:ph type="body" idx="1"/>
          </p:nvPr>
        </p:nvSpPr>
        <p:spPr>
          <a:xfrm>
            <a:off x="486494" y="2888673"/>
            <a:ext cx="3160715" cy="34923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9pPr>
          </a:lstStyle>
          <a:p>
            <a:endParaRPr/>
          </a:p>
        </p:txBody>
      </p:sp>
      <p:sp>
        <p:nvSpPr>
          <p:cNvPr id="97" name="Google Shape;97;p11"/>
          <p:cNvSpPr txBox="1">
            <a:spLocks noGrp="1"/>
          </p:cNvSpPr>
          <p:nvPr>
            <p:ph type="body" idx="2"/>
          </p:nvPr>
        </p:nvSpPr>
        <p:spPr>
          <a:xfrm>
            <a:off x="3863540" y="1569027"/>
            <a:ext cx="5041469" cy="4812024"/>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Source Sans Pro"/>
                <a:ea typeface="Source Sans Pro"/>
                <a:cs typeface="Source Sans Pro"/>
                <a:sym typeface="Source Sans Pro"/>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98" name="Google Shape;98;p11"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99" name="Google Shape;99;p11"/>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0" name="Google Shape;100;p11"/>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1" name="Google Shape;101;p11"/>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102" name="Google Shape;102;p11"/>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03"/>
        <p:cNvGrpSpPr/>
        <p:nvPr/>
      </p:nvGrpSpPr>
      <p:grpSpPr>
        <a:xfrm>
          <a:off x="0" y="0"/>
          <a:ext cx="0" cy="0"/>
          <a:chOff x="0" y="0"/>
          <a:chExt cx="0" cy="0"/>
        </a:xfrm>
      </p:grpSpPr>
      <p:pic>
        <p:nvPicPr>
          <p:cNvPr id="104" name="Google Shape;104;p12"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105" name="Google Shape;105;p12"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106" name="Google Shape;106;p12"/>
          <p:cNvSpPr txBox="1">
            <a:spLocks noGrp="1"/>
          </p:cNvSpPr>
          <p:nvPr>
            <p:ph type="title"/>
          </p:nvPr>
        </p:nvSpPr>
        <p:spPr>
          <a:xfrm>
            <a:off x="403370" y="1385541"/>
            <a:ext cx="3358139" cy="14096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 name="Google Shape;107;p12"/>
          <p:cNvSpPr txBox="1">
            <a:spLocks noGrp="1"/>
          </p:cNvSpPr>
          <p:nvPr>
            <p:ph type="body" idx="1"/>
          </p:nvPr>
        </p:nvSpPr>
        <p:spPr>
          <a:xfrm>
            <a:off x="403370" y="2888673"/>
            <a:ext cx="3358139" cy="354283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9pPr>
          </a:lstStyle>
          <a:p>
            <a:endParaRPr/>
          </a:p>
        </p:txBody>
      </p:sp>
      <p:sp>
        <p:nvSpPr>
          <p:cNvPr id="108" name="Google Shape;108;p12"/>
          <p:cNvSpPr txBox="1">
            <a:spLocks noGrp="1"/>
          </p:cNvSpPr>
          <p:nvPr>
            <p:ph type="body" idx="2"/>
          </p:nvPr>
        </p:nvSpPr>
        <p:spPr>
          <a:xfrm>
            <a:off x="4024047" y="1569026"/>
            <a:ext cx="4839398" cy="486247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Source Sans Pro"/>
                <a:ea typeface="Source Sans Pro"/>
                <a:cs typeface="Source Sans Pro"/>
                <a:sym typeface="Source Sans Pro"/>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109" name="Google Shape;109;p12"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10" name="Google Shape;110;p12"/>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11" name="Google Shape;111;p12"/>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12" name="Google Shape;112;p12"/>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113" name="Google Shape;113;p12"/>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sbctc.edu/resources/documents/colleges-staff/programs-services/accounting/state-reimbursement-processes-new-coa.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sbctc.edu/colleges-staff/programs-services/accounting-business/default.asp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4"/>
          <p:cNvSpPr txBox="1">
            <a:spLocks noGrp="1"/>
          </p:cNvSpPr>
          <p:nvPr>
            <p:ph type="subTitle" idx="1"/>
          </p:nvPr>
        </p:nvSpPr>
        <p:spPr>
          <a:xfrm>
            <a:off x="369888" y="4906537"/>
            <a:ext cx="8388900" cy="942036"/>
          </a:xfrm>
          <a:prstGeom prst="rect">
            <a:avLst/>
          </a:prstGeom>
          <a:noFill/>
          <a:ln>
            <a:noFill/>
          </a:ln>
        </p:spPr>
        <p:txBody>
          <a:bodyPr spcFirstLastPara="1" wrap="square" lIns="91425" tIns="45700" rIns="91425" bIns="45700" anchor="t" anchorCtr="0">
            <a:noAutofit/>
          </a:bodyPr>
          <a:lstStyle/>
          <a:p>
            <a:pPr lvl="0" algn="l" rtl="0">
              <a:lnSpc>
                <a:spcPct val="90000"/>
              </a:lnSpc>
              <a:spcBef>
                <a:spcPts val="0"/>
              </a:spcBef>
              <a:spcAft>
                <a:spcPts val="0"/>
              </a:spcAft>
              <a:buClr>
                <a:srgbClr val="003764"/>
              </a:buClr>
              <a:buSzPts val="2800"/>
            </a:pPr>
            <a:r>
              <a:rPr lang="en-US" sz="2800" b="1" dirty="0">
                <a:solidFill>
                  <a:srgbClr val="00B0F0"/>
                </a:solidFill>
              </a:rPr>
              <a:t>Payroll’s Impact on Finance Modules</a:t>
            </a:r>
            <a:endParaRPr b="1" dirty="0">
              <a:solidFill>
                <a:srgbClr val="00B0F0"/>
              </a:solidFill>
            </a:endParaRPr>
          </a:p>
        </p:txBody>
      </p:sp>
      <p:sp>
        <p:nvSpPr>
          <p:cNvPr id="129" name="Google Shape;129;p14"/>
          <p:cNvSpPr txBox="1">
            <a:spLocks noGrp="1"/>
          </p:cNvSpPr>
          <p:nvPr>
            <p:ph type="title"/>
          </p:nvPr>
        </p:nvSpPr>
        <p:spPr>
          <a:xfrm>
            <a:off x="369888" y="3863686"/>
            <a:ext cx="8337000" cy="85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4800"/>
              <a:buFont typeface="Source Sans Pro"/>
              <a:buNone/>
            </a:pPr>
            <a:r>
              <a:rPr lang="en-US" b="1" dirty="0"/>
              <a:t>Finance Payroll </a:t>
            </a:r>
            <a:endParaRPr b="1" cap="none" dirty="0"/>
          </a:p>
        </p:txBody>
      </p:sp>
      <p:sp>
        <p:nvSpPr>
          <p:cNvPr id="130" name="Google Shape;130;p14"/>
          <p:cNvSpPr txBox="1">
            <a:spLocks noGrp="1"/>
          </p:cNvSpPr>
          <p:nvPr>
            <p:ph type="body" idx="2"/>
          </p:nvPr>
        </p:nvSpPr>
        <p:spPr>
          <a:xfrm>
            <a:off x="453340" y="6219644"/>
            <a:ext cx="8222100" cy="483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3764"/>
              </a:buClr>
              <a:buSzPts val="1600"/>
              <a:buNone/>
            </a:pPr>
            <a:r>
              <a:rPr lang="en-US" sz="1600" b="1" dirty="0"/>
              <a:t>SBCTC Accounting </a:t>
            </a:r>
            <a:br>
              <a:rPr lang="en-US" sz="1600" dirty="0"/>
            </a:br>
            <a:r>
              <a:rPr lang="en-US" sz="1600" dirty="0"/>
              <a:t>Washington State Community and Technical Colleges </a:t>
            </a:r>
            <a:endParaRPr sz="1600" dirty="0"/>
          </a:p>
        </p:txBody>
      </p:sp>
      <p:pic>
        <p:nvPicPr>
          <p:cNvPr id="131" name="Google Shape;131;p14"/>
          <p:cNvPicPr preferRelativeResize="0"/>
          <p:nvPr/>
        </p:nvPicPr>
        <p:blipFill rotWithShape="1">
          <a:blip r:embed="rId3">
            <a:alphaModFix/>
          </a:blip>
          <a:srcRect/>
          <a:stretch/>
        </p:blipFill>
        <p:spPr>
          <a:xfrm>
            <a:off x="467854" y="2834449"/>
            <a:ext cx="1997972" cy="4312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97CF6E-14E8-47F0-BC97-C544ABB3BF03}"/>
              </a:ext>
            </a:extLst>
          </p:cNvPr>
          <p:cNvSpPr>
            <a:spLocks noGrp="1"/>
          </p:cNvSpPr>
          <p:nvPr>
            <p:ph type="title"/>
          </p:nvPr>
        </p:nvSpPr>
        <p:spPr>
          <a:xfrm>
            <a:off x="676882" y="1682757"/>
            <a:ext cx="7886700" cy="2852737"/>
          </a:xfrm>
        </p:spPr>
        <p:txBody>
          <a:bodyPr/>
          <a:lstStyle/>
          <a:p>
            <a:r>
              <a:rPr lang="en-US" sz="3600" b="1" dirty="0"/>
              <a:t>State VPA Draw for Payroll Expenditures</a:t>
            </a:r>
          </a:p>
        </p:txBody>
      </p:sp>
      <p:sp>
        <p:nvSpPr>
          <p:cNvPr id="11" name="Text Placeholder 10">
            <a:extLst>
              <a:ext uri="{FF2B5EF4-FFF2-40B4-BE49-F238E27FC236}">
                <a16:creationId xmlns:a16="http://schemas.microsoft.com/office/drawing/2014/main" id="{1E0561EB-C056-44DB-917C-1CEBFB10D075}"/>
              </a:ext>
            </a:extLst>
          </p:cNvPr>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fld id="{DEE5BC03-7CE3-4FE3-BC0A-0ACCA8AC1F24}" type="slidenum">
              <a:rPr kumimoji="0" lang="en-US" sz="1100" b="0" i="0" u="none" strike="noStrike" kern="0" cap="none" spc="0" normalizeH="0" baseline="0" noProof="0" smtClean="0">
                <a:ln>
                  <a:noFill/>
                </a:ln>
                <a:solidFill>
                  <a:srgbClr val="003764"/>
                </a:solidFill>
                <a:effectLst/>
                <a:uLnTx/>
                <a:uFillTx/>
                <a:latin typeface="Source Sans Pro"/>
                <a:ea typeface="Source Sans Pro"/>
                <a:sym typeface="Source Sans Pro"/>
              </a:rPr>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t>10</a:t>
            </a:fld>
            <a:endParaRPr kumimoji="0" lang="en-US" sz="1100" b="0" i="0" u="none" strike="noStrike" kern="0" cap="none" spc="0" normalizeH="0" baseline="0" noProof="0" dirty="0">
              <a:ln>
                <a:noFill/>
              </a:ln>
              <a:solidFill>
                <a:srgbClr val="003764"/>
              </a:solidFill>
              <a:effectLst/>
              <a:uLnTx/>
              <a:uFillTx/>
              <a:latin typeface="Source Sans Pro"/>
              <a:ea typeface="Source Sans Pro"/>
              <a:sym typeface="Source Sans Pro"/>
            </a:endParaRPr>
          </a:p>
        </p:txBody>
      </p:sp>
    </p:spTree>
    <p:extLst>
      <p:ext uri="{BB962C8B-B14F-4D97-AF65-F5344CB8AC3E}">
        <p14:creationId xmlns:p14="http://schemas.microsoft.com/office/powerpoint/2010/main" val="297628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title"/>
          </p:nvPr>
        </p:nvSpPr>
        <p:spPr>
          <a:xfrm>
            <a:off x="420900" y="294586"/>
            <a:ext cx="8302200" cy="786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500"/>
              <a:buNone/>
            </a:pPr>
            <a:r>
              <a:rPr lang="en-US" sz="3600" dirty="0"/>
              <a:t>State VPA Draw for Payroll Expenditures</a:t>
            </a:r>
            <a:endParaRPr sz="3000" dirty="0"/>
          </a:p>
        </p:txBody>
      </p:sp>
      <p:sp>
        <p:nvSpPr>
          <p:cNvPr id="146" name="Google Shape;146;p16"/>
          <p:cNvSpPr txBox="1">
            <a:spLocks noGrp="1"/>
          </p:cNvSpPr>
          <p:nvPr>
            <p:ph type="body" idx="1"/>
          </p:nvPr>
        </p:nvSpPr>
        <p:spPr>
          <a:xfrm>
            <a:off x="420900" y="1204056"/>
            <a:ext cx="8160398" cy="5119626"/>
          </a:xfrm>
          <a:prstGeom prst="rect">
            <a:avLst/>
          </a:prstGeom>
          <a:noFill/>
          <a:ln>
            <a:noFill/>
          </a:ln>
        </p:spPr>
        <p:txBody>
          <a:bodyPr spcFirstLastPara="1" wrap="square" lIns="91425" tIns="45700" rIns="91425" bIns="45700" anchor="t" anchorCtr="0">
            <a:noAutofit/>
          </a:bodyPr>
          <a:lstStyle/>
          <a:p>
            <a:pPr marL="50800" indent="0">
              <a:lnSpc>
                <a:spcPct val="100000"/>
              </a:lnSpc>
              <a:buNone/>
            </a:pPr>
            <a:r>
              <a:rPr lang="en-US" b="1" dirty="0">
                <a:highlight>
                  <a:schemeClr val="lt1"/>
                </a:highlight>
              </a:rPr>
              <a:t>Best practice:</a:t>
            </a:r>
            <a:r>
              <a:rPr lang="en-US" b="1" dirty="0">
                <a:hlinkClick r:id="rId3">
                  <a:extLst>
                    <a:ext uri="{A12FA001-AC4F-418D-AE19-62706E023703}">
                      <ahyp:hlinkClr xmlns:ahyp="http://schemas.microsoft.com/office/drawing/2018/hyperlinkcolor" val="tx"/>
                    </a:ext>
                  </a:extLst>
                </a:hlinkClick>
              </a:rPr>
              <a:t> </a:t>
            </a:r>
            <a:endParaRPr lang="en-US" b="1" dirty="0"/>
          </a:p>
          <a:p>
            <a:pPr marL="50800" indent="0">
              <a:lnSpc>
                <a:spcPct val="100000"/>
              </a:lnSpc>
              <a:buNone/>
            </a:pPr>
            <a:r>
              <a:rPr lang="en-US" dirty="0">
                <a:hlinkClick r:id="rId4"/>
              </a:rPr>
              <a:t>https://www.sbctc.edu/colleges-staff/programs-services/accounting-business/default.aspx</a:t>
            </a:r>
            <a:endParaRPr lang="en-US" dirty="0"/>
          </a:p>
          <a:p>
            <a:pPr marL="50800" indent="0">
              <a:lnSpc>
                <a:spcPct val="100000"/>
              </a:lnSpc>
              <a:buNone/>
            </a:pPr>
            <a:endParaRPr lang="en-US" dirty="0"/>
          </a:p>
          <a:p>
            <a:pPr marL="50800" indent="0">
              <a:lnSpc>
                <a:spcPct val="100000"/>
              </a:lnSpc>
              <a:buNone/>
            </a:pPr>
            <a:r>
              <a:rPr lang="en-US" b="1" dirty="0">
                <a:highlight>
                  <a:schemeClr val="lt1"/>
                </a:highlight>
              </a:rPr>
              <a:t>Why use the AR Module rather Banking?</a:t>
            </a:r>
          </a:p>
          <a:p>
            <a:pPr marL="50800" indent="0">
              <a:lnSpc>
                <a:spcPct val="100000"/>
              </a:lnSpc>
              <a:buNone/>
            </a:pPr>
            <a:endParaRPr lang="en-US" dirty="0">
              <a:highlight>
                <a:schemeClr val="lt1"/>
              </a:highlight>
            </a:endParaRPr>
          </a:p>
          <a:p>
            <a:pPr marL="50800" indent="0">
              <a:lnSpc>
                <a:spcPct val="100000"/>
              </a:lnSpc>
              <a:buNone/>
            </a:pPr>
            <a:r>
              <a:rPr lang="en-US" b="1" dirty="0">
                <a:highlight>
                  <a:schemeClr val="lt1"/>
                </a:highlight>
              </a:rPr>
              <a:t>Creation of AR Online Pending Items for Credit Balances</a:t>
            </a:r>
          </a:p>
          <a:p>
            <a:pPr lvl="1">
              <a:lnSpc>
                <a:spcPct val="100000"/>
              </a:lnSpc>
              <a:buFont typeface="Wingdings" panose="05000000000000000000" pitchFamily="2" charset="2"/>
              <a:buChar char="Ø"/>
            </a:pPr>
            <a:r>
              <a:rPr lang="en-US" dirty="0">
                <a:highlight>
                  <a:schemeClr val="lt1"/>
                </a:highlight>
              </a:rPr>
              <a:t>For Items that you are unable to use to reduce vouchers such as TIAA or HCA</a:t>
            </a:r>
          </a:p>
          <a:p>
            <a:pPr marL="50800" indent="0">
              <a:lnSpc>
                <a:spcPct val="100000"/>
              </a:lnSpc>
              <a:buNone/>
            </a:pPr>
            <a:r>
              <a:rPr lang="en-US" dirty="0">
                <a:highlight>
                  <a:schemeClr val="lt1"/>
                </a:highlight>
              </a:rPr>
              <a:t>	</a:t>
            </a:r>
          </a:p>
          <a:p>
            <a:pPr marL="508000" lvl="1" indent="0">
              <a:buNone/>
            </a:pPr>
            <a:endParaRPr lang="en-US" dirty="0">
              <a:highlight>
                <a:schemeClr val="lt1"/>
              </a:highlight>
            </a:endParaRPr>
          </a:p>
          <a:p>
            <a:pPr marL="508000" lvl="1" indent="0">
              <a:buNone/>
            </a:pPr>
            <a:endParaRPr lang="en-US" dirty="0">
              <a:highlight>
                <a:schemeClr val="lt1"/>
              </a:highlight>
            </a:endParaRPr>
          </a:p>
        </p:txBody>
      </p:sp>
      <p:sp>
        <p:nvSpPr>
          <p:cNvPr id="2" name="Slide Number Placeholder 1">
            <a:extLst>
              <a:ext uri="{FF2B5EF4-FFF2-40B4-BE49-F238E27FC236}">
                <a16:creationId xmlns:a16="http://schemas.microsoft.com/office/drawing/2014/main" id="{482F0DB0-44D6-4B37-AF91-37D51FBD129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fld id="{00000000-1234-1234-1234-123412341234}" type="slidenum">
              <a:rPr kumimoji="0" lang="en-US" sz="1100" b="0" i="0" u="none" strike="noStrike" kern="0" cap="none" spc="0" normalizeH="0" baseline="0" noProof="0" smtClean="0">
                <a:ln>
                  <a:noFill/>
                </a:ln>
                <a:solidFill>
                  <a:srgbClr val="003764"/>
                </a:solidFill>
                <a:effectLst/>
                <a:uLnTx/>
                <a:uFillTx/>
                <a:latin typeface="Source Sans Pro"/>
                <a:ea typeface="Source Sans Pro"/>
                <a:sym typeface="Source Sans Pro"/>
              </a:rPr>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t>11</a:t>
            </a:fld>
            <a:endParaRPr kumimoji="0" lang="en-US" sz="1100" b="0" i="0" u="none" strike="noStrike" kern="0" cap="none" spc="0" normalizeH="0" baseline="0" noProof="0" dirty="0">
              <a:ln>
                <a:noFill/>
              </a:ln>
              <a:solidFill>
                <a:srgbClr val="003764"/>
              </a:solidFill>
              <a:effectLst/>
              <a:uLnTx/>
              <a:uFillTx/>
              <a:latin typeface="Source Sans Pro"/>
              <a:ea typeface="Source Sans Pro"/>
              <a:sym typeface="Source Sans Pro"/>
            </a:endParaRPr>
          </a:p>
        </p:txBody>
      </p:sp>
    </p:spTree>
    <p:extLst>
      <p:ext uri="{BB962C8B-B14F-4D97-AF65-F5344CB8AC3E}">
        <p14:creationId xmlns:p14="http://schemas.microsoft.com/office/powerpoint/2010/main" val="267984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97CF6E-14E8-47F0-BC97-C544ABB3BF03}"/>
              </a:ext>
            </a:extLst>
          </p:cNvPr>
          <p:cNvSpPr>
            <a:spLocks noGrp="1"/>
          </p:cNvSpPr>
          <p:nvPr>
            <p:ph type="title"/>
          </p:nvPr>
        </p:nvSpPr>
        <p:spPr>
          <a:xfrm>
            <a:off x="676882" y="1682757"/>
            <a:ext cx="7886700" cy="2852737"/>
          </a:xfrm>
        </p:spPr>
        <p:txBody>
          <a:bodyPr/>
          <a:lstStyle/>
          <a:p>
            <a:r>
              <a:rPr lang="en-US" sz="3600" b="1" dirty="0"/>
              <a:t>Payroll Journal</a:t>
            </a:r>
          </a:p>
        </p:txBody>
      </p:sp>
      <p:sp>
        <p:nvSpPr>
          <p:cNvPr id="11" name="Text Placeholder 10">
            <a:extLst>
              <a:ext uri="{FF2B5EF4-FFF2-40B4-BE49-F238E27FC236}">
                <a16:creationId xmlns:a16="http://schemas.microsoft.com/office/drawing/2014/main" id="{1E0561EB-C056-44DB-917C-1CEBFB10D075}"/>
              </a:ext>
            </a:extLst>
          </p:cNvPr>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fld id="{DEE5BC03-7CE3-4FE3-BC0A-0ACCA8AC1F24}" type="slidenum">
              <a:rPr kumimoji="0" lang="en-US" sz="1100" b="0" i="0" u="none" strike="noStrike" kern="0" cap="none" spc="0" normalizeH="0" baseline="0" noProof="0" smtClean="0">
                <a:ln>
                  <a:noFill/>
                </a:ln>
                <a:solidFill>
                  <a:srgbClr val="003764"/>
                </a:solidFill>
                <a:effectLst/>
                <a:uLnTx/>
                <a:uFillTx/>
                <a:latin typeface="Source Sans Pro"/>
                <a:ea typeface="Source Sans Pro"/>
                <a:sym typeface="Source Sans Pro"/>
              </a:rPr>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t>12</a:t>
            </a:fld>
            <a:endParaRPr kumimoji="0" lang="en-US" sz="1100" b="0" i="0" u="none" strike="noStrike" kern="0" cap="none" spc="0" normalizeH="0" baseline="0" noProof="0" dirty="0">
              <a:ln>
                <a:noFill/>
              </a:ln>
              <a:solidFill>
                <a:srgbClr val="003764"/>
              </a:solidFill>
              <a:effectLst/>
              <a:uLnTx/>
              <a:uFillTx/>
              <a:latin typeface="Source Sans Pro"/>
              <a:ea typeface="Source Sans Pro"/>
              <a:sym typeface="Source Sans Pro"/>
            </a:endParaRPr>
          </a:p>
        </p:txBody>
      </p:sp>
    </p:spTree>
    <p:extLst>
      <p:ext uri="{BB962C8B-B14F-4D97-AF65-F5344CB8AC3E}">
        <p14:creationId xmlns:p14="http://schemas.microsoft.com/office/powerpoint/2010/main" val="318153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title"/>
          </p:nvPr>
        </p:nvSpPr>
        <p:spPr>
          <a:xfrm>
            <a:off x="571635" y="294587"/>
            <a:ext cx="8302200" cy="786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500"/>
              <a:buNone/>
            </a:pPr>
            <a:r>
              <a:rPr lang="en-US" sz="3600" dirty="0"/>
              <a:t>Payroll Journal- 1</a:t>
            </a:r>
            <a:br>
              <a:rPr lang="en-US" sz="3600" dirty="0"/>
            </a:br>
            <a:endParaRPr sz="3000" dirty="0"/>
          </a:p>
        </p:txBody>
      </p:sp>
      <p:sp>
        <p:nvSpPr>
          <p:cNvPr id="146" name="Google Shape;146;p16"/>
          <p:cNvSpPr txBox="1">
            <a:spLocks noGrp="1"/>
          </p:cNvSpPr>
          <p:nvPr>
            <p:ph type="body" idx="1"/>
          </p:nvPr>
        </p:nvSpPr>
        <p:spPr>
          <a:xfrm>
            <a:off x="484837" y="1591295"/>
            <a:ext cx="8160398" cy="4726378"/>
          </a:xfrm>
          <a:prstGeom prst="rect">
            <a:avLst/>
          </a:prstGeom>
          <a:noFill/>
          <a:ln>
            <a:noFill/>
          </a:ln>
        </p:spPr>
        <p:txBody>
          <a:bodyPr spcFirstLastPara="1" wrap="square" lIns="91425" tIns="45700" rIns="91425" bIns="45700" anchor="t" anchorCtr="0">
            <a:noAutofit/>
          </a:bodyPr>
          <a:lstStyle/>
          <a:p>
            <a:pPr marL="50800" indent="0">
              <a:lnSpc>
                <a:spcPct val="100000"/>
              </a:lnSpc>
              <a:buNone/>
            </a:pPr>
            <a:r>
              <a:rPr lang="en-US" dirty="0">
                <a:highlight>
                  <a:schemeClr val="lt1"/>
                </a:highlight>
              </a:rPr>
              <a:t>The HCM pillar has a table called the HR </a:t>
            </a:r>
            <a:r>
              <a:rPr lang="en-US" dirty="0" err="1">
                <a:highlight>
                  <a:schemeClr val="lt1"/>
                </a:highlight>
              </a:rPr>
              <a:t>Acctng</a:t>
            </a:r>
            <a:r>
              <a:rPr lang="en-US" dirty="0">
                <a:highlight>
                  <a:schemeClr val="lt1"/>
                </a:highlight>
              </a:rPr>
              <a:t> Line. This is the foundation of HCM’s integration into the Fin Pillar General Ledger. The HCM table pushes summary accounting detail to FIN, creating a table, also called the HR </a:t>
            </a:r>
            <a:r>
              <a:rPr lang="en-US" dirty="0" err="1">
                <a:highlight>
                  <a:schemeClr val="lt1"/>
                </a:highlight>
              </a:rPr>
              <a:t>Acctng</a:t>
            </a:r>
            <a:r>
              <a:rPr lang="en-US" dirty="0">
                <a:highlight>
                  <a:schemeClr val="lt1"/>
                </a:highlight>
              </a:rPr>
              <a:t> Ln. </a:t>
            </a:r>
          </a:p>
          <a:p>
            <a:pPr marL="50800" indent="0">
              <a:lnSpc>
                <a:spcPct val="150000"/>
              </a:lnSpc>
              <a:buNone/>
            </a:pPr>
            <a:r>
              <a:rPr lang="en-US" b="1" dirty="0">
                <a:highlight>
                  <a:schemeClr val="lt1"/>
                </a:highlight>
              </a:rPr>
              <a:t>Queries (in HCM Pillar):</a:t>
            </a:r>
          </a:p>
          <a:p>
            <a:pPr lvl="1">
              <a:lnSpc>
                <a:spcPct val="150000"/>
              </a:lnSpc>
              <a:buFont typeface="Wingdings" panose="05000000000000000000" pitchFamily="2" charset="2"/>
              <a:buChar char="Ø"/>
            </a:pPr>
            <a:r>
              <a:rPr lang="en-US" dirty="0">
                <a:highlight>
                  <a:schemeClr val="lt1"/>
                </a:highlight>
              </a:rPr>
              <a:t>CTC _HR_ACCTNG_LINE_PAY_PERIOD</a:t>
            </a:r>
          </a:p>
          <a:p>
            <a:pPr lvl="1">
              <a:lnSpc>
                <a:spcPct val="150000"/>
              </a:lnSpc>
              <a:buFont typeface="Wingdings" panose="05000000000000000000" pitchFamily="2" charset="2"/>
              <a:buChar char="Ø"/>
            </a:pPr>
            <a:r>
              <a:rPr lang="en-US" dirty="0">
                <a:highlight>
                  <a:schemeClr val="lt1"/>
                </a:highlight>
              </a:rPr>
              <a:t>CTC_HR_ACCTG_LINE_EE_DIST </a:t>
            </a:r>
          </a:p>
          <a:p>
            <a:pPr marL="508000" lvl="1" indent="0">
              <a:buNone/>
            </a:pPr>
            <a:endParaRPr lang="en-US" dirty="0">
              <a:highlight>
                <a:schemeClr val="lt1"/>
              </a:highlight>
            </a:endParaRPr>
          </a:p>
        </p:txBody>
      </p:sp>
      <p:sp>
        <p:nvSpPr>
          <p:cNvPr id="2" name="Slide Number Placeholder 1">
            <a:extLst>
              <a:ext uri="{FF2B5EF4-FFF2-40B4-BE49-F238E27FC236}">
                <a16:creationId xmlns:a16="http://schemas.microsoft.com/office/drawing/2014/main" id="{482F0DB0-44D6-4B37-AF91-37D51FBD129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fld id="{00000000-1234-1234-1234-123412341234}" type="slidenum">
              <a:rPr kumimoji="0" lang="en-US" sz="1100" b="0" i="0" u="none" strike="noStrike" kern="0" cap="none" spc="0" normalizeH="0" baseline="0" noProof="0" smtClean="0">
                <a:ln>
                  <a:noFill/>
                </a:ln>
                <a:solidFill>
                  <a:srgbClr val="003764"/>
                </a:solidFill>
                <a:effectLst/>
                <a:uLnTx/>
                <a:uFillTx/>
                <a:latin typeface="Source Sans Pro"/>
                <a:ea typeface="Source Sans Pro"/>
                <a:sym typeface="Source Sans Pro"/>
              </a:rPr>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t>13</a:t>
            </a:fld>
            <a:endParaRPr kumimoji="0" lang="en-US" sz="1100" b="0" i="0" u="none" strike="noStrike" kern="0" cap="none" spc="0" normalizeH="0" baseline="0" noProof="0" dirty="0">
              <a:ln>
                <a:noFill/>
              </a:ln>
              <a:solidFill>
                <a:srgbClr val="003764"/>
              </a:solidFill>
              <a:effectLst/>
              <a:uLnTx/>
              <a:uFillTx/>
              <a:latin typeface="Source Sans Pro"/>
              <a:ea typeface="Source Sans Pro"/>
              <a:sym typeface="Source Sans Pro"/>
            </a:endParaRPr>
          </a:p>
        </p:txBody>
      </p:sp>
    </p:spTree>
    <p:extLst>
      <p:ext uri="{BB962C8B-B14F-4D97-AF65-F5344CB8AC3E}">
        <p14:creationId xmlns:p14="http://schemas.microsoft.com/office/powerpoint/2010/main" val="252825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title"/>
          </p:nvPr>
        </p:nvSpPr>
        <p:spPr>
          <a:xfrm>
            <a:off x="571635" y="294587"/>
            <a:ext cx="8302200" cy="786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500"/>
              <a:buNone/>
            </a:pPr>
            <a:r>
              <a:rPr lang="en-US" sz="3600" dirty="0"/>
              <a:t>Payroll Journal- 2</a:t>
            </a:r>
            <a:br>
              <a:rPr lang="en-US" sz="3600" dirty="0"/>
            </a:br>
            <a:endParaRPr sz="3000" dirty="0"/>
          </a:p>
        </p:txBody>
      </p:sp>
      <p:sp>
        <p:nvSpPr>
          <p:cNvPr id="146" name="Google Shape;146;p16"/>
          <p:cNvSpPr txBox="1">
            <a:spLocks noGrp="1"/>
          </p:cNvSpPr>
          <p:nvPr>
            <p:ph type="body" idx="1"/>
          </p:nvPr>
        </p:nvSpPr>
        <p:spPr>
          <a:xfrm>
            <a:off x="484837" y="1591295"/>
            <a:ext cx="8160398" cy="4726378"/>
          </a:xfrm>
          <a:prstGeom prst="rect">
            <a:avLst/>
          </a:prstGeom>
          <a:noFill/>
          <a:ln>
            <a:noFill/>
          </a:ln>
        </p:spPr>
        <p:txBody>
          <a:bodyPr spcFirstLastPara="1" wrap="square" lIns="91425" tIns="45700" rIns="91425" bIns="45700" anchor="t" anchorCtr="0">
            <a:noAutofit/>
          </a:bodyPr>
          <a:lstStyle/>
          <a:p>
            <a:pPr marL="50800" indent="0">
              <a:lnSpc>
                <a:spcPct val="150000"/>
              </a:lnSpc>
              <a:buNone/>
            </a:pPr>
            <a:r>
              <a:rPr lang="en-US" b="1" dirty="0">
                <a:highlight>
                  <a:schemeClr val="lt1"/>
                </a:highlight>
              </a:rPr>
              <a:t>Payroll Combo Codes:</a:t>
            </a:r>
          </a:p>
          <a:p>
            <a:pPr lvl="1">
              <a:lnSpc>
                <a:spcPct val="150000"/>
              </a:lnSpc>
              <a:buFont typeface="Wingdings" panose="05000000000000000000" pitchFamily="2" charset="2"/>
              <a:buChar char="Ø"/>
            </a:pPr>
            <a:r>
              <a:rPr lang="en-US" b="1" dirty="0">
                <a:highlight>
                  <a:schemeClr val="lt1"/>
                </a:highlight>
              </a:rPr>
              <a:t>Creation of Combo Codes – </a:t>
            </a:r>
            <a:r>
              <a:rPr lang="en-US" dirty="0">
                <a:highlight>
                  <a:schemeClr val="lt1"/>
                </a:highlight>
              </a:rPr>
              <a:t>If the Combo Codes are created by HCM Payroll, Finance, or a combination of both</a:t>
            </a:r>
          </a:p>
          <a:p>
            <a:pPr lvl="2">
              <a:lnSpc>
                <a:spcPct val="150000"/>
              </a:lnSpc>
              <a:buFont typeface="Wingdings" panose="05000000000000000000" pitchFamily="2" charset="2"/>
              <a:buChar char="Ø"/>
            </a:pPr>
            <a:r>
              <a:rPr lang="en-US" dirty="0">
                <a:highlight>
                  <a:schemeClr val="lt1"/>
                </a:highlight>
              </a:rPr>
              <a:t>QRG: 9.2 Uploading a Combo Code Spreadsheet</a:t>
            </a:r>
          </a:p>
          <a:p>
            <a:pPr lvl="2">
              <a:lnSpc>
                <a:spcPct val="150000"/>
              </a:lnSpc>
              <a:buFont typeface="Wingdings" panose="05000000000000000000" pitchFamily="2" charset="2"/>
              <a:buChar char="Ø"/>
            </a:pPr>
            <a:r>
              <a:rPr lang="en-US" dirty="0">
                <a:highlight>
                  <a:schemeClr val="lt1"/>
                </a:highlight>
              </a:rPr>
              <a:t>QRG: 9.2 Inactivating a Combo Code</a:t>
            </a:r>
          </a:p>
          <a:p>
            <a:pPr lvl="2">
              <a:lnSpc>
                <a:spcPct val="150000"/>
              </a:lnSpc>
              <a:buFont typeface="Wingdings" panose="05000000000000000000" pitchFamily="2" charset="2"/>
              <a:buChar char="Ø"/>
            </a:pPr>
            <a:r>
              <a:rPr lang="en-US" dirty="0">
                <a:highlight>
                  <a:schemeClr val="lt1"/>
                </a:highlight>
              </a:rPr>
              <a:t>QRG: 9.2 Deleting a Combo Code</a:t>
            </a:r>
          </a:p>
          <a:p>
            <a:pPr lvl="2">
              <a:lnSpc>
                <a:spcPct val="150000"/>
              </a:lnSpc>
              <a:buFont typeface="Wingdings" panose="05000000000000000000" pitchFamily="2" charset="2"/>
              <a:buChar char="Ø"/>
            </a:pPr>
            <a:r>
              <a:rPr lang="en-US" dirty="0">
                <a:highlight>
                  <a:schemeClr val="lt1"/>
                </a:highlight>
              </a:rPr>
              <a:t>QRG: 9.2 Creating a New Combo Code</a:t>
            </a:r>
          </a:p>
          <a:p>
            <a:pPr marL="508000" lvl="1" indent="0">
              <a:buNone/>
            </a:pPr>
            <a:endParaRPr lang="en-US" dirty="0">
              <a:highlight>
                <a:schemeClr val="lt1"/>
              </a:highlight>
            </a:endParaRPr>
          </a:p>
          <a:p>
            <a:pPr marL="508000" lvl="1" indent="0">
              <a:buNone/>
            </a:pPr>
            <a:endParaRPr lang="en-US" dirty="0">
              <a:highlight>
                <a:schemeClr val="lt1"/>
              </a:highlight>
            </a:endParaRPr>
          </a:p>
        </p:txBody>
      </p:sp>
      <p:sp>
        <p:nvSpPr>
          <p:cNvPr id="2" name="Slide Number Placeholder 1">
            <a:extLst>
              <a:ext uri="{FF2B5EF4-FFF2-40B4-BE49-F238E27FC236}">
                <a16:creationId xmlns:a16="http://schemas.microsoft.com/office/drawing/2014/main" id="{482F0DB0-44D6-4B37-AF91-37D51FBD129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fld id="{00000000-1234-1234-1234-123412341234}" type="slidenum">
              <a:rPr kumimoji="0" lang="en-US" sz="1100" b="0" i="0" u="none" strike="noStrike" kern="0" cap="none" spc="0" normalizeH="0" baseline="0" noProof="0" smtClean="0">
                <a:ln>
                  <a:noFill/>
                </a:ln>
                <a:solidFill>
                  <a:srgbClr val="003764"/>
                </a:solidFill>
                <a:effectLst/>
                <a:uLnTx/>
                <a:uFillTx/>
                <a:latin typeface="Source Sans Pro"/>
                <a:ea typeface="Source Sans Pro"/>
                <a:sym typeface="Source Sans Pro"/>
              </a:rPr>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t>14</a:t>
            </a:fld>
            <a:endParaRPr kumimoji="0" lang="en-US" sz="1100" b="0" i="0" u="none" strike="noStrike" kern="0" cap="none" spc="0" normalizeH="0" baseline="0" noProof="0" dirty="0">
              <a:ln>
                <a:noFill/>
              </a:ln>
              <a:solidFill>
                <a:srgbClr val="003764"/>
              </a:solidFill>
              <a:effectLst/>
              <a:uLnTx/>
              <a:uFillTx/>
              <a:latin typeface="Source Sans Pro"/>
              <a:ea typeface="Source Sans Pro"/>
              <a:sym typeface="Source Sans Pro"/>
            </a:endParaRPr>
          </a:p>
        </p:txBody>
      </p:sp>
    </p:spTree>
    <p:extLst>
      <p:ext uri="{BB962C8B-B14F-4D97-AF65-F5344CB8AC3E}">
        <p14:creationId xmlns:p14="http://schemas.microsoft.com/office/powerpoint/2010/main" val="179141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title"/>
          </p:nvPr>
        </p:nvSpPr>
        <p:spPr>
          <a:xfrm>
            <a:off x="571635" y="294587"/>
            <a:ext cx="8302200" cy="786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500"/>
              <a:buNone/>
            </a:pPr>
            <a:r>
              <a:rPr lang="en-US" sz="3600" dirty="0"/>
              <a:t>Payroll Journal - 3</a:t>
            </a:r>
            <a:br>
              <a:rPr lang="en-US" sz="3600" dirty="0"/>
            </a:br>
            <a:endParaRPr sz="3000" dirty="0"/>
          </a:p>
        </p:txBody>
      </p:sp>
      <p:sp>
        <p:nvSpPr>
          <p:cNvPr id="146" name="Google Shape;146;p16"/>
          <p:cNvSpPr txBox="1">
            <a:spLocks noGrp="1"/>
          </p:cNvSpPr>
          <p:nvPr>
            <p:ph type="body" idx="1"/>
          </p:nvPr>
        </p:nvSpPr>
        <p:spPr>
          <a:xfrm>
            <a:off x="343035" y="1591295"/>
            <a:ext cx="8302200" cy="4726378"/>
          </a:xfrm>
          <a:prstGeom prst="rect">
            <a:avLst/>
          </a:prstGeom>
          <a:noFill/>
          <a:ln>
            <a:noFill/>
          </a:ln>
        </p:spPr>
        <p:txBody>
          <a:bodyPr spcFirstLastPara="1" wrap="square" lIns="91425" tIns="45700" rIns="91425" bIns="45700" anchor="t" anchorCtr="0">
            <a:noAutofit/>
          </a:bodyPr>
          <a:lstStyle/>
          <a:p>
            <a:pPr marL="50800" indent="0">
              <a:lnSpc>
                <a:spcPct val="150000"/>
              </a:lnSpc>
              <a:buNone/>
            </a:pPr>
            <a:r>
              <a:rPr lang="en-US" b="1" dirty="0">
                <a:highlight>
                  <a:schemeClr val="lt1"/>
                </a:highlight>
              </a:rPr>
              <a:t>Posting a PAYXXXXX Journal Entry:</a:t>
            </a:r>
          </a:p>
          <a:p>
            <a:pPr lvl="1">
              <a:lnSpc>
                <a:spcPct val="150000"/>
              </a:lnSpc>
              <a:buFont typeface="Wingdings" panose="05000000000000000000" pitchFamily="2" charset="2"/>
              <a:buChar char="Ø"/>
            </a:pPr>
            <a:r>
              <a:rPr lang="en-US" b="1" dirty="0">
                <a:highlight>
                  <a:schemeClr val="lt1"/>
                </a:highlight>
              </a:rPr>
              <a:t>Making Corrections -</a:t>
            </a:r>
          </a:p>
          <a:p>
            <a:pPr marL="1473200" lvl="2" indent="-457200">
              <a:lnSpc>
                <a:spcPct val="150000"/>
              </a:lnSpc>
              <a:buAutoNum type="arabicPeriod"/>
            </a:pPr>
            <a:r>
              <a:rPr lang="en-US" dirty="0">
                <a:highlight>
                  <a:schemeClr val="lt1"/>
                </a:highlight>
              </a:rPr>
              <a:t>Corrections effects the General Ledger</a:t>
            </a:r>
          </a:p>
          <a:p>
            <a:pPr marL="1473200" lvl="2" indent="-457200">
              <a:lnSpc>
                <a:spcPct val="150000"/>
              </a:lnSpc>
              <a:buAutoNum type="arabicPeriod"/>
            </a:pPr>
            <a:r>
              <a:rPr lang="en-US" dirty="0">
                <a:highlight>
                  <a:schemeClr val="lt1"/>
                </a:highlight>
              </a:rPr>
              <a:t>State Draw needs to equal Journal</a:t>
            </a:r>
          </a:p>
          <a:p>
            <a:pPr marL="1473200" lvl="2" indent="-457200">
              <a:lnSpc>
                <a:spcPct val="150000"/>
              </a:lnSpc>
              <a:buAutoNum type="arabicPeriod"/>
            </a:pPr>
            <a:r>
              <a:rPr lang="en-US" dirty="0">
                <a:highlight>
                  <a:schemeClr val="lt1"/>
                </a:highlight>
              </a:rPr>
              <a:t>Watch out for the domino effect – Expenses need to hit the correct Liability</a:t>
            </a:r>
          </a:p>
          <a:p>
            <a:pPr marL="1473200" lvl="2" indent="-457200">
              <a:lnSpc>
                <a:spcPct val="150000"/>
              </a:lnSpc>
              <a:buFont typeface="Arial"/>
              <a:buAutoNum type="arabicPeriod"/>
            </a:pPr>
            <a:r>
              <a:rPr lang="en-US" dirty="0">
                <a:highlight>
                  <a:schemeClr val="lt1"/>
                </a:highlight>
              </a:rPr>
              <a:t>Best practice: Use a separate Journal Entry to modify the PAYXXXXX Journal Entry</a:t>
            </a:r>
          </a:p>
          <a:p>
            <a:pPr marL="1473200" lvl="2" indent="-457200">
              <a:lnSpc>
                <a:spcPct val="150000"/>
              </a:lnSpc>
              <a:buAutoNum type="arabicPeriod"/>
            </a:pPr>
            <a:endParaRPr lang="en-US" dirty="0">
              <a:highlight>
                <a:schemeClr val="lt1"/>
              </a:highlight>
            </a:endParaRPr>
          </a:p>
          <a:p>
            <a:pPr marL="508000" lvl="1" indent="0">
              <a:buNone/>
            </a:pPr>
            <a:endParaRPr lang="en-US" dirty="0">
              <a:highlight>
                <a:schemeClr val="lt1"/>
              </a:highlight>
            </a:endParaRPr>
          </a:p>
        </p:txBody>
      </p:sp>
      <p:sp>
        <p:nvSpPr>
          <p:cNvPr id="2" name="Slide Number Placeholder 1">
            <a:extLst>
              <a:ext uri="{FF2B5EF4-FFF2-40B4-BE49-F238E27FC236}">
                <a16:creationId xmlns:a16="http://schemas.microsoft.com/office/drawing/2014/main" id="{482F0DB0-44D6-4B37-AF91-37D51FBD129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fld id="{00000000-1234-1234-1234-123412341234}" type="slidenum">
              <a:rPr kumimoji="0" lang="en-US" sz="1100" b="0" i="0" u="none" strike="noStrike" kern="0" cap="none" spc="0" normalizeH="0" baseline="0" noProof="0" smtClean="0">
                <a:ln>
                  <a:noFill/>
                </a:ln>
                <a:solidFill>
                  <a:srgbClr val="003764"/>
                </a:solidFill>
                <a:effectLst/>
                <a:uLnTx/>
                <a:uFillTx/>
                <a:latin typeface="Source Sans Pro"/>
                <a:ea typeface="Source Sans Pro"/>
                <a:sym typeface="Source Sans Pro"/>
              </a:rPr>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t>15</a:t>
            </a:fld>
            <a:endParaRPr kumimoji="0" lang="en-US" sz="1100" b="0" i="0" u="none" strike="noStrike" kern="0" cap="none" spc="0" normalizeH="0" baseline="0" noProof="0" dirty="0">
              <a:ln>
                <a:noFill/>
              </a:ln>
              <a:solidFill>
                <a:srgbClr val="003764"/>
              </a:solidFill>
              <a:effectLst/>
              <a:uLnTx/>
              <a:uFillTx/>
              <a:latin typeface="Source Sans Pro"/>
              <a:ea typeface="Source Sans Pro"/>
              <a:sym typeface="Source Sans Pro"/>
            </a:endParaRPr>
          </a:p>
        </p:txBody>
      </p:sp>
    </p:spTree>
    <p:extLst>
      <p:ext uri="{BB962C8B-B14F-4D97-AF65-F5344CB8AC3E}">
        <p14:creationId xmlns:p14="http://schemas.microsoft.com/office/powerpoint/2010/main" val="415604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97CF6E-14E8-47F0-BC97-C544ABB3BF03}"/>
              </a:ext>
            </a:extLst>
          </p:cNvPr>
          <p:cNvSpPr>
            <a:spLocks noGrp="1"/>
          </p:cNvSpPr>
          <p:nvPr>
            <p:ph type="title"/>
          </p:nvPr>
        </p:nvSpPr>
        <p:spPr>
          <a:xfrm>
            <a:off x="676882" y="1682757"/>
            <a:ext cx="7886700" cy="2852737"/>
          </a:xfrm>
        </p:spPr>
        <p:txBody>
          <a:bodyPr/>
          <a:lstStyle/>
          <a:p>
            <a:r>
              <a:rPr lang="en-US" sz="3600" b="1" dirty="0"/>
              <a:t>Relieving of Net Pay Liability</a:t>
            </a:r>
          </a:p>
        </p:txBody>
      </p:sp>
      <p:sp>
        <p:nvSpPr>
          <p:cNvPr id="11" name="Text Placeholder 10">
            <a:extLst>
              <a:ext uri="{FF2B5EF4-FFF2-40B4-BE49-F238E27FC236}">
                <a16:creationId xmlns:a16="http://schemas.microsoft.com/office/drawing/2014/main" id="{1E0561EB-C056-44DB-917C-1CEBFB10D075}"/>
              </a:ext>
            </a:extLst>
          </p:cNvPr>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fld id="{DEE5BC03-7CE3-4FE3-BC0A-0ACCA8AC1F24}" type="slidenum">
              <a:rPr kumimoji="0" lang="en-US" sz="1100" b="0" i="0" u="none" strike="noStrike" kern="0" cap="none" spc="0" normalizeH="0" baseline="0" noProof="0" smtClean="0">
                <a:ln>
                  <a:noFill/>
                </a:ln>
                <a:solidFill>
                  <a:srgbClr val="003764"/>
                </a:solidFill>
                <a:effectLst/>
                <a:uLnTx/>
                <a:uFillTx/>
                <a:latin typeface="Source Sans Pro"/>
                <a:ea typeface="Source Sans Pro"/>
                <a:sym typeface="Source Sans Pro"/>
              </a:rPr>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t>16</a:t>
            </a:fld>
            <a:endParaRPr kumimoji="0" lang="en-US" sz="1100" b="0" i="0" u="none" strike="noStrike" kern="0" cap="none" spc="0" normalizeH="0" baseline="0" noProof="0" dirty="0">
              <a:ln>
                <a:noFill/>
              </a:ln>
              <a:solidFill>
                <a:srgbClr val="003764"/>
              </a:solidFill>
              <a:effectLst/>
              <a:uLnTx/>
              <a:uFillTx/>
              <a:latin typeface="Source Sans Pro"/>
              <a:ea typeface="Source Sans Pro"/>
              <a:sym typeface="Source Sans Pro"/>
            </a:endParaRPr>
          </a:p>
        </p:txBody>
      </p:sp>
    </p:spTree>
    <p:extLst>
      <p:ext uri="{BB962C8B-B14F-4D97-AF65-F5344CB8AC3E}">
        <p14:creationId xmlns:p14="http://schemas.microsoft.com/office/powerpoint/2010/main" val="118677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title"/>
          </p:nvPr>
        </p:nvSpPr>
        <p:spPr>
          <a:xfrm>
            <a:off x="571635" y="294587"/>
            <a:ext cx="8302200" cy="786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500"/>
              <a:buNone/>
            </a:pPr>
            <a:r>
              <a:rPr lang="en-US" sz="3600" dirty="0"/>
              <a:t>Relieving of Net Pay - 1</a:t>
            </a:r>
            <a:br>
              <a:rPr lang="en-US" sz="3600" dirty="0"/>
            </a:br>
            <a:endParaRPr sz="3000" dirty="0"/>
          </a:p>
        </p:txBody>
      </p:sp>
      <p:sp>
        <p:nvSpPr>
          <p:cNvPr id="146" name="Google Shape;146;p16"/>
          <p:cNvSpPr txBox="1">
            <a:spLocks noGrp="1"/>
          </p:cNvSpPr>
          <p:nvPr>
            <p:ph type="body" idx="1"/>
          </p:nvPr>
        </p:nvSpPr>
        <p:spPr>
          <a:xfrm>
            <a:off x="484837" y="1591295"/>
            <a:ext cx="8160398" cy="4726378"/>
          </a:xfrm>
          <a:prstGeom prst="rect">
            <a:avLst/>
          </a:prstGeom>
          <a:noFill/>
          <a:ln>
            <a:noFill/>
          </a:ln>
        </p:spPr>
        <p:txBody>
          <a:bodyPr spcFirstLastPara="1" wrap="square" lIns="91425" tIns="45700" rIns="91425" bIns="45700" anchor="t" anchorCtr="0">
            <a:noAutofit/>
          </a:bodyPr>
          <a:lstStyle/>
          <a:p>
            <a:pPr marL="50800" indent="0">
              <a:lnSpc>
                <a:spcPct val="150000"/>
              </a:lnSpc>
              <a:buNone/>
            </a:pPr>
            <a:r>
              <a:rPr lang="en-US" b="1" dirty="0">
                <a:highlight>
                  <a:schemeClr val="lt1"/>
                </a:highlight>
              </a:rPr>
              <a:t>Relieve Cash for Net Pay via creation of A/P Voucher:</a:t>
            </a:r>
          </a:p>
          <a:p>
            <a:pPr lvl="1">
              <a:lnSpc>
                <a:spcPct val="150000"/>
              </a:lnSpc>
              <a:buFont typeface="Wingdings" panose="05000000000000000000" pitchFamily="2" charset="2"/>
              <a:buChar char="Ø"/>
            </a:pPr>
            <a:r>
              <a:rPr lang="en-US" dirty="0">
                <a:highlight>
                  <a:schemeClr val="lt1"/>
                </a:highlight>
              </a:rPr>
              <a:t>Pros &amp; Cons using Voucher Upload vs. Journal Entry </a:t>
            </a:r>
          </a:p>
          <a:p>
            <a:pPr lvl="1">
              <a:lnSpc>
                <a:spcPct val="150000"/>
              </a:lnSpc>
              <a:buFont typeface="Wingdings" panose="05000000000000000000" pitchFamily="2" charset="2"/>
              <a:buChar char="Ø"/>
            </a:pPr>
            <a:r>
              <a:rPr lang="en-US" dirty="0">
                <a:highlight>
                  <a:schemeClr val="lt1"/>
                </a:highlight>
              </a:rPr>
              <a:t>Where is the Payroll CEMLI going?</a:t>
            </a:r>
          </a:p>
          <a:p>
            <a:pPr lvl="1">
              <a:lnSpc>
                <a:spcPct val="150000"/>
              </a:lnSpc>
              <a:buFont typeface="Wingdings" panose="05000000000000000000" pitchFamily="2" charset="2"/>
              <a:buChar char="Ø"/>
            </a:pPr>
            <a:r>
              <a:rPr lang="en-US" dirty="0"/>
              <a:t>QRG: Create Voucher Using a Voucher Upload Process</a:t>
            </a:r>
          </a:p>
          <a:p>
            <a:pPr lvl="1">
              <a:lnSpc>
                <a:spcPct val="150000"/>
              </a:lnSpc>
              <a:buFont typeface="Wingdings" panose="05000000000000000000" pitchFamily="2" charset="2"/>
              <a:buChar char="Ø"/>
            </a:pPr>
            <a:r>
              <a:rPr lang="en-US" dirty="0"/>
              <a:t>HCM Query: </a:t>
            </a:r>
            <a:r>
              <a:rPr lang="en-US" dirty="0">
                <a:highlight>
                  <a:schemeClr val="lt1"/>
                </a:highlight>
              </a:rPr>
              <a:t>CTC_HR_ACCTG_LINE_NETPAY</a:t>
            </a:r>
          </a:p>
          <a:p>
            <a:pPr lvl="1">
              <a:lnSpc>
                <a:spcPct val="150000"/>
              </a:lnSpc>
              <a:buFont typeface="Wingdings" panose="05000000000000000000" pitchFamily="2" charset="2"/>
              <a:buChar char="Ø"/>
            </a:pPr>
            <a:endParaRPr lang="en-US" dirty="0"/>
          </a:p>
          <a:p>
            <a:pPr marL="508000" lvl="1" indent="0">
              <a:buNone/>
            </a:pPr>
            <a:endParaRPr lang="en-US" dirty="0">
              <a:highlight>
                <a:schemeClr val="lt1"/>
              </a:highlight>
            </a:endParaRPr>
          </a:p>
        </p:txBody>
      </p:sp>
      <p:sp>
        <p:nvSpPr>
          <p:cNvPr id="2" name="Slide Number Placeholder 1">
            <a:extLst>
              <a:ext uri="{FF2B5EF4-FFF2-40B4-BE49-F238E27FC236}">
                <a16:creationId xmlns:a16="http://schemas.microsoft.com/office/drawing/2014/main" id="{482F0DB0-44D6-4B37-AF91-37D51FBD129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fld id="{00000000-1234-1234-1234-123412341234}" type="slidenum">
              <a:rPr kumimoji="0" lang="en-US" sz="1100" b="0" i="0" u="none" strike="noStrike" kern="0" cap="none" spc="0" normalizeH="0" baseline="0" noProof="0" smtClean="0">
                <a:ln>
                  <a:noFill/>
                </a:ln>
                <a:solidFill>
                  <a:srgbClr val="003764"/>
                </a:solidFill>
                <a:effectLst/>
                <a:uLnTx/>
                <a:uFillTx/>
                <a:latin typeface="Source Sans Pro"/>
                <a:ea typeface="Source Sans Pro"/>
                <a:sym typeface="Source Sans Pro"/>
              </a:rPr>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t>17</a:t>
            </a:fld>
            <a:endParaRPr kumimoji="0" lang="en-US" sz="1100" b="0" i="0" u="none" strike="noStrike" kern="0" cap="none" spc="0" normalizeH="0" baseline="0" noProof="0" dirty="0">
              <a:ln>
                <a:noFill/>
              </a:ln>
              <a:solidFill>
                <a:srgbClr val="003764"/>
              </a:solidFill>
              <a:effectLst/>
              <a:uLnTx/>
              <a:uFillTx/>
              <a:latin typeface="Source Sans Pro"/>
              <a:ea typeface="Source Sans Pro"/>
              <a:sym typeface="Source Sans Pro"/>
            </a:endParaRPr>
          </a:p>
        </p:txBody>
      </p:sp>
    </p:spTree>
    <p:extLst>
      <p:ext uri="{BB962C8B-B14F-4D97-AF65-F5344CB8AC3E}">
        <p14:creationId xmlns:p14="http://schemas.microsoft.com/office/powerpoint/2010/main" val="196492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title"/>
          </p:nvPr>
        </p:nvSpPr>
        <p:spPr>
          <a:xfrm>
            <a:off x="571635" y="294587"/>
            <a:ext cx="8302200" cy="786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500"/>
              <a:buNone/>
            </a:pPr>
            <a:r>
              <a:rPr lang="en-US" sz="3600" dirty="0"/>
              <a:t>Relieving of Net Pay - 2</a:t>
            </a:r>
            <a:br>
              <a:rPr lang="en-US" sz="3600" dirty="0"/>
            </a:br>
            <a:endParaRPr sz="3000" dirty="0"/>
          </a:p>
        </p:txBody>
      </p:sp>
      <p:sp>
        <p:nvSpPr>
          <p:cNvPr id="146" name="Google Shape;146;p16"/>
          <p:cNvSpPr txBox="1">
            <a:spLocks noGrp="1"/>
          </p:cNvSpPr>
          <p:nvPr>
            <p:ph type="body" idx="1"/>
          </p:nvPr>
        </p:nvSpPr>
        <p:spPr>
          <a:xfrm>
            <a:off x="484837" y="1591295"/>
            <a:ext cx="8160398" cy="4726378"/>
          </a:xfrm>
          <a:prstGeom prst="rect">
            <a:avLst/>
          </a:prstGeom>
          <a:noFill/>
          <a:ln>
            <a:noFill/>
          </a:ln>
        </p:spPr>
        <p:txBody>
          <a:bodyPr spcFirstLastPara="1" wrap="square" lIns="91425" tIns="45700" rIns="91425" bIns="45700" anchor="t" anchorCtr="0">
            <a:noAutofit/>
          </a:bodyPr>
          <a:lstStyle/>
          <a:p>
            <a:pPr marL="50800" indent="0">
              <a:lnSpc>
                <a:spcPct val="150000"/>
              </a:lnSpc>
              <a:buNone/>
            </a:pPr>
            <a:r>
              <a:rPr lang="en-US" b="1" dirty="0">
                <a:highlight>
                  <a:schemeClr val="lt1"/>
                </a:highlight>
              </a:rPr>
              <a:t>Required Security for AP Voucher Upload:</a:t>
            </a:r>
          </a:p>
          <a:p>
            <a:pPr lvl="1">
              <a:lnSpc>
                <a:spcPct val="150000"/>
              </a:lnSpc>
              <a:buFont typeface="Wingdings" panose="05000000000000000000" pitchFamily="2" charset="2"/>
              <a:buChar char="Ø"/>
            </a:pPr>
            <a:r>
              <a:rPr lang="en-US" dirty="0">
                <a:highlight>
                  <a:schemeClr val="lt1"/>
                </a:highlight>
              </a:rPr>
              <a:t>ZZ Voucher Upload</a:t>
            </a:r>
          </a:p>
          <a:p>
            <a:pPr marL="533400" lvl="1" indent="0">
              <a:lnSpc>
                <a:spcPct val="150000"/>
              </a:lnSpc>
              <a:buNone/>
            </a:pPr>
            <a:endParaRPr lang="en-US" dirty="0">
              <a:highlight>
                <a:schemeClr val="lt1"/>
              </a:highlight>
            </a:endParaRPr>
          </a:p>
          <a:p>
            <a:pPr marL="533400" lvl="1" indent="0">
              <a:lnSpc>
                <a:spcPct val="150000"/>
              </a:lnSpc>
              <a:buNone/>
            </a:pPr>
            <a:r>
              <a:rPr lang="en-US" dirty="0">
                <a:highlight>
                  <a:schemeClr val="lt1"/>
                </a:highlight>
              </a:rPr>
              <a:t>Note: Security admin will need to go to the user profile of the user uploading vouchers in PS and set a password on their user profile. This is not your regular access password.</a:t>
            </a:r>
          </a:p>
          <a:p>
            <a:pPr marL="508000" lvl="1" indent="0">
              <a:buNone/>
            </a:pPr>
            <a:endParaRPr lang="en-US" dirty="0">
              <a:highlight>
                <a:schemeClr val="lt1"/>
              </a:highlight>
            </a:endParaRPr>
          </a:p>
        </p:txBody>
      </p:sp>
      <p:sp>
        <p:nvSpPr>
          <p:cNvPr id="2" name="Slide Number Placeholder 1">
            <a:extLst>
              <a:ext uri="{FF2B5EF4-FFF2-40B4-BE49-F238E27FC236}">
                <a16:creationId xmlns:a16="http://schemas.microsoft.com/office/drawing/2014/main" id="{482F0DB0-44D6-4B37-AF91-37D51FBD129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fld id="{00000000-1234-1234-1234-123412341234}" type="slidenum">
              <a:rPr kumimoji="0" lang="en-US" sz="1100" b="0" i="0" u="none" strike="noStrike" kern="0" cap="none" spc="0" normalizeH="0" baseline="0" noProof="0" smtClean="0">
                <a:ln>
                  <a:noFill/>
                </a:ln>
                <a:solidFill>
                  <a:srgbClr val="003764"/>
                </a:solidFill>
                <a:effectLst/>
                <a:uLnTx/>
                <a:uFillTx/>
                <a:latin typeface="Source Sans Pro"/>
                <a:ea typeface="Source Sans Pro"/>
                <a:sym typeface="Source Sans Pro"/>
              </a:rPr>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t>18</a:t>
            </a:fld>
            <a:endParaRPr kumimoji="0" lang="en-US" sz="1100" b="0" i="0" u="none" strike="noStrike" kern="0" cap="none" spc="0" normalizeH="0" baseline="0" noProof="0" dirty="0">
              <a:ln>
                <a:noFill/>
              </a:ln>
              <a:solidFill>
                <a:srgbClr val="003764"/>
              </a:solidFill>
              <a:effectLst/>
              <a:uLnTx/>
              <a:uFillTx/>
              <a:latin typeface="Source Sans Pro"/>
              <a:ea typeface="Source Sans Pro"/>
              <a:sym typeface="Source Sans Pro"/>
            </a:endParaRPr>
          </a:p>
        </p:txBody>
      </p:sp>
    </p:spTree>
    <p:extLst>
      <p:ext uri="{BB962C8B-B14F-4D97-AF65-F5344CB8AC3E}">
        <p14:creationId xmlns:p14="http://schemas.microsoft.com/office/powerpoint/2010/main" val="204218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title"/>
          </p:nvPr>
        </p:nvSpPr>
        <p:spPr>
          <a:xfrm>
            <a:off x="329535" y="81755"/>
            <a:ext cx="8302200" cy="786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500"/>
              <a:buNone/>
            </a:pPr>
            <a:r>
              <a:rPr lang="en-US" sz="3600" dirty="0"/>
              <a:t>Questions</a:t>
            </a:r>
            <a:endParaRPr sz="3600" dirty="0"/>
          </a:p>
        </p:txBody>
      </p:sp>
      <p:sp>
        <p:nvSpPr>
          <p:cNvPr id="4" name="TextBox 3">
            <a:extLst>
              <a:ext uri="{FF2B5EF4-FFF2-40B4-BE49-F238E27FC236}">
                <a16:creationId xmlns:a16="http://schemas.microsoft.com/office/drawing/2014/main" id="{7D051B5B-4667-4ECE-8DC5-1FBDDBE7F30C}"/>
              </a:ext>
            </a:extLst>
          </p:cNvPr>
          <p:cNvSpPr txBox="1"/>
          <p:nvPr/>
        </p:nvSpPr>
        <p:spPr>
          <a:xfrm>
            <a:off x="1212215" y="2937510"/>
            <a:ext cx="7212330" cy="769441"/>
          </a:xfrm>
          <a:prstGeom prst="rect">
            <a:avLst/>
          </a:prstGeom>
          <a:noFill/>
        </p:spPr>
        <p:txBody>
          <a:bodyPr wrap="square" rtlCol="0">
            <a:spAutoFit/>
          </a:bodyPr>
          <a:lstStyle/>
          <a:p>
            <a:pPr algn="ctr"/>
            <a:r>
              <a:rPr lang="en-US" sz="4400" dirty="0">
                <a:solidFill>
                  <a:schemeClr val="bg1"/>
                </a:solidFill>
              </a:rPr>
              <a:t>PeopleSoft</a:t>
            </a:r>
          </a:p>
        </p:txBody>
      </p:sp>
      <p:pic>
        <p:nvPicPr>
          <p:cNvPr id="5" name="Picture 4" descr="Questions image - stopping point for questions during the presentation.">
            <a:extLst>
              <a:ext uri="{FF2B5EF4-FFF2-40B4-BE49-F238E27FC236}">
                <a16:creationId xmlns:a16="http://schemas.microsoft.com/office/drawing/2014/main" id="{7D5C2BD7-CDB5-4F9E-9042-5C8C158D753C}"/>
              </a:ext>
            </a:extLst>
          </p:cNvPr>
          <p:cNvPicPr>
            <a:picLocks noChangeAspect="1"/>
          </p:cNvPicPr>
          <p:nvPr/>
        </p:nvPicPr>
        <p:blipFill>
          <a:blip r:embed="rId3"/>
          <a:stretch>
            <a:fillRect/>
          </a:stretch>
        </p:blipFill>
        <p:spPr>
          <a:xfrm>
            <a:off x="1533471" y="1448651"/>
            <a:ext cx="6077058" cy="3537037"/>
          </a:xfrm>
          <a:prstGeom prst="rect">
            <a:avLst/>
          </a:prstGeom>
        </p:spPr>
      </p:pic>
    </p:spTree>
    <p:extLst>
      <p:ext uri="{BB962C8B-B14F-4D97-AF65-F5344CB8AC3E}">
        <p14:creationId xmlns:p14="http://schemas.microsoft.com/office/powerpoint/2010/main" val="4030782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sldNum" idx="12"/>
          </p:nvPr>
        </p:nvSpPr>
        <p:spPr>
          <a:xfrm>
            <a:off x="8416636" y="6529852"/>
            <a:ext cx="457200" cy="1917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100"/>
              <a:buFont typeface="Arial"/>
              <a:buNone/>
            </a:pPr>
            <a:fld id="{C214A3F5-B10F-4C98-B6A0-851DFF662C8E}" type="slidenum">
              <a:rPr lang="en-US" smtClean="0"/>
              <a:t>2</a:t>
            </a:fld>
            <a:endParaRPr lang="en-US" dirty="0"/>
          </a:p>
          <a:p>
            <a:pPr marL="0" lvl="0" indent="0" algn="r" rtl="0">
              <a:lnSpc>
                <a:spcPct val="100000"/>
              </a:lnSpc>
              <a:spcBef>
                <a:spcPts val="0"/>
              </a:spcBef>
              <a:spcAft>
                <a:spcPts val="0"/>
              </a:spcAft>
              <a:buClr>
                <a:srgbClr val="000000"/>
              </a:buClr>
              <a:buSzPts val="1100"/>
              <a:buFont typeface="Arial"/>
              <a:buNone/>
            </a:pPr>
            <a:endParaRPr dirty="0"/>
          </a:p>
        </p:txBody>
      </p:sp>
      <p:sp>
        <p:nvSpPr>
          <p:cNvPr id="138" name="Google Shape;138;p15"/>
          <p:cNvSpPr txBox="1">
            <a:spLocks noGrp="1"/>
          </p:cNvSpPr>
          <p:nvPr>
            <p:ph type="title"/>
          </p:nvPr>
        </p:nvSpPr>
        <p:spPr>
          <a:xfrm>
            <a:off x="519540" y="519829"/>
            <a:ext cx="8302200" cy="786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3500"/>
              <a:buFont typeface="Arial"/>
              <a:buNone/>
            </a:pPr>
            <a:r>
              <a:rPr lang="en-US" sz="3600" dirty="0"/>
              <a:t>Finance Payroll</a:t>
            </a:r>
            <a:endParaRPr sz="3600" dirty="0"/>
          </a:p>
        </p:txBody>
      </p:sp>
      <p:sp>
        <p:nvSpPr>
          <p:cNvPr id="139" name="Google Shape;139;p15"/>
          <p:cNvSpPr txBox="1">
            <a:spLocks noGrp="1"/>
          </p:cNvSpPr>
          <p:nvPr>
            <p:ph type="body" idx="1"/>
          </p:nvPr>
        </p:nvSpPr>
        <p:spPr>
          <a:xfrm>
            <a:off x="519540" y="1526123"/>
            <a:ext cx="8094484" cy="449977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endParaRPr sz="2400" dirty="0">
              <a:highlight>
                <a:schemeClr val="lt1"/>
              </a:highlight>
            </a:endParaRPr>
          </a:p>
          <a:p>
            <a:pPr marL="0" lvl="0" indent="0" algn="l" rtl="0">
              <a:lnSpc>
                <a:spcPct val="115000"/>
              </a:lnSpc>
              <a:spcBef>
                <a:spcPts val="0"/>
              </a:spcBef>
              <a:spcAft>
                <a:spcPts val="0"/>
              </a:spcAft>
              <a:buSzPts val="2800"/>
              <a:buNone/>
            </a:pPr>
            <a:r>
              <a:rPr lang="en-US" sz="2400" b="1" dirty="0">
                <a:highlight>
                  <a:schemeClr val="lt1"/>
                </a:highlight>
              </a:rPr>
              <a:t>Today’s  Discussion Topics:</a:t>
            </a:r>
            <a:endParaRPr sz="1100" dirty="0">
              <a:highlight>
                <a:schemeClr val="lt1"/>
              </a:highlight>
            </a:endParaRPr>
          </a:p>
          <a:p>
            <a:pPr marL="0" lvl="0" indent="0" algn="l" rtl="0">
              <a:lnSpc>
                <a:spcPct val="115000"/>
              </a:lnSpc>
              <a:spcBef>
                <a:spcPts val="0"/>
              </a:spcBef>
              <a:spcAft>
                <a:spcPts val="0"/>
              </a:spcAft>
              <a:buSzPts val="2800"/>
              <a:buNone/>
            </a:pPr>
            <a:endParaRPr sz="3200" dirty="0"/>
          </a:p>
          <a:p>
            <a:pPr marL="914400" lvl="0" indent="-381000" algn="l" rtl="0">
              <a:lnSpc>
                <a:spcPct val="115000"/>
              </a:lnSpc>
              <a:spcBef>
                <a:spcPts val="0"/>
              </a:spcBef>
              <a:spcAft>
                <a:spcPts val="0"/>
              </a:spcAft>
              <a:buClr>
                <a:srgbClr val="003764"/>
              </a:buClr>
              <a:buSzPts val="2400"/>
              <a:buFont typeface="Source Sans Pro"/>
              <a:buChar char="•"/>
            </a:pPr>
            <a:r>
              <a:rPr lang="en-US" dirty="0">
                <a:highlight>
                  <a:schemeClr val="lt1"/>
                </a:highlight>
              </a:rPr>
              <a:t>Understanding Payroll dates </a:t>
            </a:r>
          </a:p>
          <a:p>
            <a:pPr marL="914400" lvl="0" indent="-381000" algn="l" rtl="0">
              <a:lnSpc>
                <a:spcPct val="115000"/>
              </a:lnSpc>
              <a:spcBef>
                <a:spcPts val="0"/>
              </a:spcBef>
              <a:spcAft>
                <a:spcPts val="0"/>
              </a:spcAft>
              <a:buClr>
                <a:srgbClr val="003764"/>
              </a:buClr>
              <a:buSzPts val="2400"/>
              <a:buFont typeface="Source Sans Pro"/>
              <a:buChar char="•"/>
            </a:pPr>
            <a:r>
              <a:rPr lang="en-US" dirty="0">
                <a:highlight>
                  <a:schemeClr val="lt1"/>
                </a:highlight>
              </a:rPr>
              <a:t>Processing Payroll Vouchers</a:t>
            </a:r>
          </a:p>
          <a:p>
            <a:pPr marL="914400" lvl="0" indent="-381000" algn="l" rtl="0">
              <a:lnSpc>
                <a:spcPct val="115000"/>
              </a:lnSpc>
              <a:spcBef>
                <a:spcPts val="0"/>
              </a:spcBef>
              <a:spcAft>
                <a:spcPts val="0"/>
              </a:spcAft>
              <a:buClr>
                <a:srgbClr val="003764"/>
              </a:buClr>
              <a:buSzPts val="2400"/>
              <a:buFont typeface="Source Sans Pro"/>
              <a:buChar char="•"/>
            </a:pPr>
            <a:r>
              <a:rPr lang="en-US" dirty="0">
                <a:highlight>
                  <a:schemeClr val="lt1"/>
                </a:highlight>
              </a:rPr>
              <a:t>State VPA draw for Payroll Expenditures</a:t>
            </a:r>
          </a:p>
          <a:p>
            <a:pPr marL="914400" lvl="0" indent="-381000" algn="l" rtl="0">
              <a:lnSpc>
                <a:spcPct val="115000"/>
              </a:lnSpc>
              <a:spcBef>
                <a:spcPts val="0"/>
              </a:spcBef>
              <a:spcAft>
                <a:spcPts val="0"/>
              </a:spcAft>
              <a:buClr>
                <a:srgbClr val="003764"/>
              </a:buClr>
              <a:buSzPts val="2400"/>
              <a:buFont typeface="Source Sans Pro"/>
              <a:buChar char="•"/>
            </a:pPr>
            <a:r>
              <a:rPr lang="en-US" dirty="0">
                <a:highlight>
                  <a:schemeClr val="lt1"/>
                </a:highlight>
              </a:rPr>
              <a:t>Payroll Journal</a:t>
            </a:r>
          </a:p>
          <a:p>
            <a:pPr marL="914400" lvl="0" indent="-381000" algn="l" rtl="0">
              <a:lnSpc>
                <a:spcPct val="115000"/>
              </a:lnSpc>
              <a:spcBef>
                <a:spcPts val="0"/>
              </a:spcBef>
              <a:spcAft>
                <a:spcPts val="0"/>
              </a:spcAft>
              <a:buClr>
                <a:srgbClr val="003764"/>
              </a:buClr>
              <a:buSzPts val="2400"/>
              <a:buFont typeface="Source Sans Pro"/>
              <a:buChar char="•"/>
            </a:pPr>
            <a:r>
              <a:rPr lang="en-US" dirty="0">
                <a:highlight>
                  <a:schemeClr val="lt1"/>
                </a:highlight>
              </a:rPr>
              <a:t>Relieving of Net Pay Liability</a:t>
            </a:r>
          </a:p>
          <a:p>
            <a:pPr marL="533400" lvl="0" indent="0" algn="l" rtl="0">
              <a:lnSpc>
                <a:spcPct val="115000"/>
              </a:lnSpc>
              <a:spcBef>
                <a:spcPts val="0"/>
              </a:spcBef>
              <a:spcAft>
                <a:spcPts val="0"/>
              </a:spcAft>
              <a:buClr>
                <a:srgbClr val="003764"/>
              </a:buClr>
              <a:buSzPts val="2400"/>
              <a:buNone/>
            </a:pPr>
            <a:endParaRPr lang="en-US" dirty="0">
              <a:highlight>
                <a:schemeClr val="lt1"/>
              </a:highlight>
            </a:endParaRPr>
          </a:p>
          <a:p>
            <a:pPr marL="533400" lvl="0" indent="0" algn="l" rtl="0">
              <a:lnSpc>
                <a:spcPct val="115000"/>
              </a:lnSpc>
              <a:spcBef>
                <a:spcPts val="0"/>
              </a:spcBef>
              <a:spcAft>
                <a:spcPts val="0"/>
              </a:spcAft>
              <a:buClr>
                <a:srgbClr val="003764"/>
              </a:buClr>
              <a:buSzPts val="2400"/>
              <a:buNone/>
            </a:pPr>
            <a:endParaRPr lang="en-US" sz="2400" dirty="0">
              <a:highlight>
                <a:schemeClr val="lt1"/>
              </a:high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97CF6E-14E8-47F0-BC97-C544ABB3BF03}"/>
              </a:ext>
            </a:extLst>
          </p:cNvPr>
          <p:cNvSpPr>
            <a:spLocks noGrp="1"/>
          </p:cNvSpPr>
          <p:nvPr>
            <p:ph type="title"/>
          </p:nvPr>
        </p:nvSpPr>
        <p:spPr>
          <a:xfrm>
            <a:off x="676882" y="1682757"/>
            <a:ext cx="7886700" cy="2852737"/>
          </a:xfrm>
        </p:spPr>
        <p:txBody>
          <a:bodyPr/>
          <a:lstStyle/>
          <a:p>
            <a:r>
              <a:rPr lang="en-US" sz="3600" b="1" dirty="0"/>
              <a:t>Understanding Payroll Cutoff Dates </a:t>
            </a:r>
          </a:p>
        </p:txBody>
      </p:sp>
      <p:sp>
        <p:nvSpPr>
          <p:cNvPr id="11" name="Text Placeholder 10">
            <a:extLst>
              <a:ext uri="{FF2B5EF4-FFF2-40B4-BE49-F238E27FC236}">
                <a16:creationId xmlns:a16="http://schemas.microsoft.com/office/drawing/2014/main" id="{1E0561EB-C056-44DB-917C-1CEBFB10D075}"/>
              </a:ext>
            </a:extLst>
          </p:cNvPr>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fld id="{DEE5BC03-7CE3-4FE3-BC0A-0ACCA8AC1F24}" type="slidenum">
              <a:rPr kumimoji="0" lang="en-US" sz="1100" b="0" i="0" u="none" strike="noStrike" kern="0" cap="none" spc="0" normalizeH="0" baseline="0" noProof="0" smtClean="0">
                <a:ln>
                  <a:noFill/>
                </a:ln>
                <a:solidFill>
                  <a:srgbClr val="003764"/>
                </a:solidFill>
                <a:effectLst/>
                <a:uLnTx/>
                <a:uFillTx/>
                <a:latin typeface="Source Sans Pro"/>
                <a:ea typeface="Source Sans Pro"/>
                <a:sym typeface="Source Sans Pro"/>
              </a:rPr>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t>3</a:t>
            </a:fld>
            <a:endParaRPr kumimoji="0" lang="en-US" sz="1100" b="0" i="0" u="none" strike="noStrike" kern="0" cap="none" spc="0" normalizeH="0" baseline="0" noProof="0" dirty="0">
              <a:ln>
                <a:noFill/>
              </a:ln>
              <a:solidFill>
                <a:srgbClr val="003764"/>
              </a:solidFill>
              <a:effectLst/>
              <a:uLnTx/>
              <a:uFillTx/>
              <a:latin typeface="Source Sans Pro"/>
              <a:ea typeface="Source Sans Pro"/>
              <a:sym typeface="Source Sans Pro"/>
            </a:endParaRPr>
          </a:p>
        </p:txBody>
      </p:sp>
    </p:spTree>
    <p:extLst>
      <p:ext uri="{BB962C8B-B14F-4D97-AF65-F5344CB8AC3E}">
        <p14:creationId xmlns:p14="http://schemas.microsoft.com/office/powerpoint/2010/main" val="410118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title"/>
          </p:nvPr>
        </p:nvSpPr>
        <p:spPr>
          <a:xfrm>
            <a:off x="519540" y="294198"/>
            <a:ext cx="8302200" cy="786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500"/>
              <a:buNone/>
            </a:pPr>
            <a:r>
              <a:rPr lang="en-US" sz="3600" dirty="0"/>
              <a:t>Payroll Cutoff Dates</a:t>
            </a:r>
            <a:br>
              <a:rPr lang="en-US" sz="3600" dirty="0"/>
            </a:br>
            <a:endParaRPr dirty="0"/>
          </a:p>
        </p:txBody>
      </p:sp>
      <p:sp>
        <p:nvSpPr>
          <p:cNvPr id="146" name="Google Shape;146;p16"/>
          <p:cNvSpPr txBox="1">
            <a:spLocks noGrp="1"/>
          </p:cNvSpPr>
          <p:nvPr>
            <p:ph type="body" idx="1"/>
          </p:nvPr>
        </p:nvSpPr>
        <p:spPr>
          <a:xfrm>
            <a:off x="212408" y="1520041"/>
            <a:ext cx="8302200" cy="4702629"/>
          </a:xfrm>
          <a:prstGeom prst="rect">
            <a:avLst/>
          </a:prstGeom>
          <a:noFill/>
          <a:ln>
            <a:noFill/>
          </a:ln>
        </p:spPr>
        <p:txBody>
          <a:bodyPr spcFirstLastPara="1" wrap="square" lIns="91425" tIns="45700" rIns="91425" bIns="45700" anchor="t" anchorCtr="0">
            <a:noAutofit/>
          </a:bodyPr>
          <a:lstStyle/>
          <a:p>
            <a:pPr marL="50800" indent="0">
              <a:buNone/>
            </a:pPr>
            <a:r>
              <a:rPr lang="en-US" dirty="0">
                <a:highlight>
                  <a:schemeClr val="lt1"/>
                </a:highlight>
              </a:rPr>
              <a:t>Understanding the Importance of Payroll Cutoff Dates;</a:t>
            </a:r>
          </a:p>
          <a:p>
            <a:pPr marL="50800" indent="0">
              <a:buNone/>
            </a:pPr>
            <a:endParaRPr lang="en-US" sz="2400" dirty="0">
              <a:highlight>
                <a:schemeClr val="lt1"/>
              </a:highlight>
            </a:endParaRPr>
          </a:p>
          <a:p>
            <a:pPr lvl="1">
              <a:lnSpc>
                <a:spcPct val="150000"/>
              </a:lnSpc>
            </a:pPr>
            <a:r>
              <a:rPr lang="en-US" sz="2800" dirty="0">
                <a:highlight>
                  <a:schemeClr val="lt1"/>
                </a:highlight>
              </a:rPr>
              <a:t>What are Payroll Cutoff Dates?</a:t>
            </a:r>
          </a:p>
          <a:p>
            <a:pPr lvl="2">
              <a:lnSpc>
                <a:spcPct val="150000"/>
              </a:lnSpc>
            </a:pPr>
            <a:r>
              <a:rPr lang="en-US" sz="2400" dirty="0">
                <a:highlight>
                  <a:schemeClr val="lt1"/>
                </a:highlight>
              </a:rPr>
              <a:t>Example:  Cutoff Date 9/15 but Payroll Date is 9/25</a:t>
            </a:r>
          </a:p>
          <a:p>
            <a:pPr lvl="1">
              <a:lnSpc>
                <a:spcPct val="150000"/>
              </a:lnSpc>
            </a:pPr>
            <a:r>
              <a:rPr lang="en-US" sz="2800" dirty="0">
                <a:highlight>
                  <a:schemeClr val="lt1"/>
                </a:highlight>
              </a:rPr>
              <a:t>Why are they important?</a:t>
            </a:r>
            <a:endParaRPr lang="en-US" sz="2400" dirty="0">
              <a:highlight>
                <a:schemeClr val="lt1"/>
              </a:highlight>
            </a:endParaRPr>
          </a:p>
          <a:p>
            <a:pPr lvl="1"/>
            <a:endParaRPr lang="en-US" sz="2000" dirty="0">
              <a:highlight>
                <a:schemeClr val="lt1"/>
              </a:highlight>
            </a:endParaRPr>
          </a:p>
          <a:p>
            <a:pPr marL="50800" indent="0">
              <a:buNone/>
            </a:pPr>
            <a:endParaRPr lang="en-US" dirty="0">
              <a:highlight>
                <a:schemeClr val="lt1"/>
              </a:highlight>
            </a:endParaRPr>
          </a:p>
          <a:p>
            <a:pPr marL="508000" lvl="1" indent="0">
              <a:buNone/>
            </a:pPr>
            <a:endParaRPr lang="en-US" dirty="0">
              <a:highlight>
                <a:schemeClr val="lt1"/>
              </a:highlight>
            </a:endParaRPr>
          </a:p>
        </p:txBody>
      </p:sp>
      <p:sp>
        <p:nvSpPr>
          <p:cNvPr id="2" name="Slide Number Placeholder 1">
            <a:extLst>
              <a:ext uri="{FF2B5EF4-FFF2-40B4-BE49-F238E27FC236}">
                <a16:creationId xmlns:a16="http://schemas.microsoft.com/office/drawing/2014/main" id="{482F0DB0-44D6-4B37-AF91-37D51FBD12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Tree>
    <p:extLst>
      <p:ext uri="{BB962C8B-B14F-4D97-AF65-F5344CB8AC3E}">
        <p14:creationId xmlns:p14="http://schemas.microsoft.com/office/powerpoint/2010/main" val="253781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97CF6E-14E8-47F0-BC97-C544ABB3BF03}"/>
              </a:ext>
            </a:extLst>
          </p:cNvPr>
          <p:cNvSpPr>
            <a:spLocks noGrp="1"/>
          </p:cNvSpPr>
          <p:nvPr>
            <p:ph type="title"/>
          </p:nvPr>
        </p:nvSpPr>
        <p:spPr>
          <a:xfrm>
            <a:off x="676882" y="1682757"/>
            <a:ext cx="7886700" cy="2852737"/>
          </a:xfrm>
        </p:spPr>
        <p:txBody>
          <a:bodyPr/>
          <a:lstStyle/>
          <a:p>
            <a:r>
              <a:rPr lang="en-US" sz="3600" b="1" dirty="0"/>
              <a:t>Processing Payroll Vouchers</a:t>
            </a:r>
          </a:p>
        </p:txBody>
      </p:sp>
      <p:sp>
        <p:nvSpPr>
          <p:cNvPr id="11" name="Text Placeholder 10">
            <a:extLst>
              <a:ext uri="{FF2B5EF4-FFF2-40B4-BE49-F238E27FC236}">
                <a16:creationId xmlns:a16="http://schemas.microsoft.com/office/drawing/2014/main" id="{1E0561EB-C056-44DB-917C-1CEBFB10D075}"/>
              </a:ext>
            </a:extLst>
          </p:cNvPr>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fld id="{DEE5BC03-7CE3-4FE3-BC0A-0ACCA8AC1F24}" type="slidenum">
              <a:rPr kumimoji="0" lang="en-US" sz="1100" b="0" i="0" u="none" strike="noStrike" kern="0" cap="none" spc="0" normalizeH="0" baseline="0" noProof="0" smtClean="0">
                <a:ln>
                  <a:noFill/>
                </a:ln>
                <a:solidFill>
                  <a:srgbClr val="003764"/>
                </a:solidFill>
                <a:effectLst/>
                <a:uLnTx/>
                <a:uFillTx/>
                <a:latin typeface="Source Sans Pro"/>
                <a:ea typeface="Source Sans Pro"/>
                <a:sym typeface="Source Sans Pro"/>
              </a:rPr>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t>5</a:t>
            </a:fld>
            <a:endParaRPr kumimoji="0" lang="en-US" sz="1100" b="0" i="0" u="none" strike="noStrike" kern="0" cap="none" spc="0" normalizeH="0" baseline="0" noProof="0" dirty="0">
              <a:ln>
                <a:noFill/>
              </a:ln>
              <a:solidFill>
                <a:srgbClr val="003764"/>
              </a:solidFill>
              <a:effectLst/>
              <a:uLnTx/>
              <a:uFillTx/>
              <a:latin typeface="Source Sans Pro"/>
              <a:ea typeface="Source Sans Pro"/>
              <a:sym typeface="Source Sans Pro"/>
            </a:endParaRPr>
          </a:p>
        </p:txBody>
      </p:sp>
    </p:spTree>
    <p:extLst>
      <p:ext uri="{BB962C8B-B14F-4D97-AF65-F5344CB8AC3E}">
        <p14:creationId xmlns:p14="http://schemas.microsoft.com/office/powerpoint/2010/main" val="38598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title"/>
          </p:nvPr>
        </p:nvSpPr>
        <p:spPr>
          <a:xfrm>
            <a:off x="519540" y="294198"/>
            <a:ext cx="8302200" cy="786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500"/>
              <a:buNone/>
            </a:pPr>
            <a:r>
              <a:rPr lang="en-US" sz="3600" dirty="0"/>
              <a:t>Email Notice Received </a:t>
            </a:r>
            <a:br>
              <a:rPr lang="en-US" sz="3600" dirty="0"/>
            </a:br>
            <a:endParaRPr dirty="0"/>
          </a:p>
        </p:txBody>
      </p:sp>
      <p:sp>
        <p:nvSpPr>
          <p:cNvPr id="146" name="Google Shape;146;p16"/>
          <p:cNvSpPr txBox="1">
            <a:spLocks noGrp="1"/>
          </p:cNvSpPr>
          <p:nvPr>
            <p:ph type="body" idx="1"/>
          </p:nvPr>
        </p:nvSpPr>
        <p:spPr>
          <a:xfrm>
            <a:off x="502140" y="1175657"/>
            <a:ext cx="8337000" cy="5545818"/>
          </a:xfrm>
          <a:prstGeom prst="rect">
            <a:avLst/>
          </a:prstGeom>
          <a:noFill/>
          <a:ln>
            <a:noFill/>
          </a:ln>
        </p:spPr>
        <p:txBody>
          <a:bodyPr spcFirstLastPara="1" wrap="square" lIns="91425" tIns="45700" rIns="91425" bIns="45700" anchor="t" anchorCtr="0">
            <a:noAutofit/>
          </a:bodyPr>
          <a:lstStyle/>
          <a:p>
            <a:pPr marL="50800" indent="0">
              <a:buNone/>
            </a:pPr>
            <a:r>
              <a:rPr lang="en-US" sz="2400" dirty="0">
                <a:highlight>
                  <a:schemeClr val="lt1"/>
                </a:highlight>
              </a:rPr>
              <a:t>Finance Payroll processing begins by an email from SBCTC:</a:t>
            </a:r>
          </a:p>
          <a:p>
            <a:pPr marL="50800" indent="0">
              <a:buNone/>
            </a:pPr>
            <a:endParaRPr lang="en-US" dirty="0">
              <a:highlight>
                <a:schemeClr val="lt1"/>
              </a:highlight>
            </a:endParaRPr>
          </a:p>
          <a:p>
            <a:pPr marL="508000" lvl="1" indent="0">
              <a:buNone/>
            </a:pPr>
            <a:endParaRPr lang="en-US" dirty="0">
              <a:highlight>
                <a:schemeClr val="lt1"/>
              </a:highlight>
            </a:endParaRPr>
          </a:p>
        </p:txBody>
      </p:sp>
      <p:sp>
        <p:nvSpPr>
          <p:cNvPr id="2" name="Slide Number Placeholder 1">
            <a:extLst>
              <a:ext uri="{FF2B5EF4-FFF2-40B4-BE49-F238E27FC236}">
                <a16:creationId xmlns:a16="http://schemas.microsoft.com/office/drawing/2014/main" id="{482F0DB0-44D6-4B37-AF91-37D51FBD12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pic>
        <p:nvPicPr>
          <p:cNvPr id="5" name="Picture 4">
            <a:extLst>
              <a:ext uri="{FF2B5EF4-FFF2-40B4-BE49-F238E27FC236}">
                <a16:creationId xmlns:a16="http://schemas.microsoft.com/office/drawing/2014/main" id="{EBCD57D6-586C-400C-AF4C-52F68AE82568}"/>
              </a:ext>
            </a:extLst>
          </p:cNvPr>
          <p:cNvPicPr/>
          <p:nvPr/>
        </p:nvPicPr>
        <p:blipFill>
          <a:blip r:embed="rId3"/>
          <a:stretch>
            <a:fillRect/>
          </a:stretch>
        </p:blipFill>
        <p:spPr>
          <a:xfrm>
            <a:off x="1125650" y="2045881"/>
            <a:ext cx="6892700" cy="4188664"/>
          </a:xfrm>
          <a:prstGeom prst="rect">
            <a:avLst/>
          </a:prstGeom>
          <a:ln w="28575">
            <a:solidFill>
              <a:schemeClr val="tx1"/>
            </a:solidFill>
          </a:ln>
        </p:spPr>
      </p:pic>
    </p:spTree>
    <p:extLst>
      <p:ext uri="{BB962C8B-B14F-4D97-AF65-F5344CB8AC3E}">
        <p14:creationId xmlns:p14="http://schemas.microsoft.com/office/powerpoint/2010/main" val="376835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title"/>
          </p:nvPr>
        </p:nvSpPr>
        <p:spPr>
          <a:xfrm>
            <a:off x="571635" y="294587"/>
            <a:ext cx="8302200" cy="786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500"/>
              <a:buNone/>
            </a:pPr>
            <a:r>
              <a:rPr lang="en-US" sz="3600" dirty="0"/>
              <a:t>Processing Payroll Vouchers– 1 </a:t>
            </a:r>
            <a:endParaRPr sz="3000" dirty="0"/>
          </a:p>
        </p:txBody>
      </p:sp>
      <p:sp>
        <p:nvSpPr>
          <p:cNvPr id="146" name="Google Shape;146;p16"/>
          <p:cNvSpPr txBox="1">
            <a:spLocks noGrp="1"/>
          </p:cNvSpPr>
          <p:nvPr>
            <p:ph type="body" idx="1"/>
          </p:nvPr>
        </p:nvSpPr>
        <p:spPr>
          <a:xfrm>
            <a:off x="484837" y="1496291"/>
            <a:ext cx="8160398" cy="4690753"/>
          </a:xfrm>
          <a:prstGeom prst="rect">
            <a:avLst/>
          </a:prstGeom>
          <a:noFill/>
          <a:ln>
            <a:noFill/>
          </a:ln>
        </p:spPr>
        <p:txBody>
          <a:bodyPr spcFirstLastPara="1" wrap="square" lIns="91425" tIns="45700" rIns="91425" bIns="45700" anchor="t" anchorCtr="0">
            <a:noAutofit/>
          </a:bodyPr>
          <a:lstStyle/>
          <a:p>
            <a:pPr marL="50800" indent="0">
              <a:lnSpc>
                <a:spcPct val="100000"/>
              </a:lnSpc>
              <a:buNone/>
            </a:pPr>
            <a:r>
              <a:rPr lang="en-US" b="1" dirty="0">
                <a:highlight>
                  <a:schemeClr val="lt1"/>
                </a:highlight>
              </a:rPr>
              <a:t>A/P Voucher Process </a:t>
            </a:r>
          </a:p>
          <a:p>
            <a:pPr marL="850900" lvl="1" indent="-342900">
              <a:lnSpc>
                <a:spcPct val="150000"/>
              </a:lnSpc>
              <a:buFont typeface="Wingdings" panose="05000000000000000000" pitchFamily="2" charset="2"/>
              <a:buChar char="Ø"/>
            </a:pPr>
            <a:r>
              <a:rPr lang="en-US" dirty="0">
                <a:highlight>
                  <a:schemeClr val="lt1"/>
                </a:highlight>
              </a:rPr>
              <a:t>QRG: 9.2 Processing Payroll Vouchers </a:t>
            </a:r>
            <a:r>
              <a:rPr lang="en-US" sz="1400" dirty="0">
                <a:highlight>
                  <a:schemeClr val="lt1"/>
                </a:highlight>
              </a:rPr>
              <a:t>(</a:t>
            </a:r>
            <a:r>
              <a:rPr lang="en-US" sz="1400" dirty="0"/>
              <a:t>http://ctclinkreferencecenter.ctclink.us/m/72571/l/794686-9-2-processing-payroll-vouchers)</a:t>
            </a:r>
            <a:endParaRPr lang="en-US" sz="1400" dirty="0">
              <a:highlight>
                <a:schemeClr val="lt1"/>
              </a:highlight>
            </a:endParaRPr>
          </a:p>
          <a:p>
            <a:pPr marL="850900" lvl="1" indent="-342900">
              <a:lnSpc>
                <a:spcPct val="150000"/>
              </a:lnSpc>
              <a:buFont typeface="Wingdings" panose="05000000000000000000" pitchFamily="2" charset="2"/>
              <a:buChar char="Ø"/>
            </a:pPr>
            <a:r>
              <a:rPr lang="en-US" dirty="0">
                <a:highlight>
                  <a:schemeClr val="lt1"/>
                </a:highlight>
              </a:rPr>
              <a:t>Create the Voucher</a:t>
            </a:r>
            <a:endParaRPr lang="en-US" sz="1400" dirty="0">
              <a:highlight>
                <a:schemeClr val="lt1"/>
              </a:highlight>
            </a:endParaRPr>
          </a:p>
          <a:p>
            <a:pPr marL="1308100" lvl="2" indent="-342900">
              <a:lnSpc>
                <a:spcPct val="150000"/>
              </a:lnSpc>
              <a:buFont typeface="Wingdings" panose="05000000000000000000" pitchFamily="2" charset="2"/>
              <a:buChar char="Ø"/>
            </a:pPr>
            <a:r>
              <a:rPr lang="en-US" dirty="0">
                <a:highlight>
                  <a:schemeClr val="lt1"/>
                </a:highlight>
              </a:rPr>
              <a:t>Run Voucher Build </a:t>
            </a:r>
          </a:p>
          <a:p>
            <a:pPr marL="1308100" lvl="2" indent="-342900">
              <a:lnSpc>
                <a:spcPct val="150000"/>
              </a:lnSpc>
              <a:buFont typeface="Wingdings" panose="05000000000000000000" pitchFamily="2" charset="2"/>
              <a:buChar char="Ø"/>
            </a:pPr>
            <a:r>
              <a:rPr lang="en-US" dirty="0">
                <a:highlight>
                  <a:schemeClr val="lt1"/>
                </a:highlight>
              </a:rPr>
              <a:t>Budget Check</a:t>
            </a:r>
          </a:p>
          <a:p>
            <a:pPr marL="850900" lvl="1" indent="-342900">
              <a:lnSpc>
                <a:spcPct val="150000"/>
              </a:lnSpc>
              <a:buFont typeface="Wingdings" panose="05000000000000000000" pitchFamily="2" charset="2"/>
              <a:buChar char="Ø"/>
            </a:pPr>
            <a:r>
              <a:rPr lang="en-US" dirty="0">
                <a:highlight>
                  <a:schemeClr val="lt1"/>
                </a:highlight>
              </a:rPr>
              <a:t>Vouchers automatically approve (do not go through local AWE) </a:t>
            </a:r>
          </a:p>
          <a:p>
            <a:pPr marL="565150" indent="-514350">
              <a:lnSpc>
                <a:spcPct val="100000"/>
              </a:lnSpc>
            </a:pPr>
            <a:endParaRPr lang="en-US" dirty="0">
              <a:highlight>
                <a:schemeClr val="lt1"/>
              </a:highlight>
            </a:endParaRPr>
          </a:p>
          <a:p>
            <a:pPr marL="50800" indent="0">
              <a:lnSpc>
                <a:spcPct val="100000"/>
              </a:lnSpc>
              <a:buNone/>
            </a:pPr>
            <a:r>
              <a:rPr lang="en-US" dirty="0">
                <a:highlight>
                  <a:schemeClr val="lt1"/>
                </a:highlight>
              </a:rPr>
              <a:t>	</a:t>
            </a:r>
          </a:p>
          <a:p>
            <a:pPr marL="508000" lvl="1" indent="0">
              <a:buNone/>
            </a:pPr>
            <a:endParaRPr lang="en-US" dirty="0">
              <a:highlight>
                <a:schemeClr val="lt1"/>
              </a:highlight>
            </a:endParaRPr>
          </a:p>
        </p:txBody>
      </p:sp>
      <p:sp>
        <p:nvSpPr>
          <p:cNvPr id="2" name="Slide Number Placeholder 1">
            <a:extLst>
              <a:ext uri="{FF2B5EF4-FFF2-40B4-BE49-F238E27FC236}">
                <a16:creationId xmlns:a16="http://schemas.microsoft.com/office/drawing/2014/main" id="{482F0DB0-44D6-4B37-AF91-37D51FBD129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fld id="{00000000-1234-1234-1234-123412341234}" type="slidenum">
              <a:rPr kumimoji="0" lang="en-US" sz="1100" b="0" i="0" u="none" strike="noStrike" kern="0" cap="none" spc="0" normalizeH="0" baseline="0" noProof="0" smtClean="0">
                <a:ln>
                  <a:noFill/>
                </a:ln>
                <a:solidFill>
                  <a:srgbClr val="003764"/>
                </a:solidFill>
                <a:effectLst/>
                <a:uLnTx/>
                <a:uFillTx/>
                <a:latin typeface="Source Sans Pro"/>
                <a:ea typeface="Source Sans Pro"/>
                <a:sym typeface="Source Sans Pro"/>
              </a:rPr>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t>7</a:t>
            </a:fld>
            <a:endParaRPr kumimoji="0" lang="en-US" sz="1100" b="0" i="0" u="none" strike="noStrike" kern="0" cap="none" spc="0" normalizeH="0" baseline="0" noProof="0" dirty="0">
              <a:ln>
                <a:noFill/>
              </a:ln>
              <a:solidFill>
                <a:srgbClr val="003764"/>
              </a:solidFill>
              <a:effectLst/>
              <a:uLnTx/>
              <a:uFillTx/>
              <a:latin typeface="Source Sans Pro"/>
              <a:ea typeface="Source Sans Pro"/>
              <a:sym typeface="Source Sans Pro"/>
            </a:endParaRPr>
          </a:p>
        </p:txBody>
      </p:sp>
    </p:spTree>
    <p:extLst>
      <p:ext uri="{BB962C8B-B14F-4D97-AF65-F5344CB8AC3E}">
        <p14:creationId xmlns:p14="http://schemas.microsoft.com/office/powerpoint/2010/main" val="396571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title"/>
          </p:nvPr>
        </p:nvSpPr>
        <p:spPr>
          <a:xfrm>
            <a:off x="571635" y="294587"/>
            <a:ext cx="8302200" cy="786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500"/>
              <a:buNone/>
            </a:pPr>
            <a:r>
              <a:rPr lang="en-US" sz="3600" dirty="0"/>
              <a:t>Processing Payroll Vouchers– 2 </a:t>
            </a:r>
            <a:endParaRPr sz="3000" dirty="0"/>
          </a:p>
        </p:txBody>
      </p:sp>
      <p:sp>
        <p:nvSpPr>
          <p:cNvPr id="146" name="Google Shape;146;p16"/>
          <p:cNvSpPr txBox="1">
            <a:spLocks noGrp="1"/>
          </p:cNvSpPr>
          <p:nvPr>
            <p:ph type="body" idx="1"/>
          </p:nvPr>
        </p:nvSpPr>
        <p:spPr>
          <a:xfrm>
            <a:off x="484836" y="1081187"/>
            <a:ext cx="8192819" cy="5374477"/>
          </a:xfrm>
          <a:prstGeom prst="rect">
            <a:avLst/>
          </a:prstGeom>
          <a:noFill/>
          <a:ln>
            <a:noFill/>
          </a:ln>
        </p:spPr>
        <p:txBody>
          <a:bodyPr spcFirstLastPara="1" wrap="square" lIns="91425" tIns="45700" rIns="91425" bIns="45700" anchor="t" anchorCtr="0">
            <a:noAutofit/>
          </a:bodyPr>
          <a:lstStyle/>
          <a:p>
            <a:pPr marL="50800" indent="0">
              <a:lnSpc>
                <a:spcPct val="100000"/>
              </a:lnSpc>
              <a:buNone/>
            </a:pPr>
            <a:r>
              <a:rPr lang="en-US" b="1" dirty="0">
                <a:highlight>
                  <a:schemeClr val="lt1"/>
                </a:highlight>
              </a:rPr>
              <a:t>Review List of Payments </a:t>
            </a:r>
          </a:p>
          <a:p>
            <a:pPr marL="850900" lvl="1" indent="-342900">
              <a:lnSpc>
                <a:spcPct val="150000"/>
              </a:lnSpc>
              <a:buFont typeface="Wingdings" panose="05000000000000000000" pitchFamily="2" charset="2"/>
              <a:buChar char="Ø"/>
            </a:pPr>
            <a:r>
              <a:rPr lang="en-US" dirty="0">
                <a:highlight>
                  <a:schemeClr val="lt1"/>
                </a:highlight>
              </a:rPr>
              <a:t>HCM Pillar QUERY: CTC_AP_EXTRACT_SUMMARY</a:t>
            </a:r>
          </a:p>
          <a:p>
            <a:pPr marL="850900" lvl="1" indent="-342900">
              <a:lnSpc>
                <a:spcPct val="150000"/>
              </a:lnSpc>
              <a:buFont typeface="Wingdings" panose="05000000000000000000" pitchFamily="2" charset="2"/>
              <a:buChar char="Ø"/>
            </a:pPr>
            <a:r>
              <a:rPr lang="en-US" dirty="0">
                <a:highlight>
                  <a:schemeClr val="lt1"/>
                </a:highlight>
              </a:rPr>
              <a:t>Original Vouchers should be posted without changes</a:t>
            </a:r>
          </a:p>
          <a:p>
            <a:pPr marL="850900" lvl="1" indent="-342900">
              <a:lnSpc>
                <a:spcPct val="150000"/>
              </a:lnSpc>
              <a:buFont typeface="Wingdings" panose="05000000000000000000" pitchFamily="2" charset="2"/>
              <a:buChar char="Ø"/>
            </a:pPr>
            <a:r>
              <a:rPr lang="en-US" dirty="0">
                <a:highlight>
                  <a:schemeClr val="lt1"/>
                </a:highlight>
              </a:rPr>
              <a:t>If Changes:</a:t>
            </a:r>
          </a:p>
          <a:p>
            <a:pPr marL="1308100" lvl="2" indent="-342900">
              <a:lnSpc>
                <a:spcPct val="100000"/>
              </a:lnSpc>
              <a:buFont typeface="Wingdings" panose="05000000000000000000" pitchFamily="2" charset="2"/>
              <a:buChar char="Ø"/>
            </a:pPr>
            <a:r>
              <a:rPr lang="en-US" dirty="0">
                <a:highlight>
                  <a:schemeClr val="lt1"/>
                </a:highlight>
              </a:rPr>
              <a:t>Create a new Voucher to modify the payment amount; or</a:t>
            </a:r>
          </a:p>
          <a:p>
            <a:pPr marL="1308100" lvl="2" indent="-342900">
              <a:lnSpc>
                <a:spcPct val="100000"/>
              </a:lnSpc>
              <a:buFont typeface="Wingdings" panose="05000000000000000000" pitchFamily="2" charset="2"/>
              <a:buChar char="Ø"/>
            </a:pPr>
            <a:r>
              <a:rPr lang="en-US" dirty="0">
                <a:highlight>
                  <a:schemeClr val="lt1"/>
                </a:highlight>
              </a:rPr>
              <a:t>Create a Journal Voucher to modify the distribution lines</a:t>
            </a:r>
          </a:p>
          <a:p>
            <a:pPr marL="850900" lvl="1" indent="-342900">
              <a:lnSpc>
                <a:spcPct val="150000"/>
              </a:lnSpc>
              <a:buFont typeface="Wingdings" panose="05000000000000000000" pitchFamily="2" charset="2"/>
              <a:buChar char="Ø"/>
            </a:pPr>
            <a:r>
              <a:rPr lang="en-US" dirty="0">
                <a:highlight>
                  <a:schemeClr val="lt1"/>
                </a:highlight>
              </a:rPr>
              <a:t>Utilize Selective Payment Update to:</a:t>
            </a:r>
          </a:p>
          <a:p>
            <a:pPr marL="1308100" lvl="2" indent="-342900">
              <a:lnSpc>
                <a:spcPct val="100000"/>
              </a:lnSpc>
              <a:buFont typeface="Wingdings" panose="05000000000000000000" pitchFamily="2" charset="2"/>
              <a:buChar char="Ø"/>
            </a:pPr>
            <a:r>
              <a:rPr lang="en-US" dirty="0">
                <a:highlight>
                  <a:schemeClr val="lt1"/>
                </a:highlight>
              </a:rPr>
              <a:t>Comments to the payment remittance</a:t>
            </a:r>
          </a:p>
          <a:p>
            <a:pPr marL="1308100" lvl="2" indent="-342900">
              <a:lnSpc>
                <a:spcPct val="100000"/>
              </a:lnSpc>
              <a:buFont typeface="Wingdings" panose="05000000000000000000" pitchFamily="2" charset="2"/>
              <a:buChar char="Ø"/>
            </a:pPr>
            <a:r>
              <a:rPr lang="en-US" dirty="0">
                <a:highlight>
                  <a:schemeClr val="lt1"/>
                </a:highlight>
              </a:rPr>
              <a:t>Change payment dates</a:t>
            </a:r>
          </a:p>
          <a:p>
            <a:pPr marL="1308100" lvl="2" indent="-342900">
              <a:lnSpc>
                <a:spcPct val="100000"/>
              </a:lnSpc>
              <a:buFont typeface="Wingdings" panose="05000000000000000000" pitchFamily="2" charset="2"/>
              <a:buChar char="Ø"/>
            </a:pPr>
            <a:r>
              <a:rPr lang="en-US" dirty="0">
                <a:highlight>
                  <a:schemeClr val="lt1"/>
                </a:highlight>
              </a:rPr>
              <a:t>Split payments</a:t>
            </a:r>
          </a:p>
        </p:txBody>
      </p:sp>
      <p:sp>
        <p:nvSpPr>
          <p:cNvPr id="2" name="Slide Number Placeholder 1">
            <a:extLst>
              <a:ext uri="{FF2B5EF4-FFF2-40B4-BE49-F238E27FC236}">
                <a16:creationId xmlns:a16="http://schemas.microsoft.com/office/drawing/2014/main" id="{482F0DB0-44D6-4B37-AF91-37D51FBD129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fld id="{00000000-1234-1234-1234-123412341234}" type="slidenum">
              <a:rPr kumimoji="0" lang="en-US" sz="1100" b="0" i="0" u="none" strike="noStrike" kern="0" cap="none" spc="0" normalizeH="0" baseline="0" noProof="0" smtClean="0">
                <a:ln>
                  <a:noFill/>
                </a:ln>
                <a:solidFill>
                  <a:srgbClr val="003764"/>
                </a:solidFill>
                <a:effectLst/>
                <a:uLnTx/>
                <a:uFillTx/>
                <a:latin typeface="Source Sans Pro"/>
                <a:ea typeface="Source Sans Pro"/>
                <a:sym typeface="Source Sans Pro"/>
              </a:rPr>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t>8</a:t>
            </a:fld>
            <a:endParaRPr kumimoji="0" lang="en-US" sz="1100" b="0" i="0" u="none" strike="noStrike" kern="0" cap="none" spc="0" normalizeH="0" baseline="0" noProof="0" dirty="0">
              <a:ln>
                <a:noFill/>
              </a:ln>
              <a:solidFill>
                <a:srgbClr val="003764"/>
              </a:solidFill>
              <a:effectLst/>
              <a:uLnTx/>
              <a:uFillTx/>
              <a:latin typeface="Source Sans Pro"/>
              <a:ea typeface="Source Sans Pro"/>
              <a:sym typeface="Source Sans Pro"/>
            </a:endParaRPr>
          </a:p>
        </p:txBody>
      </p:sp>
    </p:spTree>
    <p:extLst>
      <p:ext uri="{BB962C8B-B14F-4D97-AF65-F5344CB8AC3E}">
        <p14:creationId xmlns:p14="http://schemas.microsoft.com/office/powerpoint/2010/main" val="358840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title"/>
          </p:nvPr>
        </p:nvSpPr>
        <p:spPr>
          <a:xfrm>
            <a:off x="571635" y="294587"/>
            <a:ext cx="8302200" cy="786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500"/>
              <a:buNone/>
            </a:pPr>
            <a:r>
              <a:rPr lang="en-US" sz="3600" dirty="0"/>
              <a:t>Processing Payroll Vouchers – 3 </a:t>
            </a:r>
            <a:endParaRPr sz="3000" dirty="0"/>
          </a:p>
        </p:txBody>
      </p:sp>
      <p:sp>
        <p:nvSpPr>
          <p:cNvPr id="146" name="Google Shape;146;p16"/>
          <p:cNvSpPr txBox="1">
            <a:spLocks noGrp="1"/>
          </p:cNvSpPr>
          <p:nvPr>
            <p:ph type="body" idx="1"/>
          </p:nvPr>
        </p:nvSpPr>
        <p:spPr>
          <a:xfrm>
            <a:off x="484837" y="1496291"/>
            <a:ext cx="8160398" cy="4690753"/>
          </a:xfrm>
          <a:prstGeom prst="rect">
            <a:avLst/>
          </a:prstGeom>
          <a:noFill/>
          <a:ln>
            <a:noFill/>
          </a:ln>
        </p:spPr>
        <p:txBody>
          <a:bodyPr spcFirstLastPara="1" wrap="square" lIns="91425" tIns="45700" rIns="91425" bIns="45700" anchor="t" anchorCtr="0">
            <a:noAutofit/>
          </a:bodyPr>
          <a:lstStyle/>
          <a:p>
            <a:pPr marL="50800" indent="0">
              <a:lnSpc>
                <a:spcPct val="100000"/>
              </a:lnSpc>
              <a:buNone/>
            </a:pPr>
            <a:r>
              <a:rPr lang="en-US" b="1" dirty="0">
                <a:highlight>
                  <a:schemeClr val="lt1"/>
                </a:highlight>
              </a:rPr>
              <a:t>Vouchers paid OUTSIDE of PeopleSoft (IRS)</a:t>
            </a:r>
          </a:p>
          <a:p>
            <a:pPr marL="850900" lvl="1" indent="-342900">
              <a:lnSpc>
                <a:spcPct val="150000"/>
              </a:lnSpc>
              <a:buFont typeface="Wingdings" panose="05000000000000000000" pitchFamily="2" charset="2"/>
              <a:buChar char="Ø"/>
            </a:pPr>
            <a:r>
              <a:rPr lang="en-US" dirty="0">
                <a:highlight>
                  <a:schemeClr val="lt1"/>
                </a:highlight>
              </a:rPr>
              <a:t>Mark as a Manual Payment</a:t>
            </a:r>
          </a:p>
          <a:p>
            <a:pPr marL="1308100" lvl="2" indent="-342900">
              <a:lnSpc>
                <a:spcPct val="150000"/>
              </a:lnSpc>
              <a:buFont typeface="Wingdings" panose="05000000000000000000" pitchFamily="2" charset="2"/>
              <a:buChar char="Ø"/>
            </a:pPr>
            <a:r>
              <a:rPr lang="en-US" dirty="0">
                <a:highlight>
                  <a:schemeClr val="lt1"/>
                </a:highlight>
              </a:rPr>
              <a:t>1. Single Voucher – utilize Selective Payment Update</a:t>
            </a:r>
          </a:p>
          <a:p>
            <a:pPr marL="1308100" lvl="2" indent="-342900">
              <a:lnSpc>
                <a:spcPct val="150000"/>
              </a:lnSpc>
              <a:buFont typeface="Wingdings" panose="05000000000000000000" pitchFamily="2" charset="2"/>
              <a:buChar char="Ø"/>
            </a:pPr>
            <a:r>
              <a:rPr lang="en-US" dirty="0">
                <a:highlight>
                  <a:schemeClr val="lt1"/>
                </a:highlight>
              </a:rPr>
              <a:t>2. Multiple vouchers – Utilize Manual Payment Worksheet (very similar to AR worksheets)</a:t>
            </a:r>
          </a:p>
          <a:p>
            <a:pPr marL="50800" indent="0">
              <a:lnSpc>
                <a:spcPct val="150000"/>
              </a:lnSpc>
              <a:buNone/>
            </a:pPr>
            <a:r>
              <a:rPr lang="en-US" b="1" dirty="0">
                <a:highlight>
                  <a:schemeClr val="lt1"/>
                </a:highlight>
              </a:rPr>
              <a:t>Dates for Payments for Vouchers are important</a:t>
            </a:r>
          </a:p>
          <a:p>
            <a:pPr marL="850900" lvl="1" indent="-342900">
              <a:lnSpc>
                <a:spcPct val="150000"/>
              </a:lnSpc>
              <a:buFont typeface="Wingdings" panose="05000000000000000000" pitchFamily="2" charset="2"/>
              <a:buChar char="Ø"/>
            </a:pPr>
            <a:r>
              <a:rPr lang="en-US" dirty="0">
                <a:highlight>
                  <a:schemeClr val="lt1"/>
                </a:highlight>
              </a:rPr>
              <a:t>Why important?</a:t>
            </a:r>
          </a:p>
          <a:p>
            <a:pPr marL="850900" lvl="1" indent="-342900">
              <a:lnSpc>
                <a:spcPct val="150000"/>
              </a:lnSpc>
              <a:buFont typeface="Wingdings" panose="05000000000000000000" pitchFamily="2" charset="2"/>
              <a:buChar char="Ø"/>
            </a:pPr>
            <a:endParaRPr lang="en-US" dirty="0">
              <a:highlight>
                <a:schemeClr val="lt1"/>
              </a:highlight>
            </a:endParaRPr>
          </a:p>
        </p:txBody>
      </p:sp>
      <p:sp>
        <p:nvSpPr>
          <p:cNvPr id="2" name="Slide Number Placeholder 1">
            <a:extLst>
              <a:ext uri="{FF2B5EF4-FFF2-40B4-BE49-F238E27FC236}">
                <a16:creationId xmlns:a16="http://schemas.microsoft.com/office/drawing/2014/main" id="{482F0DB0-44D6-4B37-AF91-37D51FBD129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fld id="{00000000-1234-1234-1234-123412341234}" type="slidenum">
              <a:rPr kumimoji="0" lang="en-US" sz="1100" b="0" i="0" u="none" strike="noStrike" kern="0" cap="none" spc="0" normalizeH="0" baseline="0" noProof="0" smtClean="0">
                <a:ln>
                  <a:noFill/>
                </a:ln>
                <a:solidFill>
                  <a:srgbClr val="003764"/>
                </a:solidFill>
                <a:effectLst/>
                <a:uLnTx/>
                <a:uFillTx/>
                <a:latin typeface="Source Sans Pro"/>
                <a:ea typeface="Source Sans Pro"/>
                <a:sym typeface="Source Sans Pro"/>
              </a:rPr>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t>9</a:t>
            </a:fld>
            <a:endParaRPr kumimoji="0" lang="en-US" sz="1100" b="0" i="0" u="none" strike="noStrike" kern="0" cap="none" spc="0" normalizeH="0" baseline="0" noProof="0" dirty="0">
              <a:ln>
                <a:noFill/>
              </a:ln>
              <a:solidFill>
                <a:srgbClr val="003764"/>
              </a:solidFill>
              <a:effectLst/>
              <a:uLnTx/>
              <a:uFillTx/>
              <a:latin typeface="Source Sans Pro"/>
              <a:ea typeface="Source Sans Pro"/>
              <a:sym typeface="Source Sans Pro"/>
            </a:endParaRPr>
          </a:p>
        </p:txBody>
      </p:sp>
    </p:spTree>
    <p:extLst>
      <p:ext uri="{BB962C8B-B14F-4D97-AF65-F5344CB8AC3E}">
        <p14:creationId xmlns:p14="http://schemas.microsoft.com/office/powerpoint/2010/main" val="342158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SBCTC">
      <a:dk1>
        <a:srgbClr val="003764"/>
      </a:dk1>
      <a:lt1>
        <a:srgbClr val="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6253</TotalTime>
  <Words>1985</Words>
  <Application>Microsoft Office PowerPoint</Application>
  <PresentationFormat>On-screen Show (4:3)</PresentationFormat>
  <Paragraphs>177</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Source Sans Pro</vt:lpstr>
      <vt:lpstr>Arial</vt:lpstr>
      <vt:lpstr>Calibri</vt:lpstr>
      <vt:lpstr>Wingdings</vt:lpstr>
      <vt:lpstr>Office Theme</vt:lpstr>
      <vt:lpstr>Finance Payroll </vt:lpstr>
      <vt:lpstr>Finance Payroll</vt:lpstr>
      <vt:lpstr>Understanding Payroll Cutoff Dates </vt:lpstr>
      <vt:lpstr>Payroll Cutoff Dates </vt:lpstr>
      <vt:lpstr>Processing Payroll Vouchers</vt:lpstr>
      <vt:lpstr>Email Notice Received  </vt:lpstr>
      <vt:lpstr>Processing Payroll Vouchers– 1 </vt:lpstr>
      <vt:lpstr>Processing Payroll Vouchers– 2 </vt:lpstr>
      <vt:lpstr>Processing Payroll Vouchers – 3 </vt:lpstr>
      <vt:lpstr>State VPA Draw for Payroll Expenditures</vt:lpstr>
      <vt:lpstr>State VPA Draw for Payroll Expenditures</vt:lpstr>
      <vt:lpstr>Payroll Journal</vt:lpstr>
      <vt:lpstr>Payroll Journal- 1 </vt:lpstr>
      <vt:lpstr>Payroll Journal- 2 </vt:lpstr>
      <vt:lpstr>Payroll Journal - 3 </vt:lpstr>
      <vt:lpstr>Relieving of Net Pay Liability</vt:lpstr>
      <vt:lpstr>Relieving of Net Pay - 1 </vt:lpstr>
      <vt:lpstr>Relieving of Net Pay - 2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Workload</dc:title>
  <dc:creator>Karen Ebert</dc:creator>
  <cp:lastModifiedBy>Teri Sexton</cp:lastModifiedBy>
  <cp:revision>86</cp:revision>
  <cp:lastPrinted>2021-01-29T16:25:58Z</cp:lastPrinted>
  <dcterms:modified xsi:type="dcterms:W3CDTF">2022-01-07T17:39:21Z</dcterms:modified>
</cp:coreProperties>
</file>