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Average" panose="020B0604020202020204" charset="0"/>
      <p:regular r:id="rId26"/>
    </p:embeddedFont>
    <p:embeddedFont>
      <p:font typeface="Oswald" panose="00000500000000000000" pitchFamily="2"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24dbc3510c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24dbc3510c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4dbc3510c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4dbc3510c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24dbc3510c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24dbc3510c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1d790d667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1d790d667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min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24dbc3510c_5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24dbc3510c_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4dbc3510c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24dbc3510c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4dbc3510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4dbc3510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24dbc3510c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24dbc3510c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4dbc3510c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24dbc3510c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3cc9b3cc8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3cc9b3cc8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 min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1d790d667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1d790d66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Lyn &amp; Jennifer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213232ad7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213232ad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 min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1d790d667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1d790d667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Kelli/Lyn; 15 min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1d790d6675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1d790d667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Kelli/Lyn 15 min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1d790d6675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1d790d667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Lyn/Jennifer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213232ad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213232ad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1d790d667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1d790d667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min</a:t>
            </a:r>
            <a:endParaRPr/>
          </a:p>
          <a:p>
            <a:pPr marL="0" lvl="0" indent="0" algn="l" rtl="0">
              <a:spcBef>
                <a:spcPts val="0"/>
              </a:spcBef>
              <a:spcAft>
                <a:spcPts val="0"/>
              </a:spcAft>
              <a:buNone/>
            </a:pP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44fe948d0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44fe948d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0a37c11b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0a37c11b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1d790d667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1d790d667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min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24dbc3510c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24dbc3510c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4dbc3510c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24dbc3510c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docs.google.com/document/d/1HGU1OqGPYeiAOOGRADYUSMsiAgRJBjzMbY5Zr0pXQ68/cop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spreadsheets/d/1fgOCz0gw0RH0gVdDHMdPJcGxPz0l45PTQTcOMR2r1mw/cop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EDI Panel &amp; Discussion</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May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9" name="Google Shape;11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0" name="Google Shape;120;p22"/>
          <p:cNvPicPr preferRelativeResize="0"/>
          <p:nvPr/>
        </p:nvPicPr>
        <p:blipFill>
          <a:blip r:embed="rId3">
            <a:alphaModFix/>
          </a:blip>
          <a:stretch>
            <a:fillRect/>
          </a:stretch>
        </p:blipFill>
        <p:spPr>
          <a:xfrm>
            <a:off x="311700" y="175324"/>
            <a:ext cx="8520600" cy="47928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6" name="Google Shape;12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7" name="Google Shape;127;p23"/>
          <p:cNvPicPr preferRelativeResize="0"/>
          <p:nvPr/>
        </p:nvPicPr>
        <p:blipFill>
          <a:blip r:embed="rId3">
            <a:alphaModFix/>
          </a:blip>
          <a:stretch>
            <a:fillRect/>
          </a:stretch>
        </p:blipFill>
        <p:spPr>
          <a:xfrm>
            <a:off x="311700" y="175325"/>
            <a:ext cx="8590475" cy="4832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3" name="Google Shape;13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4" name="Google Shape;134;p24"/>
          <p:cNvPicPr preferRelativeResize="0"/>
          <p:nvPr/>
        </p:nvPicPr>
        <p:blipFill>
          <a:blip r:embed="rId3">
            <a:alphaModFix/>
          </a:blip>
          <a:stretch>
            <a:fillRect/>
          </a:stretch>
        </p:blipFill>
        <p:spPr>
          <a:xfrm>
            <a:off x="311700" y="175328"/>
            <a:ext cx="8520600" cy="47928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Panelist 3: Seattle Central College (Sy and Katie)</a:t>
            </a:r>
            <a:endParaRPr/>
          </a:p>
        </p:txBody>
      </p:sp>
      <p:sp>
        <p:nvSpPr>
          <p:cNvPr id="140" name="Google Shape;14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1200"/>
              </a:spcBef>
              <a:spcAft>
                <a:spcPts val="0"/>
              </a:spcAft>
              <a:buNone/>
            </a:pPr>
            <a:endParaRPr sz="4000">
              <a:solidFill>
                <a:schemeClr val="dk1"/>
              </a:solidFill>
              <a:latin typeface="Arial"/>
              <a:ea typeface="Arial"/>
              <a:cs typeface="Arial"/>
              <a:sym typeface="Arial"/>
            </a:endParaRPr>
          </a:p>
          <a:p>
            <a:pPr marL="0" lvl="0" indent="0" algn="ctr" rtl="0">
              <a:spcBef>
                <a:spcPts val="1200"/>
              </a:spcBef>
              <a:spcAft>
                <a:spcPts val="0"/>
              </a:spcAft>
              <a:buNone/>
            </a:pPr>
            <a:r>
              <a:rPr lang="en" sz="4000">
                <a:solidFill>
                  <a:srgbClr val="F1C232"/>
                </a:solidFill>
                <a:latin typeface="Arial"/>
                <a:ea typeface="Arial"/>
                <a:cs typeface="Arial"/>
                <a:sym typeface="Arial"/>
              </a:rPr>
              <a:t>College Spark Grant:</a:t>
            </a:r>
            <a:endParaRPr sz="4000">
              <a:solidFill>
                <a:srgbClr val="F1C232"/>
              </a:solidFill>
              <a:latin typeface="Arial"/>
              <a:ea typeface="Arial"/>
              <a:cs typeface="Arial"/>
              <a:sym typeface="Arial"/>
            </a:endParaRPr>
          </a:p>
          <a:p>
            <a:pPr marL="0" lvl="0" indent="0" algn="ctr" rtl="0">
              <a:spcBef>
                <a:spcPts val="1200"/>
              </a:spcBef>
              <a:spcAft>
                <a:spcPts val="0"/>
              </a:spcAft>
              <a:buNone/>
            </a:pPr>
            <a:r>
              <a:rPr lang="en" sz="4000">
                <a:solidFill>
                  <a:schemeClr val="dk1"/>
                </a:solidFill>
                <a:latin typeface="Arial"/>
                <a:ea typeface="Arial"/>
                <a:cs typeface="Arial"/>
                <a:sym typeface="Arial"/>
              </a:rPr>
              <a:t>Education Equity in</a:t>
            </a:r>
            <a:endParaRPr sz="4000">
              <a:solidFill>
                <a:schemeClr val="dk1"/>
              </a:solidFill>
              <a:latin typeface="Arial"/>
              <a:ea typeface="Arial"/>
              <a:cs typeface="Arial"/>
              <a:sym typeface="Arial"/>
            </a:endParaRPr>
          </a:p>
          <a:p>
            <a:pPr marL="0" lvl="0" indent="0" algn="ctr" rtl="0">
              <a:spcBef>
                <a:spcPts val="1200"/>
              </a:spcBef>
              <a:spcAft>
                <a:spcPts val="0"/>
              </a:spcAft>
              <a:buNone/>
            </a:pPr>
            <a:r>
              <a:rPr lang="en" sz="4000">
                <a:solidFill>
                  <a:schemeClr val="dk1"/>
                </a:solidFill>
                <a:latin typeface="Arial"/>
                <a:ea typeface="Arial"/>
                <a:cs typeface="Arial"/>
                <a:sym typeface="Arial"/>
              </a:rPr>
              <a:t>Basic &amp; Transitional Studies</a:t>
            </a:r>
            <a:endParaRPr sz="4000">
              <a:solidFill>
                <a:schemeClr val="dk1"/>
              </a:solidFill>
              <a:latin typeface="Arial"/>
              <a:ea typeface="Arial"/>
              <a:cs typeface="Arial"/>
              <a:sym typeface="Arial"/>
            </a:endParaRPr>
          </a:p>
          <a:p>
            <a:pPr marL="0" lvl="0" indent="0" algn="l" rtl="0">
              <a:spcBef>
                <a:spcPts val="1200"/>
              </a:spcBef>
              <a:spcAft>
                <a:spcPts val="0"/>
              </a:spcAft>
              <a:buNone/>
            </a:pPr>
            <a:endParaRPr sz="1100">
              <a:solidFill>
                <a:schemeClr val="dk1"/>
              </a:solidFill>
              <a:latin typeface="Arial"/>
              <a:ea typeface="Arial"/>
              <a:cs typeface="Arial"/>
              <a:sym typeface="Arial"/>
            </a:endParaRPr>
          </a:p>
          <a:p>
            <a:pPr marL="0" lvl="0" indent="0" algn="l" rtl="0">
              <a:spcBef>
                <a:spcPts val="1200"/>
              </a:spcBef>
              <a:spcAft>
                <a:spcPts val="0"/>
              </a:spcAft>
              <a:buNone/>
            </a:pPr>
            <a:endParaRPr sz="1100">
              <a:solidFill>
                <a:schemeClr val="dk1"/>
              </a:solidFill>
              <a:latin typeface="Arial"/>
              <a:ea typeface="Arial"/>
              <a:cs typeface="Arial"/>
              <a:sym typeface="Arial"/>
            </a:endParaRPr>
          </a:p>
          <a:p>
            <a:pPr marL="0" lvl="0" indent="0" algn="l" rtl="0">
              <a:spcBef>
                <a:spcPts val="1200"/>
              </a:spcBef>
              <a:spcAft>
                <a:spcPts val="1200"/>
              </a:spcAft>
              <a:buNone/>
            </a:pP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Seattle Central College, continued</a:t>
            </a:r>
            <a:endParaRPr/>
          </a:p>
        </p:txBody>
      </p:sp>
      <p:sp>
        <p:nvSpPr>
          <p:cNvPr id="146" name="Google Shape;146;p26"/>
          <p:cNvSpPr txBox="1">
            <a:spLocks noGrp="1"/>
          </p:cNvSpPr>
          <p:nvPr>
            <p:ph type="body" idx="1"/>
          </p:nvPr>
        </p:nvSpPr>
        <p:spPr>
          <a:xfrm>
            <a:off x="467950" y="1256650"/>
            <a:ext cx="3999900" cy="3416400"/>
          </a:xfrm>
          <a:prstGeom prst="rect">
            <a:avLst/>
          </a:prstGeom>
        </p:spPr>
        <p:txBody>
          <a:bodyPr spcFirstLastPara="1" wrap="square" lIns="91425" tIns="91425" rIns="91425" bIns="91425" anchor="t" anchorCtr="0">
            <a:normAutofit fontScale="32500" lnSpcReduction="20000"/>
          </a:bodyPr>
          <a:lstStyle/>
          <a:p>
            <a:pPr marL="0" lvl="0" indent="0" algn="l" rtl="0">
              <a:spcBef>
                <a:spcPts val="1200"/>
              </a:spcBef>
              <a:spcAft>
                <a:spcPts val="0"/>
              </a:spcAft>
              <a:buNone/>
            </a:pPr>
            <a:r>
              <a:rPr lang="en" sz="6400" b="1">
                <a:solidFill>
                  <a:schemeClr val="dk1"/>
                </a:solidFill>
                <a:latin typeface="Arial"/>
                <a:ea typeface="Arial"/>
                <a:cs typeface="Arial"/>
                <a:sym typeface="Arial"/>
              </a:rPr>
              <a:t>What is the </a:t>
            </a:r>
            <a:r>
              <a:rPr lang="en" sz="6400" b="1">
                <a:solidFill>
                  <a:srgbClr val="F1C232"/>
                </a:solidFill>
                <a:latin typeface="Arial"/>
                <a:ea typeface="Arial"/>
                <a:cs typeface="Arial"/>
                <a:sym typeface="Arial"/>
              </a:rPr>
              <a:t>College Spark Grant</a:t>
            </a:r>
            <a:r>
              <a:rPr lang="en" sz="6400" b="1">
                <a:solidFill>
                  <a:schemeClr val="dk1"/>
                </a:solidFill>
                <a:latin typeface="Arial"/>
                <a:ea typeface="Arial"/>
                <a:cs typeface="Arial"/>
                <a:sym typeface="Arial"/>
              </a:rPr>
              <a:t> project in Basic &amp; Transitional Studies at Seattle Central?</a:t>
            </a:r>
            <a:endParaRPr sz="6400" b="1">
              <a:solidFill>
                <a:schemeClr val="dk1"/>
              </a:solidFill>
              <a:latin typeface="Arial"/>
              <a:ea typeface="Arial"/>
              <a:cs typeface="Arial"/>
              <a:sym typeface="Arial"/>
            </a:endParaRPr>
          </a:p>
          <a:p>
            <a:pPr marL="457200" lvl="0" indent="0" algn="l" rtl="0">
              <a:spcBef>
                <a:spcPts val="1200"/>
              </a:spcBef>
              <a:spcAft>
                <a:spcPts val="0"/>
              </a:spcAft>
              <a:buNone/>
            </a:pPr>
            <a:r>
              <a:rPr lang="en" sz="6400">
                <a:solidFill>
                  <a:schemeClr val="dk1"/>
                </a:solidFill>
                <a:latin typeface="Arial"/>
                <a:ea typeface="Arial"/>
                <a:cs typeface="Arial"/>
                <a:sym typeface="Arial"/>
              </a:rPr>
              <a:t>A $180,000 Education Equity Fund grant distributed over three(+) years that supports our division to:</a:t>
            </a:r>
            <a:endParaRPr sz="6400">
              <a:solidFill>
                <a:schemeClr val="dk1"/>
              </a:solidFill>
              <a:latin typeface="Arial"/>
              <a:ea typeface="Arial"/>
              <a:cs typeface="Arial"/>
              <a:sym typeface="Arial"/>
            </a:endParaRPr>
          </a:p>
          <a:p>
            <a:pPr marL="0" lvl="0" indent="0" algn="l" rtl="0">
              <a:spcBef>
                <a:spcPts val="1200"/>
              </a:spcBef>
              <a:spcAft>
                <a:spcPts val="1200"/>
              </a:spcAft>
              <a:buNone/>
            </a:pPr>
            <a:endParaRPr/>
          </a:p>
        </p:txBody>
      </p:sp>
      <p:sp>
        <p:nvSpPr>
          <p:cNvPr id="147" name="Google Shape;147;p26"/>
          <p:cNvSpPr txBox="1">
            <a:spLocks noGrp="1"/>
          </p:cNvSpPr>
          <p:nvPr>
            <p:ph type="body" idx="2"/>
          </p:nvPr>
        </p:nvSpPr>
        <p:spPr>
          <a:xfrm>
            <a:off x="4402675" y="863550"/>
            <a:ext cx="39999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1200"/>
              </a:spcBef>
              <a:spcAft>
                <a:spcPts val="0"/>
              </a:spcAft>
              <a:buNone/>
            </a:pPr>
            <a:endParaRPr sz="6400">
              <a:solidFill>
                <a:schemeClr val="dk1"/>
              </a:solidFill>
              <a:latin typeface="Arial"/>
              <a:ea typeface="Arial"/>
              <a:cs typeface="Arial"/>
              <a:sym typeface="Arial"/>
            </a:endParaRPr>
          </a:p>
          <a:p>
            <a:pPr marL="457200" lvl="1" indent="-330200" algn="l" rtl="0">
              <a:spcBef>
                <a:spcPts val="1200"/>
              </a:spcBef>
              <a:spcAft>
                <a:spcPts val="0"/>
              </a:spcAft>
              <a:buClr>
                <a:schemeClr val="dk1"/>
              </a:buClr>
              <a:buSzPct val="100000"/>
              <a:buFont typeface="Arial"/>
              <a:buChar char="○"/>
            </a:pPr>
            <a:r>
              <a:rPr lang="en" sz="6400">
                <a:solidFill>
                  <a:schemeClr val="dk1"/>
                </a:solidFill>
                <a:latin typeface="Arial"/>
                <a:ea typeface="Arial"/>
                <a:cs typeface="Arial"/>
                <a:sym typeface="Arial"/>
              </a:rPr>
              <a:t>Develop culturally-responsive and culturally-sustaining</a:t>
            </a:r>
            <a:r>
              <a:rPr lang="en" sz="6400">
                <a:solidFill>
                  <a:srgbClr val="000000"/>
                </a:solidFill>
                <a:latin typeface="Arial"/>
                <a:ea typeface="Arial"/>
                <a:cs typeface="Arial"/>
                <a:sym typeface="Arial"/>
              </a:rPr>
              <a:t> </a:t>
            </a:r>
            <a:r>
              <a:rPr lang="en" sz="6400" b="1">
                <a:solidFill>
                  <a:srgbClr val="F1C232"/>
                </a:solidFill>
                <a:latin typeface="Arial"/>
                <a:ea typeface="Arial"/>
                <a:cs typeface="Arial"/>
                <a:sym typeface="Arial"/>
              </a:rPr>
              <a:t>curriculum and pedagogical practices</a:t>
            </a:r>
            <a:r>
              <a:rPr lang="en" sz="6400">
                <a:solidFill>
                  <a:srgbClr val="000000"/>
                </a:solidFill>
                <a:latin typeface="Arial"/>
                <a:ea typeface="Arial"/>
                <a:cs typeface="Arial"/>
                <a:sym typeface="Arial"/>
              </a:rPr>
              <a:t> </a:t>
            </a:r>
            <a:r>
              <a:rPr lang="en" sz="6400">
                <a:solidFill>
                  <a:schemeClr val="dk1"/>
                </a:solidFill>
                <a:latin typeface="Arial"/>
                <a:ea typeface="Arial"/>
                <a:cs typeface="Arial"/>
                <a:sym typeface="Arial"/>
              </a:rPr>
              <a:t>across BTS classes and pathways.</a:t>
            </a:r>
            <a:endParaRPr sz="6400">
              <a:solidFill>
                <a:schemeClr val="dk1"/>
              </a:solidFill>
              <a:latin typeface="Arial"/>
              <a:ea typeface="Arial"/>
              <a:cs typeface="Arial"/>
              <a:sym typeface="Arial"/>
            </a:endParaRPr>
          </a:p>
          <a:p>
            <a:pPr marL="457200" lvl="1" indent="-330200" algn="l" rtl="0">
              <a:spcBef>
                <a:spcPts val="0"/>
              </a:spcBef>
              <a:spcAft>
                <a:spcPts val="0"/>
              </a:spcAft>
              <a:buClr>
                <a:schemeClr val="dk1"/>
              </a:buClr>
              <a:buSzPct val="100000"/>
              <a:buFont typeface="Arial"/>
              <a:buChar char="○"/>
            </a:pPr>
            <a:r>
              <a:rPr lang="en" sz="6400">
                <a:solidFill>
                  <a:schemeClr val="dk1"/>
                </a:solidFill>
                <a:latin typeface="Arial"/>
                <a:ea typeface="Arial"/>
                <a:cs typeface="Arial"/>
                <a:sym typeface="Arial"/>
              </a:rPr>
              <a:t>Cultivate</a:t>
            </a:r>
            <a:r>
              <a:rPr lang="en" sz="6400">
                <a:solidFill>
                  <a:srgbClr val="000000"/>
                </a:solidFill>
                <a:latin typeface="Arial"/>
                <a:ea typeface="Arial"/>
                <a:cs typeface="Arial"/>
                <a:sym typeface="Arial"/>
              </a:rPr>
              <a:t> </a:t>
            </a:r>
            <a:r>
              <a:rPr lang="en" sz="6400" b="1">
                <a:solidFill>
                  <a:srgbClr val="F1C232"/>
                </a:solidFill>
                <a:latin typeface="Arial"/>
                <a:ea typeface="Arial"/>
                <a:cs typeface="Arial"/>
                <a:sym typeface="Arial"/>
              </a:rPr>
              <a:t>communities of practice</a:t>
            </a:r>
            <a:r>
              <a:rPr lang="en" sz="6400">
                <a:solidFill>
                  <a:srgbClr val="000000"/>
                </a:solidFill>
                <a:latin typeface="Arial"/>
                <a:ea typeface="Arial"/>
                <a:cs typeface="Arial"/>
                <a:sym typeface="Arial"/>
              </a:rPr>
              <a:t> </a:t>
            </a:r>
            <a:r>
              <a:rPr lang="en" sz="6400">
                <a:solidFill>
                  <a:schemeClr val="dk1"/>
                </a:solidFill>
                <a:latin typeface="Arial"/>
                <a:ea typeface="Arial"/>
                <a:cs typeface="Arial"/>
                <a:sym typeface="Arial"/>
              </a:rPr>
              <a:t>and</a:t>
            </a:r>
            <a:r>
              <a:rPr lang="en" sz="6400">
                <a:solidFill>
                  <a:srgbClr val="000000"/>
                </a:solidFill>
                <a:latin typeface="Arial"/>
                <a:ea typeface="Arial"/>
                <a:cs typeface="Arial"/>
                <a:sym typeface="Arial"/>
              </a:rPr>
              <a:t> </a:t>
            </a:r>
            <a:r>
              <a:rPr lang="en" sz="6400" b="1">
                <a:solidFill>
                  <a:srgbClr val="F1C232"/>
                </a:solidFill>
                <a:latin typeface="Arial"/>
                <a:ea typeface="Arial"/>
                <a:cs typeface="Arial"/>
                <a:sym typeface="Arial"/>
              </a:rPr>
              <a:t>professional development opportunities</a:t>
            </a:r>
            <a:r>
              <a:rPr lang="en" sz="6400">
                <a:solidFill>
                  <a:srgbClr val="000000"/>
                </a:solidFill>
                <a:latin typeface="Arial"/>
                <a:ea typeface="Arial"/>
                <a:cs typeface="Arial"/>
                <a:sym typeface="Arial"/>
              </a:rPr>
              <a:t> </a:t>
            </a:r>
            <a:r>
              <a:rPr lang="en" sz="6400">
                <a:solidFill>
                  <a:schemeClr val="dk1"/>
                </a:solidFill>
                <a:latin typeface="Arial"/>
                <a:ea typeface="Arial"/>
                <a:cs typeface="Arial"/>
                <a:sym typeface="Arial"/>
              </a:rPr>
              <a:t>that center cultural responsiveness and a commitment to equity, diversity, and inclusion.</a:t>
            </a:r>
            <a:endParaRPr sz="6400">
              <a:solidFill>
                <a:schemeClr val="dk1"/>
              </a:solidFill>
              <a:latin typeface="Arial"/>
              <a:ea typeface="Arial"/>
              <a:cs typeface="Arial"/>
              <a:sym typeface="Arial"/>
            </a:endParaRPr>
          </a:p>
          <a:p>
            <a:pPr marL="457200" lvl="1" indent="-330200" algn="l" rtl="0">
              <a:spcBef>
                <a:spcPts val="0"/>
              </a:spcBef>
              <a:spcAft>
                <a:spcPts val="0"/>
              </a:spcAft>
              <a:buClr>
                <a:schemeClr val="dk1"/>
              </a:buClr>
              <a:buSzPct val="100000"/>
              <a:buFont typeface="Arial"/>
              <a:buChar char="○"/>
            </a:pPr>
            <a:r>
              <a:rPr lang="en" sz="6400">
                <a:solidFill>
                  <a:schemeClr val="dk1"/>
                </a:solidFill>
                <a:latin typeface="Arial"/>
                <a:ea typeface="Arial"/>
                <a:cs typeface="Arial"/>
                <a:sym typeface="Arial"/>
              </a:rPr>
              <a:t>Center</a:t>
            </a:r>
            <a:r>
              <a:rPr lang="en" sz="6400">
                <a:solidFill>
                  <a:srgbClr val="000000"/>
                </a:solidFill>
                <a:latin typeface="Arial"/>
                <a:ea typeface="Arial"/>
                <a:cs typeface="Arial"/>
                <a:sym typeface="Arial"/>
              </a:rPr>
              <a:t> </a:t>
            </a:r>
            <a:r>
              <a:rPr lang="en" sz="6400" b="1">
                <a:solidFill>
                  <a:srgbClr val="F1C232"/>
                </a:solidFill>
                <a:latin typeface="Arial"/>
                <a:ea typeface="Arial"/>
                <a:cs typeface="Arial"/>
                <a:sym typeface="Arial"/>
              </a:rPr>
              <a:t>student voices</a:t>
            </a:r>
            <a:r>
              <a:rPr lang="en" sz="6400">
                <a:solidFill>
                  <a:srgbClr val="000000"/>
                </a:solidFill>
                <a:latin typeface="Arial"/>
                <a:ea typeface="Arial"/>
                <a:cs typeface="Arial"/>
                <a:sym typeface="Arial"/>
              </a:rPr>
              <a:t> </a:t>
            </a:r>
            <a:r>
              <a:rPr lang="en" sz="6400">
                <a:solidFill>
                  <a:schemeClr val="dk1"/>
                </a:solidFill>
                <a:latin typeface="Arial"/>
                <a:ea typeface="Arial"/>
                <a:cs typeface="Arial"/>
                <a:sym typeface="Arial"/>
              </a:rPr>
              <a:t>and sustain opportunities for student community-building/belonging.</a:t>
            </a:r>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Seattle Central College, continued</a:t>
            </a:r>
            <a:endParaRPr/>
          </a:p>
        </p:txBody>
      </p:sp>
      <p:sp>
        <p:nvSpPr>
          <p:cNvPr id="153" name="Google Shape;15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1200"/>
              </a:spcBef>
              <a:spcAft>
                <a:spcPts val="0"/>
              </a:spcAft>
              <a:buNone/>
            </a:pPr>
            <a:r>
              <a:rPr lang="en" sz="5600" b="1">
                <a:solidFill>
                  <a:srgbClr val="F1C232"/>
                </a:solidFill>
                <a:latin typeface="Arial"/>
                <a:ea typeface="Arial"/>
                <a:cs typeface="Arial"/>
                <a:sym typeface="Arial"/>
              </a:rPr>
              <a:t>College Spark Outcomes:</a:t>
            </a:r>
            <a:endParaRPr sz="5600">
              <a:solidFill>
                <a:srgbClr val="F1C232"/>
              </a:solidFill>
              <a:latin typeface="Arial"/>
              <a:ea typeface="Arial"/>
              <a:cs typeface="Arial"/>
              <a:sym typeface="Arial"/>
            </a:endParaRPr>
          </a:p>
          <a:p>
            <a:pPr marL="914400" lvl="1" indent="-450850" algn="l" rtl="0">
              <a:spcBef>
                <a:spcPts val="1200"/>
              </a:spcBef>
              <a:spcAft>
                <a:spcPts val="0"/>
              </a:spcAft>
              <a:buClr>
                <a:schemeClr val="dk1"/>
              </a:buClr>
              <a:buSzPct val="100000"/>
              <a:buFont typeface="Arial"/>
              <a:buChar char="○"/>
            </a:pPr>
            <a:r>
              <a:rPr lang="en" sz="5600">
                <a:solidFill>
                  <a:schemeClr val="dk1"/>
                </a:solidFill>
                <a:latin typeface="Arial"/>
                <a:ea typeface="Arial"/>
                <a:cs typeface="Arial"/>
                <a:sym typeface="Arial"/>
              </a:rPr>
              <a:t>Develop curriculum models.</a:t>
            </a:r>
            <a:endParaRPr sz="5600">
              <a:solidFill>
                <a:schemeClr val="dk1"/>
              </a:solidFill>
              <a:latin typeface="Arial"/>
              <a:ea typeface="Arial"/>
              <a:cs typeface="Arial"/>
              <a:sym typeface="Arial"/>
            </a:endParaRPr>
          </a:p>
          <a:p>
            <a:pPr marL="914400" lvl="1" indent="-450850" algn="l" rtl="0">
              <a:spcBef>
                <a:spcPts val="0"/>
              </a:spcBef>
              <a:spcAft>
                <a:spcPts val="0"/>
              </a:spcAft>
              <a:buClr>
                <a:schemeClr val="dk1"/>
              </a:buClr>
              <a:buSzPct val="100000"/>
              <a:buFont typeface="Arial"/>
              <a:buChar char="○"/>
            </a:pPr>
            <a:r>
              <a:rPr lang="en" sz="5600">
                <a:solidFill>
                  <a:schemeClr val="dk1"/>
                </a:solidFill>
                <a:latin typeface="Arial"/>
                <a:ea typeface="Arial"/>
                <a:cs typeface="Arial"/>
                <a:sym typeface="Arial"/>
              </a:rPr>
              <a:t>Implement anti-racist practices.</a:t>
            </a:r>
            <a:endParaRPr sz="5600">
              <a:solidFill>
                <a:schemeClr val="dk1"/>
              </a:solidFill>
              <a:latin typeface="Arial"/>
              <a:ea typeface="Arial"/>
              <a:cs typeface="Arial"/>
              <a:sym typeface="Arial"/>
            </a:endParaRPr>
          </a:p>
          <a:p>
            <a:pPr marL="914400" lvl="1" indent="-450850" algn="l" rtl="0">
              <a:spcBef>
                <a:spcPts val="0"/>
              </a:spcBef>
              <a:spcAft>
                <a:spcPts val="0"/>
              </a:spcAft>
              <a:buClr>
                <a:schemeClr val="dk1"/>
              </a:buClr>
              <a:buSzPct val="100000"/>
              <a:buFont typeface="Arial"/>
              <a:buChar char="○"/>
            </a:pPr>
            <a:r>
              <a:rPr lang="en" sz="5600">
                <a:solidFill>
                  <a:schemeClr val="dk1"/>
                </a:solidFill>
                <a:latin typeface="Arial"/>
                <a:ea typeface="Arial"/>
                <a:cs typeface="Arial"/>
                <a:sym typeface="Arial"/>
              </a:rPr>
              <a:t>Revise courses.</a:t>
            </a:r>
            <a:endParaRPr sz="5600">
              <a:solidFill>
                <a:schemeClr val="dk1"/>
              </a:solidFill>
              <a:latin typeface="Arial"/>
              <a:ea typeface="Arial"/>
              <a:cs typeface="Arial"/>
              <a:sym typeface="Arial"/>
            </a:endParaRPr>
          </a:p>
          <a:p>
            <a:pPr marL="914400" lvl="1" indent="-450850" algn="l" rtl="0">
              <a:spcBef>
                <a:spcPts val="0"/>
              </a:spcBef>
              <a:spcAft>
                <a:spcPts val="0"/>
              </a:spcAft>
              <a:buClr>
                <a:schemeClr val="dk1"/>
              </a:buClr>
              <a:buSzPct val="100000"/>
              <a:buFont typeface="Arial"/>
              <a:buChar char="○"/>
            </a:pPr>
            <a:r>
              <a:rPr lang="en" sz="5600">
                <a:solidFill>
                  <a:schemeClr val="dk1"/>
                </a:solidFill>
                <a:latin typeface="Arial"/>
                <a:ea typeface="Arial"/>
                <a:cs typeface="Arial"/>
                <a:sym typeface="Arial"/>
              </a:rPr>
              <a:t>Measure student satisfaction.</a:t>
            </a:r>
            <a:endParaRPr sz="5600">
              <a:solidFill>
                <a:schemeClr val="dk1"/>
              </a:solidFill>
              <a:latin typeface="Arial"/>
              <a:ea typeface="Arial"/>
              <a:cs typeface="Arial"/>
              <a:sym typeface="Arial"/>
            </a:endParaRPr>
          </a:p>
          <a:p>
            <a:pPr marL="914400" lvl="1" indent="-450850" algn="l" rtl="0">
              <a:spcBef>
                <a:spcPts val="0"/>
              </a:spcBef>
              <a:spcAft>
                <a:spcPts val="0"/>
              </a:spcAft>
              <a:buClr>
                <a:schemeClr val="dk1"/>
              </a:buClr>
              <a:buSzPct val="100000"/>
              <a:buFont typeface="Arial"/>
              <a:buChar char="○"/>
            </a:pPr>
            <a:r>
              <a:rPr lang="en" sz="5600">
                <a:solidFill>
                  <a:schemeClr val="dk1"/>
                </a:solidFill>
                <a:latin typeface="Arial"/>
                <a:ea typeface="Arial"/>
                <a:cs typeface="Arial"/>
                <a:sym typeface="Arial"/>
              </a:rPr>
              <a:t>Increase key academic outcomes.</a:t>
            </a:r>
            <a:endParaRPr sz="56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Seattle Central College, continued</a:t>
            </a:r>
            <a:endParaRPr/>
          </a:p>
        </p:txBody>
      </p:sp>
      <p:sp>
        <p:nvSpPr>
          <p:cNvPr id="159" name="Google Shape;15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None/>
            </a:pPr>
            <a:r>
              <a:rPr lang="en" sz="1700" b="1">
                <a:solidFill>
                  <a:schemeClr val="dk1"/>
                </a:solidFill>
                <a:latin typeface="Arial"/>
                <a:ea typeface="Arial"/>
                <a:cs typeface="Arial"/>
                <a:sym typeface="Arial"/>
              </a:rPr>
              <a:t>What steps have we taken so far?</a:t>
            </a:r>
            <a:endParaRPr sz="1700" b="1">
              <a:solidFill>
                <a:schemeClr val="dk1"/>
              </a:solidFill>
              <a:latin typeface="Arial"/>
              <a:ea typeface="Arial"/>
              <a:cs typeface="Arial"/>
              <a:sym typeface="Arial"/>
            </a:endParaRPr>
          </a:p>
          <a:p>
            <a:pPr marL="914400" lvl="1" indent="-336550" algn="l" rtl="0">
              <a:spcBef>
                <a:spcPts val="1200"/>
              </a:spcBef>
              <a:spcAft>
                <a:spcPts val="0"/>
              </a:spcAft>
              <a:buClr>
                <a:schemeClr val="dk1"/>
              </a:buClr>
              <a:buSzPts val="1700"/>
              <a:buFont typeface="Arial"/>
              <a:buChar char="○"/>
            </a:pPr>
            <a:r>
              <a:rPr lang="en" sz="1700">
                <a:solidFill>
                  <a:schemeClr val="dk1"/>
                </a:solidFill>
                <a:latin typeface="Arial"/>
                <a:ea typeface="Arial"/>
                <a:cs typeface="Arial"/>
                <a:sym typeface="Arial"/>
              </a:rPr>
              <a:t>Established a </a:t>
            </a:r>
            <a:r>
              <a:rPr lang="en" sz="1700" b="1">
                <a:solidFill>
                  <a:srgbClr val="F1C232"/>
                </a:solidFill>
                <a:latin typeface="Arial"/>
                <a:ea typeface="Arial"/>
                <a:cs typeface="Arial"/>
                <a:sym typeface="Arial"/>
              </a:rPr>
              <a:t>Core Team</a:t>
            </a:r>
            <a:r>
              <a:rPr lang="en" sz="1700">
                <a:solidFill>
                  <a:schemeClr val="dk1"/>
                </a:solidFill>
                <a:latin typeface="Arial"/>
                <a:ea typeface="Arial"/>
                <a:cs typeface="Arial"/>
                <a:sym typeface="Arial"/>
              </a:rPr>
              <a:t> (one full-time ABE faculty member, one full-time ESL faculty member, one part-time ESL faculty member with ABE experience, and the Associate Director).</a:t>
            </a:r>
            <a:endParaRPr sz="1700">
              <a:solidFill>
                <a:schemeClr val="dk1"/>
              </a:solidFill>
              <a:latin typeface="Arial"/>
              <a:ea typeface="Arial"/>
              <a:cs typeface="Arial"/>
              <a:sym typeface="Arial"/>
            </a:endParaRPr>
          </a:p>
          <a:p>
            <a:pPr marL="914400" lvl="1" indent="-336550" algn="l" rtl="0">
              <a:spcBef>
                <a:spcPts val="0"/>
              </a:spcBef>
              <a:spcAft>
                <a:spcPts val="0"/>
              </a:spcAft>
              <a:buClr>
                <a:schemeClr val="dk1"/>
              </a:buClr>
              <a:buSzPts val="1700"/>
              <a:buFont typeface="Arial"/>
              <a:buChar char="○"/>
            </a:pPr>
            <a:r>
              <a:rPr lang="en" sz="1700">
                <a:solidFill>
                  <a:schemeClr val="dk1"/>
                </a:solidFill>
                <a:latin typeface="Arial"/>
                <a:ea typeface="Arial"/>
                <a:cs typeface="Arial"/>
                <a:sym typeface="Arial"/>
              </a:rPr>
              <a:t>Developed a collaboration framework in the Core Team, influenced by principles of </a:t>
            </a:r>
            <a:r>
              <a:rPr lang="en" sz="1700" b="1">
                <a:solidFill>
                  <a:srgbClr val="F1C232"/>
                </a:solidFill>
                <a:latin typeface="Arial"/>
                <a:ea typeface="Arial"/>
                <a:cs typeface="Arial"/>
                <a:sym typeface="Arial"/>
              </a:rPr>
              <a:t>emergent strategy</a:t>
            </a:r>
            <a:r>
              <a:rPr lang="en" sz="1700">
                <a:solidFill>
                  <a:schemeClr val="dk1"/>
                </a:solidFill>
                <a:latin typeface="Arial"/>
                <a:ea typeface="Arial"/>
                <a:cs typeface="Arial"/>
                <a:sym typeface="Arial"/>
              </a:rPr>
              <a:t>. </a:t>
            </a:r>
            <a:endParaRPr sz="1700">
              <a:solidFill>
                <a:schemeClr val="dk1"/>
              </a:solidFill>
              <a:latin typeface="Arial"/>
              <a:ea typeface="Arial"/>
              <a:cs typeface="Arial"/>
              <a:sym typeface="Arial"/>
            </a:endParaRPr>
          </a:p>
          <a:p>
            <a:pPr marL="914400" lvl="1" indent="-336550" algn="l" rtl="0">
              <a:spcBef>
                <a:spcPts val="0"/>
              </a:spcBef>
              <a:spcAft>
                <a:spcPts val="0"/>
              </a:spcAft>
              <a:buClr>
                <a:schemeClr val="dk1"/>
              </a:buClr>
              <a:buSzPts val="1700"/>
              <a:buFont typeface="Arial"/>
              <a:buChar char="○"/>
            </a:pPr>
            <a:r>
              <a:rPr lang="en" sz="1700">
                <a:solidFill>
                  <a:schemeClr val="dk1"/>
                </a:solidFill>
                <a:latin typeface="Arial"/>
                <a:ea typeface="Arial"/>
                <a:cs typeface="Arial"/>
                <a:sym typeface="Arial"/>
              </a:rPr>
              <a:t>Collaborated with </a:t>
            </a:r>
            <a:r>
              <a:rPr lang="en" sz="1700" b="1">
                <a:solidFill>
                  <a:srgbClr val="F1C232"/>
                </a:solidFill>
                <a:latin typeface="Arial"/>
                <a:ea typeface="Arial"/>
                <a:cs typeface="Arial"/>
                <a:sym typeface="Arial"/>
              </a:rPr>
              <a:t>South End Stories</a:t>
            </a:r>
            <a:r>
              <a:rPr lang="en" sz="1700">
                <a:solidFill>
                  <a:schemeClr val="dk1"/>
                </a:solidFill>
                <a:latin typeface="Arial"/>
                <a:ea typeface="Arial"/>
                <a:cs typeface="Arial"/>
                <a:sym typeface="Arial"/>
              </a:rPr>
              <a:t> to begin division-wide work in culturally-responsive/culturally-sustaining education: two professional development day workshops so far with more activities to come.</a:t>
            </a:r>
            <a:endParaRPr sz="1700">
              <a:solidFill>
                <a:schemeClr val="dk1"/>
              </a:solidFill>
              <a:latin typeface="Arial"/>
              <a:ea typeface="Arial"/>
              <a:cs typeface="Arial"/>
              <a:sym typeface="Arial"/>
            </a:endParaRPr>
          </a:p>
          <a:p>
            <a:pPr marL="914400" lvl="1" indent="-336550" algn="l" rtl="0">
              <a:spcBef>
                <a:spcPts val="0"/>
              </a:spcBef>
              <a:spcAft>
                <a:spcPts val="0"/>
              </a:spcAft>
              <a:buClr>
                <a:schemeClr val="dk1"/>
              </a:buClr>
              <a:buSzPts val="1700"/>
              <a:buFont typeface="Arial"/>
              <a:buChar char="○"/>
            </a:pPr>
            <a:r>
              <a:rPr lang="en" sz="1700">
                <a:solidFill>
                  <a:schemeClr val="dk1"/>
                </a:solidFill>
                <a:latin typeface="Arial"/>
                <a:ea typeface="Arial"/>
                <a:cs typeface="Arial"/>
                <a:sym typeface="Arial"/>
              </a:rPr>
              <a:t>Established student voice-focused </a:t>
            </a:r>
            <a:r>
              <a:rPr lang="en" sz="1700" b="1">
                <a:solidFill>
                  <a:srgbClr val="F1C232"/>
                </a:solidFill>
                <a:latin typeface="Arial"/>
                <a:ea typeface="Arial"/>
                <a:cs typeface="Arial"/>
                <a:sym typeface="Arial"/>
              </a:rPr>
              <a:t>reading groups</a:t>
            </a:r>
            <a:r>
              <a:rPr lang="en" sz="1700">
                <a:solidFill>
                  <a:schemeClr val="dk1"/>
                </a:solidFill>
                <a:latin typeface="Arial"/>
                <a:ea typeface="Arial"/>
                <a:cs typeface="Arial"/>
                <a:sym typeface="Arial"/>
              </a:rPr>
              <a:t> division-wide.</a:t>
            </a:r>
            <a:endParaRPr sz="855"/>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Seattle Central College, continued</a:t>
            </a:r>
            <a:endParaRPr/>
          </a:p>
        </p:txBody>
      </p:sp>
      <p:sp>
        <p:nvSpPr>
          <p:cNvPr id="165" name="Google Shape;16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32500" lnSpcReduction="10000"/>
          </a:bodyPr>
          <a:lstStyle/>
          <a:p>
            <a:pPr marL="0" lvl="0" indent="0" algn="l" rtl="0">
              <a:spcBef>
                <a:spcPts val="1200"/>
              </a:spcBef>
              <a:spcAft>
                <a:spcPts val="0"/>
              </a:spcAft>
              <a:buNone/>
            </a:pPr>
            <a:r>
              <a:rPr lang="en" sz="5907" b="1">
                <a:solidFill>
                  <a:schemeClr val="dk1"/>
                </a:solidFill>
                <a:latin typeface="Arial"/>
                <a:ea typeface="Arial"/>
                <a:cs typeface="Arial"/>
                <a:sym typeface="Arial"/>
              </a:rPr>
              <a:t>What have we been learning?</a:t>
            </a:r>
            <a:endParaRPr sz="5907">
              <a:solidFill>
                <a:schemeClr val="dk1"/>
              </a:solidFill>
              <a:latin typeface="Arial"/>
              <a:ea typeface="Arial"/>
              <a:cs typeface="Arial"/>
              <a:sym typeface="Arial"/>
            </a:endParaRPr>
          </a:p>
          <a:p>
            <a:pPr marL="914400" lvl="1" indent="-350519" algn="l" rtl="0">
              <a:spcBef>
                <a:spcPts val="1200"/>
              </a:spcBef>
              <a:spcAft>
                <a:spcPts val="0"/>
              </a:spcAft>
              <a:buClr>
                <a:schemeClr val="dk1"/>
              </a:buClr>
              <a:buSzPct val="100000"/>
              <a:buFont typeface="Arial"/>
              <a:buChar char="○"/>
            </a:pPr>
            <a:r>
              <a:rPr lang="en" sz="5907">
                <a:solidFill>
                  <a:schemeClr val="dk1"/>
                </a:solidFill>
                <a:latin typeface="Arial"/>
                <a:ea typeface="Arial"/>
                <a:cs typeface="Arial"/>
                <a:sym typeface="Arial"/>
              </a:rPr>
              <a:t>It takes </a:t>
            </a:r>
            <a:r>
              <a:rPr lang="en" sz="5907" b="1">
                <a:solidFill>
                  <a:srgbClr val="F1C232"/>
                </a:solidFill>
                <a:latin typeface="Arial"/>
                <a:ea typeface="Arial"/>
                <a:cs typeface="Arial"/>
                <a:sym typeface="Arial"/>
              </a:rPr>
              <a:t>time</a:t>
            </a:r>
            <a:r>
              <a:rPr lang="en" sz="5907">
                <a:solidFill>
                  <a:schemeClr val="dk1"/>
                </a:solidFill>
                <a:latin typeface="Arial"/>
                <a:ea typeface="Arial"/>
                <a:cs typeface="Arial"/>
                <a:sym typeface="Arial"/>
              </a:rPr>
              <a:t> to shift institutional culture, values, and priorities.</a:t>
            </a:r>
            <a:endParaRPr sz="5907">
              <a:solidFill>
                <a:schemeClr val="dk1"/>
              </a:solidFill>
              <a:latin typeface="Arial"/>
              <a:ea typeface="Arial"/>
              <a:cs typeface="Arial"/>
              <a:sym typeface="Arial"/>
            </a:endParaRPr>
          </a:p>
          <a:p>
            <a:pPr marL="914400" lvl="1" indent="-350519" algn="l" rtl="0">
              <a:spcBef>
                <a:spcPts val="0"/>
              </a:spcBef>
              <a:spcAft>
                <a:spcPts val="0"/>
              </a:spcAft>
              <a:buClr>
                <a:schemeClr val="dk1"/>
              </a:buClr>
              <a:buSzPct val="100000"/>
              <a:buFont typeface="Arial"/>
              <a:buChar char="○"/>
            </a:pPr>
            <a:r>
              <a:rPr lang="en" sz="5907">
                <a:solidFill>
                  <a:schemeClr val="dk1"/>
                </a:solidFill>
                <a:latin typeface="Arial"/>
                <a:ea typeface="Arial"/>
                <a:cs typeface="Arial"/>
                <a:sym typeface="Arial"/>
              </a:rPr>
              <a:t>Incremental </a:t>
            </a:r>
            <a:r>
              <a:rPr lang="en" sz="5907" b="1">
                <a:solidFill>
                  <a:srgbClr val="F1C232"/>
                </a:solidFill>
                <a:latin typeface="Arial"/>
                <a:ea typeface="Arial"/>
                <a:cs typeface="Arial"/>
                <a:sym typeface="Arial"/>
              </a:rPr>
              <a:t>growth</a:t>
            </a:r>
            <a:r>
              <a:rPr lang="en" sz="5907">
                <a:solidFill>
                  <a:schemeClr val="dk1"/>
                </a:solidFill>
                <a:latin typeface="Arial"/>
                <a:ea typeface="Arial"/>
                <a:cs typeface="Arial"/>
                <a:sym typeface="Arial"/>
              </a:rPr>
              <a:t> is meaningful.</a:t>
            </a:r>
            <a:endParaRPr sz="5907">
              <a:solidFill>
                <a:schemeClr val="dk1"/>
              </a:solidFill>
              <a:latin typeface="Arial"/>
              <a:ea typeface="Arial"/>
              <a:cs typeface="Arial"/>
              <a:sym typeface="Arial"/>
            </a:endParaRPr>
          </a:p>
          <a:p>
            <a:pPr marL="914400" lvl="1" indent="-350519" algn="l" rtl="0">
              <a:spcBef>
                <a:spcPts val="0"/>
              </a:spcBef>
              <a:spcAft>
                <a:spcPts val="0"/>
              </a:spcAft>
              <a:buClr>
                <a:schemeClr val="dk1"/>
              </a:buClr>
              <a:buSzPct val="100000"/>
              <a:buFont typeface="Arial"/>
              <a:buChar char="○"/>
            </a:pPr>
            <a:r>
              <a:rPr lang="en" sz="5907">
                <a:solidFill>
                  <a:schemeClr val="dk1"/>
                </a:solidFill>
                <a:latin typeface="Arial"/>
                <a:ea typeface="Arial"/>
                <a:cs typeface="Arial"/>
                <a:sym typeface="Arial"/>
              </a:rPr>
              <a:t>It’s useful to identify different </a:t>
            </a:r>
            <a:r>
              <a:rPr lang="en" sz="5907" b="1">
                <a:solidFill>
                  <a:srgbClr val="F1C232"/>
                </a:solidFill>
                <a:latin typeface="Arial"/>
                <a:ea typeface="Arial"/>
                <a:cs typeface="Arial"/>
                <a:sym typeface="Arial"/>
              </a:rPr>
              <a:t>layers of participation</a:t>
            </a:r>
            <a:r>
              <a:rPr lang="en" sz="5907">
                <a:solidFill>
                  <a:schemeClr val="dk1"/>
                </a:solidFill>
                <a:latin typeface="Arial"/>
                <a:ea typeface="Arial"/>
                <a:cs typeface="Arial"/>
                <a:sym typeface="Arial"/>
              </a:rPr>
              <a:t> for this work: core team, book groups, division-wide trainings and discussions, connections with existing committee projects and initiatives . . . a blend of opt-in activities and division-wide activities.</a:t>
            </a:r>
            <a:endParaRPr sz="5907">
              <a:solidFill>
                <a:schemeClr val="dk1"/>
              </a:solidFill>
              <a:latin typeface="Arial"/>
              <a:ea typeface="Arial"/>
              <a:cs typeface="Arial"/>
              <a:sym typeface="Arial"/>
            </a:endParaRPr>
          </a:p>
          <a:p>
            <a:pPr marL="914400" lvl="1" indent="-350519" algn="l" rtl="0">
              <a:spcBef>
                <a:spcPts val="0"/>
              </a:spcBef>
              <a:spcAft>
                <a:spcPts val="0"/>
              </a:spcAft>
              <a:buClr>
                <a:schemeClr val="dk1"/>
              </a:buClr>
              <a:buSzPct val="100000"/>
              <a:buFont typeface="Arial"/>
              <a:buChar char="○"/>
            </a:pPr>
            <a:r>
              <a:rPr lang="en" sz="5907">
                <a:solidFill>
                  <a:schemeClr val="dk1"/>
                </a:solidFill>
                <a:latin typeface="Arial"/>
                <a:ea typeface="Arial"/>
                <a:cs typeface="Arial"/>
                <a:sym typeface="Arial"/>
              </a:rPr>
              <a:t>Everyone has a unique relationship to racism, inequity, education, and the institution, and we show up in different ways. Make space for unexpected and </a:t>
            </a:r>
            <a:r>
              <a:rPr lang="en" sz="5907" b="1">
                <a:solidFill>
                  <a:srgbClr val="F1C232"/>
                </a:solidFill>
                <a:latin typeface="Arial"/>
                <a:ea typeface="Arial"/>
                <a:cs typeface="Arial"/>
                <a:sym typeface="Arial"/>
              </a:rPr>
              <a:t>emergent needs</a:t>
            </a:r>
            <a:r>
              <a:rPr lang="en" sz="5907">
                <a:solidFill>
                  <a:schemeClr val="dk1"/>
                </a:solidFill>
                <a:latin typeface="Arial"/>
                <a:ea typeface="Arial"/>
                <a:cs typeface="Arial"/>
                <a:sym typeface="Arial"/>
              </a:rPr>
              <a:t> for self and group.</a:t>
            </a:r>
            <a:endParaRPr sz="1707"/>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5311925" y="558525"/>
            <a:ext cx="3386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1C232"/>
                </a:solidFill>
              </a:rPr>
              <a:t>https://collegespark.org/</a:t>
            </a:r>
            <a:endParaRPr>
              <a:solidFill>
                <a:srgbClr val="F1C232"/>
              </a:solidFill>
            </a:endParaRPr>
          </a:p>
        </p:txBody>
      </p:sp>
      <p:sp>
        <p:nvSpPr>
          <p:cNvPr id="171" name="Google Shape;171;p30"/>
          <p:cNvSpPr txBox="1">
            <a:spLocks noGrp="1"/>
          </p:cNvSpPr>
          <p:nvPr>
            <p:ph type="body" idx="1"/>
          </p:nvPr>
        </p:nvSpPr>
        <p:spPr>
          <a:xfrm>
            <a:off x="18477525" y="4747450"/>
            <a:ext cx="61500" cy="1755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2" name="Google Shape;172;p30"/>
          <p:cNvPicPr preferRelativeResize="0"/>
          <p:nvPr/>
        </p:nvPicPr>
        <p:blipFill>
          <a:blip r:embed="rId3">
            <a:alphaModFix/>
          </a:blip>
          <a:stretch>
            <a:fillRect/>
          </a:stretch>
        </p:blipFill>
        <p:spPr>
          <a:xfrm>
            <a:off x="883744" y="1131213"/>
            <a:ext cx="1676650" cy="2685125"/>
          </a:xfrm>
          <a:prstGeom prst="rect">
            <a:avLst/>
          </a:prstGeom>
          <a:noFill/>
          <a:ln>
            <a:noFill/>
          </a:ln>
        </p:spPr>
      </p:pic>
      <p:sp>
        <p:nvSpPr>
          <p:cNvPr id="173" name="Google Shape;173;p30"/>
          <p:cNvSpPr txBox="1"/>
          <p:nvPr/>
        </p:nvSpPr>
        <p:spPr>
          <a:xfrm>
            <a:off x="2760550" y="1172525"/>
            <a:ext cx="4427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F1C232"/>
                </a:solidFill>
              </a:rPr>
              <a:t>https://www.southendstories-artsed.com/</a:t>
            </a:r>
            <a:endParaRPr sz="1600" b="1">
              <a:solidFill>
                <a:srgbClr val="F1C232"/>
              </a:solidFill>
            </a:endParaRPr>
          </a:p>
        </p:txBody>
      </p:sp>
      <p:pic>
        <p:nvPicPr>
          <p:cNvPr id="174" name="Google Shape;174;p30"/>
          <p:cNvPicPr preferRelativeResize="0"/>
          <p:nvPr/>
        </p:nvPicPr>
        <p:blipFill>
          <a:blip r:embed="rId4">
            <a:alphaModFix/>
          </a:blip>
          <a:stretch>
            <a:fillRect/>
          </a:stretch>
        </p:blipFill>
        <p:spPr>
          <a:xfrm>
            <a:off x="3295076" y="1979562"/>
            <a:ext cx="1983576" cy="2767899"/>
          </a:xfrm>
          <a:prstGeom prst="rect">
            <a:avLst/>
          </a:prstGeom>
          <a:noFill/>
          <a:ln>
            <a:noFill/>
          </a:ln>
        </p:spPr>
      </p:pic>
      <p:pic>
        <p:nvPicPr>
          <p:cNvPr id="175" name="Google Shape;175;p30"/>
          <p:cNvPicPr preferRelativeResize="0"/>
          <p:nvPr/>
        </p:nvPicPr>
        <p:blipFill>
          <a:blip r:embed="rId5">
            <a:alphaModFix/>
          </a:blip>
          <a:stretch>
            <a:fillRect/>
          </a:stretch>
        </p:blipFill>
        <p:spPr>
          <a:xfrm>
            <a:off x="6013337" y="1644925"/>
            <a:ext cx="1983576" cy="2804356"/>
          </a:xfrm>
          <a:prstGeom prst="rect">
            <a:avLst/>
          </a:prstGeom>
          <a:noFill/>
          <a:ln>
            <a:noFill/>
          </a:ln>
        </p:spPr>
      </p:pic>
      <p:sp>
        <p:nvSpPr>
          <p:cNvPr id="176" name="Google Shape;176;p30"/>
          <p:cNvSpPr txBox="1"/>
          <p:nvPr/>
        </p:nvSpPr>
        <p:spPr>
          <a:xfrm>
            <a:off x="647225" y="32167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swald"/>
                <a:ea typeface="Oswald"/>
                <a:cs typeface="Oswald"/>
                <a:sym typeface="Oswald"/>
              </a:rPr>
              <a:t>Resources</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Q &amp; A with panelists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Purpose &amp; Introduction</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Purpose: Showcase 3 programs that have taken different types of action to address inequity and racism. Provide ideas and inspiration for those who “don’t know where to start.”</a:t>
            </a:r>
            <a:endParaRPr sz="2100"/>
          </a:p>
          <a:p>
            <a:pPr marL="0" lvl="0" indent="0" algn="l" rtl="0">
              <a:spcBef>
                <a:spcPts val="1200"/>
              </a:spcBef>
              <a:spcAft>
                <a:spcPts val="0"/>
              </a:spcAft>
              <a:buNone/>
            </a:pPr>
            <a:r>
              <a:rPr lang="en" sz="2100"/>
              <a:t>Agenda:</a:t>
            </a:r>
            <a:endParaRPr sz="2100"/>
          </a:p>
          <a:p>
            <a:pPr marL="457200" lvl="0" indent="-361950" algn="l" rtl="0">
              <a:spcBef>
                <a:spcPts val="1200"/>
              </a:spcBef>
              <a:spcAft>
                <a:spcPts val="0"/>
              </a:spcAft>
              <a:buSzPts val="2100"/>
              <a:buAutoNum type="arabicPeriod"/>
            </a:pPr>
            <a:r>
              <a:rPr lang="en" sz="2100"/>
              <a:t>Purpose &amp; introduction</a:t>
            </a:r>
            <a:endParaRPr sz="2100"/>
          </a:p>
          <a:p>
            <a:pPr marL="457200" lvl="0" indent="-361950" algn="l" rtl="0">
              <a:spcBef>
                <a:spcPts val="0"/>
              </a:spcBef>
              <a:spcAft>
                <a:spcPts val="0"/>
              </a:spcAft>
              <a:buSzPts val="2100"/>
              <a:buAutoNum type="arabicPeriod"/>
            </a:pPr>
            <a:r>
              <a:rPr lang="en" sz="2100"/>
              <a:t>Panelists</a:t>
            </a:r>
            <a:endParaRPr sz="2100"/>
          </a:p>
          <a:p>
            <a:pPr marL="457200" lvl="0" indent="-361950" algn="l" rtl="0">
              <a:spcBef>
                <a:spcPts val="0"/>
              </a:spcBef>
              <a:spcAft>
                <a:spcPts val="0"/>
              </a:spcAft>
              <a:buSzPts val="2100"/>
              <a:buAutoNum type="arabicPeriod"/>
            </a:pPr>
            <a:r>
              <a:rPr lang="en" sz="2100"/>
              <a:t>Q &amp; A</a:t>
            </a:r>
            <a:endParaRPr sz="2100"/>
          </a:p>
          <a:p>
            <a:pPr marL="457200" lvl="0" indent="-361950" algn="l" rtl="0">
              <a:spcBef>
                <a:spcPts val="0"/>
              </a:spcBef>
              <a:spcAft>
                <a:spcPts val="0"/>
              </a:spcAft>
              <a:buSzPts val="2100"/>
              <a:buAutoNum type="arabicPeriod"/>
            </a:pPr>
            <a:r>
              <a:rPr lang="en" sz="2100"/>
              <a:t>Reflection &amp; Discussion</a:t>
            </a:r>
            <a:endParaRPr sz="2100"/>
          </a:p>
          <a:p>
            <a:pPr marL="457200" lvl="0" indent="-361950" algn="l" rtl="0">
              <a:spcBef>
                <a:spcPts val="0"/>
              </a:spcBef>
              <a:spcAft>
                <a:spcPts val="0"/>
              </a:spcAft>
              <a:buSzPts val="2100"/>
              <a:buAutoNum type="arabicPeriod"/>
            </a:pPr>
            <a:r>
              <a:rPr lang="en" sz="2100"/>
              <a:t>Share-out</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Reflection &amp; Discussion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Reflection &amp; Action planning: Write on sticky notes</a:t>
            </a:r>
            <a:endParaRPr/>
          </a:p>
        </p:txBody>
      </p:sp>
      <p:sp>
        <p:nvSpPr>
          <p:cNvPr id="192" name="Google Shape;192;p33"/>
          <p:cNvSpPr txBox="1">
            <a:spLocks noGrp="1"/>
          </p:cNvSpPr>
          <p:nvPr>
            <p:ph type="body" idx="1"/>
          </p:nvPr>
        </p:nvSpPr>
        <p:spPr>
          <a:xfrm>
            <a:off x="311700" y="1152475"/>
            <a:ext cx="8520600" cy="16446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What were your takeaways from the panel presentations?</a:t>
            </a:r>
            <a:endParaRPr sz="2100"/>
          </a:p>
          <a:p>
            <a:pPr marL="457200" lvl="0" indent="-361950" algn="l" rtl="0">
              <a:spcBef>
                <a:spcPts val="0"/>
              </a:spcBef>
              <a:spcAft>
                <a:spcPts val="0"/>
              </a:spcAft>
              <a:buSzPts val="2100"/>
              <a:buChar char="●"/>
            </a:pPr>
            <a:r>
              <a:rPr lang="en" sz="2100"/>
              <a:t>What was new for you?</a:t>
            </a:r>
            <a:endParaRPr sz="2100"/>
          </a:p>
          <a:p>
            <a:pPr marL="457200" lvl="0" indent="-361950" algn="l" rtl="0">
              <a:spcBef>
                <a:spcPts val="0"/>
              </a:spcBef>
              <a:spcAft>
                <a:spcPts val="0"/>
              </a:spcAft>
              <a:buSzPts val="2100"/>
              <a:buChar char="●"/>
            </a:pPr>
            <a:r>
              <a:rPr lang="en" sz="2100"/>
              <a:t>What inspired you to action?</a:t>
            </a:r>
            <a:endParaRPr sz="2100"/>
          </a:p>
          <a:p>
            <a:pPr marL="457200" lvl="0" indent="-361950" algn="l" rtl="0">
              <a:spcBef>
                <a:spcPts val="0"/>
              </a:spcBef>
              <a:spcAft>
                <a:spcPts val="0"/>
              </a:spcAft>
              <a:buSzPts val="2100"/>
              <a:buChar char="●"/>
            </a:pPr>
            <a:r>
              <a:rPr lang="en" sz="2100"/>
              <a:t>What is something within your control that you can commit to doing at your own institution?</a:t>
            </a:r>
            <a:endParaRPr sz="2100"/>
          </a:p>
          <a:p>
            <a:pPr marL="457200" lvl="0" indent="-361950" algn="l" rtl="0">
              <a:spcBef>
                <a:spcPts val="0"/>
              </a:spcBef>
              <a:spcAft>
                <a:spcPts val="0"/>
              </a:spcAft>
              <a:buSzPts val="2100"/>
              <a:buChar char="●"/>
            </a:pPr>
            <a:r>
              <a:rPr lang="en" sz="2100"/>
              <a:t>What are some barriers to taking that action?</a:t>
            </a:r>
            <a:endParaRPr sz="2100"/>
          </a:p>
          <a:p>
            <a:pPr marL="457200" lvl="0" indent="-361950" algn="l" rtl="0">
              <a:spcBef>
                <a:spcPts val="0"/>
              </a:spcBef>
              <a:spcAft>
                <a:spcPts val="0"/>
              </a:spcAft>
              <a:buSzPts val="2100"/>
              <a:buChar char="●"/>
            </a:pPr>
            <a:r>
              <a:rPr lang="en" sz="2100"/>
              <a:t>What are ways that you can get around those barriers?</a:t>
            </a:r>
            <a:endParaRPr sz="2100"/>
          </a:p>
          <a:p>
            <a:pPr marL="0" lvl="0" indent="0" algn="l" rtl="0">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Share &amp; Discuss</a:t>
            </a:r>
            <a:endParaRPr/>
          </a:p>
        </p:txBody>
      </p:sp>
      <p:sp>
        <p:nvSpPr>
          <p:cNvPr id="198" name="Google Shape;198;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t>Add your sticky notes to the large posters around the room.</a:t>
            </a:r>
            <a:endParaRPr sz="2100"/>
          </a:p>
          <a:p>
            <a:pPr marL="0" lvl="0" indent="0" algn="l" rtl="0">
              <a:spcBef>
                <a:spcPts val="1200"/>
              </a:spcBef>
              <a:spcAft>
                <a:spcPts val="1200"/>
              </a:spcAft>
              <a:buNone/>
            </a:pPr>
            <a:r>
              <a:rPr lang="en" sz="2100"/>
              <a:t>Gather and discuss where you’re inspired.</a:t>
            </a:r>
            <a:endParaRPr sz="2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Panelists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Panelist 1: Edmonds Pre-College Division </a:t>
            </a:r>
            <a:endParaRPr/>
          </a:p>
        </p:txBody>
      </p:sp>
      <p:sp>
        <p:nvSpPr>
          <p:cNvPr id="77" name="Google Shape;77;p16"/>
          <p:cNvSpPr txBox="1">
            <a:spLocks noGrp="1"/>
          </p:cNvSpPr>
          <p:nvPr>
            <p:ph type="body" idx="1"/>
          </p:nvPr>
        </p:nvSpPr>
        <p:spPr>
          <a:xfrm>
            <a:off x="311700" y="1152475"/>
            <a:ext cx="8520600" cy="37131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100"/>
              <a:t>PARAT: Precollege Antiracism Action Team  was created to advance the work of dismantling structural racism within our division and college by doing the following:</a:t>
            </a:r>
            <a:endParaRPr sz="2100"/>
          </a:p>
          <a:p>
            <a:pPr marL="457200" lvl="0" indent="-351948" algn="l" rtl="0">
              <a:spcBef>
                <a:spcPts val="1200"/>
              </a:spcBef>
              <a:spcAft>
                <a:spcPts val="0"/>
              </a:spcAft>
              <a:buClr>
                <a:srgbClr val="FCE5CD"/>
              </a:buClr>
              <a:buSzPct val="100000"/>
              <a:buChar char="●"/>
            </a:pPr>
            <a:r>
              <a:rPr lang="en" sz="2100">
                <a:solidFill>
                  <a:srgbClr val="FCE5CD"/>
                </a:solidFill>
              </a:rPr>
              <a:t>Identifying an action oriented individual antiracism goal</a:t>
            </a:r>
            <a:endParaRPr sz="2100">
              <a:solidFill>
                <a:srgbClr val="FCE5CD"/>
              </a:solidFill>
            </a:endParaRPr>
          </a:p>
          <a:p>
            <a:pPr marL="457200" lvl="0" indent="-351948" algn="l" rtl="0">
              <a:spcBef>
                <a:spcPts val="0"/>
              </a:spcBef>
              <a:spcAft>
                <a:spcPts val="0"/>
              </a:spcAft>
              <a:buClr>
                <a:srgbClr val="FCE5CD"/>
              </a:buClr>
              <a:buSzPct val="100000"/>
              <a:buChar char="●"/>
            </a:pPr>
            <a:r>
              <a:rPr lang="en" sz="2100">
                <a:solidFill>
                  <a:srgbClr val="FCE5CD"/>
                </a:solidFill>
              </a:rPr>
              <a:t>Defining our spheres of influence and focusing our work where we can affect actual change</a:t>
            </a:r>
            <a:endParaRPr sz="2100">
              <a:solidFill>
                <a:srgbClr val="FCE5CD"/>
              </a:solidFill>
            </a:endParaRPr>
          </a:p>
          <a:p>
            <a:pPr marL="457200" lvl="0" indent="-351948" algn="l" rtl="0">
              <a:spcBef>
                <a:spcPts val="0"/>
              </a:spcBef>
              <a:spcAft>
                <a:spcPts val="0"/>
              </a:spcAft>
              <a:buClr>
                <a:srgbClr val="FCE5CD"/>
              </a:buClr>
              <a:buSzPct val="100000"/>
              <a:buChar char="●"/>
            </a:pPr>
            <a:r>
              <a:rPr lang="en" sz="2100">
                <a:solidFill>
                  <a:srgbClr val="FCE5CD"/>
                </a:solidFill>
              </a:rPr>
              <a:t>Identify the college’s racist policies and practices and work to change them</a:t>
            </a:r>
            <a:endParaRPr sz="2100">
              <a:solidFill>
                <a:srgbClr val="FCE5CD"/>
              </a:solidFill>
            </a:endParaRPr>
          </a:p>
          <a:p>
            <a:pPr marL="457200" lvl="0" indent="-351948" algn="l" rtl="0">
              <a:spcBef>
                <a:spcPts val="0"/>
              </a:spcBef>
              <a:spcAft>
                <a:spcPts val="0"/>
              </a:spcAft>
              <a:buClr>
                <a:srgbClr val="FCE5CD"/>
              </a:buClr>
              <a:buSzPct val="100000"/>
              <a:buChar char="●"/>
            </a:pPr>
            <a:r>
              <a:rPr lang="en" sz="2100">
                <a:solidFill>
                  <a:srgbClr val="FCE5CD"/>
                </a:solidFill>
              </a:rPr>
              <a:t>Hold each other accountable</a:t>
            </a:r>
            <a:endParaRPr sz="2100">
              <a:solidFill>
                <a:srgbClr val="FCE5CD"/>
              </a:solidFill>
            </a:endParaRPr>
          </a:p>
          <a:p>
            <a:pPr marL="0" lvl="0" indent="0" algn="l" rtl="0">
              <a:spcBef>
                <a:spcPts val="1200"/>
              </a:spcBef>
              <a:spcAft>
                <a:spcPts val="0"/>
              </a:spcAft>
              <a:buNone/>
            </a:pPr>
            <a:endParaRPr sz="2100"/>
          </a:p>
          <a:p>
            <a:pPr marL="457200" lvl="0" indent="0" algn="l" rtl="0">
              <a:spcBef>
                <a:spcPts val="1200"/>
              </a:spcBef>
              <a:spcAft>
                <a:spcPts val="1200"/>
              </a:spcAft>
              <a:buNone/>
            </a:pP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00"/>
              <a:t>Work on advancing our personal, division, and college antiracism goals</a:t>
            </a:r>
            <a:endParaRPr sz="2000"/>
          </a:p>
        </p:txBody>
      </p:sp>
      <p:sp>
        <p:nvSpPr>
          <p:cNvPr id="83" name="Google Shape;83;p17"/>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How we do this?</a:t>
            </a:r>
            <a:endParaRPr sz="2000"/>
          </a:p>
          <a:p>
            <a:pPr marL="457200" lvl="0" indent="-342900" algn="l" rtl="0">
              <a:spcBef>
                <a:spcPts val="1200"/>
              </a:spcBef>
              <a:spcAft>
                <a:spcPts val="0"/>
              </a:spcAft>
              <a:buSzPts val="1800"/>
              <a:buChar char="●"/>
            </a:pPr>
            <a:r>
              <a:rPr lang="en"/>
              <a:t>Each year, every member of our division creates individual antiracism goals that are put onto a shared document and each quarter we check in as a group and discuss the progress of our individual goals holding each other accountable</a:t>
            </a:r>
            <a:endParaRPr/>
          </a:p>
          <a:p>
            <a:pPr marL="457200" lvl="0" indent="-342900" algn="l" rtl="0">
              <a:spcBef>
                <a:spcPts val="0"/>
              </a:spcBef>
              <a:spcAft>
                <a:spcPts val="0"/>
              </a:spcAft>
              <a:buSzPts val="1800"/>
              <a:buChar char="●"/>
            </a:pPr>
            <a:r>
              <a:rPr lang="en"/>
              <a:t>EXAMPLE: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84" name="Google Shape;84;p17"/>
          <p:cNvPicPr preferRelativeResize="0"/>
          <p:nvPr/>
        </p:nvPicPr>
        <p:blipFill>
          <a:blip r:embed="rId3">
            <a:alphaModFix/>
          </a:blip>
          <a:stretch>
            <a:fillRect/>
          </a:stretch>
        </p:blipFill>
        <p:spPr>
          <a:xfrm>
            <a:off x="339075" y="2953499"/>
            <a:ext cx="8465851" cy="1527475"/>
          </a:xfrm>
          <a:prstGeom prst="rect">
            <a:avLst/>
          </a:prstGeom>
          <a:noFill/>
          <a:ln>
            <a:noFill/>
          </a:ln>
        </p:spPr>
      </p:pic>
      <p:sp>
        <p:nvSpPr>
          <p:cNvPr id="85" name="Google Shape;85;p17"/>
          <p:cNvSpPr txBox="1"/>
          <p:nvPr/>
        </p:nvSpPr>
        <p:spPr>
          <a:xfrm>
            <a:off x="3242100" y="4654000"/>
            <a:ext cx="5901900" cy="4311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1200"/>
              </a:spcAft>
              <a:buNone/>
            </a:pPr>
            <a:r>
              <a:rPr lang="en" sz="1600" u="sng">
                <a:solidFill>
                  <a:schemeClr val="accent5"/>
                </a:solidFill>
                <a:latin typeface="Average"/>
                <a:ea typeface="Average"/>
                <a:cs typeface="Average"/>
                <a:sym typeface="Average"/>
                <a:hlinkClick r:id="rId4">
                  <a:extLst>
                    <a:ext uri="{A12FA001-AC4F-418D-AE19-62706E023703}">
                      <ahyp:hlinkClr xmlns:ahyp="http://schemas.microsoft.com/office/drawing/2018/hyperlinkcolor" val="tx"/>
                    </a:ext>
                  </a:extLst>
                </a:hlinkClick>
              </a:rPr>
              <a:t>Template for individual antiracism goals shared google doc </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0" y="475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200"/>
              <a:t>Defining our spheres of influence and focus our work where we can affect actual change &amp; Identify the college’s racist policies and practices and work to change them</a:t>
            </a:r>
            <a:endParaRPr sz="2200"/>
          </a:p>
        </p:txBody>
      </p:sp>
      <p:sp>
        <p:nvSpPr>
          <p:cNvPr id="91" name="Google Shape;91;p18"/>
          <p:cNvSpPr txBox="1">
            <a:spLocks noGrp="1"/>
          </p:cNvSpPr>
          <p:nvPr>
            <p:ph type="body" idx="1"/>
          </p:nvPr>
        </p:nvSpPr>
        <p:spPr>
          <a:xfrm>
            <a:off x="192100" y="895775"/>
            <a:ext cx="8640300" cy="3897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How do we do this?</a:t>
            </a:r>
            <a:endParaRPr/>
          </a:p>
          <a:p>
            <a:pPr marL="457200" lvl="0" indent="-334327" algn="l" rtl="0">
              <a:spcBef>
                <a:spcPts val="1200"/>
              </a:spcBef>
              <a:spcAft>
                <a:spcPts val="0"/>
              </a:spcAft>
              <a:buSzPct val="100000"/>
              <a:buChar char="●"/>
            </a:pPr>
            <a:r>
              <a:rPr lang="en"/>
              <a:t>Create an inventory of college policies and practices perpetuating structural racism</a:t>
            </a:r>
            <a:endParaRPr/>
          </a:p>
          <a:p>
            <a:pPr marL="914400" lvl="1" indent="-310832" algn="l" rtl="0">
              <a:spcBef>
                <a:spcPts val="0"/>
              </a:spcBef>
              <a:spcAft>
                <a:spcPts val="0"/>
              </a:spcAft>
              <a:buSzPct val="100000"/>
              <a:buChar char="○"/>
            </a:pPr>
            <a:r>
              <a:rPr lang="en"/>
              <a:t>Ask the following: What is it? Is it policy or practice or something else? Whose sphere of influence? Who are the policy makers? What's wrong with this policy? What are the issue(s) with this policy? What would be a better alternative?</a:t>
            </a:r>
            <a:endParaRPr/>
          </a:p>
          <a:p>
            <a:pPr marL="457200" lvl="0" indent="-334327" algn="l" rtl="0">
              <a:spcBef>
                <a:spcPts val="0"/>
              </a:spcBef>
              <a:spcAft>
                <a:spcPts val="0"/>
              </a:spcAft>
              <a:buSzPct val="100000"/>
              <a:buChar char="●"/>
            </a:pPr>
            <a:r>
              <a:rPr lang="en"/>
              <a:t>Brainstorm and identify where each of us have a connection,  relationship and or access to groups or individuals that make policies on campus</a:t>
            </a:r>
            <a:endParaRPr/>
          </a:p>
          <a:p>
            <a:pPr marL="457200" lvl="0" indent="-334327" algn="l" rtl="0">
              <a:spcBef>
                <a:spcPts val="0"/>
              </a:spcBef>
              <a:spcAft>
                <a:spcPts val="0"/>
              </a:spcAft>
              <a:buSzPct val="100000"/>
              <a:buChar char="●"/>
            </a:pPr>
            <a:r>
              <a:rPr lang="en"/>
              <a:t>Work directly with the people involved in the decision and policy making and provide alternatives and implementation strategies</a:t>
            </a:r>
            <a:endParaRPr/>
          </a:p>
          <a:p>
            <a:pPr marL="457200" lvl="0" indent="-334327" algn="l" rtl="0">
              <a:spcBef>
                <a:spcPts val="0"/>
              </a:spcBef>
              <a:spcAft>
                <a:spcPts val="0"/>
              </a:spcAft>
              <a:buClr>
                <a:srgbClr val="FCE5CD"/>
              </a:buClr>
              <a:buSzPct val="100000"/>
              <a:buChar char="●"/>
            </a:pPr>
            <a:r>
              <a:rPr lang="en">
                <a:solidFill>
                  <a:srgbClr val="FCE5CD"/>
                </a:solidFill>
              </a:rPr>
              <a:t>Example: One of our faculty works closely with the foundation and brought our concerns about the scholarship application process forcing students to relive trauma and biased scoring rubrics. A small group of precollege faculty and staff worked on revising scholarship questions to be more strength based, equity focused, as well as,  TILTED the application and reviewed the scoring rubric with an equity lens. </a:t>
            </a:r>
            <a:endParaRPr>
              <a:solidFill>
                <a:srgbClr val="FCE5CD"/>
              </a:solidFill>
            </a:endParaRPr>
          </a:p>
        </p:txBody>
      </p:sp>
      <p:sp>
        <p:nvSpPr>
          <p:cNvPr id="92" name="Google Shape;92;p18"/>
          <p:cNvSpPr txBox="1"/>
          <p:nvPr/>
        </p:nvSpPr>
        <p:spPr>
          <a:xfrm>
            <a:off x="5071250" y="4710675"/>
            <a:ext cx="4031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chemeClr val="hlink"/>
                </a:solidFill>
                <a:hlinkClick r:id="rId3"/>
              </a:rPr>
              <a:t>Template for Inventory of College Policies and Practices</a:t>
            </a:r>
            <a:endParaRPr sz="800">
              <a:solidFill>
                <a:srgbClr val="D9EAD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Panelist 2: Community Action of Skagit County (Sandi)</a:t>
            </a:r>
            <a:endParaRPr/>
          </a:p>
        </p:txBody>
      </p:sp>
      <p:sp>
        <p:nvSpPr>
          <p:cNvPr id="98" name="Google Shape;98;p19"/>
          <p:cNvSpPr txBox="1">
            <a:spLocks noGrp="1"/>
          </p:cNvSpPr>
          <p:nvPr>
            <p:ph type="body" idx="1"/>
          </p:nvPr>
        </p:nvSpPr>
        <p:spPr>
          <a:xfrm>
            <a:off x="384550" y="1846400"/>
            <a:ext cx="8520600" cy="1164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000"/>
              <a:t>Diversity, Equity, and Inclusion: Where do we start?</a:t>
            </a:r>
            <a:endParaRPr sz="3000"/>
          </a:p>
        </p:txBody>
      </p:sp>
      <p:pic>
        <p:nvPicPr>
          <p:cNvPr id="99" name="Google Shape;99;p19"/>
          <p:cNvPicPr preferRelativeResize="0"/>
          <p:nvPr/>
        </p:nvPicPr>
        <p:blipFill>
          <a:blip r:embed="rId3">
            <a:alphaModFix/>
          </a:blip>
          <a:stretch>
            <a:fillRect/>
          </a:stretch>
        </p:blipFill>
        <p:spPr>
          <a:xfrm>
            <a:off x="2809350" y="3010700"/>
            <a:ext cx="3670999" cy="174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6" name="Google Shape;106;p20"/>
          <p:cNvPicPr preferRelativeResize="0"/>
          <p:nvPr/>
        </p:nvPicPr>
        <p:blipFill>
          <a:blip r:embed="rId3">
            <a:alphaModFix/>
          </a:blip>
          <a:stretch>
            <a:fillRect/>
          </a:stretch>
        </p:blipFill>
        <p:spPr>
          <a:xfrm>
            <a:off x="383700" y="226450"/>
            <a:ext cx="8448600" cy="47523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2" name="Google Shape;11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3" name="Google Shape;113;p21"/>
          <p:cNvPicPr preferRelativeResize="0"/>
          <p:nvPr/>
        </p:nvPicPr>
        <p:blipFill>
          <a:blip r:embed="rId3">
            <a:alphaModFix/>
          </a:blip>
          <a:stretch>
            <a:fillRect/>
          </a:stretch>
        </p:blipFill>
        <p:spPr>
          <a:xfrm>
            <a:off x="379900" y="213700"/>
            <a:ext cx="8452400" cy="4754468"/>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914</Words>
  <Application>Microsoft Office PowerPoint</Application>
  <PresentationFormat>On-screen Show (16:9)</PresentationFormat>
  <Paragraphs>89</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Oswald</vt:lpstr>
      <vt:lpstr>Average</vt:lpstr>
      <vt:lpstr>Arial</vt:lpstr>
      <vt:lpstr>Slate</vt:lpstr>
      <vt:lpstr>EDI Panel &amp; Discussion</vt:lpstr>
      <vt:lpstr>Purpose &amp; Introduction</vt:lpstr>
      <vt:lpstr>Panelists</vt:lpstr>
      <vt:lpstr>Panelist 1: Edmonds Pre-College Division </vt:lpstr>
      <vt:lpstr>Work on advancing our personal, division, and college antiracism goals</vt:lpstr>
      <vt:lpstr>Defining our spheres of influence and focus our work where we can affect actual change &amp; Identify the college’s racist policies and practices and work to change them</vt:lpstr>
      <vt:lpstr>Panelist 2: Community Action of Skagit County (Sandi)</vt:lpstr>
      <vt:lpstr>PowerPoint Presentation</vt:lpstr>
      <vt:lpstr>PowerPoint Presentation</vt:lpstr>
      <vt:lpstr>PowerPoint Presentation</vt:lpstr>
      <vt:lpstr>PowerPoint Presentation</vt:lpstr>
      <vt:lpstr>PowerPoint Presentation</vt:lpstr>
      <vt:lpstr>Panelist 3: Seattle Central College (Sy and Katie)</vt:lpstr>
      <vt:lpstr>Seattle Central College, continued</vt:lpstr>
      <vt:lpstr>Seattle Central College, continued</vt:lpstr>
      <vt:lpstr>Seattle Central College, continued</vt:lpstr>
      <vt:lpstr>Seattle Central College, continued</vt:lpstr>
      <vt:lpstr>https://collegespark.org/</vt:lpstr>
      <vt:lpstr>Q &amp; A with panelists</vt:lpstr>
      <vt:lpstr>Reflection &amp; Discussion</vt:lpstr>
      <vt:lpstr>Reflection &amp; Action planning: Write on sticky notes</vt:lpstr>
      <vt:lpstr>Share &amp; Discuss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 Panel &amp; Discussion</dc:title>
  <dc:creator>Christy Lowder</dc:creator>
  <cp:lastModifiedBy>Christy Lowder</cp:lastModifiedBy>
  <cp:revision>1</cp:revision>
  <dcterms:modified xsi:type="dcterms:W3CDTF">2023-05-18T16:05:02Z</dcterms:modified>
</cp:coreProperties>
</file>