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85" r:id="rId2"/>
    <p:sldId id="281" r:id="rId3"/>
    <p:sldId id="287" r:id="rId4"/>
    <p:sldId id="288" r:id="rId5"/>
    <p:sldId id="286" r:id="rId6"/>
    <p:sldId id="289" r:id="rId7"/>
    <p:sldId id="29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4094" autoAdjust="0"/>
  </p:normalViewPr>
  <p:slideViewPr>
    <p:cSldViewPr snapToGrid="0">
      <p:cViewPr varScale="1">
        <p:scale>
          <a:sx n="73" d="100"/>
          <a:sy n="73" d="100"/>
        </p:scale>
        <p:origin x="19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4EABE-9F65-4133-A794-6DBBACD0A668}" type="datetimeFigureOut">
              <a:rPr lang="en-US" smtClean="0"/>
              <a:t>10/11/2023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E680F2-99A5-407E-AFA3-432F269E9311}" type="slidenum">
              <a:rPr lang="en-US" smtClean="0"/>
              <a:t>‹#›</a:t>
            </a:fld>
            <a:endParaRPr lang="en-US"/>
          </a:p>
        </p:txBody>
      </p:sp>
    </p:spTree>
    <p:extLst>
      <p:ext uri="{BB962C8B-B14F-4D97-AF65-F5344CB8AC3E}">
        <p14:creationId xmlns:p14="http://schemas.microsoft.com/office/powerpoint/2010/main" val="2599818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Hello, </a:t>
            </a:r>
          </a:p>
          <a:p>
            <a:endParaRPr lang="en-US" b="0" dirty="0"/>
          </a:p>
          <a:p>
            <a:r>
              <a:rPr lang="en-US" b="0" dirty="0"/>
              <a:t>I am MarcusAntonio Gunn and I am the Policy Associate for Equity, Diversity, Inclusiveness and Barrier Mitigation. In my portfolio I serve as the council liaison or staffer on behalf of the SBCTC for both the Council of Basic Skills and the Adult Education Advisory Council. </a:t>
            </a:r>
          </a:p>
          <a:p>
            <a:endParaRPr lang="en-US" b="0" dirty="0"/>
          </a:p>
          <a:p>
            <a:r>
              <a:rPr lang="en-US" b="0" dirty="0"/>
              <a:t>My primary function for CBS is to coordinate the SBCTC BEdA Office’s function within the CBS from reporting to data retrieval in efforts to help the CBS Executive Committee plan for their quarterly meetings.</a:t>
            </a:r>
          </a:p>
          <a:p>
            <a:endParaRPr lang="en-US" b="0" dirty="0"/>
          </a:p>
          <a:p>
            <a:r>
              <a:rPr lang="en-US" b="0" dirty="0"/>
              <a:t>For AEAC on behalf of the BEdA Director I serve as Secretary to the AEAC helping to coordinate gathers and agenda items for the mandated quarterly AEAC convenings. </a:t>
            </a:r>
          </a:p>
          <a:p>
            <a:endParaRPr lang="en-US" b="0" dirty="0"/>
          </a:p>
          <a:p>
            <a:r>
              <a:rPr lang="en-US" b="0" dirty="0"/>
              <a:t>Today I want to take a moment to talk about the AEAC and the parallel interest in providing equitable educational and workforce training to adult learnings being served  by adult education providers throughout the state of Washington.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1838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Washington state Adult Education Advisory Council (AEAC) is a governor-appointed body whose members work collaboratively and as individuals to achieve its vision, mission and values. Rounding out the board are various partner agencies from across the state. </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AEAC’s vision is one where e</a:t>
            </a:r>
            <a:r>
              <a:rPr lang="en-US" sz="1200" b="0" i="0" kern="1200" dirty="0">
                <a:solidFill>
                  <a:schemeClr val="tx1"/>
                </a:solidFill>
                <a:effectLst/>
                <a:latin typeface="+mn-lt"/>
                <a:ea typeface="+mn-ea"/>
                <a:cs typeface="+mn-cs"/>
              </a:rPr>
              <a:t>veryone Washingtonian has the knowledge, skills and credentials necessary to earn a living wage and achieve economic self-sufficiency, which results in a dynamic economy and vibrant communities.</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council plans to reach this vision by collaborating to</a:t>
            </a:r>
            <a:r>
              <a:rPr lang="en-US" sz="1200" b="0" i="0" kern="1200" dirty="0">
                <a:solidFill>
                  <a:schemeClr val="tx1"/>
                </a:solidFill>
                <a:effectLst/>
                <a:latin typeface="+mn-lt"/>
                <a:ea typeface="+mn-ea"/>
                <a:cs typeface="+mn-cs"/>
              </a:rPr>
              <a:t> develop equitable and inclusive policies to build college and career pathways that result in a strong Washington economy.</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AEAC is committed to:</a:t>
            </a:r>
          </a:p>
          <a:p>
            <a:pPr lvl="1"/>
            <a:r>
              <a:rPr lang="en-US" sz="1200" b="1" i="0" kern="1200" dirty="0">
                <a:solidFill>
                  <a:schemeClr val="tx1"/>
                </a:solidFill>
                <a:effectLst/>
                <a:latin typeface="+mn-lt"/>
                <a:ea typeface="+mn-ea"/>
                <a:cs typeface="+mn-cs"/>
              </a:rPr>
              <a:t>Inclusiveness</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Collaboration</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Quality</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Innovation</a:t>
            </a:r>
            <a:r>
              <a:rPr lang="en-US" sz="1200" b="0" i="0" kern="1200" dirty="0">
                <a:solidFill>
                  <a:schemeClr val="tx1"/>
                </a:solidFill>
                <a:effectLst/>
                <a:latin typeface="+mn-lt"/>
                <a:ea typeface="+mn-ea"/>
                <a:cs typeface="+mn-cs"/>
              </a:rPr>
              <a:t> – </a:t>
            </a:r>
            <a:r>
              <a:rPr lang="en-US" sz="1200" b="1" i="0" kern="1200" dirty="0">
                <a:solidFill>
                  <a:schemeClr val="tx1"/>
                </a:solidFill>
                <a:effectLst/>
                <a:latin typeface="+mn-lt"/>
                <a:ea typeface="+mn-ea"/>
                <a:cs typeface="+mn-cs"/>
              </a:rPr>
              <a:t>Advocacy</a:t>
            </a:r>
            <a:r>
              <a:rPr lang="en-US" sz="1200" b="0" i="0" kern="1200" dirty="0">
                <a:solidFill>
                  <a:schemeClr val="tx1"/>
                </a:solidFill>
                <a:effectLst/>
                <a:latin typeface="+mn-lt"/>
                <a:ea typeface="+mn-ea"/>
                <a:cs typeface="+mn-cs"/>
              </a:rPr>
              <a:t> </a:t>
            </a:r>
          </a:p>
          <a:p>
            <a:pPr lvl="1"/>
            <a:endParaRPr lang="en-US" sz="1200" b="0" i="0" kern="1200" dirty="0">
              <a:solidFill>
                <a:schemeClr val="tx1"/>
              </a:solidFill>
              <a:effectLst/>
              <a:latin typeface="+mn-lt"/>
              <a:ea typeface="+mn-ea"/>
              <a:cs typeface="+mn-cs"/>
            </a:endParaRPr>
          </a:p>
          <a:p>
            <a:pPr lvl="0"/>
            <a:r>
              <a:rPr lang="en-US" sz="1200" b="0" i="0" kern="1200" dirty="0">
                <a:solidFill>
                  <a:schemeClr val="tx1"/>
                </a:solidFill>
                <a:effectLst/>
                <a:latin typeface="+mn-lt"/>
                <a:ea typeface="+mn-ea"/>
                <a:cs typeface="+mn-cs"/>
              </a:rPr>
              <a:t>The AEAC meets at least four times a year. Subcommittees are tied to the AEAC goals and the subcommittee members have the option of meeting between AEAC convenings.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9457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nine governor appointed council members are appointed to a three-year term with options to renew their appointment. Over half of the governor’s appointed council members have direct ties to BEdA. One of the qualifications for candidacy is having a background serving and working with adult learners. </a:t>
            </a:r>
          </a:p>
        </p:txBody>
      </p:sp>
      <p:sp>
        <p:nvSpPr>
          <p:cNvPr id="4" name="Slide Number Placeholder 3"/>
          <p:cNvSpPr>
            <a:spLocks noGrp="1"/>
          </p:cNvSpPr>
          <p:nvPr>
            <p:ph type="sldNum" sz="quarter" idx="5"/>
          </p:nvPr>
        </p:nvSpPr>
        <p:spPr/>
        <p:txBody>
          <a:bodyPr/>
          <a:lstStyle/>
          <a:p>
            <a:fld id="{EFE680F2-99A5-407E-AFA3-432F269E9311}" type="slidenum">
              <a:rPr lang="en-US" smtClean="0"/>
              <a:t>3</a:t>
            </a:fld>
            <a:endParaRPr lang="en-US"/>
          </a:p>
        </p:txBody>
      </p:sp>
    </p:spTree>
    <p:extLst>
      <p:ext uri="{BB962C8B-B14F-4D97-AF65-F5344CB8AC3E}">
        <p14:creationId xmlns:p14="http://schemas.microsoft.com/office/powerpoint/2010/main" val="4179783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invited partners were all determined by the 9 governor appointed council members as the most important partners in the state concerning adult basic education, literacy and work force programing. These are standing positions that are for a lifetime. Membership for the invited partners follows the position. For example, with Jen </a:t>
            </a:r>
            <a:r>
              <a:rPr lang="en-US" dirty="0" err="1"/>
              <a:t>Yoshowri</a:t>
            </a:r>
            <a:r>
              <a:rPr lang="en-US" dirty="0"/>
              <a:t> retirement, and Paul Francis being the new Executive Director, he assumes the membership role on behalf of the SBCTC. Invited partners have the option to also send a proxy in their stead. </a:t>
            </a:r>
          </a:p>
          <a:p>
            <a:endParaRPr lang="en-US" dirty="0"/>
          </a:p>
          <a:p>
            <a:r>
              <a:rPr lang="en-US" dirty="0"/>
              <a:t>Sherri as the current CBS chair serves for a year as the tenure for a CBS chair is one year. The CBS Chair represents the interest of CBS and along with the whole AEAC council makes recommendations to the SBCTC and WFTECB  </a:t>
            </a:r>
          </a:p>
        </p:txBody>
      </p:sp>
      <p:sp>
        <p:nvSpPr>
          <p:cNvPr id="4" name="Slide Number Placeholder 3"/>
          <p:cNvSpPr>
            <a:spLocks noGrp="1"/>
          </p:cNvSpPr>
          <p:nvPr>
            <p:ph type="sldNum" sz="quarter" idx="5"/>
          </p:nvPr>
        </p:nvSpPr>
        <p:spPr/>
        <p:txBody>
          <a:bodyPr/>
          <a:lstStyle/>
          <a:p>
            <a:fld id="{EFE680F2-99A5-407E-AFA3-432F269E9311}" type="slidenum">
              <a:rPr lang="en-US" smtClean="0"/>
              <a:t>4</a:t>
            </a:fld>
            <a:endParaRPr lang="en-US"/>
          </a:p>
        </p:txBody>
      </p:sp>
    </p:spTree>
    <p:extLst>
      <p:ext uri="{BB962C8B-B14F-4D97-AF65-F5344CB8AC3E}">
        <p14:creationId xmlns:p14="http://schemas.microsoft.com/office/powerpoint/2010/main" val="3013461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AEAC advises the SBCTC and the WFTECB concerning adult basic education and literacy programs based on the councils purview from industry and partnerships.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AEAC has been authorized since 1991. Since its creation, the Adult Education Advisory Council has served as an advisory and support entity appointed by the governor. The AEAC provides advice, guidance, and a variety of perspectives, as well as program support, to Basic Education for Adults efforts across the state. AEAC members represent key agency partners, sectors, and populations and are committed to education, workforce development, and vitalizing our state’s families and economy.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AEAC helps define the role that community and technical colleges play as providers of education and skills and the critical importance of partnerships across agencies and other key entities in accelerating progress on education and career pathways.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AEAC played a vital role in helping to advocate and establish the High School+ program and they recommended the $25 associated fee assessed to adult learners who enroll in BEdA programs offered by providers throughout the state with no change to the waiver process. This recommendation sought to help defray state expenses and increase positive education outcomes for enrolled students. </a:t>
            </a:r>
            <a:endParaRPr lang="en-US" dirty="0"/>
          </a:p>
          <a:p>
            <a:endParaRPr lang="en-US" dirty="0"/>
          </a:p>
        </p:txBody>
      </p:sp>
      <p:sp>
        <p:nvSpPr>
          <p:cNvPr id="4" name="Slide Number Placeholder 3"/>
          <p:cNvSpPr>
            <a:spLocks noGrp="1"/>
          </p:cNvSpPr>
          <p:nvPr>
            <p:ph type="sldNum" sz="quarter" idx="5"/>
          </p:nvPr>
        </p:nvSpPr>
        <p:spPr/>
        <p:txBody>
          <a:bodyPr/>
          <a:lstStyle/>
          <a:p>
            <a:fld id="{EFE680F2-99A5-407E-AFA3-432F269E9311}" type="slidenum">
              <a:rPr lang="en-US" smtClean="0"/>
              <a:t>5</a:t>
            </a:fld>
            <a:endParaRPr lang="en-US"/>
          </a:p>
        </p:txBody>
      </p:sp>
    </p:spTree>
    <p:extLst>
      <p:ext uri="{BB962C8B-B14F-4D97-AF65-F5344CB8AC3E}">
        <p14:creationId xmlns:p14="http://schemas.microsoft.com/office/powerpoint/2010/main" val="1964904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AEAC has chosen to work on three goals over the next three years. </a:t>
            </a:r>
          </a:p>
        </p:txBody>
      </p:sp>
      <p:sp>
        <p:nvSpPr>
          <p:cNvPr id="4" name="Slide Number Placeholder 3"/>
          <p:cNvSpPr>
            <a:spLocks noGrp="1"/>
          </p:cNvSpPr>
          <p:nvPr>
            <p:ph type="sldNum" sz="quarter" idx="5"/>
          </p:nvPr>
        </p:nvSpPr>
        <p:spPr/>
        <p:txBody>
          <a:bodyPr/>
          <a:lstStyle/>
          <a:p>
            <a:fld id="{EFE680F2-99A5-407E-AFA3-432F269E9311}" type="slidenum">
              <a:rPr lang="en-US" smtClean="0"/>
              <a:t>6</a:t>
            </a:fld>
            <a:endParaRPr lang="en-US"/>
          </a:p>
        </p:txBody>
      </p:sp>
    </p:spTree>
    <p:extLst>
      <p:ext uri="{BB962C8B-B14F-4D97-AF65-F5344CB8AC3E}">
        <p14:creationId xmlns:p14="http://schemas.microsoft.com/office/powerpoint/2010/main" val="3008840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take a moment to invite a couple of AEAC members who are present to take a minute to give their perspective of AEAC. </a:t>
            </a:r>
          </a:p>
          <a:p>
            <a:endParaRPr lang="en-US" dirty="0"/>
          </a:p>
          <a:p>
            <a:r>
              <a:rPr lang="en-US" dirty="0"/>
              <a:t>But before I do I want to say as the staffer for both councils I see great potential in cross work but advised that each councils positioning and governing is different but through collaboration we have the ability to shore up our aim in providing equitable educational and workforce skills training to impart positive social and economic change for our students. </a:t>
            </a:r>
          </a:p>
        </p:txBody>
      </p:sp>
      <p:sp>
        <p:nvSpPr>
          <p:cNvPr id="4" name="Slide Number Placeholder 3"/>
          <p:cNvSpPr>
            <a:spLocks noGrp="1"/>
          </p:cNvSpPr>
          <p:nvPr>
            <p:ph type="sldNum" sz="quarter" idx="5"/>
          </p:nvPr>
        </p:nvSpPr>
        <p:spPr/>
        <p:txBody>
          <a:bodyPr/>
          <a:lstStyle/>
          <a:p>
            <a:fld id="{EFE680F2-99A5-407E-AFA3-432F269E9311}" type="slidenum">
              <a:rPr lang="en-US" smtClean="0"/>
              <a:t>7</a:t>
            </a:fld>
            <a:endParaRPr lang="en-US"/>
          </a:p>
        </p:txBody>
      </p:sp>
    </p:spTree>
    <p:extLst>
      <p:ext uri="{BB962C8B-B14F-4D97-AF65-F5344CB8AC3E}">
        <p14:creationId xmlns:p14="http://schemas.microsoft.com/office/powerpoint/2010/main" val="3390348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2318139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080EF7-5F3A-4589-AB0D-D3F963938B45}"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4AF7E-CB66-418A-A704-68ABBF12480F}" type="slidenum">
              <a:rPr lang="en-US" smtClean="0"/>
              <a:t>‹#›</a:t>
            </a:fld>
            <a:endParaRPr lang="en-US"/>
          </a:p>
        </p:txBody>
      </p:sp>
    </p:spTree>
    <p:extLst>
      <p:ext uri="{BB962C8B-B14F-4D97-AF65-F5344CB8AC3E}">
        <p14:creationId xmlns:p14="http://schemas.microsoft.com/office/powerpoint/2010/main" val="216322716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080EF7-5F3A-4589-AB0D-D3F963938B45}"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4AF7E-CB66-418A-A704-68ABBF12480F}" type="slidenum">
              <a:rPr lang="en-US" smtClean="0"/>
              <a:t>‹#›</a:t>
            </a:fld>
            <a:endParaRPr lang="en-US"/>
          </a:p>
        </p:txBody>
      </p:sp>
    </p:spTree>
    <p:extLst>
      <p:ext uri="{BB962C8B-B14F-4D97-AF65-F5344CB8AC3E}">
        <p14:creationId xmlns:p14="http://schemas.microsoft.com/office/powerpoint/2010/main" val="14529823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080EF7-5F3A-4589-AB0D-D3F963938B45}"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4AF7E-CB66-418A-A704-68ABBF12480F}" type="slidenum">
              <a:rPr lang="en-US" smtClean="0"/>
              <a:t>‹#›</a:t>
            </a:fld>
            <a:endParaRPr lang="en-US"/>
          </a:p>
        </p:txBody>
      </p:sp>
    </p:spTree>
    <p:extLst>
      <p:ext uri="{BB962C8B-B14F-4D97-AF65-F5344CB8AC3E}">
        <p14:creationId xmlns:p14="http://schemas.microsoft.com/office/powerpoint/2010/main" val="419757786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2" name="Title 1"/>
          <p:cNvSpPr>
            <a:spLocks noGrp="1"/>
          </p:cNvSpPr>
          <p:nvPr>
            <p:ph type="title" hasCustomPrompt="1"/>
          </p:nvPr>
        </p:nvSpPr>
        <p:spPr>
          <a:xfrm>
            <a:off x="838200" y="1476958"/>
            <a:ext cx="105156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838200" y="2265367"/>
            <a:ext cx="105156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838200" y="6399147"/>
            <a:ext cx="1113632"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939096" y="6445500"/>
            <a:ext cx="5046616"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32532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3090418" y="0"/>
            <a:ext cx="9105969"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491050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10/11/2023</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959668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10/11/2023</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52742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10/11/2023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692570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4064"/>
            <a:ext cx="5423608"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10/11/2023</a:t>
            </a:fld>
            <a:endParaRPr lang="en-US"/>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481885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10/11/2023</a:t>
            </a:fld>
            <a:endParaRPr lang="en-US"/>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8713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10/11/2023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4847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9CB6C7-AD96-437F-A75B-A1987D8D9ACA}" type="datetime1">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5BC03-7CE3-4FE3-BC0A-0ACCA8AC1F24}" type="slidenum">
              <a:rPr lang="en-US" smtClean="0"/>
              <a:pPr/>
              <a:t>‹#›</a:t>
            </a:fld>
            <a:endParaRPr lang="en-US" dirty="0"/>
          </a:p>
        </p:txBody>
      </p:sp>
      <p:pic>
        <p:nvPicPr>
          <p:cNvPr id="7" name="Picture 6" descr="Community and Technical Colleges. Washington State Board">
            <a:extLst>
              <a:ext uri="{FF2B5EF4-FFF2-40B4-BE49-F238E27FC236}">
                <a16:creationId xmlns:a16="http://schemas.microsoft.com/office/drawing/2014/main" id="{0E5F0A90-1F8A-4282-ADDE-BB04E8098F2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8" name="Picture 7" descr="Header triangles pattern">
            <a:extLst>
              <a:ext uri="{FF2B5EF4-FFF2-40B4-BE49-F238E27FC236}">
                <a16:creationId xmlns:a16="http://schemas.microsoft.com/office/drawing/2014/main" id="{C4D71868-4C13-4537-8492-075EB26717B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9" name="Rectangle 8" descr="Yellow sidebar">
            <a:extLst>
              <a:ext uri="{FF2B5EF4-FFF2-40B4-BE49-F238E27FC236}">
                <a16:creationId xmlns:a16="http://schemas.microsoft.com/office/drawing/2014/main" id="{D97E7E62-7291-4EA8-A0DE-F20D23F0DDA1}"/>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011779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10/11/2023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6447439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10/11/2023</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30235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68BEF8-F67A-4B64-B2F2-CC4AA048128C}" type="datetime1">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5BC03-7CE3-4FE3-BC0A-0ACCA8AC1F24}" type="slidenum">
              <a:rPr lang="en-US" smtClean="0"/>
              <a:pPr/>
              <a:t>‹#›</a:t>
            </a:fld>
            <a:endParaRPr lang="en-US" dirty="0"/>
          </a:p>
        </p:txBody>
      </p:sp>
      <p:pic>
        <p:nvPicPr>
          <p:cNvPr id="7" name="Picture 6" descr="Community and Technical Colleges. Washington State Board.">
            <a:extLst>
              <a:ext uri="{FF2B5EF4-FFF2-40B4-BE49-F238E27FC236}">
                <a16:creationId xmlns:a16="http://schemas.microsoft.com/office/drawing/2014/main" id="{7F90736C-AE53-4DC3-974B-FDECFC0E7C8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8" name="Picture 7" descr="Header triangles pattern">
            <a:extLst>
              <a:ext uri="{FF2B5EF4-FFF2-40B4-BE49-F238E27FC236}">
                <a16:creationId xmlns:a16="http://schemas.microsoft.com/office/drawing/2014/main" id="{09A4D5D2-A1DC-4D37-9026-BA7BB62F3B4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9" name="Rectangle 8" descr="Yellow sidebar">
            <a:extLst>
              <a:ext uri="{FF2B5EF4-FFF2-40B4-BE49-F238E27FC236}">
                <a16:creationId xmlns:a16="http://schemas.microsoft.com/office/drawing/2014/main" id="{8C5A03FF-E732-4E1C-93DD-EE5BA2DE092F}"/>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4323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01848F-E7F6-4E55-B1DE-CC691BBD4F09}" type="datetime1">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5BC03-7CE3-4FE3-BC0A-0ACCA8AC1F24}" type="slidenum">
              <a:rPr lang="en-US" smtClean="0"/>
              <a:pPr/>
              <a:t>‹#›</a:t>
            </a:fld>
            <a:endParaRPr lang="en-US" dirty="0"/>
          </a:p>
        </p:txBody>
      </p:sp>
      <p:pic>
        <p:nvPicPr>
          <p:cNvPr id="8" name="Picture 7" descr="Community and Technical Colleges. Washington State Board.">
            <a:extLst>
              <a:ext uri="{FF2B5EF4-FFF2-40B4-BE49-F238E27FC236}">
                <a16:creationId xmlns:a16="http://schemas.microsoft.com/office/drawing/2014/main" id="{727616C4-97E7-464F-9624-31D6B15E99A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9" name="Picture 8" descr="Header triangles pattern">
            <a:extLst>
              <a:ext uri="{FF2B5EF4-FFF2-40B4-BE49-F238E27FC236}">
                <a16:creationId xmlns:a16="http://schemas.microsoft.com/office/drawing/2014/main" id="{E30137C3-30CE-4171-B45B-2FCAFDC6903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0" name="Rectangle 9" descr="Yellow sidebar">
            <a:extLst>
              <a:ext uri="{FF2B5EF4-FFF2-40B4-BE49-F238E27FC236}">
                <a16:creationId xmlns:a16="http://schemas.microsoft.com/office/drawing/2014/main" id="{1DC215C3-03E5-4A2C-9B53-2F322DB51FED}"/>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26614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48A247-4D0D-4017-954A-CBEE1B524F16}" type="datetime1">
              <a:rPr lang="en-US" smtClean="0"/>
              <a:t>10/11/2023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E5BC03-7CE3-4FE3-BC0A-0ACCA8AC1F24}" type="slidenum">
              <a:rPr lang="en-US" smtClean="0"/>
              <a:pPr/>
              <a:t>‹#›</a:t>
            </a:fld>
            <a:endParaRPr lang="en-US" dirty="0"/>
          </a:p>
        </p:txBody>
      </p:sp>
      <p:pic>
        <p:nvPicPr>
          <p:cNvPr id="10" name="Picture 9" descr="Community and Technical Colleges. Washington State Board.">
            <a:extLst>
              <a:ext uri="{FF2B5EF4-FFF2-40B4-BE49-F238E27FC236}">
                <a16:creationId xmlns:a16="http://schemas.microsoft.com/office/drawing/2014/main" id="{6D91FFC7-F8B9-447E-9E3F-A8AD4EA4416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a:extLst>
              <a:ext uri="{FF2B5EF4-FFF2-40B4-BE49-F238E27FC236}">
                <a16:creationId xmlns:a16="http://schemas.microsoft.com/office/drawing/2014/main" id="{2AE0272A-B1A4-41BE-A2D7-19F5DD379AD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4064"/>
            <a:ext cx="5423608" cy="1481791"/>
          </a:xfrm>
          <a:prstGeom prst="rect">
            <a:avLst/>
          </a:prstGeom>
        </p:spPr>
      </p:pic>
      <p:sp>
        <p:nvSpPr>
          <p:cNvPr id="12" name="Rectangle 11" descr="Yellow sidebar">
            <a:extLst>
              <a:ext uri="{FF2B5EF4-FFF2-40B4-BE49-F238E27FC236}">
                <a16:creationId xmlns:a16="http://schemas.microsoft.com/office/drawing/2014/main" id="{ECB5578A-9B86-4C3C-BDCD-48DB8C1542C6}"/>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711952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43D62C-E4AB-4F6C-BB6E-7C3A3BBC5E2B}" type="datetime1">
              <a:rPr lang="en-US" smtClean="0"/>
              <a:t>10/11/2023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E5BC03-7CE3-4FE3-BC0A-0ACCA8AC1F24}" type="slidenum">
              <a:rPr lang="en-US" smtClean="0"/>
              <a:pPr/>
              <a:t>‹#›</a:t>
            </a:fld>
            <a:endParaRPr lang="en-US" dirty="0"/>
          </a:p>
        </p:txBody>
      </p:sp>
      <p:pic>
        <p:nvPicPr>
          <p:cNvPr id="6" name="Picture 5" descr="Community and Technical Colleges. Washington State Board.">
            <a:extLst>
              <a:ext uri="{FF2B5EF4-FFF2-40B4-BE49-F238E27FC236}">
                <a16:creationId xmlns:a16="http://schemas.microsoft.com/office/drawing/2014/main" id="{F6567996-5990-494E-8A83-DA3B7C4867F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7" name="Picture 6" descr="Header triangles pattern">
            <a:extLst>
              <a:ext uri="{FF2B5EF4-FFF2-40B4-BE49-F238E27FC236}">
                <a16:creationId xmlns:a16="http://schemas.microsoft.com/office/drawing/2014/main" id="{E4E34BF0-6EAC-4718-83A7-3CA2A7341360}"/>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8" name="Rectangle 7" descr="Yellow sidebar">
            <a:extLst>
              <a:ext uri="{FF2B5EF4-FFF2-40B4-BE49-F238E27FC236}">
                <a16:creationId xmlns:a16="http://schemas.microsoft.com/office/drawing/2014/main" id="{DC3D6F49-5C71-48D5-9185-7133D2AF4B1D}"/>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59868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75FF0-9E97-4E0A-B533-109FB6621FD2}" type="datetime1">
              <a:rPr lang="en-US" smtClean="0"/>
              <a:t>10/11/2023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a:t>
            </a:fld>
            <a:endParaRPr lang="en-US" dirty="0"/>
          </a:p>
        </p:txBody>
      </p:sp>
      <p:pic>
        <p:nvPicPr>
          <p:cNvPr id="5" name="Picture 4" descr="Community and Technical Colleges. Washington State Board.">
            <a:extLst>
              <a:ext uri="{FF2B5EF4-FFF2-40B4-BE49-F238E27FC236}">
                <a16:creationId xmlns:a16="http://schemas.microsoft.com/office/drawing/2014/main" id="{06669EAB-8574-4D23-B2D5-9349F428F40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6" name="Picture 5" descr="Header triangles pattern">
            <a:extLst>
              <a:ext uri="{FF2B5EF4-FFF2-40B4-BE49-F238E27FC236}">
                <a16:creationId xmlns:a16="http://schemas.microsoft.com/office/drawing/2014/main" id="{50EADF4F-2D15-4C25-AC8F-E0B7F70304F9}"/>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7" name="Rectangle 6" descr="Yellow sidebar">
            <a:extLst>
              <a:ext uri="{FF2B5EF4-FFF2-40B4-BE49-F238E27FC236}">
                <a16:creationId xmlns:a16="http://schemas.microsoft.com/office/drawing/2014/main" id="{CCB5A5DA-A325-486B-874F-710611D17D07}"/>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13964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C062AC-1CC2-40A8-B531-F2154AC26E35}" type="datetime1">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5BC03-7CE3-4FE3-BC0A-0ACCA8AC1F24}" type="slidenum">
              <a:rPr lang="en-US" smtClean="0"/>
              <a:pPr/>
              <a:t>‹#›</a:t>
            </a:fld>
            <a:endParaRPr lang="en-US" dirty="0"/>
          </a:p>
        </p:txBody>
      </p:sp>
      <p:pic>
        <p:nvPicPr>
          <p:cNvPr id="8" name="Picture 7" descr="Community and Technical Colleges. Washington State Board.">
            <a:extLst>
              <a:ext uri="{FF2B5EF4-FFF2-40B4-BE49-F238E27FC236}">
                <a16:creationId xmlns:a16="http://schemas.microsoft.com/office/drawing/2014/main" id="{CC97DED7-0CA7-4FC7-8FB9-01288BD9B86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9" name="Picture 8" descr="Header triangles pattern">
            <a:extLst>
              <a:ext uri="{FF2B5EF4-FFF2-40B4-BE49-F238E27FC236}">
                <a16:creationId xmlns:a16="http://schemas.microsoft.com/office/drawing/2014/main" id="{FAF03E11-9FE5-488E-B6D1-C0B66DD1C02B}"/>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0" name="Rectangle 9" descr="Yellow sidebar">
            <a:extLst>
              <a:ext uri="{FF2B5EF4-FFF2-40B4-BE49-F238E27FC236}">
                <a16:creationId xmlns:a16="http://schemas.microsoft.com/office/drawing/2014/main" id="{6979781F-B087-49D7-8584-B66A10ECF7E7}"/>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6115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EA93EB-E55E-4DBB-B6AA-C54A9BA5E4A4}" type="datetime1">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5BC03-7CE3-4FE3-BC0A-0ACCA8AC1F24}" type="slidenum">
              <a:rPr lang="en-US" smtClean="0"/>
              <a:pPr/>
              <a:t>‹#›</a:t>
            </a:fld>
            <a:endParaRPr lang="en-US" dirty="0"/>
          </a:p>
        </p:txBody>
      </p:sp>
      <p:pic>
        <p:nvPicPr>
          <p:cNvPr id="8" name="Picture 7" descr="Community and Technical Colleges. Washington State Board.">
            <a:extLst>
              <a:ext uri="{FF2B5EF4-FFF2-40B4-BE49-F238E27FC236}">
                <a16:creationId xmlns:a16="http://schemas.microsoft.com/office/drawing/2014/main" id="{FA5E6CE3-05B0-48A8-AFA7-B5973ECAA14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9" name="Picture 8" descr="Header triangles pattern">
            <a:extLst>
              <a:ext uri="{FF2B5EF4-FFF2-40B4-BE49-F238E27FC236}">
                <a16:creationId xmlns:a16="http://schemas.microsoft.com/office/drawing/2014/main" id="{D34483CF-35D9-47EA-85B9-F35C445F07E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0" name="Rectangle 9" descr="Yellow sidebar">
            <a:extLst>
              <a:ext uri="{FF2B5EF4-FFF2-40B4-BE49-F238E27FC236}">
                <a16:creationId xmlns:a16="http://schemas.microsoft.com/office/drawing/2014/main" id="{F0F0D4A5-7B42-4457-983C-74D699A32A2D}"/>
              </a:ext>
            </a:extLst>
          </p:cNvP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06906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80EF7-5F3A-4589-AB0D-D3F963938B45}" type="datetimeFigureOut">
              <a:rPr lang="en-US" smtClean="0"/>
              <a:t>10/11/2023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4AF7E-CB66-418A-A704-68ABBF12480F}" type="slidenum">
              <a:rPr lang="en-US" smtClean="0"/>
              <a:t>‹#›</a:t>
            </a:fld>
            <a:endParaRPr lang="en-US"/>
          </a:p>
        </p:txBody>
      </p:sp>
    </p:spTree>
    <p:extLst>
      <p:ext uri="{BB962C8B-B14F-4D97-AF65-F5344CB8AC3E}">
        <p14:creationId xmlns:p14="http://schemas.microsoft.com/office/powerpoint/2010/main" val="3355196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www.sbctc.edu/about/task-forces-work-groups/aeac/"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A0A56-2995-437D-966D-E3758C2AB24F}"/>
              </a:ext>
            </a:extLst>
          </p:cNvPr>
          <p:cNvSpPr>
            <a:spLocks noGrp="1"/>
          </p:cNvSpPr>
          <p:nvPr>
            <p:ph type="title"/>
          </p:nvPr>
        </p:nvSpPr>
        <p:spPr>
          <a:xfrm>
            <a:off x="434463" y="3709852"/>
            <a:ext cx="11115967" cy="1916492"/>
          </a:xfrm>
        </p:spPr>
        <p:txBody>
          <a:bodyPr>
            <a:normAutofit/>
          </a:bodyPr>
          <a:lstStyle/>
          <a:p>
            <a:pPr algn="r"/>
            <a:r>
              <a:rPr lang="en-US" sz="5300" dirty="0">
                <a:solidFill>
                  <a:schemeClr val="tx1"/>
                </a:solidFill>
              </a:rPr>
              <a:t>A Friend in Deed- </a:t>
            </a:r>
            <a:br>
              <a:rPr lang="en-US" sz="5300" dirty="0">
                <a:solidFill>
                  <a:schemeClr val="tx1"/>
                </a:solidFill>
              </a:rPr>
            </a:br>
            <a:r>
              <a:rPr lang="en-US" sz="5300" dirty="0">
                <a:solidFill>
                  <a:schemeClr val="tx1"/>
                </a:solidFill>
              </a:rPr>
              <a:t>Adult Education Advisory Council </a:t>
            </a:r>
          </a:p>
        </p:txBody>
      </p:sp>
      <p:sp>
        <p:nvSpPr>
          <p:cNvPr id="4" name="Slide Number Placeholder 3">
            <a:extLst>
              <a:ext uri="{FF2B5EF4-FFF2-40B4-BE49-F238E27FC236}">
                <a16:creationId xmlns:a16="http://schemas.microsoft.com/office/drawing/2014/main" id="{26ABDCC3-A13C-4C9B-91C5-4F95B12597CB}"/>
              </a:ext>
            </a:extLst>
          </p:cNvPr>
          <p:cNvSpPr>
            <a:spLocks noGrp="1"/>
          </p:cNvSpPr>
          <p:nvPr>
            <p:ph type="sldNum" sz="quarter" idx="4294967295"/>
          </p:nvPr>
        </p:nvSpPr>
        <p:spPr>
          <a:xfrm>
            <a:off x="9448800" y="6356350"/>
            <a:ext cx="2743200" cy="365125"/>
          </a:xfrm>
        </p:spPr>
        <p:txBody>
          <a:bodyPr/>
          <a:lstStyle/>
          <a:p>
            <a:pPr defTabSz="457200"/>
            <a:fld id="{DEE5BC03-7CE3-4FE3-BC0A-0ACCA8AC1F24}" type="slidenum">
              <a:rPr lang="en-US">
                <a:solidFill>
                  <a:prstClr val="black">
                    <a:tint val="75000"/>
                  </a:prstClr>
                </a:solidFill>
                <a:latin typeface="Calibri" panose="020F0502020204030204"/>
              </a:rPr>
              <a:pPr defTabSz="457200"/>
              <a:t>1</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30783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20147-1A13-4865-BD42-FF57A44B6081}"/>
              </a:ext>
            </a:extLst>
          </p:cNvPr>
          <p:cNvSpPr>
            <a:spLocks noGrp="1"/>
          </p:cNvSpPr>
          <p:nvPr>
            <p:ph type="title"/>
          </p:nvPr>
        </p:nvSpPr>
        <p:spPr/>
        <p:txBody>
          <a:bodyPr/>
          <a:lstStyle/>
          <a:p>
            <a:r>
              <a:rPr lang="en-US" dirty="0">
                <a:latin typeface="+mn-lt"/>
                <a:hlinkClick r:id="rId3"/>
              </a:rPr>
              <a:t>AEAC Mission, Purpose and Accomplishments</a:t>
            </a:r>
            <a:endParaRPr lang="en-US" dirty="0">
              <a:latin typeface="+mn-lt"/>
            </a:endParaRPr>
          </a:p>
        </p:txBody>
      </p:sp>
      <p:sp>
        <p:nvSpPr>
          <p:cNvPr id="4" name="Slide Number Placeholder 3">
            <a:extLst>
              <a:ext uri="{FF2B5EF4-FFF2-40B4-BE49-F238E27FC236}">
                <a16:creationId xmlns:a16="http://schemas.microsoft.com/office/drawing/2014/main" id="{DF2A0478-45CC-47D8-9089-5CD1A7DBBD51}"/>
              </a:ext>
            </a:extLst>
          </p:cNvPr>
          <p:cNvSpPr>
            <a:spLocks noGrp="1"/>
          </p:cNvSpPr>
          <p:nvPr>
            <p:ph type="sldNum" sz="quarter" idx="12"/>
          </p:nvPr>
        </p:nvSpPr>
        <p:spPr/>
        <p:txBody>
          <a:bodyPr/>
          <a:lstStyle/>
          <a:p>
            <a:pPr defTabSz="457200"/>
            <a:fld id="{DEE5BC03-7CE3-4FE3-BC0A-0ACCA8AC1F24}" type="slidenum">
              <a:rPr lang="en-US">
                <a:solidFill>
                  <a:prstClr val="black">
                    <a:tint val="75000"/>
                  </a:prstClr>
                </a:solidFill>
                <a:latin typeface="Calibri" panose="020F0502020204030204"/>
              </a:rPr>
              <a:pPr defTabSz="457200"/>
              <a:t>2</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79127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DF87761-066E-4A66-8433-5DCBE4F548CA}"/>
              </a:ext>
            </a:extLst>
          </p:cNvPr>
          <p:cNvSpPr>
            <a:spLocks noGrp="1"/>
          </p:cNvSpPr>
          <p:nvPr>
            <p:ph type="title"/>
          </p:nvPr>
        </p:nvSpPr>
        <p:spPr>
          <a:xfrm>
            <a:off x="838200" y="1154266"/>
            <a:ext cx="10515600" cy="1325563"/>
          </a:xfrm>
        </p:spPr>
        <p:txBody>
          <a:bodyPr/>
          <a:lstStyle/>
          <a:p>
            <a:r>
              <a:rPr lang="en-US" b="1" dirty="0"/>
              <a:t>Nine Member Appointed Board</a:t>
            </a:r>
          </a:p>
        </p:txBody>
      </p:sp>
      <p:sp>
        <p:nvSpPr>
          <p:cNvPr id="6" name="Content Placeholder 5">
            <a:extLst>
              <a:ext uri="{FF2B5EF4-FFF2-40B4-BE49-F238E27FC236}">
                <a16:creationId xmlns:a16="http://schemas.microsoft.com/office/drawing/2014/main" id="{6CBBC2BD-4BE9-4CF4-8218-5FA1B127DE0D}"/>
              </a:ext>
            </a:extLst>
          </p:cNvPr>
          <p:cNvSpPr>
            <a:spLocks noGrp="1"/>
          </p:cNvSpPr>
          <p:nvPr>
            <p:ph sz="half" idx="1"/>
          </p:nvPr>
        </p:nvSpPr>
        <p:spPr>
          <a:xfrm>
            <a:off x="681446" y="2619601"/>
            <a:ext cx="5181600" cy="3736751"/>
          </a:xfrm>
        </p:spPr>
        <p:txBody>
          <a:bodyPr/>
          <a:lstStyle/>
          <a:p>
            <a:r>
              <a:rPr lang="en-US" dirty="0">
                <a:effectLst>
                  <a:outerShdw blurRad="38100" dist="38100" dir="2700000" algn="tl">
                    <a:srgbClr val="000000">
                      <a:alpha val="43137"/>
                    </a:srgbClr>
                  </a:outerShdw>
                </a:effectLst>
              </a:rPr>
              <a:t>Lin Zhou- Educational Agency – Higher Education </a:t>
            </a:r>
          </a:p>
          <a:p>
            <a:r>
              <a:rPr lang="en-US" dirty="0">
                <a:effectLst>
                  <a:outerShdw blurRad="38100" dist="38100" dir="2700000" algn="tl">
                    <a:srgbClr val="000000">
                      <a:alpha val="43137"/>
                    </a:srgbClr>
                  </a:outerShdw>
                </a:effectLst>
              </a:rPr>
              <a:t>Kelli Graham – Community Based Organization</a:t>
            </a:r>
          </a:p>
          <a:p>
            <a:r>
              <a:rPr lang="en-US" dirty="0"/>
              <a:t>Kenny Ryan – General Public</a:t>
            </a:r>
          </a:p>
          <a:p>
            <a:r>
              <a:rPr lang="en-US" dirty="0">
                <a:effectLst>
                  <a:outerShdw blurRad="38100" dist="38100" dir="2700000" algn="tl">
                    <a:srgbClr val="000000">
                      <a:alpha val="43137"/>
                    </a:srgbClr>
                  </a:outerShdw>
                </a:effectLst>
              </a:rPr>
              <a:t>Aaron Parrot – Economic Development</a:t>
            </a:r>
          </a:p>
          <a:p>
            <a:r>
              <a:rPr lang="en-US" dirty="0"/>
              <a:t>Vacant – Labor Representative</a:t>
            </a:r>
          </a:p>
        </p:txBody>
      </p:sp>
      <p:sp>
        <p:nvSpPr>
          <p:cNvPr id="7" name="Content Placeholder 6">
            <a:extLst>
              <a:ext uri="{FF2B5EF4-FFF2-40B4-BE49-F238E27FC236}">
                <a16:creationId xmlns:a16="http://schemas.microsoft.com/office/drawing/2014/main" id="{977DB6A9-5944-4FFB-B88B-0C9C5AE30EDD}"/>
              </a:ext>
            </a:extLst>
          </p:cNvPr>
          <p:cNvSpPr>
            <a:spLocks noGrp="1"/>
          </p:cNvSpPr>
          <p:nvPr>
            <p:ph sz="half" idx="2"/>
          </p:nvPr>
        </p:nvSpPr>
        <p:spPr>
          <a:xfrm>
            <a:off x="6328954" y="2711040"/>
            <a:ext cx="5181600" cy="3553871"/>
          </a:xfrm>
        </p:spPr>
        <p:txBody>
          <a:bodyPr/>
          <a:lstStyle/>
          <a:p>
            <a:r>
              <a:rPr lang="en-US" dirty="0">
                <a:effectLst>
                  <a:outerShdw blurRad="38100" dist="38100" dir="2700000" algn="tl">
                    <a:srgbClr val="000000">
                      <a:alpha val="43137"/>
                    </a:srgbClr>
                  </a:outerShdw>
                </a:effectLst>
              </a:rPr>
              <a:t>Ricardo Chavez – Adult Education Teacher</a:t>
            </a:r>
          </a:p>
          <a:p>
            <a:r>
              <a:rPr lang="en-US" dirty="0"/>
              <a:t>Courtney Jacobsen – Private Sector</a:t>
            </a:r>
          </a:p>
          <a:p>
            <a:r>
              <a:rPr lang="en-US" dirty="0">
                <a:effectLst>
                  <a:outerShdw blurRad="38100" dist="38100" dir="2700000" algn="tl">
                    <a:srgbClr val="000000">
                      <a:alpha val="43137"/>
                    </a:srgbClr>
                  </a:outerShdw>
                </a:effectLst>
              </a:rPr>
              <a:t>Amy Diehr – Private Literacy Organization</a:t>
            </a:r>
          </a:p>
          <a:p>
            <a:r>
              <a:rPr lang="en-US" dirty="0"/>
              <a:t>Lucretia Robertson – Library Program</a:t>
            </a:r>
          </a:p>
        </p:txBody>
      </p:sp>
      <p:sp>
        <p:nvSpPr>
          <p:cNvPr id="4" name="Slide Number Placeholder 3">
            <a:extLst>
              <a:ext uri="{FF2B5EF4-FFF2-40B4-BE49-F238E27FC236}">
                <a16:creationId xmlns:a16="http://schemas.microsoft.com/office/drawing/2014/main" id="{6505E10B-0926-4EBC-B0B7-CA2162D3BC00}"/>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207071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8F134-5591-49D8-AE39-2C9ECCE6C59E}"/>
              </a:ext>
            </a:extLst>
          </p:cNvPr>
          <p:cNvSpPr>
            <a:spLocks noGrp="1"/>
          </p:cNvSpPr>
          <p:nvPr>
            <p:ph type="title"/>
          </p:nvPr>
        </p:nvSpPr>
        <p:spPr>
          <a:xfrm>
            <a:off x="914402" y="1109389"/>
            <a:ext cx="10515600" cy="1325563"/>
          </a:xfrm>
        </p:spPr>
        <p:txBody>
          <a:bodyPr/>
          <a:lstStyle/>
          <a:p>
            <a:r>
              <a:rPr lang="en-US" b="1" dirty="0"/>
              <a:t>Invited Partners</a:t>
            </a:r>
          </a:p>
        </p:txBody>
      </p:sp>
      <p:sp>
        <p:nvSpPr>
          <p:cNvPr id="3" name="Content Placeholder 2">
            <a:extLst>
              <a:ext uri="{FF2B5EF4-FFF2-40B4-BE49-F238E27FC236}">
                <a16:creationId xmlns:a16="http://schemas.microsoft.com/office/drawing/2014/main" id="{18CADFAF-ED62-4717-86C3-C8EBFC90D853}"/>
              </a:ext>
            </a:extLst>
          </p:cNvPr>
          <p:cNvSpPr>
            <a:spLocks noGrp="1"/>
          </p:cNvSpPr>
          <p:nvPr>
            <p:ph sz="half" idx="1"/>
          </p:nvPr>
        </p:nvSpPr>
        <p:spPr>
          <a:xfrm>
            <a:off x="838200" y="2434953"/>
            <a:ext cx="5181600" cy="3921399"/>
          </a:xfrm>
        </p:spPr>
        <p:txBody>
          <a:bodyPr>
            <a:normAutofit fontScale="92500"/>
          </a:bodyPr>
          <a:lstStyle/>
          <a:p>
            <a:r>
              <a:rPr lang="en-US" dirty="0"/>
              <a:t>Babette Roberts – Department of Health and Human Services – Chair</a:t>
            </a:r>
          </a:p>
          <a:p>
            <a:r>
              <a:rPr lang="en-US" dirty="0"/>
              <a:t>Cindy Guertin – Department of Commerce</a:t>
            </a:r>
          </a:p>
          <a:p>
            <a:r>
              <a:rPr lang="en-US" dirty="0">
                <a:effectLst>
                  <a:outerShdw blurRad="38100" dist="38100" dir="2700000" algn="tl">
                    <a:srgbClr val="000000">
                      <a:alpha val="43137"/>
                    </a:srgbClr>
                  </a:outerShdw>
                </a:effectLst>
              </a:rPr>
              <a:t>Sherri Fujita – Council for Basic Skills</a:t>
            </a:r>
          </a:p>
          <a:p>
            <a:r>
              <a:rPr lang="en-US" dirty="0">
                <a:effectLst>
                  <a:outerShdw blurRad="38100" dist="38100" dir="2700000" algn="tl">
                    <a:srgbClr val="000000">
                      <a:alpha val="43137"/>
                    </a:srgbClr>
                  </a:outerShdw>
                </a:effectLst>
              </a:rPr>
              <a:t>Eleni </a:t>
            </a:r>
            <a:r>
              <a:rPr lang="en-US" dirty="0" err="1">
                <a:effectLst>
                  <a:outerShdw blurRad="38100" dist="38100" dir="2700000" algn="tl">
                    <a:srgbClr val="000000">
                      <a:alpha val="43137"/>
                    </a:srgbClr>
                  </a:outerShdw>
                </a:effectLst>
              </a:rPr>
              <a:t>Papdakis</a:t>
            </a:r>
            <a:r>
              <a:rPr lang="en-US" dirty="0">
                <a:effectLst>
                  <a:outerShdw blurRad="38100" dist="38100" dir="2700000" algn="tl">
                    <a:srgbClr val="000000">
                      <a:alpha val="43137"/>
                    </a:srgbClr>
                  </a:outerShdw>
                </a:effectLst>
              </a:rPr>
              <a:t> – Workforce Board</a:t>
            </a:r>
          </a:p>
          <a:p>
            <a:r>
              <a:rPr lang="en-US" dirty="0">
                <a:effectLst>
                  <a:outerShdw blurRad="38100" dist="38100" dir="2700000" algn="tl">
                    <a:srgbClr val="000000">
                      <a:alpha val="43137"/>
                    </a:srgbClr>
                  </a:outerShdw>
                </a:effectLst>
              </a:rPr>
              <a:t>Heidi Summers Council for Basic Skills </a:t>
            </a:r>
          </a:p>
        </p:txBody>
      </p:sp>
      <p:sp>
        <p:nvSpPr>
          <p:cNvPr id="4" name="Content Placeholder 3">
            <a:extLst>
              <a:ext uri="{FF2B5EF4-FFF2-40B4-BE49-F238E27FC236}">
                <a16:creationId xmlns:a16="http://schemas.microsoft.com/office/drawing/2014/main" id="{73958B6A-98C2-4B4F-B101-96AEA9ED29AF}"/>
              </a:ext>
            </a:extLst>
          </p:cNvPr>
          <p:cNvSpPr>
            <a:spLocks noGrp="1"/>
          </p:cNvSpPr>
          <p:nvPr>
            <p:ph sz="half" idx="2"/>
          </p:nvPr>
        </p:nvSpPr>
        <p:spPr>
          <a:xfrm>
            <a:off x="6172202" y="2722335"/>
            <a:ext cx="5181600" cy="3346634"/>
          </a:xfrm>
        </p:spPr>
        <p:txBody>
          <a:bodyPr>
            <a:normAutofit fontScale="92500"/>
          </a:bodyPr>
          <a:lstStyle/>
          <a:p>
            <a:r>
              <a:rPr lang="en-US" dirty="0">
                <a:effectLst>
                  <a:outerShdw blurRad="38100" dist="38100" dir="2700000" algn="tl">
                    <a:srgbClr val="000000">
                      <a:alpha val="43137"/>
                    </a:srgbClr>
                  </a:outerShdw>
                </a:effectLst>
              </a:rPr>
              <a:t>Kristen Morgan – Department of Corrections – Vice Chair</a:t>
            </a:r>
          </a:p>
          <a:p>
            <a:r>
              <a:rPr lang="en-US" dirty="0">
                <a:effectLst>
                  <a:outerShdw blurRad="38100" dist="38100" dir="2700000" algn="tl">
                    <a:srgbClr val="000000">
                      <a:alpha val="43137"/>
                    </a:srgbClr>
                  </a:outerShdw>
                </a:effectLst>
              </a:rPr>
              <a:t>Paul Francis – State Board for Community and Technical Colleges</a:t>
            </a:r>
          </a:p>
          <a:p>
            <a:r>
              <a:rPr lang="en-US" dirty="0">
                <a:effectLst>
                  <a:outerShdw blurRad="38100" dist="38100" dir="2700000" algn="tl">
                    <a:srgbClr val="000000">
                      <a:alpha val="43137"/>
                    </a:srgbClr>
                  </a:outerShdw>
                </a:effectLst>
              </a:rPr>
              <a:t>Anne Goranson – Employment Security Department</a:t>
            </a:r>
          </a:p>
          <a:p>
            <a:r>
              <a:rPr lang="en-US" dirty="0"/>
              <a:t>Mandy Paradise – Office of Superintendent of Public Education</a:t>
            </a:r>
          </a:p>
        </p:txBody>
      </p:sp>
      <p:sp>
        <p:nvSpPr>
          <p:cNvPr id="5" name="Slide Number Placeholder 4">
            <a:extLst>
              <a:ext uri="{FF2B5EF4-FFF2-40B4-BE49-F238E27FC236}">
                <a16:creationId xmlns:a16="http://schemas.microsoft.com/office/drawing/2014/main" id="{6578EFE6-C2AD-4A83-855B-05B73F80657B}"/>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3585216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440E30-AA76-4674-A050-14465887FA53}"/>
              </a:ext>
            </a:extLst>
          </p:cNvPr>
          <p:cNvSpPr>
            <a:spLocks noGrp="1"/>
          </p:cNvSpPr>
          <p:nvPr>
            <p:ph type="title"/>
          </p:nvPr>
        </p:nvSpPr>
        <p:spPr>
          <a:xfrm>
            <a:off x="838200" y="1640254"/>
            <a:ext cx="10515600" cy="1325563"/>
          </a:xfrm>
        </p:spPr>
        <p:txBody>
          <a:bodyPr/>
          <a:lstStyle/>
          <a:p>
            <a:r>
              <a:rPr lang="en-US" b="1" dirty="0"/>
              <a:t>AEAC Focus </a:t>
            </a:r>
          </a:p>
        </p:txBody>
      </p:sp>
      <p:sp>
        <p:nvSpPr>
          <p:cNvPr id="6" name="Content Placeholder 5">
            <a:extLst>
              <a:ext uri="{FF2B5EF4-FFF2-40B4-BE49-F238E27FC236}">
                <a16:creationId xmlns:a16="http://schemas.microsoft.com/office/drawing/2014/main" id="{D7924132-ED57-4822-A7EE-A7034AAA2377}"/>
              </a:ext>
            </a:extLst>
          </p:cNvPr>
          <p:cNvSpPr>
            <a:spLocks noGrp="1"/>
          </p:cNvSpPr>
          <p:nvPr>
            <p:ph idx="1"/>
          </p:nvPr>
        </p:nvSpPr>
        <p:spPr>
          <a:xfrm>
            <a:off x="838200" y="3254927"/>
            <a:ext cx="10515600" cy="2922035"/>
          </a:xfrm>
        </p:spPr>
        <p:txBody>
          <a:bodyPr/>
          <a:lstStyle/>
          <a:p>
            <a:pPr marL="0" indent="0">
              <a:buNone/>
            </a:pPr>
            <a:r>
              <a:rPr lang="en-US" dirty="0">
                <a:effectLst>
                  <a:outerShdw blurRad="38100" dist="38100" dir="2700000" algn="tl">
                    <a:srgbClr val="000000">
                      <a:alpha val="43137"/>
                    </a:srgbClr>
                  </a:outerShdw>
                </a:effectLst>
              </a:rPr>
              <a:t>Advises the State Board for Community and Technical Colleges (SBCTC) and the Work Force Training and Education Coordinating Board(WFTECB) concerning adult basic education and literacy programs. </a:t>
            </a:r>
            <a:r>
              <a:rPr lang="en-US" dirty="0"/>
              <a:t>The Council also supports, expands, and improves partnership, collaboration, and coordination among the state's adult literacy and basic skill stakeholders, providers, and external partners at every level.</a:t>
            </a:r>
          </a:p>
        </p:txBody>
      </p:sp>
    </p:spTree>
    <p:extLst>
      <p:ext uri="{BB962C8B-B14F-4D97-AF65-F5344CB8AC3E}">
        <p14:creationId xmlns:p14="http://schemas.microsoft.com/office/powerpoint/2010/main" val="356521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FA4830-9E58-4911-95A6-108983FF5F02}"/>
              </a:ext>
            </a:extLst>
          </p:cNvPr>
          <p:cNvSpPr>
            <a:spLocks noGrp="1"/>
          </p:cNvSpPr>
          <p:nvPr>
            <p:ph type="title"/>
          </p:nvPr>
        </p:nvSpPr>
        <p:spPr>
          <a:xfrm>
            <a:off x="838200" y="992641"/>
            <a:ext cx="10515600" cy="1325563"/>
          </a:xfrm>
        </p:spPr>
        <p:txBody>
          <a:bodyPr/>
          <a:lstStyle/>
          <a:p>
            <a:r>
              <a:rPr lang="en-US" b="1" dirty="0"/>
              <a:t>2022-2025 Work Plan</a:t>
            </a:r>
          </a:p>
        </p:txBody>
      </p:sp>
      <p:sp>
        <p:nvSpPr>
          <p:cNvPr id="6" name="Content Placeholder 5">
            <a:extLst>
              <a:ext uri="{FF2B5EF4-FFF2-40B4-BE49-F238E27FC236}">
                <a16:creationId xmlns:a16="http://schemas.microsoft.com/office/drawing/2014/main" id="{C6867CFC-AD05-44E8-9D00-694BAEBA1FFF}"/>
              </a:ext>
            </a:extLst>
          </p:cNvPr>
          <p:cNvSpPr>
            <a:spLocks noGrp="1"/>
          </p:cNvSpPr>
          <p:nvPr>
            <p:ph idx="1"/>
          </p:nvPr>
        </p:nvSpPr>
        <p:spPr>
          <a:xfrm>
            <a:off x="838200" y="2187576"/>
            <a:ext cx="10515600" cy="4351338"/>
          </a:xfrm>
        </p:spPr>
        <p:txBody>
          <a:bodyPr/>
          <a:lstStyle/>
          <a:p>
            <a:r>
              <a:rPr lang="en-US" dirty="0"/>
              <a:t>Goal #1 - Work with system partners to ensure equitable student access, retention, and completion in order to close the education gap for students of color and low-income students.</a:t>
            </a:r>
          </a:p>
          <a:p>
            <a:r>
              <a:rPr lang="en-US" dirty="0"/>
              <a:t>Goal 2: Advocate for innovative education and career pathways that advance current and graduates of Basic Education for Adults students into living wages and to achieve their career goals. </a:t>
            </a:r>
          </a:p>
          <a:p>
            <a:r>
              <a:rPr lang="en-US" dirty="0"/>
              <a:t>Goal 3: Promote training and information sharing on college and career pathways for faculty and staff statewide to support and advance the Talent and Prosperity for All (TAP) and Workforce and Innovation Opportunity Act (WIOA) plans. (</a:t>
            </a:r>
            <a:r>
              <a:rPr lang="en-US" dirty="0" err="1"/>
              <a:t>Sunsetted</a:t>
            </a:r>
            <a:r>
              <a:rPr lang="en-US" dirty="0"/>
              <a:t>) </a:t>
            </a:r>
          </a:p>
        </p:txBody>
      </p:sp>
      <p:sp>
        <p:nvSpPr>
          <p:cNvPr id="4" name="Slide Number Placeholder 3">
            <a:extLst>
              <a:ext uri="{FF2B5EF4-FFF2-40B4-BE49-F238E27FC236}">
                <a16:creationId xmlns:a16="http://schemas.microsoft.com/office/drawing/2014/main" id="{900AB099-97E1-4B52-AC7D-EE1D6EC5945E}"/>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1400618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86BEF-7576-486D-B714-A17590ABE342}"/>
              </a:ext>
            </a:extLst>
          </p:cNvPr>
          <p:cNvSpPr>
            <a:spLocks noGrp="1"/>
          </p:cNvSpPr>
          <p:nvPr>
            <p:ph type="title"/>
          </p:nvPr>
        </p:nvSpPr>
        <p:spPr>
          <a:xfrm>
            <a:off x="838200" y="1384030"/>
            <a:ext cx="10515600" cy="1325563"/>
          </a:xfrm>
        </p:spPr>
        <p:txBody>
          <a:bodyPr/>
          <a:lstStyle/>
          <a:p>
            <a:r>
              <a:rPr lang="en-US" dirty="0"/>
              <a:t>A word from AEAC Members </a:t>
            </a:r>
          </a:p>
        </p:txBody>
      </p:sp>
      <p:sp>
        <p:nvSpPr>
          <p:cNvPr id="4" name="Slide Number Placeholder 3">
            <a:extLst>
              <a:ext uri="{FF2B5EF4-FFF2-40B4-BE49-F238E27FC236}">
                <a16:creationId xmlns:a16="http://schemas.microsoft.com/office/drawing/2014/main" id="{ADD82853-A387-4770-95B5-F074C6D9D6A0}"/>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
        <p:nvSpPr>
          <p:cNvPr id="5" name="Rectangle 4">
            <a:extLst>
              <a:ext uri="{FF2B5EF4-FFF2-40B4-BE49-F238E27FC236}">
                <a16:creationId xmlns:a16="http://schemas.microsoft.com/office/drawing/2014/main" id="{571C7A65-EFDF-44FD-B894-831C52F4B8B8}"/>
              </a:ext>
            </a:extLst>
          </p:cNvPr>
          <p:cNvSpPr/>
          <p:nvPr/>
        </p:nvSpPr>
        <p:spPr>
          <a:xfrm>
            <a:off x="838200" y="2928932"/>
            <a:ext cx="5986575" cy="461665"/>
          </a:xfrm>
          <a:prstGeom prst="rect">
            <a:avLst/>
          </a:prstGeom>
        </p:spPr>
        <p:txBody>
          <a:bodyPr wrap="none">
            <a:spAutoFit/>
          </a:bodyPr>
          <a:lstStyle/>
          <a:p>
            <a:r>
              <a:rPr lang="en-US" sz="2400" dirty="0">
                <a:effectLst>
                  <a:outerShdw blurRad="38100" dist="38100" dir="2700000" algn="tl">
                    <a:srgbClr val="000000">
                      <a:alpha val="43137"/>
                    </a:srgbClr>
                  </a:outerShdw>
                </a:effectLst>
              </a:rPr>
              <a:t>Kelli Graham – Community Based Organization</a:t>
            </a:r>
          </a:p>
        </p:txBody>
      </p:sp>
      <p:sp>
        <p:nvSpPr>
          <p:cNvPr id="6" name="Rectangle 5">
            <a:extLst>
              <a:ext uri="{FF2B5EF4-FFF2-40B4-BE49-F238E27FC236}">
                <a16:creationId xmlns:a16="http://schemas.microsoft.com/office/drawing/2014/main" id="{28E39DDE-775C-46FF-8D5F-F7C94BA16759}"/>
              </a:ext>
            </a:extLst>
          </p:cNvPr>
          <p:cNvSpPr/>
          <p:nvPr/>
        </p:nvSpPr>
        <p:spPr>
          <a:xfrm>
            <a:off x="6006567" y="3486567"/>
            <a:ext cx="5347233" cy="461665"/>
          </a:xfrm>
          <a:prstGeom prst="rect">
            <a:avLst/>
          </a:prstGeom>
        </p:spPr>
        <p:txBody>
          <a:bodyPr wrap="none">
            <a:spAutoFit/>
          </a:bodyPr>
          <a:lstStyle/>
          <a:p>
            <a:r>
              <a:rPr lang="en-US" sz="2400" dirty="0">
                <a:effectLst>
                  <a:outerShdw blurRad="38100" dist="38100" dir="2700000" algn="tl">
                    <a:srgbClr val="000000">
                      <a:alpha val="43137"/>
                    </a:srgbClr>
                  </a:outerShdw>
                </a:effectLst>
              </a:rPr>
              <a:t>Amy Diehr – Private Literacy Organization</a:t>
            </a:r>
          </a:p>
        </p:txBody>
      </p:sp>
      <p:sp>
        <p:nvSpPr>
          <p:cNvPr id="7" name="Rectangle 6">
            <a:extLst>
              <a:ext uri="{FF2B5EF4-FFF2-40B4-BE49-F238E27FC236}">
                <a16:creationId xmlns:a16="http://schemas.microsoft.com/office/drawing/2014/main" id="{E26CDC94-A99C-421B-8D21-94168181BA92}"/>
              </a:ext>
            </a:extLst>
          </p:cNvPr>
          <p:cNvSpPr/>
          <p:nvPr/>
        </p:nvSpPr>
        <p:spPr>
          <a:xfrm>
            <a:off x="838200" y="5473970"/>
            <a:ext cx="4941866" cy="461665"/>
          </a:xfrm>
          <a:prstGeom prst="rect">
            <a:avLst/>
          </a:prstGeom>
        </p:spPr>
        <p:txBody>
          <a:bodyPr wrap="none">
            <a:spAutoFit/>
          </a:bodyPr>
          <a:lstStyle/>
          <a:p>
            <a:r>
              <a:rPr lang="en-US" sz="2400" dirty="0">
                <a:effectLst>
                  <a:outerShdw blurRad="38100" dist="38100" dir="2700000" algn="tl">
                    <a:srgbClr val="000000">
                      <a:alpha val="43137"/>
                    </a:srgbClr>
                  </a:outerShdw>
                </a:effectLst>
              </a:rPr>
              <a:t>Heidi Summers Council for Basic Skills </a:t>
            </a:r>
          </a:p>
        </p:txBody>
      </p:sp>
      <p:sp>
        <p:nvSpPr>
          <p:cNvPr id="8" name="Rectangle 7">
            <a:extLst>
              <a:ext uri="{FF2B5EF4-FFF2-40B4-BE49-F238E27FC236}">
                <a16:creationId xmlns:a16="http://schemas.microsoft.com/office/drawing/2014/main" id="{18DFF2A6-604F-4AE6-9101-CD28D727F18C}"/>
              </a:ext>
            </a:extLst>
          </p:cNvPr>
          <p:cNvSpPr/>
          <p:nvPr/>
        </p:nvSpPr>
        <p:spPr>
          <a:xfrm>
            <a:off x="5129348" y="4615218"/>
            <a:ext cx="6096000" cy="830997"/>
          </a:xfrm>
          <a:prstGeom prst="rect">
            <a:avLst/>
          </a:prstGeom>
        </p:spPr>
        <p:txBody>
          <a:bodyPr>
            <a:spAutoFit/>
          </a:bodyPr>
          <a:lstStyle/>
          <a:p>
            <a:r>
              <a:rPr lang="en-US" sz="2400" dirty="0">
                <a:effectLst>
                  <a:outerShdw blurRad="38100" dist="38100" dir="2700000" algn="tl">
                    <a:srgbClr val="000000">
                      <a:alpha val="43137"/>
                    </a:srgbClr>
                  </a:outerShdw>
                </a:effectLst>
              </a:rPr>
              <a:t>Will Durden on behalf of Paul Francis – State Board for Community and Technical Colleges</a:t>
            </a:r>
          </a:p>
        </p:txBody>
      </p:sp>
      <p:sp>
        <p:nvSpPr>
          <p:cNvPr id="9" name="Rectangle 8">
            <a:extLst>
              <a:ext uri="{FF2B5EF4-FFF2-40B4-BE49-F238E27FC236}">
                <a16:creationId xmlns:a16="http://schemas.microsoft.com/office/drawing/2014/main" id="{AFADE46D-0EBE-4291-AB00-6FEC37F7AEA0}"/>
              </a:ext>
            </a:extLst>
          </p:cNvPr>
          <p:cNvSpPr/>
          <p:nvPr/>
        </p:nvSpPr>
        <p:spPr>
          <a:xfrm>
            <a:off x="1383491" y="4044202"/>
            <a:ext cx="4712509" cy="461665"/>
          </a:xfrm>
          <a:prstGeom prst="rect">
            <a:avLst/>
          </a:prstGeom>
        </p:spPr>
        <p:txBody>
          <a:bodyPr wrap="none">
            <a:spAutoFit/>
          </a:bodyPr>
          <a:lstStyle/>
          <a:p>
            <a:r>
              <a:rPr lang="en-US" sz="2400" dirty="0">
                <a:effectLst>
                  <a:outerShdw blurRad="38100" dist="38100" dir="2700000" algn="tl">
                    <a:srgbClr val="000000">
                      <a:alpha val="43137"/>
                    </a:srgbClr>
                  </a:outerShdw>
                </a:effectLst>
              </a:rPr>
              <a:t>Sherri Fujita – Council for Basic Skills</a:t>
            </a:r>
          </a:p>
        </p:txBody>
      </p:sp>
    </p:spTree>
    <p:extLst>
      <p:ext uri="{BB962C8B-B14F-4D97-AF65-F5344CB8AC3E}">
        <p14:creationId xmlns:p14="http://schemas.microsoft.com/office/powerpoint/2010/main" val="279302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D498-A1D4-454C-BCA0-BE4232C9C894}"/>
              </a:ext>
            </a:extLst>
          </p:cNvPr>
          <p:cNvSpPr>
            <a:spLocks noGrp="1"/>
          </p:cNvSpPr>
          <p:nvPr>
            <p:ph type="title"/>
          </p:nvPr>
        </p:nvSpPr>
        <p:spPr>
          <a:xfrm>
            <a:off x="838200" y="2025598"/>
            <a:ext cx="10515600" cy="611619"/>
          </a:xfrm>
        </p:spPr>
        <p:txBody>
          <a:bodyPr/>
          <a:lstStyle/>
          <a:p>
            <a:r>
              <a:rPr lang="en-US" dirty="0">
                <a:solidFill>
                  <a:schemeClr val="tx1"/>
                </a:solidFill>
              </a:rPr>
              <a:t>Thoughts for later discussion </a:t>
            </a:r>
          </a:p>
        </p:txBody>
      </p:sp>
      <p:sp>
        <p:nvSpPr>
          <p:cNvPr id="3" name="Text Placeholder 2">
            <a:extLst>
              <a:ext uri="{FF2B5EF4-FFF2-40B4-BE49-F238E27FC236}">
                <a16:creationId xmlns:a16="http://schemas.microsoft.com/office/drawing/2014/main" id="{68E08674-D1B7-4B91-BEBA-E867C52FEA4F}"/>
              </a:ext>
            </a:extLst>
          </p:cNvPr>
          <p:cNvSpPr>
            <a:spLocks noGrp="1"/>
          </p:cNvSpPr>
          <p:nvPr>
            <p:ph type="body" sz="quarter" idx="10"/>
          </p:nvPr>
        </p:nvSpPr>
        <p:spPr>
          <a:xfrm>
            <a:off x="838200" y="2876986"/>
            <a:ext cx="10515600" cy="1940873"/>
          </a:xfrm>
        </p:spPr>
        <p:txBody>
          <a:bodyPr/>
          <a:lstStyle/>
          <a:p>
            <a:r>
              <a:rPr lang="en-US" dirty="0">
                <a:solidFill>
                  <a:schemeClr val="tx1"/>
                </a:solidFill>
              </a:rPr>
              <a:t>What could collaboration across goals look like between AEAC and CBS? </a:t>
            </a:r>
          </a:p>
          <a:p>
            <a:r>
              <a:rPr lang="en-US" dirty="0">
                <a:solidFill>
                  <a:schemeClr val="tx1"/>
                </a:solidFill>
              </a:rPr>
              <a:t>How can CBS leverage the network of AEAC? </a:t>
            </a:r>
          </a:p>
          <a:p>
            <a:r>
              <a:rPr lang="en-US" dirty="0">
                <a:solidFill>
                  <a:schemeClr val="tx1"/>
                </a:solidFill>
              </a:rPr>
              <a:t>In what ways can the CBS support the work of AEAC? </a:t>
            </a:r>
          </a:p>
        </p:txBody>
      </p:sp>
    </p:spTree>
    <p:extLst>
      <p:ext uri="{BB962C8B-B14F-4D97-AF65-F5344CB8AC3E}">
        <p14:creationId xmlns:p14="http://schemas.microsoft.com/office/powerpoint/2010/main" val="418828627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1232</Words>
  <Application>Microsoft Office PowerPoint</Application>
  <PresentationFormat>Widescreen</PresentationFormat>
  <Paragraphs>86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1_Office Theme</vt:lpstr>
      <vt:lpstr>A Friend in Deed-  Adult Education Advisory Council </vt:lpstr>
      <vt:lpstr>AEAC Mission, Purpose and Accomplishments</vt:lpstr>
      <vt:lpstr>Nine Member Appointed Board</vt:lpstr>
      <vt:lpstr>Invited Partners</vt:lpstr>
      <vt:lpstr>AEAC Focus </vt:lpstr>
      <vt:lpstr>2022-2025 Work Plan</vt:lpstr>
      <vt:lpstr>A word from AEAC Members </vt:lpstr>
      <vt:lpstr>Thoughts for later discussion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Centering WA Adult Learners:  Achieving Social &amp; Economic Justice  through the AEAC</dc:title>
  <dc:creator>MarcusAntonio Gunn</dc:creator>
  <cp:lastModifiedBy>MarcusAntonio Gunn</cp:lastModifiedBy>
  <cp:revision>72</cp:revision>
  <dcterms:created xsi:type="dcterms:W3CDTF">2023-10-12T02:15:38Z</dcterms:created>
  <dcterms:modified xsi:type="dcterms:W3CDTF">2023-10-12T04:34:45Z</dcterms:modified>
</cp:coreProperties>
</file>