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25" r:id="rId4"/>
  </p:sldMasterIdLst>
  <p:notesMasterIdLst>
    <p:notesMasterId r:id="rId21"/>
  </p:notesMasterIdLst>
  <p:sldIdLst>
    <p:sldId id="256" r:id="rId5"/>
    <p:sldId id="257" r:id="rId6"/>
    <p:sldId id="258" r:id="rId7"/>
    <p:sldId id="259" r:id="rId8"/>
    <p:sldId id="260" r:id="rId9"/>
    <p:sldId id="261" r:id="rId10"/>
    <p:sldId id="262" r:id="rId11"/>
    <p:sldId id="263" r:id="rId12"/>
    <p:sldId id="266" r:id="rId13"/>
    <p:sldId id="267" r:id="rId14"/>
    <p:sldId id="268" r:id="rId15"/>
    <p:sldId id="269" r:id="rId16"/>
    <p:sldId id="270" r:id="rId17"/>
    <p:sldId id="271" r:id="rId18"/>
    <p:sldId id="273" r:id="rId19"/>
    <p:sldId id="27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09884-67F8-625F-413A-C9806AAAC8E4}" v="45" dt="2023-03-17T17:03:22.266"/>
    <p1510:client id="{26A8EE9F-ED32-C074-1CBD-2792DA0A7A22}" v="1" dt="2023-04-03T16:44:27.194"/>
    <p1510:client id="{5EA63180-6A3F-0D08-A73B-2F9C7D75233E}" v="7" dt="2023-03-17T17:05:14.248"/>
    <p1510:client id="{F1AF18DD-37C1-EB02-A0DC-1FA1CF9EDD45}" v="28" dt="2023-04-03T03:57:23.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ey, Curtis" userId="S::curtis.bonney@seattlecolleges.edu::16ec25c6-9d6a-401a-8950-bf75969748c3" providerId="AD" clId="Web-{F1AF18DD-37C1-EB02-A0DC-1FA1CF9EDD45}"/>
    <pc:docChg chg="modSld">
      <pc:chgData name="Bonney, Curtis" userId="S::curtis.bonney@seattlecolleges.edu::16ec25c6-9d6a-401a-8950-bf75969748c3" providerId="AD" clId="Web-{F1AF18DD-37C1-EB02-A0DC-1FA1CF9EDD45}" dt="2023-04-03T03:57:23.885" v="26" actId="14100"/>
      <pc:docMkLst>
        <pc:docMk/>
      </pc:docMkLst>
      <pc:sldChg chg="modSp">
        <pc:chgData name="Bonney, Curtis" userId="S::curtis.bonney@seattlecolleges.edu::16ec25c6-9d6a-401a-8950-bf75969748c3" providerId="AD" clId="Web-{F1AF18DD-37C1-EB02-A0DC-1FA1CF9EDD45}" dt="2023-04-03T03:54:34.708" v="2" actId="1076"/>
        <pc:sldMkLst>
          <pc:docMk/>
          <pc:sldMk cId="0" sldId="268"/>
        </pc:sldMkLst>
        <pc:spChg chg="mod">
          <ac:chgData name="Bonney, Curtis" userId="S::curtis.bonney@seattlecolleges.edu::16ec25c6-9d6a-401a-8950-bf75969748c3" providerId="AD" clId="Web-{F1AF18DD-37C1-EB02-A0DC-1FA1CF9EDD45}" dt="2023-04-03T03:54:34.708" v="2" actId="1076"/>
          <ac:spMkLst>
            <pc:docMk/>
            <pc:sldMk cId="0" sldId="268"/>
            <ac:spMk id="131" creationId="{00000000-0000-0000-0000-000000000000}"/>
          </ac:spMkLst>
        </pc:spChg>
      </pc:sldChg>
      <pc:sldChg chg="modSp">
        <pc:chgData name="Bonney, Curtis" userId="S::curtis.bonney@seattlecolleges.edu::16ec25c6-9d6a-401a-8950-bf75969748c3" providerId="AD" clId="Web-{F1AF18DD-37C1-EB02-A0DC-1FA1CF9EDD45}" dt="2023-04-03T03:55:59.664" v="12" actId="14100"/>
        <pc:sldMkLst>
          <pc:docMk/>
          <pc:sldMk cId="0" sldId="271"/>
        </pc:sldMkLst>
        <pc:spChg chg="mod">
          <ac:chgData name="Bonney, Curtis" userId="S::curtis.bonney@seattlecolleges.edu::16ec25c6-9d6a-401a-8950-bf75969748c3" providerId="AD" clId="Web-{F1AF18DD-37C1-EB02-A0DC-1FA1CF9EDD45}" dt="2023-04-03T03:55:39.507" v="9" actId="1076"/>
          <ac:spMkLst>
            <pc:docMk/>
            <pc:sldMk cId="0" sldId="271"/>
            <ac:spMk id="153" creationId="{00000000-0000-0000-0000-000000000000}"/>
          </ac:spMkLst>
        </pc:spChg>
        <pc:spChg chg="mod">
          <ac:chgData name="Bonney, Curtis" userId="S::curtis.bonney@seattlecolleges.edu::16ec25c6-9d6a-401a-8950-bf75969748c3" providerId="AD" clId="Web-{F1AF18DD-37C1-EB02-A0DC-1FA1CF9EDD45}" dt="2023-04-03T03:55:48.976" v="11" actId="1076"/>
          <ac:spMkLst>
            <pc:docMk/>
            <pc:sldMk cId="0" sldId="271"/>
            <ac:spMk id="154" creationId="{00000000-0000-0000-0000-000000000000}"/>
          </ac:spMkLst>
        </pc:spChg>
        <pc:spChg chg="mod">
          <ac:chgData name="Bonney, Curtis" userId="S::curtis.bonney@seattlecolleges.edu::16ec25c6-9d6a-401a-8950-bf75969748c3" providerId="AD" clId="Web-{F1AF18DD-37C1-EB02-A0DC-1FA1CF9EDD45}" dt="2023-04-03T03:55:59.664" v="12" actId="14100"/>
          <ac:spMkLst>
            <pc:docMk/>
            <pc:sldMk cId="0" sldId="271"/>
            <ac:spMk id="155" creationId="{00000000-0000-0000-0000-000000000000}"/>
          </ac:spMkLst>
        </pc:spChg>
      </pc:sldChg>
      <pc:sldChg chg="modSp">
        <pc:chgData name="Bonney, Curtis" userId="S::curtis.bonney@seattlecolleges.edu::16ec25c6-9d6a-401a-8950-bf75969748c3" providerId="AD" clId="Web-{F1AF18DD-37C1-EB02-A0DC-1FA1CF9EDD45}" dt="2023-04-03T03:57:23.885" v="26" actId="14100"/>
        <pc:sldMkLst>
          <pc:docMk/>
          <pc:sldMk cId="0" sldId="274"/>
        </pc:sldMkLst>
        <pc:spChg chg="mod">
          <ac:chgData name="Bonney, Curtis" userId="S::curtis.bonney@seattlecolleges.edu::16ec25c6-9d6a-401a-8950-bf75969748c3" providerId="AD" clId="Web-{F1AF18DD-37C1-EB02-A0DC-1FA1CF9EDD45}" dt="2023-04-03T03:56:55.103" v="21" actId="20577"/>
          <ac:spMkLst>
            <pc:docMk/>
            <pc:sldMk cId="0" sldId="274"/>
            <ac:spMk id="183" creationId="{00000000-0000-0000-0000-000000000000}"/>
          </ac:spMkLst>
        </pc:spChg>
        <pc:spChg chg="mod">
          <ac:chgData name="Bonney, Curtis" userId="S::curtis.bonney@seattlecolleges.edu::16ec25c6-9d6a-401a-8950-bf75969748c3" providerId="AD" clId="Web-{F1AF18DD-37C1-EB02-A0DC-1FA1CF9EDD45}" dt="2023-04-03T03:57:23.885" v="26" actId="14100"/>
          <ac:spMkLst>
            <pc:docMk/>
            <pc:sldMk cId="0" sldId="274"/>
            <ac:spMk id="185" creationId="{00000000-0000-0000-0000-000000000000}"/>
          </ac:spMkLst>
        </pc:spChg>
      </pc:sldChg>
    </pc:docChg>
  </pc:docChgLst>
  <pc:docChgLst>
    <pc:chgData name="Bonney, Curtis" userId="S::curtis.bonney@seattlecolleges.edu::16ec25c6-9d6a-401a-8950-bf75969748c3" providerId="AD" clId="Web-{26A8EE9F-ED32-C074-1CBD-2792DA0A7A22}"/>
    <pc:docChg chg="modSld">
      <pc:chgData name="Bonney, Curtis" userId="S::curtis.bonney@seattlecolleges.edu::16ec25c6-9d6a-401a-8950-bf75969748c3" providerId="AD" clId="Web-{26A8EE9F-ED32-C074-1CBD-2792DA0A7A22}" dt="2023-04-03T16:44:27.194" v="0" actId="20577"/>
      <pc:docMkLst>
        <pc:docMk/>
      </pc:docMkLst>
      <pc:sldChg chg="modSp">
        <pc:chgData name="Bonney, Curtis" userId="S::curtis.bonney@seattlecolleges.edu::16ec25c6-9d6a-401a-8950-bf75969748c3" providerId="AD" clId="Web-{26A8EE9F-ED32-C074-1CBD-2792DA0A7A22}" dt="2023-04-03T16:44:27.194" v="0" actId="20577"/>
        <pc:sldMkLst>
          <pc:docMk/>
          <pc:sldMk cId="0" sldId="256"/>
        </pc:sldMkLst>
        <pc:spChg chg="mod">
          <ac:chgData name="Bonney, Curtis" userId="S::curtis.bonney@seattlecolleges.edu::16ec25c6-9d6a-401a-8950-bf75969748c3" providerId="AD" clId="Web-{26A8EE9F-ED32-C074-1CBD-2792DA0A7A22}" dt="2023-04-03T16:44:27.194" v="0" actId="20577"/>
          <ac:spMkLst>
            <pc:docMk/>
            <pc:sldMk cId="0" sldId="256"/>
            <ac:spMk id="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Abilities vary widely in this clustered class. Most students are working at CCRS B  (Beginning Basic) and others are ready for or working at CCRS C (Low Intermediate) when they start the class. I believe the book, Ventures 2, aligns best with CCRS B. I supplement with additional material, including a reader for which I make my own assignments and a grammar packet.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f48f7a7e1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f48f7a7e1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48f7a7e1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f48f7a7e1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48f7a7e1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48f7a7e1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f48f7a7e1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f48f7a7e1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f48f7a7e1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f48f7a7e1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f48f7a7e1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f48f7a7e1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f48f7a7e1a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f48f7a7e1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f48f7a7e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f48f7a7e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f48f7a7e1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f48f7a7e1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f48f7a7e1a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f48f7a7e1a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f48f7a7e1a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f48f7a7e1a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f48f7a7e1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f48f7a7e1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f48f7a7e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f48f7a7e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f48f7a7e1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f48f7a7e1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48f7a7e1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f48f7a7e1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a:xfrm>
            <a:off x="3999309" y="4412457"/>
            <a:ext cx="3243033" cy="273844"/>
          </a:xfrm>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51871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p:spPr>
        <p:txBody>
          <a:bodyPr anchor="b">
            <a:normAutofit/>
          </a:bodyPr>
          <a:lstStyle>
            <a:lvl1pPr algn="ctr">
              <a:defRPr sz="1800" b="0"/>
            </a:lvl1pPr>
          </a:lstStyle>
          <a:p>
            <a:r>
              <a:rPr lang="en-US"/>
              <a:t>Click to edit Master title style</a:t>
            </a:r>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3234" y="3974702"/>
            <a:ext cx="751403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80620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82894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827609" y="2571749"/>
            <a:ext cx="6399611"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113234" y="3257550"/>
            <a:ext cx="751403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473756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p:spPr>
        <p:txBody>
          <a:bodyPr anchor="b">
            <a:normAutofit/>
          </a:bodyPr>
          <a:lstStyle>
            <a:lvl1pPr algn="r">
              <a:defRPr sz="2400" b="0" cap="none"/>
            </a:lvl1pPr>
          </a:lstStyle>
          <a:p>
            <a:r>
              <a:rPr lang="en-US"/>
              <a:t>Click to edit Master title style</a:t>
            </a:r>
          </a:p>
        </p:txBody>
      </p:sp>
      <p:sp>
        <p:nvSpPr>
          <p:cNvPr id="3" name="Text Placeholder 2"/>
          <p:cNvSpPr>
            <a:spLocks noGrp="1"/>
          </p:cNvSpPr>
          <p:nvPr>
            <p:ph type="body" idx="1"/>
          </p:nvPr>
        </p:nvSpPr>
        <p:spPr>
          <a:xfrm>
            <a:off x="1113234" y="3583036"/>
            <a:ext cx="751403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02877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235" y="2914650"/>
            <a:ext cx="751403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4" y="3581400"/>
            <a:ext cx="751403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44369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234" y="2628900"/>
            <a:ext cx="7514035"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4" y="3257550"/>
            <a:ext cx="7514035"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067271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192519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234" y="514350"/>
            <a:ext cx="6014807" cy="382905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04353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vl1pPr>
            <a:lvl2pPr marL="914377"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1"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611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13893" y="4400349"/>
            <a:ext cx="41337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99657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p:spPr>
        <p:txBody>
          <a:bodyPr anchor="b"/>
          <a:lstStyle>
            <a:lvl1pPr algn="r">
              <a:defRPr sz="3000" b="0" cap="none"/>
            </a:lvl1pPr>
          </a:lstStyle>
          <a:p>
            <a:r>
              <a:rPr lang="en-US"/>
              <a:t>Click to edit Master title style</a:t>
            </a:r>
          </a:p>
        </p:txBody>
      </p:sp>
      <p:sp>
        <p:nvSpPr>
          <p:cNvPr id="3" name="Text Placeholder 2"/>
          <p:cNvSpPr>
            <a:spLocks noGrp="1"/>
          </p:cNvSpPr>
          <p:nvPr>
            <p:ph type="body" idx="1"/>
          </p:nvPr>
        </p:nvSpPr>
        <p:spPr>
          <a:xfrm>
            <a:off x="1929209" y="3583036"/>
            <a:ext cx="669806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18847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p:spPr>
        <p:txBody>
          <a:bodyPr/>
          <a:lstStyle/>
          <a:p>
            <a:r>
              <a:rPr lang="en-US"/>
              <a:t>Click to edit Master title style</a:t>
            </a:r>
          </a:p>
        </p:txBody>
      </p:sp>
      <p:sp>
        <p:nvSpPr>
          <p:cNvPr id="3" name="Content Placeholder 2"/>
          <p:cNvSpPr>
            <a:spLocks noGrp="1"/>
          </p:cNvSpPr>
          <p:nvPr>
            <p:ph sz="half" idx="1"/>
          </p:nvPr>
        </p:nvSpPr>
        <p:spPr>
          <a:xfrm>
            <a:off x="1113235" y="2000250"/>
            <a:ext cx="3671291"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5975" y="2000250"/>
            <a:ext cx="3671292"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371641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134" y="1993900"/>
            <a:ext cx="3455391"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3233"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366" y="2000250"/>
            <a:ext cx="3466903"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55975"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192614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558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4007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p:spPr>
        <p:txBody>
          <a:bodyPr anchor="b">
            <a:normAutofit/>
          </a:bodyPr>
          <a:lstStyle>
            <a:lvl1pPr algn="ctr">
              <a:defRPr sz="1800" b="0"/>
            </a:lvl1pPr>
          </a:lstStyle>
          <a:p>
            <a:r>
              <a:rPr lang="en-US"/>
              <a:t>Click to edit Master title style</a:t>
            </a:r>
          </a:p>
        </p:txBody>
      </p:sp>
      <p:sp>
        <p:nvSpPr>
          <p:cNvPr id="3" name="Content Placeholder 2"/>
          <p:cNvSpPr>
            <a:spLocks noGrp="1"/>
          </p:cNvSpPr>
          <p:nvPr>
            <p:ph idx="1"/>
          </p:nvPr>
        </p:nvSpPr>
        <p:spPr>
          <a:xfrm>
            <a:off x="3946525" y="514350"/>
            <a:ext cx="4680743"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234" y="2228850"/>
            <a:ext cx="266184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478255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p:spPr>
        <p:txBody>
          <a:bodyPr anchor="b">
            <a:normAutofit/>
          </a:bodyPr>
          <a:lstStyle>
            <a:lvl1pPr algn="ctr">
              <a:defRPr sz="2100" b="0"/>
            </a:lvl1pPr>
          </a:lstStyle>
          <a:p>
            <a:r>
              <a:rPr lang="en-US"/>
              <a:t>Click to edit Master title style</a:t>
            </a:r>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12043" y="2343149"/>
            <a:ext cx="406961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15409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51435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514351"/>
            <a:ext cx="7514035" cy="131444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9492" y="4412457"/>
            <a:ext cx="857250"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4/3/2023</a:t>
            </a:fld>
            <a:endParaRPr lang="en-US"/>
          </a:p>
        </p:txBody>
      </p:sp>
      <p:sp>
        <p:nvSpPr>
          <p:cNvPr id="5" name="Footer Placeholder 4"/>
          <p:cNvSpPr>
            <a:spLocks noGrp="1"/>
          </p:cNvSpPr>
          <p:nvPr>
            <p:ph type="ftr" sz="quarter" idx="3"/>
          </p:nvPr>
        </p:nvSpPr>
        <p:spPr>
          <a:xfrm>
            <a:off x="1929210" y="4412457"/>
            <a:ext cx="5313133"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13893" y="4412457"/>
            <a:ext cx="41337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56130996"/>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Lst>
  <p:hf sldNum="0"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cedu-my.sharepoint.com/:b:/g/personal/curtis_bonney_seattlecolleges_edu/EVwlLlvKDJNNkdr0ZaaCWz0B0_-m48At602REHt55Vm-2Q?e=GFE2j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scedu-my.sharepoint.com/:b:/g/personal/curtis_bonney_seattlecolleges_edu/EVwlLlvKDJNNkdr0ZaaCWz0B0_-m48At602REHt55Vm-2Q?e=GFE2jk"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scedu-my.sharepoint.com/:b:/g/personal/curtis_bonney_seattlecolleges_edu/EVwlLlvKDJNNkdr0ZaaCWz0B0_-m48At602REHt55Vm-2Q?e=GFE2jk"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scedu-my.sharepoint.com/:b:/g/personal/curtis_bonney_seattlecolleges_edu/EVwlLlvKDJNNkdr0ZaaCWz0B0_-m48At602REHt55Vm-2Q?e=GFE2jk"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56605" y="367814"/>
            <a:ext cx="5354592" cy="2012140"/>
          </a:xfrm>
          <a:prstGeom prst="rect">
            <a:avLst/>
          </a:prstGeom>
        </p:spPr>
        <p:txBody>
          <a:bodyPr spcFirstLastPara="1" vert="horz" wrap="square" lIns="91425" tIns="91425" rIns="91425" bIns="91425" rtlCol="0" anchor="b" anchorCtr="0">
            <a:noAutofit/>
          </a:bodyPr>
          <a:lstStyle/>
          <a:p>
            <a:pPr algn="ctr">
              <a:spcBef>
                <a:spcPts val="0"/>
              </a:spcBef>
            </a:pPr>
            <a:r>
              <a:rPr lang="en"/>
              <a:t>NRS Descriptors</a:t>
            </a:r>
            <a:br>
              <a:rPr lang="en"/>
            </a:br>
            <a:r>
              <a:rPr lang="en"/>
              <a:t> and Examples</a:t>
            </a:r>
            <a:endParaRPr/>
          </a:p>
        </p:txBody>
      </p:sp>
      <p:pic>
        <p:nvPicPr>
          <p:cNvPr id="2" name="Picture 2" descr="Logo&#10;&#10;Description automatically generated">
            <a:extLst>
              <a:ext uri="{FF2B5EF4-FFF2-40B4-BE49-F238E27FC236}">
                <a16:creationId xmlns:a16="http://schemas.microsoft.com/office/drawing/2014/main" id="{3E384EBA-54FE-6E8B-1140-AC34FFD000AE}"/>
              </a:ext>
            </a:extLst>
          </p:cNvPr>
          <p:cNvPicPr>
            <a:picLocks noChangeAspect="1"/>
          </p:cNvPicPr>
          <p:nvPr/>
        </p:nvPicPr>
        <p:blipFill>
          <a:blip r:embed="rId3"/>
          <a:stretch>
            <a:fillRect/>
          </a:stretch>
        </p:blipFill>
        <p:spPr>
          <a:xfrm>
            <a:off x="232803" y="189959"/>
            <a:ext cx="3393844" cy="1735823"/>
          </a:xfrm>
          <a:prstGeom prst="rect">
            <a:avLst/>
          </a:prstGeom>
          <a:solidFill>
            <a:schemeClr val="accent6">
              <a:lumMod val="60000"/>
              <a:lumOff val="40000"/>
            </a:schemeClr>
          </a:solidFill>
        </p:spPr>
      </p:pic>
      <p:sp>
        <p:nvSpPr>
          <p:cNvPr id="55" name="Google Shape;55;p13"/>
          <p:cNvSpPr txBox="1">
            <a:spLocks noGrp="1"/>
          </p:cNvSpPr>
          <p:nvPr>
            <p:ph type="subTitle" idx="1"/>
          </p:nvPr>
        </p:nvSpPr>
        <p:spPr>
          <a:xfrm>
            <a:off x="2626532" y="2488135"/>
            <a:ext cx="6517468" cy="2012139"/>
          </a:xfrm>
          <a:prstGeom prst="rect">
            <a:avLst/>
          </a:prstGeom>
        </p:spPr>
        <p:txBody>
          <a:bodyPr spcFirstLastPara="1" vert="horz" wrap="square" lIns="91425" tIns="91425" rIns="91425" bIns="91425" rtlCol="0" anchor="t" anchorCtr="0">
            <a:noAutofit/>
          </a:bodyPr>
          <a:lstStyle/>
          <a:p>
            <a:pPr algn="ctr">
              <a:spcBef>
                <a:spcPts val="0"/>
              </a:spcBef>
            </a:pPr>
            <a:r>
              <a:rPr lang="en" sz="2700" dirty="0"/>
              <a:t>ESL 31 (3A) – Elinor Appel, North Seattle </a:t>
            </a:r>
            <a:r>
              <a:rPr lang="en" sz="2700"/>
              <a:t>College </a:t>
            </a:r>
          </a:p>
          <a:p>
            <a:pPr algn="ctr">
              <a:spcBef>
                <a:spcPts val="0"/>
              </a:spcBef>
            </a:pPr>
            <a:r>
              <a:rPr lang="en" sz="2700">
                <a:hlinkClick r:id="rId4"/>
              </a:rPr>
              <a:t>NRS Levels 2 (Beginning Basic) and 3 (Low Intermediate)</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799070" y="445025"/>
            <a:ext cx="8033230" cy="572700"/>
          </a:xfrm>
          <a:prstGeom prst="rect">
            <a:avLst/>
          </a:prstGeom>
        </p:spPr>
        <p:txBody>
          <a:bodyPr spcFirstLastPara="1" vert="horz" wrap="square" lIns="91425" tIns="91425" rIns="91425" bIns="91425" rtlCol="0" anchor="t" anchorCtr="0">
            <a:noAutofit/>
          </a:bodyPr>
          <a:lstStyle/>
          <a:p>
            <a:r>
              <a:rPr lang="en"/>
              <a:t>ESL 31 (3A) Technology Coursework Examples:   </a:t>
            </a:r>
            <a:endParaRPr/>
          </a:p>
        </p:txBody>
      </p:sp>
      <p:sp>
        <p:nvSpPr>
          <p:cNvPr id="124" name="Google Shape;124;p24"/>
          <p:cNvSpPr txBox="1">
            <a:spLocks noGrp="1"/>
          </p:cNvSpPr>
          <p:nvPr>
            <p:ph type="body" idx="1"/>
          </p:nvPr>
        </p:nvSpPr>
        <p:spPr>
          <a:xfrm>
            <a:off x="879764" y="1371599"/>
            <a:ext cx="7952536" cy="3197275"/>
          </a:xfrm>
          <a:prstGeom prst="rect">
            <a:avLst/>
          </a:prstGeom>
        </p:spPr>
        <p:txBody>
          <a:bodyPr spcFirstLastPara="1" vert="horz" wrap="square" lIns="91425" tIns="91425" rIns="91425" bIns="91425" rtlCol="0" anchor="t" anchorCtr="0">
            <a:noAutofit/>
          </a:bodyPr>
          <a:lstStyle/>
          <a:p>
            <a:r>
              <a:rPr lang="en"/>
              <a:t>Students read and reply thoughtfully to their classmates’ Canvas posts.</a:t>
            </a:r>
            <a:endParaRPr/>
          </a:p>
          <a:p>
            <a:r>
              <a:rPr lang="en"/>
              <a:t>Students work together to write answers together on a shared Google Slide for an in-class assignment.</a:t>
            </a:r>
            <a:endParaRPr/>
          </a:p>
          <a:p>
            <a:r>
              <a:rPr lang="en"/>
              <a:t>Students write, format, and double space a paragraph draft on a shared Google Doc then read and revisie based on feedback on the Google Doc</a:t>
            </a:r>
            <a:endParaRPr/>
          </a:p>
          <a:p>
            <a:r>
              <a:rPr lang="en"/>
              <a:t>Students work together to sort grammar structures or complete a similar task in a shared Google Jamboard</a:t>
            </a:r>
            <a:endParaRPr/>
          </a:p>
          <a:p>
            <a:r>
              <a:rPr lang="en"/>
              <a:t>Students respond to a grammar prompt and respond in Zoom chat (formative assessment).</a:t>
            </a:r>
            <a:endParaRPr/>
          </a:p>
          <a:p>
            <a:pPr marL="0" indent="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790832" y="445025"/>
            <a:ext cx="8041468" cy="572700"/>
          </a:xfrm>
          <a:prstGeom prst="rect">
            <a:avLst/>
          </a:prstGeom>
        </p:spPr>
        <p:txBody>
          <a:bodyPr spcFirstLastPara="1" vert="horz" wrap="square" lIns="91425" tIns="91425" rIns="91425" bIns="91425" rtlCol="0" anchor="t" anchorCtr="0">
            <a:noAutofit/>
          </a:bodyPr>
          <a:lstStyle/>
          <a:p>
            <a:r>
              <a:rPr lang="en"/>
              <a:t>Example: Using Technology to Interact (Canvas)</a:t>
            </a:r>
            <a:endParaRPr/>
          </a:p>
        </p:txBody>
      </p:sp>
      <p:pic>
        <p:nvPicPr>
          <p:cNvPr id="130" name="Google Shape;130;p25"/>
          <p:cNvPicPr preferRelativeResize="0"/>
          <p:nvPr/>
        </p:nvPicPr>
        <p:blipFill>
          <a:blip r:embed="rId3">
            <a:alphaModFix/>
          </a:blip>
          <a:stretch>
            <a:fillRect/>
          </a:stretch>
        </p:blipFill>
        <p:spPr>
          <a:xfrm>
            <a:off x="541001" y="1180925"/>
            <a:ext cx="7896428" cy="3820976"/>
          </a:xfrm>
          <a:prstGeom prst="rect">
            <a:avLst/>
          </a:prstGeom>
          <a:noFill/>
          <a:ln>
            <a:noFill/>
          </a:ln>
        </p:spPr>
      </p:pic>
      <p:sp>
        <p:nvSpPr>
          <p:cNvPr id="131" name="Google Shape;131;p25"/>
          <p:cNvSpPr txBox="1"/>
          <p:nvPr/>
        </p:nvSpPr>
        <p:spPr>
          <a:xfrm>
            <a:off x="5360818" y="3307071"/>
            <a:ext cx="3082800" cy="1555816"/>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a:t>For this assignment, students are graded on sentence structure, verb control, and thoughtful responses to their classmates.</a:t>
            </a:r>
            <a:endParaRPr/>
          </a:p>
        </p:txBody>
      </p:sp>
      <p:sp>
        <p:nvSpPr>
          <p:cNvPr id="2" name="Rectangle 1">
            <a:extLst>
              <a:ext uri="{FF2B5EF4-FFF2-40B4-BE49-F238E27FC236}">
                <a16:creationId xmlns:a16="http://schemas.microsoft.com/office/drawing/2014/main" id="{A5507BE0-10F0-F5CA-93C4-E0C3F9D2DAE5}"/>
              </a:ext>
            </a:extLst>
          </p:cNvPr>
          <p:cNvSpPr/>
          <p:nvPr/>
        </p:nvSpPr>
        <p:spPr>
          <a:xfrm>
            <a:off x="1117601" y="2692401"/>
            <a:ext cx="694267"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84D1370-1ACE-2379-EB87-0FA334B61CB5}"/>
              </a:ext>
            </a:extLst>
          </p:cNvPr>
          <p:cNvSpPr/>
          <p:nvPr/>
        </p:nvSpPr>
        <p:spPr>
          <a:xfrm>
            <a:off x="1109134" y="3505201"/>
            <a:ext cx="296335" cy="59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E68894-EC99-977B-44CB-8850BC612CE1}"/>
              </a:ext>
            </a:extLst>
          </p:cNvPr>
          <p:cNvSpPr/>
          <p:nvPr/>
        </p:nvSpPr>
        <p:spPr>
          <a:xfrm>
            <a:off x="1117600" y="4174068"/>
            <a:ext cx="423333" cy="67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2194CA-CD0A-F503-4E95-4831EF66A235}"/>
              </a:ext>
            </a:extLst>
          </p:cNvPr>
          <p:cNvSpPr/>
          <p:nvPr/>
        </p:nvSpPr>
        <p:spPr>
          <a:xfrm>
            <a:off x="1109134" y="1396999"/>
            <a:ext cx="220133" cy="59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89686" y="445025"/>
            <a:ext cx="7942614" cy="572700"/>
          </a:xfrm>
          <a:prstGeom prst="rect">
            <a:avLst/>
          </a:prstGeom>
        </p:spPr>
        <p:txBody>
          <a:bodyPr spcFirstLastPara="1" vert="horz" wrap="square" lIns="91425" tIns="91425" rIns="91425" bIns="91425" rtlCol="0" anchor="t" anchorCtr="0">
            <a:noAutofit/>
          </a:bodyPr>
          <a:lstStyle/>
          <a:p>
            <a:r>
              <a:rPr lang="en" sz="2300"/>
              <a:t>Examples: Groups type answers to questions on a shared slide.</a:t>
            </a:r>
            <a:endParaRPr sz="2300"/>
          </a:p>
        </p:txBody>
      </p:sp>
      <p:pic>
        <p:nvPicPr>
          <p:cNvPr id="137" name="Google Shape;137;p26"/>
          <p:cNvPicPr preferRelativeResize="0"/>
          <p:nvPr/>
        </p:nvPicPr>
        <p:blipFill>
          <a:blip r:embed="rId3">
            <a:alphaModFix/>
          </a:blip>
          <a:stretch>
            <a:fillRect/>
          </a:stretch>
        </p:blipFill>
        <p:spPr>
          <a:xfrm>
            <a:off x="311700" y="1150601"/>
            <a:ext cx="4260301" cy="2633568"/>
          </a:xfrm>
          <a:prstGeom prst="rect">
            <a:avLst/>
          </a:prstGeom>
          <a:noFill/>
          <a:ln w="19050" cap="flat" cmpd="sng">
            <a:solidFill>
              <a:schemeClr val="dk2"/>
            </a:solidFill>
            <a:prstDash val="solid"/>
            <a:round/>
            <a:headEnd type="none" w="sm" len="sm"/>
            <a:tailEnd type="none" w="sm" len="sm"/>
          </a:ln>
        </p:spPr>
      </p:pic>
      <p:pic>
        <p:nvPicPr>
          <p:cNvPr id="138" name="Google Shape;138;p26"/>
          <p:cNvPicPr preferRelativeResize="0"/>
          <p:nvPr/>
        </p:nvPicPr>
        <p:blipFill>
          <a:blip r:embed="rId4">
            <a:alphaModFix/>
          </a:blip>
          <a:stretch>
            <a:fillRect/>
          </a:stretch>
        </p:blipFill>
        <p:spPr>
          <a:xfrm>
            <a:off x="4769975" y="1163975"/>
            <a:ext cx="3646700" cy="2606824"/>
          </a:xfrm>
          <a:prstGeom prst="rect">
            <a:avLst/>
          </a:prstGeom>
          <a:noFill/>
          <a:ln w="19050" cap="flat" cmpd="sng">
            <a:solidFill>
              <a:schemeClr val="dk2"/>
            </a:solidFill>
            <a:prstDash val="solid"/>
            <a:round/>
            <a:headEnd type="none" w="sm" len="sm"/>
            <a:tailEnd type="none" w="sm" len="sm"/>
          </a:ln>
        </p:spPr>
      </p:pic>
      <p:sp>
        <p:nvSpPr>
          <p:cNvPr id="2" name="Rectangle 1">
            <a:extLst>
              <a:ext uri="{FF2B5EF4-FFF2-40B4-BE49-F238E27FC236}">
                <a16:creationId xmlns:a16="http://schemas.microsoft.com/office/drawing/2014/main" id="{0255FFE7-7B14-20A7-68F8-F9CB9B526141}"/>
              </a:ext>
            </a:extLst>
          </p:cNvPr>
          <p:cNvSpPr/>
          <p:nvPr/>
        </p:nvSpPr>
        <p:spPr>
          <a:xfrm>
            <a:off x="457200" y="3500848"/>
            <a:ext cx="1307805" cy="219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A5B796-D21A-A7FE-C3FB-215A8FF020EF}"/>
              </a:ext>
            </a:extLst>
          </p:cNvPr>
          <p:cNvSpPr/>
          <p:nvPr/>
        </p:nvSpPr>
        <p:spPr>
          <a:xfrm>
            <a:off x="4965406" y="3338623"/>
            <a:ext cx="1552353" cy="212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1004342" y="445025"/>
            <a:ext cx="7827958" cy="572700"/>
          </a:xfrm>
          <a:prstGeom prst="rect">
            <a:avLst/>
          </a:prstGeom>
        </p:spPr>
        <p:txBody>
          <a:bodyPr spcFirstLastPara="1" vert="horz" wrap="square" lIns="91425" tIns="91425" rIns="91425" bIns="91425" rtlCol="0" anchor="t" anchorCtr="0">
            <a:noAutofit/>
          </a:bodyPr>
          <a:lstStyle/>
          <a:p>
            <a:r>
              <a:rPr lang="en"/>
              <a:t>Example: Typing a paragraph draft on a Google Doc</a:t>
            </a:r>
            <a:endParaRPr/>
          </a:p>
        </p:txBody>
      </p:sp>
      <p:pic>
        <p:nvPicPr>
          <p:cNvPr id="144" name="Google Shape;144;p27"/>
          <p:cNvPicPr preferRelativeResize="0"/>
          <p:nvPr/>
        </p:nvPicPr>
        <p:blipFill>
          <a:blip r:embed="rId3">
            <a:alphaModFix/>
          </a:blip>
          <a:stretch>
            <a:fillRect/>
          </a:stretch>
        </p:blipFill>
        <p:spPr>
          <a:xfrm>
            <a:off x="470585" y="1040586"/>
            <a:ext cx="3945353" cy="3820973"/>
          </a:xfrm>
          <a:prstGeom prst="rect">
            <a:avLst/>
          </a:prstGeom>
          <a:noFill/>
          <a:ln>
            <a:noFill/>
          </a:ln>
        </p:spPr>
      </p:pic>
      <p:pic>
        <p:nvPicPr>
          <p:cNvPr id="145" name="Google Shape;145;p27"/>
          <p:cNvPicPr preferRelativeResize="0"/>
          <p:nvPr/>
        </p:nvPicPr>
        <p:blipFill>
          <a:blip r:embed="rId4">
            <a:alphaModFix/>
          </a:blip>
          <a:stretch>
            <a:fillRect/>
          </a:stretch>
        </p:blipFill>
        <p:spPr>
          <a:xfrm>
            <a:off x="4580528" y="1170125"/>
            <a:ext cx="3332645" cy="3820976"/>
          </a:xfrm>
          <a:prstGeom prst="rect">
            <a:avLst/>
          </a:prstGeom>
          <a:noFill/>
          <a:ln>
            <a:noFill/>
          </a:ln>
        </p:spPr>
      </p:pic>
      <p:sp>
        <p:nvSpPr>
          <p:cNvPr id="2" name="Rectangle 1">
            <a:extLst>
              <a:ext uri="{FF2B5EF4-FFF2-40B4-BE49-F238E27FC236}">
                <a16:creationId xmlns:a16="http://schemas.microsoft.com/office/drawing/2014/main" id="{3D17B793-3787-762F-E38C-8044AF867D71}"/>
              </a:ext>
            </a:extLst>
          </p:cNvPr>
          <p:cNvSpPr/>
          <p:nvPr/>
        </p:nvSpPr>
        <p:spPr>
          <a:xfrm>
            <a:off x="1325880" y="1086151"/>
            <a:ext cx="283464" cy="20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7E7B0D-2694-42B2-3B00-003BC7DD2D99}"/>
              </a:ext>
            </a:extLst>
          </p:cNvPr>
          <p:cNvSpPr/>
          <p:nvPr/>
        </p:nvSpPr>
        <p:spPr>
          <a:xfrm>
            <a:off x="1325880" y="3043427"/>
            <a:ext cx="621792" cy="11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D15093-875A-8B50-4400-67C88AF934B5}"/>
              </a:ext>
            </a:extLst>
          </p:cNvPr>
          <p:cNvSpPr/>
          <p:nvPr/>
        </p:nvSpPr>
        <p:spPr>
          <a:xfrm>
            <a:off x="1325880" y="3858769"/>
            <a:ext cx="438912" cy="11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6CCACD-8161-1163-9C1B-8F70E6AF11BD}"/>
              </a:ext>
            </a:extLst>
          </p:cNvPr>
          <p:cNvSpPr/>
          <p:nvPr/>
        </p:nvSpPr>
        <p:spPr>
          <a:xfrm>
            <a:off x="5248656" y="1170127"/>
            <a:ext cx="557784" cy="16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F39E79-9911-3239-2F78-BA26F2ACCA91}"/>
              </a:ext>
            </a:extLst>
          </p:cNvPr>
          <p:cNvSpPr/>
          <p:nvPr/>
        </p:nvSpPr>
        <p:spPr>
          <a:xfrm>
            <a:off x="5248656" y="2450593"/>
            <a:ext cx="557784"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C742E8-CF06-BDF6-9140-4E69D56D4B6F}"/>
              </a:ext>
            </a:extLst>
          </p:cNvPr>
          <p:cNvSpPr/>
          <p:nvPr/>
        </p:nvSpPr>
        <p:spPr>
          <a:xfrm>
            <a:off x="5248656" y="3575305"/>
            <a:ext cx="420624" cy="109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889D55-46AC-DCFA-0390-D45A3AEA6C47}"/>
              </a:ext>
            </a:extLst>
          </p:cNvPr>
          <p:cNvSpPr/>
          <p:nvPr/>
        </p:nvSpPr>
        <p:spPr>
          <a:xfrm>
            <a:off x="921895" y="2338467"/>
            <a:ext cx="82447" cy="112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F45FF43-2540-BB66-587A-A17563BC1860}"/>
              </a:ext>
            </a:extLst>
          </p:cNvPr>
          <p:cNvSpPr/>
          <p:nvPr/>
        </p:nvSpPr>
        <p:spPr>
          <a:xfrm>
            <a:off x="6198433" y="3043428"/>
            <a:ext cx="1798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2C6550-734C-1768-15C2-D327A293977D}"/>
              </a:ext>
            </a:extLst>
          </p:cNvPr>
          <p:cNvSpPr/>
          <p:nvPr/>
        </p:nvSpPr>
        <p:spPr>
          <a:xfrm>
            <a:off x="5951095" y="4467070"/>
            <a:ext cx="232348" cy="8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939114" y="445025"/>
            <a:ext cx="7893185" cy="572700"/>
          </a:xfrm>
          <a:prstGeom prst="rect">
            <a:avLst/>
          </a:prstGeom>
        </p:spPr>
        <p:txBody>
          <a:bodyPr spcFirstLastPara="1" vert="horz" wrap="square" lIns="91425" tIns="91425" rIns="91425" bIns="91425" rtlCol="0" anchor="t" anchorCtr="0">
            <a:noAutofit/>
          </a:bodyPr>
          <a:lstStyle/>
          <a:p>
            <a:r>
              <a:rPr lang="en" sz="2800"/>
              <a:t>Student Collaborate on Jamboards (Sorting Work)</a:t>
            </a:r>
            <a:endParaRPr sz="2800"/>
          </a:p>
        </p:txBody>
      </p:sp>
      <p:pic>
        <p:nvPicPr>
          <p:cNvPr id="151" name="Google Shape;151;p28"/>
          <p:cNvPicPr preferRelativeResize="0"/>
          <p:nvPr/>
        </p:nvPicPr>
        <p:blipFill>
          <a:blip r:embed="rId3">
            <a:alphaModFix/>
          </a:blip>
          <a:stretch>
            <a:fillRect/>
          </a:stretch>
        </p:blipFill>
        <p:spPr>
          <a:xfrm>
            <a:off x="4691900" y="1148901"/>
            <a:ext cx="4388685" cy="2419351"/>
          </a:xfrm>
          <a:prstGeom prst="rect">
            <a:avLst/>
          </a:prstGeom>
          <a:noFill/>
          <a:ln w="19050" cap="flat" cmpd="sng">
            <a:solidFill>
              <a:schemeClr val="dk2"/>
            </a:solidFill>
            <a:prstDash val="solid"/>
            <a:round/>
            <a:headEnd type="none" w="sm" len="sm"/>
            <a:tailEnd type="none" w="sm" len="sm"/>
          </a:ln>
        </p:spPr>
      </p:pic>
      <p:pic>
        <p:nvPicPr>
          <p:cNvPr id="152" name="Google Shape;152;p28"/>
          <p:cNvPicPr preferRelativeResize="0"/>
          <p:nvPr/>
        </p:nvPicPr>
        <p:blipFill>
          <a:blip r:embed="rId4">
            <a:alphaModFix/>
          </a:blip>
          <a:stretch>
            <a:fillRect/>
          </a:stretch>
        </p:blipFill>
        <p:spPr>
          <a:xfrm>
            <a:off x="249400" y="1148900"/>
            <a:ext cx="4213320" cy="2419351"/>
          </a:xfrm>
          <a:prstGeom prst="rect">
            <a:avLst/>
          </a:prstGeom>
          <a:noFill/>
          <a:ln w="19050" cap="flat" cmpd="sng">
            <a:solidFill>
              <a:schemeClr val="dk2"/>
            </a:solidFill>
            <a:prstDash val="solid"/>
            <a:round/>
            <a:headEnd type="none" w="sm" len="sm"/>
            <a:tailEnd type="none" w="sm" len="sm"/>
          </a:ln>
        </p:spPr>
      </p:pic>
      <p:sp>
        <p:nvSpPr>
          <p:cNvPr id="153" name="Google Shape;153;p28"/>
          <p:cNvSpPr txBox="1"/>
          <p:nvPr/>
        </p:nvSpPr>
        <p:spPr>
          <a:xfrm>
            <a:off x="1192536" y="3564855"/>
            <a:ext cx="2064600" cy="642859"/>
          </a:xfrm>
          <a:prstGeom prst="rect">
            <a:avLst/>
          </a:prstGeom>
          <a:noFill/>
          <a:ln>
            <a:noFill/>
          </a:ln>
        </p:spPr>
        <p:txBody>
          <a:bodyPr spcFirstLastPara="1" wrap="square" lIns="91425" tIns="91425" rIns="91425" bIns="91425" anchor="t" anchorCtr="0">
            <a:noAutofit/>
          </a:bodyPr>
          <a:lstStyle/>
          <a:p>
            <a:r>
              <a:rPr lang="en"/>
              <a:t>an unsorted exercise</a:t>
            </a:r>
            <a:endParaRPr/>
          </a:p>
        </p:txBody>
      </p:sp>
      <p:sp>
        <p:nvSpPr>
          <p:cNvPr id="154" name="Google Shape;154;p28"/>
          <p:cNvSpPr txBox="1"/>
          <p:nvPr/>
        </p:nvSpPr>
        <p:spPr>
          <a:xfrm>
            <a:off x="5359833" y="3564854"/>
            <a:ext cx="2064600" cy="627413"/>
          </a:xfrm>
          <a:prstGeom prst="rect">
            <a:avLst/>
          </a:prstGeom>
          <a:noFill/>
          <a:ln>
            <a:noFill/>
          </a:ln>
        </p:spPr>
        <p:txBody>
          <a:bodyPr spcFirstLastPara="1" wrap="square" lIns="91425" tIns="91425" rIns="91425" bIns="91425" anchor="t" anchorCtr="0">
            <a:noAutofit/>
          </a:bodyPr>
          <a:lstStyle/>
          <a:p>
            <a:r>
              <a:rPr lang="en"/>
              <a:t>a completed exercise</a:t>
            </a:r>
            <a:endParaRPr/>
          </a:p>
        </p:txBody>
      </p:sp>
      <p:sp>
        <p:nvSpPr>
          <p:cNvPr id="155" name="Google Shape;155;p28"/>
          <p:cNvSpPr txBox="1"/>
          <p:nvPr/>
        </p:nvSpPr>
        <p:spPr>
          <a:xfrm>
            <a:off x="1527875" y="4415075"/>
            <a:ext cx="5917787" cy="627600"/>
          </a:xfrm>
          <a:prstGeom prst="rect">
            <a:avLst/>
          </a:prstGeom>
          <a:noFill/>
          <a:ln>
            <a:noFill/>
          </a:ln>
        </p:spPr>
        <p:txBody>
          <a:bodyPr spcFirstLastPara="1" wrap="square" lIns="91425" tIns="91425" rIns="91425" bIns="91425" anchor="t" anchorCtr="0">
            <a:noAutofit/>
          </a:bodyPr>
          <a:lstStyle/>
          <a:p>
            <a:r>
              <a:rPr lang="en"/>
              <a:t>Note: this is practice, not an assessment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Speaking and Listening, NRS Levels 2 and 3</a:t>
            </a:r>
            <a:endParaRPr/>
          </a:p>
        </p:txBody>
      </p:sp>
      <p:pic>
        <p:nvPicPr>
          <p:cNvPr id="177" name="Google Shape;177;p30"/>
          <p:cNvPicPr preferRelativeResize="0"/>
          <p:nvPr/>
        </p:nvPicPr>
        <p:blipFill>
          <a:blip r:embed="rId3">
            <a:alphaModFix/>
          </a:blip>
          <a:stretch>
            <a:fillRect/>
          </a:stretch>
        </p:blipFill>
        <p:spPr>
          <a:xfrm>
            <a:off x="861600" y="1096278"/>
            <a:ext cx="6791051" cy="1775851"/>
          </a:xfrm>
          <a:prstGeom prst="rect">
            <a:avLst/>
          </a:prstGeom>
          <a:noFill/>
          <a:ln>
            <a:noFill/>
          </a:ln>
        </p:spPr>
      </p:pic>
      <p:pic>
        <p:nvPicPr>
          <p:cNvPr id="178" name="Google Shape;178;p30"/>
          <p:cNvPicPr preferRelativeResize="0"/>
          <p:nvPr/>
        </p:nvPicPr>
        <p:blipFill>
          <a:blip r:embed="rId3">
            <a:alphaModFix/>
          </a:blip>
          <a:stretch>
            <a:fillRect/>
          </a:stretch>
        </p:blipFill>
        <p:spPr>
          <a:xfrm>
            <a:off x="707800" y="2950676"/>
            <a:ext cx="7296451" cy="1908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1062680" y="445025"/>
            <a:ext cx="7669221" cy="634484"/>
          </a:xfrm>
          <a:prstGeom prst="rect">
            <a:avLst/>
          </a:prstGeom>
        </p:spPr>
        <p:txBody>
          <a:bodyPr spcFirstLastPara="1" vert="horz" wrap="square" lIns="91425" tIns="91425" rIns="91425" bIns="91425" rtlCol="0" anchor="t" anchorCtr="0">
            <a:noAutofit/>
          </a:bodyPr>
          <a:lstStyle/>
          <a:p>
            <a:r>
              <a:rPr lang="en" sz="2800"/>
              <a:t>Example: 3A Discussion and Report Out by Group</a:t>
            </a:r>
            <a:endParaRPr lang="en-US" sz="2800"/>
          </a:p>
        </p:txBody>
      </p:sp>
      <p:pic>
        <p:nvPicPr>
          <p:cNvPr id="184" name="Google Shape;184;p31"/>
          <p:cNvPicPr preferRelativeResize="0"/>
          <p:nvPr/>
        </p:nvPicPr>
        <p:blipFill rotWithShape="1">
          <a:blip r:embed="rId3">
            <a:alphaModFix/>
          </a:blip>
          <a:srcRect t="16422" b="11422"/>
          <a:stretch/>
        </p:blipFill>
        <p:spPr>
          <a:xfrm>
            <a:off x="4444294" y="1081824"/>
            <a:ext cx="3759249" cy="3616651"/>
          </a:xfrm>
          <a:prstGeom prst="rect">
            <a:avLst/>
          </a:prstGeom>
          <a:noFill/>
          <a:ln>
            <a:noFill/>
          </a:ln>
        </p:spPr>
      </p:pic>
      <p:sp>
        <p:nvSpPr>
          <p:cNvPr id="185" name="Google Shape;185;p31"/>
          <p:cNvSpPr txBox="1"/>
          <p:nvPr/>
        </p:nvSpPr>
        <p:spPr>
          <a:xfrm>
            <a:off x="1198418" y="955942"/>
            <a:ext cx="2990213" cy="4005576"/>
          </a:xfrm>
          <a:prstGeom prst="rect">
            <a:avLst/>
          </a:prstGeom>
          <a:noFill/>
          <a:ln>
            <a:noFill/>
          </a:ln>
        </p:spPr>
        <p:txBody>
          <a:bodyPr spcFirstLastPara="1" wrap="square" lIns="91425" tIns="91425" rIns="91425" bIns="91425" anchor="t" anchorCtr="0">
            <a:noAutofit/>
          </a:bodyPr>
          <a:lstStyle/>
          <a:p>
            <a:r>
              <a:rPr lang="en"/>
              <a:t>Group Discussion:</a:t>
            </a:r>
            <a:endParaRPr/>
          </a:p>
          <a:p>
            <a:endParaRPr/>
          </a:p>
          <a:p>
            <a:r>
              <a:rPr lang="en"/>
              <a:t>What are the characteristics of a good job?</a:t>
            </a:r>
            <a:endParaRPr/>
          </a:p>
          <a:p>
            <a:endParaRPr/>
          </a:p>
          <a:p>
            <a:r>
              <a:rPr lang="en"/>
              <a:t>What are the characteristics of a bad job?</a:t>
            </a:r>
            <a:endParaRPr/>
          </a:p>
          <a:p>
            <a:endParaRPr lang="en"/>
          </a:p>
          <a:p>
            <a:pPr marL="456565" indent="-316865">
              <a:buSzPts val="1400"/>
              <a:buChar char="●"/>
            </a:pPr>
            <a:r>
              <a:rPr lang="en"/>
              <a:t>Discuss</a:t>
            </a:r>
            <a:endParaRPr/>
          </a:p>
          <a:p>
            <a:pPr marL="456565" indent="-316865">
              <a:buSzPts val="1400"/>
              <a:buChar char="●"/>
            </a:pPr>
            <a:r>
              <a:rPr lang="en"/>
              <a:t>Write</a:t>
            </a:r>
            <a:endParaRPr/>
          </a:p>
          <a:p>
            <a:pPr marL="456565" indent="-316865">
              <a:buSzPts val="1400"/>
              <a:buChar char="●"/>
            </a:pPr>
            <a:r>
              <a:rPr lang="en"/>
              <a:t>Report (summary and examples)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15546" y="445025"/>
            <a:ext cx="8016754" cy="572700"/>
          </a:xfrm>
          <a:prstGeom prst="rect">
            <a:avLst/>
          </a:prstGeom>
        </p:spPr>
        <p:txBody>
          <a:bodyPr spcFirstLastPara="1" vert="horz" wrap="square" lIns="91425" tIns="91425" rIns="91425" bIns="91425" rtlCol="0" anchor="t" anchorCtr="0">
            <a:noAutofit/>
          </a:bodyPr>
          <a:lstStyle/>
          <a:p>
            <a:r>
              <a:rPr lang="en"/>
              <a:t>NRS Writing - Beginning Basic (3A) - </a:t>
            </a:r>
            <a:r>
              <a:rPr lang="en">
                <a:hlinkClick r:id="rId3"/>
              </a:rPr>
              <a:t>Appendix B</a:t>
            </a:r>
            <a:endParaRPr lang="en"/>
          </a:p>
        </p:txBody>
      </p:sp>
      <p:sp>
        <p:nvSpPr>
          <p:cNvPr id="61" name="Google Shape;61;p14"/>
          <p:cNvSpPr txBox="1">
            <a:spLocks noGrp="1"/>
          </p:cNvSpPr>
          <p:nvPr>
            <p:ph type="body" idx="1"/>
          </p:nvPr>
        </p:nvSpPr>
        <p:spPr>
          <a:xfrm>
            <a:off x="947351" y="1252151"/>
            <a:ext cx="7884948" cy="3316723"/>
          </a:xfrm>
          <a:prstGeom prst="rect">
            <a:avLst/>
          </a:prstGeom>
        </p:spPr>
        <p:txBody>
          <a:bodyPr spcFirstLastPara="1" vert="horz" wrap="square" lIns="91425" tIns="91425" rIns="91425" bIns="91425" rtlCol="0" anchor="t" anchorCtr="0">
            <a:noAutofit/>
          </a:bodyPr>
          <a:lstStyle/>
          <a:p>
            <a:pPr marL="0" indent="0">
              <a:spcAft>
                <a:spcPts val="1200"/>
              </a:spcAft>
              <a:buNone/>
            </a:pPr>
            <a:r>
              <a:rPr lang="en"/>
              <a:t>Writing: Individuals ready to exit the Beginning Basic Level are able to write opinion pieces on topics or texts, supporting a point of view with reasons. They are able to write simple informative texts in which they examine a topic and convey information clearly. </a:t>
            </a:r>
            <a:r>
              <a:rPr lang="en">
                <a:highlight>
                  <a:srgbClr val="FFFF00"/>
                </a:highlight>
              </a:rPr>
              <a:t>They also are able to write narratives with details that describe actions, thoughts, and feelings. They use transition and temporal words (e.g., also, another, more, but) to link ideas and signal event order.</a:t>
            </a:r>
            <a:r>
              <a:rPr lang="en"/>
              <a:t> Individuals ready to exit this level are able to use technology to produce and publish writing as well as to interact and collaborate with others. They are able to conduct short research projects and summarize their learning in print. This includes taking brief notes from both print and digital sources, and sorting evidence into provided categories.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9730" y="445024"/>
            <a:ext cx="7802570" cy="988359"/>
          </a:xfrm>
          <a:prstGeom prst="rect">
            <a:avLst/>
          </a:prstGeom>
        </p:spPr>
        <p:txBody>
          <a:bodyPr spcFirstLastPara="1" vert="horz" wrap="square" lIns="91425" tIns="91425" rIns="91425" bIns="91425" rtlCol="0" anchor="t" anchorCtr="0">
            <a:noAutofit/>
          </a:bodyPr>
          <a:lstStyle/>
          <a:p>
            <a:r>
              <a:rPr lang="en" sz="2800"/>
              <a:t>NRS Writing - Low Intermediate (3B) - </a:t>
            </a:r>
            <a:r>
              <a:rPr lang="en" sz="2800">
                <a:hlinkClick r:id="rId3"/>
              </a:rPr>
              <a:t>Appendix B</a:t>
            </a:r>
            <a:endParaRPr sz="2800"/>
          </a:p>
        </p:txBody>
      </p:sp>
      <p:sp>
        <p:nvSpPr>
          <p:cNvPr id="67" name="Google Shape;67;p15"/>
          <p:cNvSpPr txBox="1">
            <a:spLocks noGrp="1"/>
          </p:cNvSpPr>
          <p:nvPr>
            <p:ph type="body" idx="1"/>
          </p:nvPr>
        </p:nvSpPr>
        <p:spPr>
          <a:xfrm>
            <a:off x="1202724" y="1128584"/>
            <a:ext cx="7629576" cy="3897792"/>
          </a:xfrm>
          <a:prstGeom prst="rect">
            <a:avLst/>
          </a:prstGeom>
        </p:spPr>
        <p:txBody>
          <a:bodyPr spcFirstLastPara="1" vert="horz" wrap="square" lIns="91425" tIns="91425" rIns="91425" bIns="91425" rtlCol="0" anchor="t" anchorCtr="0">
            <a:noAutofit/>
          </a:bodyPr>
          <a:lstStyle/>
          <a:p>
            <a:pPr marL="0" indent="0">
              <a:spcAft>
                <a:spcPts val="1200"/>
              </a:spcAft>
              <a:buNone/>
            </a:pPr>
            <a:r>
              <a:rPr lang="en"/>
              <a:t>Writing: Individuals ready to exit the Low Intermediate Level are able to write opinion pieces on topics or texts, supporting a point of view with facts and logically ordered reasons. They are able to produce informative texts in which they develop a topic with concrete facts and details. </a:t>
            </a:r>
            <a:r>
              <a:rPr lang="en">
                <a:highlight>
                  <a:srgbClr val="FFFF00"/>
                </a:highlight>
              </a:rPr>
              <a:t>They convey information clearly with precise language and well-organized paragraphs. They link ideas, opinions and reasons with words, phrases, and clauses (e.g., another, specifically, consequently, because). </a:t>
            </a:r>
            <a:r>
              <a:rPr lang="en"/>
              <a:t>They are also able to use technology (including the Internet) to produce and publish writing as well as to interact and collaborate with others. They are able to conduct short research projects, making frequent use of on-line as well as print sources. This includes the ability to draw evidence from several texts to support an analysis. They are able to summarize or paraphrase information from and provide a list of those 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NRS: Language (Levels 2 and 3) </a:t>
            </a:r>
            <a:endParaRPr/>
          </a:p>
        </p:txBody>
      </p:sp>
      <p:pic>
        <p:nvPicPr>
          <p:cNvPr id="73" name="Google Shape;73;p16"/>
          <p:cNvPicPr preferRelativeResize="0"/>
          <p:nvPr/>
        </p:nvPicPr>
        <p:blipFill>
          <a:blip r:embed="rId3">
            <a:alphaModFix/>
          </a:blip>
          <a:stretch>
            <a:fillRect/>
          </a:stretch>
        </p:blipFill>
        <p:spPr>
          <a:xfrm>
            <a:off x="169950" y="1304426"/>
            <a:ext cx="4319503" cy="1537875"/>
          </a:xfrm>
          <a:prstGeom prst="rect">
            <a:avLst/>
          </a:prstGeom>
          <a:noFill/>
          <a:ln w="19050" cap="flat" cmpd="sng">
            <a:solidFill>
              <a:schemeClr val="dk2"/>
            </a:solidFill>
            <a:prstDash val="solid"/>
            <a:round/>
            <a:headEnd type="none" w="sm" len="sm"/>
            <a:tailEnd type="none" w="sm" len="sm"/>
          </a:ln>
        </p:spPr>
      </p:pic>
      <p:pic>
        <p:nvPicPr>
          <p:cNvPr id="74" name="Google Shape;74;p16"/>
          <p:cNvPicPr preferRelativeResize="0"/>
          <p:nvPr/>
        </p:nvPicPr>
        <p:blipFill>
          <a:blip r:embed="rId4">
            <a:alphaModFix/>
          </a:blip>
          <a:stretch>
            <a:fillRect/>
          </a:stretch>
        </p:blipFill>
        <p:spPr>
          <a:xfrm>
            <a:off x="4550704" y="1170127"/>
            <a:ext cx="4440897" cy="3094199"/>
          </a:xfrm>
          <a:prstGeom prst="rect">
            <a:avLst/>
          </a:prstGeom>
          <a:noFill/>
          <a:ln w="19050" cap="flat" cmpd="sng">
            <a:solidFill>
              <a:schemeClr val="dk2"/>
            </a:solidFill>
            <a:prstDash val="solid"/>
            <a:round/>
            <a:headEnd type="none" w="sm" len="sm"/>
            <a:tailEnd type="none" w="sm" len="sm"/>
          </a:ln>
        </p:spPr>
      </p:pic>
      <p:sp>
        <p:nvSpPr>
          <p:cNvPr id="75" name="Google Shape;75;p16"/>
          <p:cNvSpPr txBox="1"/>
          <p:nvPr/>
        </p:nvSpPr>
        <p:spPr>
          <a:xfrm>
            <a:off x="761999" y="3053076"/>
            <a:ext cx="3538651" cy="1173300"/>
          </a:xfrm>
          <a:prstGeom prst="rect">
            <a:avLst/>
          </a:prstGeom>
          <a:noFill/>
          <a:ln>
            <a:noFill/>
          </a:ln>
        </p:spPr>
        <p:txBody>
          <a:bodyPr spcFirstLastPara="1" wrap="square" lIns="91425" tIns="91425" rIns="91425" bIns="91425" anchor="t" anchorCtr="0">
            <a:noAutofit/>
          </a:bodyPr>
          <a:lstStyle/>
          <a:p>
            <a:r>
              <a:rPr lang="en"/>
              <a:t>This work is part of the previous examples.</a:t>
            </a:r>
          </a:p>
          <a:p>
            <a:r>
              <a:rPr lang="en"/>
              <a:t>- </a:t>
            </a:r>
            <a:r>
              <a:rPr lang="en">
                <a:hlinkClick r:id="rId5"/>
              </a:rPr>
              <a:t>Appendix B</a:t>
            </a:r>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103870" y="510926"/>
            <a:ext cx="2314832" cy="1878047"/>
          </a:xfrm>
          <a:prstGeom prst="rect">
            <a:avLst/>
          </a:prstGeom>
        </p:spPr>
        <p:txBody>
          <a:bodyPr spcFirstLastPara="1" vert="horz" wrap="square" lIns="91425" tIns="91425" rIns="91425" bIns="91425" rtlCol="0" anchor="t" anchorCtr="0">
            <a:noAutofit/>
          </a:bodyPr>
          <a:lstStyle/>
          <a:p>
            <a:r>
              <a:rPr lang="en" sz="2400"/>
              <a:t>NSC Master Course Outline – Class Outcomes: ESL 31 (3A)</a:t>
            </a:r>
            <a:endParaRPr sz="2400"/>
          </a:p>
        </p:txBody>
      </p:sp>
      <p:pic>
        <p:nvPicPr>
          <p:cNvPr id="81" name="Google Shape;81;p17"/>
          <p:cNvPicPr preferRelativeResize="0"/>
          <p:nvPr/>
        </p:nvPicPr>
        <p:blipFill>
          <a:blip r:embed="rId3">
            <a:alphaModFix/>
          </a:blip>
          <a:stretch>
            <a:fillRect/>
          </a:stretch>
        </p:blipFill>
        <p:spPr>
          <a:xfrm>
            <a:off x="3723503" y="205946"/>
            <a:ext cx="4316627" cy="47202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Sample Assignment</a:t>
            </a:r>
            <a:endParaRPr/>
          </a:p>
        </p:txBody>
      </p:sp>
      <p:pic>
        <p:nvPicPr>
          <p:cNvPr id="88" name="Google Shape;88;p18"/>
          <p:cNvPicPr preferRelativeResize="0"/>
          <p:nvPr/>
        </p:nvPicPr>
        <p:blipFill>
          <a:blip r:embed="rId3">
            <a:alphaModFix/>
          </a:blip>
          <a:stretch>
            <a:fillRect/>
          </a:stretch>
        </p:blipFill>
        <p:spPr>
          <a:xfrm>
            <a:off x="152401" y="1170127"/>
            <a:ext cx="8839204" cy="32758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Student Sample (3A)</a:t>
            </a:r>
            <a:endParaRPr/>
          </a:p>
        </p:txBody>
      </p:sp>
      <p:pic>
        <p:nvPicPr>
          <p:cNvPr id="94" name="Google Shape;94;p19"/>
          <p:cNvPicPr preferRelativeResize="0"/>
          <p:nvPr/>
        </p:nvPicPr>
        <p:blipFill>
          <a:blip r:embed="rId3">
            <a:alphaModFix/>
          </a:blip>
          <a:stretch>
            <a:fillRect/>
          </a:stretch>
        </p:blipFill>
        <p:spPr>
          <a:xfrm>
            <a:off x="152401" y="1170125"/>
            <a:ext cx="8839199" cy="3335759"/>
          </a:xfrm>
          <a:prstGeom prst="rect">
            <a:avLst/>
          </a:prstGeom>
          <a:noFill/>
          <a:ln>
            <a:noFill/>
          </a:ln>
        </p:spPr>
      </p:pic>
      <p:sp>
        <p:nvSpPr>
          <p:cNvPr id="2" name="Rectangle 1">
            <a:extLst>
              <a:ext uri="{FF2B5EF4-FFF2-40B4-BE49-F238E27FC236}">
                <a16:creationId xmlns:a16="http://schemas.microsoft.com/office/drawing/2014/main" id="{A68ACD99-845C-A1AF-801C-A87C10E3BA11}"/>
              </a:ext>
            </a:extLst>
          </p:cNvPr>
          <p:cNvSpPr/>
          <p:nvPr/>
        </p:nvSpPr>
        <p:spPr>
          <a:xfrm>
            <a:off x="2082297" y="1376128"/>
            <a:ext cx="1285592" cy="2625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1191463" y="583452"/>
            <a:ext cx="2202526" cy="656530"/>
          </a:xfrm>
          <a:prstGeom prst="rect">
            <a:avLst/>
          </a:prstGeom>
        </p:spPr>
        <p:txBody>
          <a:bodyPr spcFirstLastPara="1" vert="horz" wrap="square" lIns="91425" tIns="91425" rIns="91425" bIns="91425" rtlCol="0" anchor="t" anchorCtr="0">
            <a:noAutofit/>
          </a:bodyPr>
          <a:lstStyle/>
          <a:p>
            <a:r>
              <a:rPr lang="en"/>
              <a:t>Student Sample (3A)</a:t>
            </a:r>
            <a:endParaRPr/>
          </a:p>
        </p:txBody>
      </p:sp>
      <p:pic>
        <p:nvPicPr>
          <p:cNvPr id="100" name="Google Shape;100;p20"/>
          <p:cNvPicPr preferRelativeResize="0"/>
          <p:nvPr/>
        </p:nvPicPr>
        <p:blipFill>
          <a:blip r:embed="rId3">
            <a:alphaModFix/>
          </a:blip>
          <a:stretch>
            <a:fillRect/>
          </a:stretch>
        </p:blipFill>
        <p:spPr>
          <a:xfrm>
            <a:off x="4572000" y="583452"/>
            <a:ext cx="3693200" cy="4280951"/>
          </a:xfrm>
          <a:prstGeom prst="rect">
            <a:avLst/>
          </a:prstGeom>
          <a:noFill/>
          <a:ln>
            <a:noFill/>
          </a:ln>
        </p:spPr>
      </p:pic>
      <p:sp>
        <p:nvSpPr>
          <p:cNvPr id="2" name="Rectangle 1">
            <a:extLst>
              <a:ext uri="{FF2B5EF4-FFF2-40B4-BE49-F238E27FC236}">
                <a16:creationId xmlns:a16="http://schemas.microsoft.com/office/drawing/2014/main" id="{418E016D-C283-8555-DC72-2FDB3C70FB0F}"/>
              </a:ext>
            </a:extLst>
          </p:cNvPr>
          <p:cNvSpPr/>
          <p:nvPr/>
        </p:nvSpPr>
        <p:spPr>
          <a:xfrm>
            <a:off x="6480407" y="1149447"/>
            <a:ext cx="860079" cy="18106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NRS Writing - Technology for Levels 2 &amp; 3</a:t>
            </a:r>
            <a:endParaRPr/>
          </a:p>
        </p:txBody>
      </p:sp>
      <p:sp>
        <p:nvSpPr>
          <p:cNvPr id="118" name="Google Shape;118;p23"/>
          <p:cNvSpPr txBox="1">
            <a:spLocks noGrp="1"/>
          </p:cNvSpPr>
          <p:nvPr>
            <p:ph type="body" idx="1"/>
          </p:nvPr>
        </p:nvSpPr>
        <p:spPr>
          <a:xfrm>
            <a:off x="1108364" y="1170708"/>
            <a:ext cx="7723936" cy="3648067"/>
          </a:xfrm>
          <a:prstGeom prst="rect">
            <a:avLst/>
          </a:prstGeom>
        </p:spPr>
        <p:txBody>
          <a:bodyPr spcFirstLastPara="1" vert="horz" wrap="square" lIns="91425" tIns="91425" rIns="91425" bIns="91425" rtlCol="0" anchor="t" anchorCtr="0">
            <a:noAutofit/>
          </a:bodyPr>
          <a:lstStyle/>
          <a:p>
            <a:pPr marL="0" indent="0">
              <a:spcAft>
                <a:spcPts val="1200"/>
              </a:spcAft>
              <a:buNone/>
            </a:pPr>
            <a:r>
              <a:rPr lang="en"/>
              <a:t>Writing: Individuals ready to exit the Beginning Basic Level are able to write opinion pieces on topics or texts, supporting a point of view with reasons. They are able to write simple informative texts in which they examine a topic and convey information clearly. They also are able to write narratives with details that describe actions, thoughts, and feelings. They use transition and temporal words (e.g., also, another, more, but) to link ideas and signal event order. </a:t>
            </a:r>
            <a:r>
              <a:rPr lang="en">
                <a:highlight>
                  <a:srgbClr val="FFFF00"/>
                </a:highlight>
              </a:rPr>
              <a:t>Individuals ready to exit this level are able to use technology to produce and publish writing as well as to interact and collaborate with others. </a:t>
            </a:r>
            <a:r>
              <a:rPr lang="en"/>
              <a:t>They are able to conduct short research projects and summarize their learning in print. This includes taking brief notes from both print and digital sources, and sorting evidence into provided categories. </a:t>
            </a: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fdb888e9-017b-45cf-a20e-d7869e272970"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59D3CBD634C64AA81D9447C61E548A" ma:contentTypeVersion="18" ma:contentTypeDescription="Create a new document." ma:contentTypeScope="" ma:versionID="8f55b6cc12f7984ecab588a9f6f1acbc">
  <xsd:schema xmlns:xsd="http://www.w3.org/2001/XMLSchema" xmlns:xs="http://www.w3.org/2001/XMLSchema" xmlns:p="http://schemas.microsoft.com/office/2006/metadata/properties" xmlns:ns1="http://schemas.microsoft.com/sharepoint/v3" xmlns:ns3="fdb888e9-017b-45cf-a20e-d7869e272970" xmlns:ns4="ff76a5bc-1854-4377-b765-c704e00a1d1d" targetNamespace="http://schemas.microsoft.com/office/2006/metadata/properties" ma:root="true" ma:fieldsID="e1188de81aec6f6cea86d7c6afbd3008" ns1:_="" ns3:_="" ns4:_="">
    <xsd:import namespace="http://schemas.microsoft.com/sharepoint/v3"/>
    <xsd:import namespace="fdb888e9-017b-45cf-a20e-d7869e272970"/>
    <xsd:import namespace="ff76a5bc-1854-4377-b765-c704e00a1d1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b888e9-017b-45cf-a20e-d7869e27297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76a5bc-1854-4377-b765-c704e00a1d1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69BE5-7122-4A7F-95D0-C393077DAB06}">
  <ds:schemaRefs>
    <ds:schemaRef ds:uri="fdb888e9-017b-45cf-a20e-d7869e272970"/>
    <ds:schemaRef ds:uri="ff76a5bc-1854-4377-b765-c704e00a1d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BFD1E2-A0FE-48D4-A747-F429CB8AEA5E}">
  <ds:schemaRefs>
    <ds:schemaRef ds:uri="fdb888e9-017b-45cf-a20e-d7869e272970"/>
    <ds:schemaRef ds:uri="ff76a5bc-1854-4377-b765-c704e00a1d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57293A-8C9D-450F-B6E4-A1FD4D7C40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Application>Microsoft Office PowerPoint</Application>
  <PresentationFormat>On-screen Show (16:9)</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Parallax</vt:lpstr>
      <vt:lpstr>NRS Descriptors  and Examples</vt:lpstr>
      <vt:lpstr>NRS Writing - Beginning Basic (3A) - Appendix B</vt:lpstr>
      <vt:lpstr>NRS Writing - Low Intermediate (3B) - Appendix B</vt:lpstr>
      <vt:lpstr>NRS: Language (Levels 2 and 3) </vt:lpstr>
      <vt:lpstr>NSC Master Course Outline – Class Outcomes: ESL 31 (3A)</vt:lpstr>
      <vt:lpstr>Sample Assignment</vt:lpstr>
      <vt:lpstr>Student Sample (3A)</vt:lpstr>
      <vt:lpstr>Student Sample (3A)</vt:lpstr>
      <vt:lpstr>NRS Writing - Technology for Levels 2 &amp; 3</vt:lpstr>
      <vt:lpstr>ESL 31 (3A) Technology Coursework Examples:   </vt:lpstr>
      <vt:lpstr>Example: Using Technology to Interact (Canvas)</vt:lpstr>
      <vt:lpstr>Examples: Groups type answers to questions on a shared slide.</vt:lpstr>
      <vt:lpstr>Example: Typing a paragraph draft on a Google Doc</vt:lpstr>
      <vt:lpstr>Student Collaborate on Jamboards (Sorting Work)</vt:lpstr>
      <vt:lpstr>Speaking and Listening, NRS Levels 2 and 3</vt:lpstr>
      <vt:lpstr>Example: 3A Discussion and Report Out by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NRS Descriptors and Examples</dc:title>
  <dc:creator>password is blank</dc:creator>
  <cp:revision>2</cp:revision>
  <dcterms:modified xsi:type="dcterms:W3CDTF">2023-04-03T16:44:27Z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0x0101001259D3CBD634C64AA81D9447C61E548A</vt:lpwstr>
  </property>
</Properties>
</file>