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19"/>
  </p:notesMasterIdLst>
  <p:handoutMasterIdLst>
    <p:handoutMasterId r:id="rId20"/>
  </p:handoutMasterIdLst>
  <p:sldIdLst>
    <p:sldId id="259" r:id="rId6"/>
    <p:sldId id="743" r:id="rId7"/>
    <p:sldId id="744" r:id="rId8"/>
    <p:sldId id="736" r:id="rId9"/>
    <p:sldId id="737" r:id="rId10"/>
    <p:sldId id="738" r:id="rId11"/>
    <p:sldId id="739" r:id="rId12"/>
    <p:sldId id="742" r:id="rId13"/>
    <p:sldId id="745" r:id="rId14"/>
    <p:sldId id="746" r:id="rId15"/>
    <p:sldId id="747" r:id="rId16"/>
    <p:sldId id="735" r:id="rId17"/>
    <p:sldId id="315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90D3F7-C747-CE0F-1F1C-B3BFE2FD32B0}" name="Scott Toscano" initials="ST" userId="S::SToscano@sbctc.edu::1f489c54-8b3c-4959-9e1e-b7810fb3e9b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 Ruback" initials="JR" lastIdx="2" clrIdx="0">
    <p:extLst>
      <p:ext uri="{19B8F6BF-5375-455C-9EA6-DF929625EA0E}">
        <p15:presenceInfo xmlns:p15="http://schemas.microsoft.com/office/powerpoint/2012/main" userId="S-1-5-21-2162954678-3364338229-3037977907-8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EFDA"/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23" autoAdjust="0"/>
    <p:restoredTop sz="95739" autoAdjust="0"/>
  </p:normalViewPr>
  <p:slideViewPr>
    <p:cSldViewPr snapToGrid="0">
      <p:cViewPr varScale="1">
        <p:scale>
          <a:sx n="134" d="100"/>
          <a:sy n="134" d="100"/>
        </p:scale>
        <p:origin x="552" y="126"/>
      </p:cViewPr>
      <p:guideLst/>
    </p:cSldViewPr>
  </p:slideViewPr>
  <p:outlineViewPr>
    <p:cViewPr>
      <p:scale>
        <a:sx n="33" d="100"/>
        <a:sy n="33" d="100"/>
      </p:scale>
      <p:origin x="0" y="-299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8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11/24/2025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munity and Technical Colleges. Washington State Board.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23088"/>
            <a:ext cx="3196405" cy="1371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82BE4E8-B0E0-4949-9BFD-53963D179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4583" y="1645920"/>
            <a:ext cx="7806581" cy="683812"/>
          </a:xfrm>
        </p:spPr>
        <p:txBody>
          <a:bodyPr/>
          <a:lstStyle>
            <a:lvl1pPr>
              <a:defRPr lang="en-US" sz="3600" b="0" kern="1200" baseline="0" dirty="0">
                <a:solidFill>
                  <a:srgbClr val="00376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4E097C-8828-4E2B-A38E-B4495EA758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583" y="2555874"/>
            <a:ext cx="7806581" cy="366492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764"/>
                </a:solidFill>
              </a:rPr>
              <a:t>Always include a Final Slide in order to include the Creative Commons footer language in the presentation. </a:t>
            </a:r>
            <a:br>
              <a:rPr lang="en-US" sz="2400" dirty="0">
                <a:solidFill>
                  <a:srgbClr val="003764"/>
                </a:solidFill>
              </a:rPr>
            </a:br>
            <a:br>
              <a:rPr lang="en-US" sz="2400" dirty="0">
                <a:solidFill>
                  <a:srgbClr val="003764"/>
                </a:solidFill>
              </a:rPr>
            </a:br>
            <a:r>
              <a:rPr lang="en-US" sz="2400" dirty="0">
                <a:solidFill>
                  <a:srgbClr val="003764"/>
                </a:solidFill>
              </a:rPr>
              <a:t>Ideas for using the slide:</a:t>
            </a:r>
            <a:br>
              <a:rPr lang="en-US" sz="2400" dirty="0">
                <a:solidFill>
                  <a:srgbClr val="003764"/>
                </a:solidFill>
              </a:rPr>
            </a:br>
            <a:r>
              <a:rPr lang="en-US" sz="2000" dirty="0">
                <a:solidFill>
                  <a:srgbClr val="003764"/>
                </a:solidFill>
              </a:rPr>
              <a:t>Provide contact information for follow-up.</a:t>
            </a:r>
            <a:br>
              <a:rPr lang="en-US" sz="2000" dirty="0">
                <a:solidFill>
                  <a:srgbClr val="003764"/>
                </a:solidFill>
              </a:rPr>
            </a:br>
            <a:r>
              <a:rPr lang="en-US" sz="2000" dirty="0">
                <a:solidFill>
                  <a:srgbClr val="003764"/>
                </a:solidFill>
              </a:rPr>
              <a:t>Pose a concluding question.	</a:t>
            </a:r>
            <a:br>
              <a:rPr lang="en-US" sz="2000" dirty="0">
                <a:solidFill>
                  <a:srgbClr val="003764"/>
                </a:solidFill>
              </a:rPr>
            </a:br>
            <a:r>
              <a:rPr lang="en-US" sz="2000" dirty="0">
                <a:solidFill>
                  <a:srgbClr val="003764"/>
                </a:solidFill>
              </a:rPr>
              <a:t>A simple “Thank you” or “Questions?” provides a non-distracting visual for closing discussion.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8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defRPr sz="2800"/>
            </a:lvl1pPr>
            <a:lvl2pPr marL="511175" indent="-161925">
              <a:defRPr/>
            </a:lvl2pPr>
            <a:lvl3pPr marL="511175" indent="-161925"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59785"/>
            <a:ext cx="6076942" cy="365125"/>
          </a:xfrm>
        </p:spPr>
        <p:txBody>
          <a:bodyPr/>
          <a:lstStyle/>
          <a:p>
            <a:r>
              <a:rPr lang="en-US" dirty="0"/>
              <a:t>CASAS Implementation Training - April 2019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604760" y="6459787"/>
            <a:ext cx="1337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F10CCFA-9720-4B79-87AD-568ED3307F7B}" type="slidenum">
              <a:rPr lang="en-US" b="1" smtClean="0"/>
              <a:pPr>
                <a:defRPr/>
              </a:pPr>
              <a:t>‹#›</a:t>
            </a:fld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4027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11/24/2025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11/24/2025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11/24/2025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11/24/2025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11/24/2025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11/24/2025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11/24/2025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11/24/2025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3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ces_wa@lists.ctc.edu" TargetMode="External"/><Relationship Id="rId2" Type="http://schemas.openxmlformats.org/officeDocument/2006/relationships/hyperlink" Target="mailto:helpdesk@literacypro.com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hyperlink" Target="mailto:techsupport@casas.org" TargetMode="External"/><Relationship Id="rId4" Type="http://schemas.openxmlformats.org/officeDocument/2006/relationships/hyperlink" Target="mailto:bedareporting@sbct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8" y="4164766"/>
            <a:ext cx="8336975" cy="999259"/>
          </a:xfrm>
        </p:spPr>
        <p:txBody>
          <a:bodyPr/>
          <a:lstStyle/>
          <a:p>
            <a:r>
              <a:rPr lang="en-US" dirty="0"/>
              <a:t>Fall </a:t>
            </a:r>
            <a:r>
              <a:rPr lang="en-US" dirty="0" err="1"/>
              <a:t>cbs</a:t>
            </a:r>
            <a:r>
              <a:rPr lang="en-US" dirty="0"/>
              <a:t> laces update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5189540"/>
            <a:ext cx="8149644" cy="1312860"/>
          </a:xfrm>
        </p:spPr>
        <p:txBody>
          <a:bodyPr/>
          <a:lstStyle/>
          <a:p>
            <a:r>
              <a:rPr lang="en-US" sz="2400" dirty="0"/>
              <a:t>Scott Toscano, Relationship &amp; Compliance Analyst</a:t>
            </a:r>
          </a:p>
          <a:p>
            <a:r>
              <a:rPr lang="en-US" sz="2400" dirty="0"/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7C95-F0AC-6D2A-86C9-223D8622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for 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A87C-7E2E-9882-C47A-E22477F88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41589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Auto move forward CASAS tests</a:t>
            </a:r>
          </a:p>
          <a:p>
            <a:pPr>
              <a:spcBef>
                <a:spcPts val="1800"/>
              </a:spcBef>
            </a:pPr>
            <a:r>
              <a:rPr lang="en-US" dirty="0"/>
              <a:t>Data Quality Checklist – reviewing draft</a:t>
            </a:r>
          </a:p>
          <a:p>
            <a:pPr>
              <a:spcBef>
                <a:spcPts val="1800"/>
              </a:spcBef>
            </a:pPr>
            <a:r>
              <a:rPr lang="en-US" dirty="0"/>
              <a:t>Performance dashboard &amp; target alignment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Example: performance and enrollment</a:t>
            </a:r>
          </a:p>
          <a:p>
            <a:pPr>
              <a:spcBef>
                <a:spcPts val="1800"/>
              </a:spcBef>
            </a:pPr>
            <a:r>
              <a:rPr lang="en-US" dirty="0"/>
              <a:t>Update dashboards to factor in credits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Example: post-test eligibility</a:t>
            </a:r>
          </a:p>
          <a:p>
            <a:pPr>
              <a:spcBef>
                <a:spcPts val="1800"/>
              </a:spcBef>
            </a:pPr>
            <a:r>
              <a:rPr lang="en-US" dirty="0"/>
              <a:t>Post-exit outcomes survey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CEC0E-4B67-C272-B09F-BC4071B1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9AEB-D924-3874-BCEC-BC43A9EC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</a:t>
            </a:r>
            <a:r>
              <a:rPr lang="en-US" dirty="0" err="1"/>
              <a:t>nov.</a:t>
            </a:r>
            <a:r>
              <a:rPr lang="en-US" dirty="0"/>
              <a:t> 13 Laces refresher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A9835-1423-38DD-C3FB-03D9C8D2E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19 checkbox</a:t>
            </a:r>
          </a:p>
          <a:p>
            <a:r>
              <a:rPr lang="en-US" dirty="0"/>
              <a:t>Career &amp; Training Services data entry</a:t>
            </a:r>
          </a:p>
          <a:p>
            <a:r>
              <a:rPr lang="en-US" dirty="0"/>
              <a:t>Student Intake</a:t>
            </a:r>
          </a:p>
          <a:p>
            <a:r>
              <a:rPr lang="en-US" dirty="0"/>
              <a:t>Staff Intake</a:t>
            </a:r>
          </a:p>
          <a:p>
            <a:r>
              <a:rPr lang="en-US" dirty="0"/>
              <a:t>Drops &amp; swaps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8CD29-EA52-D01F-6E2C-B20241CC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5BE4-8603-5E75-1350-181D6079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699CF-D57A-7FFB-D549-4C2F140A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802835"/>
            <a:ext cx="8336975" cy="3369366"/>
          </a:xfrm>
        </p:spPr>
        <p:txBody>
          <a:bodyPr/>
          <a:lstStyle/>
          <a:p>
            <a:r>
              <a:rPr lang="en-US" dirty="0"/>
              <a:t>Any final questions for me or your peers?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D839A-735D-BF71-B965-D23AF31A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6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4EF5-952C-4DE6-A0E8-9EF24D3F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54" y="1441862"/>
            <a:ext cx="4592892" cy="683812"/>
          </a:xfrm>
        </p:spPr>
        <p:txBody>
          <a:bodyPr/>
          <a:lstStyle/>
          <a:p>
            <a:pPr algn="ctr"/>
            <a:r>
              <a:rPr lang="en-US" dirty="0"/>
              <a:t>We’re Here to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98A9A-A96D-4819-834B-AD5467DBF0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7447" y="2303062"/>
            <a:ext cx="8102337" cy="40010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/>
              <a:t>LACES Helpdesk: </a:t>
            </a:r>
            <a:r>
              <a:rPr lang="en-US" dirty="0">
                <a:hlinkClick r:id="rId2"/>
              </a:rPr>
              <a:t>helpdesk@literacypro.com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/>
              <a:t>LACES Listserv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laces_wa@lists.ctc.edu</a:t>
            </a:r>
            <a:r>
              <a:rPr lang="en-US" dirty="0"/>
              <a:t> 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1" dirty="0"/>
              <a:t>SBCTC Helpdesk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bedareporting@sbctc.edu</a:t>
            </a:r>
            <a:r>
              <a:rPr lang="en-US" dirty="0"/>
              <a:t> 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b="1" dirty="0"/>
              <a:t>CASAS Tech Support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techsupport@casas.org</a:t>
            </a:r>
            <a:r>
              <a:rPr lang="en-US" dirty="0"/>
              <a:t>, or call  1-800-255-1036 option 2, 6 a.m. to 5 p.m. Mon to Fri.</a:t>
            </a:r>
          </a:p>
        </p:txBody>
      </p:sp>
      <p:pic>
        <p:nvPicPr>
          <p:cNvPr id="4" name="Picture 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83" y="6398460"/>
            <a:ext cx="835224" cy="298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/>
        </p:nvSpPr>
        <p:spPr>
          <a:xfrm>
            <a:off x="1869823" y="6424714"/>
            <a:ext cx="504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Note: All material licensed under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06776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1647-7C94-3BCD-97DA-EFFB9D33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Laces implementation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62BEF-BDDC-8977-A16C-AFF35629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462655"/>
            <a:ext cx="8336975" cy="375704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200" dirty="0"/>
              <a:t>Initial LACES implementation period 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January 5 – September 30, 2024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65 state deployment work orders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233 user support requests from 30 providers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3 pending customizations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92CB-48AC-23DE-D727-69A68C0E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0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1647-7C94-3BCD-97DA-EFFB9D33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Laces implementation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62BEF-BDDC-8977-A16C-AFF35629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462655"/>
            <a:ext cx="8336975" cy="425882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200" dirty="0"/>
              <a:t>LACES implementation survey 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September 25 – October 4, 2024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55 responses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44 local organization staff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8 SBCTC staff</a:t>
            </a:r>
          </a:p>
          <a:p>
            <a:pPr lvl="1">
              <a:spcAft>
                <a:spcPts val="1800"/>
              </a:spcAft>
            </a:pPr>
            <a:r>
              <a:rPr lang="en-US" sz="2800" dirty="0"/>
              <a:t>3 LiteracyPro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92CB-48AC-23DE-D727-69A68C0E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8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5BE4-8603-5E75-1350-181D6079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395555"/>
            <a:ext cx="8336975" cy="583272"/>
          </a:xfrm>
        </p:spPr>
        <p:txBody>
          <a:bodyPr/>
          <a:lstStyle/>
          <a:p>
            <a:pPr algn="ctr"/>
            <a:r>
              <a:rPr lang="en-US" dirty="0"/>
              <a:t>Q1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D839A-735D-BF71-B965-D23AF31A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Forms response chart. Question title: 1. What role were you in during the LACES implementation?. Number of responses: 55 responses.">
            <a:extLst>
              <a:ext uri="{FF2B5EF4-FFF2-40B4-BE49-F238E27FC236}">
                <a16:creationId xmlns:a16="http://schemas.microsoft.com/office/drawing/2014/main" id="{86E7913D-CDC4-931B-632F-6CB5BB06D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6250" r="8826" b="10526"/>
          <a:stretch/>
        </p:blipFill>
        <p:spPr bwMode="auto">
          <a:xfrm>
            <a:off x="138467" y="2261899"/>
            <a:ext cx="8925145" cy="40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1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5BE4-8603-5E75-1350-181D6079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395555"/>
            <a:ext cx="8336975" cy="583272"/>
          </a:xfrm>
        </p:spPr>
        <p:txBody>
          <a:bodyPr/>
          <a:lstStyle/>
          <a:p>
            <a:pPr algn="ctr"/>
            <a:r>
              <a:rPr lang="en-US" dirty="0"/>
              <a:t>q2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D839A-735D-BF71-B965-D23AF31A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 descr="Question 2: Do you think we achieved the goals of the project?&#10;Pie chart with 55 total responses&#10;12 different responses">
            <a:extLst>
              <a:ext uri="{FF2B5EF4-FFF2-40B4-BE49-F238E27FC236}">
                <a16:creationId xmlns:a16="http://schemas.microsoft.com/office/drawing/2014/main" id="{D5E609EA-AE63-32C1-9243-12C89448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65322"/>
            <a:ext cx="8229600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6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5BE4-8603-5E75-1350-181D6079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395555"/>
            <a:ext cx="8336975" cy="583272"/>
          </a:xfrm>
        </p:spPr>
        <p:txBody>
          <a:bodyPr/>
          <a:lstStyle/>
          <a:p>
            <a:pPr algn="ctr"/>
            <a:r>
              <a:rPr lang="en-US" dirty="0"/>
              <a:t>q5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D839A-735D-BF71-B965-D23AF31A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Question 5. Rate how well you feel SBCTC involved local program staff in project planning using the LACES User Group using the 1 to 5 scale [1=poor, 5=good].&#10;Bar chart with 55 responses showing percentages.">
            <a:extLst>
              <a:ext uri="{FF2B5EF4-FFF2-40B4-BE49-F238E27FC236}">
                <a16:creationId xmlns:a16="http://schemas.microsoft.com/office/drawing/2014/main" id="{AFE01412-0E26-10BC-8D58-A1A7F70C7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6254" r="2955" b="13058"/>
          <a:stretch/>
        </p:blipFill>
        <p:spPr bwMode="auto">
          <a:xfrm>
            <a:off x="119443" y="2098939"/>
            <a:ext cx="8954219" cy="39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62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5BE4-8603-5E75-1350-181D6079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348055"/>
            <a:ext cx="8336975" cy="583272"/>
          </a:xfrm>
        </p:spPr>
        <p:txBody>
          <a:bodyPr/>
          <a:lstStyle/>
          <a:p>
            <a:pPr algn="ctr"/>
            <a:r>
              <a:rPr lang="en-US" dirty="0"/>
              <a:t>q6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D839A-735D-BF71-B965-D23AF31A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 descr="Question 6: Did the project have the right amount of support from SBCTC and LiteracyPro (LACES) for this project?&#10;Pie chart with 55 total responses&#10;16 different responses">
            <a:extLst>
              <a:ext uri="{FF2B5EF4-FFF2-40B4-BE49-F238E27FC236}">
                <a16:creationId xmlns:a16="http://schemas.microsoft.com/office/drawing/2014/main" id="{85C0620A-6EFE-9FF2-3263-40025900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5" y="1880235"/>
            <a:ext cx="8229600" cy="484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4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5BE4-8603-5E75-1350-181D6079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395555"/>
            <a:ext cx="8336975" cy="583272"/>
          </a:xfrm>
        </p:spPr>
        <p:txBody>
          <a:bodyPr/>
          <a:lstStyle/>
          <a:p>
            <a:pPr algn="ctr"/>
            <a:r>
              <a:rPr lang="en-US" dirty="0"/>
              <a:t>q8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D839A-735D-BF71-B965-D23AF31A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Question 8. Rate your overall experience with LACES implementation using the 1 to 5 scale [1=poor, 5=good].&#10;Bar chart with 55 responses showing percentages">
            <a:extLst>
              <a:ext uri="{FF2B5EF4-FFF2-40B4-BE49-F238E27FC236}">
                <a16:creationId xmlns:a16="http://schemas.microsoft.com/office/drawing/2014/main" id="{7C7820F6-7582-ACAA-EABD-6F847D99A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6481" r="2955" b="13763"/>
          <a:stretch/>
        </p:blipFill>
        <p:spPr bwMode="auto">
          <a:xfrm>
            <a:off x="189777" y="1995764"/>
            <a:ext cx="8684057" cy="34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6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C925-E3D4-D0A9-7855-BF50C0FD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276811"/>
            <a:ext cx="8336975" cy="1138344"/>
          </a:xfrm>
        </p:spPr>
        <p:txBody>
          <a:bodyPr/>
          <a:lstStyle/>
          <a:p>
            <a:r>
              <a:rPr lang="en-US" dirty="0"/>
              <a:t>Outstanding work orders &amp; ongoing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78B2-B4D6-EB22-F8DA-4584C108F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Pending Work :</a:t>
            </a:r>
          </a:p>
          <a:p>
            <a:pPr lvl="1"/>
            <a:r>
              <a:rPr lang="en-US" dirty="0"/>
              <a:t>New User Roles - 10/25</a:t>
            </a:r>
          </a:p>
          <a:p>
            <a:pPr lvl="1"/>
            <a:r>
              <a:rPr lang="en-US" dirty="0"/>
              <a:t>GED subject test results minus scores – 11/22 or earlier</a:t>
            </a:r>
          </a:p>
          <a:p>
            <a:pPr>
              <a:spcBef>
                <a:spcPts val="1800"/>
              </a:spcBef>
            </a:pPr>
            <a:r>
              <a:rPr lang="en-US" dirty="0"/>
              <a:t>Ongoing Issues:</a:t>
            </a:r>
          </a:p>
          <a:p>
            <a:pPr lvl="1"/>
            <a:r>
              <a:rPr lang="en-US" dirty="0"/>
              <a:t>Statewide CASAS test sync</a:t>
            </a:r>
          </a:p>
          <a:p>
            <a:pPr lvl="1"/>
            <a:r>
              <a:rPr lang="en-US" dirty="0"/>
              <a:t>Performance Summary Report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39CB9-146E-6EAD-745A-DE04D95C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1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TC PowerPoint template.potx [Read-Only]" id="{593F5F8B-4399-4147-9FEF-2B6169C5BB8B}" vid="{E219C535-1A7E-4A51-81D4-C4A9E9E96F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Z7X6SQ3F62JH-64-34</_dlc_DocId>
    <_dlc_DocIdUrl xmlns="dbb9891f-5342-44b3-9004-2472729e727f">
      <Url>https://portal.sbctc.edu/sites/Intranet/publications/_layouts/15/DocIdRedir.aspx?ID=Z7X6SQ3F62JH-64-34</Url>
      <Description>Z7X6SQ3F62JH-64-34</Description>
    </_dlc_DocIdUrl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DE33878-163B-4CF7-A17D-6FCF9FD16388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686bc730-dfb5-4557-ac43-64e2aeb71117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sharepoint/v4"/>
    <ds:schemaRef ds:uri="http://schemas.microsoft.com/office/infopath/2007/PartnerControls"/>
    <ds:schemaRef ds:uri="dbb9891f-5342-44b3-9004-2472729e727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5655C31-FF9D-4BAE-B47A-D21E3BFC3F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747946-459B-40A4-8E84-7072A61505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FFAAAD1-D526-4A54-B121-15C9801A2AE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CASAS Cadre Training 2018</Template>
  <TotalTime>16482</TotalTime>
  <Words>265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Fall cbs laces update</vt:lpstr>
      <vt:lpstr>Laces implementation summary</vt:lpstr>
      <vt:lpstr>Laces implementation survey</vt:lpstr>
      <vt:lpstr>Q1</vt:lpstr>
      <vt:lpstr>q2</vt:lpstr>
      <vt:lpstr>q5</vt:lpstr>
      <vt:lpstr>q6</vt:lpstr>
      <vt:lpstr>q8</vt:lpstr>
      <vt:lpstr>Outstanding work orders &amp; ongoing issues</vt:lpstr>
      <vt:lpstr>Future plans for laces</vt:lpstr>
      <vt:lpstr>Topics for nov. 13 Laces refresher </vt:lpstr>
      <vt:lpstr>Wrap up</vt:lpstr>
      <vt:lpstr>We’re Here to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CASAS Cadre Training</dc:title>
  <dc:creator>Scott Toscano</dc:creator>
  <cp:lastModifiedBy>Christy Lowder</cp:lastModifiedBy>
  <cp:revision>215</cp:revision>
  <cp:lastPrinted>2019-04-29T19:55:16Z</cp:lastPrinted>
  <dcterms:created xsi:type="dcterms:W3CDTF">2018-03-15T20:43:28Z</dcterms:created>
  <dcterms:modified xsi:type="dcterms:W3CDTF">2025-11-25T01:47:41Z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22b9c358-7a7a-45ca-97aa-89f0abcf0fca</vt:lpwstr>
  </property>
</Properties>
</file>