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50" d="100"/>
          <a:sy n="150" d="100"/>
        </p:scale>
        <p:origin x="2094" y="13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rgbClr val="003763"/>
                </a:solidFill>
                <a:latin typeface="Franklin Gothic Medium"/>
                <a:cs typeface="Franklin Gothic Medium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rgbClr val="005E9C"/>
                </a:solidFill>
                <a:latin typeface="Franklin Gothic Medium"/>
                <a:cs typeface="Franklin Gothic Medium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Franklin Gothic Book"/>
                <a:cs typeface="Franklin Gothic Book"/>
              </a:defRPr>
            </a:lvl1pPr>
          </a:lstStyle>
          <a:p>
            <a:pPr marL="119380">
              <a:lnSpc>
                <a:spcPct val="100000"/>
              </a:lnSpc>
              <a:spcBef>
                <a:spcPts val="370"/>
              </a:spcBef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rgbClr val="003763"/>
                </a:solidFill>
                <a:latin typeface="Franklin Gothic Medium"/>
                <a:cs typeface="Franklin Gothic Medium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rgbClr val="005E9C"/>
                </a:solidFill>
                <a:latin typeface="Franklin Gothic Medium"/>
                <a:cs typeface="Franklin Gothic Medium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Franklin Gothic Book"/>
                <a:cs typeface="Franklin Gothic Book"/>
              </a:defRPr>
            </a:lvl1pPr>
          </a:lstStyle>
          <a:p>
            <a:pPr marL="119380">
              <a:lnSpc>
                <a:spcPct val="100000"/>
              </a:lnSpc>
              <a:spcBef>
                <a:spcPts val="370"/>
              </a:spcBef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rgbClr val="003763"/>
                </a:solidFill>
                <a:latin typeface="Franklin Gothic Medium"/>
                <a:cs typeface="Franklin Gothic Medium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86018" y="2477003"/>
            <a:ext cx="3827145" cy="3806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rgbClr val="003763"/>
                </a:solidFill>
                <a:latin typeface="Franklin Gothic Book"/>
                <a:cs typeface="Franklin Gothic Book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7/8/2026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Franklin Gothic Book"/>
                <a:cs typeface="Franklin Gothic Book"/>
              </a:defRPr>
            </a:lvl1pPr>
          </a:lstStyle>
          <a:p>
            <a:pPr marL="119380">
              <a:lnSpc>
                <a:spcPct val="100000"/>
              </a:lnSpc>
              <a:spcBef>
                <a:spcPts val="370"/>
              </a:spcBef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rgbClr val="003763"/>
                </a:solidFill>
                <a:latin typeface="Franklin Gothic Medium"/>
                <a:cs typeface="Franklin Gothic Medium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7/8/2026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Franklin Gothic Book"/>
                <a:cs typeface="Franklin Gothic Book"/>
              </a:defRPr>
            </a:lvl1pPr>
          </a:lstStyle>
          <a:p>
            <a:pPr marL="119380">
              <a:lnSpc>
                <a:spcPct val="100000"/>
              </a:lnSpc>
              <a:spcBef>
                <a:spcPts val="370"/>
              </a:spcBef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7/8/2026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Franklin Gothic Book"/>
                <a:cs typeface="Franklin Gothic Book"/>
              </a:defRPr>
            </a:lvl1pPr>
          </a:lstStyle>
          <a:p>
            <a:pPr marL="119380">
              <a:lnSpc>
                <a:spcPct val="100000"/>
              </a:lnSpc>
              <a:spcBef>
                <a:spcPts val="370"/>
              </a:spcBef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44736" y="249673"/>
            <a:ext cx="2530366" cy="901056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076292" y="0"/>
            <a:ext cx="4067705" cy="1481797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0" y="0"/>
            <a:ext cx="100330" cy="6858000"/>
          </a:xfrm>
          <a:custGeom>
            <a:avLst/>
            <a:gdLst/>
            <a:ahLst/>
            <a:cxnLst/>
            <a:rect l="l" t="t" r="r" b="b"/>
            <a:pathLst>
              <a:path w="100330" h="6858000">
                <a:moveTo>
                  <a:pt x="100203" y="0"/>
                </a:moveTo>
                <a:lnTo>
                  <a:pt x="0" y="0"/>
                </a:lnTo>
                <a:lnTo>
                  <a:pt x="0" y="6858000"/>
                </a:lnTo>
                <a:lnTo>
                  <a:pt x="100203" y="6858000"/>
                </a:lnTo>
                <a:lnTo>
                  <a:pt x="100203" y="0"/>
                </a:lnTo>
                <a:close/>
              </a:path>
            </a:pathLst>
          </a:custGeom>
          <a:solidFill>
            <a:srgbClr val="F4CE1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0" y="0"/>
            <a:ext cx="100330" cy="6858000"/>
          </a:xfrm>
          <a:custGeom>
            <a:avLst/>
            <a:gdLst/>
            <a:ahLst/>
            <a:cxnLst/>
            <a:rect l="l" t="t" r="r" b="b"/>
            <a:pathLst>
              <a:path w="100330" h="6858000">
                <a:moveTo>
                  <a:pt x="0" y="0"/>
                </a:moveTo>
                <a:lnTo>
                  <a:pt x="100203" y="0"/>
                </a:lnTo>
                <a:lnTo>
                  <a:pt x="100203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F4CE1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5940" y="1625599"/>
            <a:ext cx="7869555" cy="4521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rgbClr val="003763"/>
                </a:solidFill>
                <a:latin typeface="Franklin Gothic Medium"/>
                <a:cs typeface="Franklin Gothic Medium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5940" y="2168613"/>
            <a:ext cx="8007984" cy="39763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rgbClr val="005E9C"/>
                </a:solidFill>
                <a:latin typeface="Franklin Gothic Medium"/>
                <a:cs typeface="Franklin Gothic Medium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578457" y="6524080"/>
            <a:ext cx="253744" cy="2305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00" b="0" i="0">
                <a:solidFill>
                  <a:schemeClr val="tx1"/>
                </a:solidFill>
                <a:latin typeface="Franklin Gothic Book"/>
                <a:cs typeface="Franklin Gothic Book"/>
              </a:defRPr>
            </a:lvl1pPr>
          </a:lstStyle>
          <a:p>
            <a:pPr marL="119380">
              <a:lnSpc>
                <a:spcPct val="100000"/>
              </a:lnSpc>
              <a:spcBef>
                <a:spcPts val="370"/>
              </a:spcBef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esd.wa.gov/jobs-and-training/labor-market-information/employment-and-wages/projections" TargetMode="External"/><Relationship Id="rId2" Type="http://schemas.openxmlformats.org/officeDocument/2006/relationships/hyperlink" Target="https://esd.wa.gov/jobs-and-training/labor-market-information/employment-and-wages/supplydemand-report" TargetMode="Externa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5" Type="http://schemas.openxmlformats.org/officeDocument/2006/relationships/hyperlink" Target="mailto:swinner@sbctc.edu" TargetMode="External"/><Relationship Id="rId4" Type="http://schemas.openxmlformats.org/officeDocument/2006/relationships/image" Target="../media/image20.jp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317813" y="0"/>
            <a:ext cx="6826186" cy="3749967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535940" y="3881882"/>
            <a:ext cx="6934200" cy="15944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3180"/>
              </a:lnSpc>
              <a:spcBef>
                <a:spcPts val="95"/>
              </a:spcBef>
            </a:pPr>
            <a:r>
              <a:rPr sz="2800" spc="-20" dirty="0">
                <a:solidFill>
                  <a:srgbClr val="003763"/>
                </a:solidFill>
                <a:latin typeface="Franklin Gothic Medium"/>
                <a:cs typeface="Franklin Gothic Medium"/>
              </a:rPr>
              <a:t>WASHINGTON</a:t>
            </a:r>
            <a:r>
              <a:rPr sz="2800" spc="-80" dirty="0">
                <a:solidFill>
                  <a:srgbClr val="003763"/>
                </a:solidFill>
                <a:latin typeface="Franklin Gothic Medium"/>
                <a:cs typeface="Franklin Gothic Medium"/>
              </a:rPr>
              <a:t> </a:t>
            </a:r>
            <a:r>
              <a:rPr sz="2800" spc="-50" dirty="0">
                <a:solidFill>
                  <a:srgbClr val="003763"/>
                </a:solidFill>
                <a:latin typeface="Franklin Gothic Medium"/>
                <a:cs typeface="Franklin Gothic Medium"/>
              </a:rPr>
              <a:t>STATE</a:t>
            </a:r>
            <a:r>
              <a:rPr sz="2800" spc="-120" dirty="0">
                <a:solidFill>
                  <a:srgbClr val="003763"/>
                </a:solidFill>
                <a:latin typeface="Franklin Gothic Medium"/>
                <a:cs typeface="Franklin Gothic Medium"/>
              </a:rPr>
              <a:t> </a:t>
            </a:r>
            <a:r>
              <a:rPr sz="2800" spc="-10" dirty="0">
                <a:solidFill>
                  <a:srgbClr val="003763"/>
                </a:solidFill>
                <a:latin typeface="Franklin Gothic Medium"/>
                <a:cs typeface="Franklin Gothic Medium"/>
              </a:rPr>
              <a:t>BOARD</a:t>
            </a:r>
            <a:endParaRPr sz="2800">
              <a:latin typeface="Franklin Gothic Medium"/>
              <a:cs typeface="Franklin Gothic Medium"/>
            </a:endParaRPr>
          </a:p>
          <a:p>
            <a:pPr marL="12700">
              <a:lnSpc>
                <a:spcPts val="3180"/>
              </a:lnSpc>
            </a:pPr>
            <a:r>
              <a:rPr sz="2800" dirty="0">
                <a:solidFill>
                  <a:srgbClr val="003763"/>
                </a:solidFill>
                <a:latin typeface="Franklin Gothic Medium"/>
                <a:cs typeface="Franklin Gothic Medium"/>
              </a:rPr>
              <a:t>FOR</a:t>
            </a:r>
            <a:r>
              <a:rPr sz="2800" spc="-60" dirty="0">
                <a:solidFill>
                  <a:srgbClr val="003763"/>
                </a:solidFill>
                <a:latin typeface="Franklin Gothic Medium"/>
                <a:cs typeface="Franklin Gothic Medium"/>
              </a:rPr>
              <a:t> </a:t>
            </a:r>
            <a:r>
              <a:rPr sz="2800" dirty="0">
                <a:solidFill>
                  <a:srgbClr val="003763"/>
                </a:solidFill>
                <a:latin typeface="Franklin Gothic Medium"/>
                <a:cs typeface="Franklin Gothic Medium"/>
              </a:rPr>
              <a:t>COMMUNITY</a:t>
            </a:r>
            <a:r>
              <a:rPr sz="2800" spc="-70" dirty="0">
                <a:solidFill>
                  <a:srgbClr val="003763"/>
                </a:solidFill>
                <a:latin typeface="Franklin Gothic Medium"/>
                <a:cs typeface="Franklin Gothic Medium"/>
              </a:rPr>
              <a:t> </a:t>
            </a:r>
            <a:r>
              <a:rPr sz="2800" dirty="0">
                <a:solidFill>
                  <a:srgbClr val="003763"/>
                </a:solidFill>
                <a:latin typeface="Franklin Gothic Medium"/>
                <a:cs typeface="Franklin Gothic Medium"/>
              </a:rPr>
              <a:t>AND</a:t>
            </a:r>
            <a:r>
              <a:rPr sz="2800" spc="-55" dirty="0">
                <a:solidFill>
                  <a:srgbClr val="003763"/>
                </a:solidFill>
                <a:latin typeface="Franklin Gothic Medium"/>
                <a:cs typeface="Franklin Gothic Medium"/>
              </a:rPr>
              <a:t> </a:t>
            </a:r>
            <a:r>
              <a:rPr sz="2800" dirty="0">
                <a:solidFill>
                  <a:srgbClr val="003763"/>
                </a:solidFill>
                <a:latin typeface="Franklin Gothic Medium"/>
                <a:cs typeface="Franklin Gothic Medium"/>
              </a:rPr>
              <a:t>TECHNICAL</a:t>
            </a:r>
            <a:r>
              <a:rPr sz="2800" spc="-40" dirty="0">
                <a:solidFill>
                  <a:srgbClr val="003763"/>
                </a:solidFill>
                <a:latin typeface="Franklin Gothic Medium"/>
                <a:cs typeface="Franklin Gothic Medium"/>
              </a:rPr>
              <a:t> </a:t>
            </a:r>
            <a:r>
              <a:rPr sz="2800" spc="-10" dirty="0">
                <a:solidFill>
                  <a:srgbClr val="003763"/>
                </a:solidFill>
                <a:latin typeface="Franklin Gothic Medium"/>
                <a:cs typeface="Franklin Gothic Medium"/>
              </a:rPr>
              <a:t>COLLEGES</a:t>
            </a:r>
            <a:endParaRPr sz="2800">
              <a:latin typeface="Franklin Gothic Medium"/>
              <a:cs typeface="Franklin Gothic Medium"/>
            </a:endParaRPr>
          </a:p>
          <a:p>
            <a:pPr marL="12700">
              <a:lnSpc>
                <a:spcPct val="100000"/>
              </a:lnSpc>
              <a:spcBef>
                <a:spcPts val="2155"/>
              </a:spcBef>
            </a:pPr>
            <a:r>
              <a:rPr sz="3200" dirty="0">
                <a:solidFill>
                  <a:srgbClr val="003763"/>
                </a:solidFill>
                <a:latin typeface="Franklin Gothic Medium"/>
                <a:cs typeface="Franklin Gothic Medium"/>
              </a:rPr>
              <a:t>The</a:t>
            </a:r>
            <a:r>
              <a:rPr sz="3200" spc="-55" dirty="0">
                <a:solidFill>
                  <a:srgbClr val="003763"/>
                </a:solidFill>
                <a:latin typeface="Franklin Gothic Medium"/>
                <a:cs typeface="Franklin Gothic Medium"/>
              </a:rPr>
              <a:t> </a:t>
            </a:r>
            <a:r>
              <a:rPr sz="3200" dirty="0">
                <a:solidFill>
                  <a:srgbClr val="003763"/>
                </a:solidFill>
                <a:latin typeface="Franklin Gothic Medium"/>
                <a:cs typeface="Franklin Gothic Medium"/>
              </a:rPr>
              <a:t>SBCTC</a:t>
            </a:r>
            <a:r>
              <a:rPr sz="3200" spc="-60" dirty="0">
                <a:solidFill>
                  <a:srgbClr val="003763"/>
                </a:solidFill>
                <a:latin typeface="Franklin Gothic Medium"/>
                <a:cs typeface="Franklin Gothic Medium"/>
              </a:rPr>
              <a:t> </a:t>
            </a:r>
            <a:r>
              <a:rPr sz="3200" dirty="0">
                <a:solidFill>
                  <a:srgbClr val="003763"/>
                </a:solidFill>
                <a:latin typeface="Franklin Gothic Medium"/>
                <a:cs typeface="Franklin Gothic Medium"/>
              </a:rPr>
              <a:t>Allocation</a:t>
            </a:r>
            <a:r>
              <a:rPr sz="3200" spc="-45" dirty="0">
                <a:solidFill>
                  <a:srgbClr val="003763"/>
                </a:solidFill>
                <a:latin typeface="Franklin Gothic Medium"/>
                <a:cs typeface="Franklin Gothic Medium"/>
              </a:rPr>
              <a:t> </a:t>
            </a:r>
            <a:r>
              <a:rPr sz="3200" spc="-10" dirty="0">
                <a:solidFill>
                  <a:srgbClr val="003763"/>
                </a:solidFill>
                <a:latin typeface="Franklin Gothic Medium"/>
                <a:cs typeface="Franklin Gothic Medium"/>
              </a:rPr>
              <a:t>Model</a:t>
            </a:r>
            <a:endParaRPr sz="3200">
              <a:latin typeface="Franklin Gothic Medium"/>
              <a:cs typeface="Franklin Gothic Medium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36188" y="4871205"/>
            <a:ext cx="8138159" cy="0"/>
          </a:xfrm>
          <a:custGeom>
            <a:avLst/>
            <a:gdLst/>
            <a:ahLst/>
            <a:cxnLst/>
            <a:rect l="l" t="t" r="r" b="b"/>
            <a:pathLst>
              <a:path w="8138159">
                <a:moveTo>
                  <a:pt x="0" y="0"/>
                </a:moveTo>
                <a:lnTo>
                  <a:pt x="8138033" y="0"/>
                </a:lnTo>
              </a:path>
            </a:pathLst>
          </a:custGeom>
          <a:ln w="28575">
            <a:solidFill>
              <a:srgbClr val="00376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2093144" y="5958914"/>
            <a:ext cx="671131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06425" marR="5080" indent="-59436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003763"/>
                </a:solidFill>
                <a:latin typeface="Franklin Gothic Book"/>
                <a:cs typeface="Franklin Gothic Book"/>
              </a:rPr>
              <a:t>Allocation</a:t>
            </a:r>
            <a:r>
              <a:rPr sz="1800" spc="-5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800" dirty="0">
                <a:solidFill>
                  <a:srgbClr val="003763"/>
                </a:solidFill>
                <a:latin typeface="Franklin Gothic Book"/>
                <a:cs typeface="Franklin Gothic Book"/>
              </a:rPr>
              <a:t>Model</a:t>
            </a:r>
            <a:r>
              <a:rPr sz="1800" spc="-6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800" dirty="0">
                <a:solidFill>
                  <a:srgbClr val="003763"/>
                </a:solidFill>
                <a:latin typeface="Franklin Gothic Book"/>
                <a:cs typeface="Franklin Gothic Book"/>
              </a:rPr>
              <a:t>Policy</a:t>
            </a:r>
            <a:r>
              <a:rPr sz="1800" spc="-5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8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Approved</a:t>
            </a:r>
            <a:r>
              <a:rPr sz="1800" spc="-4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800" dirty="0">
                <a:solidFill>
                  <a:srgbClr val="003763"/>
                </a:solidFill>
                <a:latin typeface="Franklin Gothic Book"/>
                <a:cs typeface="Franklin Gothic Book"/>
              </a:rPr>
              <a:t>August</a:t>
            </a:r>
            <a:r>
              <a:rPr sz="1800" spc="-6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800" dirty="0">
                <a:solidFill>
                  <a:srgbClr val="003763"/>
                </a:solidFill>
                <a:latin typeface="Franklin Gothic Book"/>
                <a:cs typeface="Franklin Gothic Book"/>
              </a:rPr>
              <a:t>2025</a:t>
            </a:r>
            <a:r>
              <a:rPr sz="1800" spc="-7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800" dirty="0">
                <a:solidFill>
                  <a:srgbClr val="003763"/>
                </a:solidFill>
                <a:latin typeface="Franklin Gothic Book"/>
                <a:cs typeface="Franklin Gothic Book"/>
              </a:rPr>
              <a:t>|</a:t>
            </a:r>
            <a:r>
              <a:rPr sz="1800" spc="-7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800" dirty="0">
                <a:solidFill>
                  <a:srgbClr val="003763"/>
                </a:solidFill>
                <a:latin typeface="Franklin Gothic Book"/>
                <a:cs typeface="Franklin Gothic Book"/>
              </a:rPr>
              <a:t>Resolution</a:t>
            </a:r>
            <a:r>
              <a:rPr sz="1800" spc="-5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800" dirty="0">
                <a:solidFill>
                  <a:srgbClr val="003763"/>
                </a:solidFill>
                <a:latin typeface="Franklin Gothic Book"/>
                <a:cs typeface="Franklin Gothic Book"/>
              </a:rPr>
              <a:t>25-08-</a:t>
            </a:r>
            <a:r>
              <a:rPr sz="1800" spc="-25" dirty="0">
                <a:solidFill>
                  <a:srgbClr val="003763"/>
                </a:solidFill>
                <a:latin typeface="Franklin Gothic Book"/>
                <a:cs typeface="Franklin Gothic Book"/>
              </a:rPr>
              <a:t>36 </a:t>
            </a:r>
            <a:r>
              <a:rPr sz="1800" dirty="0">
                <a:solidFill>
                  <a:srgbClr val="003763"/>
                </a:solidFill>
                <a:latin typeface="Franklin Gothic Book"/>
                <a:cs typeface="Franklin Gothic Book"/>
              </a:rPr>
              <a:t>Implementation</a:t>
            </a:r>
            <a:r>
              <a:rPr sz="1800" spc="-5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8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Approved</a:t>
            </a:r>
            <a:r>
              <a:rPr sz="1800" spc="-3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800" dirty="0">
                <a:solidFill>
                  <a:srgbClr val="003763"/>
                </a:solidFill>
                <a:latin typeface="Franklin Gothic Book"/>
                <a:cs typeface="Franklin Gothic Book"/>
              </a:rPr>
              <a:t>October</a:t>
            </a:r>
            <a:r>
              <a:rPr sz="1800" spc="-7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800" dirty="0">
                <a:solidFill>
                  <a:srgbClr val="003763"/>
                </a:solidFill>
                <a:latin typeface="Franklin Gothic Book"/>
                <a:cs typeface="Franklin Gothic Book"/>
              </a:rPr>
              <a:t>2025</a:t>
            </a:r>
            <a:r>
              <a:rPr sz="1800" spc="-7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800" dirty="0">
                <a:solidFill>
                  <a:srgbClr val="003763"/>
                </a:solidFill>
                <a:latin typeface="Franklin Gothic Book"/>
                <a:cs typeface="Franklin Gothic Book"/>
              </a:rPr>
              <a:t>|</a:t>
            </a:r>
            <a:r>
              <a:rPr sz="1800" spc="-4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8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Resolution</a:t>
            </a:r>
            <a:r>
              <a:rPr sz="1800" spc="-3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800" dirty="0">
                <a:solidFill>
                  <a:srgbClr val="003763"/>
                </a:solidFill>
                <a:latin typeface="Franklin Gothic Book"/>
                <a:cs typeface="Franklin Gothic Book"/>
              </a:rPr>
              <a:t>25-</a:t>
            </a:r>
            <a:r>
              <a:rPr sz="1800" spc="-20" dirty="0">
                <a:solidFill>
                  <a:srgbClr val="003763"/>
                </a:solidFill>
                <a:latin typeface="Franklin Gothic Book"/>
                <a:cs typeface="Franklin Gothic Book"/>
              </a:rPr>
              <a:t>10-</a:t>
            </a:r>
            <a:r>
              <a:rPr sz="1800" spc="-25" dirty="0">
                <a:solidFill>
                  <a:srgbClr val="003763"/>
                </a:solidFill>
                <a:latin typeface="Franklin Gothic Book"/>
                <a:cs typeface="Franklin Gothic Book"/>
              </a:rPr>
              <a:t>49</a:t>
            </a:r>
            <a:endParaRPr sz="1800">
              <a:latin typeface="Franklin Gothic Book"/>
              <a:cs typeface="Franklin Gothic Book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535940" y="1465534"/>
            <a:ext cx="6144895" cy="83629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3195"/>
              </a:lnSpc>
              <a:spcBef>
                <a:spcPts val="95"/>
              </a:spcBef>
            </a:pPr>
            <a:r>
              <a:rPr spc="-10" dirty="0"/>
              <a:t>PERFORMANCE</a:t>
            </a:r>
            <a:r>
              <a:rPr spc="-85" dirty="0"/>
              <a:t> </a:t>
            </a:r>
            <a:r>
              <a:rPr spc="-10" dirty="0"/>
              <a:t>FUNDING</a:t>
            </a:r>
          </a:p>
          <a:p>
            <a:pPr marL="12700">
              <a:lnSpc>
                <a:spcPts val="3195"/>
              </a:lnSpc>
            </a:pPr>
            <a:r>
              <a:rPr dirty="0"/>
              <a:t>STUDENT</a:t>
            </a:r>
            <a:r>
              <a:rPr spc="-145" dirty="0"/>
              <a:t> </a:t>
            </a:r>
            <a:r>
              <a:rPr dirty="0"/>
              <a:t>ACHIEVEMENT</a:t>
            </a:r>
            <a:r>
              <a:rPr spc="-125" dirty="0"/>
              <a:t> </a:t>
            </a:r>
            <a:r>
              <a:rPr spc="-10" dirty="0"/>
              <a:t>INITIATIVE</a:t>
            </a:r>
            <a:r>
              <a:rPr spc="-114" dirty="0"/>
              <a:t> </a:t>
            </a:r>
            <a:r>
              <a:rPr spc="-10" dirty="0"/>
              <a:t>(SAI)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86018" y="2477003"/>
            <a:ext cx="3700145" cy="3489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003763"/>
                </a:solidFill>
                <a:latin typeface="Franklin Gothic Book"/>
                <a:cs typeface="Franklin Gothic Book"/>
              </a:rPr>
              <a:t>Current</a:t>
            </a:r>
            <a:r>
              <a:rPr sz="2400" spc="-4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400" spc="-20" dirty="0">
                <a:solidFill>
                  <a:srgbClr val="003763"/>
                </a:solidFill>
                <a:latin typeface="Franklin Gothic Book"/>
                <a:cs typeface="Franklin Gothic Book"/>
              </a:rPr>
              <a:t>Model</a:t>
            </a:r>
            <a:endParaRPr sz="2400">
              <a:latin typeface="Franklin Gothic Book"/>
              <a:cs typeface="Franklin Gothic Book"/>
            </a:endParaRPr>
          </a:p>
          <a:p>
            <a:pPr marL="240665" marR="5080" indent="-228600">
              <a:lnSpc>
                <a:spcPct val="100000"/>
              </a:lnSpc>
              <a:spcBef>
                <a:spcPts val="1470"/>
              </a:spcBef>
              <a:buFont typeface="Arial"/>
              <a:buChar char="•"/>
              <a:tabLst>
                <a:tab pos="240665" algn="l"/>
              </a:tabLst>
            </a:pP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Fixed</a:t>
            </a:r>
            <a:r>
              <a:rPr sz="2000" spc="-5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5%</a:t>
            </a:r>
            <a:r>
              <a:rPr sz="2000" spc="-5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of</a:t>
            </a:r>
            <a:r>
              <a:rPr sz="2000" spc="-5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total</a:t>
            </a:r>
            <a:r>
              <a:rPr sz="2000" spc="-3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state</a:t>
            </a:r>
            <a:r>
              <a:rPr sz="2000" spc="-3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operating appropriations</a:t>
            </a:r>
            <a:endParaRPr sz="2000">
              <a:latin typeface="Franklin Gothic Book"/>
              <a:cs typeface="Franklin Gothic Book"/>
            </a:endParaRPr>
          </a:p>
          <a:p>
            <a:pPr marL="240665" indent="-227965">
              <a:lnSpc>
                <a:spcPct val="100000"/>
              </a:lnSpc>
              <a:spcBef>
                <a:spcPts val="1595"/>
              </a:spcBef>
              <a:buFont typeface="Arial"/>
              <a:buChar char="•"/>
              <a:tabLst>
                <a:tab pos="240665" algn="l"/>
              </a:tabLst>
            </a:pPr>
            <a:r>
              <a:rPr sz="20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Achievement</a:t>
            </a:r>
            <a:r>
              <a:rPr sz="2000" spc="-6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measures</a:t>
            </a:r>
            <a:r>
              <a:rPr sz="2000" spc="-4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include:</a:t>
            </a:r>
            <a:endParaRPr sz="2000">
              <a:latin typeface="Franklin Gothic Book"/>
              <a:cs typeface="Franklin Gothic Book"/>
            </a:endParaRPr>
          </a:p>
          <a:p>
            <a:pPr marL="469265" lvl="1" indent="-228600">
              <a:lnSpc>
                <a:spcPct val="100000"/>
              </a:lnSpc>
              <a:spcBef>
                <a:spcPts val="1110"/>
              </a:spcBef>
              <a:buFont typeface="Arial"/>
              <a:buChar char="•"/>
              <a:tabLst>
                <a:tab pos="469265" algn="l"/>
              </a:tabLst>
            </a:pP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Building</a:t>
            </a:r>
            <a:r>
              <a:rPr sz="1600" spc="-7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toward</a:t>
            </a:r>
            <a:r>
              <a:rPr sz="1600" spc="-3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college-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level</a:t>
            </a:r>
            <a:r>
              <a:rPr sz="1600" spc="-2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skills</a:t>
            </a:r>
            <a:endParaRPr sz="1600">
              <a:latin typeface="Franklin Gothic Book"/>
              <a:cs typeface="Franklin Gothic Book"/>
            </a:endParaRPr>
          </a:p>
          <a:p>
            <a:pPr marL="469265" lvl="1" indent="-228600">
              <a:lnSpc>
                <a:spcPct val="100000"/>
              </a:lnSpc>
              <a:spcBef>
                <a:spcPts val="505"/>
              </a:spcBef>
              <a:buFont typeface="Arial"/>
              <a:buChar char="•"/>
              <a:tabLst>
                <a:tab pos="469265" algn="l"/>
              </a:tabLst>
            </a:pPr>
            <a:r>
              <a:rPr sz="16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Retention</a:t>
            </a:r>
            <a:endParaRPr sz="1600">
              <a:latin typeface="Franklin Gothic Book"/>
              <a:cs typeface="Franklin Gothic Book"/>
            </a:endParaRPr>
          </a:p>
          <a:p>
            <a:pPr marL="469265" marR="288925" lvl="1" indent="-228600">
              <a:lnSpc>
                <a:spcPct val="100000"/>
              </a:lnSpc>
              <a:spcBef>
                <a:spcPts val="505"/>
              </a:spcBef>
              <a:buFont typeface="Arial"/>
              <a:buChar char="•"/>
              <a:tabLst>
                <a:tab pos="469265" algn="l"/>
              </a:tabLst>
            </a:pP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Completing</a:t>
            </a:r>
            <a:r>
              <a:rPr sz="1600" spc="-5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college-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level</a:t>
            </a:r>
            <a:r>
              <a:rPr sz="1600" spc="-4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math</a:t>
            </a:r>
            <a:r>
              <a:rPr sz="1600" spc="-5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spc="-25" dirty="0">
                <a:solidFill>
                  <a:srgbClr val="003763"/>
                </a:solidFill>
                <a:latin typeface="Franklin Gothic Book"/>
                <a:cs typeface="Franklin Gothic Book"/>
              </a:rPr>
              <a:t>and </a:t>
            </a:r>
            <a:r>
              <a:rPr sz="16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English/writing</a:t>
            </a:r>
            <a:endParaRPr sz="1600">
              <a:latin typeface="Franklin Gothic Book"/>
              <a:cs typeface="Franklin Gothic Book"/>
            </a:endParaRPr>
          </a:p>
          <a:p>
            <a:pPr marL="469265" marR="136525" lvl="1" indent="-228600">
              <a:lnSpc>
                <a:spcPct val="100000"/>
              </a:lnSpc>
              <a:spcBef>
                <a:spcPts val="490"/>
              </a:spcBef>
              <a:buFont typeface="Arial"/>
              <a:buChar char="•"/>
              <a:tabLst>
                <a:tab pos="469265" algn="l"/>
              </a:tabLst>
            </a:pP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Completions</a:t>
            </a:r>
            <a:r>
              <a:rPr sz="1600" spc="-8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(degrees,</a:t>
            </a:r>
            <a:r>
              <a:rPr sz="1600" spc="-4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high-</a:t>
            </a:r>
            <a:r>
              <a:rPr sz="1600" spc="-20" dirty="0">
                <a:solidFill>
                  <a:srgbClr val="003763"/>
                </a:solidFill>
                <a:latin typeface="Franklin Gothic Book"/>
                <a:cs typeface="Franklin Gothic Book"/>
              </a:rPr>
              <a:t>value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certificates,</a:t>
            </a:r>
            <a:r>
              <a:rPr sz="1600" spc="-5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apprenticeship</a:t>
            </a:r>
            <a:r>
              <a:rPr sz="1600" spc="-5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training)</a:t>
            </a:r>
            <a:endParaRPr sz="1600">
              <a:latin typeface="Franklin Gothic Book"/>
              <a:cs typeface="Franklin Gothic Boo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868947" y="2477000"/>
            <a:ext cx="3488054" cy="20002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003763"/>
                </a:solidFill>
                <a:latin typeface="Franklin Gothic Book"/>
                <a:cs typeface="Franklin Gothic Book"/>
              </a:rPr>
              <a:t>New</a:t>
            </a:r>
            <a:r>
              <a:rPr sz="2400" spc="-8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400" spc="-20" dirty="0">
                <a:solidFill>
                  <a:srgbClr val="003763"/>
                </a:solidFill>
                <a:latin typeface="Franklin Gothic Book"/>
                <a:cs typeface="Franklin Gothic Book"/>
              </a:rPr>
              <a:t>Model</a:t>
            </a:r>
            <a:endParaRPr sz="2400">
              <a:latin typeface="Franklin Gothic Book"/>
              <a:cs typeface="Franklin Gothic Book"/>
            </a:endParaRPr>
          </a:p>
          <a:p>
            <a:pPr marL="241300" marR="5080" indent="-228600">
              <a:lnSpc>
                <a:spcPct val="100000"/>
              </a:lnSpc>
              <a:spcBef>
                <a:spcPts val="1470"/>
              </a:spcBef>
              <a:buFont typeface="Arial"/>
              <a:buChar char="•"/>
              <a:tabLst>
                <a:tab pos="241300" algn="l"/>
              </a:tabLst>
            </a:pP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Preserve</a:t>
            </a:r>
            <a:r>
              <a:rPr sz="2000" spc="-2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the</a:t>
            </a:r>
            <a:r>
              <a:rPr sz="2000" spc="-2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fixed</a:t>
            </a:r>
            <a:r>
              <a:rPr sz="2000" spc="-2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5%</a:t>
            </a:r>
            <a:r>
              <a:rPr sz="2000" spc="-3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of</a:t>
            </a:r>
            <a:r>
              <a:rPr sz="2000" spc="-1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spc="-20" dirty="0">
                <a:solidFill>
                  <a:srgbClr val="003763"/>
                </a:solidFill>
                <a:latin typeface="Franklin Gothic Book"/>
                <a:cs typeface="Franklin Gothic Book"/>
              </a:rPr>
              <a:t>total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state</a:t>
            </a:r>
            <a:r>
              <a:rPr sz="2000" spc="-5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operating</a:t>
            </a:r>
            <a:r>
              <a:rPr sz="2000" spc="-7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appropriations</a:t>
            </a:r>
            <a:endParaRPr sz="2000">
              <a:latin typeface="Franklin Gothic Book"/>
              <a:cs typeface="Franklin Gothic Book"/>
            </a:endParaRPr>
          </a:p>
          <a:p>
            <a:pPr marL="241300" marR="349885" indent="-228600">
              <a:lnSpc>
                <a:spcPct val="100000"/>
              </a:lnSpc>
              <a:spcBef>
                <a:spcPts val="1595"/>
              </a:spcBef>
              <a:buFont typeface="Arial"/>
              <a:buChar char="•"/>
              <a:tabLst>
                <a:tab pos="241300" algn="l"/>
              </a:tabLst>
            </a:pP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Maintain</a:t>
            </a:r>
            <a:r>
              <a:rPr sz="2000" spc="-5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current</a:t>
            </a:r>
            <a:r>
              <a:rPr sz="2000" spc="-8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academic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momentum</a:t>
            </a:r>
            <a:r>
              <a:rPr sz="2000" spc="-6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point</a:t>
            </a:r>
            <a:r>
              <a:rPr sz="2000" spc="-3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metrics</a:t>
            </a:r>
            <a:endParaRPr sz="2000">
              <a:latin typeface="Franklin Gothic Book"/>
              <a:cs typeface="Franklin Gothic Book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509655" y="2483556"/>
            <a:ext cx="0" cy="3834129"/>
          </a:xfrm>
          <a:custGeom>
            <a:avLst/>
            <a:gdLst/>
            <a:ahLst/>
            <a:cxnLst/>
            <a:rect l="l" t="t" r="r" b="b"/>
            <a:pathLst>
              <a:path h="3834129">
                <a:moveTo>
                  <a:pt x="0" y="0"/>
                </a:moveTo>
                <a:lnTo>
                  <a:pt x="0" y="3834117"/>
                </a:lnTo>
              </a:path>
            </a:pathLst>
          </a:custGeom>
          <a:ln w="6350">
            <a:solidFill>
              <a:srgbClr val="00376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46990" rIns="0" bIns="0" rtlCol="0">
            <a:spAutoFit/>
          </a:bodyPr>
          <a:lstStyle/>
          <a:p>
            <a:pPr marL="37465">
              <a:lnSpc>
                <a:spcPct val="100000"/>
              </a:lnSpc>
              <a:spcBef>
                <a:spcPts val="370"/>
              </a:spcBef>
            </a:pPr>
            <a:fld id="{81D60167-4931-47E6-BA6A-407CBD079E47}" type="slidenum">
              <a:rPr spc="-25" dirty="0"/>
              <a:t>10</a:t>
            </a:fld>
            <a:endParaRPr spc="-25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PRIORITY</a:t>
            </a:r>
            <a:r>
              <a:rPr spc="30" dirty="0"/>
              <a:t> </a:t>
            </a:r>
            <a:r>
              <a:rPr spc="-10" dirty="0"/>
              <a:t>ENROLLMENTS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86018" y="2477003"/>
            <a:ext cx="3719829" cy="32302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003763"/>
                </a:solidFill>
                <a:latin typeface="Franklin Gothic Book"/>
                <a:cs typeface="Franklin Gothic Book"/>
              </a:rPr>
              <a:t>Current</a:t>
            </a:r>
            <a:r>
              <a:rPr sz="2400" spc="-4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400" spc="-20" dirty="0">
                <a:solidFill>
                  <a:srgbClr val="003763"/>
                </a:solidFill>
                <a:latin typeface="Franklin Gothic Book"/>
                <a:cs typeface="Franklin Gothic Book"/>
              </a:rPr>
              <a:t>Model</a:t>
            </a:r>
            <a:endParaRPr sz="2400">
              <a:latin typeface="Franklin Gothic Book"/>
              <a:cs typeface="Franklin Gothic Book"/>
            </a:endParaRPr>
          </a:p>
          <a:p>
            <a:pPr marL="240665" marR="53340" indent="-228600">
              <a:lnSpc>
                <a:spcPct val="100000"/>
              </a:lnSpc>
              <a:spcBef>
                <a:spcPts val="1470"/>
              </a:spcBef>
              <a:buFont typeface="Arial"/>
              <a:buChar char="•"/>
              <a:tabLst>
                <a:tab pos="240665" algn="l"/>
              </a:tabLst>
            </a:pP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Four</a:t>
            </a:r>
            <a:r>
              <a:rPr sz="2000" spc="-8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enrollment</a:t>
            </a:r>
            <a:r>
              <a:rPr sz="2000" spc="-9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categories</a:t>
            </a:r>
            <a:r>
              <a:rPr sz="2000" spc="-7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spc="-20" dirty="0">
                <a:solidFill>
                  <a:srgbClr val="003763"/>
                </a:solidFill>
                <a:latin typeface="Franklin Gothic Book"/>
                <a:cs typeface="Franklin Gothic Book"/>
              </a:rPr>
              <a:t>earn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additional</a:t>
            </a:r>
            <a:r>
              <a:rPr sz="2000" spc="-3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weight</a:t>
            </a:r>
            <a:r>
              <a:rPr sz="2000" spc="-5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of</a:t>
            </a:r>
            <a:r>
              <a:rPr sz="2000" spc="-4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0.3/FTE:</a:t>
            </a:r>
            <a:endParaRPr sz="2000">
              <a:latin typeface="Franklin Gothic Book"/>
              <a:cs typeface="Franklin Gothic Book"/>
            </a:endParaRPr>
          </a:p>
          <a:p>
            <a:pPr marL="469265" lvl="1" indent="-228600">
              <a:lnSpc>
                <a:spcPct val="100000"/>
              </a:lnSpc>
              <a:spcBef>
                <a:spcPts val="1110"/>
              </a:spcBef>
              <a:buFont typeface="Arial"/>
              <a:buChar char="•"/>
              <a:tabLst>
                <a:tab pos="469265" algn="l"/>
              </a:tabLst>
            </a:pP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Basic</a:t>
            </a:r>
            <a:r>
              <a:rPr sz="1600" spc="-3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Education</a:t>
            </a:r>
            <a:r>
              <a:rPr sz="1600" spc="-4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for</a:t>
            </a:r>
            <a:r>
              <a:rPr sz="1600" spc="-3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Adults</a:t>
            </a:r>
            <a:r>
              <a:rPr sz="1600" spc="-5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(BEdA)</a:t>
            </a:r>
            <a:endParaRPr sz="1600">
              <a:latin typeface="Franklin Gothic Book"/>
              <a:cs typeface="Franklin Gothic Book"/>
            </a:endParaRPr>
          </a:p>
          <a:p>
            <a:pPr marL="469265" lvl="1" indent="-228600">
              <a:lnSpc>
                <a:spcPct val="100000"/>
              </a:lnSpc>
              <a:spcBef>
                <a:spcPts val="505"/>
              </a:spcBef>
              <a:buFont typeface="Arial"/>
              <a:buChar char="•"/>
              <a:tabLst>
                <a:tab pos="469265" algn="l"/>
              </a:tabLst>
            </a:pPr>
            <a:r>
              <a:rPr sz="1600" spc="-20" dirty="0">
                <a:solidFill>
                  <a:srgbClr val="003763"/>
                </a:solidFill>
                <a:latin typeface="Franklin Gothic Book"/>
                <a:cs typeface="Franklin Gothic Book"/>
              </a:rPr>
              <a:t>STEM</a:t>
            </a:r>
            <a:endParaRPr sz="1600">
              <a:latin typeface="Franklin Gothic Book"/>
              <a:cs typeface="Franklin Gothic Book"/>
            </a:endParaRPr>
          </a:p>
          <a:p>
            <a:pPr marL="469265" lvl="1" indent="-228600">
              <a:lnSpc>
                <a:spcPct val="100000"/>
              </a:lnSpc>
              <a:spcBef>
                <a:spcPts val="490"/>
              </a:spcBef>
              <a:buFont typeface="Arial"/>
              <a:buChar char="•"/>
              <a:tabLst>
                <a:tab pos="469265" algn="l"/>
              </a:tabLst>
            </a:pPr>
            <a:r>
              <a:rPr sz="1600" spc="-25" dirty="0">
                <a:solidFill>
                  <a:srgbClr val="003763"/>
                </a:solidFill>
                <a:latin typeface="Franklin Gothic Book"/>
                <a:cs typeface="Franklin Gothic Book"/>
              </a:rPr>
              <a:t>Upper-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level</a:t>
            </a:r>
            <a:r>
              <a:rPr sz="1600" spc="-2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spc="-25" dirty="0">
                <a:solidFill>
                  <a:srgbClr val="003763"/>
                </a:solidFill>
                <a:latin typeface="Franklin Gothic Book"/>
                <a:cs typeface="Franklin Gothic Book"/>
              </a:rPr>
              <a:t>BAS</a:t>
            </a:r>
            <a:endParaRPr sz="1600">
              <a:latin typeface="Franklin Gothic Book"/>
              <a:cs typeface="Franklin Gothic Book"/>
            </a:endParaRPr>
          </a:p>
          <a:p>
            <a:pPr marL="469265" lvl="1" indent="-228600">
              <a:lnSpc>
                <a:spcPct val="100000"/>
              </a:lnSpc>
              <a:spcBef>
                <a:spcPts val="505"/>
              </a:spcBef>
              <a:buFont typeface="Arial"/>
              <a:buChar char="•"/>
              <a:tabLst>
                <a:tab pos="469265" algn="l"/>
              </a:tabLst>
            </a:pP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Skills</a:t>
            </a:r>
            <a:r>
              <a:rPr sz="1600" spc="-3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spc="-25" dirty="0">
                <a:solidFill>
                  <a:srgbClr val="003763"/>
                </a:solidFill>
                <a:latin typeface="Franklin Gothic Book"/>
                <a:cs typeface="Franklin Gothic Book"/>
              </a:rPr>
              <a:t>Gap</a:t>
            </a:r>
            <a:endParaRPr sz="1600">
              <a:latin typeface="Franklin Gothic Book"/>
              <a:cs typeface="Franklin Gothic Book"/>
            </a:endParaRPr>
          </a:p>
          <a:p>
            <a:pPr marL="240665" marR="5080" indent="-228600">
              <a:lnSpc>
                <a:spcPct val="100000"/>
              </a:lnSpc>
              <a:spcBef>
                <a:spcPts val="990"/>
              </a:spcBef>
              <a:buFont typeface="Arial"/>
              <a:buChar char="•"/>
              <a:tabLst>
                <a:tab pos="240665" algn="l"/>
              </a:tabLst>
            </a:pP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Funding</a:t>
            </a:r>
            <a:r>
              <a:rPr sz="2000" spc="-7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fluctuates</a:t>
            </a:r>
            <a:r>
              <a:rPr sz="2000" spc="-5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based</a:t>
            </a:r>
            <a:r>
              <a:rPr sz="2000" spc="-9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on</a:t>
            </a:r>
            <a:r>
              <a:rPr sz="2000" spc="-8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spc="-25" dirty="0">
                <a:solidFill>
                  <a:srgbClr val="003763"/>
                </a:solidFill>
                <a:latin typeface="Franklin Gothic Book"/>
                <a:cs typeface="Franklin Gothic Book"/>
              </a:rPr>
              <a:t>the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number</a:t>
            </a:r>
            <a:r>
              <a:rPr sz="2000" spc="-5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of</a:t>
            </a:r>
            <a:r>
              <a:rPr sz="2000" spc="-5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weighted</a:t>
            </a:r>
            <a:r>
              <a:rPr sz="2000" spc="-6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enrollments</a:t>
            </a:r>
            <a:endParaRPr sz="2000">
              <a:latin typeface="Franklin Gothic Book"/>
              <a:cs typeface="Franklin Gothic Boo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868947" y="2477000"/>
            <a:ext cx="3829050" cy="34283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003763"/>
                </a:solidFill>
                <a:latin typeface="Franklin Gothic Book"/>
                <a:cs typeface="Franklin Gothic Book"/>
              </a:rPr>
              <a:t>New</a:t>
            </a:r>
            <a:r>
              <a:rPr sz="2400" spc="-8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400" spc="-20" dirty="0">
                <a:solidFill>
                  <a:srgbClr val="003763"/>
                </a:solidFill>
                <a:latin typeface="Franklin Gothic Book"/>
                <a:cs typeface="Franklin Gothic Book"/>
              </a:rPr>
              <a:t>Model</a:t>
            </a:r>
            <a:endParaRPr sz="2400">
              <a:latin typeface="Franklin Gothic Book"/>
              <a:cs typeface="Franklin Gothic Book"/>
            </a:endParaRPr>
          </a:p>
          <a:p>
            <a:pPr marL="241300" marR="19050" indent="-228600">
              <a:lnSpc>
                <a:spcPct val="100000"/>
              </a:lnSpc>
              <a:spcBef>
                <a:spcPts val="1470"/>
              </a:spcBef>
              <a:buFont typeface="Arial"/>
              <a:buChar char="•"/>
              <a:tabLst>
                <a:tab pos="241300" algn="l"/>
              </a:tabLst>
            </a:pP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Fixed</a:t>
            </a:r>
            <a:r>
              <a:rPr sz="2000" spc="-5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5%</a:t>
            </a:r>
            <a:r>
              <a:rPr sz="2000" spc="-5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of</a:t>
            </a:r>
            <a:r>
              <a:rPr sz="2000" spc="-5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total</a:t>
            </a:r>
            <a:r>
              <a:rPr sz="2000" spc="-3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state</a:t>
            </a:r>
            <a:r>
              <a:rPr sz="2000" spc="-3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operating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appropriations</a:t>
            </a:r>
            <a:r>
              <a:rPr sz="2000" spc="-7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for</a:t>
            </a:r>
            <a:r>
              <a:rPr sz="2000" spc="-7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two</a:t>
            </a:r>
            <a:r>
              <a:rPr sz="2000" spc="-7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enrollment categories:</a:t>
            </a:r>
            <a:endParaRPr sz="2000">
              <a:latin typeface="Franklin Gothic Book"/>
              <a:cs typeface="Franklin Gothic Book"/>
            </a:endParaRPr>
          </a:p>
          <a:p>
            <a:pPr marL="469265" lvl="1" indent="-227965">
              <a:lnSpc>
                <a:spcPct val="100000"/>
              </a:lnSpc>
              <a:spcBef>
                <a:spcPts val="1110"/>
              </a:spcBef>
              <a:buFont typeface="Arial"/>
              <a:buChar char="•"/>
              <a:tabLst>
                <a:tab pos="469265" algn="l"/>
              </a:tabLst>
            </a:pP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Basic</a:t>
            </a:r>
            <a:r>
              <a:rPr sz="1600" spc="-3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Education</a:t>
            </a:r>
            <a:r>
              <a:rPr sz="1600" spc="-4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for</a:t>
            </a:r>
            <a:r>
              <a:rPr sz="1600" spc="-3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Adults</a:t>
            </a:r>
            <a:r>
              <a:rPr sz="1600" spc="-5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(BEdA)</a:t>
            </a:r>
            <a:endParaRPr sz="1600">
              <a:latin typeface="Franklin Gothic Book"/>
              <a:cs typeface="Franklin Gothic Book"/>
            </a:endParaRPr>
          </a:p>
          <a:p>
            <a:pPr marL="469265" lvl="1" indent="-227965">
              <a:lnSpc>
                <a:spcPct val="100000"/>
              </a:lnSpc>
              <a:spcBef>
                <a:spcPts val="505"/>
              </a:spcBef>
              <a:buFont typeface="Arial"/>
              <a:buChar char="•"/>
              <a:tabLst>
                <a:tab pos="469265" algn="l"/>
              </a:tabLst>
            </a:pP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Skills</a:t>
            </a:r>
            <a:r>
              <a:rPr sz="1600" spc="-3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spc="-25" dirty="0">
                <a:solidFill>
                  <a:srgbClr val="003763"/>
                </a:solidFill>
                <a:latin typeface="Franklin Gothic Book"/>
                <a:cs typeface="Franklin Gothic Book"/>
              </a:rPr>
              <a:t>Gap</a:t>
            </a:r>
            <a:endParaRPr sz="1600">
              <a:latin typeface="Franklin Gothic Book"/>
              <a:cs typeface="Franklin Gothic Book"/>
            </a:endParaRPr>
          </a:p>
          <a:p>
            <a:pPr marL="241300" marR="5080" indent="-228600">
              <a:lnSpc>
                <a:spcPct val="100000"/>
              </a:lnSpc>
              <a:spcBef>
                <a:spcPts val="980"/>
              </a:spcBef>
              <a:buFont typeface="Arial"/>
              <a:buChar char="•"/>
              <a:tabLst>
                <a:tab pos="241300" algn="l"/>
              </a:tabLst>
            </a:pP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Allocate</a:t>
            </a:r>
            <a:r>
              <a:rPr sz="2000" spc="-2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50%</a:t>
            </a:r>
            <a:r>
              <a:rPr sz="2000" spc="-5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to</a:t>
            </a:r>
            <a:r>
              <a:rPr sz="2000" spc="-3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BEdA</a:t>
            </a:r>
            <a:r>
              <a:rPr sz="2000" spc="-2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and</a:t>
            </a:r>
            <a:r>
              <a:rPr sz="2000" spc="-4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50%</a:t>
            </a:r>
            <a:r>
              <a:rPr sz="2000" spc="-4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spc="-25" dirty="0">
                <a:solidFill>
                  <a:srgbClr val="003763"/>
                </a:solidFill>
                <a:latin typeface="Franklin Gothic Book"/>
                <a:cs typeface="Franklin Gothic Book"/>
              </a:rPr>
              <a:t>to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Skills</a:t>
            </a:r>
            <a:r>
              <a:rPr sz="2000" spc="-3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spc="-25" dirty="0">
                <a:solidFill>
                  <a:srgbClr val="003763"/>
                </a:solidFill>
                <a:latin typeface="Franklin Gothic Book"/>
                <a:cs typeface="Franklin Gothic Book"/>
              </a:rPr>
              <a:t>Gap</a:t>
            </a:r>
            <a:endParaRPr sz="2000">
              <a:latin typeface="Franklin Gothic Book"/>
              <a:cs typeface="Franklin Gothic Book"/>
            </a:endParaRPr>
          </a:p>
          <a:p>
            <a:pPr marL="240665" indent="-227965">
              <a:lnSpc>
                <a:spcPct val="100000"/>
              </a:lnSpc>
              <a:spcBef>
                <a:spcPts val="1605"/>
              </a:spcBef>
              <a:buFont typeface="Arial"/>
              <a:buChar char="•"/>
              <a:tabLst>
                <a:tab pos="240665" algn="l"/>
              </a:tabLst>
            </a:pP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Update</a:t>
            </a:r>
            <a:r>
              <a:rPr sz="2000" spc="-5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Skills</a:t>
            </a:r>
            <a:r>
              <a:rPr sz="2000" spc="-3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Gap</a:t>
            </a:r>
            <a:r>
              <a:rPr sz="2000" spc="-4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spc="-20" dirty="0">
                <a:solidFill>
                  <a:srgbClr val="003763"/>
                </a:solidFill>
                <a:latin typeface="Franklin Gothic Book"/>
                <a:cs typeface="Franklin Gothic Book"/>
              </a:rPr>
              <a:t>list</a:t>
            </a:r>
            <a:endParaRPr sz="2000">
              <a:latin typeface="Franklin Gothic Book"/>
              <a:cs typeface="Franklin Gothic Book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509655" y="2483556"/>
            <a:ext cx="0" cy="3834129"/>
          </a:xfrm>
          <a:custGeom>
            <a:avLst/>
            <a:gdLst/>
            <a:ahLst/>
            <a:cxnLst/>
            <a:rect l="l" t="t" r="r" b="b"/>
            <a:pathLst>
              <a:path h="3834129">
                <a:moveTo>
                  <a:pt x="0" y="0"/>
                </a:moveTo>
                <a:lnTo>
                  <a:pt x="0" y="3834117"/>
                </a:lnTo>
              </a:path>
            </a:pathLst>
          </a:custGeom>
          <a:ln w="6350">
            <a:solidFill>
              <a:srgbClr val="00376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46990" rIns="0" bIns="0" rtlCol="0">
            <a:spAutoFit/>
          </a:bodyPr>
          <a:lstStyle/>
          <a:p>
            <a:pPr marL="37465">
              <a:lnSpc>
                <a:spcPct val="100000"/>
              </a:lnSpc>
              <a:spcBef>
                <a:spcPts val="370"/>
              </a:spcBef>
            </a:pPr>
            <a:fld id="{81D60167-4931-47E6-BA6A-407CBD079E47}" type="slidenum">
              <a:rPr spc="-25" dirty="0"/>
              <a:t>11</a:t>
            </a:fld>
            <a:endParaRPr spc="-25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SKILLS</a:t>
            </a:r>
            <a:r>
              <a:rPr spc="-30" dirty="0"/>
              <a:t> </a:t>
            </a:r>
            <a:r>
              <a:rPr dirty="0"/>
              <a:t>GAP</a:t>
            </a:r>
            <a:r>
              <a:rPr spc="-65" dirty="0"/>
              <a:t> </a:t>
            </a:r>
            <a:r>
              <a:rPr spc="-20" dirty="0"/>
              <a:t>LIST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86018" y="2477003"/>
            <a:ext cx="3710304" cy="29146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003763"/>
                </a:solidFill>
                <a:latin typeface="Franklin Gothic Book"/>
                <a:cs typeface="Franklin Gothic Book"/>
              </a:rPr>
              <a:t>Current</a:t>
            </a:r>
            <a:r>
              <a:rPr sz="2400" spc="-4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400" spc="-20" dirty="0">
                <a:solidFill>
                  <a:srgbClr val="003763"/>
                </a:solidFill>
                <a:latin typeface="Franklin Gothic Book"/>
                <a:cs typeface="Franklin Gothic Book"/>
              </a:rPr>
              <a:t>Model</a:t>
            </a:r>
            <a:endParaRPr sz="2400">
              <a:latin typeface="Franklin Gothic Book"/>
              <a:cs typeface="Franklin Gothic Book"/>
            </a:endParaRPr>
          </a:p>
          <a:p>
            <a:pPr marL="240665" marR="5080" indent="-228600">
              <a:lnSpc>
                <a:spcPct val="100000"/>
              </a:lnSpc>
              <a:spcBef>
                <a:spcPts val="1470"/>
              </a:spcBef>
              <a:buFont typeface="Arial"/>
              <a:buChar char="•"/>
              <a:tabLst>
                <a:tab pos="240665" algn="l"/>
              </a:tabLst>
            </a:pP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Uses</a:t>
            </a:r>
            <a:r>
              <a:rPr sz="2000" spc="-5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CIP</a:t>
            </a:r>
            <a:r>
              <a:rPr sz="2000" spc="-5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(Classification</a:t>
            </a:r>
            <a:r>
              <a:rPr sz="20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spc="-25" dirty="0">
                <a:solidFill>
                  <a:srgbClr val="003763"/>
                </a:solidFill>
                <a:latin typeface="Franklin Gothic Book"/>
                <a:cs typeface="Franklin Gothic Book"/>
              </a:rPr>
              <a:t>of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Instructional</a:t>
            </a:r>
            <a:r>
              <a:rPr sz="2000" spc="-6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Programs)</a:t>
            </a:r>
            <a:r>
              <a:rPr sz="2000" spc="-7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code</a:t>
            </a:r>
            <a:r>
              <a:rPr sz="2000" spc="-7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spc="-20" dirty="0">
                <a:solidFill>
                  <a:srgbClr val="003763"/>
                </a:solidFill>
                <a:latin typeface="Franklin Gothic Book"/>
                <a:cs typeface="Franklin Gothic Book"/>
              </a:rPr>
              <a:t>list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based</a:t>
            </a:r>
            <a:r>
              <a:rPr sz="2000" spc="-4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on</a:t>
            </a:r>
            <a:r>
              <a:rPr sz="2000" spc="-4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a</a:t>
            </a:r>
            <a:r>
              <a:rPr sz="2000" spc="-3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2013</a:t>
            </a:r>
            <a:r>
              <a:rPr sz="2000" spc="-5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Skilled</a:t>
            </a:r>
            <a:r>
              <a:rPr sz="2000" spc="-3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spc="-25" dirty="0">
                <a:solidFill>
                  <a:srgbClr val="003763"/>
                </a:solidFill>
                <a:latin typeface="Franklin Gothic Book"/>
                <a:cs typeface="Franklin Gothic Book"/>
              </a:rPr>
              <a:t>and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Educated</a:t>
            </a:r>
            <a:r>
              <a:rPr sz="2000" spc="-7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Workforce</a:t>
            </a:r>
            <a:r>
              <a:rPr sz="2000" spc="-8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report–</a:t>
            </a:r>
            <a:r>
              <a:rPr sz="2000" spc="-20" dirty="0">
                <a:solidFill>
                  <a:srgbClr val="003763"/>
                </a:solidFill>
                <a:latin typeface="Franklin Gothic Book"/>
                <a:cs typeface="Franklin Gothic Book"/>
              </a:rPr>
              <a:t>last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updated</a:t>
            </a:r>
            <a:r>
              <a:rPr sz="2000" spc="-6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in</a:t>
            </a:r>
            <a:r>
              <a:rPr sz="2000" spc="-4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spc="-20" dirty="0">
                <a:solidFill>
                  <a:srgbClr val="003763"/>
                </a:solidFill>
                <a:latin typeface="Franklin Gothic Book"/>
                <a:cs typeface="Franklin Gothic Book"/>
              </a:rPr>
              <a:t>2017</a:t>
            </a:r>
            <a:endParaRPr sz="2000">
              <a:latin typeface="Franklin Gothic Book"/>
              <a:cs typeface="Franklin Gothic Book"/>
            </a:endParaRPr>
          </a:p>
          <a:p>
            <a:pPr marL="240665" marR="487045" indent="-228600">
              <a:lnSpc>
                <a:spcPct val="100000"/>
              </a:lnSpc>
              <a:spcBef>
                <a:spcPts val="1595"/>
              </a:spcBef>
              <a:buFont typeface="Arial"/>
              <a:buChar char="•"/>
              <a:tabLst>
                <a:tab pos="240665" algn="l"/>
              </a:tabLst>
            </a:pP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Focuses</a:t>
            </a:r>
            <a:r>
              <a:rPr sz="2000" spc="-5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on</a:t>
            </a:r>
            <a:r>
              <a:rPr sz="2000" spc="-5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two-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year</a:t>
            </a:r>
            <a:r>
              <a:rPr sz="2000" spc="-5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degree graduates</a:t>
            </a:r>
            <a:endParaRPr sz="2000">
              <a:latin typeface="Franklin Gothic Book"/>
              <a:cs typeface="Franklin Gothic Boo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868947" y="2477000"/>
            <a:ext cx="3828415" cy="34074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003763"/>
                </a:solidFill>
                <a:latin typeface="Franklin Gothic Book"/>
                <a:cs typeface="Franklin Gothic Book"/>
              </a:rPr>
              <a:t>New</a:t>
            </a:r>
            <a:r>
              <a:rPr sz="2400" spc="-8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400" spc="-20" dirty="0">
                <a:solidFill>
                  <a:srgbClr val="003763"/>
                </a:solidFill>
                <a:latin typeface="Franklin Gothic Book"/>
                <a:cs typeface="Franklin Gothic Book"/>
              </a:rPr>
              <a:t>Model</a:t>
            </a:r>
            <a:endParaRPr sz="2400">
              <a:latin typeface="Franklin Gothic Book"/>
              <a:cs typeface="Franklin Gothic Book"/>
            </a:endParaRPr>
          </a:p>
          <a:p>
            <a:pPr marL="241300" marR="274320" indent="-228600">
              <a:lnSpc>
                <a:spcPct val="100000"/>
              </a:lnSpc>
              <a:spcBef>
                <a:spcPts val="1470"/>
              </a:spcBef>
              <a:buFont typeface="Arial"/>
              <a:buChar char="•"/>
              <a:tabLst>
                <a:tab pos="241300" algn="l"/>
              </a:tabLst>
            </a:pP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Update</a:t>
            </a:r>
            <a:r>
              <a:rPr sz="2000" spc="-4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the</a:t>
            </a:r>
            <a:r>
              <a:rPr sz="2000" spc="-4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Skills</a:t>
            </a:r>
            <a:r>
              <a:rPr sz="2000" spc="-4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Gap</a:t>
            </a:r>
            <a:r>
              <a:rPr sz="2000" spc="-2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list</a:t>
            </a:r>
            <a:r>
              <a:rPr sz="2000" spc="-4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spc="-25" dirty="0">
                <a:solidFill>
                  <a:srgbClr val="003763"/>
                </a:solidFill>
                <a:latin typeface="Franklin Gothic Book"/>
                <a:cs typeface="Franklin Gothic Book"/>
              </a:rPr>
              <a:t>to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combine</a:t>
            </a:r>
            <a:r>
              <a:rPr sz="2000" spc="-5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local</a:t>
            </a:r>
            <a:r>
              <a:rPr sz="2000" spc="-2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with</a:t>
            </a:r>
            <a:r>
              <a:rPr sz="2000" spc="-4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current</a:t>
            </a:r>
            <a:r>
              <a:rPr sz="2000" spc="-4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spc="-25" dirty="0">
                <a:solidFill>
                  <a:srgbClr val="003763"/>
                </a:solidFill>
                <a:latin typeface="Franklin Gothic Book"/>
                <a:cs typeface="Franklin Gothic Book"/>
              </a:rPr>
              <a:t>and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future</a:t>
            </a:r>
            <a:r>
              <a:rPr sz="2000" spc="-2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demands</a:t>
            </a:r>
            <a:r>
              <a:rPr sz="2000" spc="-6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using:</a:t>
            </a:r>
            <a:endParaRPr sz="2000">
              <a:latin typeface="Franklin Gothic Book"/>
              <a:cs typeface="Franklin Gothic Book"/>
            </a:endParaRPr>
          </a:p>
          <a:p>
            <a:pPr marL="469265" marR="5080" lvl="1" indent="-228600">
              <a:lnSpc>
                <a:spcPct val="100000"/>
              </a:lnSpc>
              <a:spcBef>
                <a:spcPts val="1110"/>
              </a:spcBef>
              <a:buClr>
                <a:srgbClr val="003763"/>
              </a:buClr>
              <a:buFont typeface="Arial"/>
              <a:buChar char="•"/>
              <a:tabLst>
                <a:tab pos="469265" algn="l"/>
              </a:tabLst>
            </a:pPr>
            <a:r>
              <a:rPr sz="1600" u="sng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Franklin Gothic Book"/>
                <a:cs typeface="Franklin Gothic Book"/>
                <a:hlinkClick r:id="rId2"/>
              </a:rPr>
              <a:t>supply/demand</a:t>
            </a:r>
            <a:r>
              <a:rPr sz="1600" u="sng" spc="-35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Franklin Gothic Book"/>
                <a:cs typeface="Franklin Gothic Book"/>
                <a:hlinkClick r:id="rId2"/>
              </a:rPr>
              <a:t> </a:t>
            </a:r>
            <a:r>
              <a:rPr sz="1600" u="sng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Franklin Gothic Book"/>
                <a:cs typeface="Franklin Gothic Book"/>
                <a:hlinkClick r:id="rId2"/>
              </a:rPr>
              <a:t>data</a:t>
            </a:r>
            <a:r>
              <a:rPr sz="1600" u="none" spc="-45" dirty="0">
                <a:solidFill>
                  <a:srgbClr val="0562C1"/>
                </a:solidFill>
                <a:latin typeface="Franklin Gothic Book"/>
                <a:cs typeface="Franklin Gothic Book"/>
              </a:rPr>
              <a:t> </a:t>
            </a:r>
            <a:r>
              <a:rPr sz="1600" u="none" dirty="0">
                <a:solidFill>
                  <a:srgbClr val="003763"/>
                </a:solidFill>
                <a:latin typeface="Franklin Gothic Book"/>
                <a:cs typeface="Franklin Gothic Book"/>
              </a:rPr>
              <a:t>to</a:t>
            </a:r>
            <a:r>
              <a:rPr sz="1600" u="none" spc="-4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u="none" dirty="0">
                <a:solidFill>
                  <a:srgbClr val="003763"/>
                </a:solidFill>
                <a:latin typeface="Franklin Gothic Book"/>
                <a:cs typeface="Franklin Gothic Book"/>
              </a:rPr>
              <a:t>identify</a:t>
            </a:r>
            <a:r>
              <a:rPr sz="1600" u="none" spc="-6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u="none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current high-</a:t>
            </a:r>
            <a:r>
              <a:rPr sz="1600" u="none" dirty="0">
                <a:solidFill>
                  <a:srgbClr val="003763"/>
                </a:solidFill>
                <a:latin typeface="Franklin Gothic Book"/>
                <a:cs typeface="Franklin Gothic Book"/>
              </a:rPr>
              <a:t>need</a:t>
            </a:r>
            <a:r>
              <a:rPr sz="1600" u="none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 occupations</a:t>
            </a:r>
            <a:endParaRPr sz="1600">
              <a:latin typeface="Franklin Gothic Book"/>
              <a:cs typeface="Franklin Gothic Book"/>
            </a:endParaRPr>
          </a:p>
          <a:p>
            <a:pPr marL="469900" marR="277495" lvl="1" indent="-228600">
              <a:lnSpc>
                <a:spcPct val="100000"/>
              </a:lnSpc>
              <a:spcBef>
                <a:spcPts val="505"/>
              </a:spcBef>
              <a:buClr>
                <a:srgbClr val="003763"/>
              </a:buClr>
              <a:buFont typeface="Arial"/>
              <a:buChar char="•"/>
              <a:tabLst>
                <a:tab pos="469900" algn="l"/>
              </a:tabLst>
            </a:pPr>
            <a:r>
              <a:rPr sz="1600" u="sng" spc="-1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Franklin Gothic Book"/>
                <a:cs typeface="Franklin Gothic Book"/>
              </a:rPr>
              <a:t>l</a:t>
            </a:r>
            <a:r>
              <a:rPr sz="1600" u="sng" spc="-1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Franklin Gothic Book"/>
                <a:cs typeface="Franklin Gothic Book"/>
                <a:hlinkClick r:id="rId3"/>
              </a:rPr>
              <a:t>ong-</a:t>
            </a:r>
            <a:r>
              <a:rPr sz="1600" u="sng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Franklin Gothic Book"/>
                <a:cs typeface="Franklin Gothic Book"/>
                <a:hlinkClick r:id="rId3"/>
              </a:rPr>
              <a:t>term</a:t>
            </a:r>
            <a:r>
              <a:rPr sz="1600" u="sng" spc="-4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Franklin Gothic Book"/>
                <a:cs typeface="Franklin Gothic Book"/>
                <a:hlinkClick r:id="rId3"/>
              </a:rPr>
              <a:t> </a:t>
            </a:r>
            <a:r>
              <a:rPr sz="1600" u="sng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Franklin Gothic Book"/>
                <a:cs typeface="Franklin Gothic Book"/>
                <a:hlinkClick r:id="rId3"/>
              </a:rPr>
              <a:t>projection</a:t>
            </a:r>
            <a:r>
              <a:rPr sz="1600" u="sng" spc="-3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Franklin Gothic Book"/>
                <a:cs typeface="Franklin Gothic Book"/>
                <a:hlinkClick r:id="rId3"/>
              </a:rPr>
              <a:t> </a:t>
            </a:r>
            <a:r>
              <a:rPr sz="1600" u="sng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Franklin Gothic Book"/>
                <a:cs typeface="Franklin Gothic Book"/>
                <a:hlinkClick r:id="rId3"/>
              </a:rPr>
              <a:t>dat</a:t>
            </a:r>
            <a:r>
              <a:rPr sz="1600" u="sng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Franklin Gothic Book"/>
                <a:cs typeface="Franklin Gothic Book"/>
              </a:rPr>
              <a:t>a</a:t>
            </a:r>
            <a:r>
              <a:rPr sz="1600" u="sng" spc="-4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Franklin Gothic Book"/>
                <a:cs typeface="Franklin Gothic Book"/>
              </a:rPr>
              <a:t> </a:t>
            </a:r>
            <a:r>
              <a:rPr sz="1600" u="none" dirty="0">
                <a:solidFill>
                  <a:srgbClr val="003763"/>
                </a:solidFill>
                <a:latin typeface="Franklin Gothic Book"/>
                <a:cs typeface="Franklin Gothic Book"/>
              </a:rPr>
              <a:t>to</a:t>
            </a:r>
            <a:r>
              <a:rPr sz="1600" u="none" spc="-3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u="none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capture forecasted</a:t>
            </a:r>
            <a:r>
              <a:rPr sz="1600" u="none" spc="-2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u="none" dirty="0">
                <a:solidFill>
                  <a:srgbClr val="003763"/>
                </a:solidFill>
                <a:latin typeface="Franklin Gothic Book"/>
                <a:cs typeface="Franklin Gothic Book"/>
              </a:rPr>
              <a:t>growth</a:t>
            </a:r>
            <a:r>
              <a:rPr sz="1600" u="none" spc="-3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u="none" dirty="0">
                <a:solidFill>
                  <a:srgbClr val="003763"/>
                </a:solidFill>
                <a:latin typeface="Franklin Gothic Book"/>
                <a:cs typeface="Franklin Gothic Book"/>
              </a:rPr>
              <a:t>in</a:t>
            </a:r>
            <a:r>
              <a:rPr sz="1600" u="none" spc="-4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u="none" dirty="0">
                <a:solidFill>
                  <a:srgbClr val="003763"/>
                </a:solidFill>
                <a:latin typeface="Franklin Gothic Book"/>
                <a:cs typeface="Franklin Gothic Book"/>
              </a:rPr>
              <a:t>job</a:t>
            </a:r>
            <a:r>
              <a:rPr sz="1600" u="none" spc="-2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u="none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openings</a:t>
            </a:r>
            <a:endParaRPr sz="1600">
              <a:latin typeface="Franklin Gothic Book"/>
              <a:cs typeface="Franklin Gothic Book"/>
            </a:endParaRPr>
          </a:p>
          <a:p>
            <a:pPr marL="241300" marR="294005" indent="-228600">
              <a:lnSpc>
                <a:spcPct val="100000"/>
              </a:lnSpc>
              <a:spcBef>
                <a:spcPts val="980"/>
              </a:spcBef>
              <a:buFont typeface="Arial"/>
              <a:buChar char="•"/>
              <a:tabLst>
                <a:tab pos="241300" algn="l"/>
              </a:tabLst>
            </a:pP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Local</a:t>
            </a:r>
            <a:r>
              <a:rPr sz="2000" spc="-7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component</a:t>
            </a:r>
            <a:r>
              <a:rPr sz="2000" spc="-9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separated</a:t>
            </a:r>
            <a:r>
              <a:rPr sz="2000" spc="-7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spc="-25" dirty="0">
                <a:solidFill>
                  <a:srgbClr val="003763"/>
                </a:solidFill>
                <a:latin typeface="Franklin Gothic Book"/>
                <a:cs typeface="Franklin Gothic Book"/>
              </a:rPr>
              <a:t>by </a:t>
            </a:r>
            <a:r>
              <a:rPr sz="20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Workforce</a:t>
            </a:r>
            <a:r>
              <a:rPr sz="2000" spc="-10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Development</a:t>
            </a:r>
            <a:r>
              <a:rPr sz="2000" spc="-11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spc="-20" dirty="0">
                <a:solidFill>
                  <a:srgbClr val="003763"/>
                </a:solidFill>
                <a:latin typeface="Franklin Gothic Book"/>
                <a:cs typeface="Franklin Gothic Book"/>
              </a:rPr>
              <a:t>Area</a:t>
            </a:r>
            <a:endParaRPr sz="2000">
              <a:latin typeface="Franklin Gothic Book"/>
              <a:cs typeface="Franklin Gothic Book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509655" y="2483556"/>
            <a:ext cx="0" cy="3834129"/>
          </a:xfrm>
          <a:custGeom>
            <a:avLst/>
            <a:gdLst/>
            <a:ahLst/>
            <a:cxnLst/>
            <a:rect l="l" t="t" r="r" b="b"/>
            <a:pathLst>
              <a:path h="3834129">
                <a:moveTo>
                  <a:pt x="0" y="0"/>
                </a:moveTo>
                <a:lnTo>
                  <a:pt x="0" y="3834117"/>
                </a:lnTo>
              </a:path>
            </a:pathLst>
          </a:custGeom>
          <a:ln w="6350">
            <a:solidFill>
              <a:srgbClr val="00376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42078" y="1068765"/>
            <a:ext cx="530397" cy="530397"/>
          </a:xfrm>
          <a:prstGeom prst="rect">
            <a:avLst/>
          </a:prstGeom>
        </p:spPr>
      </p:pic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46990" rIns="0" bIns="0" rtlCol="0">
            <a:spAutoFit/>
          </a:bodyPr>
          <a:lstStyle/>
          <a:p>
            <a:pPr marL="37465">
              <a:lnSpc>
                <a:spcPct val="100000"/>
              </a:lnSpc>
              <a:spcBef>
                <a:spcPts val="370"/>
              </a:spcBef>
            </a:pPr>
            <a:fld id="{81D60167-4931-47E6-BA6A-407CBD079E47}" type="slidenum">
              <a:rPr spc="-25" dirty="0"/>
              <a:t>12</a:t>
            </a:fld>
            <a:endParaRPr spc="-25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83045" y="3032873"/>
            <a:ext cx="5819140" cy="1489075"/>
          </a:xfrm>
          <a:prstGeom prst="rect">
            <a:avLst/>
          </a:prstGeom>
        </p:spPr>
        <p:txBody>
          <a:bodyPr vert="horz" wrap="square" lIns="0" tIns="256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20"/>
              </a:spcBef>
            </a:pPr>
            <a:r>
              <a:rPr sz="3200" spc="-55" dirty="0">
                <a:solidFill>
                  <a:srgbClr val="003763"/>
                </a:solidFill>
                <a:latin typeface="Franklin Gothic Medium"/>
                <a:cs typeface="Franklin Gothic Medium"/>
              </a:rPr>
              <a:t>STATE</a:t>
            </a:r>
            <a:r>
              <a:rPr sz="3200" spc="-135" dirty="0">
                <a:solidFill>
                  <a:srgbClr val="003763"/>
                </a:solidFill>
                <a:latin typeface="Franklin Gothic Medium"/>
                <a:cs typeface="Franklin Gothic Medium"/>
              </a:rPr>
              <a:t> </a:t>
            </a:r>
            <a:r>
              <a:rPr sz="3200" dirty="0">
                <a:solidFill>
                  <a:srgbClr val="003763"/>
                </a:solidFill>
                <a:latin typeface="Franklin Gothic Medium"/>
                <a:cs typeface="Franklin Gothic Medium"/>
              </a:rPr>
              <a:t>BOARD</a:t>
            </a:r>
            <a:r>
              <a:rPr sz="3200" spc="-110" dirty="0">
                <a:solidFill>
                  <a:srgbClr val="003763"/>
                </a:solidFill>
                <a:latin typeface="Franklin Gothic Medium"/>
                <a:cs typeface="Franklin Gothic Medium"/>
              </a:rPr>
              <a:t> </a:t>
            </a:r>
            <a:r>
              <a:rPr sz="3200" spc="-10" dirty="0">
                <a:solidFill>
                  <a:srgbClr val="003763"/>
                </a:solidFill>
                <a:latin typeface="Franklin Gothic Medium"/>
                <a:cs typeface="Franklin Gothic Medium"/>
              </a:rPr>
              <a:t>APPROVED</a:t>
            </a:r>
            <a:endParaRPr sz="3200">
              <a:latin typeface="Franklin Gothic Medium"/>
              <a:cs typeface="Franklin Gothic Medium"/>
            </a:endParaRPr>
          </a:p>
          <a:p>
            <a:pPr marL="12700">
              <a:lnSpc>
                <a:spcPct val="100000"/>
              </a:lnSpc>
              <a:spcBef>
                <a:spcPts val="1920"/>
              </a:spcBef>
            </a:pPr>
            <a:r>
              <a:rPr sz="3200" dirty="0">
                <a:solidFill>
                  <a:srgbClr val="003763"/>
                </a:solidFill>
                <a:latin typeface="Franklin Gothic Medium"/>
                <a:cs typeface="Franklin Gothic Medium"/>
              </a:rPr>
              <a:t>Earmarks</a:t>
            </a:r>
            <a:r>
              <a:rPr sz="3200" spc="-80" dirty="0">
                <a:solidFill>
                  <a:srgbClr val="003763"/>
                </a:solidFill>
                <a:latin typeface="Franklin Gothic Medium"/>
                <a:cs typeface="Franklin Gothic Medium"/>
              </a:rPr>
              <a:t> </a:t>
            </a:r>
            <a:r>
              <a:rPr sz="3200" dirty="0">
                <a:solidFill>
                  <a:srgbClr val="003763"/>
                </a:solidFill>
                <a:latin typeface="Franklin Gothic Medium"/>
                <a:cs typeface="Franklin Gothic Medium"/>
              </a:rPr>
              <a:t>and</a:t>
            </a:r>
            <a:r>
              <a:rPr sz="3200" spc="-55" dirty="0">
                <a:solidFill>
                  <a:srgbClr val="003763"/>
                </a:solidFill>
                <a:latin typeface="Franklin Gothic Medium"/>
                <a:cs typeface="Franklin Gothic Medium"/>
              </a:rPr>
              <a:t> </a:t>
            </a:r>
            <a:r>
              <a:rPr sz="3200" spc="-10" dirty="0">
                <a:solidFill>
                  <a:srgbClr val="003763"/>
                </a:solidFill>
                <a:latin typeface="Franklin Gothic Medium"/>
                <a:cs typeface="Franklin Gothic Medium"/>
              </a:rPr>
              <a:t>4-</a:t>
            </a:r>
            <a:r>
              <a:rPr sz="3200" dirty="0">
                <a:solidFill>
                  <a:srgbClr val="003763"/>
                </a:solidFill>
                <a:latin typeface="Franklin Gothic Medium"/>
                <a:cs typeface="Franklin Gothic Medium"/>
              </a:rPr>
              <a:t>year</a:t>
            </a:r>
            <a:r>
              <a:rPr sz="3200" spc="-45" dirty="0">
                <a:solidFill>
                  <a:srgbClr val="003763"/>
                </a:solidFill>
                <a:latin typeface="Franklin Gothic Medium"/>
                <a:cs typeface="Franklin Gothic Medium"/>
              </a:rPr>
              <a:t> </a:t>
            </a:r>
            <a:r>
              <a:rPr sz="3200" dirty="0">
                <a:solidFill>
                  <a:srgbClr val="003763"/>
                </a:solidFill>
                <a:latin typeface="Franklin Gothic Medium"/>
                <a:cs typeface="Franklin Gothic Medium"/>
              </a:rPr>
              <a:t>Safe</a:t>
            </a:r>
            <a:r>
              <a:rPr sz="3200" spc="-70" dirty="0">
                <a:solidFill>
                  <a:srgbClr val="003763"/>
                </a:solidFill>
                <a:latin typeface="Franklin Gothic Medium"/>
                <a:cs typeface="Franklin Gothic Medium"/>
              </a:rPr>
              <a:t> </a:t>
            </a:r>
            <a:r>
              <a:rPr sz="3200" spc="-10" dirty="0">
                <a:solidFill>
                  <a:srgbClr val="003763"/>
                </a:solidFill>
                <a:latin typeface="Franklin Gothic Medium"/>
                <a:cs typeface="Franklin Gothic Medium"/>
              </a:rPr>
              <a:t>Harbor</a:t>
            </a:r>
            <a:endParaRPr sz="3200">
              <a:latin typeface="Franklin Gothic Medium"/>
              <a:cs typeface="Franklin Gothic Medium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84093" y="4007214"/>
            <a:ext cx="8194040" cy="0"/>
          </a:xfrm>
          <a:custGeom>
            <a:avLst/>
            <a:gdLst/>
            <a:ahLst/>
            <a:cxnLst/>
            <a:rect l="l" t="t" r="r" b="b"/>
            <a:pathLst>
              <a:path w="8194040">
                <a:moveTo>
                  <a:pt x="0" y="0"/>
                </a:moveTo>
                <a:lnTo>
                  <a:pt x="8193735" y="0"/>
                </a:lnTo>
              </a:path>
            </a:pathLst>
          </a:custGeom>
          <a:ln w="38100">
            <a:solidFill>
              <a:srgbClr val="00376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46990" rIns="0" bIns="0" rtlCol="0">
            <a:spAutoFit/>
          </a:bodyPr>
          <a:lstStyle/>
          <a:p>
            <a:pPr marL="37465">
              <a:lnSpc>
                <a:spcPct val="100000"/>
              </a:lnSpc>
              <a:spcBef>
                <a:spcPts val="370"/>
              </a:spcBef>
            </a:pPr>
            <a:fld id="{81D60167-4931-47E6-BA6A-407CBD079E47}" type="slidenum">
              <a:rPr spc="-25" dirty="0"/>
              <a:t>13</a:t>
            </a:fld>
            <a:endParaRPr spc="-25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40" dirty="0"/>
              <a:t>STATE</a:t>
            </a:r>
            <a:r>
              <a:rPr spc="-100" dirty="0"/>
              <a:t> </a:t>
            </a:r>
            <a:r>
              <a:rPr dirty="0"/>
              <a:t>BOARD</a:t>
            </a:r>
            <a:r>
              <a:rPr spc="-105" dirty="0"/>
              <a:t> </a:t>
            </a:r>
            <a:r>
              <a:rPr dirty="0"/>
              <a:t>EARMARKS</a:t>
            </a:r>
            <a:r>
              <a:rPr spc="-110" dirty="0"/>
              <a:t> </a:t>
            </a:r>
            <a:r>
              <a:rPr dirty="0"/>
              <a:t>-</a:t>
            </a:r>
            <a:r>
              <a:rPr spc="-105" dirty="0"/>
              <a:t> </a:t>
            </a:r>
            <a:r>
              <a:rPr spc="-10" dirty="0"/>
              <a:t>MAINTAIN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46990" rIns="0" bIns="0" rtlCol="0">
            <a:spAutoFit/>
          </a:bodyPr>
          <a:lstStyle/>
          <a:p>
            <a:pPr marL="37465">
              <a:lnSpc>
                <a:spcPct val="100000"/>
              </a:lnSpc>
              <a:spcBef>
                <a:spcPts val="370"/>
              </a:spcBef>
            </a:pPr>
            <a:fld id="{81D60167-4931-47E6-BA6A-407CBD079E47}" type="slidenum">
              <a:rPr spc="-25" dirty="0"/>
              <a:t>14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535940" y="2271776"/>
            <a:ext cx="7931784" cy="605155"/>
          </a:xfrm>
          <a:prstGeom prst="rect">
            <a:avLst/>
          </a:prstGeom>
        </p:spPr>
        <p:txBody>
          <a:bodyPr vert="horz" wrap="square" lIns="0" tIns="47625" rIns="0" bIns="0" rtlCol="0">
            <a:spAutoFit/>
          </a:bodyPr>
          <a:lstStyle/>
          <a:p>
            <a:pPr marL="12700" marR="5080">
              <a:lnSpc>
                <a:spcPts val="2160"/>
              </a:lnSpc>
              <a:spcBef>
                <a:spcPts val="375"/>
              </a:spcBef>
            </a:pPr>
            <a:r>
              <a:rPr sz="200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Maintain</a:t>
            </a:r>
            <a:r>
              <a:rPr sz="2000" spc="-6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 </a:t>
            </a:r>
            <a:r>
              <a:rPr sz="2000" spc="-1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specific-</a:t>
            </a:r>
            <a:r>
              <a:rPr sz="200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purpose</a:t>
            </a:r>
            <a:r>
              <a:rPr sz="2000" spc="-3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 </a:t>
            </a:r>
            <a:r>
              <a:rPr sz="200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funding</a:t>
            </a:r>
            <a:r>
              <a:rPr sz="2000" spc="-15" dirty="0">
                <a:solidFill>
                  <a:srgbClr val="005E9C"/>
                </a:solidFill>
                <a:latin typeface="Franklin Gothic Medium"/>
                <a:cs typeface="Franklin Gothic Medium"/>
              </a:rPr>
              <a:t> </a:t>
            </a:r>
            <a:r>
              <a:rPr sz="200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for</a:t>
            </a:r>
            <a:r>
              <a:rPr sz="2000" spc="-25" dirty="0">
                <a:solidFill>
                  <a:srgbClr val="005E9C"/>
                </a:solidFill>
                <a:latin typeface="Franklin Gothic Medium"/>
                <a:cs typeface="Franklin Gothic Medium"/>
              </a:rPr>
              <a:t> </a:t>
            </a:r>
            <a:r>
              <a:rPr sz="2000" spc="-1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high-</a:t>
            </a:r>
            <a:r>
              <a:rPr sz="200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priority</a:t>
            </a:r>
            <a:r>
              <a:rPr sz="2000" spc="-45" dirty="0">
                <a:solidFill>
                  <a:srgbClr val="005E9C"/>
                </a:solidFill>
                <a:latin typeface="Franklin Gothic Medium"/>
                <a:cs typeface="Franklin Gothic Medium"/>
              </a:rPr>
              <a:t> </a:t>
            </a:r>
            <a:r>
              <a:rPr sz="200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programs</a:t>
            </a:r>
            <a:r>
              <a:rPr sz="2000" spc="-45" dirty="0">
                <a:solidFill>
                  <a:srgbClr val="005E9C"/>
                </a:solidFill>
                <a:latin typeface="Franklin Gothic Medium"/>
                <a:cs typeface="Franklin Gothic Medium"/>
              </a:rPr>
              <a:t> </a:t>
            </a:r>
            <a:r>
              <a:rPr sz="200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that</a:t>
            </a:r>
            <a:r>
              <a:rPr sz="2000" spc="-5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 </a:t>
            </a:r>
            <a:r>
              <a:rPr sz="2000" spc="-1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support </a:t>
            </a:r>
            <a:r>
              <a:rPr sz="200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students</a:t>
            </a:r>
            <a:r>
              <a:rPr sz="2000" spc="-8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 </a:t>
            </a:r>
            <a:r>
              <a:rPr sz="200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throughout</a:t>
            </a:r>
            <a:r>
              <a:rPr sz="2000" spc="-6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 </a:t>
            </a:r>
            <a:r>
              <a:rPr sz="200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the</a:t>
            </a:r>
            <a:r>
              <a:rPr sz="2000" spc="-6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 </a:t>
            </a:r>
            <a:r>
              <a:rPr sz="200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system,</a:t>
            </a:r>
            <a:r>
              <a:rPr sz="2000" spc="-65" dirty="0">
                <a:solidFill>
                  <a:srgbClr val="005E9C"/>
                </a:solidFill>
                <a:latin typeface="Franklin Gothic Medium"/>
                <a:cs typeface="Franklin Gothic Medium"/>
              </a:rPr>
              <a:t> </a:t>
            </a:r>
            <a:r>
              <a:rPr sz="2000" spc="-1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including:</a:t>
            </a:r>
            <a:endParaRPr sz="2000">
              <a:latin typeface="Franklin Gothic Medium"/>
              <a:cs typeface="Franklin Gothic Medium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2899982"/>
            <a:ext cx="3840479" cy="2432050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855"/>
              </a:spcBef>
              <a:buFont typeface="Arial"/>
              <a:buChar char="•"/>
              <a:tabLst>
                <a:tab pos="240665" algn="l"/>
              </a:tabLst>
            </a:pPr>
            <a:r>
              <a:rPr sz="20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Aerospace</a:t>
            </a:r>
            <a:r>
              <a:rPr sz="2000" spc="-5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Enrollments</a:t>
            </a:r>
            <a:endParaRPr sz="2000">
              <a:latin typeface="Franklin Gothic Book"/>
              <a:cs typeface="Franklin Gothic Book"/>
            </a:endParaRPr>
          </a:p>
          <a:p>
            <a:pPr marL="240665" indent="-227965">
              <a:lnSpc>
                <a:spcPct val="100000"/>
              </a:lnSpc>
              <a:spcBef>
                <a:spcPts val="755"/>
              </a:spcBef>
              <a:buFont typeface="Arial"/>
              <a:buChar char="•"/>
              <a:tabLst>
                <a:tab pos="240665" algn="l"/>
              </a:tabLst>
            </a:pP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Centers</a:t>
            </a:r>
            <a:r>
              <a:rPr sz="2000" spc="-4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of</a:t>
            </a:r>
            <a:r>
              <a:rPr sz="2000" spc="-3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Excellence</a:t>
            </a:r>
            <a:endParaRPr sz="2000">
              <a:latin typeface="Franklin Gothic Book"/>
              <a:cs typeface="Franklin Gothic Book"/>
            </a:endParaRPr>
          </a:p>
          <a:p>
            <a:pPr marL="240665" indent="-227965">
              <a:lnSpc>
                <a:spcPct val="100000"/>
              </a:lnSpc>
              <a:spcBef>
                <a:spcPts val="755"/>
              </a:spcBef>
              <a:buFont typeface="Arial"/>
              <a:buChar char="•"/>
              <a:tabLst>
                <a:tab pos="240665" algn="l"/>
              </a:tabLst>
            </a:pP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Disability</a:t>
            </a:r>
            <a:r>
              <a:rPr sz="2000" spc="-8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Accommodations</a:t>
            </a:r>
            <a:endParaRPr sz="2000">
              <a:latin typeface="Franklin Gothic Book"/>
              <a:cs typeface="Franklin Gothic Book"/>
            </a:endParaRPr>
          </a:p>
          <a:p>
            <a:pPr marL="240665" indent="-227965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240665" algn="l"/>
              </a:tabLst>
            </a:pP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Goldstar</a:t>
            </a:r>
            <a:r>
              <a:rPr sz="2000" spc="-5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Family</a:t>
            </a:r>
            <a:r>
              <a:rPr sz="2000" spc="-5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Book</a:t>
            </a:r>
            <a:r>
              <a:rPr sz="2000" spc="-6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Stipends</a:t>
            </a:r>
            <a:endParaRPr sz="2000">
              <a:latin typeface="Franklin Gothic Book"/>
              <a:cs typeface="Franklin Gothic Book"/>
            </a:endParaRPr>
          </a:p>
          <a:p>
            <a:pPr marL="240665" indent="-227965">
              <a:lnSpc>
                <a:spcPct val="100000"/>
              </a:lnSpc>
              <a:spcBef>
                <a:spcPts val="755"/>
              </a:spcBef>
              <a:buFont typeface="Arial"/>
              <a:buChar char="•"/>
              <a:tabLst>
                <a:tab pos="240665" algn="l"/>
              </a:tabLst>
            </a:pP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Labor</a:t>
            </a:r>
            <a:r>
              <a:rPr sz="2000" spc="-6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Education</a:t>
            </a:r>
            <a:r>
              <a:rPr sz="2000" spc="-3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Resource</a:t>
            </a:r>
            <a:r>
              <a:rPr sz="2000" spc="-6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Center</a:t>
            </a:r>
            <a:endParaRPr sz="2000">
              <a:latin typeface="Franklin Gothic Book"/>
              <a:cs typeface="Franklin Gothic Book"/>
            </a:endParaRPr>
          </a:p>
          <a:p>
            <a:pPr marL="240665" indent="-227965">
              <a:lnSpc>
                <a:spcPct val="100000"/>
              </a:lnSpc>
              <a:spcBef>
                <a:spcPts val="760"/>
              </a:spcBef>
              <a:buFont typeface="Arial"/>
              <a:buChar char="•"/>
              <a:tabLst>
                <a:tab pos="240665" algn="l"/>
              </a:tabLst>
            </a:pP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Opportunity</a:t>
            </a:r>
            <a:r>
              <a:rPr sz="20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spc="-20" dirty="0">
                <a:solidFill>
                  <a:srgbClr val="003763"/>
                </a:solidFill>
                <a:latin typeface="Franklin Gothic Book"/>
                <a:cs typeface="Franklin Gothic Book"/>
              </a:rPr>
              <a:t>Grant</a:t>
            </a:r>
            <a:endParaRPr sz="2000">
              <a:latin typeface="Franklin Gothic Book"/>
              <a:cs typeface="Franklin Gothic Boo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612649" y="2900237"/>
            <a:ext cx="3589654" cy="2305685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855"/>
              </a:spcBef>
              <a:buFont typeface="Arial"/>
              <a:buChar char="•"/>
              <a:tabLst>
                <a:tab pos="240665" algn="l"/>
              </a:tabLst>
            </a:pP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Outreach</a:t>
            </a:r>
            <a:r>
              <a:rPr sz="2000" spc="-8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Specialists</a:t>
            </a:r>
            <a:endParaRPr sz="2000">
              <a:latin typeface="Franklin Gothic Book"/>
              <a:cs typeface="Franklin Gothic Book"/>
            </a:endParaRPr>
          </a:p>
          <a:p>
            <a:pPr marL="240665" marR="39370" indent="-228600">
              <a:lnSpc>
                <a:spcPts val="2160"/>
              </a:lnSpc>
              <a:spcBef>
                <a:spcPts val="1025"/>
              </a:spcBef>
              <a:buFont typeface="Arial"/>
              <a:buChar char="•"/>
              <a:tabLst>
                <a:tab pos="240665" algn="l"/>
              </a:tabLst>
            </a:pP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Student</a:t>
            </a:r>
            <a:r>
              <a:rPr sz="2000" spc="-4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Emergency</a:t>
            </a:r>
            <a:r>
              <a:rPr sz="2000" spc="-4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Assistance Grants</a:t>
            </a:r>
            <a:endParaRPr sz="2000">
              <a:latin typeface="Franklin Gothic Book"/>
              <a:cs typeface="Franklin Gothic Book"/>
            </a:endParaRPr>
          </a:p>
          <a:p>
            <a:pPr marL="240665" indent="-227965">
              <a:lnSpc>
                <a:spcPct val="100000"/>
              </a:lnSpc>
              <a:spcBef>
                <a:spcPts val="725"/>
              </a:spcBef>
              <a:buFont typeface="Arial"/>
              <a:buChar char="•"/>
              <a:tabLst>
                <a:tab pos="240665" algn="l"/>
              </a:tabLst>
            </a:pP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Students</a:t>
            </a:r>
            <a:r>
              <a:rPr sz="2000" spc="-3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of</a:t>
            </a:r>
            <a:r>
              <a:rPr sz="2000" spc="-20" dirty="0">
                <a:solidFill>
                  <a:srgbClr val="003763"/>
                </a:solidFill>
                <a:latin typeface="Franklin Gothic Book"/>
                <a:cs typeface="Franklin Gothic Book"/>
              </a:rPr>
              <a:t> Color</a:t>
            </a:r>
            <a:endParaRPr sz="2000">
              <a:latin typeface="Franklin Gothic Book"/>
              <a:cs typeface="Franklin Gothic Book"/>
            </a:endParaRPr>
          </a:p>
          <a:p>
            <a:pPr marL="240665" indent="-227965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240665" algn="l"/>
              </a:tabLst>
            </a:pPr>
            <a:r>
              <a:rPr sz="20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Worker</a:t>
            </a:r>
            <a:r>
              <a:rPr sz="2000" spc="-8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Retraining</a:t>
            </a:r>
            <a:endParaRPr sz="2000">
              <a:latin typeface="Franklin Gothic Book"/>
              <a:cs typeface="Franklin Gothic Book"/>
            </a:endParaRPr>
          </a:p>
          <a:p>
            <a:pPr marL="240665" indent="-227965">
              <a:lnSpc>
                <a:spcPct val="100000"/>
              </a:lnSpc>
              <a:spcBef>
                <a:spcPts val="755"/>
              </a:spcBef>
              <a:buFont typeface="Arial"/>
              <a:buChar char="•"/>
              <a:tabLst>
                <a:tab pos="240665" algn="l"/>
              </a:tabLst>
            </a:pPr>
            <a:r>
              <a:rPr sz="20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Workforce</a:t>
            </a:r>
            <a:r>
              <a:rPr sz="2000" spc="-10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Development</a:t>
            </a:r>
            <a:r>
              <a:rPr sz="2000" spc="-11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Grants</a:t>
            </a:r>
            <a:endParaRPr sz="2000">
              <a:latin typeface="Franklin Gothic Book"/>
              <a:cs typeface="Franklin Gothic Boo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115555" y="5696203"/>
            <a:ext cx="2243455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3483C9"/>
                </a:solidFill>
                <a:latin typeface="Franklin Gothic Book"/>
                <a:cs typeface="Franklin Gothic Book"/>
              </a:rPr>
              <a:t>94%</a:t>
            </a:r>
            <a:r>
              <a:rPr sz="1800" spc="-40" dirty="0">
                <a:solidFill>
                  <a:srgbClr val="3483C9"/>
                </a:solidFill>
                <a:latin typeface="Franklin Gothic Book"/>
                <a:cs typeface="Franklin Gothic Book"/>
              </a:rPr>
              <a:t> </a:t>
            </a:r>
            <a:r>
              <a:rPr sz="1800" spc="-10" dirty="0">
                <a:solidFill>
                  <a:srgbClr val="3483C9"/>
                </a:solidFill>
                <a:latin typeface="Franklin Gothic Book"/>
                <a:cs typeface="Franklin Gothic Book"/>
              </a:rPr>
              <a:t>APPROVAL</a:t>
            </a:r>
            <a:endParaRPr sz="1800">
              <a:latin typeface="Franklin Gothic Book"/>
              <a:cs typeface="Franklin Gothic Book"/>
            </a:endParaRPr>
          </a:p>
          <a:p>
            <a:pPr marL="12700">
              <a:lnSpc>
                <a:spcPct val="100000"/>
              </a:lnSpc>
            </a:pPr>
            <a:r>
              <a:rPr sz="1800" dirty="0">
                <a:solidFill>
                  <a:srgbClr val="3483C9"/>
                </a:solidFill>
                <a:latin typeface="Franklin Gothic Book"/>
                <a:cs typeface="Franklin Gothic Book"/>
              </a:rPr>
              <a:t>33</a:t>
            </a:r>
            <a:r>
              <a:rPr sz="1800" spc="-55" dirty="0">
                <a:solidFill>
                  <a:srgbClr val="3483C9"/>
                </a:solidFill>
                <a:latin typeface="Franklin Gothic Book"/>
                <a:cs typeface="Franklin Gothic Book"/>
              </a:rPr>
              <a:t> </a:t>
            </a:r>
            <a:r>
              <a:rPr sz="1800" dirty="0">
                <a:solidFill>
                  <a:srgbClr val="3483C9"/>
                </a:solidFill>
                <a:latin typeface="Franklin Gothic Book"/>
                <a:cs typeface="Franklin Gothic Book"/>
              </a:rPr>
              <a:t>out</a:t>
            </a:r>
            <a:r>
              <a:rPr sz="1800" spc="-30" dirty="0">
                <a:solidFill>
                  <a:srgbClr val="3483C9"/>
                </a:solidFill>
                <a:latin typeface="Franklin Gothic Book"/>
                <a:cs typeface="Franklin Gothic Book"/>
              </a:rPr>
              <a:t> </a:t>
            </a:r>
            <a:r>
              <a:rPr sz="1800" dirty="0">
                <a:solidFill>
                  <a:srgbClr val="3483C9"/>
                </a:solidFill>
                <a:latin typeface="Franklin Gothic Book"/>
                <a:cs typeface="Franklin Gothic Book"/>
              </a:rPr>
              <a:t>of</a:t>
            </a:r>
            <a:r>
              <a:rPr sz="1800" spc="-25" dirty="0">
                <a:solidFill>
                  <a:srgbClr val="3483C9"/>
                </a:solidFill>
                <a:latin typeface="Franklin Gothic Book"/>
                <a:cs typeface="Franklin Gothic Book"/>
              </a:rPr>
              <a:t> </a:t>
            </a:r>
            <a:r>
              <a:rPr sz="1800" dirty="0">
                <a:solidFill>
                  <a:srgbClr val="3483C9"/>
                </a:solidFill>
                <a:latin typeface="Franklin Gothic Book"/>
                <a:cs typeface="Franklin Gothic Book"/>
              </a:rPr>
              <a:t>35</a:t>
            </a:r>
            <a:r>
              <a:rPr sz="1800" spc="-50" dirty="0">
                <a:solidFill>
                  <a:srgbClr val="3483C9"/>
                </a:solidFill>
                <a:latin typeface="Franklin Gothic Book"/>
                <a:cs typeface="Franklin Gothic Book"/>
              </a:rPr>
              <a:t> </a:t>
            </a:r>
            <a:r>
              <a:rPr sz="1800" dirty="0">
                <a:solidFill>
                  <a:srgbClr val="3483C9"/>
                </a:solidFill>
                <a:latin typeface="Franklin Gothic Book"/>
                <a:cs typeface="Franklin Gothic Book"/>
              </a:rPr>
              <a:t>voted</a:t>
            </a:r>
            <a:r>
              <a:rPr sz="1800" spc="-30" dirty="0">
                <a:solidFill>
                  <a:srgbClr val="3483C9"/>
                </a:solidFill>
                <a:latin typeface="Franklin Gothic Book"/>
                <a:cs typeface="Franklin Gothic Book"/>
              </a:rPr>
              <a:t> </a:t>
            </a:r>
            <a:r>
              <a:rPr sz="1800" spc="-25" dirty="0">
                <a:solidFill>
                  <a:srgbClr val="3483C9"/>
                </a:solidFill>
                <a:latin typeface="Franklin Gothic Book"/>
                <a:cs typeface="Franklin Gothic Book"/>
              </a:rPr>
              <a:t>YES</a:t>
            </a:r>
            <a:endParaRPr sz="1800">
              <a:latin typeface="Franklin Gothic Book"/>
              <a:cs typeface="Franklin Gothic Book"/>
            </a:endParaRPr>
          </a:p>
          <a:p>
            <a:pPr marL="12700">
              <a:lnSpc>
                <a:spcPct val="100000"/>
              </a:lnSpc>
            </a:pPr>
            <a:r>
              <a:rPr sz="1800" dirty="0">
                <a:solidFill>
                  <a:srgbClr val="3483C9"/>
                </a:solidFill>
                <a:latin typeface="Franklin Gothic Book"/>
                <a:cs typeface="Franklin Gothic Book"/>
              </a:rPr>
              <a:t>1</a:t>
            </a:r>
            <a:r>
              <a:rPr sz="1800" spc="-15" dirty="0">
                <a:solidFill>
                  <a:srgbClr val="3483C9"/>
                </a:solidFill>
                <a:latin typeface="Franklin Gothic Book"/>
                <a:cs typeface="Franklin Gothic Book"/>
              </a:rPr>
              <a:t> </a:t>
            </a:r>
            <a:r>
              <a:rPr sz="1800" dirty="0">
                <a:solidFill>
                  <a:srgbClr val="3483C9"/>
                </a:solidFill>
                <a:latin typeface="Franklin Gothic Book"/>
                <a:cs typeface="Franklin Gothic Book"/>
              </a:rPr>
              <a:t>NO,</a:t>
            </a:r>
            <a:r>
              <a:rPr sz="1800" spc="-5" dirty="0">
                <a:solidFill>
                  <a:srgbClr val="3483C9"/>
                </a:solidFill>
                <a:latin typeface="Franklin Gothic Book"/>
                <a:cs typeface="Franklin Gothic Book"/>
              </a:rPr>
              <a:t> </a:t>
            </a:r>
            <a:r>
              <a:rPr sz="1800" dirty="0">
                <a:solidFill>
                  <a:srgbClr val="3483C9"/>
                </a:solidFill>
                <a:latin typeface="Franklin Gothic Book"/>
                <a:cs typeface="Franklin Gothic Book"/>
              </a:rPr>
              <a:t>1</a:t>
            </a:r>
            <a:r>
              <a:rPr sz="1800" spc="-10" dirty="0">
                <a:solidFill>
                  <a:srgbClr val="3483C9"/>
                </a:solidFill>
                <a:latin typeface="Franklin Gothic Book"/>
                <a:cs typeface="Franklin Gothic Book"/>
              </a:rPr>
              <a:t> ABSTAIN</a:t>
            </a:r>
            <a:endParaRPr sz="1800">
              <a:latin typeface="Franklin Gothic Book"/>
              <a:cs typeface="Franklin Gothic Book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40" dirty="0"/>
              <a:t>STATE</a:t>
            </a:r>
            <a:r>
              <a:rPr spc="-100" dirty="0"/>
              <a:t> </a:t>
            </a:r>
            <a:r>
              <a:rPr dirty="0"/>
              <a:t>BOARD</a:t>
            </a:r>
            <a:r>
              <a:rPr spc="-100" dirty="0"/>
              <a:t> </a:t>
            </a:r>
            <a:r>
              <a:rPr dirty="0"/>
              <a:t>EARMARKS</a:t>
            </a:r>
            <a:r>
              <a:rPr spc="-110" dirty="0"/>
              <a:t> </a:t>
            </a:r>
            <a:r>
              <a:rPr dirty="0"/>
              <a:t>–</a:t>
            </a:r>
            <a:r>
              <a:rPr spc="-105" dirty="0"/>
              <a:t> </a:t>
            </a:r>
            <a:r>
              <a:rPr spc="-10" dirty="0"/>
              <a:t>ELIMINATE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46990" rIns="0" bIns="0" rtlCol="0">
            <a:spAutoFit/>
          </a:bodyPr>
          <a:lstStyle/>
          <a:p>
            <a:pPr marL="37465">
              <a:lnSpc>
                <a:spcPct val="100000"/>
              </a:lnSpc>
              <a:spcBef>
                <a:spcPts val="370"/>
              </a:spcBef>
            </a:pPr>
            <a:fld id="{81D60167-4931-47E6-BA6A-407CBD079E47}" type="slidenum">
              <a:rPr spc="-25" dirty="0"/>
              <a:t>15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535940" y="2271776"/>
            <a:ext cx="8032750" cy="4272915"/>
          </a:xfrm>
          <a:prstGeom prst="rect">
            <a:avLst/>
          </a:prstGeom>
        </p:spPr>
        <p:txBody>
          <a:bodyPr vert="horz" wrap="square" lIns="0" tIns="47625" rIns="0" bIns="0" rtlCol="0">
            <a:spAutoFit/>
          </a:bodyPr>
          <a:lstStyle/>
          <a:p>
            <a:pPr marL="12700" marR="5080">
              <a:lnSpc>
                <a:spcPts val="2160"/>
              </a:lnSpc>
              <a:spcBef>
                <a:spcPts val="375"/>
              </a:spcBef>
            </a:pPr>
            <a:r>
              <a:rPr sz="200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Integrate</a:t>
            </a:r>
            <a:r>
              <a:rPr sz="2000" spc="-65" dirty="0">
                <a:solidFill>
                  <a:srgbClr val="005E9C"/>
                </a:solidFill>
                <a:latin typeface="Franklin Gothic Medium"/>
                <a:cs typeface="Franklin Gothic Medium"/>
              </a:rPr>
              <a:t> </a:t>
            </a:r>
            <a:r>
              <a:rPr sz="200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earmarked</a:t>
            </a:r>
            <a:r>
              <a:rPr sz="2000" spc="-55" dirty="0">
                <a:solidFill>
                  <a:srgbClr val="005E9C"/>
                </a:solidFill>
                <a:latin typeface="Franklin Gothic Medium"/>
                <a:cs typeface="Franklin Gothic Medium"/>
              </a:rPr>
              <a:t> </a:t>
            </a:r>
            <a:r>
              <a:rPr sz="200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funds</a:t>
            </a:r>
            <a:r>
              <a:rPr sz="2000" spc="-2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 </a:t>
            </a:r>
            <a:r>
              <a:rPr sz="200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that</a:t>
            </a:r>
            <a:r>
              <a:rPr sz="2000" spc="-35" dirty="0">
                <a:solidFill>
                  <a:srgbClr val="005E9C"/>
                </a:solidFill>
                <a:latin typeface="Franklin Gothic Medium"/>
                <a:cs typeface="Franklin Gothic Medium"/>
              </a:rPr>
              <a:t> </a:t>
            </a:r>
            <a:r>
              <a:rPr sz="200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are</a:t>
            </a:r>
            <a:r>
              <a:rPr sz="2000" spc="-25" dirty="0">
                <a:solidFill>
                  <a:srgbClr val="005E9C"/>
                </a:solidFill>
                <a:latin typeface="Franklin Gothic Medium"/>
                <a:cs typeface="Franklin Gothic Medium"/>
              </a:rPr>
              <a:t> </a:t>
            </a:r>
            <a:r>
              <a:rPr sz="200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underutilized</a:t>
            </a:r>
            <a:r>
              <a:rPr sz="2000" spc="-6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 </a:t>
            </a:r>
            <a:r>
              <a:rPr sz="200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or</a:t>
            </a:r>
            <a:r>
              <a:rPr sz="2000" spc="-35" dirty="0">
                <a:solidFill>
                  <a:srgbClr val="005E9C"/>
                </a:solidFill>
                <a:latin typeface="Franklin Gothic Medium"/>
                <a:cs typeface="Franklin Gothic Medium"/>
              </a:rPr>
              <a:t> </a:t>
            </a:r>
            <a:r>
              <a:rPr sz="200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for</a:t>
            </a:r>
            <a:r>
              <a:rPr sz="2000" spc="-4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 </a:t>
            </a:r>
            <a:r>
              <a:rPr sz="2000" spc="-1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institution-specific </a:t>
            </a:r>
            <a:r>
              <a:rPr sz="200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programs</a:t>
            </a:r>
            <a:r>
              <a:rPr sz="2000" spc="-7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 </a:t>
            </a:r>
            <a:r>
              <a:rPr sz="200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into</a:t>
            </a:r>
            <a:r>
              <a:rPr sz="2000" spc="-25" dirty="0">
                <a:solidFill>
                  <a:srgbClr val="005E9C"/>
                </a:solidFill>
                <a:latin typeface="Franklin Gothic Medium"/>
                <a:cs typeface="Franklin Gothic Medium"/>
              </a:rPr>
              <a:t> </a:t>
            </a:r>
            <a:r>
              <a:rPr sz="200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the</a:t>
            </a:r>
            <a:r>
              <a:rPr sz="2000" spc="-45" dirty="0">
                <a:solidFill>
                  <a:srgbClr val="005E9C"/>
                </a:solidFill>
                <a:latin typeface="Franklin Gothic Medium"/>
                <a:cs typeface="Franklin Gothic Medium"/>
              </a:rPr>
              <a:t> </a:t>
            </a:r>
            <a:r>
              <a:rPr sz="200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allocation</a:t>
            </a:r>
            <a:r>
              <a:rPr sz="2000" spc="-5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 </a:t>
            </a:r>
            <a:r>
              <a:rPr sz="200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model,</a:t>
            </a:r>
            <a:r>
              <a:rPr sz="2000" spc="-35" dirty="0">
                <a:solidFill>
                  <a:srgbClr val="005E9C"/>
                </a:solidFill>
                <a:latin typeface="Franklin Gothic Medium"/>
                <a:cs typeface="Franklin Gothic Medium"/>
              </a:rPr>
              <a:t> </a:t>
            </a:r>
            <a:r>
              <a:rPr sz="2000" spc="-1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including:</a:t>
            </a:r>
            <a:endParaRPr sz="2000">
              <a:latin typeface="Franklin Gothic Medium"/>
              <a:cs typeface="Franklin Gothic Medium"/>
            </a:endParaRPr>
          </a:p>
          <a:p>
            <a:pPr marL="240665" indent="-227965">
              <a:lnSpc>
                <a:spcPct val="100000"/>
              </a:lnSpc>
              <a:spcBef>
                <a:spcPts val="1105"/>
              </a:spcBef>
              <a:buFont typeface="Arial"/>
              <a:buChar char="•"/>
              <a:tabLst>
                <a:tab pos="240665" algn="l"/>
              </a:tabLst>
            </a:pPr>
            <a:r>
              <a:rPr sz="20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Aerospace</a:t>
            </a:r>
            <a:r>
              <a:rPr sz="2000" spc="-4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Apprenticeship</a:t>
            </a:r>
            <a:endParaRPr sz="2000">
              <a:latin typeface="Franklin Gothic Book"/>
              <a:cs typeface="Franklin Gothic Book"/>
            </a:endParaRPr>
          </a:p>
          <a:p>
            <a:pPr marL="697865" lvl="1" indent="-227965">
              <a:lnSpc>
                <a:spcPct val="100000"/>
              </a:lnSpc>
              <a:spcBef>
                <a:spcPts val="315"/>
              </a:spcBef>
              <a:buFont typeface="Arial"/>
              <a:buChar char="•"/>
              <a:tabLst>
                <a:tab pos="697865" algn="l"/>
              </a:tabLst>
            </a:pP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(phased</a:t>
            </a:r>
            <a:r>
              <a:rPr sz="1600" spc="-2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in</a:t>
            </a:r>
            <a:r>
              <a:rPr sz="1600" spc="-5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to</a:t>
            </a:r>
            <a:r>
              <a:rPr sz="1600" spc="-4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address</a:t>
            </a:r>
            <a:r>
              <a:rPr sz="1600" spc="-4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current</a:t>
            </a:r>
            <a:r>
              <a:rPr sz="1600" spc="-4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contractual</a:t>
            </a:r>
            <a:r>
              <a:rPr sz="1600" spc="-3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obligations)</a:t>
            </a:r>
            <a:endParaRPr sz="1600">
              <a:latin typeface="Franklin Gothic Book"/>
              <a:cs typeface="Franklin Gothic Book"/>
            </a:endParaRPr>
          </a:p>
          <a:p>
            <a:pPr marL="240665" indent="-227965">
              <a:lnSpc>
                <a:spcPct val="100000"/>
              </a:lnSpc>
              <a:spcBef>
                <a:spcPts val="755"/>
              </a:spcBef>
              <a:buFont typeface="Arial"/>
              <a:buChar char="•"/>
              <a:tabLst>
                <a:tab pos="240665" algn="l"/>
              </a:tabLst>
            </a:pPr>
            <a:r>
              <a:rPr sz="20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Employment</a:t>
            </a:r>
            <a:r>
              <a:rPr sz="2000" spc="-3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Resources</a:t>
            </a:r>
            <a:endParaRPr sz="2000">
              <a:latin typeface="Franklin Gothic Book"/>
              <a:cs typeface="Franklin Gothic Book"/>
            </a:endParaRPr>
          </a:p>
          <a:p>
            <a:pPr marL="240665" indent="-227965">
              <a:lnSpc>
                <a:spcPct val="100000"/>
              </a:lnSpc>
              <a:spcBef>
                <a:spcPts val="755"/>
              </a:spcBef>
              <a:buFont typeface="Arial"/>
              <a:buChar char="•"/>
              <a:tabLst>
                <a:tab pos="240665" algn="l"/>
              </a:tabLst>
            </a:pP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Hospital</a:t>
            </a:r>
            <a:r>
              <a:rPr sz="2000" spc="-4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Employee</a:t>
            </a:r>
            <a:r>
              <a:rPr sz="2000" spc="-7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Education</a:t>
            </a:r>
            <a:r>
              <a:rPr sz="2000" spc="-3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and</a:t>
            </a:r>
            <a:r>
              <a:rPr sz="2000" spc="-5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Training</a:t>
            </a:r>
            <a:endParaRPr sz="2000">
              <a:latin typeface="Franklin Gothic Book"/>
              <a:cs typeface="Franklin Gothic Book"/>
            </a:endParaRPr>
          </a:p>
          <a:p>
            <a:pPr marL="240665" indent="-227965">
              <a:lnSpc>
                <a:spcPct val="100000"/>
              </a:lnSpc>
              <a:spcBef>
                <a:spcPts val="755"/>
              </a:spcBef>
              <a:buFont typeface="Arial"/>
              <a:buChar char="•"/>
              <a:tabLst>
                <a:tab pos="240665" algn="l"/>
              </a:tabLst>
            </a:pP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Maritime</a:t>
            </a:r>
            <a:r>
              <a:rPr sz="2000" spc="-5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Industries</a:t>
            </a:r>
            <a:endParaRPr sz="2000">
              <a:latin typeface="Franklin Gothic Book"/>
              <a:cs typeface="Franklin Gothic Book"/>
            </a:endParaRPr>
          </a:p>
          <a:p>
            <a:pPr marL="240665" indent="-227965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240665" algn="l"/>
              </a:tabLst>
            </a:pP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University</a:t>
            </a:r>
            <a:r>
              <a:rPr sz="2000" spc="-8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Contracts</a:t>
            </a:r>
            <a:endParaRPr sz="2000">
              <a:latin typeface="Franklin Gothic Book"/>
              <a:cs typeface="Franklin Gothic Book"/>
            </a:endParaRPr>
          </a:p>
          <a:p>
            <a:pPr>
              <a:lnSpc>
                <a:spcPct val="100000"/>
              </a:lnSpc>
              <a:spcBef>
                <a:spcPts val="1725"/>
              </a:spcBef>
            </a:pPr>
            <a:endParaRPr sz="2000">
              <a:latin typeface="Franklin Gothic Book"/>
              <a:cs typeface="Franklin Gothic Book"/>
            </a:endParaRPr>
          </a:p>
          <a:p>
            <a:pPr marL="5591810">
              <a:lnSpc>
                <a:spcPct val="100000"/>
              </a:lnSpc>
            </a:pPr>
            <a:r>
              <a:rPr sz="1800" dirty="0">
                <a:solidFill>
                  <a:srgbClr val="3483C9"/>
                </a:solidFill>
                <a:latin typeface="Franklin Gothic Book"/>
                <a:cs typeface="Franklin Gothic Book"/>
              </a:rPr>
              <a:t>89%</a:t>
            </a:r>
            <a:r>
              <a:rPr sz="1800" spc="-25" dirty="0">
                <a:solidFill>
                  <a:srgbClr val="3483C9"/>
                </a:solidFill>
                <a:latin typeface="Franklin Gothic Book"/>
                <a:cs typeface="Franklin Gothic Book"/>
              </a:rPr>
              <a:t> </a:t>
            </a:r>
            <a:r>
              <a:rPr sz="1800" spc="-10" dirty="0">
                <a:solidFill>
                  <a:srgbClr val="3483C9"/>
                </a:solidFill>
                <a:latin typeface="Franklin Gothic Book"/>
                <a:cs typeface="Franklin Gothic Book"/>
              </a:rPr>
              <a:t>APPROVAL</a:t>
            </a:r>
            <a:endParaRPr sz="1800">
              <a:latin typeface="Franklin Gothic Book"/>
              <a:cs typeface="Franklin Gothic Book"/>
            </a:endParaRPr>
          </a:p>
          <a:p>
            <a:pPr marL="5591810">
              <a:lnSpc>
                <a:spcPct val="100000"/>
              </a:lnSpc>
            </a:pPr>
            <a:r>
              <a:rPr sz="1800" dirty="0">
                <a:solidFill>
                  <a:srgbClr val="3483C9"/>
                </a:solidFill>
                <a:latin typeface="Franklin Gothic Book"/>
                <a:cs typeface="Franklin Gothic Book"/>
              </a:rPr>
              <a:t>31</a:t>
            </a:r>
            <a:r>
              <a:rPr sz="1800" spc="-70" dirty="0">
                <a:solidFill>
                  <a:srgbClr val="3483C9"/>
                </a:solidFill>
                <a:latin typeface="Franklin Gothic Book"/>
                <a:cs typeface="Franklin Gothic Book"/>
              </a:rPr>
              <a:t> </a:t>
            </a:r>
            <a:r>
              <a:rPr sz="1800" dirty="0">
                <a:solidFill>
                  <a:srgbClr val="3483C9"/>
                </a:solidFill>
                <a:latin typeface="Franklin Gothic Book"/>
                <a:cs typeface="Franklin Gothic Book"/>
              </a:rPr>
              <a:t>out</a:t>
            </a:r>
            <a:r>
              <a:rPr sz="1800" spc="-50" dirty="0">
                <a:solidFill>
                  <a:srgbClr val="3483C9"/>
                </a:solidFill>
                <a:latin typeface="Franklin Gothic Book"/>
                <a:cs typeface="Franklin Gothic Book"/>
              </a:rPr>
              <a:t> </a:t>
            </a:r>
            <a:r>
              <a:rPr sz="1800" dirty="0">
                <a:solidFill>
                  <a:srgbClr val="3483C9"/>
                </a:solidFill>
                <a:latin typeface="Franklin Gothic Book"/>
                <a:cs typeface="Franklin Gothic Book"/>
              </a:rPr>
              <a:t>of</a:t>
            </a:r>
            <a:r>
              <a:rPr sz="1800" spc="-50" dirty="0">
                <a:solidFill>
                  <a:srgbClr val="3483C9"/>
                </a:solidFill>
                <a:latin typeface="Franklin Gothic Book"/>
                <a:cs typeface="Franklin Gothic Book"/>
              </a:rPr>
              <a:t> </a:t>
            </a:r>
            <a:r>
              <a:rPr sz="1800" dirty="0">
                <a:solidFill>
                  <a:srgbClr val="3483C9"/>
                </a:solidFill>
                <a:latin typeface="Franklin Gothic Book"/>
                <a:cs typeface="Franklin Gothic Book"/>
              </a:rPr>
              <a:t>35</a:t>
            </a:r>
            <a:r>
              <a:rPr sz="1800" spc="-55" dirty="0">
                <a:solidFill>
                  <a:srgbClr val="3483C9"/>
                </a:solidFill>
                <a:latin typeface="Franklin Gothic Book"/>
                <a:cs typeface="Franklin Gothic Book"/>
              </a:rPr>
              <a:t> </a:t>
            </a:r>
            <a:r>
              <a:rPr sz="1800" dirty="0">
                <a:solidFill>
                  <a:srgbClr val="3483C9"/>
                </a:solidFill>
                <a:latin typeface="Franklin Gothic Book"/>
                <a:cs typeface="Franklin Gothic Book"/>
              </a:rPr>
              <a:t>voted</a:t>
            </a:r>
            <a:r>
              <a:rPr sz="1800" spc="-45" dirty="0">
                <a:solidFill>
                  <a:srgbClr val="3483C9"/>
                </a:solidFill>
                <a:latin typeface="Franklin Gothic Book"/>
                <a:cs typeface="Franklin Gothic Book"/>
              </a:rPr>
              <a:t> </a:t>
            </a:r>
            <a:r>
              <a:rPr sz="1800" spc="-25" dirty="0">
                <a:solidFill>
                  <a:srgbClr val="3483C9"/>
                </a:solidFill>
                <a:latin typeface="Franklin Gothic Book"/>
                <a:cs typeface="Franklin Gothic Book"/>
              </a:rPr>
              <a:t>YES</a:t>
            </a:r>
            <a:endParaRPr sz="1800">
              <a:latin typeface="Franklin Gothic Book"/>
              <a:cs typeface="Franklin Gothic Book"/>
            </a:endParaRPr>
          </a:p>
          <a:p>
            <a:pPr marL="5591810">
              <a:lnSpc>
                <a:spcPct val="100000"/>
              </a:lnSpc>
            </a:pPr>
            <a:r>
              <a:rPr sz="1800" dirty="0">
                <a:solidFill>
                  <a:srgbClr val="3483C9"/>
                </a:solidFill>
                <a:latin typeface="Franklin Gothic Book"/>
                <a:cs typeface="Franklin Gothic Book"/>
              </a:rPr>
              <a:t>3</a:t>
            </a:r>
            <a:r>
              <a:rPr sz="1800" spc="-15" dirty="0">
                <a:solidFill>
                  <a:srgbClr val="3483C9"/>
                </a:solidFill>
                <a:latin typeface="Franklin Gothic Book"/>
                <a:cs typeface="Franklin Gothic Book"/>
              </a:rPr>
              <a:t> </a:t>
            </a:r>
            <a:r>
              <a:rPr sz="1800" dirty="0">
                <a:solidFill>
                  <a:srgbClr val="3483C9"/>
                </a:solidFill>
                <a:latin typeface="Franklin Gothic Book"/>
                <a:cs typeface="Franklin Gothic Book"/>
              </a:rPr>
              <a:t>NO,</a:t>
            </a:r>
            <a:r>
              <a:rPr sz="1800" spc="-5" dirty="0">
                <a:solidFill>
                  <a:srgbClr val="3483C9"/>
                </a:solidFill>
                <a:latin typeface="Franklin Gothic Book"/>
                <a:cs typeface="Franklin Gothic Book"/>
              </a:rPr>
              <a:t> </a:t>
            </a:r>
            <a:r>
              <a:rPr sz="1800" dirty="0">
                <a:solidFill>
                  <a:srgbClr val="3483C9"/>
                </a:solidFill>
                <a:latin typeface="Franklin Gothic Book"/>
                <a:cs typeface="Franklin Gothic Book"/>
              </a:rPr>
              <a:t>1</a:t>
            </a:r>
            <a:r>
              <a:rPr sz="1800" spc="-10" dirty="0">
                <a:solidFill>
                  <a:srgbClr val="3483C9"/>
                </a:solidFill>
                <a:latin typeface="Franklin Gothic Book"/>
                <a:cs typeface="Franklin Gothic Book"/>
              </a:rPr>
              <a:t> ABSTAIN</a:t>
            </a:r>
            <a:endParaRPr sz="1800">
              <a:latin typeface="Franklin Gothic Book"/>
              <a:cs typeface="Franklin Gothic Book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40" dirty="0"/>
              <a:t>STATE</a:t>
            </a:r>
            <a:r>
              <a:rPr spc="-100" dirty="0"/>
              <a:t> </a:t>
            </a:r>
            <a:r>
              <a:rPr dirty="0"/>
              <a:t>BOARD</a:t>
            </a:r>
            <a:r>
              <a:rPr spc="-105" dirty="0"/>
              <a:t> </a:t>
            </a:r>
            <a:r>
              <a:rPr dirty="0"/>
              <a:t>EARMARKS</a:t>
            </a:r>
            <a:r>
              <a:rPr spc="-110" dirty="0"/>
              <a:t> </a:t>
            </a:r>
            <a:r>
              <a:rPr dirty="0"/>
              <a:t>-</a:t>
            </a:r>
            <a:r>
              <a:rPr spc="-105" dirty="0"/>
              <a:t> </a:t>
            </a:r>
            <a:r>
              <a:rPr spc="-10" dirty="0"/>
              <a:t>ELIMINATE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46990" rIns="0" bIns="0" rtlCol="0">
            <a:spAutoFit/>
          </a:bodyPr>
          <a:lstStyle/>
          <a:p>
            <a:pPr marL="37465">
              <a:lnSpc>
                <a:spcPct val="100000"/>
              </a:lnSpc>
              <a:spcBef>
                <a:spcPts val="370"/>
              </a:spcBef>
            </a:pPr>
            <a:fld id="{81D60167-4931-47E6-BA6A-407CBD079E47}" type="slidenum">
              <a:rPr spc="-25" dirty="0"/>
              <a:t>16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535811" y="5578185"/>
            <a:ext cx="319024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specific</a:t>
            </a:r>
            <a:r>
              <a:rPr sz="2000" spc="-7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 </a:t>
            </a:r>
            <a:r>
              <a:rPr sz="200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purpose</a:t>
            </a:r>
            <a:r>
              <a:rPr sz="2000" spc="-55" dirty="0">
                <a:solidFill>
                  <a:srgbClr val="005E9C"/>
                </a:solidFill>
                <a:latin typeface="Franklin Gothic Medium"/>
                <a:cs typeface="Franklin Gothic Medium"/>
              </a:rPr>
              <a:t> </a:t>
            </a:r>
            <a:r>
              <a:rPr sz="2000" spc="-1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designation.</a:t>
            </a:r>
            <a:endParaRPr sz="2000">
              <a:latin typeface="Franklin Gothic Medium"/>
              <a:cs typeface="Franklin Gothic Medium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2271776"/>
            <a:ext cx="8006080" cy="333247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Move</a:t>
            </a:r>
            <a:r>
              <a:rPr sz="2000" spc="-5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 </a:t>
            </a:r>
            <a:r>
              <a:rPr sz="200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King</a:t>
            </a:r>
            <a:r>
              <a:rPr sz="2000" spc="-6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 </a:t>
            </a:r>
            <a:r>
              <a:rPr sz="200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County</a:t>
            </a:r>
            <a:r>
              <a:rPr sz="2000" spc="-8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 </a:t>
            </a:r>
            <a:r>
              <a:rPr sz="200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Regional</a:t>
            </a:r>
            <a:r>
              <a:rPr sz="2000" spc="-75" dirty="0">
                <a:solidFill>
                  <a:srgbClr val="005E9C"/>
                </a:solidFill>
                <a:latin typeface="Franklin Gothic Medium"/>
                <a:cs typeface="Franklin Gothic Medium"/>
              </a:rPr>
              <a:t> </a:t>
            </a:r>
            <a:r>
              <a:rPr sz="200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Pay</a:t>
            </a:r>
            <a:r>
              <a:rPr sz="2000" spc="-5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 </a:t>
            </a:r>
            <a:r>
              <a:rPr sz="200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from</a:t>
            </a:r>
            <a:r>
              <a:rPr sz="2000" spc="-25" dirty="0">
                <a:solidFill>
                  <a:srgbClr val="005E9C"/>
                </a:solidFill>
                <a:latin typeface="Franklin Gothic Medium"/>
                <a:cs typeface="Franklin Gothic Medium"/>
              </a:rPr>
              <a:t> </a:t>
            </a:r>
            <a:r>
              <a:rPr sz="200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earmarks</a:t>
            </a:r>
            <a:r>
              <a:rPr sz="2000" spc="-55" dirty="0">
                <a:solidFill>
                  <a:srgbClr val="005E9C"/>
                </a:solidFill>
                <a:latin typeface="Franklin Gothic Medium"/>
                <a:cs typeface="Franklin Gothic Medium"/>
              </a:rPr>
              <a:t> </a:t>
            </a:r>
            <a:r>
              <a:rPr sz="200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into</a:t>
            </a:r>
            <a:r>
              <a:rPr sz="2000" spc="-25" dirty="0">
                <a:solidFill>
                  <a:srgbClr val="005E9C"/>
                </a:solidFill>
                <a:latin typeface="Franklin Gothic Medium"/>
                <a:cs typeface="Franklin Gothic Medium"/>
              </a:rPr>
              <a:t> </a:t>
            </a:r>
            <a:r>
              <a:rPr sz="2000" spc="-1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4-</a:t>
            </a:r>
            <a:r>
              <a:rPr sz="200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year</a:t>
            </a:r>
            <a:r>
              <a:rPr sz="2000" spc="-45" dirty="0">
                <a:solidFill>
                  <a:srgbClr val="005E9C"/>
                </a:solidFill>
                <a:latin typeface="Franklin Gothic Medium"/>
                <a:cs typeface="Franklin Gothic Medium"/>
              </a:rPr>
              <a:t> </a:t>
            </a:r>
            <a:r>
              <a:rPr sz="200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safe</a:t>
            </a:r>
            <a:r>
              <a:rPr sz="2000" spc="-5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 </a:t>
            </a:r>
            <a:r>
              <a:rPr sz="2000" spc="-1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harbor.</a:t>
            </a:r>
            <a:endParaRPr sz="2000">
              <a:latin typeface="Franklin Gothic Medium"/>
              <a:cs typeface="Franklin Gothic Medium"/>
            </a:endParaRPr>
          </a:p>
          <a:p>
            <a:pPr>
              <a:lnSpc>
                <a:spcPct val="100000"/>
              </a:lnSpc>
              <a:spcBef>
                <a:spcPts val="495"/>
              </a:spcBef>
            </a:pPr>
            <a:endParaRPr sz="2000">
              <a:latin typeface="Franklin Gothic Medium"/>
              <a:cs typeface="Franklin Gothic Medium"/>
            </a:endParaRPr>
          </a:p>
          <a:p>
            <a:pPr marL="273050" marR="122555" indent="-228600">
              <a:lnSpc>
                <a:spcPts val="2160"/>
              </a:lnSpc>
              <a:buFont typeface="Arial"/>
              <a:buChar char="•"/>
              <a:tabLst>
                <a:tab pos="273050" algn="l"/>
              </a:tabLst>
            </a:pP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Consistent</a:t>
            </a:r>
            <a:r>
              <a:rPr sz="2000" spc="-7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with</a:t>
            </a:r>
            <a:r>
              <a:rPr sz="2000" spc="-7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current</a:t>
            </a:r>
            <a:r>
              <a:rPr sz="2000" spc="-6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practices</a:t>
            </a:r>
            <a:r>
              <a:rPr sz="2000" spc="-6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for</a:t>
            </a:r>
            <a:r>
              <a:rPr sz="2000" spc="-6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compensation</a:t>
            </a:r>
            <a:r>
              <a:rPr sz="2000" spc="-8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adjustment</a:t>
            </a:r>
            <a:r>
              <a:rPr sz="2000" spc="-7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funding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that</a:t>
            </a:r>
            <a:r>
              <a:rPr sz="2000" spc="-4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is</a:t>
            </a:r>
            <a:r>
              <a:rPr sz="2000" spc="-4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not</a:t>
            </a:r>
            <a:r>
              <a:rPr sz="2000" spc="-5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appropriated</a:t>
            </a:r>
            <a:r>
              <a:rPr sz="2000" spc="-4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through</a:t>
            </a:r>
            <a:r>
              <a:rPr sz="2000" spc="-5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proviso</a:t>
            </a:r>
            <a:endParaRPr sz="2000">
              <a:latin typeface="Franklin Gothic Book"/>
              <a:cs typeface="Franklin Gothic Book"/>
            </a:endParaRPr>
          </a:p>
          <a:p>
            <a:pPr marL="273050" indent="-228600">
              <a:lnSpc>
                <a:spcPct val="100000"/>
              </a:lnSpc>
              <a:spcBef>
                <a:spcPts val="725"/>
              </a:spcBef>
              <a:buFont typeface="Arial"/>
              <a:buChar char="•"/>
              <a:tabLst>
                <a:tab pos="273050" algn="l"/>
              </a:tabLst>
            </a:pP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Aligns</a:t>
            </a:r>
            <a:r>
              <a:rPr sz="2000" spc="-4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with</a:t>
            </a:r>
            <a:r>
              <a:rPr sz="2000" spc="-5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recommendation</a:t>
            </a:r>
            <a:r>
              <a:rPr sz="2000" spc="-7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to</a:t>
            </a:r>
            <a:r>
              <a:rPr sz="2000" spc="-5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continue</a:t>
            </a:r>
            <a:r>
              <a:rPr sz="2000" spc="-6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4-year</a:t>
            </a:r>
            <a:r>
              <a:rPr sz="2000" spc="-6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safe</a:t>
            </a:r>
            <a:r>
              <a:rPr sz="2000" spc="-6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harbor</a:t>
            </a:r>
            <a:r>
              <a:rPr sz="2000" spc="-5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processes</a:t>
            </a:r>
            <a:endParaRPr sz="2000">
              <a:latin typeface="Franklin Gothic Book"/>
              <a:cs typeface="Franklin Gothic Book"/>
            </a:endParaRPr>
          </a:p>
          <a:p>
            <a:pPr marL="5555615">
              <a:lnSpc>
                <a:spcPct val="100000"/>
              </a:lnSpc>
              <a:spcBef>
                <a:spcPts val="695"/>
              </a:spcBef>
            </a:pPr>
            <a:r>
              <a:rPr sz="1800" dirty="0">
                <a:solidFill>
                  <a:srgbClr val="3483C9"/>
                </a:solidFill>
                <a:latin typeface="Franklin Gothic Book"/>
                <a:cs typeface="Franklin Gothic Book"/>
              </a:rPr>
              <a:t>83%</a:t>
            </a:r>
            <a:r>
              <a:rPr sz="1800" spc="-25" dirty="0">
                <a:solidFill>
                  <a:srgbClr val="3483C9"/>
                </a:solidFill>
                <a:latin typeface="Franklin Gothic Book"/>
                <a:cs typeface="Franklin Gothic Book"/>
              </a:rPr>
              <a:t> </a:t>
            </a:r>
            <a:r>
              <a:rPr sz="1800" spc="-10" dirty="0">
                <a:solidFill>
                  <a:srgbClr val="3483C9"/>
                </a:solidFill>
                <a:latin typeface="Franklin Gothic Book"/>
                <a:cs typeface="Franklin Gothic Book"/>
              </a:rPr>
              <a:t>APPROVAL</a:t>
            </a:r>
            <a:endParaRPr sz="1800">
              <a:latin typeface="Franklin Gothic Book"/>
              <a:cs typeface="Franklin Gothic Book"/>
            </a:endParaRPr>
          </a:p>
          <a:p>
            <a:pPr marL="5555615">
              <a:lnSpc>
                <a:spcPct val="100000"/>
              </a:lnSpc>
            </a:pPr>
            <a:r>
              <a:rPr sz="1800" dirty="0">
                <a:solidFill>
                  <a:srgbClr val="3483C9"/>
                </a:solidFill>
                <a:latin typeface="Franklin Gothic Book"/>
                <a:cs typeface="Franklin Gothic Book"/>
              </a:rPr>
              <a:t>29</a:t>
            </a:r>
            <a:r>
              <a:rPr sz="1800" spc="-55" dirty="0">
                <a:solidFill>
                  <a:srgbClr val="3483C9"/>
                </a:solidFill>
                <a:latin typeface="Franklin Gothic Book"/>
                <a:cs typeface="Franklin Gothic Book"/>
              </a:rPr>
              <a:t> </a:t>
            </a:r>
            <a:r>
              <a:rPr sz="1800" dirty="0">
                <a:solidFill>
                  <a:srgbClr val="3483C9"/>
                </a:solidFill>
                <a:latin typeface="Franklin Gothic Book"/>
                <a:cs typeface="Franklin Gothic Book"/>
              </a:rPr>
              <a:t>out</a:t>
            </a:r>
            <a:r>
              <a:rPr sz="1800" spc="-30" dirty="0">
                <a:solidFill>
                  <a:srgbClr val="3483C9"/>
                </a:solidFill>
                <a:latin typeface="Franklin Gothic Book"/>
                <a:cs typeface="Franklin Gothic Book"/>
              </a:rPr>
              <a:t> </a:t>
            </a:r>
            <a:r>
              <a:rPr sz="1800" dirty="0">
                <a:solidFill>
                  <a:srgbClr val="3483C9"/>
                </a:solidFill>
                <a:latin typeface="Franklin Gothic Book"/>
                <a:cs typeface="Franklin Gothic Book"/>
              </a:rPr>
              <a:t>of</a:t>
            </a:r>
            <a:r>
              <a:rPr sz="1800" spc="-25" dirty="0">
                <a:solidFill>
                  <a:srgbClr val="3483C9"/>
                </a:solidFill>
                <a:latin typeface="Franklin Gothic Book"/>
                <a:cs typeface="Franklin Gothic Book"/>
              </a:rPr>
              <a:t> </a:t>
            </a:r>
            <a:r>
              <a:rPr sz="1800" dirty="0">
                <a:solidFill>
                  <a:srgbClr val="3483C9"/>
                </a:solidFill>
                <a:latin typeface="Franklin Gothic Book"/>
                <a:cs typeface="Franklin Gothic Book"/>
              </a:rPr>
              <a:t>35</a:t>
            </a:r>
            <a:r>
              <a:rPr sz="1800" spc="-50" dirty="0">
                <a:solidFill>
                  <a:srgbClr val="3483C9"/>
                </a:solidFill>
                <a:latin typeface="Franklin Gothic Book"/>
                <a:cs typeface="Franklin Gothic Book"/>
              </a:rPr>
              <a:t> </a:t>
            </a:r>
            <a:r>
              <a:rPr sz="1800" dirty="0">
                <a:solidFill>
                  <a:srgbClr val="3483C9"/>
                </a:solidFill>
                <a:latin typeface="Franklin Gothic Book"/>
                <a:cs typeface="Franklin Gothic Book"/>
              </a:rPr>
              <a:t>voted</a:t>
            </a:r>
            <a:r>
              <a:rPr sz="1800" spc="-30" dirty="0">
                <a:solidFill>
                  <a:srgbClr val="3483C9"/>
                </a:solidFill>
                <a:latin typeface="Franklin Gothic Book"/>
                <a:cs typeface="Franklin Gothic Book"/>
              </a:rPr>
              <a:t> </a:t>
            </a:r>
            <a:r>
              <a:rPr sz="1800" spc="-25" dirty="0">
                <a:solidFill>
                  <a:srgbClr val="3483C9"/>
                </a:solidFill>
                <a:latin typeface="Franklin Gothic Book"/>
                <a:cs typeface="Franklin Gothic Book"/>
              </a:rPr>
              <a:t>YES</a:t>
            </a:r>
            <a:endParaRPr sz="1800">
              <a:latin typeface="Franklin Gothic Book"/>
              <a:cs typeface="Franklin Gothic Book"/>
            </a:endParaRPr>
          </a:p>
          <a:p>
            <a:pPr marL="5555615">
              <a:lnSpc>
                <a:spcPct val="100000"/>
              </a:lnSpc>
            </a:pPr>
            <a:r>
              <a:rPr sz="1800" dirty="0">
                <a:solidFill>
                  <a:srgbClr val="3483C9"/>
                </a:solidFill>
                <a:latin typeface="Franklin Gothic Book"/>
                <a:cs typeface="Franklin Gothic Book"/>
              </a:rPr>
              <a:t>4</a:t>
            </a:r>
            <a:r>
              <a:rPr sz="1800" spc="-20" dirty="0">
                <a:solidFill>
                  <a:srgbClr val="3483C9"/>
                </a:solidFill>
                <a:latin typeface="Franklin Gothic Book"/>
                <a:cs typeface="Franklin Gothic Book"/>
              </a:rPr>
              <a:t> </a:t>
            </a:r>
            <a:r>
              <a:rPr sz="1800" dirty="0">
                <a:solidFill>
                  <a:srgbClr val="3483C9"/>
                </a:solidFill>
                <a:latin typeface="Franklin Gothic Book"/>
                <a:cs typeface="Franklin Gothic Book"/>
              </a:rPr>
              <a:t>NO,</a:t>
            </a:r>
            <a:r>
              <a:rPr sz="1800" spc="-5" dirty="0">
                <a:solidFill>
                  <a:srgbClr val="3483C9"/>
                </a:solidFill>
                <a:latin typeface="Franklin Gothic Book"/>
                <a:cs typeface="Franklin Gothic Book"/>
              </a:rPr>
              <a:t> </a:t>
            </a:r>
            <a:r>
              <a:rPr sz="1800" dirty="0">
                <a:solidFill>
                  <a:srgbClr val="3483C9"/>
                </a:solidFill>
                <a:latin typeface="Franklin Gothic Book"/>
                <a:cs typeface="Franklin Gothic Book"/>
              </a:rPr>
              <a:t>2</a:t>
            </a:r>
            <a:r>
              <a:rPr sz="1800" spc="-10" dirty="0">
                <a:solidFill>
                  <a:srgbClr val="3483C9"/>
                </a:solidFill>
                <a:latin typeface="Franklin Gothic Book"/>
                <a:cs typeface="Franklin Gothic Book"/>
              </a:rPr>
              <a:t> ABSTAIN</a:t>
            </a:r>
            <a:endParaRPr sz="1800">
              <a:latin typeface="Franklin Gothic Book"/>
              <a:cs typeface="Franklin Gothic Book"/>
            </a:endParaRPr>
          </a:p>
          <a:p>
            <a:pPr marL="12700" marR="5080">
              <a:lnSpc>
                <a:spcPct val="100000"/>
              </a:lnSpc>
              <a:spcBef>
                <a:spcPts val="1450"/>
              </a:spcBef>
            </a:pPr>
            <a:r>
              <a:rPr sz="200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Reclassify</a:t>
            </a:r>
            <a:r>
              <a:rPr sz="2000" spc="-35" dirty="0">
                <a:solidFill>
                  <a:srgbClr val="005E9C"/>
                </a:solidFill>
                <a:latin typeface="Franklin Gothic Medium"/>
                <a:cs typeface="Franklin Gothic Medium"/>
              </a:rPr>
              <a:t> </a:t>
            </a:r>
            <a:r>
              <a:rPr sz="200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ABE</a:t>
            </a:r>
            <a:r>
              <a:rPr sz="2000" spc="-55" dirty="0">
                <a:solidFill>
                  <a:srgbClr val="005E9C"/>
                </a:solidFill>
                <a:latin typeface="Franklin Gothic Medium"/>
                <a:cs typeface="Franklin Gothic Medium"/>
              </a:rPr>
              <a:t> </a:t>
            </a:r>
            <a:r>
              <a:rPr sz="200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Enrollments,</a:t>
            </a:r>
            <a:r>
              <a:rPr sz="2000" spc="-45" dirty="0">
                <a:solidFill>
                  <a:srgbClr val="005E9C"/>
                </a:solidFill>
                <a:latin typeface="Franklin Gothic Medium"/>
                <a:cs typeface="Franklin Gothic Medium"/>
              </a:rPr>
              <a:t> </a:t>
            </a:r>
            <a:r>
              <a:rPr sz="200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Federal</a:t>
            </a:r>
            <a:r>
              <a:rPr sz="2000" spc="-7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 </a:t>
            </a:r>
            <a:r>
              <a:rPr sz="200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Basic</a:t>
            </a:r>
            <a:r>
              <a:rPr sz="2000" spc="-65" dirty="0">
                <a:solidFill>
                  <a:srgbClr val="005E9C"/>
                </a:solidFill>
                <a:latin typeface="Franklin Gothic Medium"/>
                <a:cs typeface="Franklin Gothic Medium"/>
              </a:rPr>
              <a:t> </a:t>
            </a:r>
            <a:r>
              <a:rPr sz="200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Education</a:t>
            </a:r>
            <a:r>
              <a:rPr sz="2000" spc="-5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 </a:t>
            </a:r>
            <a:r>
              <a:rPr sz="200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State</a:t>
            </a:r>
            <a:r>
              <a:rPr sz="2000" spc="-6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 </a:t>
            </a:r>
            <a:r>
              <a:rPr sz="200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Match,</a:t>
            </a:r>
            <a:r>
              <a:rPr sz="2000" spc="-6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 </a:t>
            </a:r>
            <a:r>
              <a:rPr sz="2000" spc="-25" dirty="0">
                <a:solidFill>
                  <a:srgbClr val="005E9C"/>
                </a:solidFill>
                <a:latin typeface="Franklin Gothic Medium"/>
                <a:cs typeface="Franklin Gothic Medium"/>
              </a:rPr>
              <a:t>and </a:t>
            </a:r>
            <a:r>
              <a:rPr sz="200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DOC</a:t>
            </a:r>
            <a:r>
              <a:rPr sz="2000" spc="-55" dirty="0">
                <a:solidFill>
                  <a:srgbClr val="005E9C"/>
                </a:solidFill>
                <a:latin typeface="Franklin Gothic Medium"/>
                <a:cs typeface="Franklin Gothic Medium"/>
              </a:rPr>
              <a:t> </a:t>
            </a:r>
            <a:r>
              <a:rPr sz="200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Compensation</a:t>
            </a:r>
            <a:r>
              <a:rPr sz="2000" spc="-7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 </a:t>
            </a:r>
            <a:r>
              <a:rPr sz="200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Correction</a:t>
            </a:r>
            <a:r>
              <a:rPr sz="2000" spc="-6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 </a:t>
            </a:r>
            <a:r>
              <a:rPr sz="200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as</a:t>
            </a:r>
            <a:r>
              <a:rPr sz="2000" spc="-4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 </a:t>
            </a:r>
            <a:r>
              <a:rPr sz="200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State</a:t>
            </a:r>
            <a:r>
              <a:rPr sz="2000" spc="-35" dirty="0">
                <a:solidFill>
                  <a:srgbClr val="005E9C"/>
                </a:solidFill>
                <a:latin typeface="Franklin Gothic Medium"/>
                <a:cs typeface="Franklin Gothic Medium"/>
              </a:rPr>
              <a:t> </a:t>
            </a:r>
            <a:r>
              <a:rPr sz="200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Board</a:t>
            </a:r>
            <a:r>
              <a:rPr sz="2000" spc="-4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 </a:t>
            </a:r>
            <a:r>
              <a:rPr sz="200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allocation</a:t>
            </a:r>
            <a:r>
              <a:rPr sz="2000" spc="-4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 </a:t>
            </a:r>
            <a:r>
              <a:rPr sz="200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but</a:t>
            </a:r>
            <a:r>
              <a:rPr sz="2000" spc="-4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 </a:t>
            </a:r>
            <a:r>
              <a:rPr sz="200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maintain</a:t>
            </a:r>
            <a:r>
              <a:rPr sz="2000" spc="-45" dirty="0">
                <a:solidFill>
                  <a:srgbClr val="005E9C"/>
                </a:solidFill>
                <a:latin typeface="Franklin Gothic Medium"/>
                <a:cs typeface="Franklin Gothic Medium"/>
              </a:rPr>
              <a:t> </a:t>
            </a:r>
            <a:r>
              <a:rPr sz="2000" spc="-25" dirty="0">
                <a:solidFill>
                  <a:srgbClr val="005E9C"/>
                </a:solidFill>
                <a:latin typeface="Franklin Gothic Medium"/>
                <a:cs typeface="Franklin Gothic Medium"/>
              </a:rPr>
              <a:t>the</a:t>
            </a:r>
            <a:endParaRPr sz="2000">
              <a:latin typeface="Franklin Gothic Medium"/>
              <a:cs typeface="Franklin Gothic Medium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113779" y="5696203"/>
            <a:ext cx="224345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3483C9"/>
                </a:solidFill>
                <a:latin typeface="Franklin Gothic Book"/>
                <a:cs typeface="Franklin Gothic Book"/>
              </a:rPr>
              <a:t>100%</a:t>
            </a:r>
            <a:r>
              <a:rPr sz="1800" spc="-95" dirty="0">
                <a:solidFill>
                  <a:srgbClr val="3483C9"/>
                </a:solidFill>
                <a:latin typeface="Franklin Gothic Book"/>
                <a:cs typeface="Franklin Gothic Book"/>
              </a:rPr>
              <a:t> </a:t>
            </a:r>
            <a:r>
              <a:rPr sz="1800" spc="-10" dirty="0">
                <a:solidFill>
                  <a:srgbClr val="3483C9"/>
                </a:solidFill>
                <a:latin typeface="Franklin Gothic Book"/>
                <a:cs typeface="Franklin Gothic Book"/>
              </a:rPr>
              <a:t>APPROVAL</a:t>
            </a:r>
            <a:endParaRPr sz="1800">
              <a:latin typeface="Franklin Gothic Book"/>
              <a:cs typeface="Franklin Gothic Book"/>
            </a:endParaRPr>
          </a:p>
          <a:p>
            <a:pPr marL="12700">
              <a:lnSpc>
                <a:spcPct val="100000"/>
              </a:lnSpc>
            </a:pPr>
            <a:r>
              <a:rPr sz="1800" dirty="0">
                <a:solidFill>
                  <a:srgbClr val="3483C9"/>
                </a:solidFill>
                <a:latin typeface="Franklin Gothic Book"/>
                <a:cs typeface="Franklin Gothic Book"/>
              </a:rPr>
              <a:t>35</a:t>
            </a:r>
            <a:r>
              <a:rPr sz="1800" spc="-55" dirty="0">
                <a:solidFill>
                  <a:srgbClr val="3483C9"/>
                </a:solidFill>
                <a:latin typeface="Franklin Gothic Book"/>
                <a:cs typeface="Franklin Gothic Book"/>
              </a:rPr>
              <a:t> </a:t>
            </a:r>
            <a:r>
              <a:rPr sz="1800" dirty="0">
                <a:solidFill>
                  <a:srgbClr val="3483C9"/>
                </a:solidFill>
                <a:latin typeface="Franklin Gothic Book"/>
                <a:cs typeface="Franklin Gothic Book"/>
              </a:rPr>
              <a:t>out</a:t>
            </a:r>
            <a:r>
              <a:rPr sz="1800" spc="-30" dirty="0">
                <a:solidFill>
                  <a:srgbClr val="3483C9"/>
                </a:solidFill>
                <a:latin typeface="Franklin Gothic Book"/>
                <a:cs typeface="Franklin Gothic Book"/>
              </a:rPr>
              <a:t> </a:t>
            </a:r>
            <a:r>
              <a:rPr sz="1800" dirty="0">
                <a:solidFill>
                  <a:srgbClr val="3483C9"/>
                </a:solidFill>
                <a:latin typeface="Franklin Gothic Book"/>
                <a:cs typeface="Franklin Gothic Book"/>
              </a:rPr>
              <a:t>of</a:t>
            </a:r>
            <a:r>
              <a:rPr sz="1800" spc="-25" dirty="0">
                <a:solidFill>
                  <a:srgbClr val="3483C9"/>
                </a:solidFill>
                <a:latin typeface="Franklin Gothic Book"/>
                <a:cs typeface="Franklin Gothic Book"/>
              </a:rPr>
              <a:t> </a:t>
            </a:r>
            <a:r>
              <a:rPr sz="1800" dirty="0">
                <a:solidFill>
                  <a:srgbClr val="3483C9"/>
                </a:solidFill>
                <a:latin typeface="Franklin Gothic Book"/>
                <a:cs typeface="Franklin Gothic Book"/>
              </a:rPr>
              <a:t>35</a:t>
            </a:r>
            <a:r>
              <a:rPr sz="1800" spc="-50" dirty="0">
                <a:solidFill>
                  <a:srgbClr val="3483C9"/>
                </a:solidFill>
                <a:latin typeface="Franklin Gothic Book"/>
                <a:cs typeface="Franklin Gothic Book"/>
              </a:rPr>
              <a:t> </a:t>
            </a:r>
            <a:r>
              <a:rPr sz="1800" dirty="0">
                <a:solidFill>
                  <a:srgbClr val="3483C9"/>
                </a:solidFill>
                <a:latin typeface="Franklin Gothic Book"/>
                <a:cs typeface="Franklin Gothic Book"/>
              </a:rPr>
              <a:t>voted</a:t>
            </a:r>
            <a:r>
              <a:rPr sz="1800" spc="-30" dirty="0">
                <a:solidFill>
                  <a:srgbClr val="3483C9"/>
                </a:solidFill>
                <a:latin typeface="Franklin Gothic Book"/>
                <a:cs typeface="Franklin Gothic Book"/>
              </a:rPr>
              <a:t> </a:t>
            </a:r>
            <a:r>
              <a:rPr sz="1800" spc="-25" dirty="0">
                <a:solidFill>
                  <a:srgbClr val="3483C9"/>
                </a:solidFill>
                <a:latin typeface="Franklin Gothic Book"/>
                <a:cs typeface="Franklin Gothic Book"/>
              </a:rPr>
              <a:t>YES</a:t>
            </a:r>
            <a:endParaRPr sz="1800">
              <a:latin typeface="Franklin Gothic Book"/>
              <a:cs typeface="Franklin Gothic Book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5" dirty="0"/>
              <a:t>4-</a:t>
            </a:r>
            <a:r>
              <a:rPr dirty="0"/>
              <a:t>YEAR</a:t>
            </a:r>
            <a:r>
              <a:rPr spc="-60" dirty="0"/>
              <a:t> </a:t>
            </a:r>
            <a:r>
              <a:rPr dirty="0"/>
              <a:t>SAFE</a:t>
            </a:r>
            <a:r>
              <a:rPr spc="-50" dirty="0"/>
              <a:t> </a:t>
            </a:r>
            <a:r>
              <a:rPr spc="-10" dirty="0"/>
              <a:t>HARBOR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sz="half" idx="2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Current</a:t>
            </a:r>
            <a:r>
              <a:rPr spc="-45" dirty="0"/>
              <a:t> </a:t>
            </a:r>
            <a:r>
              <a:rPr spc="-20" dirty="0"/>
              <a:t>Model</a:t>
            </a:r>
          </a:p>
          <a:p>
            <a:pPr marL="240665" indent="-227965">
              <a:lnSpc>
                <a:spcPct val="100000"/>
              </a:lnSpc>
              <a:spcBef>
                <a:spcPts val="1470"/>
              </a:spcBef>
              <a:buFont typeface="Arial"/>
              <a:buChar char="•"/>
              <a:tabLst>
                <a:tab pos="240665" algn="l"/>
              </a:tabLst>
            </a:pPr>
            <a:r>
              <a:rPr sz="2000" dirty="0"/>
              <a:t>Includes</a:t>
            </a:r>
            <a:r>
              <a:rPr sz="2000" spc="-45" dirty="0"/>
              <a:t> </a:t>
            </a:r>
            <a:r>
              <a:rPr sz="2000" dirty="0"/>
              <a:t>new</a:t>
            </a:r>
            <a:r>
              <a:rPr sz="2000" spc="-35" dirty="0"/>
              <a:t> </a:t>
            </a:r>
            <a:r>
              <a:rPr sz="2000" spc="-10" dirty="0"/>
              <a:t>appropriations</a:t>
            </a:r>
            <a:r>
              <a:rPr sz="2000" spc="-40" dirty="0"/>
              <a:t> </a:t>
            </a:r>
            <a:r>
              <a:rPr sz="2000" spc="-25" dirty="0"/>
              <a:t>for</a:t>
            </a:r>
            <a:endParaRPr sz="2000"/>
          </a:p>
          <a:p>
            <a:pPr marL="469265" marR="557530" lvl="1" indent="-228600">
              <a:lnSpc>
                <a:spcPct val="100000"/>
              </a:lnSpc>
              <a:spcBef>
                <a:spcPts val="1110"/>
              </a:spcBef>
              <a:buFont typeface="Arial"/>
              <a:buChar char="•"/>
              <a:tabLst>
                <a:tab pos="469265" algn="l"/>
              </a:tabLst>
            </a:pP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compensation</a:t>
            </a:r>
            <a:r>
              <a:rPr sz="1600" spc="-7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increases,</a:t>
            </a:r>
            <a:r>
              <a:rPr sz="1600" spc="-7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benefit changes</a:t>
            </a:r>
            <a:endParaRPr sz="1600">
              <a:latin typeface="Franklin Gothic Book"/>
              <a:cs typeface="Franklin Gothic Book"/>
            </a:endParaRPr>
          </a:p>
          <a:p>
            <a:pPr marL="469265" marR="5080" lvl="1" indent="-228600">
              <a:lnSpc>
                <a:spcPct val="100000"/>
              </a:lnSpc>
              <a:spcBef>
                <a:spcPts val="505"/>
              </a:spcBef>
              <a:buFont typeface="Arial"/>
              <a:buChar char="•"/>
              <a:tabLst>
                <a:tab pos="469265" algn="l"/>
              </a:tabLst>
            </a:pP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maintenance</a:t>
            </a:r>
            <a:r>
              <a:rPr sz="1600" spc="-4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and</a:t>
            </a:r>
            <a:r>
              <a:rPr sz="1600" spc="-6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operation</a:t>
            </a:r>
            <a:r>
              <a:rPr sz="1600" spc="-4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funding</a:t>
            </a:r>
            <a:r>
              <a:rPr sz="1600" spc="-7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spc="-25" dirty="0">
                <a:solidFill>
                  <a:srgbClr val="003763"/>
                </a:solidFill>
                <a:latin typeface="Franklin Gothic Book"/>
                <a:cs typeface="Franklin Gothic Book"/>
              </a:rPr>
              <a:t>for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new</a:t>
            </a:r>
            <a:r>
              <a:rPr sz="1600" spc="-2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buildings</a:t>
            </a:r>
            <a:r>
              <a:rPr sz="1600" spc="-4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that</a:t>
            </a:r>
            <a:r>
              <a:rPr sz="1600" spc="-3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will</a:t>
            </a:r>
            <a:r>
              <a:rPr sz="1600" spc="-4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be</a:t>
            </a:r>
            <a:r>
              <a:rPr sz="16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 occupied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within</a:t>
            </a:r>
            <a:r>
              <a:rPr sz="1600" spc="-3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the</a:t>
            </a:r>
            <a:r>
              <a:rPr sz="1600" spc="-1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fiscal</a:t>
            </a:r>
            <a:r>
              <a:rPr sz="1600" spc="-20" dirty="0">
                <a:solidFill>
                  <a:srgbClr val="003763"/>
                </a:solidFill>
                <a:latin typeface="Franklin Gothic Book"/>
                <a:cs typeface="Franklin Gothic Book"/>
              </a:rPr>
              <a:t> year</a:t>
            </a:r>
            <a:endParaRPr sz="1600">
              <a:latin typeface="Franklin Gothic Book"/>
              <a:cs typeface="Franklin Gothic Book"/>
            </a:endParaRPr>
          </a:p>
          <a:p>
            <a:pPr marL="469265" lvl="1" indent="-228600">
              <a:lnSpc>
                <a:spcPct val="100000"/>
              </a:lnSpc>
              <a:spcBef>
                <a:spcPts val="1090"/>
              </a:spcBef>
              <a:buFont typeface="Arial"/>
              <a:buChar char="•"/>
              <a:tabLst>
                <a:tab pos="469265" algn="l"/>
              </a:tabLst>
            </a:pP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costs</a:t>
            </a:r>
            <a:r>
              <a:rPr sz="1600" spc="-5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associated</a:t>
            </a:r>
            <a:r>
              <a:rPr sz="1600" spc="-2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with</a:t>
            </a:r>
            <a:r>
              <a:rPr sz="1600" spc="-5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new</a:t>
            </a:r>
            <a:r>
              <a:rPr sz="1600" spc="-4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leases</a:t>
            </a:r>
            <a:endParaRPr sz="1600">
              <a:latin typeface="Franklin Gothic Book"/>
              <a:cs typeface="Franklin Gothic Book"/>
            </a:endParaRPr>
          </a:p>
          <a:p>
            <a:pPr marL="238760" marR="102870" indent="-226695" algn="just">
              <a:lnSpc>
                <a:spcPct val="100000"/>
              </a:lnSpc>
              <a:spcBef>
                <a:spcPts val="1590"/>
              </a:spcBef>
              <a:buFont typeface="Arial"/>
              <a:buChar char="•"/>
              <a:tabLst>
                <a:tab pos="240665" algn="l"/>
              </a:tabLst>
            </a:pPr>
            <a:r>
              <a:rPr sz="2000" dirty="0"/>
              <a:t>Amounts</a:t>
            </a:r>
            <a:r>
              <a:rPr sz="2000" spc="-55" dirty="0"/>
              <a:t> </a:t>
            </a:r>
            <a:r>
              <a:rPr sz="2000" dirty="0"/>
              <a:t>are</a:t>
            </a:r>
            <a:r>
              <a:rPr sz="2000" spc="-30" dirty="0"/>
              <a:t> </a:t>
            </a:r>
            <a:r>
              <a:rPr sz="2000" dirty="0"/>
              <a:t>held</a:t>
            </a:r>
            <a:r>
              <a:rPr sz="2000" spc="-50" dirty="0"/>
              <a:t> </a:t>
            </a:r>
            <a:r>
              <a:rPr sz="2000" dirty="0"/>
              <a:t>in</a:t>
            </a:r>
            <a:r>
              <a:rPr sz="2000" spc="-30" dirty="0"/>
              <a:t> </a:t>
            </a:r>
            <a:r>
              <a:rPr sz="2000" dirty="0"/>
              <a:t>safe</a:t>
            </a:r>
            <a:r>
              <a:rPr sz="2000" spc="-35" dirty="0"/>
              <a:t> </a:t>
            </a:r>
            <a:r>
              <a:rPr sz="2000" spc="-10" dirty="0"/>
              <a:t>harbor 	</a:t>
            </a:r>
            <a:r>
              <a:rPr sz="2000" dirty="0"/>
              <a:t>for</a:t>
            </a:r>
            <a:r>
              <a:rPr sz="2000" spc="-60" dirty="0"/>
              <a:t> </a:t>
            </a:r>
            <a:r>
              <a:rPr sz="2000" dirty="0"/>
              <a:t>4</a:t>
            </a:r>
            <a:r>
              <a:rPr sz="2000" spc="-55" dirty="0"/>
              <a:t> </a:t>
            </a:r>
            <a:r>
              <a:rPr sz="2000" dirty="0"/>
              <a:t>years</a:t>
            </a:r>
            <a:r>
              <a:rPr sz="2000" spc="-60" dirty="0"/>
              <a:t> </a:t>
            </a:r>
            <a:r>
              <a:rPr sz="2000" dirty="0"/>
              <a:t>before</a:t>
            </a:r>
            <a:r>
              <a:rPr sz="2000" spc="-70" dirty="0"/>
              <a:t> </a:t>
            </a:r>
            <a:r>
              <a:rPr sz="2000" dirty="0"/>
              <a:t>rolling</a:t>
            </a:r>
            <a:r>
              <a:rPr sz="2000" spc="-40" dirty="0"/>
              <a:t> </a:t>
            </a:r>
            <a:r>
              <a:rPr sz="2000" dirty="0"/>
              <a:t>into</a:t>
            </a:r>
            <a:r>
              <a:rPr sz="2000" spc="-45" dirty="0"/>
              <a:t> </a:t>
            </a:r>
            <a:r>
              <a:rPr sz="2000" spc="-25" dirty="0"/>
              <a:t>the 	</a:t>
            </a:r>
            <a:r>
              <a:rPr sz="2000" dirty="0"/>
              <a:t>allocation</a:t>
            </a:r>
            <a:r>
              <a:rPr sz="2000" spc="-55" dirty="0"/>
              <a:t> </a:t>
            </a:r>
            <a:r>
              <a:rPr sz="2000" spc="-20" dirty="0"/>
              <a:t>model</a:t>
            </a:r>
            <a:endParaRPr sz="2000"/>
          </a:p>
        </p:txBody>
      </p:sp>
      <p:sp>
        <p:nvSpPr>
          <p:cNvPr id="4" name="object 4"/>
          <p:cNvSpPr txBox="1"/>
          <p:nvPr/>
        </p:nvSpPr>
        <p:spPr>
          <a:xfrm>
            <a:off x="4868947" y="2477000"/>
            <a:ext cx="3815715" cy="11880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003763"/>
                </a:solidFill>
                <a:latin typeface="Franklin Gothic Book"/>
                <a:cs typeface="Franklin Gothic Book"/>
              </a:rPr>
              <a:t>New</a:t>
            </a:r>
            <a:r>
              <a:rPr sz="2400" spc="-5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400" dirty="0">
                <a:solidFill>
                  <a:srgbClr val="003763"/>
                </a:solidFill>
                <a:latin typeface="Franklin Gothic Book"/>
                <a:cs typeface="Franklin Gothic Book"/>
              </a:rPr>
              <a:t>Model</a:t>
            </a:r>
            <a:r>
              <a:rPr sz="2400" spc="-6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4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Recommendation</a:t>
            </a:r>
            <a:endParaRPr sz="2400">
              <a:latin typeface="Franklin Gothic Book"/>
              <a:cs typeface="Franklin Gothic Book"/>
            </a:endParaRPr>
          </a:p>
          <a:p>
            <a:pPr marL="240665" marR="536575" indent="-228600">
              <a:lnSpc>
                <a:spcPct val="100000"/>
              </a:lnSpc>
              <a:spcBef>
                <a:spcPts val="1470"/>
              </a:spcBef>
              <a:buFont typeface="Arial"/>
              <a:buChar char="•"/>
              <a:tabLst>
                <a:tab pos="240665" algn="l"/>
              </a:tabLst>
            </a:pP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Maintain</a:t>
            </a:r>
            <a:r>
              <a:rPr sz="2000" spc="-4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current</a:t>
            </a:r>
            <a:r>
              <a:rPr sz="2000" spc="-7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4-year</a:t>
            </a:r>
            <a:r>
              <a:rPr sz="2000" spc="-8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spc="-20" dirty="0">
                <a:solidFill>
                  <a:srgbClr val="003763"/>
                </a:solidFill>
                <a:latin typeface="Franklin Gothic Book"/>
                <a:cs typeface="Franklin Gothic Book"/>
              </a:rPr>
              <a:t>safe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harbor</a:t>
            </a:r>
            <a:r>
              <a:rPr sz="2000" spc="-5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processes</a:t>
            </a:r>
            <a:endParaRPr sz="2000">
              <a:latin typeface="Franklin Gothic Book"/>
              <a:cs typeface="Franklin Gothic Book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509655" y="2483556"/>
            <a:ext cx="0" cy="3834129"/>
          </a:xfrm>
          <a:custGeom>
            <a:avLst/>
            <a:gdLst/>
            <a:ahLst/>
            <a:cxnLst/>
            <a:rect l="l" t="t" r="r" b="b"/>
            <a:pathLst>
              <a:path h="3834129">
                <a:moveTo>
                  <a:pt x="0" y="0"/>
                </a:moveTo>
                <a:lnTo>
                  <a:pt x="0" y="3834117"/>
                </a:lnTo>
              </a:path>
            </a:pathLst>
          </a:custGeom>
          <a:ln w="6350">
            <a:solidFill>
              <a:srgbClr val="00376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6115555" y="5696203"/>
            <a:ext cx="224345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3483C9"/>
                </a:solidFill>
                <a:latin typeface="Franklin Gothic Book"/>
                <a:cs typeface="Franklin Gothic Book"/>
              </a:rPr>
              <a:t>100%</a:t>
            </a:r>
            <a:r>
              <a:rPr sz="1800" spc="-95" dirty="0">
                <a:solidFill>
                  <a:srgbClr val="3483C9"/>
                </a:solidFill>
                <a:latin typeface="Franklin Gothic Book"/>
                <a:cs typeface="Franklin Gothic Book"/>
              </a:rPr>
              <a:t> </a:t>
            </a:r>
            <a:r>
              <a:rPr sz="1800" spc="-10" dirty="0">
                <a:solidFill>
                  <a:srgbClr val="3483C9"/>
                </a:solidFill>
                <a:latin typeface="Franklin Gothic Book"/>
                <a:cs typeface="Franklin Gothic Book"/>
              </a:rPr>
              <a:t>APPROVAL</a:t>
            </a:r>
            <a:endParaRPr sz="1800">
              <a:latin typeface="Franklin Gothic Book"/>
              <a:cs typeface="Franklin Gothic Book"/>
            </a:endParaRPr>
          </a:p>
          <a:p>
            <a:pPr marL="12700">
              <a:lnSpc>
                <a:spcPct val="100000"/>
              </a:lnSpc>
            </a:pPr>
            <a:r>
              <a:rPr sz="1800" dirty="0">
                <a:solidFill>
                  <a:srgbClr val="3483C9"/>
                </a:solidFill>
                <a:latin typeface="Franklin Gothic Book"/>
                <a:cs typeface="Franklin Gothic Book"/>
              </a:rPr>
              <a:t>35</a:t>
            </a:r>
            <a:r>
              <a:rPr sz="1800" spc="-55" dirty="0">
                <a:solidFill>
                  <a:srgbClr val="3483C9"/>
                </a:solidFill>
                <a:latin typeface="Franklin Gothic Book"/>
                <a:cs typeface="Franklin Gothic Book"/>
              </a:rPr>
              <a:t> </a:t>
            </a:r>
            <a:r>
              <a:rPr sz="1800" dirty="0">
                <a:solidFill>
                  <a:srgbClr val="3483C9"/>
                </a:solidFill>
                <a:latin typeface="Franklin Gothic Book"/>
                <a:cs typeface="Franklin Gothic Book"/>
              </a:rPr>
              <a:t>out</a:t>
            </a:r>
            <a:r>
              <a:rPr sz="1800" spc="-30" dirty="0">
                <a:solidFill>
                  <a:srgbClr val="3483C9"/>
                </a:solidFill>
                <a:latin typeface="Franklin Gothic Book"/>
                <a:cs typeface="Franklin Gothic Book"/>
              </a:rPr>
              <a:t> </a:t>
            </a:r>
            <a:r>
              <a:rPr sz="1800" dirty="0">
                <a:solidFill>
                  <a:srgbClr val="3483C9"/>
                </a:solidFill>
                <a:latin typeface="Franklin Gothic Book"/>
                <a:cs typeface="Franklin Gothic Book"/>
              </a:rPr>
              <a:t>of</a:t>
            </a:r>
            <a:r>
              <a:rPr sz="1800" spc="-25" dirty="0">
                <a:solidFill>
                  <a:srgbClr val="3483C9"/>
                </a:solidFill>
                <a:latin typeface="Franklin Gothic Book"/>
                <a:cs typeface="Franklin Gothic Book"/>
              </a:rPr>
              <a:t> </a:t>
            </a:r>
            <a:r>
              <a:rPr sz="1800" dirty="0">
                <a:solidFill>
                  <a:srgbClr val="3483C9"/>
                </a:solidFill>
                <a:latin typeface="Franklin Gothic Book"/>
                <a:cs typeface="Franklin Gothic Book"/>
              </a:rPr>
              <a:t>35</a:t>
            </a:r>
            <a:r>
              <a:rPr sz="1800" spc="-50" dirty="0">
                <a:solidFill>
                  <a:srgbClr val="3483C9"/>
                </a:solidFill>
                <a:latin typeface="Franklin Gothic Book"/>
                <a:cs typeface="Franklin Gothic Book"/>
              </a:rPr>
              <a:t> </a:t>
            </a:r>
            <a:r>
              <a:rPr sz="1800" dirty="0">
                <a:solidFill>
                  <a:srgbClr val="3483C9"/>
                </a:solidFill>
                <a:latin typeface="Franklin Gothic Book"/>
                <a:cs typeface="Franklin Gothic Book"/>
              </a:rPr>
              <a:t>voted</a:t>
            </a:r>
            <a:r>
              <a:rPr sz="1800" spc="-30" dirty="0">
                <a:solidFill>
                  <a:srgbClr val="3483C9"/>
                </a:solidFill>
                <a:latin typeface="Franklin Gothic Book"/>
                <a:cs typeface="Franklin Gothic Book"/>
              </a:rPr>
              <a:t> </a:t>
            </a:r>
            <a:r>
              <a:rPr sz="1800" spc="-25" dirty="0">
                <a:solidFill>
                  <a:srgbClr val="3483C9"/>
                </a:solidFill>
                <a:latin typeface="Franklin Gothic Book"/>
                <a:cs typeface="Franklin Gothic Book"/>
              </a:rPr>
              <a:t>YES</a:t>
            </a:r>
            <a:endParaRPr sz="1800">
              <a:latin typeface="Franklin Gothic Book"/>
              <a:cs typeface="Franklin Gothic Book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46990" rIns="0" bIns="0" rtlCol="0">
            <a:spAutoFit/>
          </a:bodyPr>
          <a:lstStyle/>
          <a:p>
            <a:pPr marL="37465">
              <a:lnSpc>
                <a:spcPct val="100000"/>
              </a:lnSpc>
              <a:spcBef>
                <a:spcPts val="370"/>
              </a:spcBef>
            </a:pPr>
            <a:fld id="{81D60167-4931-47E6-BA6A-407CBD079E47}" type="slidenum">
              <a:rPr spc="-25" dirty="0"/>
              <a:t>17</a:t>
            </a:fld>
            <a:endParaRPr spc="-25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83045" y="3032873"/>
            <a:ext cx="6664325" cy="1489075"/>
          </a:xfrm>
          <a:prstGeom prst="rect">
            <a:avLst/>
          </a:prstGeom>
        </p:spPr>
        <p:txBody>
          <a:bodyPr vert="horz" wrap="square" lIns="0" tIns="256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20"/>
              </a:spcBef>
            </a:pPr>
            <a:r>
              <a:rPr sz="3200" spc="-35" dirty="0">
                <a:solidFill>
                  <a:srgbClr val="003763"/>
                </a:solidFill>
                <a:latin typeface="Franklin Gothic Medium"/>
                <a:cs typeface="Franklin Gothic Medium"/>
              </a:rPr>
              <a:t>EXPLORATORY</a:t>
            </a:r>
            <a:r>
              <a:rPr sz="3200" spc="-100" dirty="0">
                <a:solidFill>
                  <a:srgbClr val="003763"/>
                </a:solidFill>
                <a:latin typeface="Franklin Gothic Medium"/>
                <a:cs typeface="Franklin Gothic Medium"/>
              </a:rPr>
              <a:t> </a:t>
            </a:r>
            <a:r>
              <a:rPr sz="3200" spc="-10" dirty="0">
                <a:solidFill>
                  <a:srgbClr val="003763"/>
                </a:solidFill>
                <a:latin typeface="Franklin Gothic Medium"/>
                <a:cs typeface="Franklin Gothic Medium"/>
              </a:rPr>
              <a:t>REVIEW</a:t>
            </a:r>
            <a:endParaRPr sz="3200">
              <a:latin typeface="Franklin Gothic Medium"/>
              <a:cs typeface="Franklin Gothic Medium"/>
            </a:endParaRPr>
          </a:p>
          <a:p>
            <a:pPr marL="12700">
              <a:lnSpc>
                <a:spcPct val="100000"/>
              </a:lnSpc>
              <a:spcBef>
                <a:spcPts val="1920"/>
              </a:spcBef>
            </a:pPr>
            <a:r>
              <a:rPr sz="3200" dirty="0">
                <a:solidFill>
                  <a:srgbClr val="003763"/>
                </a:solidFill>
                <a:latin typeface="Franklin Gothic Medium"/>
                <a:cs typeface="Franklin Gothic Medium"/>
              </a:rPr>
              <a:t>Demographics</a:t>
            </a:r>
            <a:r>
              <a:rPr sz="3200" spc="-90" dirty="0">
                <a:solidFill>
                  <a:srgbClr val="003763"/>
                </a:solidFill>
                <a:latin typeface="Franklin Gothic Medium"/>
                <a:cs typeface="Franklin Gothic Medium"/>
              </a:rPr>
              <a:t> </a:t>
            </a:r>
            <a:r>
              <a:rPr sz="3200" dirty="0">
                <a:solidFill>
                  <a:srgbClr val="003763"/>
                </a:solidFill>
                <a:latin typeface="Franklin Gothic Medium"/>
                <a:cs typeface="Franklin Gothic Medium"/>
              </a:rPr>
              <a:t>and</a:t>
            </a:r>
            <a:r>
              <a:rPr sz="3200" spc="-80" dirty="0">
                <a:solidFill>
                  <a:srgbClr val="003763"/>
                </a:solidFill>
                <a:latin typeface="Franklin Gothic Medium"/>
                <a:cs typeface="Franklin Gothic Medium"/>
              </a:rPr>
              <a:t> </a:t>
            </a:r>
            <a:r>
              <a:rPr sz="3200" dirty="0">
                <a:solidFill>
                  <a:srgbClr val="003763"/>
                </a:solidFill>
                <a:latin typeface="Franklin Gothic Medium"/>
                <a:cs typeface="Franklin Gothic Medium"/>
              </a:rPr>
              <a:t>Institutional</a:t>
            </a:r>
            <a:r>
              <a:rPr sz="3200" spc="-65" dirty="0">
                <a:solidFill>
                  <a:srgbClr val="003763"/>
                </a:solidFill>
                <a:latin typeface="Franklin Gothic Medium"/>
                <a:cs typeface="Franklin Gothic Medium"/>
              </a:rPr>
              <a:t> </a:t>
            </a:r>
            <a:r>
              <a:rPr sz="3200" spc="-10" dirty="0">
                <a:solidFill>
                  <a:srgbClr val="003763"/>
                </a:solidFill>
                <a:latin typeface="Franklin Gothic Medium"/>
                <a:cs typeface="Franklin Gothic Medium"/>
              </a:rPr>
              <a:t>Equity</a:t>
            </a:r>
            <a:endParaRPr sz="3200">
              <a:latin typeface="Franklin Gothic Medium"/>
              <a:cs typeface="Franklin Gothic Medium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84093" y="3988164"/>
            <a:ext cx="8194040" cy="0"/>
          </a:xfrm>
          <a:custGeom>
            <a:avLst/>
            <a:gdLst/>
            <a:ahLst/>
            <a:cxnLst/>
            <a:rect l="l" t="t" r="r" b="b"/>
            <a:pathLst>
              <a:path w="8194040">
                <a:moveTo>
                  <a:pt x="0" y="0"/>
                </a:moveTo>
                <a:lnTo>
                  <a:pt x="8193735" y="0"/>
                </a:lnTo>
              </a:path>
            </a:pathLst>
          </a:custGeom>
          <a:ln w="38100">
            <a:solidFill>
              <a:srgbClr val="00376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46990" rIns="0" bIns="0" rtlCol="0">
            <a:spAutoFit/>
          </a:bodyPr>
          <a:lstStyle/>
          <a:p>
            <a:pPr marL="37465">
              <a:lnSpc>
                <a:spcPct val="100000"/>
              </a:lnSpc>
              <a:spcBef>
                <a:spcPts val="370"/>
              </a:spcBef>
            </a:pPr>
            <a:fld id="{81D60167-4931-47E6-BA6A-407CBD079E47}" type="slidenum">
              <a:rPr spc="-25" dirty="0"/>
              <a:t>18</a:t>
            </a:fld>
            <a:endParaRPr spc="-25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30" dirty="0"/>
              <a:t>EXPLORATORY</a:t>
            </a:r>
            <a:r>
              <a:rPr spc="-90" dirty="0"/>
              <a:t> </a:t>
            </a:r>
            <a:r>
              <a:rPr dirty="0"/>
              <a:t>REVIEW</a:t>
            </a:r>
            <a:r>
              <a:rPr spc="-85" dirty="0"/>
              <a:t> </a:t>
            </a:r>
            <a:r>
              <a:rPr dirty="0"/>
              <a:t>OF</a:t>
            </a:r>
            <a:r>
              <a:rPr spc="-90" dirty="0"/>
              <a:t> </a:t>
            </a:r>
            <a:r>
              <a:rPr dirty="0"/>
              <a:t>RECOMMENDED</a:t>
            </a:r>
            <a:r>
              <a:rPr spc="-80" dirty="0"/>
              <a:t> </a:t>
            </a:r>
            <a:r>
              <a:rPr spc="-10" dirty="0"/>
              <a:t>MODEL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46990" rIns="0" bIns="0" rtlCol="0">
            <a:spAutoFit/>
          </a:bodyPr>
          <a:lstStyle/>
          <a:p>
            <a:pPr marL="37465">
              <a:lnSpc>
                <a:spcPct val="100000"/>
              </a:lnSpc>
              <a:spcBef>
                <a:spcPts val="370"/>
              </a:spcBef>
            </a:pPr>
            <a:fld id="{81D60167-4931-47E6-BA6A-407CBD079E47}" type="slidenum">
              <a:rPr spc="-25" dirty="0"/>
              <a:t>19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535940" y="2271776"/>
            <a:ext cx="8058150" cy="3584575"/>
          </a:xfrm>
          <a:prstGeom prst="rect">
            <a:avLst/>
          </a:prstGeom>
        </p:spPr>
        <p:txBody>
          <a:bodyPr vert="horz" wrap="square" lIns="0" tIns="47625" rIns="0" bIns="0" rtlCol="0">
            <a:spAutoFit/>
          </a:bodyPr>
          <a:lstStyle/>
          <a:p>
            <a:pPr marL="12700" marR="5080">
              <a:lnSpc>
                <a:spcPts val="2160"/>
              </a:lnSpc>
              <a:spcBef>
                <a:spcPts val="375"/>
              </a:spcBef>
            </a:pPr>
            <a:r>
              <a:rPr sz="200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A</a:t>
            </a:r>
            <a:r>
              <a:rPr sz="2000" spc="-4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 </a:t>
            </a:r>
            <a:r>
              <a:rPr sz="200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select</a:t>
            </a:r>
            <a:r>
              <a:rPr sz="2000" spc="-5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 </a:t>
            </a:r>
            <a:r>
              <a:rPr sz="200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group</a:t>
            </a:r>
            <a:r>
              <a:rPr sz="2000" spc="-4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 </a:t>
            </a:r>
            <a:r>
              <a:rPr sz="200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of</a:t>
            </a:r>
            <a:r>
              <a:rPr sz="2000" spc="-15" dirty="0">
                <a:solidFill>
                  <a:srgbClr val="005E9C"/>
                </a:solidFill>
                <a:latin typeface="Franklin Gothic Medium"/>
                <a:cs typeface="Franklin Gothic Medium"/>
              </a:rPr>
              <a:t> </a:t>
            </a:r>
            <a:r>
              <a:rPr sz="200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community</a:t>
            </a:r>
            <a:r>
              <a:rPr sz="2000" spc="-25" dirty="0">
                <a:solidFill>
                  <a:srgbClr val="005E9C"/>
                </a:solidFill>
                <a:latin typeface="Franklin Gothic Medium"/>
                <a:cs typeface="Franklin Gothic Medium"/>
              </a:rPr>
              <a:t> </a:t>
            </a:r>
            <a:r>
              <a:rPr sz="200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and</a:t>
            </a:r>
            <a:r>
              <a:rPr sz="2000" spc="-45" dirty="0">
                <a:solidFill>
                  <a:srgbClr val="005E9C"/>
                </a:solidFill>
                <a:latin typeface="Franklin Gothic Medium"/>
                <a:cs typeface="Franklin Gothic Medium"/>
              </a:rPr>
              <a:t> </a:t>
            </a:r>
            <a:r>
              <a:rPr sz="200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technical</a:t>
            </a:r>
            <a:r>
              <a:rPr sz="2000" spc="-5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 </a:t>
            </a:r>
            <a:r>
              <a:rPr sz="200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college</a:t>
            </a:r>
            <a:r>
              <a:rPr sz="2000" spc="-45" dirty="0">
                <a:solidFill>
                  <a:srgbClr val="005E9C"/>
                </a:solidFill>
                <a:latin typeface="Franklin Gothic Medium"/>
                <a:cs typeface="Franklin Gothic Medium"/>
              </a:rPr>
              <a:t> </a:t>
            </a:r>
            <a:r>
              <a:rPr sz="200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research</a:t>
            </a:r>
            <a:r>
              <a:rPr sz="2000" spc="-35" dirty="0">
                <a:solidFill>
                  <a:srgbClr val="005E9C"/>
                </a:solidFill>
                <a:latin typeface="Franklin Gothic Medium"/>
                <a:cs typeface="Franklin Gothic Medium"/>
              </a:rPr>
              <a:t> </a:t>
            </a:r>
            <a:r>
              <a:rPr sz="200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experts</a:t>
            </a:r>
            <a:r>
              <a:rPr sz="2000" spc="-4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 </a:t>
            </a:r>
            <a:r>
              <a:rPr sz="2000" spc="-2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were </a:t>
            </a:r>
            <a:r>
              <a:rPr sz="200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invited</a:t>
            </a:r>
            <a:r>
              <a:rPr sz="2000" spc="-55" dirty="0">
                <a:solidFill>
                  <a:srgbClr val="005E9C"/>
                </a:solidFill>
                <a:latin typeface="Franklin Gothic Medium"/>
                <a:cs typeface="Franklin Gothic Medium"/>
              </a:rPr>
              <a:t> </a:t>
            </a:r>
            <a:r>
              <a:rPr sz="200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to</a:t>
            </a:r>
            <a:r>
              <a:rPr sz="2000" spc="-25" dirty="0">
                <a:solidFill>
                  <a:srgbClr val="005E9C"/>
                </a:solidFill>
                <a:latin typeface="Franklin Gothic Medium"/>
                <a:cs typeface="Franklin Gothic Medium"/>
              </a:rPr>
              <a:t> </a:t>
            </a:r>
            <a:r>
              <a:rPr sz="2000" spc="-1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evaluate</a:t>
            </a:r>
            <a:r>
              <a:rPr sz="2000" spc="-75" dirty="0">
                <a:solidFill>
                  <a:srgbClr val="005E9C"/>
                </a:solidFill>
                <a:latin typeface="Franklin Gothic Medium"/>
                <a:cs typeface="Franklin Gothic Medium"/>
              </a:rPr>
              <a:t> </a:t>
            </a:r>
            <a:r>
              <a:rPr sz="200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the</a:t>
            </a:r>
            <a:r>
              <a:rPr sz="2000" spc="-35" dirty="0">
                <a:solidFill>
                  <a:srgbClr val="005E9C"/>
                </a:solidFill>
                <a:latin typeface="Franklin Gothic Medium"/>
                <a:cs typeface="Franklin Gothic Medium"/>
              </a:rPr>
              <a:t> </a:t>
            </a:r>
            <a:r>
              <a:rPr sz="200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recommended</a:t>
            </a:r>
            <a:r>
              <a:rPr sz="2000" spc="-45" dirty="0">
                <a:solidFill>
                  <a:srgbClr val="005E9C"/>
                </a:solidFill>
                <a:latin typeface="Franklin Gothic Medium"/>
                <a:cs typeface="Franklin Gothic Medium"/>
              </a:rPr>
              <a:t> </a:t>
            </a:r>
            <a:r>
              <a:rPr sz="200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model</a:t>
            </a:r>
            <a:r>
              <a:rPr sz="2000" spc="-45" dirty="0">
                <a:solidFill>
                  <a:srgbClr val="005E9C"/>
                </a:solidFill>
                <a:latin typeface="Franklin Gothic Medium"/>
                <a:cs typeface="Franklin Gothic Medium"/>
              </a:rPr>
              <a:t> </a:t>
            </a:r>
            <a:r>
              <a:rPr sz="200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focused</a:t>
            </a:r>
            <a:r>
              <a:rPr sz="2000" spc="-45" dirty="0">
                <a:solidFill>
                  <a:srgbClr val="005E9C"/>
                </a:solidFill>
                <a:latin typeface="Franklin Gothic Medium"/>
                <a:cs typeface="Franklin Gothic Medium"/>
              </a:rPr>
              <a:t> </a:t>
            </a:r>
            <a:r>
              <a:rPr sz="200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on</a:t>
            </a:r>
            <a:r>
              <a:rPr sz="2000" spc="-25" dirty="0">
                <a:solidFill>
                  <a:srgbClr val="005E9C"/>
                </a:solidFill>
                <a:latin typeface="Franklin Gothic Medium"/>
                <a:cs typeface="Franklin Gothic Medium"/>
              </a:rPr>
              <a:t> </a:t>
            </a:r>
            <a:r>
              <a:rPr sz="200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demographic</a:t>
            </a:r>
            <a:r>
              <a:rPr sz="2000" spc="-6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 </a:t>
            </a:r>
            <a:r>
              <a:rPr sz="2000" spc="-25" dirty="0">
                <a:solidFill>
                  <a:srgbClr val="005E9C"/>
                </a:solidFill>
                <a:latin typeface="Franklin Gothic Medium"/>
                <a:cs typeface="Franklin Gothic Medium"/>
              </a:rPr>
              <a:t>and </a:t>
            </a:r>
            <a:r>
              <a:rPr sz="200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institutional</a:t>
            </a:r>
            <a:r>
              <a:rPr sz="2000" spc="-95" dirty="0">
                <a:solidFill>
                  <a:srgbClr val="005E9C"/>
                </a:solidFill>
                <a:latin typeface="Franklin Gothic Medium"/>
                <a:cs typeface="Franklin Gothic Medium"/>
              </a:rPr>
              <a:t> </a:t>
            </a:r>
            <a:r>
              <a:rPr sz="2000" spc="-10" dirty="0">
                <a:solidFill>
                  <a:srgbClr val="005E9C"/>
                </a:solidFill>
                <a:latin typeface="Franklin Gothic Medium"/>
                <a:cs typeface="Franklin Gothic Medium"/>
              </a:rPr>
              <a:t>equity:</a:t>
            </a:r>
            <a:endParaRPr sz="2000">
              <a:latin typeface="Franklin Gothic Medium"/>
              <a:cs typeface="Franklin Gothic Medium"/>
            </a:endParaRPr>
          </a:p>
          <a:p>
            <a:pPr marL="240665" marR="419734" indent="-228600">
              <a:lnSpc>
                <a:spcPts val="2160"/>
              </a:lnSpc>
              <a:spcBef>
                <a:spcPts val="1015"/>
              </a:spcBef>
              <a:buFont typeface="Arial"/>
              <a:buChar char="•"/>
              <a:tabLst>
                <a:tab pos="240665" algn="l"/>
              </a:tabLst>
            </a:pP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Race/Ethnicity:</a:t>
            </a:r>
            <a:r>
              <a:rPr sz="2000" spc="-5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No</a:t>
            </a:r>
            <a:r>
              <a:rPr sz="2000" spc="-7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statistical</a:t>
            </a:r>
            <a:r>
              <a:rPr sz="2000" spc="-3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evidence</a:t>
            </a:r>
            <a:r>
              <a:rPr sz="2000" spc="-7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of</a:t>
            </a:r>
            <a:r>
              <a:rPr sz="2000" spc="-7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disproportionate</a:t>
            </a:r>
            <a:r>
              <a:rPr sz="2000" spc="-7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funding</a:t>
            </a:r>
            <a:r>
              <a:rPr sz="2000" spc="-6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spc="-25" dirty="0">
                <a:solidFill>
                  <a:srgbClr val="003763"/>
                </a:solidFill>
                <a:latin typeface="Franklin Gothic Book"/>
                <a:cs typeface="Franklin Gothic Book"/>
              </a:rPr>
              <a:t>by </a:t>
            </a:r>
            <a:r>
              <a:rPr sz="20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race/ethnicity.</a:t>
            </a:r>
            <a:endParaRPr sz="2000">
              <a:latin typeface="Franklin Gothic Book"/>
              <a:cs typeface="Franklin Gothic Book"/>
            </a:endParaRPr>
          </a:p>
          <a:p>
            <a:pPr marL="240665" marR="61594" indent="-228600">
              <a:lnSpc>
                <a:spcPts val="2160"/>
              </a:lnSpc>
              <a:spcBef>
                <a:spcPts val="1000"/>
              </a:spcBef>
              <a:buFont typeface="Arial"/>
              <a:buChar char="•"/>
              <a:tabLst>
                <a:tab pos="240665" algn="l"/>
              </a:tabLst>
            </a:pP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Small</a:t>
            </a:r>
            <a:r>
              <a:rPr sz="2000" spc="-4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Colleges:</a:t>
            </a:r>
            <a:r>
              <a:rPr sz="2000" spc="-2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Receive</a:t>
            </a:r>
            <a:r>
              <a:rPr sz="2000" spc="-4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more</a:t>
            </a:r>
            <a:r>
              <a:rPr sz="2000" spc="-5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per</a:t>
            </a:r>
            <a:r>
              <a:rPr sz="2000" spc="-4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FTE,</a:t>
            </a:r>
            <a:r>
              <a:rPr sz="2000" spc="-3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reflecting</a:t>
            </a:r>
            <a:r>
              <a:rPr sz="2000" spc="-3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economies</a:t>
            </a:r>
            <a:r>
              <a:rPr sz="2000" spc="-6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of</a:t>
            </a:r>
            <a:r>
              <a:rPr sz="2000" spc="-4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scale</a:t>
            </a:r>
            <a:r>
              <a:rPr sz="2000" spc="-25" dirty="0">
                <a:solidFill>
                  <a:srgbClr val="003763"/>
                </a:solidFill>
                <a:latin typeface="Franklin Gothic Book"/>
                <a:cs typeface="Franklin Gothic Book"/>
              </a:rPr>
              <a:t> and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intentional</a:t>
            </a:r>
            <a:r>
              <a:rPr sz="2000" spc="-6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support</a:t>
            </a:r>
            <a:r>
              <a:rPr sz="2000" spc="-6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for</a:t>
            </a:r>
            <a:r>
              <a:rPr sz="2000" spc="-6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rural</a:t>
            </a:r>
            <a:r>
              <a:rPr sz="2000" spc="-3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institutions.</a:t>
            </a:r>
            <a:endParaRPr sz="2000">
              <a:latin typeface="Franklin Gothic Book"/>
              <a:cs typeface="Franklin Gothic Book"/>
            </a:endParaRPr>
          </a:p>
          <a:p>
            <a:pPr marL="239395" indent="-226695" algn="just">
              <a:lnSpc>
                <a:spcPct val="100000"/>
              </a:lnSpc>
              <a:spcBef>
                <a:spcPts val="725"/>
              </a:spcBef>
              <a:buFont typeface="Arial"/>
              <a:buChar char="•"/>
              <a:tabLst>
                <a:tab pos="239395" algn="l"/>
              </a:tabLst>
            </a:pPr>
            <a:r>
              <a:rPr sz="20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Technical</a:t>
            </a:r>
            <a:r>
              <a:rPr sz="2000" spc="-6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Colleges:</a:t>
            </a:r>
            <a:r>
              <a:rPr sz="2000" spc="-7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Funding</a:t>
            </a:r>
            <a:r>
              <a:rPr sz="2000" spc="-8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distribution</a:t>
            </a:r>
            <a:r>
              <a:rPr sz="2000" spc="-5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is</a:t>
            </a:r>
            <a:r>
              <a:rPr sz="2000" spc="-7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relatively</a:t>
            </a:r>
            <a:r>
              <a:rPr sz="2000" spc="-6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balanced.</a:t>
            </a:r>
            <a:endParaRPr sz="2000">
              <a:latin typeface="Franklin Gothic Book"/>
              <a:cs typeface="Franklin Gothic Book"/>
            </a:endParaRPr>
          </a:p>
          <a:p>
            <a:pPr marL="238760" marR="229235" indent="-226695" algn="just">
              <a:lnSpc>
                <a:spcPts val="2160"/>
              </a:lnSpc>
              <a:spcBef>
                <a:spcPts val="1040"/>
              </a:spcBef>
              <a:buFont typeface="Arial"/>
              <a:buChar char="•"/>
              <a:tabLst>
                <a:tab pos="240665" algn="l"/>
              </a:tabLst>
            </a:pP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Geographic</a:t>
            </a:r>
            <a:r>
              <a:rPr sz="2000" spc="-4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Distribution:</a:t>
            </a:r>
            <a:r>
              <a:rPr sz="2000" spc="-4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No</a:t>
            </a:r>
            <a:r>
              <a:rPr sz="2000" spc="-6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systemic</a:t>
            </a:r>
            <a:r>
              <a:rPr sz="2000" spc="-4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bias</a:t>
            </a:r>
            <a:r>
              <a:rPr sz="2000" spc="-5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detected.</a:t>
            </a:r>
            <a:r>
              <a:rPr sz="2000" spc="-6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spc="-25" dirty="0">
                <a:solidFill>
                  <a:srgbClr val="003763"/>
                </a:solidFill>
                <a:latin typeface="Franklin Gothic Book"/>
                <a:cs typeface="Franklin Gothic Book"/>
              </a:rPr>
              <a:t>However,</a:t>
            </a:r>
            <a:r>
              <a:rPr sz="2000" spc="-8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the</a:t>
            </a:r>
            <a:r>
              <a:rPr sz="2000" spc="-5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Skills 	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Gap</a:t>
            </a:r>
            <a:r>
              <a:rPr sz="2000" spc="-4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list</a:t>
            </a:r>
            <a:r>
              <a:rPr sz="2000" spc="-3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currently</a:t>
            </a:r>
            <a:r>
              <a:rPr sz="2000" spc="-5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favors</a:t>
            </a:r>
            <a:r>
              <a:rPr sz="2000" spc="-5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King</a:t>
            </a:r>
            <a:r>
              <a:rPr sz="2000" spc="-3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County</a:t>
            </a:r>
            <a:r>
              <a:rPr sz="2000" spc="-5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due</a:t>
            </a:r>
            <a:r>
              <a:rPr sz="2000" spc="-5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to</a:t>
            </a:r>
            <a:r>
              <a:rPr sz="2000" spc="-3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higher</a:t>
            </a:r>
            <a:r>
              <a:rPr sz="2000" spc="-5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CIP</a:t>
            </a:r>
            <a:r>
              <a:rPr sz="2000" spc="-5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eligibility—future 	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adjustments</a:t>
            </a:r>
            <a:r>
              <a:rPr sz="2000" spc="-7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may</a:t>
            </a:r>
            <a:r>
              <a:rPr sz="2000" spc="-7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rebalance</a:t>
            </a:r>
            <a:r>
              <a:rPr sz="2000" spc="-6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this.</a:t>
            </a:r>
            <a:endParaRPr sz="2000">
              <a:latin typeface="Franklin Gothic Book"/>
              <a:cs typeface="Franklin Gothic Book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535940" y="1351279"/>
            <a:ext cx="719645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WHY</a:t>
            </a:r>
            <a:r>
              <a:rPr spc="-60" dirty="0"/>
              <a:t> </a:t>
            </a:r>
            <a:r>
              <a:rPr dirty="0"/>
              <a:t>AN</a:t>
            </a:r>
            <a:r>
              <a:rPr spc="-70" dirty="0"/>
              <a:t> </a:t>
            </a:r>
            <a:r>
              <a:rPr spc="-25" dirty="0"/>
              <a:t>ALLOCATION</a:t>
            </a:r>
            <a:r>
              <a:rPr spc="-65" dirty="0"/>
              <a:t> </a:t>
            </a:r>
            <a:r>
              <a:rPr dirty="0"/>
              <a:t>MODEL</a:t>
            </a:r>
            <a:r>
              <a:rPr spc="-70" dirty="0"/>
              <a:t> </a:t>
            </a:r>
            <a:r>
              <a:rPr dirty="0"/>
              <a:t>AND</a:t>
            </a:r>
            <a:r>
              <a:rPr spc="-65" dirty="0"/>
              <a:t> </a:t>
            </a:r>
            <a:r>
              <a:rPr spc="-10" dirty="0"/>
              <a:t>WHAT</a:t>
            </a:r>
            <a:r>
              <a:rPr spc="-65" dirty="0"/>
              <a:t> </a:t>
            </a:r>
            <a:r>
              <a:rPr dirty="0"/>
              <a:t>IS</a:t>
            </a:r>
            <a:r>
              <a:rPr spc="-65" dirty="0"/>
              <a:t> </a:t>
            </a:r>
            <a:r>
              <a:rPr spc="-25" dirty="0"/>
              <a:t>IT?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450850" y="1881762"/>
            <a:ext cx="8242300" cy="1510030"/>
            <a:chOff x="450850" y="1881762"/>
            <a:chExt cx="8242300" cy="1510030"/>
          </a:xfrm>
        </p:grpSpPr>
        <p:sp>
          <p:nvSpPr>
            <p:cNvPr id="4" name="object 4"/>
            <p:cNvSpPr/>
            <p:nvPr/>
          </p:nvSpPr>
          <p:spPr>
            <a:xfrm>
              <a:off x="457200" y="2109508"/>
              <a:ext cx="8229600" cy="1276350"/>
            </a:xfrm>
            <a:custGeom>
              <a:avLst/>
              <a:gdLst/>
              <a:ahLst/>
              <a:cxnLst/>
              <a:rect l="l" t="t" r="r" b="b"/>
              <a:pathLst>
                <a:path w="8229600" h="1276350">
                  <a:moveTo>
                    <a:pt x="0" y="0"/>
                  </a:moveTo>
                  <a:lnTo>
                    <a:pt x="8229600" y="0"/>
                  </a:lnTo>
                  <a:lnTo>
                    <a:pt x="8229600" y="1275753"/>
                  </a:lnTo>
                  <a:lnTo>
                    <a:pt x="0" y="1275753"/>
                  </a:lnTo>
                  <a:lnTo>
                    <a:pt x="0" y="0"/>
                  </a:lnTo>
                  <a:close/>
                </a:path>
              </a:pathLst>
            </a:custGeom>
            <a:ln w="12700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652462" y="1888112"/>
              <a:ext cx="7029450" cy="443230"/>
            </a:xfrm>
            <a:custGeom>
              <a:avLst/>
              <a:gdLst/>
              <a:ahLst/>
              <a:cxnLst/>
              <a:rect l="l" t="t" r="r" b="b"/>
              <a:pathLst>
                <a:path w="7029450" h="443230">
                  <a:moveTo>
                    <a:pt x="6955599" y="0"/>
                  </a:moveTo>
                  <a:lnTo>
                    <a:pt x="73799" y="0"/>
                  </a:lnTo>
                  <a:lnTo>
                    <a:pt x="45075" y="5800"/>
                  </a:lnTo>
                  <a:lnTo>
                    <a:pt x="21616" y="21616"/>
                  </a:lnTo>
                  <a:lnTo>
                    <a:pt x="5800" y="45075"/>
                  </a:lnTo>
                  <a:lnTo>
                    <a:pt x="0" y="73799"/>
                  </a:lnTo>
                  <a:lnTo>
                    <a:pt x="0" y="368998"/>
                  </a:lnTo>
                  <a:lnTo>
                    <a:pt x="5800" y="397722"/>
                  </a:lnTo>
                  <a:lnTo>
                    <a:pt x="21616" y="421181"/>
                  </a:lnTo>
                  <a:lnTo>
                    <a:pt x="45075" y="436998"/>
                  </a:lnTo>
                  <a:lnTo>
                    <a:pt x="73799" y="442798"/>
                  </a:lnTo>
                  <a:lnTo>
                    <a:pt x="6955599" y="442798"/>
                  </a:lnTo>
                  <a:lnTo>
                    <a:pt x="6984329" y="436998"/>
                  </a:lnTo>
                  <a:lnTo>
                    <a:pt x="7007786" y="421181"/>
                  </a:lnTo>
                  <a:lnTo>
                    <a:pt x="7023600" y="397722"/>
                  </a:lnTo>
                  <a:lnTo>
                    <a:pt x="7029399" y="368998"/>
                  </a:lnTo>
                  <a:lnTo>
                    <a:pt x="7029399" y="73799"/>
                  </a:lnTo>
                  <a:lnTo>
                    <a:pt x="7023600" y="45075"/>
                  </a:lnTo>
                  <a:lnTo>
                    <a:pt x="7007786" y="21616"/>
                  </a:lnTo>
                  <a:lnTo>
                    <a:pt x="6984329" y="5800"/>
                  </a:lnTo>
                  <a:lnTo>
                    <a:pt x="6955599" y="0"/>
                  </a:lnTo>
                  <a:close/>
                </a:path>
              </a:pathLst>
            </a:custGeom>
            <a:solidFill>
              <a:srgbClr val="005E9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652462" y="1888112"/>
              <a:ext cx="7029450" cy="443230"/>
            </a:xfrm>
            <a:custGeom>
              <a:avLst/>
              <a:gdLst/>
              <a:ahLst/>
              <a:cxnLst/>
              <a:rect l="l" t="t" r="r" b="b"/>
              <a:pathLst>
                <a:path w="7029450" h="443230">
                  <a:moveTo>
                    <a:pt x="0" y="73799"/>
                  </a:moveTo>
                  <a:lnTo>
                    <a:pt x="5800" y="45075"/>
                  </a:lnTo>
                  <a:lnTo>
                    <a:pt x="21616" y="21616"/>
                  </a:lnTo>
                  <a:lnTo>
                    <a:pt x="45075" y="5800"/>
                  </a:lnTo>
                  <a:lnTo>
                    <a:pt x="73799" y="0"/>
                  </a:lnTo>
                  <a:lnTo>
                    <a:pt x="6955599" y="0"/>
                  </a:lnTo>
                  <a:lnTo>
                    <a:pt x="6984329" y="5800"/>
                  </a:lnTo>
                  <a:lnTo>
                    <a:pt x="7007786" y="21616"/>
                  </a:lnTo>
                  <a:lnTo>
                    <a:pt x="7023600" y="45075"/>
                  </a:lnTo>
                  <a:lnTo>
                    <a:pt x="7029399" y="73799"/>
                  </a:lnTo>
                  <a:lnTo>
                    <a:pt x="7029399" y="368998"/>
                  </a:lnTo>
                  <a:lnTo>
                    <a:pt x="7023600" y="397722"/>
                  </a:lnTo>
                  <a:lnTo>
                    <a:pt x="7007786" y="421181"/>
                  </a:lnTo>
                  <a:lnTo>
                    <a:pt x="6984329" y="436998"/>
                  </a:lnTo>
                  <a:lnTo>
                    <a:pt x="6955599" y="442798"/>
                  </a:lnTo>
                  <a:lnTo>
                    <a:pt x="73799" y="442798"/>
                  </a:lnTo>
                  <a:lnTo>
                    <a:pt x="45075" y="436998"/>
                  </a:lnTo>
                  <a:lnTo>
                    <a:pt x="21616" y="421181"/>
                  </a:lnTo>
                  <a:lnTo>
                    <a:pt x="5800" y="397722"/>
                  </a:lnTo>
                  <a:lnTo>
                    <a:pt x="0" y="368998"/>
                  </a:lnTo>
                  <a:lnTo>
                    <a:pt x="0" y="73799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627380" y="1964858"/>
            <a:ext cx="7770495" cy="1295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64160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solidFill>
                  <a:srgbClr val="FFFFFF"/>
                </a:solidFill>
                <a:latin typeface="Franklin Gothic Book"/>
                <a:cs typeface="Franklin Gothic Book"/>
              </a:rPr>
              <a:t>RCW</a:t>
            </a:r>
            <a:r>
              <a:rPr sz="1600" spc="-40" dirty="0">
                <a:solidFill>
                  <a:srgbClr val="FFFFFF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FFFFFF"/>
                </a:solidFill>
                <a:latin typeface="Franklin Gothic Book"/>
                <a:cs typeface="Franklin Gothic Book"/>
              </a:rPr>
              <a:t>28B.50.090</a:t>
            </a:r>
            <a:r>
              <a:rPr sz="1600" spc="-55" dirty="0">
                <a:solidFill>
                  <a:srgbClr val="FFFFFF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FFFFFF"/>
                </a:solidFill>
                <a:latin typeface="Franklin Gothic Book"/>
                <a:cs typeface="Franklin Gothic Book"/>
              </a:rPr>
              <a:t>COLLEGE</a:t>
            </a:r>
            <a:r>
              <a:rPr sz="1600" spc="-55" dirty="0">
                <a:solidFill>
                  <a:srgbClr val="FFFFFF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FFFFFF"/>
                </a:solidFill>
                <a:latin typeface="Franklin Gothic Book"/>
                <a:cs typeface="Franklin Gothic Book"/>
              </a:rPr>
              <a:t>BOARD</a:t>
            </a:r>
            <a:r>
              <a:rPr sz="1600" spc="-60" dirty="0">
                <a:solidFill>
                  <a:srgbClr val="FFFFFF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FFFFFF"/>
                </a:solidFill>
                <a:latin typeface="Franklin Gothic Book"/>
                <a:cs typeface="Franklin Gothic Book"/>
              </a:rPr>
              <a:t>–</a:t>
            </a:r>
            <a:r>
              <a:rPr sz="1600" spc="-20" dirty="0">
                <a:solidFill>
                  <a:srgbClr val="FFFFFF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FFFFFF"/>
                </a:solidFill>
                <a:latin typeface="Franklin Gothic Book"/>
                <a:cs typeface="Franklin Gothic Book"/>
              </a:rPr>
              <a:t>POWERS</a:t>
            </a:r>
            <a:r>
              <a:rPr sz="1600" spc="-65" dirty="0">
                <a:solidFill>
                  <a:srgbClr val="FFFFFF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FFFFFF"/>
                </a:solidFill>
                <a:latin typeface="Franklin Gothic Book"/>
                <a:cs typeface="Franklin Gothic Book"/>
              </a:rPr>
              <a:t>AND</a:t>
            </a:r>
            <a:r>
              <a:rPr sz="1600" spc="-30" dirty="0">
                <a:solidFill>
                  <a:srgbClr val="FFFFFF"/>
                </a:solidFill>
                <a:latin typeface="Franklin Gothic Book"/>
                <a:cs typeface="Franklin Gothic Book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Franklin Gothic Book"/>
                <a:cs typeface="Franklin Gothic Book"/>
              </a:rPr>
              <a:t>DUTIES</a:t>
            </a:r>
            <a:endParaRPr sz="1600">
              <a:latin typeface="Franklin Gothic Book"/>
              <a:cs typeface="Franklin Gothic Book"/>
            </a:endParaRPr>
          </a:p>
          <a:p>
            <a:pPr marL="196215" indent="-183515">
              <a:lnSpc>
                <a:spcPts val="1775"/>
              </a:lnSpc>
              <a:spcBef>
                <a:spcPts val="1265"/>
              </a:spcBef>
              <a:buFont typeface="Arial"/>
              <a:buChar char="•"/>
              <a:tabLst>
                <a:tab pos="196215" algn="l"/>
              </a:tabLst>
            </a:pP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General</a:t>
            </a:r>
            <a:r>
              <a:rPr sz="1600" spc="-3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supervision</a:t>
            </a:r>
            <a:r>
              <a:rPr sz="1600" spc="-3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and</a:t>
            </a:r>
            <a:r>
              <a:rPr sz="1600" spc="-3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control</a:t>
            </a:r>
            <a:r>
              <a:rPr sz="1600" spc="-4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over</a:t>
            </a:r>
            <a:r>
              <a:rPr sz="1600" spc="-3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the</a:t>
            </a:r>
            <a:r>
              <a:rPr sz="1600" spc="-4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state</a:t>
            </a:r>
            <a:r>
              <a:rPr sz="1600" spc="-5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system</a:t>
            </a:r>
            <a:endParaRPr sz="1600">
              <a:latin typeface="Franklin Gothic Book"/>
              <a:cs typeface="Franklin Gothic Book"/>
            </a:endParaRPr>
          </a:p>
          <a:p>
            <a:pPr marL="196215" indent="-183515">
              <a:lnSpc>
                <a:spcPts val="1630"/>
              </a:lnSpc>
              <a:buFont typeface="Arial"/>
              <a:buChar char="•"/>
              <a:tabLst>
                <a:tab pos="196215" algn="l"/>
              </a:tabLst>
            </a:pP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Preparation of</a:t>
            </a:r>
            <a:r>
              <a:rPr sz="1600" spc="-3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a</a:t>
            </a:r>
            <a:r>
              <a:rPr sz="1600" spc="-2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single</a:t>
            </a:r>
            <a:r>
              <a:rPr sz="1600" spc="-2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budget</a:t>
            </a:r>
            <a:r>
              <a:rPr sz="1600" spc="-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for</a:t>
            </a:r>
            <a:r>
              <a:rPr sz="1600" spc="-3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the</a:t>
            </a:r>
            <a:r>
              <a:rPr sz="1600" spc="-2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support</a:t>
            </a:r>
            <a:r>
              <a:rPr sz="1600" spc="-2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of</a:t>
            </a:r>
            <a:r>
              <a:rPr sz="1600" spc="-1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the</a:t>
            </a:r>
            <a:r>
              <a:rPr sz="1600" spc="-2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system</a:t>
            </a:r>
            <a:endParaRPr sz="1600">
              <a:latin typeface="Franklin Gothic Book"/>
              <a:cs typeface="Franklin Gothic Book"/>
            </a:endParaRPr>
          </a:p>
          <a:p>
            <a:pPr marL="194945" marR="5080" indent="-182880">
              <a:lnSpc>
                <a:spcPts val="1630"/>
              </a:lnSpc>
              <a:spcBef>
                <a:spcPts val="155"/>
              </a:spcBef>
              <a:buFont typeface="Arial"/>
              <a:buChar char="•"/>
              <a:tabLst>
                <a:tab pos="194945" algn="l"/>
              </a:tabLst>
            </a:pP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Establish</a:t>
            </a:r>
            <a:r>
              <a:rPr sz="1600" spc="-5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guidelines</a:t>
            </a:r>
            <a:r>
              <a:rPr sz="1600" spc="-3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for</a:t>
            </a:r>
            <a:r>
              <a:rPr sz="1600" spc="-4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the</a:t>
            </a:r>
            <a:r>
              <a:rPr sz="1600" spc="-3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disbursement</a:t>
            </a:r>
            <a:r>
              <a:rPr sz="1600" spc="-4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of</a:t>
            </a:r>
            <a:r>
              <a:rPr sz="1600" spc="-1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funds;</a:t>
            </a:r>
            <a:r>
              <a:rPr sz="1600" spc="-5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and receive</a:t>
            </a:r>
            <a:r>
              <a:rPr sz="16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and disburse</a:t>
            </a:r>
            <a:r>
              <a:rPr sz="1600" spc="-2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such </a:t>
            </a:r>
            <a:r>
              <a:rPr sz="16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funds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for</a:t>
            </a:r>
            <a:r>
              <a:rPr sz="1600" spc="-3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operations</a:t>
            </a:r>
            <a:r>
              <a:rPr sz="16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and</a:t>
            </a:r>
            <a:r>
              <a:rPr sz="1600" spc="-1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capital</a:t>
            </a:r>
            <a:r>
              <a:rPr sz="1600" spc="-2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support</a:t>
            </a:r>
            <a:r>
              <a:rPr sz="1600" spc="-2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of</a:t>
            </a:r>
            <a:r>
              <a:rPr sz="1600" spc="-2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college</a:t>
            </a:r>
            <a:r>
              <a:rPr sz="1600" spc="-2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districts</a:t>
            </a:r>
            <a:endParaRPr sz="1600">
              <a:latin typeface="Franklin Gothic Book"/>
              <a:cs typeface="Franklin Gothic Book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450850" y="3459913"/>
            <a:ext cx="8242300" cy="3021965"/>
            <a:chOff x="450850" y="3459913"/>
            <a:chExt cx="8242300" cy="3021965"/>
          </a:xfrm>
        </p:grpSpPr>
        <p:sp>
          <p:nvSpPr>
            <p:cNvPr id="9" name="object 9"/>
            <p:cNvSpPr/>
            <p:nvPr/>
          </p:nvSpPr>
          <p:spPr>
            <a:xfrm>
              <a:off x="457200" y="3687661"/>
              <a:ext cx="8229600" cy="2788285"/>
            </a:xfrm>
            <a:custGeom>
              <a:avLst/>
              <a:gdLst/>
              <a:ahLst/>
              <a:cxnLst/>
              <a:rect l="l" t="t" r="r" b="b"/>
              <a:pathLst>
                <a:path w="8229600" h="2788285">
                  <a:moveTo>
                    <a:pt x="0" y="0"/>
                  </a:moveTo>
                  <a:lnTo>
                    <a:pt x="8229600" y="0"/>
                  </a:lnTo>
                  <a:lnTo>
                    <a:pt x="8229600" y="2787751"/>
                  </a:lnTo>
                  <a:lnTo>
                    <a:pt x="0" y="2787751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652462" y="3466263"/>
              <a:ext cx="7029450" cy="443230"/>
            </a:xfrm>
            <a:custGeom>
              <a:avLst/>
              <a:gdLst/>
              <a:ahLst/>
              <a:cxnLst/>
              <a:rect l="l" t="t" r="r" b="b"/>
              <a:pathLst>
                <a:path w="7029450" h="443229">
                  <a:moveTo>
                    <a:pt x="6955599" y="0"/>
                  </a:moveTo>
                  <a:lnTo>
                    <a:pt x="73799" y="0"/>
                  </a:lnTo>
                  <a:lnTo>
                    <a:pt x="45075" y="5800"/>
                  </a:lnTo>
                  <a:lnTo>
                    <a:pt x="21616" y="21616"/>
                  </a:lnTo>
                  <a:lnTo>
                    <a:pt x="5800" y="45075"/>
                  </a:lnTo>
                  <a:lnTo>
                    <a:pt x="0" y="73799"/>
                  </a:lnTo>
                  <a:lnTo>
                    <a:pt x="0" y="368998"/>
                  </a:lnTo>
                  <a:lnTo>
                    <a:pt x="5800" y="397722"/>
                  </a:lnTo>
                  <a:lnTo>
                    <a:pt x="21616" y="421181"/>
                  </a:lnTo>
                  <a:lnTo>
                    <a:pt x="45075" y="436998"/>
                  </a:lnTo>
                  <a:lnTo>
                    <a:pt x="73799" y="442798"/>
                  </a:lnTo>
                  <a:lnTo>
                    <a:pt x="6955599" y="442798"/>
                  </a:lnTo>
                  <a:lnTo>
                    <a:pt x="6984329" y="436998"/>
                  </a:lnTo>
                  <a:lnTo>
                    <a:pt x="7007786" y="421181"/>
                  </a:lnTo>
                  <a:lnTo>
                    <a:pt x="7023600" y="397722"/>
                  </a:lnTo>
                  <a:lnTo>
                    <a:pt x="7029399" y="368998"/>
                  </a:lnTo>
                  <a:lnTo>
                    <a:pt x="7029399" y="73799"/>
                  </a:lnTo>
                  <a:lnTo>
                    <a:pt x="7023600" y="45075"/>
                  </a:lnTo>
                  <a:lnTo>
                    <a:pt x="7007786" y="21616"/>
                  </a:lnTo>
                  <a:lnTo>
                    <a:pt x="6984329" y="5800"/>
                  </a:lnTo>
                  <a:lnTo>
                    <a:pt x="6955599" y="0"/>
                  </a:lnTo>
                  <a:close/>
                </a:path>
              </a:pathLst>
            </a:custGeom>
            <a:solidFill>
              <a:srgbClr val="005E9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652462" y="3466263"/>
              <a:ext cx="7029450" cy="443230"/>
            </a:xfrm>
            <a:custGeom>
              <a:avLst/>
              <a:gdLst/>
              <a:ahLst/>
              <a:cxnLst/>
              <a:rect l="l" t="t" r="r" b="b"/>
              <a:pathLst>
                <a:path w="7029450" h="443229">
                  <a:moveTo>
                    <a:pt x="0" y="73799"/>
                  </a:moveTo>
                  <a:lnTo>
                    <a:pt x="5800" y="45075"/>
                  </a:lnTo>
                  <a:lnTo>
                    <a:pt x="21616" y="21616"/>
                  </a:lnTo>
                  <a:lnTo>
                    <a:pt x="45075" y="5800"/>
                  </a:lnTo>
                  <a:lnTo>
                    <a:pt x="73799" y="0"/>
                  </a:lnTo>
                  <a:lnTo>
                    <a:pt x="6955599" y="0"/>
                  </a:lnTo>
                  <a:lnTo>
                    <a:pt x="6984329" y="5800"/>
                  </a:lnTo>
                  <a:lnTo>
                    <a:pt x="7007786" y="21616"/>
                  </a:lnTo>
                  <a:lnTo>
                    <a:pt x="7023600" y="45075"/>
                  </a:lnTo>
                  <a:lnTo>
                    <a:pt x="7029399" y="73799"/>
                  </a:lnTo>
                  <a:lnTo>
                    <a:pt x="7029399" y="368998"/>
                  </a:lnTo>
                  <a:lnTo>
                    <a:pt x="7023600" y="397722"/>
                  </a:lnTo>
                  <a:lnTo>
                    <a:pt x="7007786" y="421181"/>
                  </a:lnTo>
                  <a:lnTo>
                    <a:pt x="6984329" y="436998"/>
                  </a:lnTo>
                  <a:lnTo>
                    <a:pt x="6955599" y="442798"/>
                  </a:lnTo>
                  <a:lnTo>
                    <a:pt x="73799" y="442798"/>
                  </a:lnTo>
                  <a:lnTo>
                    <a:pt x="45075" y="436998"/>
                  </a:lnTo>
                  <a:lnTo>
                    <a:pt x="21616" y="421181"/>
                  </a:lnTo>
                  <a:lnTo>
                    <a:pt x="5800" y="397722"/>
                  </a:lnTo>
                  <a:lnTo>
                    <a:pt x="0" y="368998"/>
                  </a:lnTo>
                  <a:lnTo>
                    <a:pt x="0" y="73799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627177" y="3416937"/>
            <a:ext cx="7286625" cy="2942590"/>
          </a:xfrm>
          <a:prstGeom prst="rect">
            <a:avLst/>
          </a:prstGeom>
        </p:spPr>
        <p:txBody>
          <a:bodyPr vert="horz" wrap="square" lIns="0" tIns="137795" rIns="0" bIns="0" rtlCol="0">
            <a:spAutoFit/>
          </a:bodyPr>
          <a:lstStyle/>
          <a:p>
            <a:pPr marL="264160">
              <a:lnSpc>
                <a:spcPct val="100000"/>
              </a:lnSpc>
              <a:spcBef>
                <a:spcPts val="1085"/>
              </a:spcBef>
            </a:pPr>
            <a:r>
              <a:rPr sz="1600" spc="-20" dirty="0">
                <a:solidFill>
                  <a:srgbClr val="FFFFFF"/>
                </a:solidFill>
                <a:latin typeface="Franklin Gothic Book"/>
                <a:cs typeface="Franklin Gothic Book"/>
              </a:rPr>
              <a:t>ALLOCATION</a:t>
            </a:r>
            <a:r>
              <a:rPr sz="1600" spc="-45" dirty="0">
                <a:solidFill>
                  <a:srgbClr val="FFFFFF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FFFFFF"/>
                </a:solidFill>
                <a:latin typeface="Franklin Gothic Book"/>
                <a:cs typeface="Franklin Gothic Book"/>
              </a:rPr>
              <a:t>MODEL</a:t>
            </a:r>
            <a:r>
              <a:rPr sz="1600" spc="-45" dirty="0">
                <a:solidFill>
                  <a:srgbClr val="FFFFFF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FFFFFF"/>
                </a:solidFill>
                <a:latin typeface="Franklin Gothic Book"/>
                <a:cs typeface="Franklin Gothic Book"/>
              </a:rPr>
              <a:t>-</a:t>
            </a:r>
            <a:r>
              <a:rPr sz="1600" spc="-10" dirty="0">
                <a:solidFill>
                  <a:srgbClr val="FFFFFF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FFFFFF"/>
                </a:solidFill>
                <a:latin typeface="Franklin Gothic Book"/>
                <a:cs typeface="Franklin Gothic Book"/>
              </a:rPr>
              <a:t>GUIDELINES</a:t>
            </a:r>
            <a:r>
              <a:rPr sz="1600" spc="-55" dirty="0">
                <a:solidFill>
                  <a:srgbClr val="FFFFFF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FFFFFF"/>
                </a:solidFill>
                <a:latin typeface="Franklin Gothic Book"/>
                <a:cs typeface="Franklin Gothic Book"/>
              </a:rPr>
              <a:t>FOR</a:t>
            </a:r>
            <a:r>
              <a:rPr sz="1600" spc="-40" dirty="0">
                <a:solidFill>
                  <a:srgbClr val="FFFFFF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FFFFFF"/>
                </a:solidFill>
                <a:latin typeface="Franklin Gothic Book"/>
                <a:cs typeface="Franklin Gothic Book"/>
              </a:rPr>
              <a:t>THE</a:t>
            </a:r>
            <a:r>
              <a:rPr sz="1600" spc="-35" dirty="0">
                <a:solidFill>
                  <a:srgbClr val="FFFFFF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FFFFFF"/>
                </a:solidFill>
                <a:latin typeface="Franklin Gothic Book"/>
                <a:cs typeface="Franklin Gothic Book"/>
              </a:rPr>
              <a:t>DISTRIBUTION</a:t>
            </a:r>
            <a:r>
              <a:rPr sz="1600" spc="-50" dirty="0">
                <a:solidFill>
                  <a:srgbClr val="FFFFFF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FFFFFF"/>
                </a:solidFill>
                <a:latin typeface="Franklin Gothic Book"/>
                <a:cs typeface="Franklin Gothic Book"/>
              </a:rPr>
              <a:t>OF</a:t>
            </a:r>
            <a:r>
              <a:rPr sz="1600" spc="-15" dirty="0">
                <a:solidFill>
                  <a:srgbClr val="FFFFFF"/>
                </a:solidFill>
                <a:latin typeface="Franklin Gothic Book"/>
                <a:cs typeface="Franklin Gothic Book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Franklin Gothic Book"/>
                <a:cs typeface="Franklin Gothic Book"/>
              </a:rPr>
              <a:t>FUNDS</a:t>
            </a:r>
            <a:endParaRPr sz="1600">
              <a:latin typeface="Franklin Gothic Book"/>
              <a:cs typeface="Franklin Gothic Book"/>
            </a:endParaRPr>
          </a:p>
          <a:p>
            <a:pPr marL="12700" marR="64135">
              <a:lnSpc>
                <a:spcPts val="1630"/>
              </a:lnSpc>
              <a:spcBef>
                <a:spcPts val="1285"/>
              </a:spcBef>
            </a:pP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Funding</a:t>
            </a:r>
            <a:r>
              <a:rPr sz="1600" spc="-4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formula</a:t>
            </a:r>
            <a:r>
              <a:rPr sz="1600" spc="-4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and</a:t>
            </a:r>
            <a:r>
              <a:rPr sz="1600" spc="-3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metrics</a:t>
            </a:r>
            <a:r>
              <a:rPr sz="1600" spc="-3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used</a:t>
            </a:r>
            <a:r>
              <a:rPr sz="1600" spc="-4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to</a:t>
            </a:r>
            <a:r>
              <a:rPr sz="1600" spc="-4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calculate</a:t>
            </a:r>
            <a:r>
              <a:rPr sz="1600" spc="-4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how</a:t>
            </a:r>
            <a:r>
              <a:rPr sz="1600" spc="-4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much</a:t>
            </a:r>
            <a:r>
              <a:rPr sz="1600" spc="-3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legislatively</a:t>
            </a:r>
            <a:r>
              <a:rPr sz="1600" spc="-7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provided</a:t>
            </a:r>
            <a:r>
              <a:rPr sz="1600" spc="-8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state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funding</a:t>
            </a:r>
            <a:r>
              <a:rPr sz="1600" spc="-6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goes</a:t>
            </a:r>
            <a:r>
              <a:rPr sz="16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to</a:t>
            </a:r>
            <a:r>
              <a:rPr sz="1600" spc="-3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each</a:t>
            </a:r>
            <a:r>
              <a:rPr sz="16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college</a:t>
            </a:r>
            <a:r>
              <a:rPr sz="1600" spc="-2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district.</a:t>
            </a:r>
            <a:endParaRPr sz="1600">
              <a:latin typeface="Franklin Gothic Book"/>
              <a:cs typeface="Franklin Gothic Book"/>
            </a:endParaRPr>
          </a:p>
          <a:p>
            <a:pPr marL="12700">
              <a:lnSpc>
                <a:spcPts val="1775"/>
              </a:lnSpc>
              <a:spcBef>
                <a:spcPts val="525"/>
              </a:spcBef>
            </a:pP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Key</a:t>
            </a:r>
            <a:r>
              <a:rPr sz="1600" spc="-6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components</a:t>
            </a:r>
            <a:r>
              <a:rPr sz="1600" spc="-2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of</a:t>
            </a:r>
            <a:r>
              <a:rPr sz="1600" spc="-6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the</a:t>
            </a:r>
            <a:r>
              <a:rPr sz="1600" spc="-4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allocation</a:t>
            </a:r>
            <a:r>
              <a:rPr sz="1600" spc="-4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model:</a:t>
            </a:r>
            <a:endParaRPr sz="1600">
              <a:latin typeface="Franklin Gothic Book"/>
              <a:cs typeface="Franklin Gothic Book"/>
            </a:endParaRPr>
          </a:p>
          <a:p>
            <a:pPr marL="470534" indent="-183515">
              <a:lnSpc>
                <a:spcPts val="1635"/>
              </a:lnSpc>
              <a:buFont typeface="Arial"/>
              <a:buChar char="•"/>
              <a:tabLst>
                <a:tab pos="470534" algn="l"/>
              </a:tabLst>
            </a:pP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Minimum</a:t>
            </a:r>
            <a:r>
              <a:rPr sz="1600" spc="-4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Operating</a:t>
            </a:r>
            <a:r>
              <a:rPr sz="1600" spc="-2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Allocation</a:t>
            </a:r>
            <a:r>
              <a:rPr sz="1600" spc="-3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spc="-20" dirty="0">
                <a:solidFill>
                  <a:srgbClr val="003763"/>
                </a:solidFill>
                <a:latin typeface="Franklin Gothic Book"/>
                <a:cs typeface="Franklin Gothic Book"/>
              </a:rPr>
              <a:t>(MOA)</a:t>
            </a:r>
            <a:endParaRPr sz="1600">
              <a:latin typeface="Franklin Gothic Book"/>
              <a:cs typeface="Franklin Gothic Book"/>
            </a:endParaRPr>
          </a:p>
          <a:p>
            <a:pPr marL="470534" indent="-183515">
              <a:lnSpc>
                <a:spcPts val="1635"/>
              </a:lnSpc>
              <a:buFont typeface="Arial"/>
              <a:buChar char="•"/>
              <a:tabLst>
                <a:tab pos="470534" algn="l"/>
              </a:tabLst>
            </a:pP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District</a:t>
            </a:r>
            <a:r>
              <a:rPr sz="1600" spc="-4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Enrollment</a:t>
            </a:r>
            <a:r>
              <a:rPr sz="1600" spc="-3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Allocation</a:t>
            </a:r>
            <a:r>
              <a:rPr sz="1600" spc="-3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Base</a:t>
            </a:r>
            <a:r>
              <a:rPr sz="1600" spc="-4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(DEAB)</a:t>
            </a:r>
            <a:endParaRPr sz="1600">
              <a:latin typeface="Franklin Gothic Book"/>
              <a:cs typeface="Franklin Gothic Book"/>
            </a:endParaRPr>
          </a:p>
          <a:p>
            <a:pPr marL="470534" indent="-183515">
              <a:lnSpc>
                <a:spcPts val="1635"/>
              </a:lnSpc>
              <a:buFont typeface="Arial"/>
              <a:buChar char="•"/>
              <a:tabLst>
                <a:tab pos="470534" algn="l"/>
              </a:tabLst>
            </a:pP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Performance</a:t>
            </a:r>
            <a:r>
              <a:rPr sz="1600" spc="-2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Funding</a:t>
            </a:r>
            <a:r>
              <a:rPr sz="1600" spc="-5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–</a:t>
            </a:r>
            <a:r>
              <a:rPr sz="1600" spc="-6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Student</a:t>
            </a:r>
            <a:r>
              <a:rPr sz="1600" spc="-5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Achievement</a:t>
            </a:r>
            <a:r>
              <a:rPr sz="1600" spc="-4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Initiative</a:t>
            </a:r>
            <a:r>
              <a:rPr sz="1600" spc="-5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(SAI)</a:t>
            </a:r>
            <a:endParaRPr sz="1600">
              <a:latin typeface="Franklin Gothic Book"/>
              <a:cs typeface="Franklin Gothic Book"/>
            </a:endParaRPr>
          </a:p>
          <a:p>
            <a:pPr marL="470534" indent="-183515">
              <a:lnSpc>
                <a:spcPts val="1635"/>
              </a:lnSpc>
              <a:buFont typeface="Arial"/>
              <a:buChar char="•"/>
              <a:tabLst>
                <a:tab pos="470534" algn="l"/>
              </a:tabLst>
            </a:pP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Priority</a:t>
            </a:r>
            <a:r>
              <a:rPr sz="1600" spc="-2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Enrollments</a:t>
            </a:r>
            <a:endParaRPr sz="1600">
              <a:latin typeface="Franklin Gothic Book"/>
              <a:cs typeface="Franklin Gothic Book"/>
            </a:endParaRPr>
          </a:p>
          <a:p>
            <a:pPr marL="12700">
              <a:lnSpc>
                <a:spcPts val="1635"/>
              </a:lnSpc>
            </a:pP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Funding</a:t>
            </a:r>
            <a:r>
              <a:rPr sz="1600" spc="-3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held</a:t>
            </a:r>
            <a:r>
              <a:rPr sz="1600" spc="-4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outside</a:t>
            </a:r>
            <a:r>
              <a:rPr sz="1600" spc="-3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of</a:t>
            </a:r>
            <a:r>
              <a:rPr sz="1600" spc="-4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the</a:t>
            </a:r>
            <a:r>
              <a:rPr sz="1600" spc="-3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allocation</a:t>
            </a:r>
            <a:r>
              <a:rPr sz="1600" spc="-3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model</a:t>
            </a:r>
            <a:r>
              <a:rPr sz="1600" spc="-2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calculations:</a:t>
            </a:r>
            <a:endParaRPr sz="1600">
              <a:latin typeface="Franklin Gothic Book"/>
              <a:cs typeface="Franklin Gothic Book"/>
            </a:endParaRPr>
          </a:p>
          <a:p>
            <a:pPr marL="469900" indent="-183515">
              <a:lnSpc>
                <a:spcPts val="1639"/>
              </a:lnSpc>
              <a:buFont typeface="Arial"/>
              <a:buChar char="•"/>
              <a:tabLst>
                <a:tab pos="469900" algn="l"/>
              </a:tabLst>
            </a:pP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Legislative</a:t>
            </a:r>
            <a:r>
              <a:rPr sz="1600" spc="-7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Provisos</a:t>
            </a:r>
            <a:endParaRPr sz="1600">
              <a:latin typeface="Franklin Gothic Book"/>
              <a:cs typeface="Franklin Gothic Book"/>
            </a:endParaRPr>
          </a:p>
          <a:p>
            <a:pPr marL="469900" indent="-183515">
              <a:lnSpc>
                <a:spcPts val="1639"/>
              </a:lnSpc>
              <a:buFont typeface="Arial"/>
              <a:buChar char="•"/>
              <a:tabLst>
                <a:tab pos="469900" algn="l"/>
              </a:tabLst>
            </a:pP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State</a:t>
            </a:r>
            <a:r>
              <a:rPr sz="1600" spc="-6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Board</a:t>
            </a:r>
            <a:r>
              <a:rPr sz="1600" spc="-5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Earmarks</a:t>
            </a:r>
            <a:endParaRPr sz="1600">
              <a:latin typeface="Franklin Gothic Book"/>
              <a:cs typeface="Franklin Gothic Book"/>
            </a:endParaRPr>
          </a:p>
          <a:p>
            <a:pPr marL="469900" indent="-183515">
              <a:lnSpc>
                <a:spcPts val="1775"/>
              </a:lnSpc>
              <a:buFont typeface="Arial"/>
              <a:buChar char="•"/>
              <a:tabLst>
                <a:tab pos="469900" algn="l"/>
              </a:tabLst>
            </a:pPr>
            <a:r>
              <a:rPr sz="1600" spc="-40" dirty="0">
                <a:solidFill>
                  <a:srgbClr val="003763"/>
                </a:solidFill>
                <a:latin typeface="Franklin Gothic Book"/>
                <a:cs typeface="Franklin Gothic Book"/>
              </a:rPr>
              <a:t>Four-</a:t>
            </a:r>
            <a:r>
              <a:rPr sz="16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Year</a:t>
            </a:r>
            <a:r>
              <a:rPr sz="1600" spc="-4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Safe</a:t>
            </a:r>
            <a:r>
              <a:rPr sz="1600" spc="-6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Harbor</a:t>
            </a:r>
            <a:r>
              <a:rPr sz="1600" spc="-4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for</a:t>
            </a:r>
            <a:r>
              <a:rPr sz="1600" spc="-5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Compensation</a:t>
            </a:r>
            <a:r>
              <a:rPr sz="1600" spc="-5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Adjustment</a:t>
            </a:r>
            <a:r>
              <a:rPr sz="1600" spc="-4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Funding,</a:t>
            </a:r>
            <a:r>
              <a:rPr sz="1600" spc="-5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M&amp;O,</a:t>
            </a:r>
            <a:r>
              <a:rPr sz="1600" spc="-7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and</a:t>
            </a:r>
            <a:r>
              <a:rPr sz="1600" spc="-5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Leases</a:t>
            </a:r>
            <a:endParaRPr sz="1600">
              <a:latin typeface="Franklin Gothic Book"/>
              <a:cs typeface="Franklin Gothic Book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46990" rIns="0" bIns="0" rtlCol="0">
            <a:spAutoFit/>
          </a:bodyPr>
          <a:lstStyle/>
          <a:p>
            <a:pPr marL="119380">
              <a:lnSpc>
                <a:spcPct val="100000"/>
              </a:lnSpc>
              <a:spcBef>
                <a:spcPts val="370"/>
              </a:spcBef>
            </a:pPr>
            <a:fld id="{81D60167-4931-47E6-BA6A-407CBD079E47}" type="slidenum">
              <a:rPr spc="-50" dirty="0"/>
              <a:t>2</a:t>
            </a:fld>
            <a:endParaRPr spc="-5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535940" y="1126543"/>
            <a:ext cx="7454265" cy="734695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95"/>
              </a:spcBef>
            </a:pPr>
            <a:r>
              <a:rPr dirty="0"/>
              <a:t>GEOGRAPHICAL</a:t>
            </a:r>
            <a:r>
              <a:rPr spc="-170" dirty="0"/>
              <a:t> </a:t>
            </a:r>
            <a:r>
              <a:rPr spc="-10" dirty="0"/>
              <a:t>CONSIDERATIONS</a:t>
            </a:r>
          </a:p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600" dirty="0">
                <a:latin typeface="Franklin Gothic Book"/>
                <a:cs typeface="Franklin Gothic Book"/>
              </a:rPr>
              <a:t>Estimated</a:t>
            </a:r>
            <a:r>
              <a:rPr sz="1600" spc="-65" dirty="0">
                <a:latin typeface="Franklin Gothic Book"/>
                <a:cs typeface="Franklin Gothic Book"/>
              </a:rPr>
              <a:t> </a:t>
            </a:r>
            <a:r>
              <a:rPr sz="1600" dirty="0">
                <a:latin typeface="Franklin Gothic Book"/>
                <a:cs typeface="Franklin Gothic Book"/>
              </a:rPr>
              <a:t>total</a:t>
            </a:r>
            <a:r>
              <a:rPr sz="1600" spc="-65" dirty="0">
                <a:latin typeface="Franklin Gothic Book"/>
                <a:cs typeface="Franklin Gothic Book"/>
              </a:rPr>
              <a:t> </a:t>
            </a:r>
            <a:r>
              <a:rPr sz="1600" dirty="0">
                <a:latin typeface="Franklin Gothic Book"/>
                <a:cs typeface="Franklin Gothic Book"/>
              </a:rPr>
              <a:t>allocation</a:t>
            </a:r>
            <a:r>
              <a:rPr sz="1600" spc="-55" dirty="0">
                <a:latin typeface="Franklin Gothic Book"/>
                <a:cs typeface="Franklin Gothic Book"/>
              </a:rPr>
              <a:t> </a:t>
            </a:r>
            <a:r>
              <a:rPr sz="1600" dirty="0">
                <a:latin typeface="Franklin Gothic Book"/>
                <a:cs typeface="Franklin Gothic Book"/>
              </a:rPr>
              <a:t>change.</a:t>
            </a:r>
            <a:r>
              <a:rPr sz="1600" spc="-45" dirty="0">
                <a:latin typeface="Franklin Gothic Book"/>
                <a:cs typeface="Franklin Gothic Book"/>
              </a:rPr>
              <a:t> </a:t>
            </a:r>
            <a:r>
              <a:rPr sz="1600" dirty="0">
                <a:latin typeface="Franklin Gothic Book"/>
                <a:cs typeface="Franklin Gothic Book"/>
              </a:rPr>
              <a:t>Does</a:t>
            </a:r>
            <a:r>
              <a:rPr sz="1600" spc="-45" dirty="0">
                <a:latin typeface="Franklin Gothic Book"/>
                <a:cs typeface="Franklin Gothic Book"/>
              </a:rPr>
              <a:t> </a:t>
            </a:r>
            <a:r>
              <a:rPr sz="1600" dirty="0">
                <a:latin typeface="Franklin Gothic Book"/>
                <a:cs typeface="Franklin Gothic Book"/>
              </a:rPr>
              <a:t>NOT</a:t>
            </a:r>
            <a:r>
              <a:rPr sz="1600" spc="-55" dirty="0">
                <a:latin typeface="Franklin Gothic Book"/>
                <a:cs typeface="Franklin Gothic Book"/>
              </a:rPr>
              <a:t> </a:t>
            </a:r>
            <a:r>
              <a:rPr sz="1600" dirty="0">
                <a:latin typeface="Franklin Gothic Book"/>
                <a:cs typeface="Franklin Gothic Book"/>
              </a:rPr>
              <a:t>represent</a:t>
            </a:r>
            <a:r>
              <a:rPr sz="1600" spc="-55" dirty="0">
                <a:latin typeface="Franklin Gothic Book"/>
                <a:cs typeface="Franklin Gothic Book"/>
              </a:rPr>
              <a:t> </a:t>
            </a:r>
            <a:r>
              <a:rPr sz="1600" dirty="0">
                <a:latin typeface="Franklin Gothic Book"/>
                <a:cs typeface="Franklin Gothic Book"/>
              </a:rPr>
              <a:t>actual</a:t>
            </a:r>
            <a:r>
              <a:rPr sz="1600" spc="-55" dirty="0">
                <a:latin typeface="Franklin Gothic Book"/>
                <a:cs typeface="Franklin Gothic Book"/>
              </a:rPr>
              <a:t> </a:t>
            </a:r>
            <a:r>
              <a:rPr sz="1600" dirty="0">
                <a:latin typeface="Franklin Gothic Book"/>
                <a:cs typeface="Franklin Gothic Book"/>
              </a:rPr>
              <a:t>implementation</a:t>
            </a:r>
            <a:r>
              <a:rPr sz="1600" spc="-60" dirty="0">
                <a:latin typeface="Franklin Gothic Book"/>
                <a:cs typeface="Franklin Gothic Book"/>
              </a:rPr>
              <a:t> </a:t>
            </a:r>
            <a:r>
              <a:rPr sz="1600" spc="-10" dirty="0">
                <a:latin typeface="Franklin Gothic Book"/>
                <a:cs typeface="Franklin Gothic Book"/>
              </a:rPr>
              <a:t>impacts.</a:t>
            </a:r>
            <a:endParaRPr sz="1600">
              <a:latin typeface="Franklin Gothic Book"/>
              <a:cs typeface="Franklin Gothic Book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457200" y="1897152"/>
            <a:ext cx="8115300" cy="4824730"/>
            <a:chOff x="457200" y="1897152"/>
            <a:chExt cx="8115300" cy="4824730"/>
          </a:xfrm>
        </p:grpSpPr>
        <p:pic>
          <p:nvPicPr>
            <p:cNvPr id="4" name="object 4" descr="A map of the united states  AI-generated content may be incorrect.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71600" y="1897152"/>
              <a:ext cx="7200480" cy="4824322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7200" y="4806949"/>
              <a:ext cx="1352549" cy="1914524"/>
            </a:xfrm>
            <a:prstGeom prst="rect">
              <a:avLst/>
            </a:prstGeom>
          </p:spPr>
        </p:pic>
      </p:grp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46990" rIns="0" bIns="0" rtlCol="0">
            <a:spAutoFit/>
          </a:bodyPr>
          <a:lstStyle/>
          <a:p>
            <a:pPr marL="37465">
              <a:lnSpc>
                <a:spcPct val="100000"/>
              </a:lnSpc>
              <a:spcBef>
                <a:spcPts val="370"/>
              </a:spcBef>
            </a:pPr>
            <a:fld id="{81D60167-4931-47E6-BA6A-407CBD079E47}" type="slidenum">
              <a:rPr spc="-25" dirty="0"/>
              <a:t>20</a:t>
            </a:fld>
            <a:endParaRPr spc="-25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535940" y="1126543"/>
            <a:ext cx="7746365" cy="734695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95"/>
              </a:spcBef>
            </a:pPr>
            <a:r>
              <a:rPr dirty="0"/>
              <a:t>GEOGRAPHICAL</a:t>
            </a:r>
            <a:r>
              <a:rPr spc="-170" dirty="0"/>
              <a:t> </a:t>
            </a:r>
            <a:r>
              <a:rPr spc="-10" dirty="0"/>
              <a:t>CONSIDERATIONS</a:t>
            </a:r>
          </a:p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600" dirty="0">
                <a:latin typeface="Franklin Gothic Book"/>
                <a:cs typeface="Franklin Gothic Book"/>
              </a:rPr>
              <a:t>Estimated</a:t>
            </a:r>
            <a:r>
              <a:rPr sz="1600" spc="-50" dirty="0">
                <a:latin typeface="Franklin Gothic Book"/>
                <a:cs typeface="Franklin Gothic Book"/>
              </a:rPr>
              <a:t> </a:t>
            </a:r>
            <a:r>
              <a:rPr sz="1600" dirty="0">
                <a:latin typeface="Franklin Gothic Book"/>
                <a:cs typeface="Franklin Gothic Book"/>
              </a:rPr>
              <a:t>priority</a:t>
            </a:r>
            <a:r>
              <a:rPr sz="1600" spc="-80" dirty="0">
                <a:latin typeface="Franklin Gothic Book"/>
                <a:cs typeface="Franklin Gothic Book"/>
              </a:rPr>
              <a:t> </a:t>
            </a:r>
            <a:r>
              <a:rPr sz="1600" dirty="0">
                <a:latin typeface="Franklin Gothic Book"/>
                <a:cs typeface="Franklin Gothic Book"/>
              </a:rPr>
              <a:t>enrollment</a:t>
            </a:r>
            <a:r>
              <a:rPr sz="1600" spc="-45" dirty="0">
                <a:latin typeface="Franklin Gothic Book"/>
                <a:cs typeface="Franklin Gothic Book"/>
              </a:rPr>
              <a:t> </a:t>
            </a:r>
            <a:r>
              <a:rPr sz="1600" dirty="0">
                <a:latin typeface="Franklin Gothic Book"/>
                <a:cs typeface="Franklin Gothic Book"/>
              </a:rPr>
              <a:t>change.</a:t>
            </a:r>
            <a:r>
              <a:rPr sz="1600" spc="-30" dirty="0">
                <a:latin typeface="Franklin Gothic Book"/>
                <a:cs typeface="Franklin Gothic Book"/>
              </a:rPr>
              <a:t> </a:t>
            </a:r>
            <a:r>
              <a:rPr sz="1600" dirty="0">
                <a:latin typeface="Franklin Gothic Book"/>
                <a:cs typeface="Franklin Gothic Book"/>
              </a:rPr>
              <a:t>Does</a:t>
            </a:r>
            <a:r>
              <a:rPr sz="1600" spc="-30" dirty="0">
                <a:latin typeface="Franklin Gothic Book"/>
                <a:cs typeface="Franklin Gothic Book"/>
              </a:rPr>
              <a:t> </a:t>
            </a:r>
            <a:r>
              <a:rPr sz="1600" dirty="0">
                <a:latin typeface="Franklin Gothic Book"/>
                <a:cs typeface="Franklin Gothic Book"/>
              </a:rPr>
              <a:t>NOT</a:t>
            </a:r>
            <a:r>
              <a:rPr sz="1600" spc="-50" dirty="0">
                <a:latin typeface="Franklin Gothic Book"/>
                <a:cs typeface="Franklin Gothic Book"/>
              </a:rPr>
              <a:t> </a:t>
            </a:r>
            <a:r>
              <a:rPr sz="1600" dirty="0">
                <a:latin typeface="Franklin Gothic Book"/>
                <a:cs typeface="Franklin Gothic Book"/>
              </a:rPr>
              <a:t>represent</a:t>
            </a:r>
            <a:r>
              <a:rPr sz="1600" spc="-45" dirty="0">
                <a:latin typeface="Franklin Gothic Book"/>
                <a:cs typeface="Franklin Gothic Book"/>
              </a:rPr>
              <a:t> </a:t>
            </a:r>
            <a:r>
              <a:rPr sz="1600" dirty="0">
                <a:latin typeface="Franklin Gothic Book"/>
                <a:cs typeface="Franklin Gothic Book"/>
              </a:rPr>
              <a:t>actual</a:t>
            </a:r>
            <a:r>
              <a:rPr sz="1600" spc="-25" dirty="0">
                <a:latin typeface="Franklin Gothic Book"/>
                <a:cs typeface="Franklin Gothic Book"/>
              </a:rPr>
              <a:t> </a:t>
            </a:r>
            <a:r>
              <a:rPr sz="1600" spc="-10" dirty="0">
                <a:latin typeface="Franklin Gothic Book"/>
                <a:cs typeface="Franklin Gothic Book"/>
              </a:rPr>
              <a:t>implementation</a:t>
            </a:r>
            <a:r>
              <a:rPr sz="1600" spc="-60" dirty="0">
                <a:latin typeface="Franklin Gothic Book"/>
                <a:cs typeface="Franklin Gothic Book"/>
              </a:rPr>
              <a:t> </a:t>
            </a:r>
            <a:r>
              <a:rPr sz="1600" spc="-10" dirty="0">
                <a:latin typeface="Franklin Gothic Book"/>
                <a:cs typeface="Franklin Gothic Book"/>
              </a:rPr>
              <a:t>impacts.</a:t>
            </a:r>
            <a:endParaRPr sz="1600">
              <a:latin typeface="Franklin Gothic Book"/>
              <a:cs typeface="Franklin Gothic Book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457200" y="1897152"/>
            <a:ext cx="8141970" cy="4824730"/>
            <a:chOff x="457200" y="1897152"/>
            <a:chExt cx="8141970" cy="482473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98272" y="1897152"/>
              <a:ext cx="7200477" cy="4824322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7200" y="4859465"/>
              <a:ext cx="1352549" cy="1809492"/>
            </a:xfrm>
            <a:prstGeom prst="rect">
              <a:avLst/>
            </a:prstGeom>
          </p:spPr>
        </p:pic>
      </p:grp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46990" rIns="0" bIns="0" rtlCol="0">
            <a:spAutoFit/>
          </a:bodyPr>
          <a:lstStyle/>
          <a:p>
            <a:pPr marL="37465">
              <a:lnSpc>
                <a:spcPct val="100000"/>
              </a:lnSpc>
              <a:spcBef>
                <a:spcPts val="370"/>
              </a:spcBef>
            </a:pPr>
            <a:fld id="{81D60167-4931-47E6-BA6A-407CBD079E47}" type="slidenum">
              <a:rPr spc="-25" dirty="0"/>
              <a:t>21</a:t>
            </a:fld>
            <a:endParaRPr spc="-25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228502" y="5295900"/>
            <a:ext cx="50165" cy="0"/>
          </a:xfrm>
          <a:custGeom>
            <a:avLst/>
            <a:gdLst/>
            <a:ahLst/>
            <a:cxnLst/>
            <a:rect l="l" t="t" r="r" b="b"/>
            <a:pathLst>
              <a:path w="50165">
                <a:moveTo>
                  <a:pt x="0" y="0"/>
                </a:moveTo>
                <a:lnTo>
                  <a:pt x="50133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345679" y="5295900"/>
            <a:ext cx="166370" cy="0"/>
          </a:xfrm>
          <a:custGeom>
            <a:avLst/>
            <a:gdLst/>
            <a:ahLst/>
            <a:cxnLst/>
            <a:rect l="l" t="t" r="r" b="b"/>
            <a:pathLst>
              <a:path w="166369">
                <a:moveTo>
                  <a:pt x="0" y="0"/>
                </a:moveTo>
                <a:lnTo>
                  <a:pt x="166128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645920" y="5295900"/>
            <a:ext cx="99060" cy="0"/>
          </a:xfrm>
          <a:custGeom>
            <a:avLst/>
            <a:gdLst/>
            <a:ahLst/>
            <a:cxnLst/>
            <a:rect l="l" t="t" r="r" b="b"/>
            <a:pathLst>
              <a:path w="99060">
                <a:moveTo>
                  <a:pt x="0" y="0"/>
                </a:moveTo>
                <a:lnTo>
                  <a:pt x="99060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879092" y="5295900"/>
            <a:ext cx="99060" cy="0"/>
          </a:xfrm>
          <a:custGeom>
            <a:avLst/>
            <a:gdLst/>
            <a:ahLst/>
            <a:cxnLst/>
            <a:rect l="l" t="t" r="r" b="b"/>
            <a:pathLst>
              <a:path w="99060">
                <a:moveTo>
                  <a:pt x="0" y="0"/>
                </a:moveTo>
                <a:lnTo>
                  <a:pt x="99059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112264" y="5295900"/>
            <a:ext cx="100965" cy="0"/>
          </a:xfrm>
          <a:custGeom>
            <a:avLst/>
            <a:gdLst/>
            <a:ahLst/>
            <a:cxnLst/>
            <a:rect l="l" t="t" r="r" b="b"/>
            <a:pathLst>
              <a:path w="100964">
                <a:moveTo>
                  <a:pt x="0" y="0"/>
                </a:moveTo>
                <a:lnTo>
                  <a:pt x="100584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345435" y="5295900"/>
            <a:ext cx="100965" cy="0"/>
          </a:xfrm>
          <a:custGeom>
            <a:avLst/>
            <a:gdLst/>
            <a:ahLst/>
            <a:cxnLst/>
            <a:rect l="l" t="t" r="r" b="b"/>
            <a:pathLst>
              <a:path w="100964">
                <a:moveTo>
                  <a:pt x="0" y="0"/>
                </a:moveTo>
                <a:lnTo>
                  <a:pt x="100583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578607" y="5295900"/>
            <a:ext cx="100965" cy="0"/>
          </a:xfrm>
          <a:custGeom>
            <a:avLst/>
            <a:gdLst/>
            <a:ahLst/>
            <a:cxnLst/>
            <a:rect l="l" t="t" r="r" b="b"/>
            <a:pathLst>
              <a:path w="100964">
                <a:moveTo>
                  <a:pt x="0" y="0"/>
                </a:moveTo>
                <a:lnTo>
                  <a:pt x="100584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811779" y="5295900"/>
            <a:ext cx="100965" cy="0"/>
          </a:xfrm>
          <a:custGeom>
            <a:avLst/>
            <a:gdLst/>
            <a:ahLst/>
            <a:cxnLst/>
            <a:rect l="l" t="t" r="r" b="b"/>
            <a:pathLst>
              <a:path w="100964">
                <a:moveTo>
                  <a:pt x="0" y="0"/>
                </a:moveTo>
                <a:lnTo>
                  <a:pt x="100583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046463" y="5295900"/>
            <a:ext cx="99695" cy="0"/>
          </a:xfrm>
          <a:custGeom>
            <a:avLst/>
            <a:gdLst/>
            <a:ahLst/>
            <a:cxnLst/>
            <a:rect l="l" t="t" r="r" b="b"/>
            <a:pathLst>
              <a:path w="99694">
                <a:moveTo>
                  <a:pt x="0" y="0"/>
                </a:moveTo>
                <a:lnTo>
                  <a:pt x="99072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279635" y="5295900"/>
            <a:ext cx="99695" cy="0"/>
          </a:xfrm>
          <a:custGeom>
            <a:avLst/>
            <a:gdLst/>
            <a:ahLst/>
            <a:cxnLst/>
            <a:rect l="l" t="t" r="r" b="b"/>
            <a:pathLst>
              <a:path w="99695">
                <a:moveTo>
                  <a:pt x="0" y="0"/>
                </a:moveTo>
                <a:lnTo>
                  <a:pt x="99072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512807" y="5295900"/>
            <a:ext cx="100965" cy="0"/>
          </a:xfrm>
          <a:custGeom>
            <a:avLst/>
            <a:gdLst/>
            <a:ahLst/>
            <a:cxnLst/>
            <a:rect l="l" t="t" r="r" b="b"/>
            <a:pathLst>
              <a:path w="100964">
                <a:moveTo>
                  <a:pt x="0" y="0"/>
                </a:moveTo>
                <a:lnTo>
                  <a:pt x="100596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745979" y="5295900"/>
            <a:ext cx="100965" cy="0"/>
          </a:xfrm>
          <a:custGeom>
            <a:avLst/>
            <a:gdLst/>
            <a:ahLst/>
            <a:cxnLst/>
            <a:rect l="l" t="t" r="r" b="b"/>
            <a:pathLst>
              <a:path w="100964">
                <a:moveTo>
                  <a:pt x="0" y="0"/>
                </a:moveTo>
                <a:lnTo>
                  <a:pt x="100596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979151" y="5295900"/>
            <a:ext cx="100965" cy="0"/>
          </a:xfrm>
          <a:custGeom>
            <a:avLst/>
            <a:gdLst/>
            <a:ahLst/>
            <a:cxnLst/>
            <a:rect l="l" t="t" r="r" b="b"/>
            <a:pathLst>
              <a:path w="100964">
                <a:moveTo>
                  <a:pt x="0" y="0"/>
                </a:moveTo>
                <a:lnTo>
                  <a:pt x="100596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212335" y="5295900"/>
            <a:ext cx="100965" cy="0"/>
          </a:xfrm>
          <a:custGeom>
            <a:avLst/>
            <a:gdLst/>
            <a:ahLst/>
            <a:cxnLst/>
            <a:rect l="l" t="t" r="r" b="b"/>
            <a:pathLst>
              <a:path w="100964">
                <a:moveTo>
                  <a:pt x="0" y="0"/>
                </a:moveTo>
                <a:lnTo>
                  <a:pt x="100584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447032" y="5295900"/>
            <a:ext cx="99060" cy="0"/>
          </a:xfrm>
          <a:custGeom>
            <a:avLst/>
            <a:gdLst/>
            <a:ahLst/>
            <a:cxnLst/>
            <a:rect l="l" t="t" r="r" b="b"/>
            <a:pathLst>
              <a:path w="99060">
                <a:moveTo>
                  <a:pt x="0" y="0"/>
                </a:moveTo>
                <a:lnTo>
                  <a:pt x="99060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4680203" y="5295900"/>
            <a:ext cx="99060" cy="0"/>
          </a:xfrm>
          <a:custGeom>
            <a:avLst/>
            <a:gdLst/>
            <a:ahLst/>
            <a:cxnLst/>
            <a:rect l="l" t="t" r="r" b="b"/>
            <a:pathLst>
              <a:path w="99060">
                <a:moveTo>
                  <a:pt x="0" y="0"/>
                </a:moveTo>
                <a:lnTo>
                  <a:pt x="99060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4913376" y="5295900"/>
            <a:ext cx="99060" cy="0"/>
          </a:xfrm>
          <a:custGeom>
            <a:avLst/>
            <a:gdLst/>
            <a:ahLst/>
            <a:cxnLst/>
            <a:rect l="l" t="t" r="r" b="b"/>
            <a:pathLst>
              <a:path w="99060">
                <a:moveTo>
                  <a:pt x="0" y="0"/>
                </a:moveTo>
                <a:lnTo>
                  <a:pt x="99060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5146547" y="5295900"/>
            <a:ext cx="100965" cy="0"/>
          </a:xfrm>
          <a:custGeom>
            <a:avLst/>
            <a:gdLst/>
            <a:ahLst/>
            <a:cxnLst/>
            <a:rect l="l" t="t" r="r" b="b"/>
            <a:pathLst>
              <a:path w="100964">
                <a:moveTo>
                  <a:pt x="0" y="0"/>
                </a:moveTo>
                <a:lnTo>
                  <a:pt x="100584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5379720" y="5295900"/>
            <a:ext cx="100965" cy="0"/>
          </a:xfrm>
          <a:custGeom>
            <a:avLst/>
            <a:gdLst/>
            <a:ahLst/>
            <a:cxnLst/>
            <a:rect l="l" t="t" r="r" b="b"/>
            <a:pathLst>
              <a:path w="100964">
                <a:moveTo>
                  <a:pt x="0" y="0"/>
                </a:moveTo>
                <a:lnTo>
                  <a:pt x="100584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5612904" y="5295900"/>
            <a:ext cx="100965" cy="0"/>
          </a:xfrm>
          <a:custGeom>
            <a:avLst/>
            <a:gdLst/>
            <a:ahLst/>
            <a:cxnLst/>
            <a:rect l="l" t="t" r="r" b="b"/>
            <a:pathLst>
              <a:path w="100964">
                <a:moveTo>
                  <a:pt x="0" y="0"/>
                </a:moveTo>
                <a:lnTo>
                  <a:pt x="100571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5846076" y="5295900"/>
            <a:ext cx="100965" cy="0"/>
          </a:xfrm>
          <a:custGeom>
            <a:avLst/>
            <a:gdLst/>
            <a:ahLst/>
            <a:cxnLst/>
            <a:rect l="l" t="t" r="r" b="b"/>
            <a:pathLst>
              <a:path w="100964">
                <a:moveTo>
                  <a:pt x="0" y="0"/>
                </a:moveTo>
                <a:lnTo>
                  <a:pt x="100571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6080759" y="5295900"/>
            <a:ext cx="99060" cy="0"/>
          </a:xfrm>
          <a:custGeom>
            <a:avLst/>
            <a:gdLst/>
            <a:ahLst/>
            <a:cxnLst/>
            <a:rect l="l" t="t" r="r" b="b"/>
            <a:pathLst>
              <a:path w="99060">
                <a:moveTo>
                  <a:pt x="0" y="0"/>
                </a:moveTo>
                <a:lnTo>
                  <a:pt x="99060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6313932" y="5295900"/>
            <a:ext cx="99060" cy="0"/>
          </a:xfrm>
          <a:custGeom>
            <a:avLst/>
            <a:gdLst/>
            <a:ahLst/>
            <a:cxnLst/>
            <a:rect l="l" t="t" r="r" b="b"/>
            <a:pathLst>
              <a:path w="99060">
                <a:moveTo>
                  <a:pt x="0" y="0"/>
                </a:moveTo>
                <a:lnTo>
                  <a:pt x="99060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6547104" y="5295900"/>
            <a:ext cx="100965" cy="0"/>
          </a:xfrm>
          <a:custGeom>
            <a:avLst/>
            <a:gdLst/>
            <a:ahLst/>
            <a:cxnLst/>
            <a:rect l="l" t="t" r="r" b="b"/>
            <a:pathLst>
              <a:path w="100965">
                <a:moveTo>
                  <a:pt x="0" y="0"/>
                </a:moveTo>
                <a:lnTo>
                  <a:pt x="100584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6780276" y="5295900"/>
            <a:ext cx="100965" cy="0"/>
          </a:xfrm>
          <a:custGeom>
            <a:avLst/>
            <a:gdLst/>
            <a:ahLst/>
            <a:cxnLst/>
            <a:rect l="l" t="t" r="r" b="b"/>
            <a:pathLst>
              <a:path w="100965">
                <a:moveTo>
                  <a:pt x="0" y="0"/>
                </a:moveTo>
                <a:lnTo>
                  <a:pt x="100583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7013447" y="5295900"/>
            <a:ext cx="100965" cy="0"/>
          </a:xfrm>
          <a:custGeom>
            <a:avLst/>
            <a:gdLst/>
            <a:ahLst/>
            <a:cxnLst/>
            <a:rect l="l" t="t" r="r" b="b"/>
            <a:pathLst>
              <a:path w="100965">
                <a:moveTo>
                  <a:pt x="0" y="0"/>
                </a:moveTo>
                <a:lnTo>
                  <a:pt x="100583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7246619" y="5295900"/>
            <a:ext cx="100965" cy="0"/>
          </a:xfrm>
          <a:custGeom>
            <a:avLst/>
            <a:gdLst/>
            <a:ahLst/>
            <a:cxnLst/>
            <a:rect l="l" t="t" r="r" b="b"/>
            <a:pathLst>
              <a:path w="100965">
                <a:moveTo>
                  <a:pt x="0" y="0"/>
                </a:moveTo>
                <a:lnTo>
                  <a:pt x="100583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7481303" y="5295900"/>
            <a:ext cx="99695" cy="0"/>
          </a:xfrm>
          <a:custGeom>
            <a:avLst/>
            <a:gdLst/>
            <a:ahLst/>
            <a:cxnLst/>
            <a:rect l="l" t="t" r="r" b="b"/>
            <a:pathLst>
              <a:path w="99695">
                <a:moveTo>
                  <a:pt x="0" y="0"/>
                </a:moveTo>
                <a:lnTo>
                  <a:pt x="99072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7714475" y="5295900"/>
            <a:ext cx="99695" cy="0"/>
          </a:xfrm>
          <a:custGeom>
            <a:avLst/>
            <a:gdLst/>
            <a:ahLst/>
            <a:cxnLst/>
            <a:rect l="l" t="t" r="r" b="b"/>
            <a:pathLst>
              <a:path w="99695">
                <a:moveTo>
                  <a:pt x="0" y="0"/>
                </a:moveTo>
                <a:lnTo>
                  <a:pt x="99072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7947647" y="5295900"/>
            <a:ext cx="100965" cy="0"/>
          </a:xfrm>
          <a:custGeom>
            <a:avLst/>
            <a:gdLst/>
            <a:ahLst/>
            <a:cxnLst/>
            <a:rect l="l" t="t" r="r" b="b"/>
            <a:pathLst>
              <a:path w="100965">
                <a:moveTo>
                  <a:pt x="0" y="0"/>
                </a:moveTo>
                <a:lnTo>
                  <a:pt x="100596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8180819" y="5295900"/>
            <a:ext cx="50165" cy="0"/>
          </a:xfrm>
          <a:custGeom>
            <a:avLst/>
            <a:gdLst/>
            <a:ahLst/>
            <a:cxnLst/>
            <a:rect l="l" t="t" r="r" b="b"/>
            <a:pathLst>
              <a:path w="50165">
                <a:moveTo>
                  <a:pt x="0" y="0"/>
                </a:moveTo>
                <a:lnTo>
                  <a:pt x="50145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1228502" y="4799076"/>
            <a:ext cx="2618105" cy="0"/>
          </a:xfrm>
          <a:custGeom>
            <a:avLst/>
            <a:gdLst/>
            <a:ahLst/>
            <a:cxnLst/>
            <a:rect l="l" t="t" r="r" b="b"/>
            <a:pathLst>
              <a:path w="2618104">
                <a:moveTo>
                  <a:pt x="0" y="0"/>
                </a:moveTo>
                <a:lnTo>
                  <a:pt x="2618073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3912120" y="4799076"/>
            <a:ext cx="167640" cy="0"/>
          </a:xfrm>
          <a:custGeom>
            <a:avLst/>
            <a:gdLst/>
            <a:ahLst/>
            <a:cxnLst/>
            <a:rect l="l" t="t" r="r" b="b"/>
            <a:pathLst>
              <a:path w="167639">
                <a:moveTo>
                  <a:pt x="0" y="0"/>
                </a:moveTo>
                <a:lnTo>
                  <a:pt x="167627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4212335" y="4799076"/>
            <a:ext cx="100965" cy="0"/>
          </a:xfrm>
          <a:custGeom>
            <a:avLst/>
            <a:gdLst/>
            <a:ahLst/>
            <a:cxnLst/>
            <a:rect l="l" t="t" r="r" b="b"/>
            <a:pathLst>
              <a:path w="100964">
                <a:moveTo>
                  <a:pt x="0" y="0"/>
                </a:moveTo>
                <a:lnTo>
                  <a:pt x="100584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4447032" y="4799076"/>
            <a:ext cx="99060" cy="0"/>
          </a:xfrm>
          <a:custGeom>
            <a:avLst/>
            <a:gdLst/>
            <a:ahLst/>
            <a:cxnLst/>
            <a:rect l="l" t="t" r="r" b="b"/>
            <a:pathLst>
              <a:path w="99060">
                <a:moveTo>
                  <a:pt x="0" y="0"/>
                </a:moveTo>
                <a:lnTo>
                  <a:pt x="99060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4680203" y="4799076"/>
            <a:ext cx="166370" cy="0"/>
          </a:xfrm>
          <a:custGeom>
            <a:avLst/>
            <a:gdLst/>
            <a:ahLst/>
            <a:cxnLst/>
            <a:rect l="l" t="t" r="r" b="b"/>
            <a:pathLst>
              <a:path w="166370">
                <a:moveTo>
                  <a:pt x="0" y="0"/>
                </a:moveTo>
                <a:lnTo>
                  <a:pt x="166116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4913376" y="4799076"/>
            <a:ext cx="99060" cy="0"/>
          </a:xfrm>
          <a:custGeom>
            <a:avLst/>
            <a:gdLst/>
            <a:ahLst/>
            <a:cxnLst/>
            <a:rect l="l" t="t" r="r" b="b"/>
            <a:pathLst>
              <a:path w="99060">
                <a:moveTo>
                  <a:pt x="0" y="0"/>
                </a:moveTo>
                <a:lnTo>
                  <a:pt x="99060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5146547" y="4799076"/>
            <a:ext cx="100965" cy="0"/>
          </a:xfrm>
          <a:custGeom>
            <a:avLst/>
            <a:gdLst/>
            <a:ahLst/>
            <a:cxnLst/>
            <a:rect l="l" t="t" r="r" b="b"/>
            <a:pathLst>
              <a:path w="100964">
                <a:moveTo>
                  <a:pt x="0" y="0"/>
                </a:moveTo>
                <a:lnTo>
                  <a:pt x="100584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5379720" y="4799076"/>
            <a:ext cx="100965" cy="0"/>
          </a:xfrm>
          <a:custGeom>
            <a:avLst/>
            <a:gdLst/>
            <a:ahLst/>
            <a:cxnLst/>
            <a:rect l="l" t="t" r="r" b="b"/>
            <a:pathLst>
              <a:path w="100964">
                <a:moveTo>
                  <a:pt x="0" y="0"/>
                </a:moveTo>
                <a:lnTo>
                  <a:pt x="100584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5612904" y="4799076"/>
            <a:ext cx="100965" cy="0"/>
          </a:xfrm>
          <a:custGeom>
            <a:avLst/>
            <a:gdLst/>
            <a:ahLst/>
            <a:cxnLst/>
            <a:rect l="l" t="t" r="r" b="b"/>
            <a:pathLst>
              <a:path w="100964">
                <a:moveTo>
                  <a:pt x="0" y="0"/>
                </a:moveTo>
                <a:lnTo>
                  <a:pt x="100571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5846076" y="4799076"/>
            <a:ext cx="100965" cy="0"/>
          </a:xfrm>
          <a:custGeom>
            <a:avLst/>
            <a:gdLst/>
            <a:ahLst/>
            <a:cxnLst/>
            <a:rect l="l" t="t" r="r" b="b"/>
            <a:pathLst>
              <a:path w="100964">
                <a:moveTo>
                  <a:pt x="0" y="0"/>
                </a:moveTo>
                <a:lnTo>
                  <a:pt x="100571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6080759" y="4799076"/>
            <a:ext cx="99060" cy="0"/>
          </a:xfrm>
          <a:custGeom>
            <a:avLst/>
            <a:gdLst/>
            <a:ahLst/>
            <a:cxnLst/>
            <a:rect l="l" t="t" r="r" b="b"/>
            <a:pathLst>
              <a:path w="99060">
                <a:moveTo>
                  <a:pt x="0" y="0"/>
                </a:moveTo>
                <a:lnTo>
                  <a:pt x="99060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6313932" y="4799076"/>
            <a:ext cx="99060" cy="0"/>
          </a:xfrm>
          <a:custGeom>
            <a:avLst/>
            <a:gdLst/>
            <a:ahLst/>
            <a:cxnLst/>
            <a:rect l="l" t="t" r="r" b="b"/>
            <a:pathLst>
              <a:path w="99060">
                <a:moveTo>
                  <a:pt x="0" y="0"/>
                </a:moveTo>
                <a:lnTo>
                  <a:pt x="99060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6547104" y="4799076"/>
            <a:ext cx="100965" cy="0"/>
          </a:xfrm>
          <a:custGeom>
            <a:avLst/>
            <a:gdLst/>
            <a:ahLst/>
            <a:cxnLst/>
            <a:rect l="l" t="t" r="r" b="b"/>
            <a:pathLst>
              <a:path w="100965">
                <a:moveTo>
                  <a:pt x="0" y="0"/>
                </a:moveTo>
                <a:lnTo>
                  <a:pt x="100584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6780276" y="4799076"/>
            <a:ext cx="100965" cy="0"/>
          </a:xfrm>
          <a:custGeom>
            <a:avLst/>
            <a:gdLst/>
            <a:ahLst/>
            <a:cxnLst/>
            <a:rect l="l" t="t" r="r" b="b"/>
            <a:pathLst>
              <a:path w="100965">
                <a:moveTo>
                  <a:pt x="0" y="0"/>
                </a:moveTo>
                <a:lnTo>
                  <a:pt x="100583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7013447" y="4799076"/>
            <a:ext cx="100965" cy="0"/>
          </a:xfrm>
          <a:custGeom>
            <a:avLst/>
            <a:gdLst/>
            <a:ahLst/>
            <a:cxnLst/>
            <a:rect l="l" t="t" r="r" b="b"/>
            <a:pathLst>
              <a:path w="100965">
                <a:moveTo>
                  <a:pt x="0" y="0"/>
                </a:moveTo>
                <a:lnTo>
                  <a:pt x="100583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7246619" y="4799076"/>
            <a:ext cx="100965" cy="0"/>
          </a:xfrm>
          <a:custGeom>
            <a:avLst/>
            <a:gdLst/>
            <a:ahLst/>
            <a:cxnLst/>
            <a:rect l="l" t="t" r="r" b="b"/>
            <a:pathLst>
              <a:path w="100965">
                <a:moveTo>
                  <a:pt x="0" y="0"/>
                </a:moveTo>
                <a:lnTo>
                  <a:pt x="100583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7481303" y="4799076"/>
            <a:ext cx="99695" cy="0"/>
          </a:xfrm>
          <a:custGeom>
            <a:avLst/>
            <a:gdLst/>
            <a:ahLst/>
            <a:cxnLst/>
            <a:rect l="l" t="t" r="r" b="b"/>
            <a:pathLst>
              <a:path w="99695">
                <a:moveTo>
                  <a:pt x="0" y="0"/>
                </a:moveTo>
                <a:lnTo>
                  <a:pt x="99072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7714475" y="4799076"/>
            <a:ext cx="99695" cy="0"/>
          </a:xfrm>
          <a:custGeom>
            <a:avLst/>
            <a:gdLst/>
            <a:ahLst/>
            <a:cxnLst/>
            <a:rect l="l" t="t" r="r" b="b"/>
            <a:pathLst>
              <a:path w="99695">
                <a:moveTo>
                  <a:pt x="0" y="0"/>
                </a:moveTo>
                <a:lnTo>
                  <a:pt x="99072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7947647" y="4799076"/>
            <a:ext cx="100965" cy="0"/>
          </a:xfrm>
          <a:custGeom>
            <a:avLst/>
            <a:gdLst/>
            <a:ahLst/>
            <a:cxnLst/>
            <a:rect l="l" t="t" r="r" b="b"/>
            <a:pathLst>
              <a:path w="100965">
                <a:moveTo>
                  <a:pt x="0" y="0"/>
                </a:moveTo>
                <a:lnTo>
                  <a:pt x="100596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8180819" y="4799076"/>
            <a:ext cx="50165" cy="0"/>
          </a:xfrm>
          <a:custGeom>
            <a:avLst/>
            <a:gdLst/>
            <a:ahLst/>
            <a:cxnLst/>
            <a:rect l="l" t="t" r="r" b="b"/>
            <a:pathLst>
              <a:path w="50165">
                <a:moveTo>
                  <a:pt x="0" y="0"/>
                </a:moveTo>
                <a:lnTo>
                  <a:pt x="50145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1228502" y="4302252"/>
            <a:ext cx="4951730" cy="0"/>
          </a:xfrm>
          <a:custGeom>
            <a:avLst/>
            <a:gdLst/>
            <a:ahLst/>
            <a:cxnLst/>
            <a:rect l="l" t="t" r="r" b="b"/>
            <a:pathLst>
              <a:path w="4951730">
                <a:moveTo>
                  <a:pt x="0" y="0"/>
                </a:moveTo>
                <a:lnTo>
                  <a:pt x="4951317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6313932" y="4302252"/>
            <a:ext cx="800100" cy="0"/>
          </a:xfrm>
          <a:custGeom>
            <a:avLst/>
            <a:gdLst/>
            <a:ahLst/>
            <a:cxnLst/>
            <a:rect l="l" t="t" r="r" b="b"/>
            <a:pathLst>
              <a:path w="800100">
                <a:moveTo>
                  <a:pt x="0" y="0"/>
                </a:moveTo>
                <a:lnTo>
                  <a:pt x="800100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7246619" y="4302252"/>
            <a:ext cx="100965" cy="0"/>
          </a:xfrm>
          <a:custGeom>
            <a:avLst/>
            <a:gdLst/>
            <a:ahLst/>
            <a:cxnLst/>
            <a:rect l="l" t="t" r="r" b="b"/>
            <a:pathLst>
              <a:path w="100965">
                <a:moveTo>
                  <a:pt x="0" y="0"/>
                </a:moveTo>
                <a:lnTo>
                  <a:pt x="100583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7481303" y="4302252"/>
            <a:ext cx="99695" cy="0"/>
          </a:xfrm>
          <a:custGeom>
            <a:avLst/>
            <a:gdLst/>
            <a:ahLst/>
            <a:cxnLst/>
            <a:rect l="l" t="t" r="r" b="b"/>
            <a:pathLst>
              <a:path w="99695">
                <a:moveTo>
                  <a:pt x="0" y="0"/>
                </a:moveTo>
                <a:lnTo>
                  <a:pt x="99072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7714475" y="4302252"/>
            <a:ext cx="99695" cy="0"/>
          </a:xfrm>
          <a:custGeom>
            <a:avLst/>
            <a:gdLst/>
            <a:ahLst/>
            <a:cxnLst/>
            <a:rect l="l" t="t" r="r" b="b"/>
            <a:pathLst>
              <a:path w="99695">
                <a:moveTo>
                  <a:pt x="0" y="0"/>
                </a:moveTo>
                <a:lnTo>
                  <a:pt x="99072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7947647" y="4302252"/>
            <a:ext cx="100965" cy="0"/>
          </a:xfrm>
          <a:custGeom>
            <a:avLst/>
            <a:gdLst/>
            <a:ahLst/>
            <a:cxnLst/>
            <a:rect l="l" t="t" r="r" b="b"/>
            <a:pathLst>
              <a:path w="100965">
                <a:moveTo>
                  <a:pt x="0" y="0"/>
                </a:moveTo>
                <a:lnTo>
                  <a:pt x="100596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8180819" y="4302252"/>
            <a:ext cx="50165" cy="0"/>
          </a:xfrm>
          <a:custGeom>
            <a:avLst/>
            <a:gdLst/>
            <a:ahLst/>
            <a:cxnLst/>
            <a:rect l="l" t="t" r="r" b="b"/>
            <a:pathLst>
              <a:path w="50165">
                <a:moveTo>
                  <a:pt x="0" y="0"/>
                </a:moveTo>
                <a:lnTo>
                  <a:pt x="50145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1228502" y="3803903"/>
            <a:ext cx="6419215" cy="0"/>
          </a:xfrm>
          <a:custGeom>
            <a:avLst/>
            <a:gdLst/>
            <a:ahLst/>
            <a:cxnLst/>
            <a:rect l="l" t="t" r="r" b="b"/>
            <a:pathLst>
              <a:path w="6419215">
                <a:moveTo>
                  <a:pt x="0" y="0"/>
                </a:moveTo>
                <a:lnTo>
                  <a:pt x="6418929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7714475" y="3803903"/>
            <a:ext cx="99695" cy="0"/>
          </a:xfrm>
          <a:custGeom>
            <a:avLst/>
            <a:gdLst/>
            <a:ahLst/>
            <a:cxnLst/>
            <a:rect l="l" t="t" r="r" b="b"/>
            <a:pathLst>
              <a:path w="99695">
                <a:moveTo>
                  <a:pt x="0" y="0"/>
                </a:moveTo>
                <a:lnTo>
                  <a:pt x="99072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7947647" y="3803903"/>
            <a:ext cx="100965" cy="0"/>
          </a:xfrm>
          <a:custGeom>
            <a:avLst/>
            <a:gdLst/>
            <a:ahLst/>
            <a:cxnLst/>
            <a:rect l="l" t="t" r="r" b="b"/>
            <a:pathLst>
              <a:path w="100965">
                <a:moveTo>
                  <a:pt x="0" y="0"/>
                </a:moveTo>
                <a:lnTo>
                  <a:pt x="100596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8180819" y="3803903"/>
            <a:ext cx="50165" cy="0"/>
          </a:xfrm>
          <a:custGeom>
            <a:avLst/>
            <a:gdLst/>
            <a:ahLst/>
            <a:cxnLst/>
            <a:rect l="l" t="t" r="r" b="b"/>
            <a:pathLst>
              <a:path w="50165">
                <a:moveTo>
                  <a:pt x="0" y="0"/>
                </a:moveTo>
                <a:lnTo>
                  <a:pt x="50145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1228502" y="3307079"/>
            <a:ext cx="6585584" cy="0"/>
          </a:xfrm>
          <a:custGeom>
            <a:avLst/>
            <a:gdLst/>
            <a:ahLst/>
            <a:cxnLst/>
            <a:rect l="l" t="t" r="r" b="b"/>
            <a:pathLst>
              <a:path w="6585584">
                <a:moveTo>
                  <a:pt x="0" y="0"/>
                </a:moveTo>
                <a:lnTo>
                  <a:pt x="6585045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7947647" y="3307079"/>
            <a:ext cx="100965" cy="0"/>
          </a:xfrm>
          <a:custGeom>
            <a:avLst/>
            <a:gdLst/>
            <a:ahLst/>
            <a:cxnLst/>
            <a:rect l="l" t="t" r="r" b="b"/>
            <a:pathLst>
              <a:path w="100965">
                <a:moveTo>
                  <a:pt x="0" y="0"/>
                </a:moveTo>
                <a:lnTo>
                  <a:pt x="100596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8180819" y="3307079"/>
            <a:ext cx="50165" cy="0"/>
          </a:xfrm>
          <a:custGeom>
            <a:avLst/>
            <a:gdLst/>
            <a:ahLst/>
            <a:cxnLst/>
            <a:rect l="l" t="t" r="r" b="b"/>
            <a:pathLst>
              <a:path w="50165">
                <a:moveTo>
                  <a:pt x="0" y="0"/>
                </a:moveTo>
                <a:lnTo>
                  <a:pt x="50145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1228502" y="2808732"/>
            <a:ext cx="6585584" cy="0"/>
          </a:xfrm>
          <a:custGeom>
            <a:avLst/>
            <a:gdLst/>
            <a:ahLst/>
            <a:cxnLst/>
            <a:rect l="l" t="t" r="r" b="b"/>
            <a:pathLst>
              <a:path w="6585584">
                <a:moveTo>
                  <a:pt x="0" y="0"/>
                </a:moveTo>
                <a:lnTo>
                  <a:pt x="6585045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7880604" y="2808732"/>
            <a:ext cx="167640" cy="0"/>
          </a:xfrm>
          <a:custGeom>
            <a:avLst/>
            <a:gdLst/>
            <a:ahLst/>
            <a:cxnLst/>
            <a:rect l="l" t="t" r="r" b="b"/>
            <a:pathLst>
              <a:path w="167640">
                <a:moveTo>
                  <a:pt x="0" y="0"/>
                </a:moveTo>
                <a:lnTo>
                  <a:pt x="167640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8180819" y="2808732"/>
            <a:ext cx="50165" cy="0"/>
          </a:xfrm>
          <a:custGeom>
            <a:avLst/>
            <a:gdLst/>
            <a:ahLst/>
            <a:cxnLst/>
            <a:rect l="l" t="t" r="r" b="b"/>
            <a:pathLst>
              <a:path w="50165">
                <a:moveTo>
                  <a:pt x="0" y="0"/>
                </a:moveTo>
                <a:lnTo>
                  <a:pt x="50145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1228502" y="2311907"/>
            <a:ext cx="6885305" cy="0"/>
          </a:xfrm>
          <a:custGeom>
            <a:avLst/>
            <a:gdLst/>
            <a:ahLst/>
            <a:cxnLst/>
            <a:rect l="l" t="t" r="r" b="b"/>
            <a:pathLst>
              <a:path w="6885305">
                <a:moveTo>
                  <a:pt x="0" y="0"/>
                </a:moveTo>
                <a:lnTo>
                  <a:pt x="6885273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8180819" y="2311907"/>
            <a:ext cx="50165" cy="0"/>
          </a:xfrm>
          <a:custGeom>
            <a:avLst/>
            <a:gdLst/>
            <a:ahLst/>
            <a:cxnLst/>
            <a:rect l="l" t="t" r="r" b="b"/>
            <a:pathLst>
              <a:path w="50165">
                <a:moveTo>
                  <a:pt x="0" y="0"/>
                </a:moveTo>
                <a:lnTo>
                  <a:pt x="50145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1228502" y="1814601"/>
            <a:ext cx="7002780" cy="0"/>
          </a:xfrm>
          <a:custGeom>
            <a:avLst/>
            <a:gdLst/>
            <a:ahLst/>
            <a:cxnLst/>
            <a:rect l="l" t="t" r="r" b="b"/>
            <a:pathLst>
              <a:path w="7002780">
                <a:moveTo>
                  <a:pt x="0" y="0"/>
                </a:moveTo>
                <a:lnTo>
                  <a:pt x="7002462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8048243" y="2310383"/>
            <a:ext cx="66040" cy="3484245"/>
          </a:xfrm>
          <a:custGeom>
            <a:avLst/>
            <a:gdLst/>
            <a:ahLst/>
            <a:cxnLst/>
            <a:rect l="l" t="t" r="r" b="b"/>
            <a:pathLst>
              <a:path w="66040" h="3484245">
                <a:moveTo>
                  <a:pt x="65544" y="0"/>
                </a:moveTo>
                <a:lnTo>
                  <a:pt x="0" y="0"/>
                </a:lnTo>
                <a:lnTo>
                  <a:pt x="0" y="3483648"/>
                </a:lnTo>
                <a:lnTo>
                  <a:pt x="65544" y="3483648"/>
                </a:lnTo>
                <a:lnTo>
                  <a:pt x="65544" y="0"/>
                </a:lnTo>
                <a:close/>
              </a:path>
            </a:pathLst>
          </a:custGeom>
          <a:solidFill>
            <a:srgbClr val="54A7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7813547" y="2615183"/>
            <a:ext cx="67310" cy="3179445"/>
          </a:xfrm>
          <a:custGeom>
            <a:avLst/>
            <a:gdLst/>
            <a:ahLst/>
            <a:cxnLst/>
            <a:rect l="l" t="t" r="r" b="b"/>
            <a:pathLst>
              <a:path w="67309" h="3179445">
                <a:moveTo>
                  <a:pt x="67055" y="0"/>
                </a:moveTo>
                <a:lnTo>
                  <a:pt x="0" y="0"/>
                </a:lnTo>
                <a:lnTo>
                  <a:pt x="0" y="3178848"/>
                </a:lnTo>
                <a:lnTo>
                  <a:pt x="67055" y="3178848"/>
                </a:lnTo>
                <a:lnTo>
                  <a:pt x="67055" y="0"/>
                </a:lnTo>
                <a:close/>
              </a:path>
            </a:pathLst>
          </a:custGeom>
          <a:solidFill>
            <a:srgbClr val="54A7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7580376" y="3874008"/>
            <a:ext cx="67310" cy="1920239"/>
          </a:xfrm>
          <a:custGeom>
            <a:avLst/>
            <a:gdLst/>
            <a:ahLst/>
            <a:cxnLst/>
            <a:rect l="l" t="t" r="r" b="b"/>
            <a:pathLst>
              <a:path w="67309" h="1920239">
                <a:moveTo>
                  <a:pt x="67055" y="0"/>
                </a:moveTo>
                <a:lnTo>
                  <a:pt x="0" y="0"/>
                </a:lnTo>
                <a:lnTo>
                  <a:pt x="0" y="1920024"/>
                </a:lnTo>
                <a:lnTo>
                  <a:pt x="67055" y="1920024"/>
                </a:lnTo>
                <a:lnTo>
                  <a:pt x="67055" y="0"/>
                </a:lnTo>
                <a:close/>
              </a:path>
            </a:pathLst>
          </a:custGeom>
          <a:solidFill>
            <a:srgbClr val="54A7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7114031" y="4023359"/>
            <a:ext cx="67310" cy="1771014"/>
          </a:xfrm>
          <a:custGeom>
            <a:avLst/>
            <a:gdLst/>
            <a:ahLst/>
            <a:cxnLst/>
            <a:rect l="l" t="t" r="r" b="b"/>
            <a:pathLst>
              <a:path w="67309" h="1771014">
                <a:moveTo>
                  <a:pt x="67055" y="0"/>
                </a:moveTo>
                <a:lnTo>
                  <a:pt x="0" y="0"/>
                </a:lnTo>
                <a:lnTo>
                  <a:pt x="0" y="1770672"/>
                </a:lnTo>
                <a:lnTo>
                  <a:pt x="67055" y="1770672"/>
                </a:lnTo>
                <a:lnTo>
                  <a:pt x="67055" y="0"/>
                </a:lnTo>
                <a:close/>
              </a:path>
            </a:pathLst>
          </a:custGeom>
          <a:solidFill>
            <a:srgbClr val="54A7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6179820" y="4245876"/>
            <a:ext cx="67310" cy="1548765"/>
          </a:xfrm>
          <a:custGeom>
            <a:avLst/>
            <a:gdLst/>
            <a:ahLst/>
            <a:cxnLst/>
            <a:rect l="l" t="t" r="r" b="b"/>
            <a:pathLst>
              <a:path w="67310" h="1548764">
                <a:moveTo>
                  <a:pt x="67043" y="0"/>
                </a:moveTo>
                <a:lnTo>
                  <a:pt x="0" y="0"/>
                </a:lnTo>
                <a:lnTo>
                  <a:pt x="0" y="1548155"/>
                </a:lnTo>
                <a:lnTo>
                  <a:pt x="67043" y="1548155"/>
                </a:lnTo>
                <a:lnTo>
                  <a:pt x="67043" y="0"/>
                </a:lnTo>
                <a:close/>
              </a:path>
            </a:pathLst>
          </a:custGeom>
          <a:solidFill>
            <a:srgbClr val="54A7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7347204" y="4250448"/>
            <a:ext cx="67310" cy="1543685"/>
          </a:xfrm>
          <a:custGeom>
            <a:avLst/>
            <a:gdLst/>
            <a:ahLst/>
            <a:cxnLst/>
            <a:rect l="l" t="t" r="r" b="b"/>
            <a:pathLst>
              <a:path w="67309" h="1543685">
                <a:moveTo>
                  <a:pt x="67055" y="0"/>
                </a:moveTo>
                <a:lnTo>
                  <a:pt x="0" y="0"/>
                </a:lnTo>
                <a:lnTo>
                  <a:pt x="0" y="1543583"/>
                </a:lnTo>
                <a:lnTo>
                  <a:pt x="67055" y="1543583"/>
                </a:lnTo>
                <a:lnTo>
                  <a:pt x="67055" y="0"/>
                </a:lnTo>
                <a:close/>
              </a:path>
            </a:pathLst>
          </a:custGeom>
          <a:solidFill>
            <a:srgbClr val="54A7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5946647" y="4393691"/>
            <a:ext cx="67310" cy="1400810"/>
          </a:xfrm>
          <a:custGeom>
            <a:avLst/>
            <a:gdLst/>
            <a:ahLst/>
            <a:cxnLst/>
            <a:rect l="l" t="t" r="r" b="b"/>
            <a:pathLst>
              <a:path w="67310" h="1400810">
                <a:moveTo>
                  <a:pt x="67043" y="0"/>
                </a:moveTo>
                <a:lnTo>
                  <a:pt x="0" y="0"/>
                </a:lnTo>
                <a:lnTo>
                  <a:pt x="0" y="1400340"/>
                </a:lnTo>
                <a:lnTo>
                  <a:pt x="67043" y="1400340"/>
                </a:lnTo>
                <a:lnTo>
                  <a:pt x="67043" y="0"/>
                </a:lnTo>
                <a:close/>
              </a:path>
            </a:pathLst>
          </a:custGeom>
          <a:solidFill>
            <a:srgbClr val="54A7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6412991" y="4468367"/>
            <a:ext cx="67310" cy="1325880"/>
          </a:xfrm>
          <a:custGeom>
            <a:avLst/>
            <a:gdLst/>
            <a:ahLst/>
            <a:cxnLst/>
            <a:rect l="l" t="t" r="r" b="b"/>
            <a:pathLst>
              <a:path w="67310" h="1325879">
                <a:moveTo>
                  <a:pt x="67043" y="0"/>
                </a:moveTo>
                <a:lnTo>
                  <a:pt x="0" y="0"/>
                </a:lnTo>
                <a:lnTo>
                  <a:pt x="0" y="1325664"/>
                </a:lnTo>
                <a:lnTo>
                  <a:pt x="67043" y="1325664"/>
                </a:lnTo>
                <a:lnTo>
                  <a:pt x="67043" y="0"/>
                </a:lnTo>
                <a:close/>
              </a:path>
            </a:pathLst>
          </a:custGeom>
          <a:solidFill>
            <a:srgbClr val="54A7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6647688" y="4491228"/>
            <a:ext cx="66040" cy="1303020"/>
          </a:xfrm>
          <a:custGeom>
            <a:avLst/>
            <a:gdLst/>
            <a:ahLst/>
            <a:cxnLst/>
            <a:rect l="l" t="t" r="r" b="b"/>
            <a:pathLst>
              <a:path w="66040" h="1303020">
                <a:moveTo>
                  <a:pt x="65531" y="0"/>
                </a:moveTo>
                <a:lnTo>
                  <a:pt x="0" y="0"/>
                </a:lnTo>
                <a:lnTo>
                  <a:pt x="0" y="1302804"/>
                </a:lnTo>
                <a:lnTo>
                  <a:pt x="65531" y="1302804"/>
                </a:lnTo>
                <a:lnTo>
                  <a:pt x="65531" y="0"/>
                </a:lnTo>
                <a:close/>
              </a:path>
            </a:pathLst>
          </a:custGeom>
          <a:solidFill>
            <a:srgbClr val="54A7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5713476" y="4491228"/>
            <a:ext cx="67310" cy="1303020"/>
          </a:xfrm>
          <a:custGeom>
            <a:avLst/>
            <a:gdLst/>
            <a:ahLst/>
            <a:cxnLst/>
            <a:rect l="l" t="t" r="r" b="b"/>
            <a:pathLst>
              <a:path w="67310" h="1303020">
                <a:moveTo>
                  <a:pt x="67043" y="0"/>
                </a:moveTo>
                <a:lnTo>
                  <a:pt x="0" y="0"/>
                </a:lnTo>
                <a:lnTo>
                  <a:pt x="0" y="1302804"/>
                </a:lnTo>
                <a:lnTo>
                  <a:pt x="67043" y="1302804"/>
                </a:lnTo>
                <a:lnTo>
                  <a:pt x="67043" y="0"/>
                </a:lnTo>
                <a:close/>
              </a:path>
            </a:pathLst>
          </a:custGeom>
          <a:solidFill>
            <a:srgbClr val="54A7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6880859" y="4529340"/>
            <a:ext cx="67310" cy="1264920"/>
          </a:xfrm>
          <a:custGeom>
            <a:avLst/>
            <a:gdLst/>
            <a:ahLst/>
            <a:cxnLst/>
            <a:rect l="l" t="t" r="r" b="b"/>
            <a:pathLst>
              <a:path w="67309" h="1264920">
                <a:moveTo>
                  <a:pt x="67055" y="0"/>
                </a:moveTo>
                <a:lnTo>
                  <a:pt x="0" y="0"/>
                </a:lnTo>
                <a:lnTo>
                  <a:pt x="0" y="1264691"/>
                </a:lnTo>
                <a:lnTo>
                  <a:pt x="67055" y="1264691"/>
                </a:lnTo>
                <a:lnTo>
                  <a:pt x="67055" y="0"/>
                </a:lnTo>
                <a:close/>
              </a:path>
            </a:pathLst>
          </a:custGeom>
          <a:solidFill>
            <a:srgbClr val="54A7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5012435" y="4538484"/>
            <a:ext cx="67310" cy="1256030"/>
          </a:xfrm>
          <a:custGeom>
            <a:avLst/>
            <a:gdLst/>
            <a:ahLst/>
            <a:cxnLst/>
            <a:rect l="l" t="t" r="r" b="b"/>
            <a:pathLst>
              <a:path w="67310" h="1256029">
                <a:moveTo>
                  <a:pt x="67055" y="0"/>
                </a:moveTo>
                <a:lnTo>
                  <a:pt x="0" y="0"/>
                </a:lnTo>
                <a:lnTo>
                  <a:pt x="0" y="1255547"/>
                </a:lnTo>
                <a:lnTo>
                  <a:pt x="67055" y="1255547"/>
                </a:lnTo>
                <a:lnTo>
                  <a:pt x="67055" y="0"/>
                </a:lnTo>
                <a:close/>
              </a:path>
            </a:pathLst>
          </a:custGeom>
          <a:solidFill>
            <a:srgbClr val="54A7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5480303" y="4568952"/>
            <a:ext cx="67310" cy="1225550"/>
          </a:xfrm>
          <a:custGeom>
            <a:avLst/>
            <a:gdLst/>
            <a:ahLst/>
            <a:cxnLst/>
            <a:rect l="l" t="t" r="r" b="b"/>
            <a:pathLst>
              <a:path w="67310" h="1225550">
                <a:moveTo>
                  <a:pt x="67043" y="0"/>
                </a:moveTo>
                <a:lnTo>
                  <a:pt x="0" y="0"/>
                </a:lnTo>
                <a:lnTo>
                  <a:pt x="0" y="1225080"/>
                </a:lnTo>
                <a:lnTo>
                  <a:pt x="67043" y="1225080"/>
                </a:lnTo>
                <a:lnTo>
                  <a:pt x="67043" y="0"/>
                </a:lnTo>
                <a:close/>
              </a:path>
            </a:pathLst>
          </a:custGeom>
          <a:solidFill>
            <a:srgbClr val="54A7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4546091" y="4725936"/>
            <a:ext cx="67310" cy="1068705"/>
          </a:xfrm>
          <a:custGeom>
            <a:avLst/>
            <a:gdLst/>
            <a:ahLst/>
            <a:cxnLst/>
            <a:rect l="l" t="t" r="r" b="b"/>
            <a:pathLst>
              <a:path w="67310" h="1068704">
                <a:moveTo>
                  <a:pt x="67055" y="0"/>
                </a:moveTo>
                <a:lnTo>
                  <a:pt x="0" y="0"/>
                </a:lnTo>
                <a:lnTo>
                  <a:pt x="0" y="1068095"/>
                </a:lnTo>
                <a:lnTo>
                  <a:pt x="67055" y="1068095"/>
                </a:lnTo>
                <a:lnTo>
                  <a:pt x="67055" y="0"/>
                </a:lnTo>
                <a:close/>
              </a:path>
            </a:pathLst>
          </a:custGeom>
          <a:solidFill>
            <a:srgbClr val="54A7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5247132" y="4757940"/>
            <a:ext cx="66040" cy="1036319"/>
          </a:xfrm>
          <a:custGeom>
            <a:avLst/>
            <a:gdLst/>
            <a:ahLst/>
            <a:cxnLst/>
            <a:rect l="l" t="t" r="r" b="b"/>
            <a:pathLst>
              <a:path w="66039" h="1036320">
                <a:moveTo>
                  <a:pt x="65532" y="0"/>
                </a:moveTo>
                <a:lnTo>
                  <a:pt x="0" y="0"/>
                </a:lnTo>
                <a:lnTo>
                  <a:pt x="0" y="1036091"/>
                </a:lnTo>
                <a:lnTo>
                  <a:pt x="65532" y="1036091"/>
                </a:lnTo>
                <a:lnTo>
                  <a:pt x="65532" y="0"/>
                </a:lnTo>
                <a:close/>
              </a:path>
            </a:pathLst>
          </a:custGeom>
          <a:solidFill>
            <a:srgbClr val="54A7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4312920" y="4768596"/>
            <a:ext cx="67310" cy="1025525"/>
          </a:xfrm>
          <a:custGeom>
            <a:avLst/>
            <a:gdLst/>
            <a:ahLst/>
            <a:cxnLst/>
            <a:rect l="l" t="t" r="r" b="b"/>
            <a:pathLst>
              <a:path w="67310" h="1025525">
                <a:moveTo>
                  <a:pt x="67055" y="0"/>
                </a:moveTo>
                <a:lnTo>
                  <a:pt x="0" y="0"/>
                </a:lnTo>
                <a:lnTo>
                  <a:pt x="0" y="1025436"/>
                </a:lnTo>
                <a:lnTo>
                  <a:pt x="67055" y="1025436"/>
                </a:lnTo>
                <a:lnTo>
                  <a:pt x="67055" y="0"/>
                </a:lnTo>
                <a:close/>
              </a:path>
            </a:pathLst>
          </a:custGeom>
          <a:solidFill>
            <a:srgbClr val="54A7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4079747" y="4776228"/>
            <a:ext cx="67310" cy="1017905"/>
          </a:xfrm>
          <a:custGeom>
            <a:avLst/>
            <a:gdLst/>
            <a:ahLst/>
            <a:cxnLst/>
            <a:rect l="l" t="t" r="r" b="b"/>
            <a:pathLst>
              <a:path w="67310" h="1017904">
                <a:moveTo>
                  <a:pt x="67055" y="0"/>
                </a:moveTo>
                <a:lnTo>
                  <a:pt x="0" y="0"/>
                </a:lnTo>
                <a:lnTo>
                  <a:pt x="0" y="1017803"/>
                </a:lnTo>
                <a:lnTo>
                  <a:pt x="67055" y="1017803"/>
                </a:lnTo>
                <a:lnTo>
                  <a:pt x="67055" y="0"/>
                </a:lnTo>
                <a:close/>
              </a:path>
            </a:pathLst>
          </a:custGeom>
          <a:solidFill>
            <a:srgbClr val="54A7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3846576" y="4785372"/>
            <a:ext cx="66040" cy="1009015"/>
          </a:xfrm>
          <a:custGeom>
            <a:avLst/>
            <a:gdLst/>
            <a:ahLst/>
            <a:cxnLst/>
            <a:rect l="l" t="t" r="r" b="b"/>
            <a:pathLst>
              <a:path w="66039" h="1009014">
                <a:moveTo>
                  <a:pt x="65544" y="0"/>
                </a:moveTo>
                <a:lnTo>
                  <a:pt x="0" y="0"/>
                </a:lnTo>
                <a:lnTo>
                  <a:pt x="0" y="1008659"/>
                </a:lnTo>
                <a:lnTo>
                  <a:pt x="65544" y="1008659"/>
                </a:lnTo>
                <a:lnTo>
                  <a:pt x="65544" y="0"/>
                </a:lnTo>
                <a:close/>
              </a:path>
            </a:pathLst>
          </a:custGeom>
          <a:solidFill>
            <a:srgbClr val="54A7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4779264" y="4843271"/>
            <a:ext cx="67310" cy="951230"/>
          </a:xfrm>
          <a:custGeom>
            <a:avLst/>
            <a:gdLst/>
            <a:ahLst/>
            <a:cxnLst/>
            <a:rect l="l" t="t" r="r" b="b"/>
            <a:pathLst>
              <a:path w="67310" h="951229">
                <a:moveTo>
                  <a:pt x="67055" y="0"/>
                </a:moveTo>
                <a:lnTo>
                  <a:pt x="0" y="0"/>
                </a:lnTo>
                <a:lnTo>
                  <a:pt x="0" y="950760"/>
                </a:lnTo>
                <a:lnTo>
                  <a:pt x="67055" y="950760"/>
                </a:lnTo>
                <a:lnTo>
                  <a:pt x="67055" y="0"/>
                </a:lnTo>
                <a:close/>
              </a:path>
            </a:pathLst>
          </a:custGeom>
          <a:solidFill>
            <a:srgbClr val="54A7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3613403" y="4943855"/>
            <a:ext cx="66040" cy="850265"/>
          </a:xfrm>
          <a:custGeom>
            <a:avLst/>
            <a:gdLst/>
            <a:ahLst/>
            <a:cxnLst/>
            <a:rect l="l" t="t" r="r" b="b"/>
            <a:pathLst>
              <a:path w="66039" h="850264">
                <a:moveTo>
                  <a:pt x="65544" y="0"/>
                </a:moveTo>
                <a:lnTo>
                  <a:pt x="0" y="0"/>
                </a:lnTo>
                <a:lnTo>
                  <a:pt x="0" y="850176"/>
                </a:lnTo>
                <a:lnTo>
                  <a:pt x="65544" y="850176"/>
                </a:lnTo>
                <a:lnTo>
                  <a:pt x="65544" y="0"/>
                </a:lnTo>
                <a:close/>
              </a:path>
            </a:pathLst>
          </a:custGeom>
          <a:solidFill>
            <a:srgbClr val="54A7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2679192" y="4975859"/>
            <a:ext cx="67310" cy="818515"/>
          </a:xfrm>
          <a:custGeom>
            <a:avLst/>
            <a:gdLst/>
            <a:ahLst/>
            <a:cxnLst/>
            <a:rect l="l" t="t" r="r" b="b"/>
            <a:pathLst>
              <a:path w="67310" h="818514">
                <a:moveTo>
                  <a:pt x="67056" y="0"/>
                </a:moveTo>
                <a:lnTo>
                  <a:pt x="0" y="0"/>
                </a:lnTo>
                <a:lnTo>
                  <a:pt x="0" y="818172"/>
                </a:lnTo>
                <a:lnTo>
                  <a:pt x="67056" y="818172"/>
                </a:lnTo>
                <a:lnTo>
                  <a:pt x="67056" y="0"/>
                </a:lnTo>
                <a:close/>
              </a:path>
            </a:pathLst>
          </a:custGeom>
          <a:solidFill>
            <a:srgbClr val="54A7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2912364" y="5000256"/>
            <a:ext cx="67310" cy="794385"/>
          </a:xfrm>
          <a:custGeom>
            <a:avLst/>
            <a:gdLst/>
            <a:ahLst/>
            <a:cxnLst/>
            <a:rect l="l" t="t" r="r" b="b"/>
            <a:pathLst>
              <a:path w="67310" h="794385">
                <a:moveTo>
                  <a:pt x="67056" y="0"/>
                </a:moveTo>
                <a:lnTo>
                  <a:pt x="0" y="0"/>
                </a:lnTo>
                <a:lnTo>
                  <a:pt x="0" y="793775"/>
                </a:lnTo>
                <a:lnTo>
                  <a:pt x="67056" y="793775"/>
                </a:lnTo>
                <a:lnTo>
                  <a:pt x="67056" y="0"/>
                </a:lnTo>
                <a:close/>
              </a:path>
            </a:pathLst>
          </a:custGeom>
          <a:solidFill>
            <a:srgbClr val="54A7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3145535" y="5056632"/>
            <a:ext cx="67310" cy="737870"/>
          </a:xfrm>
          <a:custGeom>
            <a:avLst/>
            <a:gdLst/>
            <a:ahLst/>
            <a:cxnLst/>
            <a:rect l="l" t="t" r="r" b="b"/>
            <a:pathLst>
              <a:path w="67310" h="737870">
                <a:moveTo>
                  <a:pt x="67056" y="0"/>
                </a:moveTo>
                <a:lnTo>
                  <a:pt x="0" y="0"/>
                </a:lnTo>
                <a:lnTo>
                  <a:pt x="0" y="737400"/>
                </a:lnTo>
                <a:lnTo>
                  <a:pt x="67056" y="737400"/>
                </a:lnTo>
                <a:lnTo>
                  <a:pt x="67056" y="0"/>
                </a:lnTo>
                <a:close/>
              </a:path>
            </a:pathLst>
          </a:custGeom>
          <a:solidFill>
            <a:srgbClr val="54A7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3378708" y="5073408"/>
            <a:ext cx="67310" cy="720725"/>
          </a:xfrm>
          <a:custGeom>
            <a:avLst/>
            <a:gdLst/>
            <a:ahLst/>
            <a:cxnLst/>
            <a:rect l="l" t="t" r="r" b="b"/>
            <a:pathLst>
              <a:path w="67310" h="720725">
                <a:moveTo>
                  <a:pt x="67055" y="0"/>
                </a:moveTo>
                <a:lnTo>
                  <a:pt x="0" y="0"/>
                </a:lnTo>
                <a:lnTo>
                  <a:pt x="0" y="720623"/>
                </a:lnTo>
                <a:lnTo>
                  <a:pt x="67055" y="720623"/>
                </a:lnTo>
                <a:lnTo>
                  <a:pt x="67055" y="0"/>
                </a:lnTo>
                <a:close/>
              </a:path>
            </a:pathLst>
          </a:custGeom>
          <a:solidFill>
            <a:srgbClr val="54A7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2212848" y="5161788"/>
            <a:ext cx="66040" cy="632460"/>
          </a:xfrm>
          <a:custGeom>
            <a:avLst/>
            <a:gdLst/>
            <a:ahLst/>
            <a:cxnLst/>
            <a:rect l="l" t="t" r="r" b="b"/>
            <a:pathLst>
              <a:path w="66039" h="632460">
                <a:moveTo>
                  <a:pt x="65531" y="0"/>
                </a:moveTo>
                <a:lnTo>
                  <a:pt x="0" y="0"/>
                </a:lnTo>
                <a:lnTo>
                  <a:pt x="0" y="632244"/>
                </a:lnTo>
                <a:lnTo>
                  <a:pt x="65531" y="632244"/>
                </a:lnTo>
                <a:lnTo>
                  <a:pt x="65531" y="0"/>
                </a:lnTo>
                <a:close/>
              </a:path>
            </a:pathLst>
          </a:custGeom>
          <a:solidFill>
            <a:srgbClr val="54A7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2446020" y="5166359"/>
            <a:ext cx="66040" cy="628015"/>
          </a:xfrm>
          <a:custGeom>
            <a:avLst/>
            <a:gdLst/>
            <a:ahLst/>
            <a:cxnLst/>
            <a:rect l="l" t="t" r="r" b="b"/>
            <a:pathLst>
              <a:path w="66039" h="628014">
                <a:moveTo>
                  <a:pt x="65531" y="0"/>
                </a:moveTo>
                <a:lnTo>
                  <a:pt x="0" y="0"/>
                </a:lnTo>
                <a:lnTo>
                  <a:pt x="0" y="627672"/>
                </a:lnTo>
                <a:lnTo>
                  <a:pt x="65531" y="627672"/>
                </a:lnTo>
                <a:lnTo>
                  <a:pt x="65531" y="0"/>
                </a:lnTo>
                <a:close/>
              </a:path>
            </a:pathLst>
          </a:custGeom>
          <a:solidFill>
            <a:srgbClr val="54A7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1744979" y="5213603"/>
            <a:ext cx="67310" cy="581025"/>
          </a:xfrm>
          <a:custGeom>
            <a:avLst/>
            <a:gdLst/>
            <a:ahLst/>
            <a:cxnLst/>
            <a:rect l="l" t="t" r="r" b="b"/>
            <a:pathLst>
              <a:path w="67310" h="581025">
                <a:moveTo>
                  <a:pt x="67043" y="0"/>
                </a:moveTo>
                <a:lnTo>
                  <a:pt x="0" y="0"/>
                </a:lnTo>
                <a:lnTo>
                  <a:pt x="0" y="580428"/>
                </a:lnTo>
                <a:lnTo>
                  <a:pt x="67043" y="580428"/>
                </a:lnTo>
                <a:lnTo>
                  <a:pt x="67043" y="0"/>
                </a:lnTo>
                <a:close/>
              </a:path>
            </a:pathLst>
          </a:custGeom>
          <a:solidFill>
            <a:srgbClr val="54A7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1978151" y="5231891"/>
            <a:ext cx="67310" cy="562610"/>
          </a:xfrm>
          <a:custGeom>
            <a:avLst/>
            <a:gdLst/>
            <a:ahLst/>
            <a:cxnLst/>
            <a:rect l="l" t="t" r="r" b="b"/>
            <a:pathLst>
              <a:path w="67310" h="562610">
                <a:moveTo>
                  <a:pt x="67043" y="0"/>
                </a:moveTo>
                <a:lnTo>
                  <a:pt x="0" y="0"/>
                </a:lnTo>
                <a:lnTo>
                  <a:pt x="0" y="562140"/>
                </a:lnTo>
                <a:lnTo>
                  <a:pt x="67043" y="562140"/>
                </a:lnTo>
                <a:lnTo>
                  <a:pt x="67043" y="0"/>
                </a:lnTo>
                <a:close/>
              </a:path>
            </a:pathLst>
          </a:custGeom>
          <a:solidFill>
            <a:srgbClr val="54A7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1511808" y="5265432"/>
            <a:ext cx="67310" cy="528955"/>
          </a:xfrm>
          <a:custGeom>
            <a:avLst/>
            <a:gdLst/>
            <a:ahLst/>
            <a:cxnLst/>
            <a:rect l="l" t="t" r="r" b="b"/>
            <a:pathLst>
              <a:path w="67309" h="528954">
                <a:moveTo>
                  <a:pt x="67043" y="0"/>
                </a:moveTo>
                <a:lnTo>
                  <a:pt x="0" y="0"/>
                </a:lnTo>
                <a:lnTo>
                  <a:pt x="0" y="528599"/>
                </a:lnTo>
                <a:lnTo>
                  <a:pt x="67043" y="528599"/>
                </a:lnTo>
                <a:lnTo>
                  <a:pt x="67043" y="0"/>
                </a:lnTo>
                <a:close/>
              </a:path>
            </a:pathLst>
          </a:custGeom>
          <a:solidFill>
            <a:srgbClr val="54A7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2" name="object 102"/>
          <p:cNvGrpSpPr/>
          <p:nvPr/>
        </p:nvGrpSpPr>
        <p:grpSpPr>
          <a:xfrm>
            <a:off x="1273873" y="5280469"/>
            <a:ext cx="76835" cy="518795"/>
            <a:chOff x="1273873" y="5280469"/>
            <a:chExt cx="76835" cy="518795"/>
          </a:xfrm>
        </p:grpSpPr>
        <p:sp>
          <p:nvSpPr>
            <p:cNvPr id="103" name="object 103"/>
            <p:cNvSpPr/>
            <p:nvPr/>
          </p:nvSpPr>
          <p:spPr>
            <a:xfrm>
              <a:off x="1278636" y="5285232"/>
              <a:ext cx="67310" cy="509270"/>
            </a:xfrm>
            <a:custGeom>
              <a:avLst/>
              <a:gdLst/>
              <a:ahLst/>
              <a:cxnLst/>
              <a:rect l="l" t="t" r="r" b="b"/>
              <a:pathLst>
                <a:path w="67309" h="509270">
                  <a:moveTo>
                    <a:pt x="67043" y="0"/>
                  </a:moveTo>
                  <a:lnTo>
                    <a:pt x="0" y="0"/>
                  </a:lnTo>
                  <a:lnTo>
                    <a:pt x="0" y="508800"/>
                  </a:lnTo>
                  <a:lnTo>
                    <a:pt x="67043" y="508800"/>
                  </a:lnTo>
                  <a:lnTo>
                    <a:pt x="67043" y="0"/>
                  </a:lnTo>
                  <a:close/>
                </a:path>
              </a:pathLst>
            </a:custGeom>
            <a:solidFill>
              <a:srgbClr val="54A7A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4" name="object 104"/>
            <p:cNvSpPr/>
            <p:nvPr/>
          </p:nvSpPr>
          <p:spPr>
            <a:xfrm>
              <a:off x="1278636" y="5285232"/>
              <a:ext cx="67310" cy="509270"/>
            </a:xfrm>
            <a:custGeom>
              <a:avLst/>
              <a:gdLst/>
              <a:ahLst/>
              <a:cxnLst/>
              <a:rect l="l" t="t" r="r" b="b"/>
              <a:pathLst>
                <a:path w="67309" h="509270">
                  <a:moveTo>
                    <a:pt x="0" y="0"/>
                  </a:moveTo>
                  <a:lnTo>
                    <a:pt x="67056" y="0"/>
                  </a:lnTo>
                  <a:lnTo>
                    <a:pt x="67056" y="508787"/>
                  </a:lnTo>
                  <a:lnTo>
                    <a:pt x="0" y="508787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54A7A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5" name="object 105"/>
          <p:cNvSpPr/>
          <p:nvPr/>
        </p:nvSpPr>
        <p:spPr>
          <a:xfrm>
            <a:off x="1511808" y="5265420"/>
            <a:ext cx="67310" cy="528955"/>
          </a:xfrm>
          <a:custGeom>
            <a:avLst/>
            <a:gdLst/>
            <a:ahLst/>
            <a:cxnLst/>
            <a:rect l="l" t="t" r="r" b="b"/>
            <a:pathLst>
              <a:path w="67309" h="528954">
                <a:moveTo>
                  <a:pt x="0" y="0"/>
                </a:moveTo>
                <a:lnTo>
                  <a:pt x="67056" y="0"/>
                </a:lnTo>
                <a:lnTo>
                  <a:pt x="67056" y="528599"/>
                </a:lnTo>
                <a:lnTo>
                  <a:pt x="0" y="528599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54A7A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1744979" y="5213603"/>
            <a:ext cx="67310" cy="581025"/>
          </a:xfrm>
          <a:custGeom>
            <a:avLst/>
            <a:gdLst/>
            <a:ahLst/>
            <a:cxnLst/>
            <a:rect l="l" t="t" r="r" b="b"/>
            <a:pathLst>
              <a:path w="67310" h="581025">
                <a:moveTo>
                  <a:pt x="0" y="0"/>
                </a:moveTo>
                <a:lnTo>
                  <a:pt x="67056" y="0"/>
                </a:lnTo>
                <a:lnTo>
                  <a:pt x="67056" y="580415"/>
                </a:lnTo>
                <a:lnTo>
                  <a:pt x="0" y="580415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54A7A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1978151" y="5231891"/>
            <a:ext cx="67310" cy="562610"/>
          </a:xfrm>
          <a:custGeom>
            <a:avLst/>
            <a:gdLst/>
            <a:ahLst/>
            <a:cxnLst/>
            <a:rect l="l" t="t" r="r" b="b"/>
            <a:pathLst>
              <a:path w="67310" h="562610">
                <a:moveTo>
                  <a:pt x="0" y="0"/>
                </a:moveTo>
                <a:lnTo>
                  <a:pt x="67056" y="0"/>
                </a:lnTo>
                <a:lnTo>
                  <a:pt x="67056" y="562127"/>
                </a:lnTo>
                <a:lnTo>
                  <a:pt x="0" y="562127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54A7A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2212848" y="5161788"/>
            <a:ext cx="66040" cy="632460"/>
          </a:xfrm>
          <a:custGeom>
            <a:avLst/>
            <a:gdLst/>
            <a:ahLst/>
            <a:cxnLst/>
            <a:rect l="l" t="t" r="r" b="b"/>
            <a:pathLst>
              <a:path w="66039" h="632460">
                <a:moveTo>
                  <a:pt x="0" y="0"/>
                </a:moveTo>
                <a:lnTo>
                  <a:pt x="65531" y="0"/>
                </a:lnTo>
                <a:lnTo>
                  <a:pt x="65531" y="632231"/>
                </a:lnTo>
                <a:lnTo>
                  <a:pt x="0" y="632231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54A7A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2446020" y="5166359"/>
            <a:ext cx="66040" cy="628015"/>
          </a:xfrm>
          <a:custGeom>
            <a:avLst/>
            <a:gdLst/>
            <a:ahLst/>
            <a:cxnLst/>
            <a:rect l="l" t="t" r="r" b="b"/>
            <a:pathLst>
              <a:path w="66039" h="628014">
                <a:moveTo>
                  <a:pt x="0" y="0"/>
                </a:moveTo>
                <a:lnTo>
                  <a:pt x="65531" y="0"/>
                </a:lnTo>
                <a:lnTo>
                  <a:pt x="65531" y="627659"/>
                </a:lnTo>
                <a:lnTo>
                  <a:pt x="0" y="627659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54A7A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2679192" y="4975859"/>
            <a:ext cx="67310" cy="818515"/>
          </a:xfrm>
          <a:custGeom>
            <a:avLst/>
            <a:gdLst/>
            <a:ahLst/>
            <a:cxnLst/>
            <a:rect l="l" t="t" r="r" b="b"/>
            <a:pathLst>
              <a:path w="67310" h="818514">
                <a:moveTo>
                  <a:pt x="0" y="0"/>
                </a:moveTo>
                <a:lnTo>
                  <a:pt x="67056" y="0"/>
                </a:lnTo>
                <a:lnTo>
                  <a:pt x="67056" y="818159"/>
                </a:lnTo>
                <a:lnTo>
                  <a:pt x="0" y="818159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54A7A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2912364" y="5000244"/>
            <a:ext cx="67310" cy="794385"/>
          </a:xfrm>
          <a:custGeom>
            <a:avLst/>
            <a:gdLst/>
            <a:ahLst/>
            <a:cxnLst/>
            <a:rect l="l" t="t" r="r" b="b"/>
            <a:pathLst>
              <a:path w="67310" h="794385">
                <a:moveTo>
                  <a:pt x="0" y="0"/>
                </a:moveTo>
                <a:lnTo>
                  <a:pt x="67056" y="0"/>
                </a:lnTo>
                <a:lnTo>
                  <a:pt x="67056" y="793775"/>
                </a:lnTo>
                <a:lnTo>
                  <a:pt x="0" y="793775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54A7A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3145535" y="5056632"/>
            <a:ext cx="67310" cy="737870"/>
          </a:xfrm>
          <a:custGeom>
            <a:avLst/>
            <a:gdLst/>
            <a:ahLst/>
            <a:cxnLst/>
            <a:rect l="l" t="t" r="r" b="b"/>
            <a:pathLst>
              <a:path w="67310" h="737870">
                <a:moveTo>
                  <a:pt x="0" y="0"/>
                </a:moveTo>
                <a:lnTo>
                  <a:pt x="67056" y="0"/>
                </a:lnTo>
                <a:lnTo>
                  <a:pt x="67056" y="737387"/>
                </a:lnTo>
                <a:lnTo>
                  <a:pt x="0" y="737387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54A7A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3378708" y="5073396"/>
            <a:ext cx="67310" cy="720725"/>
          </a:xfrm>
          <a:custGeom>
            <a:avLst/>
            <a:gdLst/>
            <a:ahLst/>
            <a:cxnLst/>
            <a:rect l="l" t="t" r="r" b="b"/>
            <a:pathLst>
              <a:path w="67310" h="720725">
                <a:moveTo>
                  <a:pt x="0" y="0"/>
                </a:moveTo>
                <a:lnTo>
                  <a:pt x="67055" y="0"/>
                </a:lnTo>
                <a:lnTo>
                  <a:pt x="67055" y="720623"/>
                </a:lnTo>
                <a:lnTo>
                  <a:pt x="0" y="720623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54A7A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3613403" y="4943855"/>
            <a:ext cx="66040" cy="850265"/>
          </a:xfrm>
          <a:custGeom>
            <a:avLst/>
            <a:gdLst/>
            <a:ahLst/>
            <a:cxnLst/>
            <a:rect l="l" t="t" r="r" b="b"/>
            <a:pathLst>
              <a:path w="66039" h="850264">
                <a:moveTo>
                  <a:pt x="0" y="0"/>
                </a:moveTo>
                <a:lnTo>
                  <a:pt x="65532" y="0"/>
                </a:lnTo>
                <a:lnTo>
                  <a:pt x="65532" y="850163"/>
                </a:lnTo>
                <a:lnTo>
                  <a:pt x="0" y="850163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54A7A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3846576" y="4785359"/>
            <a:ext cx="66040" cy="1009015"/>
          </a:xfrm>
          <a:custGeom>
            <a:avLst/>
            <a:gdLst/>
            <a:ahLst/>
            <a:cxnLst/>
            <a:rect l="l" t="t" r="r" b="b"/>
            <a:pathLst>
              <a:path w="66039" h="1009014">
                <a:moveTo>
                  <a:pt x="0" y="0"/>
                </a:moveTo>
                <a:lnTo>
                  <a:pt x="65532" y="0"/>
                </a:lnTo>
                <a:lnTo>
                  <a:pt x="65532" y="1008659"/>
                </a:lnTo>
                <a:lnTo>
                  <a:pt x="0" y="1008659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54A7A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4079747" y="4776215"/>
            <a:ext cx="67310" cy="1017905"/>
          </a:xfrm>
          <a:custGeom>
            <a:avLst/>
            <a:gdLst/>
            <a:ahLst/>
            <a:cxnLst/>
            <a:rect l="l" t="t" r="r" b="b"/>
            <a:pathLst>
              <a:path w="67310" h="1017904">
                <a:moveTo>
                  <a:pt x="0" y="0"/>
                </a:moveTo>
                <a:lnTo>
                  <a:pt x="67055" y="0"/>
                </a:lnTo>
                <a:lnTo>
                  <a:pt x="67055" y="1017803"/>
                </a:lnTo>
                <a:lnTo>
                  <a:pt x="0" y="1017803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54A7A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4312920" y="4768596"/>
            <a:ext cx="67310" cy="1025525"/>
          </a:xfrm>
          <a:custGeom>
            <a:avLst/>
            <a:gdLst/>
            <a:ahLst/>
            <a:cxnLst/>
            <a:rect l="l" t="t" r="r" b="b"/>
            <a:pathLst>
              <a:path w="67310" h="1025525">
                <a:moveTo>
                  <a:pt x="0" y="0"/>
                </a:moveTo>
                <a:lnTo>
                  <a:pt x="67055" y="0"/>
                </a:lnTo>
                <a:lnTo>
                  <a:pt x="67055" y="1025423"/>
                </a:lnTo>
                <a:lnTo>
                  <a:pt x="0" y="1025423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54A7A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4546091" y="4725923"/>
            <a:ext cx="67310" cy="1068705"/>
          </a:xfrm>
          <a:custGeom>
            <a:avLst/>
            <a:gdLst/>
            <a:ahLst/>
            <a:cxnLst/>
            <a:rect l="l" t="t" r="r" b="b"/>
            <a:pathLst>
              <a:path w="67310" h="1068704">
                <a:moveTo>
                  <a:pt x="0" y="0"/>
                </a:moveTo>
                <a:lnTo>
                  <a:pt x="67055" y="0"/>
                </a:lnTo>
                <a:lnTo>
                  <a:pt x="67055" y="1068095"/>
                </a:lnTo>
                <a:lnTo>
                  <a:pt x="0" y="1068095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54A7A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4779264" y="4843271"/>
            <a:ext cx="67310" cy="951230"/>
          </a:xfrm>
          <a:custGeom>
            <a:avLst/>
            <a:gdLst/>
            <a:ahLst/>
            <a:cxnLst/>
            <a:rect l="l" t="t" r="r" b="b"/>
            <a:pathLst>
              <a:path w="67310" h="951229">
                <a:moveTo>
                  <a:pt x="0" y="0"/>
                </a:moveTo>
                <a:lnTo>
                  <a:pt x="67055" y="0"/>
                </a:lnTo>
                <a:lnTo>
                  <a:pt x="67055" y="950747"/>
                </a:lnTo>
                <a:lnTo>
                  <a:pt x="0" y="950747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54A7A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5012435" y="4538471"/>
            <a:ext cx="67310" cy="1256030"/>
          </a:xfrm>
          <a:custGeom>
            <a:avLst/>
            <a:gdLst/>
            <a:ahLst/>
            <a:cxnLst/>
            <a:rect l="l" t="t" r="r" b="b"/>
            <a:pathLst>
              <a:path w="67310" h="1256029">
                <a:moveTo>
                  <a:pt x="0" y="0"/>
                </a:moveTo>
                <a:lnTo>
                  <a:pt x="67055" y="0"/>
                </a:lnTo>
                <a:lnTo>
                  <a:pt x="67055" y="1255547"/>
                </a:lnTo>
                <a:lnTo>
                  <a:pt x="0" y="1255547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54A7A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5247132" y="4757928"/>
            <a:ext cx="66040" cy="1036319"/>
          </a:xfrm>
          <a:custGeom>
            <a:avLst/>
            <a:gdLst/>
            <a:ahLst/>
            <a:cxnLst/>
            <a:rect l="l" t="t" r="r" b="b"/>
            <a:pathLst>
              <a:path w="66039" h="1036320">
                <a:moveTo>
                  <a:pt x="0" y="0"/>
                </a:moveTo>
                <a:lnTo>
                  <a:pt x="65532" y="0"/>
                </a:lnTo>
                <a:lnTo>
                  <a:pt x="65532" y="1036091"/>
                </a:lnTo>
                <a:lnTo>
                  <a:pt x="0" y="1036091"/>
                </a:lnTo>
                <a:lnTo>
                  <a:pt x="0" y="0"/>
                </a:lnTo>
                <a:close/>
              </a:path>
            </a:pathLst>
          </a:custGeom>
          <a:ln w="9524">
            <a:solidFill>
              <a:srgbClr val="54A7A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5480303" y="4568952"/>
            <a:ext cx="67310" cy="1225550"/>
          </a:xfrm>
          <a:custGeom>
            <a:avLst/>
            <a:gdLst/>
            <a:ahLst/>
            <a:cxnLst/>
            <a:rect l="l" t="t" r="r" b="b"/>
            <a:pathLst>
              <a:path w="67310" h="1225550">
                <a:moveTo>
                  <a:pt x="0" y="0"/>
                </a:moveTo>
                <a:lnTo>
                  <a:pt x="67055" y="0"/>
                </a:lnTo>
                <a:lnTo>
                  <a:pt x="67055" y="1225067"/>
                </a:lnTo>
                <a:lnTo>
                  <a:pt x="0" y="1225067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54A7A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5713476" y="4491228"/>
            <a:ext cx="67310" cy="1303020"/>
          </a:xfrm>
          <a:custGeom>
            <a:avLst/>
            <a:gdLst/>
            <a:ahLst/>
            <a:cxnLst/>
            <a:rect l="l" t="t" r="r" b="b"/>
            <a:pathLst>
              <a:path w="67310" h="1303020">
                <a:moveTo>
                  <a:pt x="0" y="0"/>
                </a:moveTo>
                <a:lnTo>
                  <a:pt x="67055" y="0"/>
                </a:lnTo>
                <a:lnTo>
                  <a:pt x="67055" y="1302791"/>
                </a:lnTo>
                <a:lnTo>
                  <a:pt x="0" y="1302791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54A7A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5946647" y="4393691"/>
            <a:ext cx="67310" cy="1400810"/>
          </a:xfrm>
          <a:custGeom>
            <a:avLst/>
            <a:gdLst/>
            <a:ahLst/>
            <a:cxnLst/>
            <a:rect l="l" t="t" r="r" b="b"/>
            <a:pathLst>
              <a:path w="67310" h="1400810">
                <a:moveTo>
                  <a:pt x="0" y="0"/>
                </a:moveTo>
                <a:lnTo>
                  <a:pt x="67055" y="0"/>
                </a:lnTo>
                <a:lnTo>
                  <a:pt x="67055" y="1400327"/>
                </a:lnTo>
                <a:lnTo>
                  <a:pt x="0" y="1400327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54A7A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6179820" y="4245864"/>
            <a:ext cx="67310" cy="1548765"/>
          </a:xfrm>
          <a:custGeom>
            <a:avLst/>
            <a:gdLst/>
            <a:ahLst/>
            <a:cxnLst/>
            <a:rect l="l" t="t" r="r" b="b"/>
            <a:pathLst>
              <a:path w="67310" h="1548764">
                <a:moveTo>
                  <a:pt x="0" y="0"/>
                </a:moveTo>
                <a:lnTo>
                  <a:pt x="67055" y="0"/>
                </a:lnTo>
                <a:lnTo>
                  <a:pt x="67055" y="1548155"/>
                </a:lnTo>
                <a:lnTo>
                  <a:pt x="0" y="1548155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54A7A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6412991" y="4468367"/>
            <a:ext cx="67310" cy="1325880"/>
          </a:xfrm>
          <a:custGeom>
            <a:avLst/>
            <a:gdLst/>
            <a:ahLst/>
            <a:cxnLst/>
            <a:rect l="l" t="t" r="r" b="b"/>
            <a:pathLst>
              <a:path w="67310" h="1325879">
                <a:moveTo>
                  <a:pt x="0" y="0"/>
                </a:moveTo>
                <a:lnTo>
                  <a:pt x="67055" y="0"/>
                </a:lnTo>
                <a:lnTo>
                  <a:pt x="67055" y="1325651"/>
                </a:lnTo>
                <a:lnTo>
                  <a:pt x="0" y="1325651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54A7A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6647688" y="4491228"/>
            <a:ext cx="66040" cy="1303020"/>
          </a:xfrm>
          <a:custGeom>
            <a:avLst/>
            <a:gdLst/>
            <a:ahLst/>
            <a:cxnLst/>
            <a:rect l="l" t="t" r="r" b="b"/>
            <a:pathLst>
              <a:path w="66040" h="1303020">
                <a:moveTo>
                  <a:pt x="0" y="0"/>
                </a:moveTo>
                <a:lnTo>
                  <a:pt x="65531" y="0"/>
                </a:lnTo>
                <a:lnTo>
                  <a:pt x="65531" y="1302791"/>
                </a:lnTo>
                <a:lnTo>
                  <a:pt x="0" y="1302791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54A7A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6880859" y="4529328"/>
            <a:ext cx="67310" cy="1264920"/>
          </a:xfrm>
          <a:custGeom>
            <a:avLst/>
            <a:gdLst/>
            <a:ahLst/>
            <a:cxnLst/>
            <a:rect l="l" t="t" r="r" b="b"/>
            <a:pathLst>
              <a:path w="67309" h="1264920">
                <a:moveTo>
                  <a:pt x="0" y="0"/>
                </a:moveTo>
                <a:lnTo>
                  <a:pt x="67055" y="0"/>
                </a:lnTo>
                <a:lnTo>
                  <a:pt x="67055" y="1264691"/>
                </a:lnTo>
                <a:lnTo>
                  <a:pt x="0" y="1264691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54A7A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7114031" y="4023359"/>
            <a:ext cx="67310" cy="1771014"/>
          </a:xfrm>
          <a:custGeom>
            <a:avLst/>
            <a:gdLst/>
            <a:ahLst/>
            <a:cxnLst/>
            <a:rect l="l" t="t" r="r" b="b"/>
            <a:pathLst>
              <a:path w="67309" h="1771014">
                <a:moveTo>
                  <a:pt x="0" y="0"/>
                </a:moveTo>
                <a:lnTo>
                  <a:pt x="67055" y="0"/>
                </a:lnTo>
                <a:lnTo>
                  <a:pt x="67055" y="1770659"/>
                </a:lnTo>
                <a:lnTo>
                  <a:pt x="0" y="1770659"/>
                </a:lnTo>
                <a:lnTo>
                  <a:pt x="0" y="0"/>
                </a:lnTo>
                <a:close/>
              </a:path>
            </a:pathLst>
          </a:custGeom>
          <a:ln w="9524">
            <a:solidFill>
              <a:srgbClr val="54A7A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7347204" y="4250435"/>
            <a:ext cx="67310" cy="1543685"/>
          </a:xfrm>
          <a:custGeom>
            <a:avLst/>
            <a:gdLst/>
            <a:ahLst/>
            <a:cxnLst/>
            <a:rect l="l" t="t" r="r" b="b"/>
            <a:pathLst>
              <a:path w="67309" h="1543685">
                <a:moveTo>
                  <a:pt x="0" y="0"/>
                </a:moveTo>
                <a:lnTo>
                  <a:pt x="67055" y="0"/>
                </a:lnTo>
                <a:lnTo>
                  <a:pt x="67055" y="1543583"/>
                </a:lnTo>
                <a:lnTo>
                  <a:pt x="0" y="1543583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54A7A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7580376" y="3874008"/>
            <a:ext cx="67310" cy="1920239"/>
          </a:xfrm>
          <a:custGeom>
            <a:avLst/>
            <a:gdLst/>
            <a:ahLst/>
            <a:cxnLst/>
            <a:rect l="l" t="t" r="r" b="b"/>
            <a:pathLst>
              <a:path w="67309" h="1920239">
                <a:moveTo>
                  <a:pt x="0" y="0"/>
                </a:moveTo>
                <a:lnTo>
                  <a:pt x="67055" y="0"/>
                </a:lnTo>
                <a:lnTo>
                  <a:pt x="67055" y="1920011"/>
                </a:lnTo>
                <a:lnTo>
                  <a:pt x="0" y="1920011"/>
                </a:lnTo>
                <a:lnTo>
                  <a:pt x="0" y="0"/>
                </a:lnTo>
                <a:close/>
              </a:path>
            </a:pathLst>
          </a:custGeom>
          <a:ln w="9524">
            <a:solidFill>
              <a:srgbClr val="54A7A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7813547" y="2615183"/>
            <a:ext cx="67310" cy="3179445"/>
          </a:xfrm>
          <a:custGeom>
            <a:avLst/>
            <a:gdLst/>
            <a:ahLst/>
            <a:cxnLst/>
            <a:rect l="l" t="t" r="r" b="b"/>
            <a:pathLst>
              <a:path w="67309" h="3179445">
                <a:moveTo>
                  <a:pt x="0" y="0"/>
                </a:moveTo>
                <a:lnTo>
                  <a:pt x="67055" y="0"/>
                </a:lnTo>
                <a:lnTo>
                  <a:pt x="67055" y="3178835"/>
                </a:lnTo>
                <a:lnTo>
                  <a:pt x="0" y="3178835"/>
                </a:lnTo>
                <a:lnTo>
                  <a:pt x="0" y="0"/>
                </a:lnTo>
                <a:close/>
              </a:path>
            </a:pathLst>
          </a:custGeom>
          <a:ln w="9524">
            <a:solidFill>
              <a:srgbClr val="54A7A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33" name="object 133"/>
          <p:cNvGrpSpPr/>
          <p:nvPr/>
        </p:nvGrpSpPr>
        <p:grpSpPr>
          <a:xfrm>
            <a:off x="8043481" y="2106180"/>
            <a:ext cx="137795" cy="3693160"/>
            <a:chOff x="8043481" y="2106180"/>
            <a:chExt cx="137795" cy="3693160"/>
          </a:xfrm>
        </p:grpSpPr>
        <p:sp>
          <p:nvSpPr>
            <p:cNvPr id="134" name="object 134"/>
            <p:cNvSpPr/>
            <p:nvPr/>
          </p:nvSpPr>
          <p:spPr>
            <a:xfrm>
              <a:off x="8048243" y="2310384"/>
              <a:ext cx="66040" cy="3484245"/>
            </a:xfrm>
            <a:custGeom>
              <a:avLst/>
              <a:gdLst/>
              <a:ahLst/>
              <a:cxnLst/>
              <a:rect l="l" t="t" r="r" b="b"/>
              <a:pathLst>
                <a:path w="66040" h="3484245">
                  <a:moveTo>
                    <a:pt x="0" y="0"/>
                  </a:moveTo>
                  <a:lnTo>
                    <a:pt x="65531" y="0"/>
                  </a:lnTo>
                  <a:lnTo>
                    <a:pt x="65531" y="3483635"/>
                  </a:lnTo>
                  <a:lnTo>
                    <a:pt x="0" y="3483635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54A7A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5" name="object 135"/>
            <p:cNvSpPr/>
            <p:nvPr/>
          </p:nvSpPr>
          <p:spPr>
            <a:xfrm>
              <a:off x="8113775" y="2106180"/>
              <a:ext cx="67310" cy="3688079"/>
            </a:xfrm>
            <a:custGeom>
              <a:avLst/>
              <a:gdLst/>
              <a:ahLst/>
              <a:cxnLst/>
              <a:rect l="l" t="t" r="r" b="b"/>
              <a:pathLst>
                <a:path w="67309" h="3688079">
                  <a:moveTo>
                    <a:pt x="67043" y="0"/>
                  </a:moveTo>
                  <a:lnTo>
                    <a:pt x="0" y="0"/>
                  </a:lnTo>
                  <a:lnTo>
                    <a:pt x="0" y="3687851"/>
                  </a:lnTo>
                  <a:lnTo>
                    <a:pt x="67043" y="3687851"/>
                  </a:lnTo>
                  <a:lnTo>
                    <a:pt x="67043" y="0"/>
                  </a:lnTo>
                  <a:close/>
                </a:path>
              </a:pathLst>
            </a:custGeom>
            <a:solidFill>
              <a:srgbClr val="0070C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6" name="object 136"/>
          <p:cNvSpPr/>
          <p:nvPr/>
        </p:nvSpPr>
        <p:spPr>
          <a:xfrm>
            <a:off x="7880604" y="2964179"/>
            <a:ext cx="67310" cy="2830195"/>
          </a:xfrm>
          <a:custGeom>
            <a:avLst/>
            <a:gdLst/>
            <a:ahLst/>
            <a:cxnLst/>
            <a:rect l="l" t="t" r="r" b="b"/>
            <a:pathLst>
              <a:path w="67309" h="2830195">
                <a:moveTo>
                  <a:pt x="67043" y="0"/>
                </a:moveTo>
                <a:lnTo>
                  <a:pt x="0" y="0"/>
                </a:lnTo>
                <a:lnTo>
                  <a:pt x="0" y="2829852"/>
                </a:lnTo>
                <a:lnTo>
                  <a:pt x="67043" y="2829852"/>
                </a:lnTo>
                <a:lnTo>
                  <a:pt x="67043" y="0"/>
                </a:lnTo>
                <a:close/>
              </a:path>
            </a:pathLst>
          </a:custGeom>
          <a:solidFill>
            <a:srgbClr val="0070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7647431" y="3745991"/>
            <a:ext cx="67310" cy="2048510"/>
          </a:xfrm>
          <a:custGeom>
            <a:avLst/>
            <a:gdLst/>
            <a:ahLst/>
            <a:cxnLst/>
            <a:rect l="l" t="t" r="r" b="b"/>
            <a:pathLst>
              <a:path w="67309" h="2048510">
                <a:moveTo>
                  <a:pt x="67043" y="0"/>
                </a:moveTo>
                <a:lnTo>
                  <a:pt x="0" y="0"/>
                </a:lnTo>
                <a:lnTo>
                  <a:pt x="0" y="2048040"/>
                </a:lnTo>
                <a:lnTo>
                  <a:pt x="67043" y="2048040"/>
                </a:lnTo>
                <a:lnTo>
                  <a:pt x="67043" y="0"/>
                </a:lnTo>
                <a:close/>
              </a:path>
            </a:pathLst>
          </a:custGeom>
          <a:solidFill>
            <a:srgbClr val="0070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7414259" y="3983735"/>
            <a:ext cx="67310" cy="1810385"/>
          </a:xfrm>
          <a:custGeom>
            <a:avLst/>
            <a:gdLst/>
            <a:ahLst/>
            <a:cxnLst/>
            <a:rect l="l" t="t" r="r" b="b"/>
            <a:pathLst>
              <a:path w="67309" h="1810385">
                <a:moveTo>
                  <a:pt x="67043" y="0"/>
                </a:moveTo>
                <a:lnTo>
                  <a:pt x="0" y="0"/>
                </a:lnTo>
                <a:lnTo>
                  <a:pt x="0" y="1810296"/>
                </a:lnTo>
                <a:lnTo>
                  <a:pt x="67043" y="1810296"/>
                </a:lnTo>
                <a:lnTo>
                  <a:pt x="67043" y="0"/>
                </a:lnTo>
                <a:close/>
              </a:path>
            </a:pathLst>
          </a:custGeom>
          <a:solidFill>
            <a:srgbClr val="0070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7181088" y="4210811"/>
            <a:ext cx="66040" cy="1583690"/>
          </a:xfrm>
          <a:custGeom>
            <a:avLst/>
            <a:gdLst/>
            <a:ahLst/>
            <a:cxnLst/>
            <a:rect l="l" t="t" r="r" b="b"/>
            <a:pathLst>
              <a:path w="66040" h="1583689">
                <a:moveTo>
                  <a:pt x="65531" y="0"/>
                </a:moveTo>
                <a:lnTo>
                  <a:pt x="0" y="0"/>
                </a:lnTo>
                <a:lnTo>
                  <a:pt x="0" y="1583220"/>
                </a:lnTo>
                <a:lnTo>
                  <a:pt x="65531" y="1583220"/>
                </a:lnTo>
                <a:lnTo>
                  <a:pt x="65531" y="0"/>
                </a:lnTo>
                <a:close/>
              </a:path>
            </a:pathLst>
          </a:custGeom>
          <a:solidFill>
            <a:srgbClr val="0070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6246876" y="4271771"/>
            <a:ext cx="67310" cy="1522730"/>
          </a:xfrm>
          <a:custGeom>
            <a:avLst/>
            <a:gdLst/>
            <a:ahLst/>
            <a:cxnLst/>
            <a:rect l="l" t="t" r="r" b="b"/>
            <a:pathLst>
              <a:path w="67310" h="1522729">
                <a:moveTo>
                  <a:pt x="67055" y="0"/>
                </a:moveTo>
                <a:lnTo>
                  <a:pt x="0" y="0"/>
                </a:lnTo>
                <a:lnTo>
                  <a:pt x="0" y="1522260"/>
                </a:lnTo>
                <a:lnTo>
                  <a:pt x="67055" y="1522260"/>
                </a:lnTo>
                <a:lnTo>
                  <a:pt x="67055" y="0"/>
                </a:lnTo>
                <a:close/>
              </a:path>
            </a:pathLst>
          </a:custGeom>
          <a:solidFill>
            <a:srgbClr val="0070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6947916" y="4303776"/>
            <a:ext cx="66040" cy="1490345"/>
          </a:xfrm>
          <a:custGeom>
            <a:avLst/>
            <a:gdLst/>
            <a:ahLst/>
            <a:cxnLst/>
            <a:rect l="l" t="t" r="r" b="b"/>
            <a:pathLst>
              <a:path w="66040" h="1490345">
                <a:moveTo>
                  <a:pt x="65531" y="0"/>
                </a:moveTo>
                <a:lnTo>
                  <a:pt x="0" y="0"/>
                </a:lnTo>
                <a:lnTo>
                  <a:pt x="0" y="1490256"/>
                </a:lnTo>
                <a:lnTo>
                  <a:pt x="65531" y="1490256"/>
                </a:lnTo>
                <a:lnTo>
                  <a:pt x="65531" y="0"/>
                </a:lnTo>
                <a:close/>
              </a:path>
            </a:pathLst>
          </a:custGeom>
          <a:solidFill>
            <a:srgbClr val="0070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6713219" y="4343400"/>
            <a:ext cx="67310" cy="1450975"/>
          </a:xfrm>
          <a:custGeom>
            <a:avLst/>
            <a:gdLst/>
            <a:ahLst/>
            <a:cxnLst/>
            <a:rect l="l" t="t" r="r" b="b"/>
            <a:pathLst>
              <a:path w="67309" h="1450975">
                <a:moveTo>
                  <a:pt x="67055" y="0"/>
                </a:moveTo>
                <a:lnTo>
                  <a:pt x="0" y="0"/>
                </a:lnTo>
                <a:lnTo>
                  <a:pt x="0" y="1450632"/>
                </a:lnTo>
                <a:lnTo>
                  <a:pt x="67055" y="1450632"/>
                </a:lnTo>
                <a:lnTo>
                  <a:pt x="67055" y="0"/>
                </a:lnTo>
                <a:close/>
              </a:path>
            </a:pathLst>
          </a:custGeom>
          <a:solidFill>
            <a:srgbClr val="0070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6480047" y="4392180"/>
            <a:ext cx="67310" cy="1402080"/>
          </a:xfrm>
          <a:custGeom>
            <a:avLst/>
            <a:gdLst/>
            <a:ahLst/>
            <a:cxnLst/>
            <a:rect l="l" t="t" r="r" b="b"/>
            <a:pathLst>
              <a:path w="67309" h="1402079">
                <a:moveTo>
                  <a:pt x="67055" y="0"/>
                </a:moveTo>
                <a:lnTo>
                  <a:pt x="0" y="0"/>
                </a:lnTo>
                <a:lnTo>
                  <a:pt x="0" y="1401851"/>
                </a:lnTo>
                <a:lnTo>
                  <a:pt x="67055" y="1401851"/>
                </a:lnTo>
                <a:lnTo>
                  <a:pt x="67055" y="0"/>
                </a:lnTo>
                <a:close/>
              </a:path>
            </a:pathLst>
          </a:custGeom>
          <a:solidFill>
            <a:srgbClr val="0070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6013703" y="4474476"/>
            <a:ext cx="67310" cy="1320165"/>
          </a:xfrm>
          <a:custGeom>
            <a:avLst/>
            <a:gdLst/>
            <a:ahLst/>
            <a:cxnLst/>
            <a:rect l="l" t="t" r="r" b="b"/>
            <a:pathLst>
              <a:path w="67310" h="1320164">
                <a:moveTo>
                  <a:pt x="67055" y="0"/>
                </a:moveTo>
                <a:lnTo>
                  <a:pt x="0" y="0"/>
                </a:lnTo>
                <a:lnTo>
                  <a:pt x="0" y="1319555"/>
                </a:lnTo>
                <a:lnTo>
                  <a:pt x="67055" y="1319555"/>
                </a:lnTo>
                <a:lnTo>
                  <a:pt x="67055" y="0"/>
                </a:lnTo>
                <a:close/>
              </a:path>
            </a:pathLst>
          </a:custGeom>
          <a:solidFill>
            <a:srgbClr val="0070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5547359" y="4507991"/>
            <a:ext cx="66040" cy="1286510"/>
          </a:xfrm>
          <a:custGeom>
            <a:avLst/>
            <a:gdLst/>
            <a:ahLst/>
            <a:cxnLst/>
            <a:rect l="l" t="t" r="r" b="b"/>
            <a:pathLst>
              <a:path w="66039" h="1286510">
                <a:moveTo>
                  <a:pt x="65544" y="0"/>
                </a:moveTo>
                <a:lnTo>
                  <a:pt x="0" y="0"/>
                </a:lnTo>
                <a:lnTo>
                  <a:pt x="0" y="1286040"/>
                </a:lnTo>
                <a:lnTo>
                  <a:pt x="65544" y="1286040"/>
                </a:lnTo>
                <a:lnTo>
                  <a:pt x="65544" y="0"/>
                </a:lnTo>
                <a:close/>
              </a:path>
            </a:pathLst>
          </a:custGeom>
          <a:solidFill>
            <a:srgbClr val="0070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5780532" y="4558284"/>
            <a:ext cx="66040" cy="1236345"/>
          </a:xfrm>
          <a:custGeom>
            <a:avLst/>
            <a:gdLst/>
            <a:ahLst/>
            <a:cxnLst/>
            <a:rect l="l" t="t" r="r" b="b"/>
            <a:pathLst>
              <a:path w="66039" h="1236345">
                <a:moveTo>
                  <a:pt x="65544" y="0"/>
                </a:moveTo>
                <a:lnTo>
                  <a:pt x="0" y="0"/>
                </a:lnTo>
                <a:lnTo>
                  <a:pt x="0" y="1235748"/>
                </a:lnTo>
                <a:lnTo>
                  <a:pt x="65544" y="1235748"/>
                </a:lnTo>
                <a:lnTo>
                  <a:pt x="65544" y="0"/>
                </a:lnTo>
                <a:close/>
              </a:path>
            </a:pathLst>
          </a:custGeom>
          <a:solidFill>
            <a:srgbClr val="0070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4146803" y="4654296"/>
            <a:ext cx="66040" cy="1139825"/>
          </a:xfrm>
          <a:custGeom>
            <a:avLst/>
            <a:gdLst/>
            <a:ahLst/>
            <a:cxnLst/>
            <a:rect l="l" t="t" r="r" b="b"/>
            <a:pathLst>
              <a:path w="66039" h="1139825">
                <a:moveTo>
                  <a:pt x="65532" y="0"/>
                </a:moveTo>
                <a:lnTo>
                  <a:pt x="0" y="0"/>
                </a:lnTo>
                <a:lnTo>
                  <a:pt x="0" y="1139736"/>
                </a:lnTo>
                <a:lnTo>
                  <a:pt x="65532" y="1139736"/>
                </a:lnTo>
                <a:lnTo>
                  <a:pt x="65532" y="0"/>
                </a:lnTo>
                <a:close/>
              </a:path>
            </a:pathLst>
          </a:custGeom>
          <a:solidFill>
            <a:srgbClr val="0070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5079491" y="4713732"/>
            <a:ext cx="67310" cy="1080770"/>
          </a:xfrm>
          <a:custGeom>
            <a:avLst/>
            <a:gdLst/>
            <a:ahLst/>
            <a:cxnLst/>
            <a:rect l="l" t="t" r="r" b="b"/>
            <a:pathLst>
              <a:path w="67310" h="1080770">
                <a:moveTo>
                  <a:pt x="67055" y="0"/>
                </a:moveTo>
                <a:lnTo>
                  <a:pt x="0" y="0"/>
                </a:lnTo>
                <a:lnTo>
                  <a:pt x="0" y="1080300"/>
                </a:lnTo>
                <a:lnTo>
                  <a:pt x="67055" y="1080300"/>
                </a:lnTo>
                <a:lnTo>
                  <a:pt x="67055" y="0"/>
                </a:lnTo>
                <a:close/>
              </a:path>
            </a:pathLst>
          </a:custGeom>
          <a:solidFill>
            <a:srgbClr val="0070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5312664" y="4751832"/>
            <a:ext cx="67310" cy="1042669"/>
          </a:xfrm>
          <a:custGeom>
            <a:avLst/>
            <a:gdLst/>
            <a:ahLst/>
            <a:cxnLst/>
            <a:rect l="l" t="t" r="r" b="b"/>
            <a:pathLst>
              <a:path w="67310" h="1042670">
                <a:moveTo>
                  <a:pt x="67055" y="0"/>
                </a:moveTo>
                <a:lnTo>
                  <a:pt x="0" y="0"/>
                </a:lnTo>
                <a:lnTo>
                  <a:pt x="0" y="1042200"/>
                </a:lnTo>
                <a:lnTo>
                  <a:pt x="67055" y="1042200"/>
                </a:lnTo>
                <a:lnTo>
                  <a:pt x="67055" y="0"/>
                </a:lnTo>
                <a:close/>
              </a:path>
            </a:pathLst>
          </a:custGeom>
          <a:solidFill>
            <a:srgbClr val="0070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" name="object 150"/>
          <p:cNvSpPr/>
          <p:nvPr/>
        </p:nvSpPr>
        <p:spPr>
          <a:xfrm>
            <a:off x="4613147" y="4760976"/>
            <a:ext cx="67310" cy="1033144"/>
          </a:xfrm>
          <a:custGeom>
            <a:avLst/>
            <a:gdLst/>
            <a:ahLst/>
            <a:cxnLst/>
            <a:rect l="l" t="t" r="r" b="b"/>
            <a:pathLst>
              <a:path w="67310" h="1033145">
                <a:moveTo>
                  <a:pt x="67055" y="0"/>
                </a:moveTo>
                <a:lnTo>
                  <a:pt x="0" y="0"/>
                </a:lnTo>
                <a:lnTo>
                  <a:pt x="0" y="1033056"/>
                </a:lnTo>
                <a:lnTo>
                  <a:pt x="67055" y="1033056"/>
                </a:lnTo>
                <a:lnTo>
                  <a:pt x="67055" y="0"/>
                </a:lnTo>
                <a:close/>
              </a:path>
            </a:pathLst>
          </a:custGeom>
          <a:solidFill>
            <a:srgbClr val="0070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4846320" y="4780800"/>
            <a:ext cx="67310" cy="1013460"/>
          </a:xfrm>
          <a:custGeom>
            <a:avLst/>
            <a:gdLst/>
            <a:ahLst/>
            <a:cxnLst/>
            <a:rect l="l" t="t" r="r" b="b"/>
            <a:pathLst>
              <a:path w="67310" h="1013460">
                <a:moveTo>
                  <a:pt x="67055" y="0"/>
                </a:moveTo>
                <a:lnTo>
                  <a:pt x="0" y="0"/>
                </a:lnTo>
                <a:lnTo>
                  <a:pt x="0" y="1013231"/>
                </a:lnTo>
                <a:lnTo>
                  <a:pt x="67055" y="1013231"/>
                </a:lnTo>
                <a:lnTo>
                  <a:pt x="67055" y="0"/>
                </a:lnTo>
                <a:close/>
              </a:path>
            </a:pathLst>
          </a:custGeom>
          <a:solidFill>
            <a:srgbClr val="0070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4379976" y="4785372"/>
            <a:ext cx="67310" cy="1009015"/>
          </a:xfrm>
          <a:custGeom>
            <a:avLst/>
            <a:gdLst/>
            <a:ahLst/>
            <a:cxnLst/>
            <a:rect l="l" t="t" r="r" b="b"/>
            <a:pathLst>
              <a:path w="67310" h="1009014">
                <a:moveTo>
                  <a:pt x="67055" y="0"/>
                </a:moveTo>
                <a:lnTo>
                  <a:pt x="0" y="0"/>
                </a:lnTo>
                <a:lnTo>
                  <a:pt x="0" y="1008659"/>
                </a:lnTo>
                <a:lnTo>
                  <a:pt x="67055" y="1008659"/>
                </a:lnTo>
                <a:lnTo>
                  <a:pt x="67055" y="0"/>
                </a:lnTo>
                <a:close/>
              </a:path>
            </a:pathLst>
          </a:custGeom>
          <a:solidFill>
            <a:srgbClr val="0070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3912108" y="4811267"/>
            <a:ext cx="67310" cy="982980"/>
          </a:xfrm>
          <a:custGeom>
            <a:avLst/>
            <a:gdLst/>
            <a:ahLst/>
            <a:cxnLst/>
            <a:rect l="l" t="t" r="r" b="b"/>
            <a:pathLst>
              <a:path w="67310" h="982979">
                <a:moveTo>
                  <a:pt x="67043" y="0"/>
                </a:moveTo>
                <a:lnTo>
                  <a:pt x="0" y="0"/>
                </a:lnTo>
                <a:lnTo>
                  <a:pt x="0" y="982764"/>
                </a:lnTo>
                <a:lnTo>
                  <a:pt x="67043" y="982764"/>
                </a:lnTo>
                <a:lnTo>
                  <a:pt x="67043" y="0"/>
                </a:lnTo>
                <a:close/>
              </a:path>
            </a:pathLst>
          </a:custGeom>
          <a:solidFill>
            <a:srgbClr val="0070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3678935" y="4885956"/>
            <a:ext cx="67310" cy="908685"/>
          </a:xfrm>
          <a:custGeom>
            <a:avLst/>
            <a:gdLst/>
            <a:ahLst/>
            <a:cxnLst/>
            <a:rect l="l" t="t" r="r" b="b"/>
            <a:pathLst>
              <a:path w="67310" h="908685">
                <a:moveTo>
                  <a:pt x="67043" y="0"/>
                </a:moveTo>
                <a:lnTo>
                  <a:pt x="0" y="0"/>
                </a:lnTo>
                <a:lnTo>
                  <a:pt x="0" y="908075"/>
                </a:lnTo>
                <a:lnTo>
                  <a:pt x="67043" y="908075"/>
                </a:lnTo>
                <a:lnTo>
                  <a:pt x="67043" y="0"/>
                </a:lnTo>
                <a:close/>
              </a:path>
            </a:pathLst>
          </a:custGeom>
          <a:solidFill>
            <a:srgbClr val="0070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3445764" y="4997196"/>
            <a:ext cx="67310" cy="796925"/>
          </a:xfrm>
          <a:custGeom>
            <a:avLst/>
            <a:gdLst/>
            <a:ahLst/>
            <a:cxnLst/>
            <a:rect l="l" t="t" r="r" b="b"/>
            <a:pathLst>
              <a:path w="67310" h="796925">
                <a:moveTo>
                  <a:pt x="67043" y="0"/>
                </a:moveTo>
                <a:lnTo>
                  <a:pt x="0" y="0"/>
                </a:lnTo>
                <a:lnTo>
                  <a:pt x="0" y="796836"/>
                </a:lnTo>
                <a:lnTo>
                  <a:pt x="67043" y="796836"/>
                </a:lnTo>
                <a:lnTo>
                  <a:pt x="67043" y="0"/>
                </a:lnTo>
                <a:close/>
              </a:path>
            </a:pathLst>
          </a:custGeom>
          <a:solidFill>
            <a:srgbClr val="0070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2979420" y="5029200"/>
            <a:ext cx="67310" cy="765175"/>
          </a:xfrm>
          <a:custGeom>
            <a:avLst/>
            <a:gdLst/>
            <a:ahLst/>
            <a:cxnLst/>
            <a:rect l="l" t="t" r="r" b="b"/>
            <a:pathLst>
              <a:path w="67310" h="765175">
                <a:moveTo>
                  <a:pt x="67043" y="0"/>
                </a:moveTo>
                <a:lnTo>
                  <a:pt x="0" y="0"/>
                </a:lnTo>
                <a:lnTo>
                  <a:pt x="0" y="764832"/>
                </a:lnTo>
                <a:lnTo>
                  <a:pt x="67043" y="764832"/>
                </a:lnTo>
                <a:lnTo>
                  <a:pt x="67043" y="0"/>
                </a:lnTo>
                <a:close/>
              </a:path>
            </a:pathLst>
          </a:custGeom>
          <a:solidFill>
            <a:srgbClr val="0070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" name="object 157"/>
          <p:cNvSpPr/>
          <p:nvPr/>
        </p:nvSpPr>
        <p:spPr>
          <a:xfrm>
            <a:off x="3212592" y="5059692"/>
            <a:ext cx="67310" cy="734695"/>
          </a:xfrm>
          <a:custGeom>
            <a:avLst/>
            <a:gdLst/>
            <a:ahLst/>
            <a:cxnLst/>
            <a:rect l="l" t="t" r="r" b="b"/>
            <a:pathLst>
              <a:path w="67310" h="734695">
                <a:moveTo>
                  <a:pt x="67043" y="0"/>
                </a:moveTo>
                <a:lnTo>
                  <a:pt x="0" y="0"/>
                </a:lnTo>
                <a:lnTo>
                  <a:pt x="0" y="734339"/>
                </a:lnTo>
                <a:lnTo>
                  <a:pt x="67043" y="734339"/>
                </a:lnTo>
                <a:lnTo>
                  <a:pt x="67043" y="0"/>
                </a:lnTo>
                <a:close/>
              </a:path>
            </a:pathLst>
          </a:custGeom>
          <a:solidFill>
            <a:srgbClr val="0070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" name="object 158"/>
          <p:cNvSpPr/>
          <p:nvPr/>
        </p:nvSpPr>
        <p:spPr>
          <a:xfrm>
            <a:off x="2746248" y="5117591"/>
            <a:ext cx="66040" cy="676910"/>
          </a:xfrm>
          <a:custGeom>
            <a:avLst/>
            <a:gdLst/>
            <a:ahLst/>
            <a:cxnLst/>
            <a:rect l="l" t="t" r="r" b="b"/>
            <a:pathLst>
              <a:path w="66039" h="676910">
                <a:moveTo>
                  <a:pt x="65531" y="0"/>
                </a:moveTo>
                <a:lnTo>
                  <a:pt x="0" y="0"/>
                </a:lnTo>
                <a:lnTo>
                  <a:pt x="0" y="676440"/>
                </a:lnTo>
                <a:lnTo>
                  <a:pt x="65531" y="676440"/>
                </a:lnTo>
                <a:lnTo>
                  <a:pt x="65531" y="0"/>
                </a:lnTo>
                <a:close/>
              </a:path>
            </a:pathLst>
          </a:custGeom>
          <a:solidFill>
            <a:srgbClr val="0070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" name="object 159"/>
          <p:cNvSpPr/>
          <p:nvPr/>
        </p:nvSpPr>
        <p:spPr>
          <a:xfrm>
            <a:off x="2511551" y="5158740"/>
            <a:ext cx="67310" cy="635635"/>
          </a:xfrm>
          <a:custGeom>
            <a:avLst/>
            <a:gdLst/>
            <a:ahLst/>
            <a:cxnLst/>
            <a:rect l="l" t="t" r="r" b="b"/>
            <a:pathLst>
              <a:path w="67310" h="635635">
                <a:moveTo>
                  <a:pt x="67056" y="0"/>
                </a:moveTo>
                <a:lnTo>
                  <a:pt x="0" y="0"/>
                </a:lnTo>
                <a:lnTo>
                  <a:pt x="0" y="635292"/>
                </a:lnTo>
                <a:lnTo>
                  <a:pt x="67056" y="635292"/>
                </a:lnTo>
                <a:lnTo>
                  <a:pt x="67056" y="0"/>
                </a:lnTo>
                <a:close/>
              </a:path>
            </a:pathLst>
          </a:custGeom>
          <a:solidFill>
            <a:srgbClr val="0070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2045207" y="5163311"/>
            <a:ext cx="67310" cy="631190"/>
          </a:xfrm>
          <a:custGeom>
            <a:avLst/>
            <a:gdLst/>
            <a:ahLst/>
            <a:cxnLst/>
            <a:rect l="l" t="t" r="r" b="b"/>
            <a:pathLst>
              <a:path w="67310" h="631189">
                <a:moveTo>
                  <a:pt x="67056" y="0"/>
                </a:moveTo>
                <a:lnTo>
                  <a:pt x="0" y="0"/>
                </a:lnTo>
                <a:lnTo>
                  <a:pt x="0" y="630720"/>
                </a:lnTo>
                <a:lnTo>
                  <a:pt x="67056" y="630720"/>
                </a:lnTo>
                <a:lnTo>
                  <a:pt x="67056" y="0"/>
                </a:lnTo>
                <a:close/>
              </a:path>
            </a:pathLst>
          </a:custGeom>
          <a:solidFill>
            <a:srgbClr val="0070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" name="object 161"/>
          <p:cNvSpPr/>
          <p:nvPr/>
        </p:nvSpPr>
        <p:spPr>
          <a:xfrm>
            <a:off x="2278379" y="5189220"/>
            <a:ext cx="67310" cy="605155"/>
          </a:xfrm>
          <a:custGeom>
            <a:avLst/>
            <a:gdLst/>
            <a:ahLst/>
            <a:cxnLst/>
            <a:rect l="l" t="t" r="r" b="b"/>
            <a:pathLst>
              <a:path w="67310" h="605154">
                <a:moveTo>
                  <a:pt x="67056" y="0"/>
                </a:moveTo>
                <a:lnTo>
                  <a:pt x="0" y="0"/>
                </a:lnTo>
                <a:lnTo>
                  <a:pt x="0" y="604812"/>
                </a:lnTo>
                <a:lnTo>
                  <a:pt x="67056" y="604812"/>
                </a:lnTo>
                <a:lnTo>
                  <a:pt x="67056" y="0"/>
                </a:lnTo>
                <a:close/>
              </a:path>
            </a:pathLst>
          </a:custGeom>
          <a:solidFill>
            <a:srgbClr val="0070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" name="object 162"/>
          <p:cNvSpPr/>
          <p:nvPr/>
        </p:nvSpPr>
        <p:spPr>
          <a:xfrm>
            <a:off x="1578863" y="5205996"/>
            <a:ext cx="67310" cy="588645"/>
          </a:xfrm>
          <a:custGeom>
            <a:avLst/>
            <a:gdLst/>
            <a:ahLst/>
            <a:cxnLst/>
            <a:rect l="l" t="t" r="r" b="b"/>
            <a:pathLst>
              <a:path w="67310" h="588645">
                <a:moveTo>
                  <a:pt x="67056" y="0"/>
                </a:moveTo>
                <a:lnTo>
                  <a:pt x="0" y="0"/>
                </a:lnTo>
                <a:lnTo>
                  <a:pt x="0" y="588035"/>
                </a:lnTo>
                <a:lnTo>
                  <a:pt x="67056" y="588035"/>
                </a:lnTo>
                <a:lnTo>
                  <a:pt x="67056" y="0"/>
                </a:lnTo>
                <a:close/>
              </a:path>
            </a:pathLst>
          </a:custGeom>
          <a:solidFill>
            <a:srgbClr val="0070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" name="object 163"/>
          <p:cNvSpPr/>
          <p:nvPr/>
        </p:nvSpPr>
        <p:spPr>
          <a:xfrm>
            <a:off x="1812035" y="5265432"/>
            <a:ext cx="67310" cy="528955"/>
          </a:xfrm>
          <a:custGeom>
            <a:avLst/>
            <a:gdLst/>
            <a:ahLst/>
            <a:cxnLst/>
            <a:rect l="l" t="t" r="r" b="b"/>
            <a:pathLst>
              <a:path w="67310" h="528954">
                <a:moveTo>
                  <a:pt x="67056" y="0"/>
                </a:moveTo>
                <a:lnTo>
                  <a:pt x="0" y="0"/>
                </a:lnTo>
                <a:lnTo>
                  <a:pt x="0" y="528599"/>
                </a:lnTo>
                <a:lnTo>
                  <a:pt x="67056" y="528599"/>
                </a:lnTo>
                <a:lnTo>
                  <a:pt x="67056" y="0"/>
                </a:lnTo>
                <a:close/>
              </a:path>
            </a:pathLst>
          </a:custGeom>
          <a:solidFill>
            <a:srgbClr val="0070CE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64" name="object 164"/>
          <p:cNvGrpSpPr/>
          <p:nvPr/>
        </p:nvGrpSpPr>
        <p:grpSpPr>
          <a:xfrm>
            <a:off x="937470" y="2063206"/>
            <a:ext cx="7298690" cy="4349115"/>
            <a:chOff x="937470" y="2063206"/>
            <a:chExt cx="7298690" cy="4349115"/>
          </a:xfrm>
        </p:grpSpPr>
        <p:sp>
          <p:nvSpPr>
            <p:cNvPr id="165" name="object 165"/>
            <p:cNvSpPr/>
            <p:nvPr/>
          </p:nvSpPr>
          <p:spPr>
            <a:xfrm>
              <a:off x="1345691" y="5291327"/>
              <a:ext cx="66040" cy="502920"/>
            </a:xfrm>
            <a:custGeom>
              <a:avLst/>
              <a:gdLst/>
              <a:ahLst/>
              <a:cxnLst/>
              <a:rect l="l" t="t" r="r" b="b"/>
              <a:pathLst>
                <a:path w="66040" h="502920">
                  <a:moveTo>
                    <a:pt x="65544" y="0"/>
                  </a:moveTo>
                  <a:lnTo>
                    <a:pt x="0" y="0"/>
                  </a:lnTo>
                  <a:lnTo>
                    <a:pt x="0" y="502704"/>
                  </a:lnTo>
                  <a:lnTo>
                    <a:pt x="65544" y="502704"/>
                  </a:lnTo>
                  <a:lnTo>
                    <a:pt x="65544" y="0"/>
                  </a:lnTo>
                  <a:close/>
                </a:path>
              </a:pathLst>
            </a:custGeom>
            <a:solidFill>
              <a:srgbClr val="0070C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6" name="object 166"/>
            <p:cNvSpPr/>
            <p:nvPr/>
          </p:nvSpPr>
          <p:spPr>
            <a:xfrm>
              <a:off x="1228502" y="5794022"/>
              <a:ext cx="7002780" cy="34925"/>
            </a:xfrm>
            <a:custGeom>
              <a:avLst/>
              <a:gdLst/>
              <a:ahLst/>
              <a:cxnLst/>
              <a:rect l="l" t="t" r="r" b="b"/>
              <a:pathLst>
                <a:path w="7002780" h="34925">
                  <a:moveTo>
                    <a:pt x="0" y="0"/>
                  </a:moveTo>
                  <a:lnTo>
                    <a:pt x="7002462" y="0"/>
                  </a:lnTo>
                </a:path>
                <a:path w="7002780" h="34925">
                  <a:moveTo>
                    <a:pt x="0" y="0"/>
                  </a:moveTo>
                  <a:lnTo>
                    <a:pt x="0" y="34925"/>
                  </a:lnTo>
                </a:path>
                <a:path w="7002780" h="34925">
                  <a:moveTo>
                    <a:pt x="233006" y="0"/>
                  </a:moveTo>
                  <a:lnTo>
                    <a:pt x="233006" y="34925"/>
                  </a:lnTo>
                </a:path>
                <a:path w="7002780" h="34925">
                  <a:moveTo>
                    <a:pt x="700874" y="0"/>
                  </a:moveTo>
                  <a:lnTo>
                    <a:pt x="700874" y="34925"/>
                  </a:lnTo>
                </a:path>
                <a:path w="7002780" h="34925">
                  <a:moveTo>
                    <a:pt x="1167218" y="0"/>
                  </a:moveTo>
                  <a:lnTo>
                    <a:pt x="1167218" y="34925"/>
                  </a:lnTo>
                </a:path>
                <a:path w="7002780" h="34925">
                  <a:moveTo>
                    <a:pt x="1400390" y="0"/>
                  </a:moveTo>
                  <a:lnTo>
                    <a:pt x="1400390" y="34925"/>
                  </a:lnTo>
                </a:path>
                <a:path w="7002780" h="34925">
                  <a:moveTo>
                    <a:pt x="1633562" y="0"/>
                  </a:moveTo>
                  <a:lnTo>
                    <a:pt x="1633562" y="34925"/>
                  </a:lnTo>
                </a:path>
                <a:path w="7002780" h="34925">
                  <a:moveTo>
                    <a:pt x="2334602" y="0"/>
                  </a:moveTo>
                  <a:lnTo>
                    <a:pt x="2334602" y="34925"/>
                  </a:lnTo>
                </a:path>
                <a:path w="7002780" h="34925">
                  <a:moveTo>
                    <a:pt x="2567774" y="0"/>
                  </a:moveTo>
                  <a:lnTo>
                    <a:pt x="2567774" y="34925"/>
                  </a:lnTo>
                </a:path>
                <a:path w="7002780" h="34925">
                  <a:moveTo>
                    <a:pt x="2800946" y="0"/>
                  </a:moveTo>
                  <a:lnTo>
                    <a:pt x="2800946" y="34925"/>
                  </a:lnTo>
                </a:path>
                <a:path w="7002780" h="34925">
                  <a:moveTo>
                    <a:pt x="3034131" y="0"/>
                  </a:moveTo>
                  <a:lnTo>
                    <a:pt x="3034131" y="34925"/>
                  </a:lnTo>
                </a:path>
                <a:path w="7002780" h="34925">
                  <a:moveTo>
                    <a:pt x="3267290" y="0"/>
                  </a:moveTo>
                  <a:lnTo>
                    <a:pt x="3267290" y="34925"/>
                  </a:lnTo>
                </a:path>
                <a:path w="7002780" h="34925">
                  <a:moveTo>
                    <a:pt x="3501986" y="0"/>
                  </a:moveTo>
                  <a:lnTo>
                    <a:pt x="3501986" y="34925"/>
                  </a:lnTo>
                </a:path>
                <a:path w="7002780" h="34925">
                  <a:moveTo>
                    <a:pt x="3735158" y="0"/>
                  </a:moveTo>
                  <a:lnTo>
                    <a:pt x="3735158" y="34925"/>
                  </a:lnTo>
                </a:path>
                <a:path w="7002780" h="34925">
                  <a:moveTo>
                    <a:pt x="3968330" y="0"/>
                  </a:moveTo>
                  <a:lnTo>
                    <a:pt x="3968330" y="34925"/>
                  </a:lnTo>
                </a:path>
                <a:path w="7002780" h="34925">
                  <a:moveTo>
                    <a:pt x="4201502" y="0"/>
                  </a:moveTo>
                  <a:lnTo>
                    <a:pt x="4201502" y="34925"/>
                  </a:lnTo>
                </a:path>
                <a:path w="7002780" h="34925">
                  <a:moveTo>
                    <a:pt x="4434674" y="0"/>
                  </a:moveTo>
                  <a:lnTo>
                    <a:pt x="4434674" y="34925"/>
                  </a:lnTo>
                </a:path>
                <a:path w="7002780" h="34925">
                  <a:moveTo>
                    <a:pt x="4667846" y="0"/>
                  </a:moveTo>
                  <a:lnTo>
                    <a:pt x="4667846" y="34925"/>
                  </a:lnTo>
                </a:path>
                <a:path w="7002780" h="34925">
                  <a:moveTo>
                    <a:pt x="4901031" y="0"/>
                  </a:moveTo>
                  <a:lnTo>
                    <a:pt x="4901031" y="34925"/>
                  </a:lnTo>
                </a:path>
                <a:path w="7002780" h="34925">
                  <a:moveTo>
                    <a:pt x="5135714" y="0"/>
                  </a:moveTo>
                  <a:lnTo>
                    <a:pt x="5135714" y="34925"/>
                  </a:lnTo>
                </a:path>
                <a:path w="7002780" h="34925">
                  <a:moveTo>
                    <a:pt x="5368886" y="0"/>
                  </a:moveTo>
                  <a:lnTo>
                    <a:pt x="5368886" y="34925"/>
                  </a:lnTo>
                </a:path>
                <a:path w="7002780" h="34925">
                  <a:moveTo>
                    <a:pt x="5602058" y="0"/>
                  </a:moveTo>
                  <a:lnTo>
                    <a:pt x="5602058" y="34925"/>
                  </a:lnTo>
                </a:path>
                <a:path w="7002780" h="34925">
                  <a:moveTo>
                    <a:pt x="5835230" y="0"/>
                  </a:moveTo>
                  <a:lnTo>
                    <a:pt x="5835230" y="34925"/>
                  </a:lnTo>
                </a:path>
                <a:path w="7002780" h="34925">
                  <a:moveTo>
                    <a:pt x="6068402" y="0"/>
                  </a:moveTo>
                  <a:lnTo>
                    <a:pt x="6068402" y="34925"/>
                  </a:lnTo>
                </a:path>
                <a:path w="7002780" h="34925">
                  <a:moveTo>
                    <a:pt x="6301587" y="0"/>
                  </a:moveTo>
                  <a:lnTo>
                    <a:pt x="6301587" y="34925"/>
                  </a:lnTo>
                </a:path>
                <a:path w="7002780" h="34925">
                  <a:moveTo>
                    <a:pt x="6536270" y="0"/>
                  </a:moveTo>
                  <a:lnTo>
                    <a:pt x="6536270" y="34925"/>
                  </a:lnTo>
                </a:path>
                <a:path w="7002780" h="34925">
                  <a:moveTo>
                    <a:pt x="6769442" y="0"/>
                  </a:moveTo>
                  <a:lnTo>
                    <a:pt x="6769442" y="34925"/>
                  </a:lnTo>
                </a:path>
                <a:path w="7002780" h="34925">
                  <a:moveTo>
                    <a:pt x="7002462" y="0"/>
                  </a:moveTo>
                  <a:lnTo>
                    <a:pt x="7002462" y="34925"/>
                  </a:lnTo>
                </a:path>
              </a:pathLst>
            </a:custGeom>
            <a:ln w="9525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7" name="object 16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293558" y="2063206"/>
              <a:ext cx="6872349" cy="3531616"/>
            </a:xfrm>
            <a:prstGeom prst="rect">
              <a:avLst/>
            </a:prstGeom>
          </p:spPr>
        </p:pic>
        <p:pic>
          <p:nvPicPr>
            <p:cNvPr id="168" name="object 16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37470" y="5794022"/>
              <a:ext cx="7204890" cy="618089"/>
            </a:xfrm>
            <a:prstGeom prst="rect">
              <a:avLst/>
            </a:prstGeom>
          </p:spPr>
        </p:pic>
      </p:grpSp>
      <p:sp>
        <p:nvSpPr>
          <p:cNvPr id="169" name="object 169"/>
          <p:cNvSpPr txBox="1"/>
          <p:nvPr/>
        </p:nvSpPr>
        <p:spPr>
          <a:xfrm>
            <a:off x="8317992" y="5703549"/>
            <a:ext cx="9271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50" dirty="0">
                <a:solidFill>
                  <a:srgbClr val="003763"/>
                </a:solidFill>
                <a:latin typeface="Franklin Gothic Book"/>
                <a:cs typeface="Franklin Gothic Book"/>
              </a:rPr>
              <a:t>0</a:t>
            </a:r>
            <a:endParaRPr sz="900">
              <a:latin typeface="Franklin Gothic Book"/>
              <a:cs typeface="Franklin Gothic Book"/>
            </a:endParaRPr>
          </a:p>
        </p:txBody>
      </p:sp>
      <p:sp>
        <p:nvSpPr>
          <p:cNvPr id="170" name="object 170"/>
          <p:cNvSpPr txBox="1"/>
          <p:nvPr/>
        </p:nvSpPr>
        <p:spPr>
          <a:xfrm>
            <a:off x="8317992" y="5135021"/>
            <a:ext cx="29400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20" dirty="0">
                <a:solidFill>
                  <a:srgbClr val="003763"/>
                </a:solidFill>
                <a:latin typeface="Franklin Gothic Book"/>
                <a:cs typeface="Franklin Gothic Book"/>
              </a:rPr>
              <a:t>2000</a:t>
            </a:r>
            <a:endParaRPr sz="900">
              <a:latin typeface="Franklin Gothic Book"/>
              <a:cs typeface="Franklin Gothic Book"/>
            </a:endParaRPr>
          </a:p>
        </p:txBody>
      </p:sp>
      <p:sp>
        <p:nvSpPr>
          <p:cNvPr id="171" name="object 171"/>
          <p:cNvSpPr txBox="1"/>
          <p:nvPr/>
        </p:nvSpPr>
        <p:spPr>
          <a:xfrm>
            <a:off x="8317992" y="4566493"/>
            <a:ext cx="29400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20" dirty="0">
                <a:solidFill>
                  <a:srgbClr val="003763"/>
                </a:solidFill>
                <a:latin typeface="Franklin Gothic Book"/>
                <a:cs typeface="Franklin Gothic Book"/>
              </a:rPr>
              <a:t>4000</a:t>
            </a:r>
            <a:endParaRPr sz="900">
              <a:latin typeface="Franklin Gothic Book"/>
              <a:cs typeface="Franklin Gothic Book"/>
            </a:endParaRPr>
          </a:p>
        </p:txBody>
      </p:sp>
      <p:sp>
        <p:nvSpPr>
          <p:cNvPr id="172" name="object 172"/>
          <p:cNvSpPr txBox="1"/>
          <p:nvPr/>
        </p:nvSpPr>
        <p:spPr>
          <a:xfrm>
            <a:off x="8317992" y="3997965"/>
            <a:ext cx="29400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20" dirty="0">
                <a:solidFill>
                  <a:srgbClr val="003763"/>
                </a:solidFill>
                <a:latin typeface="Franklin Gothic Book"/>
                <a:cs typeface="Franklin Gothic Book"/>
              </a:rPr>
              <a:t>6000</a:t>
            </a:r>
            <a:endParaRPr sz="900">
              <a:latin typeface="Franklin Gothic Book"/>
              <a:cs typeface="Franklin Gothic Book"/>
            </a:endParaRPr>
          </a:p>
        </p:txBody>
      </p:sp>
      <p:sp>
        <p:nvSpPr>
          <p:cNvPr id="173" name="object 173"/>
          <p:cNvSpPr txBox="1"/>
          <p:nvPr/>
        </p:nvSpPr>
        <p:spPr>
          <a:xfrm>
            <a:off x="8317992" y="3429436"/>
            <a:ext cx="29400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20" dirty="0">
                <a:solidFill>
                  <a:srgbClr val="003763"/>
                </a:solidFill>
                <a:latin typeface="Franklin Gothic Book"/>
                <a:cs typeface="Franklin Gothic Book"/>
              </a:rPr>
              <a:t>8000</a:t>
            </a:r>
            <a:endParaRPr sz="900">
              <a:latin typeface="Franklin Gothic Book"/>
              <a:cs typeface="Franklin Gothic Book"/>
            </a:endParaRPr>
          </a:p>
        </p:txBody>
      </p:sp>
      <p:sp>
        <p:nvSpPr>
          <p:cNvPr id="174" name="object 174"/>
          <p:cNvSpPr txBox="1"/>
          <p:nvPr/>
        </p:nvSpPr>
        <p:spPr>
          <a:xfrm>
            <a:off x="8317992" y="2860908"/>
            <a:ext cx="36068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10000</a:t>
            </a:r>
            <a:endParaRPr sz="900">
              <a:latin typeface="Franklin Gothic Book"/>
              <a:cs typeface="Franklin Gothic Book"/>
            </a:endParaRPr>
          </a:p>
        </p:txBody>
      </p:sp>
      <p:sp>
        <p:nvSpPr>
          <p:cNvPr id="175" name="object 175"/>
          <p:cNvSpPr txBox="1"/>
          <p:nvPr/>
        </p:nvSpPr>
        <p:spPr>
          <a:xfrm>
            <a:off x="8317992" y="2292380"/>
            <a:ext cx="36068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12000</a:t>
            </a:r>
            <a:endParaRPr sz="900">
              <a:latin typeface="Franklin Gothic Book"/>
              <a:cs typeface="Franklin Gothic Book"/>
            </a:endParaRPr>
          </a:p>
        </p:txBody>
      </p:sp>
      <p:sp>
        <p:nvSpPr>
          <p:cNvPr id="176" name="object 176"/>
          <p:cNvSpPr txBox="1"/>
          <p:nvPr/>
        </p:nvSpPr>
        <p:spPr>
          <a:xfrm>
            <a:off x="8317992" y="1723852"/>
            <a:ext cx="36068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14000</a:t>
            </a:r>
            <a:endParaRPr sz="900">
              <a:latin typeface="Franklin Gothic Book"/>
              <a:cs typeface="Franklin Gothic Book"/>
            </a:endParaRPr>
          </a:p>
        </p:txBody>
      </p:sp>
      <p:sp>
        <p:nvSpPr>
          <p:cNvPr id="177" name="object 177"/>
          <p:cNvSpPr txBox="1"/>
          <p:nvPr/>
        </p:nvSpPr>
        <p:spPr>
          <a:xfrm>
            <a:off x="1002106" y="5703320"/>
            <a:ext cx="5397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50" dirty="0">
                <a:solidFill>
                  <a:srgbClr val="003763"/>
                </a:solidFill>
                <a:latin typeface="Franklin Gothic Book"/>
                <a:cs typeface="Franklin Gothic Book"/>
              </a:rPr>
              <a:t>-</a:t>
            </a:r>
            <a:endParaRPr sz="900">
              <a:latin typeface="Franklin Gothic Book"/>
              <a:cs typeface="Franklin Gothic Book"/>
            </a:endParaRPr>
          </a:p>
        </p:txBody>
      </p:sp>
      <p:sp>
        <p:nvSpPr>
          <p:cNvPr id="178" name="object 178"/>
          <p:cNvSpPr txBox="1"/>
          <p:nvPr/>
        </p:nvSpPr>
        <p:spPr>
          <a:xfrm>
            <a:off x="494271" y="5205887"/>
            <a:ext cx="61849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10,000,000</a:t>
            </a:r>
            <a:endParaRPr sz="900">
              <a:latin typeface="Franklin Gothic Book"/>
              <a:cs typeface="Franklin Gothic Book"/>
            </a:endParaRPr>
          </a:p>
        </p:txBody>
      </p:sp>
      <p:sp>
        <p:nvSpPr>
          <p:cNvPr id="179" name="object 179"/>
          <p:cNvSpPr txBox="1"/>
          <p:nvPr/>
        </p:nvSpPr>
        <p:spPr>
          <a:xfrm>
            <a:off x="494271" y="4708453"/>
            <a:ext cx="61849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20,000,000</a:t>
            </a:r>
            <a:endParaRPr sz="900">
              <a:latin typeface="Franklin Gothic Book"/>
              <a:cs typeface="Franklin Gothic Book"/>
            </a:endParaRPr>
          </a:p>
        </p:txBody>
      </p:sp>
      <p:sp>
        <p:nvSpPr>
          <p:cNvPr id="180" name="object 180"/>
          <p:cNvSpPr txBox="1"/>
          <p:nvPr/>
        </p:nvSpPr>
        <p:spPr>
          <a:xfrm>
            <a:off x="494271" y="4211020"/>
            <a:ext cx="61849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30,000,000</a:t>
            </a:r>
            <a:endParaRPr sz="900">
              <a:latin typeface="Franklin Gothic Book"/>
              <a:cs typeface="Franklin Gothic Book"/>
            </a:endParaRPr>
          </a:p>
        </p:txBody>
      </p:sp>
      <p:sp>
        <p:nvSpPr>
          <p:cNvPr id="181" name="object 181"/>
          <p:cNvSpPr txBox="1"/>
          <p:nvPr/>
        </p:nvSpPr>
        <p:spPr>
          <a:xfrm>
            <a:off x="494271" y="3713586"/>
            <a:ext cx="61849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40,000,000</a:t>
            </a:r>
            <a:endParaRPr sz="900">
              <a:latin typeface="Franklin Gothic Book"/>
              <a:cs typeface="Franklin Gothic Book"/>
            </a:endParaRPr>
          </a:p>
        </p:txBody>
      </p:sp>
      <p:sp>
        <p:nvSpPr>
          <p:cNvPr id="182" name="object 182"/>
          <p:cNvSpPr txBox="1"/>
          <p:nvPr/>
        </p:nvSpPr>
        <p:spPr>
          <a:xfrm>
            <a:off x="494271" y="3216152"/>
            <a:ext cx="61849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50,000,000</a:t>
            </a:r>
            <a:endParaRPr sz="900">
              <a:latin typeface="Franklin Gothic Book"/>
              <a:cs typeface="Franklin Gothic Book"/>
            </a:endParaRPr>
          </a:p>
        </p:txBody>
      </p:sp>
      <p:sp>
        <p:nvSpPr>
          <p:cNvPr id="183" name="object 183"/>
          <p:cNvSpPr txBox="1"/>
          <p:nvPr/>
        </p:nvSpPr>
        <p:spPr>
          <a:xfrm>
            <a:off x="494271" y="2718719"/>
            <a:ext cx="61849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60,000,000</a:t>
            </a:r>
            <a:endParaRPr sz="900">
              <a:latin typeface="Franklin Gothic Book"/>
              <a:cs typeface="Franklin Gothic Book"/>
            </a:endParaRPr>
          </a:p>
        </p:txBody>
      </p:sp>
      <p:sp>
        <p:nvSpPr>
          <p:cNvPr id="184" name="object 184"/>
          <p:cNvSpPr txBox="1"/>
          <p:nvPr/>
        </p:nvSpPr>
        <p:spPr>
          <a:xfrm>
            <a:off x="494271" y="2221285"/>
            <a:ext cx="61849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70,000,000</a:t>
            </a:r>
            <a:endParaRPr sz="900">
              <a:latin typeface="Franklin Gothic Book"/>
              <a:cs typeface="Franklin Gothic Book"/>
            </a:endParaRPr>
          </a:p>
        </p:txBody>
      </p:sp>
      <p:sp>
        <p:nvSpPr>
          <p:cNvPr id="185" name="object 185"/>
          <p:cNvSpPr txBox="1"/>
          <p:nvPr/>
        </p:nvSpPr>
        <p:spPr>
          <a:xfrm>
            <a:off x="494271" y="1723852"/>
            <a:ext cx="61849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80,000,000</a:t>
            </a:r>
            <a:endParaRPr sz="900">
              <a:latin typeface="Franklin Gothic Book"/>
              <a:cs typeface="Franklin Gothic Book"/>
            </a:endParaRPr>
          </a:p>
        </p:txBody>
      </p:sp>
      <p:sp>
        <p:nvSpPr>
          <p:cNvPr id="186" name="object 186"/>
          <p:cNvSpPr txBox="1"/>
          <p:nvPr/>
        </p:nvSpPr>
        <p:spPr>
          <a:xfrm>
            <a:off x="8691265" y="3659590"/>
            <a:ext cx="168910" cy="290195"/>
          </a:xfrm>
          <a:prstGeom prst="rect">
            <a:avLst/>
          </a:prstGeom>
        </p:spPr>
        <p:txBody>
          <a:bodyPr vert="vert270" wrap="square" lIns="0" tIns="12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z="1000" spc="-20" dirty="0">
                <a:solidFill>
                  <a:srgbClr val="003763"/>
                </a:solidFill>
                <a:latin typeface="Franklin Gothic Book"/>
                <a:cs typeface="Franklin Gothic Book"/>
              </a:rPr>
              <a:t>FTES</a:t>
            </a:r>
            <a:endParaRPr sz="1000">
              <a:latin typeface="Franklin Gothic Book"/>
              <a:cs typeface="Franklin Gothic Book"/>
            </a:endParaRPr>
          </a:p>
        </p:txBody>
      </p:sp>
      <p:sp>
        <p:nvSpPr>
          <p:cNvPr id="187" name="object 187"/>
          <p:cNvSpPr txBox="1"/>
          <p:nvPr/>
        </p:nvSpPr>
        <p:spPr>
          <a:xfrm>
            <a:off x="283089" y="3532482"/>
            <a:ext cx="168910" cy="545465"/>
          </a:xfrm>
          <a:prstGeom prst="rect">
            <a:avLst/>
          </a:prstGeom>
        </p:spPr>
        <p:txBody>
          <a:bodyPr vert="vert270" wrap="square" lIns="0" tIns="12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z="10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Allocation</a:t>
            </a:r>
            <a:endParaRPr sz="1000">
              <a:latin typeface="Franklin Gothic Book"/>
              <a:cs typeface="Franklin Gothic Book"/>
            </a:endParaRPr>
          </a:p>
        </p:txBody>
      </p:sp>
      <p:sp>
        <p:nvSpPr>
          <p:cNvPr id="188" name="object 188" descr="$PPTXTitle"/>
          <p:cNvSpPr txBox="1">
            <a:spLocks noGrp="1"/>
          </p:cNvSpPr>
          <p:nvPr>
            <p:ph type="title"/>
          </p:nvPr>
        </p:nvSpPr>
        <p:spPr>
          <a:xfrm>
            <a:off x="1232438" y="1237642"/>
            <a:ext cx="6677659" cy="4286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ts val="1889"/>
              </a:lnSpc>
              <a:spcBef>
                <a:spcPts val="95"/>
              </a:spcBef>
            </a:pPr>
            <a:r>
              <a:rPr sz="1600" dirty="0">
                <a:latin typeface="Franklin Gothic Book"/>
                <a:cs typeface="Franklin Gothic Book"/>
              </a:rPr>
              <a:t>Compare</a:t>
            </a:r>
            <a:r>
              <a:rPr sz="1600" spc="-45" dirty="0">
                <a:latin typeface="Franklin Gothic Book"/>
                <a:cs typeface="Franklin Gothic Book"/>
              </a:rPr>
              <a:t> </a:t>
            </a:r>
            <a:r>
              <a:rPr sz="1600" dirty="0">
                <a:latin typeface="Franklin Gothic Book"/>
                <a:cs typeface="Franklin Gothic Book"/>
              </a:rPr>
              <a:t>Current</a:t>
            </a:r>
            <a:r>
              <a:rPr sz="1600" spc="-40" dirty="0">
                <a:latin typeface="Franklin Gothic Book"/>
                <a:cs typeface="Franklin Gothic Book"/>
              </a:rPr>
              <a:t> </a:t>
            </a:r>
            <a:r>
              <a:rPr sz="1600" dirty="0">
                <a:latin typeface="Franklin Gothic Book"/>
                <a:cs typeface="Franklin Gothic Book"/>
              </a:rPr>
              <a:t>Allocation</a:t>
            </a:r>
            <a:r>
              <a:rPr sz="1600" spc="-35" dirty="0">
                <a:latin typeface="Franklin Gothic Book"/>
                <a:cs typeface="Franklin Gothic Book"/>
              </a:rPr>
              <a:t> </a:t>
            </a:r>
            <a:r>
              <a:rPr sz="1600" dirty="0">
                <a:latin typeface="Franklin Gothic Book"/>
                <a:cs typeface="Franklin Gothic Book"/>
              </a:rPr>
              <a:t>Model</a:t>
            </a:r>
            <a:r>
              <a:rPr sz="1600" spc="-45" dirty="0">
                <a:latin typeface="Franklin Gothic Book"/>
                <a:cs typeface="Franklin Gothic Book"/>
              </a:rPr>
              <a:t> </a:t>
            </a:r>
            <a:r>
              <a:rPr sz="1600" spc="-30" dirty="0">
                <a:latin typeface="Franklin Gothic Book"/>
                <a:cs typeface="Franklin Gothic Book"/>
              </a:rPr>
              <a:t>To</a:t>
            </a:r>
            <a:r>
              <a:rPr sz="1600" spc="-15" dirty="0">
                <a:latin typeface="Franklin Gothic Book"/>
                <a:cs typeface="Franklin Gothic Book"/>
              </a:rPr>
              <a:t> </a:t>
            </a:r>
            <a:r>
              <a:rPr sz="1600" dirty="0">
                <a:latin typeface="Franklin Gothic Book"/>
                <a:cs typeface="Franklin Gothic Book"/>
              </a:rPr>
              <a:t>Proposed</a:t>
            </a:r>
            <a:r>
              <a:rPr sz="1600" spc="-45" dirty="0">
                <a:latin typeface="Franklin Gothic Book"/>
                <a:cs typeface="Franklin Gothic Book"/>
              </a:rPr>
              <a:t> </a:t>
            </a:r>
            <a:r>
              <a:rPr sz="1600" dirty="0">
                <a:latin typeface="Franklin Gothic Book"/>
                <a:cs typeface="Franklin Gothic Book"/>
              </a:rPr>
              <a:t>Allocation</a:t>
            </a:r>
            <a:r>
              <a:rPr sz="1600" spc="-35" dirty="0">
                <a:latin typeface="Franklin Gothic Book"/>
                <a:cs typeface="Franklin Gothic Book"/>
              </a:rPr>
              <a:t> </a:t>
            </a:r>
            <a:r>
              <a:rPr sz="1600" dirty="0">
                <a:latin typeface="Franklin Gothic Book"/>
                <a:cs typeface="Franklin Gothic Book"/>
              </a:rPr>
              <a:t>Model</a:t>
            </a:r>
            <a:r>
              <a:rPr sz="1600" spc="-45" dirty="0">
                <a:latin typeface="Franklin Gothic Book"/>
                <a:cs typeface="Franklin Gothic Book"/>
              </a:rPr>
              <a:t> </a:t>
            </a:r>
            <a:r>
              <a:rPr sz="1600" spc="-10" dirty="0">
                <a:latin typeface="Franklin Gothic Book"/>
                <a:cs typeface="Franklin Gothic Book"/>
              </a:rPr>
              <a:t>Distributions</a:t>
            </a:r>
            <a:endParaRPr sz="1600">
              <a:latin typeface="Franklin Gothic Book"/>
              <a:cs typeface="Franklin Gothic Book"/>
            </a:endParaRPr>
          </a:p>
          <a:p>
            <a:pPr marL="1270" algn="ctr">
              <a:lnSpc>
                <a:spcPts val="1290"/>
              </a:lnSpc>
            </a:pPr>
            <a:r>
              <a:rPr sz="1100" dirty="0">
                <a:latin typeface="Franklin Gothic Book"/>
                <a:cs typeface="Franklin Gothic Book"/>
              </a:rPr>
              <a:t>(Estimate</a:t>
            </a:r>
            <a:r>
              <a:rPr sz="1100" spc="-30" dirty="0">
                <a:latin typeface="Franklin Gothic Book"/>
                <a:cs typeface="Franklin Gothic Book"/>
              </a:rPr>
              <a:t> </a:t>
            </a:r>
            <a:r>
              <a:rPr sz="1100" dirty="0">
                <a:latin typeface="Franklin Gothic Book"/>
                <a:cs typeface="Franklin Gothic Book"/>
              </a:rPr>
              <a:t>purposes</a:t>
            </a:r>
            <a:r>
              <a:rPr sz="1100" spc="-30" dirty="0">
                <a:latin typeface="Franklin Gothic Book"/>
                <a:cs typeface="Franklin Gothic Book"/>
              </a:rPr>
              <a:t> </a:t>
            </a:r>
            <a:r>
              <a:rPr sz="1100" dirty="0">
                <a:latin typeface="Franklin Gothic Book"/>
                <a:cs typeface="Franklin Gothic Book"/>
              </a:rPr>
              <a:t>only</a:t>
            </a:r>
            <a:r>
              <a:rPr sz="1100" spc="-35" dirty="0">
                <a:latin typeface="Franklin Gothic Book"/>
                <a:cs typeface="Franklin Gothic Book"/>
              </a:rPr>
              <a:t> </a:t>
            </a:r>
            <a:r>
              <a:rPr sz="1100" dirty="0">
                <a:latin typeface="Franklin Gothic Book"/>
                <a:cs typeface="Franklin Gothic Book"/>
              </a:rPr>
              <a:t>-</a:t>
            </a:r>
            <a:r>
              <a:rPr sz="1100" spc="5" dirty="0">
                <a:latin typeface="Franklin Gothic Book"/>
                <a:cs typeface="Franklin Gothic Book"/>
              </a:rPr>
              <a:t> </a:t>
            </a:r>
            <a:r>
              <a:rPr sz="1100" dirty="0">
                <a:latin typeface="Franklin Gothic Book"/>
                <a:cs typeface="Franklin Gothic Book"/>
              </a:rPr>
              <a:t>does</a:t>
            </a:r>
            <a:r>
              <a:rPr sz="1100" spc="-30" dirty="0">
                <a:latin typeface="Franklin Gothic Book"/>
                <a:cs typeface="Franklin Gothic Book"/>
              </a:rPr>
              <a:t> </a:t>
            </a:r>
            <a:r>
              <a:rPr sz="1100" dirty="0">
                <a:latin typeface="Franklin Gothic Book"/>
                <a:cs typeface="Franklin Gothic Book"/>
              </a:rPr>
              <a:t>not</a:t>
            </a:r>
            <a:r>
              <a:rPr sz="1100" spc="-35" dirty="0">
                <a:latin typeface="Franklin Gothic Book"/>
                <a:cs typeface="Franklin Gothic Book"/>
              </a:rPr>
              <a:t> </a:t>
            </a:r>
            <a:r>
              <a:rPr sz="1100" dirty="0">
                <a:latin typeface="Franklin Gothic Book"/>
                <a:cs typeface="Franklin Gothic Book"/>
              </a:rPr>
              <a:t>represent</a:t>
            </a:r>
            <a:r>
              <a:rPr sz="1100" spc="-35" dirty="0">
                <a:latin typeface="Franklin Gothic Book"/>
                <a:cs typeface="Franklin Gothic Book"/>
              </a:rPr>
              <a:t> </a:t>
            </a:r>
            <a:r>
              <a:rPr sz="1100" dirty="0">
                <a:latin typeface="Franklin Gothic Book"/>
                <a:cs typeface="Franklin Gothic Book"/>
              </a:rPr>
              <a:t>actual</a:t>
            </a:r>
            <a:r>
              <a:rPr sz="1100" spc="-35" dirty="0">
                <a:latin typeface="Franklin Gothic Book"/>
                <a:cs typeface="Franklin Gothic Book"/>
              </a:rPr>
              <a:t> </a:t>
            </a:r>
            <a:r>
              <a:rPr sz="1100" spc="-10" dirty="0">
                <a:latin typeface="Franklin Gothic Book"/>
                <a:cs typeface="Franklin Gothic Book"/>
              </a:rPr>
              <a:t>implementation</a:t>
            </a:r>
            <a:r>
              <a:rPr sz="1100" spc="-40" dirty="0">
                <a:latin typeface="Franklin Gothic Book"/>
                <a:cs typeface="Franklin Gothic Book"/>
              </a:rPr>
              <a:t> </a:t>
            </a:r>
            <a:r>
              <a:rPr sz="1100" spc="-10" dirty="0">
                <a:latin typeface="Franklin Gothic Book"/>
                <a:cs typeface="Franklin Gothic Book"/>
              </a:rPr>
              <a:t>impacts)</a:t>
            </a:r>
            <a:endParaRPr sz="1100">
              <a:latin typeface="Franklin Gothic Book"/>
              <a:cs typeface="Franklin Gothic Book"/>
            </a:endParaRPr>
          </a:p>
        </p:txBody>
      </p:sp>
      <p:grpSp>
        <p:nvGrpSpPr>
          <p:cNvPr id="189" name="object 189"/>
          <p:cNvGrpSpPr/>
          <p:nvPr/>
        </p:nvGrpSpPr>
        <p:grpSpPr>
          <a:xfrm>
            <a:off x="1589354" y="6485420"/>
            <a:ext cx="253365" cy="67945"/>
            <a:chOff x="1589354" y="6485420"/>
            <a:chExt cx="253365" cy="67945"/>
          </a:xfrm>
        </p:grpSpPr>
        <p:sp>
          <p:nvSpPr>
            <p:cNvPr id="190" name="object 190"/>
            <p:cNvSpPr/>
            <p:nvPr/>
          </p:nvSpPr>
          <p:spPr>
            <a:xfrm>
              <a:off x="1594116" y="6490182"/>
              <a:ext cx="243840" cy="58419"/>
            </a:xfrm>
            <a:custGeom>
              <a:avLst/>
              <a:gdLst/>
              <a:ahLst/>
              <a:cxnLst/>
              <a:rect l="l" t="t" r="r" b="b"/>
              <a:pathLst>
                <a:path w="243839" h="58420">
                  <a:moveTo>
                    <a:pt x="243840" y="0"/>
                  </a:moveTo>
                  <a:lnTo>
                    <a:pt x="0" y="0"/>
                  </a:lnTo>
                  <a:lnTo>
                    <a:pt x="0" y="58318"/>
                  </a:lnTo>
                  <a:lnTo>
                    <a:pt x="243840" y="58318"/>
                  </a:lnTo>
                  <a:lnTo>
                    <a:pt x="243840" y="0"/>
                  </a:lnTo>
                  <a:close/>
                </a:path>
              </a:pathLst>
            </a:custGeom>
            <a:solidFill>
              <a:srgbClr val="54A7A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1" name="object 191"/>
            <p:cNvSpPr/>
            <p:nvPr/>
          </p:nvSpPr>
          <p:spPr>
            <a:xfrm>
              <a:off x="1594116" y="6490182"/>
              <a:ext cx="243840" cy="58419"/>
            </a:xfrm>
            <a:custGeom>
              <a:avLst/>
              <a:gdLst/>
              <a:ahLst/>
              <a:cxnLst/>
              <a:rect l="l" t="t" r="r" b="b"/>
              <a:pathLst>
                <a:path w="243839" h="58420">
                  <a:moveTo>
                    <a:pt x="0" y="0"/>
                  </a:moveTo>
                  <a:lnTo>
                    <a:pt x="243840" y="0"/>
                  </a:lnTo>
                  <a:lnTo>
                    <a:pt x="243840" y="58318"/>
                  </a:lnTo>
                  <a:lnTo>
                    <a:pt x="0" y="58318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54A7A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2" name="object 192"/>
          <p:cNvSpPr txBox="1"/>
          <p:nvPr/>
        </p:nvSpPr>
        <p:spPr>
          <a:xfrm>
            <a:off x="1850979" y="6428871"/>
            <a:ext cx="991869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003763"/>
                </a:solidFill>
                <a:latin typeface="Franklin Gothic Book"/>
                <a:cs typeface="Franklin Gothic Book"/>
              </a:rPr>
              <a:t>Current</a:t>
            </a:r>
            <a:r>
              <a:rPr sz="900" spc="-2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900" dirty="0">
                <a:solidFill>
                  <a:srgbClr val="003763"/>
                </a:solidFill>
                <a:latin typeface="Franklin Gothic Book"/>
                <a:cs typeface="Franklin Gothic Book"/>
              </a:rPr>
              <a:t>Model</a:t>
            </a:r>
            <a:r>
              <a:rPr sz="900" spc="-3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900" spc="-20" dirty="0">
                <a:solidFill>
                  <a:srgbClr val="003763"/>
                </a:solidFill>
                <a:latin typeface="Franklin Gothic Book"/>
                <a:cs typeface="Franklin Gothic Book"/>
              </a:rPr>
              <a:t>FY26</a:t>
            </a:r>
            <a:endParaRPr sz="900">
              <a:latin typeface="Franklin Gothic Book"/>
              <a:cs typeface="Franklin Gothic Book"/>
            </a:endParaRPr>
          </a:p>
        </p:txBody>
      </p:sp>
      <p:sp>
        <p:nvSpPr>
          <p:cNvPr id="193" name="object 193"/>
          <p:cNvSpPr/>
          <p:nvPr/>
        </p:nvSpPr>
        <p:spPr>
          <a:xfrm>
            <a:off x="3082086" y="6490182"/>
            <a:ext cx="243840" cy="58419"/>
          </a:xfrm>
          <a:custGeom>
            <a:avLst/>
            <a:gdLst/>
            <a:ahLst/>
            <a:cxnLst/>
            <a:rect l="l" t="t" r="r" b="b"/>
            <a:pathLst>
              <a:path w="243839" h="58420">
                <a:moveTo>
                  <a:pt x="243840" y="0"/>
                </a:moveTo>
                <a:lnTo>
                  <a:pt x="0" y="0"/>
                </a:lnTo>
                <a:lnTo>
                  <a:pt x="0" y="58318"/>
                </a:lnTo>
                <a:lnTo>
                  <a:pt x="243840" y="58318"/>
                </a:lnTo>
                <a:lnTo>
                  <a:pt x="243840" y="0"/>
                </a:lnTo>
                <a:close/>
              </a:path>
            </a:pathLst>
          </a:custGeom>
          <a:solidFill>
            <a:srgbClr val="0070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94"/>
          <p:cNvSpPr txBox="1"/>
          <p:nvPr/>
        </p:nvSpPr>
        <p:spPr>
          <a:xfrm>
            <a:off x="3338939" y="6428871"/>
            <a:ext cx="173545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003763"/>
                </a:solidFill>
                <a:latin typeface="Franklin Gothic Book"/>
                <a:cs typeface="Franklin Gothic Book"/>
              </a:rPr>
              <a:t>AMRC final</a:t>
            </a:r>
            <a:r>
              <a:rPr sz="900" spc="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9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recommendations</a:t>
            </a:r>
            <a:r>
              <a:rPr sz="900" spc="2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900" spc="-20" dirty="0">
                <a:solidFill>
                  <a:srgbClr val="003763"/>
                </a:solidFill>
                <a:latin typeface="Franklin Gothic Book"/>
                <a:cs typeface="Franklin Gothic Book"/>
              </a:rPr>
              <a:t>FY26</a:t>
            </a:r>
            <a:endParaRPr sz="900">
              <a:latin typeface="Franklin Gothic Book"/>
              <a:cs typeface="Franklin Gothic Book"/>
            </a:endParaRPr>
          </a:p>
        </p:txBody>
      </p:sp>
      <p:pic>
        <p:nvPicPr>
          <p:cNvPr id="195" name="object 19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313565" y="6481381"/>
            <a:ext cx="243839" cy="73532"/>
          </a:xfrm>
          <a:prstGeom prst="rect">
            <a:avLst/>
          </a:prstGeom>
        </p:spPr>
      </p:pic>
      <p:sp>
        <p:nvSpPr>
          <p:cNvPr id="196" name="object 196"/>
          <p:cNvSpPr txBox="1"/>
          <p:nvPr/>
        </p:nvSpPr>
        <p:spPr>
          <a:xfrm>
            <a:off x="5570423" y="6428871"/>
            <a:ext cx="62611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003763"/>
                </a:solidFill>
                <a:latin typeface="Franklin Gothic Book"/>
                <a:cs typeface="Franklin Gothic Book"/>
              </a:rPr>
              <a:t>DEAB</a:t>
            </a:r>
            <a:r>
              <a:rPr sz="900" spc="-3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9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Target</a:t>
            </a:r>
            <a:endParaRPr sz="900">
              <a:latin typeface="Franklin Gothic Book"/>
              <a:cs typeface="Franklin Gothic Book"/>
            </a:endParaRPr>
          </a:p>
        </p:txBody>
      </p:sp>
      <p:pic>
        <p:nvPicPr>
          <p:cNvPr id="197" name="object 19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434493" y="6478206"/>
            <a:ext cx="243840" cy="79882"/>
          </a:xfrm>
          <a:prstGeom prst="rect">
            <a:avLst/>
          </a:prstGeom>
        </p:spPr>
      </p:pic>
      <p:sp>
        <p:nvSpPr>
          <p:cNvPr id="198" name="object 198"/>
          <p:cNvSpPr txBox="1"/>
          <p:nvPr/>
        </p:nvSpPr>
        <p:spPr>
          <a:xfrm>
            <a:off x="6691350" y="6428871"/>
            <a:ext cx="93535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003763"/>
                </a:solidFill>
                <a:latin typeface="Franklin Gothic Book"/>
                <a:cs typeface="Franklin Gothic Book"/>
              </a:rPr>
              <a:t>Actual</a:t>
            </a:r>
            <a:r>
              <a:rPr sz="900" spc="-2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900" dirty="0">
                <a:solidFill>
                  <a:srgbClr val="003763"/>
                </a:solidFill>
                <a:latin typeface="Franklin Gothic Book"/>
                <a:cs typeface="Franklin Gothic Book"/>
              </a:rPr>
              <a:t>FTE</a:t>
            </a:r>
            <a:r>
              <a:rPr sz="900" spc="-2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900" dirty="0">
                <a:solidFill>
                  <a:srgbClr val="003763"/>
                </a:solidFill>
                <a:latin typeface="Franklin Gothic Book"/>
                <a:cs typeface="Franklin Gothic Book"/>
              </a:rPr>
              <a:t>4-yr</a:t>
            </a:r>
            <a:r>
              <a:rPr sz="900" spc="-3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900" spc="-25" dirty="0">
                <a:solidFill>
                  <a:srgbClr val="003763"/>
                </a:solidFill>
                <a:latin typeface="Franklin Gothic Book"/>
                <a:cs typeface="Franklin Gothic Book"/>
              </a:rPr>
              <a:t>Avg</a:t>
            </a:r>
            <a:endParaRPr sz="900">
              <a:latin typeface="Franklin Gothic Book"/>
              <a:cs typeface="Franklin Gothic Book"/>
            </a:endParaRPr>
          </a:p>
        </p:txBody>
      </p:sp>
      <p:sp>
        <p:nvSpPr>
          <p:cNvPr id="199" name="object 19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46990" rIns="0" bIns="0" rtlCol="0">
            <a:spAutoFit/>
          </a:bodyPr>
          <a:lstStyle/>
          <a:p>
            <a:pPr marL="37465">
              <a:lnSpc>
                <a:spcPct val="100000"/>
              </a:lnSpc>
              <a:spcBef>
                <a:spcPts val="370"/>
              </a:spcBef>
            </a:pPr>
            <a:fld id="{81D60167-4931-47E6-BA6A-407CBD079E47}" type="slidenum">
              <a:rPr spc="-25" dirty="0"/>
              <a:t>22</a:t>
            </a:fld>
            <a:endParaRPr spc="-25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83045" y="3032873"/>
            <a:ext cx="7176134" cy="1489075"/>
          </a:xfrm>
          <a:prstGeom prst="rect">
            <a:avLst/>
          </a:prstGeom>
        </p:spPr>
        <p:txBody>
          <a:bodyPr vert="horz" wrap="square" lIns="0" tIns="256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20"/>
              </a:spcBef>
            </a:pPr>
            <a:r>
              <a:rPr sz="3200" spc="-55" dirty="0">
                <a:solidFill>
                  <a:srgbClr val="003763"/>
                </a:solidFill>
                <a:latin typeface="Franklin Gothic Medium"/>
                <a:cs typeface="Franklin Gothic Medium"/>
              </a:rPr>
              <a:t>STATE</a:t>
            </a:r>
            <a:r>
              <a:rPr sz="3200" spc="-135" dirty="0">
                <a:solidFill>
                  <a:srgbClr val="003763"/>
                </a:solidFill>
                <a:latin typeface="Franklin Gothic Medium"/>
                <a:cs typeface="Franklin Gothic Medium"/>
              </a:rPr>
              <a:t> </a:t>
            </a:r>
            <a:r>
              <a:rPr sz="3200" dirty="0">
                <a:solidFill>
                  <a:srgbClr val="003763"/>
                </a:solidFill>
                <a:latin typeface="Franklin Gothic Medium"/>
                <a:cs typeface="Franklin Gothic Medium"/>
              </a:rPr>
              <a:t>BOARD</a:t>
            </a:r>
            <a:r>
              <a:rPr sz="3200" spc="-110" dirty="0">
                <a:solidFill>
                  <a:srgbClr val="003763"/>
                </a:solidFill>
                <a:latin typeface="Franklin Gothic Medium"/>
                <a:cs typeface="Franklin Gothic Medium"/>
              </a:rPr>
              <a:t> </a:t>
            </a:r>
            <a:r>
              <a:rPr sz="3200" spc="-10" dirty="0">
                <a:solidFill>
                  <a:srgbClr val="003763"/>
                </a:solidFill>
                <a:latin typeface="Franklin Gothic Medium"/>
                <a:cs typeface="Franklin Gothic Medium"/>
              </a:rPr>
              <a:t>APPROVED</a:t>
            </a:r>
            <a:endParaRPr sz="3200">
              <a:latin typeface="Franklin Gothic Medium"/>
              <a:cs typeface="Franklin Gothic Medium"/>
            </a:endParaRPr>
          </a:p>
          <a:p>
            <a:pPr marL="12700">
              <a:lnSpc>
                <a:spcPct val="100000"/>
              </a:lnSpc>
              <a:spcBef>
                <a:spcPts val="1920"/>
              </a:spcBef>
            </a:pPr>
            <a:r>
              <a:rPr sz="3200" dirty="0">
                <a:solidFill>
                  <a:srgbClr val="003763"/>
                </a:solidFill>
                <a:latin typeface="Franklin Gothic Medium"/>
                <a:cs typeface="Franklin Gothic Medium"/>
              </a:rPr>
              <a:t>Implementation</a:t>
            </a:r>
            <a:r>
              <a:rPr sz="3200" spc="-45" dirty="0">
                <a:solidFill>
                  <a:srgbClr val="003763"/>
                </a:solidFill>
                <a:latin typeface="Franklin Gothic Medium"/>
                <a:cs typeface="Franklin Gothic Medium"/>
              </a:rPr>
              <a:t> </a:t>
            </a:r>
            <a:r>
              <a:rPr sz="3200" dirty="0">
                <a:solidFill>
                  <a:srgbClr val="003763"/>
                </a:solidFill>
                <a:latin typeface="Franklin Gothic Medium"/>
                <a:cs typeface="Franklin Gothic Medium"/>
              </a:rPr>
              <a:t>and</a:t>
            </a:r>
            <a:r>
              <a:rPr sz="3200" spc="-55" dirty="0">
                <a:solidFill>
                  <a:srgbClr val="003763"/>
                </a:solidFill>
                <a:latin typeface="Franklin Gothic Medium"/>
                <a:cs typeface="Franklin Gothic Medium"/>
              </a:rPr>
              <a:t> </a:t>
            </a:r>
            <a:r>
              <a:rPr sz="3200" dirty="0">
                <a:solidFill>
                  <a:srgbClr val="003763"/>
                </a:solidFill>
                <a:latin typeface="Franklin Gothic Medium"/>
                <a:cs typeface="Franklin Gothic Medium"/>
              </a:rPr>
              <a:t>Smooth-</a:t>
            </a:r>
            <a:r>
              <a:rPr sz="3200" spc="-60" dirty="0">
                <a:solidFill>
                  <a:srgbClr val="003763"/>
                </a:solidFill>
                <a:latin typeface="Franklin Gothic Medium"/>
                <a:cs typeface="Franklin Gothic Medium"/>
              </a:rPr>
              <a:t> </a:t>
            </a:r>
            <a:r>
              <a:rPr sz="3200" dirty="0">
                <a:solidFill>
                  <a:srgbClr val="003763"/>
                </a:solidFill>
                <a:latin typeface="Franklin Gothic Medium"/>
                <a:cs typeface="Franklin Gothic Medium"/>
              </a:rPr>
              <a:t>In</a:t>
            </a:r>
            <a:r>
              <a:rPr sz="3200" spc="-50" dirty="0">
                <a:solidFill>
                  <a:srgbClr val="003763"/>
                </a:solidFill>
                <a:latin typeface="Franklin Gothic Medium"/>
                <a:cs typeface="Franklin Gothic Medium"/>
              </a:rPr>
              <a:t> </a:t>
            </a:r>
            <a:r>
              <a:rPr sz="3200" spc="-10" dirty="0">
                <a:solidFill>
                  <a:srgbClr val="003763"/>
                </a:solidFill>
                <a:latin typeface="Franklin Gothic Medium"/>
                <a:cs typeface="Franklin Gothic Medium"/>
              </a:rPr>
              <a:t>Timeline</a:t>
            </a:r>
            <a:endParaRPr sz="3200">
              <a:latin typeface="Franklin Gothic Medium"/>
              <a:cs typeface="Franklin Gothic Medium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84093" y="3988164"/>
            <a:ext cx="8194040" cy="0"/>
          </a:xfrm>
          <a:custGeom>
            <a:avLst/>
            <a:gdLst/>
            <a:ahLst/>
            <a:cxnLst/>
            <a:rect l="l" t="t" r="r" b="b"/>
            <a:pathLst>
              <a:path w="8194040">
                <a:moveTo>
                  <a:pt x="0" y="0"/>
                </a:moveTo>
                <a:lnTo>
                  <a:pt x="8193735" y="0"/>
                </a:lnTo>
              </a:path>
            </a:pathLst>
          </a:custGeom>
          <a:ln w="38100">
            <a:solidFill>
              <a:srgbClr val="00376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46990" rIns="0" bIns="0" rtlCol="0">
            <a:spAutoFit/>
          </a:bodyPr>
          <a:lstStyle/>
          <a:p>
            <a:pPr marL="37465">
              <a:lnSpc>
                <a:spcPct val="100000"/>
              </a:lnSpc>
              <a:spcBef>
                <a:spcPts val="370"/>
              </a:spcBef>
            </a:pPr>
            <a:fld id="{81D60167-4931-47E6-BA6A-407CBD079E47}" type="slidenum">
              <a:rPr spc="-25" dirty="0"/>
              <a:t>23</a:t>
            </a:fld>
            <a:endParaRPr spc="-25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535940" y="1625599"/>
            <a:ext cx="665416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25" dirty="0"/>
              <a:t>IMPLEMENTATION</a:t>
            </a:r>
            <a:r>
              <a:rPr spc="-30" dirty="0"/>
              <a:t> </a:t>
            </a:r>
            <a:r>
              <a:rPr dirty="0"/>
              <a:t>AND</a:t>
            </a:r>
            <a:r>
              <a:rPr spc="-30" dirty="0"/>
              <a:t> SMOOTH-</a:t>
            </a:r>
            <a:r>
              <a:rPr dirty="0"/>
              <a:t>IN</a:t>
            </a:r>
            <a:r>
              <a:rPr spc="-30" dirty="0"/>
              <a:t> </a:t>
            </a:r>
            <a:r>
              <a:rPr spc="-10" dirty="0"/>
              <a:t>PERIOD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2037558"/>
            <a:ext cx="7850505" cy="671830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194945" indent="-182245">
              <a:lnSpc>
                <a:spcPct val="100000"/>
              </a:lnSpc>
              <a:spcBef>
                <a:spcPts val="480"/>
              </a:spcBef>
              <a:buFont typeface="Arial"/>
              <a:buChar char="•"/>
              <a:tabLst>
                <a:tab pos="194945" algn="l"/>
              </a:tabLst>
            </a:pPr>
            <a:r>
              <a:rPr sz="1800" dirty="0">
                <a:solidFill>
                  <a:srgbClr val="005E9C"/>
                </a:solidFill>
                <a:latin typeface="Franklin Gothic Book"/>
                <a:cs typeface="Franklin Gothic Book"/>
              </a:rPr>
              <a:t>Implement</a:t>
            </a:r>
            <a:r>
              <a:rPr sz="1800" spc="-40" dirty="0">
                <a:solidFill>
                  <a:srgbClr val="005E9C"/>
                </a:solidFill>
                <a:latin typeface="Franklin Gothic Book"/>
                <a:cs typeface="Franklin Gothic Book"/>
              </a:rPr>
              <a:t> </a:t>
            </a:r>
            <a:r>
              <a:rPr sz="1800" dirty="0">
                <a:solidFill>
                  <a:srgbClr val="005E9C"/>
                </a:solidFill>
                <a:latin typeface="Franklin Gothic Book"/>
                <a:cs typeface="Franklin Gothic Book"/>
              </a:rPr>
              <a:t>the</a:t>
            </a:r>
            <a:r>
              <a:rPr sz="1800" spc="-35" dirty="0">
                <a:solidFill>
                  <a:srgbClr val="005E9C"/>
                </a:solidFill>
                <a:latin typeface="Franklin Gothic Book"/>
                <a:cs typeface="Franklin Gothic Book"/>
              </a:rPr>
              <a:t> </a:t>
            </a:r>
            <a:r>
              <a:rPr sz="1800" dirty="0">
                <a:solidFill>
                  <a:srgbClr val="005E9C"/>
                </a:solidFill>
                <a:latin typeface="Franklin Gothic Book"/>
                <a:cs typeface="Franklin Gothic Book"/>
              </a:rPr>
              <a:t>new</a:t>
            </a:r>
            <a:r>
              <a:rPr sz="1800" spc="-20" dirty="0">
                <a:solidFill>
                  <a:srgbClr val="005E9C"/>
                </a:solidFill>
                <a:latin typeface="Franklin Gothic Book"/>
                <a:cs typeface="Franklin Gothic Book"/>
              </a:rPr>
              <a:t> </a:t>
            </a:r>
            <a:r>
              <a:rPr sz="1800" dirty="0">
                <a:solidFill>
                  <a:srgbClr val="005E9C"/>
                </a:solidFill>
                <a:latin typeface="Franklin Gothic Book"/>
                <a:cs typeface="Franklin Gothic Book"/>
              </a:rPr>
              <a:t>model</a:t>
            </a:r>
            <a:r>
              <a:rPr sz="1800" spc="-20" dirty="0">
                <a:solidFill>
                  <a:srgbClr val="005E9C"/>
                </a:solidFill>
                <a:latin typeface="Franklin Gothic Book"/>
                <a:cs typeface="Franklin Gothic Book"/>
              </a:rPr>
              <a:t> </a:t>
            </a:r>
            <a:r>
              <a:rPr sz="1800" dirty="0">
                <a:solidFill>
                  <a:srgbClr val="005E9C"/>
                </a:solidFill>
                <a:latin typeface="Franklin Gothic Book"/>
                <a:cs typeface="Franklin Gothic Book"/>
              </a:rPr>
              <a:t>July</a:t>
            </a:r>
            <a:r>
              <a:rPr sz="1800" spc="-30" dirty="0">
                <a:solidFill>
                  <a:srgbClr val="005E9C"/>
                </a:solidFill>
                <a:latin typeface="Franklin Gothic Book"/>
                <a:cs typeface="Franklin Gothic Book"/>
              </a:rPr>
              <a:t> </a:t>
            </a:r>
            <a:r>
              <a:rPr sz="1800" dirty="0">
                <a:solidFill>
                  <a:srgbClr val="005E9C"/>
                </a:solidFill>
                <a:latin typeface="Franklin Gothic Book"/>
                <a:cs typeface="Franklin Gothic Book"/>
              </a:rPr>
              <a:t>1,</a:t>
            </a:r>
            <a:r>
              <a:rPr sz="1800" spc="-30" dirty="0">
                <a:solidFill>
                  <a:srgbClr val="005E9C"/>
                </a:solidFill>
                <a:latin typeface="Franklin Gothic Book"/>
                <a:cs typeface="Franklin Gothic Book"/>
              </a:rPr>
              <a:t> </a:t>
            </a:r>
            <a:r>
              <a:rPr sz="1800" dirty="0">
                <a:solidFill>
                  <a:srgbClr val="005E9C"/>
                </a:solidFill>
                <a:latin typeface="Franklin Gothic Book"/>
                <a:cs typeface="Franklin Gothic Book"/>
              </a:rPr>
              <a:t>2026</a:t>
            </a:r>
            <a:r>
              <a:rPr sz="1800" spc="-60" dirty="0">
                <a:solidFill>
                  <a:srgbClr val="005E9C"/>
                </a:solidFill>
                <a:latin typeface="Franklin Gothic Book"/>
                <a:cs typeface="Franklin Gothic Book"/>
              </a:rPr>
              <a:t> </a:t>
            </a:r>
            <a:r>
              <a:rPr sz="1800" dirty="0">
                <a:solidFill>
                  <a:srgbClr val="005E9C"/>
                </a:solidFill>
                <a:latin typeface="Franklin Gothic Book"/>
                <a:cs typeface="Franklin Gothic Book"/>
              </a:rPr>
              <a:t>(FY27),</a:t>
            </a:r>
            <a:r>
              <a:rPr sz="1800" spc="-55" dirty="0">
                <a:solidFill>
                  <a:srgbClr val="005E9C"/>
                </a:solidFill>
                <a:latin typeface="Franklin Gothic Book"/>
                <a:cs typeface="Franklin Gothic Book"/>
              </a:rPr>
              <a:t> </a:t>
            </a:r>
            <a:r>
              <a:rPr sz="1800" dirty="0">
                <a:solidFill>
                  <a:srgbClr val="005E9C"/>
                </a:solidFill>
                <a:latin typeface="Franklin Gothic Book"/>
                <a:cs typeface="Franklin Gothic Book"/>
              </a:rPr>
              <a:t>with</a:t>
            </a:r>
            <a:r>
              <a:rPr sz="1800" spc="-25" dirty="0">
                <a:solidFill>
                  <a:srgbClr val="005E9C"/>
                </a:solidFill>
                <a:latin typeface="Franklin Gothic Book"/>
                <a:cs typeface="Franklin Gothic Book"/>
              </a:rPr>
              <a:t> </a:t>
            </a:r>
            <a:r>
              <a:rPr sz="1800" dirty="0">
                <a:solidFill>
                  <a:srgbClr val="005E9C"/>
                </a:solidFill>
                <a:latin typeface="Franklin Gothic Book"/>
                <a:cs typeface="Franklin Gothic Book"/>
              </a:rPr>
              <a:t>a</a:t>
            </a:r>
            <a:r>
              <a:rPr sz="1800" spc="-30" dirty="0">
                <a:solidFill>
                  <a:srgbClr val="005E9C"/>
                </a:solidFill>
                <a:latin typeface="Franklin Gothic Book"/>
                <a:cs typeface="Franklin Gothic Book"/>
              </a:rPr>
              <a:t> </a:t>
            </a:r>
            <a:r>
              <a:rPr sz="1800" spc="-10" dirty="0">
                <a:solidFill>
                  <a:srgbClr val="005E9C"/>
                </a:solidFill>
                <a:latin typeface="Franklin Gothic Book"/>
                <a:cs typeface="Franklin Gothic Book"/>
              </a:rPr>
              <a:t>six-</a:t>
            </a:r>
            <a:r>
              <a:rPr sz="1800" dirty="0">
                <a:solidFill>
                  <a:srgbClr val="005E9C"/>
                </a:solidFill>
                <a:latin typeface="Franklin Gothic Book"/>
                <a:cs typeface="Franklin Gothic Book"/>
              </a:rPr>
              <a:t>year</a:t>
            </a:r>
            <a:r>
              <a:rPr sz="1800" spc="-45" dirty="0">
                <a:solidFill>
                  <a:srgbClr val="005E9C"/>
                </a:solidFill>
                <a:latin typeface="Franklin Gothic Book"/>
                <a:cs typeface="Franklin Gothic Book"/>
              </a:rPr>
              <a:t> </a:t>
            </a:r>
            <a:r>
              <a:rPr sz="1800" spc="-10" dirty="0">
                <a:solidFill>
                  <a:srgbClr val="005E9C"/>
                </a:solidFill>
                <a:latin typeface="Franklin Gothic Book"/>
                <a:cs typeface="Franklin Gothic Book"/>
              </a:rPr>
              <a:t>smooth-</a:t>
            </a:r>
            <a:r>
              <a:rPr sz="1800" dirty="0">
                <a:solidFill>
                  <a:srgbClr val="005E9C"/>
                </a:solidFill>
                <a:latin typeface="Franklin Gothic Book"/>
                <a:cs typeface="Franklin Gothic Book"/>
              </a:rPr>
              <a:t>in</a:t>
            </a:r>
            <a:r>
              <a:rPr sz="1800" spc="-30" dirty="0">
                <a:solidFill>
                  <a:srgbClr val="005E9C"/>
                </a:solidFill>
                <a:latin typeface="Franklin Gothic Book"/>
                <a:cs typeface="Franklin Gothic Book"/>
              </a:rPr>
              <a:t> </a:t>
            </a:r>
            <a:r>
              <a:rPr sz="1800" spc="-10" dirty="0">
                <a:solidFill>
                  <a:srgbClr val="005E9C"/>
                </a:solidFill>
                <a:latin typeface="Franklin Gothic Book"/>
                <a:cs typeface="Franklin Gothic Book"/>
              </a:rPr>
              <a:t>period.</a:t>
            </a:r>
            <a:endParaRPr sz="1800">
              <a:latin typeface="Franklin Gothic Book"/>
              <a:cs typeface="Franklin Gothic Book"/>
            </a:endParaRPr>
          </a:p>
          <a:p>
            <a:pPr marL="194945" indent="-182245">
              <a:lnSpc>
                <a:spcPct val="100000"/>
              </a:lnSpc>
              <a:spcBef>
                <a:spcPts val="385"/>
              </a:spcBef>
              <a:buFont typeface="Arial"/>
              <a:buChar char="•"/>
              <a:tabLst>
                <a:tab pos="194945" algn="l"/>
              </a:tabLst>
            </a:pPr>
            <a:r>
              <a:rPr sz="1800" dirty="0">
                <a:solidFill>
                  <a:srgbClr val="005E9C"/>
                </a:solidFill>
                <a:latin typeface="Franklin Gothic Book"/>
                <a:cs typeface="Franklin Gothic Book"/>
              </a:rPr>
              <a:t>Realize</a:t>
            </a:r>
            <a:r>
              <a:rPr sz="1800" spc="-55" dirty="0">
                <a:solidFill>
                  <a:srgbClr val="005E9C"/>
                </a:solidFill>
                <a:latin typeface="Franklin Gothic Book"/>
                <a:cs typeface="Franklin Gothic Book"/>
              </a:rPr>
              <a:t> </a:t>
            </a:r>
            <a:r>
              <a:rPr sz="1800" dirty="0">
                <a:solidFill>
                  <a:srgbClr val="005E9C"/>
                </a:solidFill>
                <a:latin typeface="Franklin Gothic Book"/>
                <a:cs typeface="Franklin Gothic Book"/>
              </a:rPr>
              <a:t>16.67%</a:t>
            </a:r>
            <a:r>
              <a:rPr sz="1800" spc="-85" dirty="0">
                <a:solidFill>
                  <a:srgbClr val="005E9C"/>
                </a:solidFill>
                <a:latin typeface="Franklin Gothic Book"/>
                <a:cs typeface="Franklin Gothic Book"/>
              </a:rPr>
              <a:t> </a:t>
            </a:r>
            <a:r>
              <a:rPr sz="1800" dirty="0">
                <a:solidFill>
                  <a:srgbClr val="005E9C"/>
                </a:solidFill>
                <a:latin typeface="Franklin Gothic Book"/>
                <a:cs typeface="Franklin Gothic Book"/>
              </a:rPr>
              <a:t>of</a:t>
            </a:r>
            <a:r>
              <a:rPr sz="1800" spc="-45" dirty="0">
                <a:solidFill>
                  <a:srgbClr val="005E9C"/>
                </a:solidFill>
                <a:latin typeface="Franklin Gothic Book"/>
                <a:cs typeface="Franklin Gothic Book"/>
              </a:rPr>
              <a:t> </a:t>
            </a:r>
            <a:r>
              <a:rPr sz="1800" dirty="0">
                <a:solidFill>
                  <a:srgbClr val="005E9C"/>
                </a:solidFill>
                <a:latin typeface="Franklin Gothic Book"/>
                <a:cs typeface="Franklin Gothic Book"/>
              </a:rPr>
              <a:t>each</a:t>
            </a:r>
            <a:r>
              <a:rPr sz="1800" spc="-50" dirty="0">
                <a:solidFill>
                  <a:srgbClr val="005E9C"/>
                </a:solidFill>
                <a:latin typeface="Franklin Gothic Book"/>
                <a:cs typeface="Franklin Gothic Book"/>
              </a:rPr>
              <a:t> </a:t>
            </a:r>
            <a:r>
              <a:rPr sz="1800" dirty="0">
                <a:solidFill>
                  <a:srgbClr val="005E9C"/>
                </a:solidFill>
                <a:latin typeface="Franklin Gothic Book"/>
                <a:cs typeface="Franklin Gothic Book"/>
              </a:rPr>
              <a:t>institution’s</a:t>
            </a:r>
            <a:r>
              <a:rPr sz="1800" spc="-40" dirty="0">
                <a:solidFill>
                  <a:srgbClr val="005E9C"/>
                </a:solidFill>
                <a:latin typeface="Franklin Gothic Book"/>
                <a:cs typeface="Franklin Gothic Book"/>
              </a:rPr>
              <a:t> </a:t>
            </a:r>
            <a:r>
              <a:rPr sz="1800" dirty="0">
                <a:solidFill>
                  <a:srgbClr val="005E9C"/>
                </a:solidFill>
                <a:latin typeface="Franklin Gothic Book"/>
                <a:cs typeface="Franklin Gothic Book"/>
              </a:rPr>
              <a:t>initial</a:t>
            </a:r>
            <a:r>
              <a:rPr sz="1800" spc="-45" dirty="0">
                <a:solidFill>
                  <a:srgbClr val="005E9C"/>
                </a:solidFill>
                <a:latin typeface="Franklin Gothic Book"/>
                <a:cs typeface="Franklin Gothic Book"/>
              </a:rPr>
              <a:t> </a:t>
            </a:r>
            <a:r>
              <a:rPr sz="1800" dirty="0">
                <a:solidFill>
                  <a:srgbClr val="005E9C"/>
                </a:solidFill>
                <a:latin typeface="Franklin Gothic Book"/>
                <a:cs typeface="Franklin Gothic Book"/>
              </a:rPr>
              <a:t>gain/loss</a:t>
            </a:r>
            <a:r>
              <a:rPr sz="1800" spc="-45" dirty="0">
                <a:solidFill>
                  <a:srgbClr val="005E9C"/>
                </a:solidFill>
                <a:latin typeface="Franklin Gothic Book"/>
                <a:cs typeface="Franklin Gothic Book"/>
              </a:rPr>
              <a:t> </a:t>
            </a:r>
            <a:r>
              <a:rPr sz="1800" dirty="0">
                <a:solidFill>
                  <a:srgbClr val="005E9C"/>
                </a:solidFill>
                <a:latin typeface="Franklin Gothic Book"/>
                <a:cs typeface="Franklin Gothic Book"/>
              </a:rPr>
              <a:t>each</a:t>
            </a:r>
            <a:r>
              <a:rPr sz="1800" spc="-45" dirty="0">
                <a:solidFill>
                  <a:srgbClr val="005E9C"/>
                </a:solidFill>
                <a:latin typeface="Franklin Gothic Book"/>
                <a:cs typeface="Franklin Gothic Book"/>
              </a:rPr>
              <a:t> </a:t>
            </a:r>
            <a:r>
              <a:rPr sz="1800" spc="-10" dirty="0">
                <a:solidFill>
                  <a:srgbClr val="005E9C"/>
                </a:solidFill>
                <a:latin typeface="Franklin Gothic Book"/>
                <a:cs typeface="Franklin Gothic Book"/>
              </a:rPr>
              <a:t>year.</a:t>
            </a:r>
            <a:endParaRPr sz="1800">
              <a:latin typeface="Franklin Gothic Book"/>
              <a:cs typeface="Franklin Gothic Book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57200" y="3273071"/>
            <a:ext cx="8229600" cy="530860"/>
          </a:xfrm>
          <a:custGeom>
            <a:avLst/>
            <a:gdLst/>
            <a:ahLst/>
            <a:cxnLst/>
            <a:rect l="l" t="t" r="r" b="b"/>
            <a:pathLst>
              <a:path w="8229600" h="530860">
                <a:moveTo>
                  <a:pt x="7964335" y="0"/>
                </a:moveTo>
                <a:lnTo>
                  <a:pt x="7964335" y="132638"/>
                </a:lnTo>
                <a:lnTo>
                  <a:pt x="0" y="132638"/>
                </a:lnTo>
                <a:lnTo>
                  <a:pt x="132638" y="265277"/>
                </a:lnTo>
                <a:lnTo>
                  <a:pt x="0" y="397916"/>
                </a:lnTo>
                <a:lnTo>
                  <a:pt x="7964335" y="397916"/>
                </a:lnTo>
                <a:lnTo>
                  <a:pt x="7964335" y="530542"/>
                </a:lnTo>
                <a:lnTo>
                  <a:pt x="8229600" y="265277"/>
                </a:lnTo>
                <a:lnTo>
                  <a:pt x="7964335" y="0"/>
                </a:lnTo>
                <a:close/>
              </a:path>
            </a:pathLst>
          </a:custGeom>
          <a:solidFill>
            <a:srgbClr val="005E9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736098" y="2854445"/>
            <a:ext cx="628015" cy="553085"/>
          </a:xfrm>
          <a:prstGeom prst="rect">
            <a:avLst/>
          </a:prstGeom>
        </p:spPr>
        <p:txBody>
          <a:bodyPr vert="horz" wrap="square" lIns="0" tIns="26670" rIns="0" bIns="0" rtlCol="0">
            <a:spAutoFit/>
          </a:bodyPr>
          <a:lstStyle/>
          <a:p>
            <a:pPr marL="60960" marR="53975" indent="-5080" algn="ctr">
              <a:lnSpc>
                <a:spcPts val="1360"/>
              </a:lnSpc>
              <a:spcBef>
                <a:spcPts val="210"/>
              </a:spcBef>
            </a:pPr>
            <a:r>
              <a:rPr sz="1200" spc="-20" dirty="0">
                <a:solidFill>
                  <a:srgbClr val="005E9C"/>
                </a:solidFill>
                <a:latin typeface="Franklin Gothic Book"/>
                <a:cs typeface="Franklin Gothic Book"/>
              </a:rPr>
              <a:t>FY27 </a:t>
            </a:r>
            <a:r>
              <a:rPr sz="1200" spc="-10" dirty="0">
                <a:solidFill>
                  <a:srgbClr val="005E9C"/>
                </a:solidFill>
                <a:latin typeface="Franklin Gothic Book"/>
                <a:cs typeface="Franklin Gothic Book"/>
              </a:rPr>
              <a:t>16.67%</a:t>
            </a:r>
            <a:endParaRPr sz="1200">
              <a:latin typeface="Franklin Gothic Book"/>
              <a:cs typeface="Franklin Gothic Book"/>
            </a:endParaRPr>
          </a:p>
          <a:p>
            <a:pPr algn="ctr">
              <a:lnSpc>
                <a:spcPts val="1320"/>
              </a:lnSpc>
            </a:pPr>
            <a:r>
              <a:rPr sz="1200" spc="-10" dirty="0">
                <a:solidFill>
                  <a:srgbClr val="005E9C"/>
                </a:solidFill>
                <a:latin typeface="Franklin Gothic Book"/>
                <a:cs typeface="Franklin Gothic Book"/>
              </a:rPr>
              <a:t>gain/loss</a:t>
            </a:r>
            <a:endParaRPr sz="1200">
              <a:latin typeface="Franklin Gothic Book"/>
              <a:cs typeface="Franklin Gothic Book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999369" y="3463418"/>
            <a:ext cx="1370965" cy="149860"/>
            <a:chOff x="999369" y="3463418"/>
            <a:chExt cx="1370965" cy="149860"/>
          </a:xfrm>
        </p:grpSpPr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99369" y="3486278"/>
              <a:ext cx="104140" cy="104140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220141" y="3463418"/>
              <a:ext cx="149860" cy="149859"/>
            </a:xfrm>
            <a:prstGeom prst="rect">
              <a:avLst/>
            </a:prstGeom>
          </p:spPr>
        </p:pic>
      </p:grpSp>
      <p:sp>
        <p:nvSpPr>
          <p:cNvPr id="9" name="object 9"/>
          <p:cNvSpPr txBox="1"/>
          <p:nvPr/>
        </p:nvSpPr>
        <p:spPr>
          <a:xfrm>
            <a:off x="1979730" y="3687965"/>
            <a:ext cx="628015" cy="553085"/>
          </a:xfrm>
          <a:prstGeom prst="rect">
            <a:avLst/>
          </a:prstGeom>
        </p:spPr>
        <p:txBody>
          <a:bodyPr vert="horz" wrap="square" lIns="0" tIns="26670" rIns="0" bIns="0" rtlCol="0">
            <a:spAutoFit/>
          </a:bodyPr>
          <a:lstStyle/>
          <a:p>
            <a:pPr marL="59690" marR="49530" indent="-1905" algn="ctr">
              <a:lnSpc>
                <a:spcPts val="1360"/>
              </a:lnSpc>
              <a:spcBef>
                <a:spcPts val="210"/>
              </a:spcBef>
            </a:pPr>
            <a:r>
              <a:rPr sz="1200" spc="-20" dirty="0">
                <a:solidFill>
                  <a:srgbClr val="005E9C"/>
                </a:solidFill>
                <a:latin typeface="Franklin Gothic Book"/>
                <a:cs typeface="Franklin Gothic Book"/>
              </a:rPr>
              <a:t>FY28 </a:t>
            </a:r>
            <a:r>
              <a:rPr sz="1200" spc="-10" dirty="0">
                <a:solidFill>
                  <a:srgbClr val="005E9C"/>
                </a:solidFill>
                <a:latin typeface="Franklin Gothic Book"/>
                <a:cs typeface="Franklin Gothic Book"/>
              </a:rPr>
              <a:t>33.33%</a:t>
            </a:r>
            <a:endParaRPr sz="1200">
              <a:latin typeface="Franklin Gothic Book"/>
              <a:cs typeface="Franklin Gothic Book"/>
            </a:endParaRPr>
          </a:p>
          <a:p>
            <a:pPr algn="ctr">
              <a:lnSpc>
                <a:spcPts val="1320"/>
              </a:lnSpc>
            </a:pPr>
            <a:r>
              <a:rPr sz="1200" spc="-10" dirty="0">
                <a:solidFill>
                  <a:srgbClr val="005E9C"/>
                </a:solidFill>
                <a:latin typeface="Franklin Gothic Book"/>
                <a:cs typeface="Franklin Gothic Book"/>
              </a:rPr>
              <a:t>gain/loss</a:t>
            </a:r>
            <a:endParaRPr sz="1200">
              <a:latin typeface="Franklin Gothic Book"/>
              <a:cs typeface="Franklin Gothic Book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223361" y="2854445"/>
            <a:ext cx="628015" cy="553085"/>
          </a:xfrm>
          <a:prstGeom prst="rect">
            <a:avLst/>
          </a:prstGeom>
        </p:spPr>
        <p:txBody>
          <a:bodyPr vert="horz" wrap="square" lIns="0" tIns="26670" rIns="0" bIns="0" rtlCol="0">
            <a:spAutoFit/>
          </a:bodyPr>
          <a:lstStyle/>
          <a:p>
            <a:pPr marL="103505" marR="95250" algn="ctr">
              <a:lnSpc>
                <a:spcPts val="1360"/>
              </a:lnSpc>
              <a:spcBef>
                <a:spcPts val="210"/>
              </a:spcBef>
            </a:pPr>
            <a:r>
              <a:rPr sz="1200" spc="-20" dirty="0">
                <a:solidFill>
                  <a:srgbClr val="005E9C"/>
                </a:solidFill>
                <a:latin typeface="Franklin Gothic Book"/>
                <a:cs typeface="Franklin Gothic Book"/>
              </a:rPr>
              <a:t>FY29 </a:t>
            </a:r>
            <a:r>
              <a:rPr sz="1200" spc="-10" dirty="0">
                <a:solidFill>
                  <a:srgbClr val="005E9C"/>
                </a:solidFill>
                <a:latin typeface="Franklin Gothic Book"/>
                <a:cs typeface="Franklin Gothic Book"/>
              </a:rPr>
              <a:t>50.0%</a:t>
            </a:r>
            <a:endParaRPr sz="1200">
              <a:latin typeface="Franklin Gothic Book"/>
              <a:cs typeface="Franklin Gothic Book"/>
            </a:endParaRPr>
          </a:p>
          <a:p>
            <a:pPr algn="ctr">
              <a:lnSpc>
                <a:spcPts val="1320"/>
              </a:lnSpc>
            </a:pPr>
            <a:r>
              <a:rPr sz="1200" spc="-10" dirty="0">
                <a:solidFill>
                  <a:srgbClr val="005E9C"/>
                </a:solidFill>
                <a:latin typeface="Franklin Gothic Book"/>
                <a:cs typeface="Franklin Gothic Book"/>
              </a:rPr>
              <a:t>gain/loss</a:t>
            </a:r>
            <a:endParaRPr sz="1200">
              <a:latin typeface="Franklin Gothic Book"/>
              <a:cs typeface="Franklin Gothic Book"/>
            </a:endParaRPr>
          </a:p>
        </p:txBody>
      </p:sp>
      <p:pic>
        <p:nvPicPr>
          <p:cNvPr id="11" name="object 11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440912" y="3440558"/>
            <a:ext cx="195579" cy="195579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4466994" y="3687965"/>
            <a:ext cx="628015" cy="553085"/>
          </a:xfrm>
          <a:prstGeom prst="rect">
            <a:avLst/>
          </a:prstGeom>
        </p:spPr>
        <p:txBody>
          <a:bodyPr vert="horz" wrap="square" lIns="0" tIns="26670" rIns="0" bIns="0" rtlCol="0">
            <a:spAutoFit/>
          </a:bodyPr>
          <a:lstStyle/>
          <a:p>
            <a:pPr marL="59690" marR="49530" indent="-1905" algn="ctr">
              <a:lnSpc>
                <a:spcPts val="1360"/>
              </a:lnSpc>
              <a:spcBef>
                <a:spcPts val="210"/>
              </a:spcBef>
            </a:pPr>
            <a:r>
              <a:rPr sz="1200" spc="-20" dirty="0">
                <a:solidFill>
                  <a:srgbClr val="005E9C"/>
                </a:solidFill>
                <a:latin typeface="Franklin Gothic Book"/>
                <a:cs typeface="Franklin Gothic Book"/>
              </a:rPr>
              <a:t>FY30 </a:t>
            </a:r>
            <a:r>
              <a:rPr sz="1200" spc="-10" dirty="0">
                <a:solidFill>
                  <a:srgbClr val="005E9C"/>
                </a:solidFill>
                <a:latin typeface="Franklin Gothic Book"/>
                <a:cs typeface="Franklin Gothic Book"/>
              </a:rPr>
              <a:t>66.67%</a:t>
            </a:r>
            <a:endParaRPr sz="1200">
              <a:latin typeface="Franklin Gothic Book"/>
              <a:cs typeface="Franklin Gothic Book"/>
            </a:endParaRPr>
          </a:p>
          <a:p>
            <a:pPr algn="ctr">
              <a:lnSpc>
                <a:spcPts val="1320"/>
              </a:lnSpc>
            </a:pPr>
            <a:r>
              <a:rPr sz="1200" spc="-10" dirty="0">
                <a:solidFill>
                  <a:srgbClr val="005E9C"/>
                </a:solidFill>
                <a:latin typeface="Franklin Gothic Book"/>
                <a:cs typeface="Franklin Gothic Book"/>
              </a:rPr>
              <a:t>gain/loss</a:t>
            </a:r>
            <a:endParaRPr sz="1200">
              <a:latin typeface="Franklin Gothic Book"/>
              <a:cs typeface="Franklin Gothic Book"/>
            </a:endParaRPr>
          </a:p>
        </p:txBody>
      </p:sp>
      <p:pic>
        <p:nvPicPr>
          <p:cNvPr id="13" name="object 13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661684" y="3417698"/>
            <a:ext cx="241300" cy="241300"/>
          </a:xfrm>
          <a:prstGeom prst="rect">
            <a:avLst/>
          </a:prstGeom>
        </p:spPr>
      </p:pic>
      <p:sp>
        <p:nvSpPr>
          <p:cNvPr id="14" name="object 14"/>
          <p:cNvSpPr txBox="1"/>
          <p:nvPr/>
        </p:nvSpPr>
        <p:spPr>
          <a:xfrm>
            <a:off x="5710624" y="2854439"/>
            <a:ext cx="628015" cy="553085"/>
          </a:xfrm>
          <a:prstGeom prst="rect">
            <a:avLst/>
          </a:prstGeom>
        </p:spPr>
        <p:txBody>
          <a:bodyPr vert="horz" wrap="square" lIns="0" tIns="26670" rIns="0" bIns="0" rtlCol="0">
            <a:spAutoFit/>
          </a:bodyPr>
          <a:lstStyle/>
          <a:p>
            <a:pPr marL="59690" marR="49530" indent="-7620" algn="ctr">
              <a:lnSpc>
                <a:spcPts val="1360"/>
              </a:lnSpc>
              <a:spcBef>
                <a:spcPts val="210"/>
              </a:spcBef>
            </a:pPr>
            <a:r>
              <a:rPr sz="1200" spc="-20" dirty="0">
                <a:solidFill>
                  <a:srgbClr val="005E9C"/>
                </a:solidFill>
                <a:latin typeface="Franklin Gothic Book"/>
                <a:cs typeface="Franklin Gothic Book"/>
              </a:rPr>
              <a:t>FY31 </a:t>
            </a:r>
            <a:r>
              <a:rPr sz="1200" spc="-10" dirty="0">
                <a:solidFill>
                  <a:srgbClr val="005E9C"/>
                </a:solidFill>
                <a:latin typeface="Franklin Gothic Book"/>
                <a:cs typeface="Franklin Gothic Book"/>
              </a:rPr>
              <a:t>83.33%</a:t>
            </a:r>
            <a:endParaRPr sz="1200">
              <a:latin typeface="Franklin Gothic Book"/>
              <a:cs typeface="Franklin Gothic Book"/>
            </a:endParaRPr>
          </a:p>
          <a:p>
            <a:pPr algn="ctr">
              <a:lnSpc>
                <a:spcPts val="1320"/>
              </a:lnSpc>
            </a:pPr>
            <a:r>
              <a:rPr sz="1200" spc="-10" dirty="0">
                <a:solidFill>
                  <a:srgbClr val="005E9C"/>
                </a:solidFill>
                <a:latin typeface="Franklin Gothic Book"/>
                <a:cs typeface="Franklin Gothic Book"/>
              </a:rPr>
              <a:t>gain/loss</a:t>
            </a:r>
            <a:endParaRPr sz="1200">
              <a:latin typeface="Franklin Gothic Book"/>
              <a:cs typeface="Franklin Gothic Book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5882457" y="3394838"/>
            <a:ext cx="287020" cy="287020"/>
            <a:chOff x="5882457" y="3394838"/>
            <a:chExt cx="287020" cy="287020"/>
          </a:xfrm>
        </p:grpSpPr>
        <p:sp>
          <p:nvSpPr>
            <p:cNvPr id="16" name="object 16"/>
            <p:cNvSpPr/>
            <p:nvPr/>
          </p:nvSpPr>
          <p:spPr>
            <a:xfrm>
              <a:off x="5888807" y="3401188"/>
              <a:ext cx="274320" cy="274320"/>
            </a:xfrm>
            <a:custGeom>
              <a:avLst/>
              <a:gdLst/>
              <a:ahLst/>
              <a:cxnLst/>
              <a:rect l="l" t="t" r="r" b="b"/>
              <a:pathLst>
                <a:path w="274320" h="274320">
                  <a:moveTo>
                    <a:pt x="137160" y="0"/>
                  </a:moveTo>
                  <a:lnTo>
                    <a:pt x="93805" y="6992"/>
                  </a:lnTo>
                  <a:lnTo>
                    <a:pt x="56153" y="26462"/>
                  </a:lnTo>
                  <a:lnTo>
                    <a:pt x="26462" y="56153"/>
                  </a:lnTo>
                  <a:lnTo>
                    <a:pt x="6992" y="93805"/>
                  </a:lnTo>
                  <a:lnTo>
                    <a:pt x="0" y="137160"/>
                  </a:lnTo>
                  <a:lnTo>
                    <a:pt x="6992" y="180514"/>
                  </a:lnTo>
                  <a:lnTo>
                    <a:pt x="26462" y="218166"/>
                  </a:lnTo>
                  <a:lnTo>
                    <a:pt x="56153" y="247857"/>
                  </a:lnTo>
                  <a:lnTo>
                    <a:pt x="93805" y="267327"/>
                  </a:lnTo>
                  <a:lnTo>
                    <a:pt x="137160" y="274320"/>
                  </a:lnTo>
                  <a:lnTo>
                    <a:pt x="180514" y="267327"/>
                  </a:lnTo>
                  <a:lnTo>
                    <a:pt x="218166" y="247857"/>
                  </a:lnTo>
                  <a:lnTo>
                    <a:pt x="247857" y="218166"/>
                  </a:lnTo>
                  <a:lnTo>
                    <a:pt x="267327" y="180514"/>
                  </a:lnTo>
                  <a:lnTo>
                    <a:pt x="274320" y="137160"/>
                  </a:lnTo>
                  <a:lnTo>
                    <a:pt x="267327" y="93805"/>
                  </a:lnTo>
                  <a:lnTo>
                    <a:pt x="247857" y="56153"/>
                  </a:lnTo>
                  <a:lnTo>
                    <a:pt x="218166" y="26462"/>
                  </a:lnTo>
                  <a:lnTo>
                    <a:pt x="180514" y="6992"/>
                  </a:lnTo>
                  <a:lnTo>
                    <a:pt x="137160" y="0"/>
                  </a:lnTo>
                  <a:close/>
                </a:path>
              </a:pathLst>
            </a:custGeom>
            <a:solidFill>
              <a:srgbClr val="F7D95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5888807" y="3401188"/>
              <a:ext cx="274320" cy="274320"/>
            </a:xfrm>
            <a:custGeom>
              <a:avLst/>
              <a:gdLst/>
              <a:ahLst/>
              <a:cxnLst/>
              <a:rect l="l" t="t" r="r" b="b"/>
              <a:pathLst>
                <a:path w="274320" h="274320">
                  <a:moveTo>
                    <a:pt x="0" y="137160"/>
                  </a:moveTo>
                  <a:lnTo>
                    <a:pt x="6992" y="93805"/>
                  </a:lnTo>
                  <a:lnTo>
                    <a:pt x="26462" y="56153"/>
                  </a:lnTo>
                  <a:lnTo>
                    <a:pt x="56153" y="26462"/>
                  </a:lnTo>
                  <a:lnTo>
                    <a:pt x="93805" y="6992"/>
                  </a:lnTo>
                  <a:lnTo>
                    <a:pt x="137160" y="0"/>
                  </a:lnTo>
                  <a:lnTo>
                    <a:pt x="180514" y="6992"/>
                  </a:lnTo>
                  <a:lnTo>
                    <a:pt x="218166" y="26462"/>
                  </a:lnTo>
                  <a:lnTo>
                    <a:pt x="247857" y="56153"/>
                  </a:lnTo>
                  <a:lnTo>
                    <a:pt x="267327" y="93805"/>
                  </a:lnTo>
                  <a:lnTo>
                    <a:pt x="274320" y="137160"/>
                  </a:lnTo>
                  <a:lnTo>
                    <a:pt x="267327" y="180514"/>
                  </a:lnTo>
                  <a:lnTo>
                    <a:pt x="247857" y="218166"/>
                  </a:lnTo>
                  <a:lnTo>
                    <a:pt x="218166" y="247857"/>
                  </a:lnTo>
                  <a:lnTo>
                    <a:pt x="180514" y="267327"/>
                  </a:lnTo>
                  <a:lnTo>
                    <a:pt x="137160" y="274320"/>
                  </a:lnTo>
                  <a:lnTo>
                    <a:pt x="93805" y="267327"/>
                  </a:lnTo>
                  <a:lnTo>
                    <a:pt x="56153" y="247857"/>
                  </a:lnTo>
                  <a:lnTo>
                    <a:pt x="26462" y="218166"/>
                  </a:lnTo>
                  <a:lnTo>
                    <a:pt x="6992" y="180514"/>
                  </a:lnTo>
                  <a:lnTo>
                    <a:pt x="0" y="137160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6955147" y="3687960"/>
            <a:ext cx="628015" cy="553085"/>
          </a:xfrm>
          <a:prstGeom prst="rect">
            <a:avLst/>
          </a:prstGeom>
        </p:spPr>
        <p:txBody>
          <a:bodyPr vert="horz" wrap="square" lIns="0" tIns="26670" rIns="0" bIns="0" rtlCol="0">
            <a:spAutoFit/>
          </a:bodyPr>
          <a:lstStyle/>
          <a:p>
            <a:pPr marL="125095" marR="116839" indent="-635" algn="ctr">
              <a:lnSpc>
                <a:spcPts val="1360"/>
              </a:lnSpc>
              <a:spcBef>
                <a:spcPts val="210"/>
              </a:spcBef>
            </a:pPr>
            <a:r>
              <a:rPr sz="1200" spc="-20" dirty="0">
                <a:solidFill>
                  <a:srgbClr val="005E9C"/>
                </a:solidFill>
                <a:latin typeface="Franklin Gothic Book"/>
                <a:cs typeface="Franklin Gothic Book"/>
              </a:rPr>
              <a:t>FY32 100%</a:t>
            </a:r>
            <a:endParaRPr sz="1200">
              <a:latin typeface="Franklin Gothic Book"/>
              <a:cs typeface="Franklin Gothic Book"/>
            </a:endParaRPr>
          </a:p>
          <a:p>
            <a:pPr algn="ctr">
              <a:lnSpc>
                <a:spcPts val="1320"/>
              </a:lnSpc>
            </a:pPr>
            <a:r>
              <a:rPr sz="1200" spc="-10" dirty="0">
                <a:solidFill>
                  <a:srgbClr val="005E9C"/>
                </a:solidFill>
                <a:latin typeface="Franklin Gothic Book"/>
                <a:cs typeface="Franklin Gothic Book"/>
              </a:rPr>
              <a:t>gain/loss</a:t>
            </a:r>
            <a:endParaRPr sz="1200">
              <a:latin typeface="Franklin Gothic Book"/>
              <a:cs typeface="Franklin Gothic Book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7126089" y="3394838"/>
            <a:ext cx="287020" cy="287020"/>
            <a:chOff x="7126089" y="3394838"/>
            <a:chExt cx="287020" cy="287020"/>
          </a:xfrm>
        </p:grpSpPr>
        <p:sp>
          <p:nvSpPr>
            <p:cNvPr id="20" name="object 20"/>
            <p:cNvSpPr/>
            <p:nvPr/>
          </p:nvSpPr>
          <p:spPr>
            <a:xfrm>
              <a:off x="7132439" y="3401188"/>
              <a:ext cx="274320" cy="274320"/>
            </a:xfrm>
            <a:custGeom>
              <a:avLst/>
              <a:gdLst/>
              <a:ahLst/>
              <a:cxnLst/>
              <a:rect l="l" t="t" r="r" b="b"/>
              <a:pathLst>
                <a:path w="274320" h="274320">
                  <a:moveTo>
                    <a:pt x="137160" y="0"/>
                  </a:moveTo>
                  <a:lnTo>
                    <a:pt x="93805" y="6992"/>
                  </a:lnTo>
                  <a:lnTo>
                    <a:pt x="56153" y="26462"/>
                  </a:lnTo>
                  <a:lnTo>
                    <a:pt x="26462" y="56153"/>
                  </a:lnTo>
                  <a:lnTo>
                    <a:pt x="6992" y="93805"/>
                  </a:lnTo>
                  <a:lnTo>
                    <a:pt x="0" y="137160"/>
                  </a:lnTo>
                  <a:lnTo>
                    <a:pt x="6992" y="180514"/>
                  </a:lnTo>
                  <a:lnTo>
                    <a:pt x="26462" y="218166"/>
                  </a:lnTo>
                  <a:lnTo>
                    <a:pt x="56153" y="247857"/>
                  </a:lnTo>
                  <a:lnTo>
                    <a:pt x="93805" y="267327"/>
                  </a:lnTo>
                  <a:lnTo>
                    <a:pt x="137160" y="274320"/>
                  </a:lnTo>
                  <a:lnTo>
                    <a:pt x="180514" y="267327"/>
                  </a:lnTo>
                  <a:lnTo>
                    <a:pt x="218166" y="247857"/>
                  </a:lnTo>
                  <a:lnTo>
                    <a:pt x="247857" y="218166"/>
                  </a:lnTo>
                  <a:lnTo>
                    <a:pt x="267327" y="180514"/>
                  </a:lnTo>
                  <a:lnTo>
                    <a:pt x="274320" y="137160"/>
                  </a:lnTo>
                  <a:lnTo>
                    <a:pt x="267327" y="93805"/>
                  </a:lnTo>
                  <a:lnTo>
                    <a:pt x="247857" y="56153"/>
                  </a:lnTo>
                  <a:lnTo>
                    <a:pt x="218166" y="26462"/>
                  </a:lnTo>
                  <a:lnTo>
                    <a:pt x="180514" y="6992"/>
                  </a:lnTo>
                  <a:lnTo>
                    <a:pt x="137160" y="0"/>
                  </a:lnTo>
                  <a:close/>
                </a:path>
              </a:pathLst>
            </a:custGeom>
            <a:solidFill>
              <a:srgbClr val="F7D95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7132439" y="3401188"/>
              <a:ext cx="274320" cy="274320"/>
            </a:xfrm>
            <a:custGeom>
              <a:avLst/>
              <a:gdLst/>
              <a:ahLst/>
              <a:cxnLst/>
              <a:rect l="l" t="t" r="r" b="b"/>
              <a:pathLst>
                <a:path w="274320" h="274320">
                  <a:moveTo>
                    <a:pt x="0" y="137160"/>
                  </a:moveTo>
                  <a:lnTo>
                    <a:pt x="6992" y="93805"/>
                  </a:lnTo>
                  <a:lnTo>
                    <a:pt x="26462" y="56153"/>
                  </a:lnTo>
                  <a:lnTo>
                    <a:pt x="56153" y="26462"/>
                  </a:lnTo>
                  <a:lnTo>
                    <a:pt x="93805" y="6992"/>
                  </a:lnTo>
                  <a:lnTo>
                    <a:pt x="137160" y="0"/>
                  </a:lnTo>
                  <a:lnTo>
                    <a:pt x="180514" y="6992"/>
                  </a:lnTo>
                  <a:lnTo>
                    <a:pt x="218166" y="26462"/>
                  </a:lnTo>
                  <a:lnTo>
                    <a:pt x="247857" y="56153"/>
                  </a:lnTo>
                  <a:lnTo>
                    <a:pt x="267327" y="93805"/>
                  </a:lnTo>
                  <a:lnTo>
                    <a:pt x="274320" y="137160"/>
                  </a:lnTo>
                  <a:lnTo>
                    <a:pt x="267327" y="180514"/>
                  </a:lnTo>
                  <a:lnTo>
                    <a:pt x="247857" y="218166"/>
                  </a:lnTo>
                  <a:lnTo>
                    <a:pt x="218166" y="247857"/>
                  </a:lnTo>
                  <a:lnTo>
                    <a:pt x="180514" y="267327"/>
                  </a:lnTo>
                  <a:lnTo>
                    <a:pt x="137160" y="274320"/>
                  </a:lnTo>
                  <a:lnTo>
                    <a:pt x="93805" y="267327"/>
                  </a:lnTo>
                  <a:lnTo>
                    <a:pt x="56153" y="247857"/>
                  </a:lnTo>
                  <a:lnTo>
                    <a:pt x="26462" y="218166"/>
                  </a:lnTo>
                  <a:lnTo>
                    <a:pt x="6992" y="180514"/>
                  </a:lnTo>
                  <a:lnTo>
                    <a:pt x="0" y="137160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 txBox="1"/>
          <p:nvPr/>
        </p:nvSpPr>
        <p:spPr>
          <a:xfrm>
            <a:off x="535938" y="4528363"/>
            <a:ext cx="7432675" cy="1887855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194945" indent="-182245">
              <a:lnSpc>
                <a:spcPct val="100000"/>
              </a:lnSpc>
              <a:spcBef>
                <a:spcPts val="480"/>
              </a:spcBef>
              <a:buFont typeface="Arial"/>
              <a:buChar char="•"/>
              <a:tabLst>
                <a:tab pos="194945" algn="l"/>
              </a:tabLst>
            </a:pPr>
            <a:r>
              <a:rPr sz="1800" dirty="0">
                <a:solidFill>
                  <a:srgbClr val="005E9C"/>
                </a:solidFill>
                <a:latin typeface="Franklin Gothic Book"/>
                <a:cs typeface="Franklin Gothic Book"/>
              </a:rPr>
              <a:t>Predictable,</a:t>
            </a:r>
            <a:r>
              <a:rPr sz="1800" spc="-35" dirty="0">
                <a:solidFill>
                  <a:srgbClr val="005E9C"/>
                </a:solidFill>
                <a:latin typeface="Franklin Gothic Book"/>
                <a:cs typeface="Franklin Gothic Book"/>
              </a:rPr>
              <a:t> </a:t>
            </a:r>
            <a:r>
              <a:rPr sz="1800" spc="-10" dirty="0">
                <a:solidFill>
                  <a:srgbClr val="005E9C"/>
                </a:solidFill>
                <a:latin typeface="Franklin Gothic Book"/>
                <a:cs typeface="Franklin Gothic Book"/>
              </a:rPr>
              <a:t>phased-</a:t>
            </a:r>
            <a:r>
              <a:rPr sz="1800" dirty="0">
                <a:solidFill>
                  <a:srgbClr val="005E9C"/>
                </a:solidFill>
                <a:latin typeface="Franklin Gothic Book"/>
                <a:cs typeface="Franklin Gothic Book"/>
              </a:rPr>
              <a:t>in</a:t>
            </a:r>
            <a:r>
              <a:rPr sz="1800" spc="-40" dirty="0">
                <a:solidFill>
                  <a:srgbClr val="005E9C"/>
                </a:solidFill>
                <a:latin typeface="Franklin Gothic Book"/>
                <a:cs typeface="Franklin Gothic Book"/>
              </a:rPr>
              <a:t> </a:t>
            </a:r>
            <a:r>
              <a:rPr sz="1800" dirty="0">
                <a:solidFill>
                  <a:srgbClr val="005E9C"/>
                </a:solidFill>
                <a:latin typeface="Franklin Gothic Book"/>
                <a:cs typeface="Franklin Gothic Book"/>
              </a:rPr>
              <a:t>adjustments</a:t>
            </a:r>
            <a:r>
              <a:rPr sz="1800" spc="-35" dirty="0">
                <a:solidFill>
                  <a:srgbClr val="005E9C"/>
                </a:solidFill>
                <a:latin typeface="Franklin Gothic Book"/>
                <a:cs typeface="Franklin Gothic Book"/>
              </a:rPr>
              <a:t> </a:t>
            </a:r>
            <a:r>
              <a:rPr sz="1800" dirty="0">
                <a:solidFill>
                  <a:srgbClr val="005E9C"/>
                </a:solidFill>
                <a:latin typeface="Franklin Gothic Book"/>
                <a:cs typeface="Franklin Gothic Book"/>
              </a:rPr>
              <a:t>of</a:t>
            </a:r>
            <a:r>
              <a:rPr sz="1800" spc="-50" dirty="0">
                <a:solidFill>
                  <a:srgbClr val="005E9C"/>
                </a:solidFill>
                <a:latin typeface="Franklin Gothic Book"/>
                <a:cs typeface="Franklin Gothic Book"/>
              </a:rPr>
              <a:t> </a:t>
            </a:r>
            <a:r>
              <a:rPr sz="1800" dirty="0">
                <a:solidFill>
                  <a:srgbClr val="005E9C"/>
                </a:solidFill>
                <a:latin typeface="Franklin Gothic Book"/>
                <a:cs typeface="Franklin Gothic Book"/>
              </a:rPr>
              <a:t>gains</a:t>
            </a:r>
            <a:r>
              <a:rPr sz="1800" spc="-20" dirty="0">
                <a:solidFill>
                  <a:srgbClr val="005E9C"/>
                </a:solidFill>
                <a:latin typeface="Franklin Gothic Book"/>
                <a:cs typeface="Franklin Gothic Book"/>
              </a:rPr>
              <a:t> </a:t>
            </a:r>
            <a:r>
              <a:rPr sz="1800" dirty="0">
                <a:solidFill>
                  <a:srgbClr val="005E9C"/>
                </a:solidFill>
                <a:latin typeface="Franklin Gothic Book"/>
                <a:cs typeface="Franklin Gothic Book"/>
              </a:rPr>
              <a:t>and</a:t>
            </a:r>
            <a:r>
              <a:rPr sz="1800" spc="-40" dirty="0">
                <a:solidFill>
                  <a:srgbClr val="005E9C"/>
                </a:solidFill>
                <a:latin typeface="Franklin Gothic Book"/>
                <a:cs typeface="Franklin Gothic Book"/>
              </a:rPr>
              <a:t> </a:t>
            </a:r>
            <a:r>
              <a:rPr sz="1800" spc="-10" dirty="0">
                <a:solidFill>
                  <a:srgbClr val="005E9C"/>
                </a:solidFill>
                <a:latin typeface="Franklin Gothic Book"/>
                <a:cs typeface="Franklin Gothic Book"/>
              </a:rPr>
              <a:t>losses</a:t>
            </a:r>
            <a:endParaRPr sz="1800">
              <a:latin typeface="Franklin Gothic Book"/>
              <a:cs typeface="Franklin Gothic Book"/>
            </a:endParaRPr>
          </a:p>
          <a:p>
            <a:pPr marL="194945" indent="-182245">
              <a:lnSpc>
                <a:spcPct val="100000"/>
              </a:lnSpc>
              <a:spcBef>
                <a:spcPts val="385"/>
              </a:spcBef>
              <a:buFont typeface="Arial"/>
              <a:buChar char="•"/>
              <a:tabLst>
                <a:tab pos="194945" algn="l"/>
              </a:tabLst>
            </a:pPr>
            <a:r>
              <a:rPr sz="1800" dirty="0">
                <a:solidFill>
                  <a:srgbClr val="005E9C"/>
                </a:solidFill>
                <a:latin typeface="Franklin Gothic Book"/>
                <a:cs typeface="Franklin Gothic Book"/>
              </a:rPr>
              <a:t>Reduces</a:t>
            </a:r>
            <a:r>
              <a:rPr sz="1800" spc="-50" dirty="0">
                <a:solidFill>
                  <a:srgbClr val="005E9C"/>
                </a:solidFill>
                <a:latin typeface="Franklin Gothic Book"/>
                <a:cs typeface="Franklin Gothic Book"/>
              </a:rPr>
              <a:t> </a:t>
            </a:r>
            <a:r>
              <a:rPr sz="1800" dirty="0">
                <a:solidFill>
                  <a:srgbClr val="005E9C"/>
                </a:solidFill>
                <a:latin typeface="Franklin Gothic Book"/>
                <a:cs typeface="Franklin Gothic Book"/>
              </a:rPr>
              <a:t>financial</a:t>
            </a:r>
            <a:r>
              <a:rPr sz="1800" spc="-50" dirty="0">
                <a:solidFill>
                  <a:srgbClr val="005E9C"/>
                </a:solidFill>
                <a:latin typeface="Franklin Gothic Book"/>
                <a:cs typeface="Franklin Gothic Book"/>
              </a:rPr>
              <a:t> </a:t>
            </a:r>
            <a:r>
              <a:rPr sz="1800" dirty="0">
                <a:solidFill>
                  <a:srgbClr val="005E9C"/>
                </a:solidFill>
                <a:latin typeface="Franklin Gothic Book"/>
                <a:cs typeface="Franklin Gothic Book"/>
              </a:rPr>
              <a:t>disruption;</a:t>
            </a:r>
            <a:r>
              <a:rPr sz="1800" spc="-50" dirty="0">
                <a:solidFill>
                  <a:srgbClr val="005E9C"/>
                </a:solidFill>
                <a:latin typeface="Franklin Gothic Book"/>
                <a:cs typeface="Franklin Gothic Book"/>
              </a:rPr>
              <a:t> </a:t>
            </a:r>
            <a:r>
              <a:rPr sz="1800" spc="-10" dirty="0">
                <a:solidFill>
                  <a:srgbClr val="005E9C"/>
                </a:solidFill>
                <a:latin typeface="Franklin Gothic Book"/>
                <a:cs typeface="Franklin Gothic Book"/>
              </a:rPr>
              <a:t>protects</a:t>
            </a:r>
            <a:r>
              <a:rPr sz="1800" spc="-45" dirty="0">
                <a:solidFill>
                  <a:srgbClr val="005E9C"/>
                </a:solidFill>
                <a:latin typeface="Franklin Gothic Book"/>
                <a:cs typeface="Franklin Gothic Book"/>
              </a:rPr>
              <a:t> </a:t>
            </a:r>
            <a:r>
              <a:rPr sz="1800" dirty="0">
                <a:solidFill>
                  <a:srgbClr val="005E9C"/>
                </a:solidFill>
                <a:latin typeface="Franklin Gothic Book"/>
                <a:cs typeface="Franklin Gothic Book"/>
              </a:rPr>
              <a:t>programs</a:t>
            </a:r>
            <a:r>
              <a:rPr sz="1800" spc="-50" dirty="0">
                <a:solidFill>
                  <a:srgbClr val="005E9C"/>
                </a:solidFill>
                <a:latin typeface="Franklin Gothic Book"/>
                <a:cs typeface="Franklin Gothic Book"/>
              </a:rPr>
              <a:t> </a:t>
            </a:r>
            <a:r>
              <a:rPr sz="1800" dirty="0">
                <a:solidFill>
                  <a:srgbClr val="005E9C"/>
                </a:solidFill>
                <a:latin typeface="Franklin Gothic Book"/>
                <a:cs typeface="Franklin Gothic Book"/>
              </a:rPr>
              <a:t>and</a:t>
            </a:r>
            <a:r>
              <a:rPr sz="1800" spc="-55" dirty="0">
                <a:solidFill>
                  <a:srgbClr val="005E9C"/>
                </a:solidFill>
                <a:latin typeface="Franklin Gothic Book"/>
                <a:cs typeface="Franklin Gothic Book"/>
              </a:rPr>
              <a:t> </a:t>
            </a:r>
            <a:r>
              <a:rPr sz="1800" spc="-10" dirty="0">
                <a:solidFill>
                  <a:srgbClr val="005E9C"/>
                </a:solidFill>
                <a:latin typeface="Franklin Gothic Book"/>
                <a:cs typeface="Franklin Gothic Book"/>
              </a:rPr>
              <a:t>people</a:t>
            </a:r>
            <a:endParaRPr sz="1800">
              <a:latin typeface="Franklin Gothic Book"/>
              <a:cs typeface="Franklin Gothic Book"/>
            </a:endParaRPr>
          </a:p>
          <a:p>
            <a:pPr marL="194945" indent="-182245">
              <a:lnSpc>
                <a:spcPct val="100000"/>
              </a:lnSpc>
              <a:spcBef>
                <a:spcPts val="385"/>
              </a:spcBef>
              <a:buFont typeface="Arial"/>
              <a:buChar char="•"/>
              <a:tabLst>
                <a:tab pos="194945" algn="l"/>
              </a:tabLst>
            </a:pPr>
            <a:r>
              <a:rPr sz="1800" spc="-10" dirty="0">
                <a:solidFill>
                  <a:srgbClr val="005E9C"/>
                </a:solidFill>
                <a:latin typeface="Franklin Gothic Book"/>
                <a:cs typeface="Franklin Gothic Book"/>
              </a:rPr>
              <a:t>Provides</a:t>
            </a:r>
            <a:r>
              <a:rPr sz="1800" spc="-40" dirty="0">
                <a:solidFill>
                  <a:srgbClr val="005E9C"/>
                </a:solidFill>
                <a:latin typeface="Franklin Gothic Book"/>
                <a:cs typeface="Franklin Gothic Book"/>
              </a:rPr>
              <a:t> </a:t>
            </a:r>
            <a:r>
              <a:rPr sz="1800" dirty="0">
                <a:solidFill>
                  <a:srgbClr val="005E9C"/>
                </a:solidFill>
                <a:latin typeface="Franklin Gothic Book"/>
                <a:cs typeface="Franklin Gothic Book"/>
              </a:rPr>
              <a:t>time</a:t>
            </a:r>
            <a:r>
              <a:rPr sz="1800" spc="-50" dirty="0">
                <a:solidFill>
                  <a:srgbClr val="005E9C"/>
                </a:solidFill>
                <a:latin typeface="Franklin Gothic Book"/>
                <a:cs typeface="Franklin Gothic Book"/>
              </a:rPr>
              <a:t> </a:t>
            </a:r>
            <a:r>
              <a:rPr sz="1800" dirty="0">
                <a:solidFill>
                  <a:srgbClr val="005E9C"/>
                </a:solidFill>
                <a:latin typeface="Franklin Gothic Book"/>
                <a:cs typeface="Franklin Gothic Book"/>
              </a:rPr>
              <a:t>for</a:t>
            </a:r>
            <a:r>
              <a:rPr sz="1800" spc="-70" dirty="0">
                <a:solidFill>
                  <a:srgbClr val="005E9C"/>
                </a:solidFill>
                <a:latin typeface="Franklin Gothic Book"/>
                <a:cs typeface="Franklin Gothic Book"/>
              </a:rPr>
              <a:t> </a:t>
            </a:r>
            <a:r>
              <a:rPr sz="1800" dirty="0">
                <a:solidFill>
                  <a:srgbClr val="005E9C"/>
                </a:solidFill>
                <a:latin typeface="Franklin Gothic Book"/>
                <a:cs typeface="Franklin Gothic Book"/>
              </a:rPr>
              <a:t>colleges</a:t>
            </a:r>
            <a:r>
              <a:rPr sz="1800" spc="-45" dirty="0">
                <a:solidFill>
                  <a:srgbClr val="005E9C"/>
                </a:solidFill>
                <a:latin typeface="Franklin Gothic Book"/>
                <a:cs typeface="Franklin Gothic Book"/>
              </a:rPr>
              <a:t> </a:t>
            </a:r>
            <a:r>
              <a:rPr sz="1800" dirty="0">
                <a:solidFill>
                  <a:srgbClr val="005E9C"/>
                </a:solidFill>
                <a:latin typeface="Franklin Gothic Book"/>
                <a:cs typeface="Franklin Gothic Book"/>
              </a:rPr>
              <a:t>to</a:t>
            </a:r>
            <a:r>
              <a:rPr sz="1800" spc="-60" dirty="0">
                <a:solidFill>
                  <a:srgbClr val="005E9C"/>
                </a:solidFill>
                <a:latin typeface="Franklin Gothic Book"/>
                <a:cs typeface="Franklin Gothic Book"/>
              </a:rPr>
              <a:t> </a:t>
            </a:r>
            <a:r>
              <a:rPr sz="1800" dirty="0">
                <a:solidFill>
                  <a:srgbClr val="005E9C"/>
                </a:solidFill>
                <a:latin typeface="Franklin Gothic Book"/>
                <a:cs typeface="Franklin Gothic Book"/>
              </a:rPr>
              <a:t>adapt</a:t>
            </a:r>
            <a:r>
              <a:rPr sz="1800" spc="-55" dirty="0">
                <a:solidFill>
                  <a:srgbClr val="005E9C"/>
                </a:solidFill>
                <a:latin typeface="Franklin Gothic Book"/>
                <a:cs typeface="Franklin Gothic Book"/>
              </a:rPr>
              <a:t> </a:t>
            </a:r>
            <a:r>
              <a:rPr sz="1800" dirty="0">
                <a:solidFill>
                  <a:srgbClr val="005E9C"/>
                </a:solidFill>
                <a:latin typeface="Franklin Gothic Book"/>
                <a:cs typeface="Franklin Gothic Book"/>
              </a:rPr>
              <a:t>budgets</a:t>
            </a:r>
            <a:r>
              <a:rPr sz="1800" spc="-60" dirty="0">
                <a:solidFill>
                  <a:srgbClr val="005E9C"/>
                </a:solidFill>
                <a:latin typeface="Franklin Gothic Book"/>
                <a:cs typeface="Franklin Gothic Book"/>
              </a:rPr>
              <a:t> </a:t>
            </a:r>
            <a:r>
              <a:rPr sz="1800" dirty="0">
                <a:solidFill>
                  <a:srgbClr val="005E9C"/>
                </a:solidFill>
                <a:latin typeface="Franklin Gothic Book"/>
                <a:cs typeface="Franklin Gothic Book"/>
              </a:rPr>
              <a:t>and</a:t>
            </a:r>
            <a:r>
              <a:rPr sz="1800" spc="-50" dirty="0">
                <a:solidFill>
                  <a:srgbClr val="005E9C"/>
                </a:solidFill>
                <a:latin typeface="Franklin Gothic Book"/>
                <a:cs typeface="Franklin Gothic Book"/>
              </a:rPr>
              <a:t> </a:t>
            </a:r>
            <a:r>
              <a:rPr sz="1800" dirty="0">
                <a:solidFill>
                  <a:srgbClr val="005E9C"/>
                </a:solidFill>
                <a:latin typeface="Franklin Gothic Book"/>
                <a:cs typeface="Franklin Gothic Book"/>
              </a:rPr>
              <a:t>implement</a:t>
            </a:r>
            <a:r>
              <a:rPr sz="1800" spc="-40" dirty="0">
                <a:solidFill>
                  <a:srgbClr val="005E9C"/>
                </a:solidFill>
                <a:latin typeface="Franklin Gothic Book"/>
                <a:cs typeface="Franklin Gothic Book"/>
              </a:rPr>
              <a:t> </a:t>
            </a:r>
            <a:r>
              <a:rPr sz="1800" spc="-10" dirty="0">
                <a:solidFill>
                  <a:srgbClr val="005E9C"/>
                </a:solidFill>
                <a:latin typeface="Franklin Gothic Book"/>
                <a:cs typeface="Franklin Gothic Book"/>
              </a:rPr>
              <a:t>change</a:t>
            </a:r>
            <a:endParaRPr sz="1800">
              <a:latin typeface="Franklin Gothic Book"/>
              <a:cs typeface="Franklin Gothic Book"/>
            </a:endParaRPr>
          </a:p>
          <a:p>
            <a:pPr marL="194945" marR="5080" indent="-182880">
              <a:lnSpc>
                <a:spcPts val="1939"/>
              </a:lnSpc>
              <a:spcBef>
                <a:spcPts val="630"/>
              </a:spcBef>
              <a:buFont typeface="Arial"/>
              <a:buChar char="•"/>
              <a:tabLst>
                <a:tab pos="194945" algn="l"/>
              </a:tabLst>
            </a:pPr>
            <a:r>
              <a:rPr sz="1800" dirty="0">
                <a:solidFill>
                  <a:srgbClr val="005E9C"/>
                </a:solidFill>
                <a:latin typeface="Franklin Gothic Book"/>
                <a:cs typeface="Franklin Gothic Book"/>
              </a:rPr>
              <a:t>Ensures</a:t>
            </a:r>
            <a:r>
              <a:rPr sz="1800" spc="-50" dirty="0">
                <a:solidFill>
                  <a:srgbClr val="005E9C"/>
                </a:solidFill>
                <a:latin typeface="Franklin Gothic Book"/>
                <a:cs typeface="Franklin Gothic Book"/>
              </a:rPr>
              <a:t> </a:t>
            </a:r>
            <a:r>
              <a:rPr sz="1800" dirty="0">
                <a:solidFill>
                  <a:srgbClr val="005E9C"/>
                </a:solidFill>
                <a:latin typeface="Franklin Gothic Book"/>
                <a:cs typeface="Franklin Gothic Book"/>
              </a:rPr>
              <a:t>the</a:t>
            </a:r>
            <a:r>
              <a:rPr sz="1800" spc="-60" dirty="0">
                <a:solidFill>
                  <a:srgbClr val="005E9C"/>
                </a:solidFill>
                <a:latin typeface="Franklin Gothic Book"/>
                <a:cs typeface="Franklin Gothic Book"/>
              </a:rPr>
              <a:t> </a:t>
            </a:r>
            <a:r>
              <a:rPr sz="1800" dirty="0">
                <a:solidFill>
                  <a:srgbClr val="005E9C"/>
                </a:solidFill>
                <a:latin typeface="Franklin Gothic Book"/>
                <a:cs typeface="Franklin Gothic Book"/>
              </a:rPr>
              <a:t>enrollment</a:t>
            </a:r>
            <a:r>
              <a:rPr sz="1800" spc="-45" dirty="0">
                <a:solidFill>
                  <a:srgbClr val="005E9C"/>
                </a:solidFill>
                <a:latin typeface="Franklin Gothic Book"/>
                <a:cs typeface="Franklin Gothic Book"/>
              </a:rPr>
              <a:t> </a:t>
            </a:r>
            <a:r>
              <a:rPr sz="1800" dirty="0">
                <a:solidFill>
                  <a:srgbClr val="005E9C"/>
                </a:solidFill>
                <a:latin typeface="Franklin Gothic Book"/>
                <a:cs typeface="Franklin Gothic Book"/>
              </a:rPr>
              <a:t>declines</a:t>
            </a:r>
            <a:r>
              <a:rPr sz="1800" spc="-50" dirty="0">
                <a:solidFill>
                  <a:srgbClr val="005E9C"/>
                </a:solidFill>
                <a:latin typeface="Franklin Gothic Book"/>
                <a:cs typeface="Franklin Gothic Book"/>
              </a:rPr>
              <a:t> </a:t>
            </a:r>
            <a:r>
              <a:rPr sz="1800" dirty="0">
                <a:solidFill>
                  <a:srgbClr val="005E9C"/>
                </a:solidFill>
                <a:latin typeface="Franklin Gothic Book"/>
                <a:cs typeface="Franklin Gothic Book"/>
              </a:rPr>
              <a:t>resulting</a:t>
            </a:r>
            <a:r>
              <a:rPr sz="1800" spc="-40" dirty="0">
                <a:solidFill>
                  <a:srgbClr val="005E9C"/>
                </a:solidFill>
                <a:latin typeface="Franklin Gothic Book"/>
                <a:cs typeface="Franklin Gothic Book"/>
              </a:rPr>
              <a:t> </a:t>
            </a:r>
            <a:r>
              <a:rPr sz="1800" dirty="0">
                <a:solidFill>
                  <a:srgbClr val="005E9C"/>
                </a:solidFill>
                <a:latin typeface="Franklin Gothic Book"/>
                <a:cs typeface="Franklin Gothic Book"/>
              </a:rPr>
              <a:t>from</a:t>
            </a:r>
            <a:r>
              <a:rPr sz="1800" spc="-70" dirty="0">
                <a:solidFill>
                  <a:srgbClr val="005E9C"/>
                </a:solidFill>
                <a:latin typeface="Franklin Gothic Book"/>
                <a:cs typeface="Franklin Gothic Book"/>
              </a:rPr>
              <a:t> </a:t>
            </a:r>
            <a:r>
              <a:rPr sz="1800" dirty="0">
                <a:solidFill>
                  <a:srgbClr val="005E9C"/>
                </a:solidFill>
                <a:latin typeface="Franklin Gothic Book"/>
                <a:cs typeface="Franklin Gothic Book"/>
              </a:rPr>
              <a:t>the</a:t>
            </a:r>
            <a:r>
              <a:rPr sz="1800" spc="-60" dirty="0">
                <a:solidFill>
                  <a:srgbClr val="005E9C"/>
                </a:solidFill>
                <a:latin typeface="Franklin Gothic Book"/>
                <a:cs typeface="Franklin Gothic Book"/>
              </a:rPr>
              <a:t> </a:t>
            </a:r>
            <a:r>
              <a:rPr sz="1800" spc="-10" dirty="0">
                <a:solidFill>
                  <a:srgbClr val="005E9C"/>
                </a:solidFill>
                <a:latin typeface="Franklin Gothic Book"/>
                <a:cs typeface="Franklin Gothic Book"/>
              </a:rPr>
              <a:t>COVID-</a:t>
            </a:r>
            <a:r>
              <a:rPr sz="1800" dirty="0">
                <a:solidFill>
                  <a:srgbClr val="005E9C"/>
                </a:solidFill>
                <a:latin typeface="Franklin Gothic Book"/>
                <a:cs typeface="Franklin Gothic Book"/>
              </a:rPr>
              <a:t>19</a:t>
            </a:r>
            <a:r>
              <a:rPr sz="1800" spc="-85" dirty="0">
                <a:solidFill>
                  <a:srgbClr val="005E9C"/>
                </a:solidFill>
                <a:latin typeface="Franklin Gothic Book"/>
                <a:cs typeface="Franklin Gothic Book"/>
              </a:rPr>
              <a:t> </a:t>
            </a:r>
            <a:r>
              <a:rPr sz="1800" dirty="0">
                <a:solidFill>
                  <a:srgbClr val="005E9C"/>
                </a:solidFill>
                <a:latin typeface="Franklin Gothic Book"/>
                <a:cs typeface="Franklin Gothic Book"/>
              </a:rPr>
              <a:t>pandemic</a:t>
            </a:r>
            <a:r>
              <a:rPr sz="1800" spc="-55" dirty="0">
                <a:solidFill>
                  <a:srgbClr val="005E9C"/>
                </a:solidFill>
                <a:latin typeface="Franklin Gothic Book"/>
                <a:cs typeface="Franklin Gothic Book"/>
              </a:rPr>
              <a:t> </a:t>
            </a:r>
            <a:r>
              <a:rPr sz="1800" spc="-25" dirty="0">
                <a:solidFill>
                  <a:srgbClr val="005E9C"/>
                </a:solidFill>
                <a:latin typeface="Franklin Gothic Book"/>
                <a:cs typeface="Franklin Gothic Book"/>
              </a:rPr>
              <a:t>are </a:t>
            </a:r>
            <a:r>
              <a:rPr sz="1800" dirty="0">
                <a:solidFill>
                  <a:srgbClr val="005E9C"/>
                </a:solidFill>
                <a:latin typeface="Franklin Gothic Book"/>
                <a:cs typeface="Franklin Gothic Book"/>
              </a:rPr>
              <a:t>outside</a:t>
            </a:r>
            <a:r>
              <a:rPr sz="1800" spc="-50" dirty="0">
                <a:solidFill>
                  <a:srgbClr val="005E9C"/>
                </a:solidFill>
                <a:latin typeface="Franklin Gothic Book"/>
                <a:cs typeface="Franklin Gothic Book"/>
              </a:rPr>
              <a:t> </a:t>
            </a:r>
            <a:r>
              <a:rPr sz="1800" dirty="0">
                <a:solidFill>
                  <a:srgbClr val="005E9C"/>
                </a:solidFill>
                <a:latin typeface="Franklin Gothic Book"/>
                <a:cs typeface="Franklin Gothic Book"/>
              </a:rPr>
              <a:t>of</a:t>
            </a:r>
            <a:r>
              <a:rPr sz="1800" spc="-45" dirty="0">
                <a:solidFill>
                  <a:srgbClr val="005E9C"/>
                </a:solidFill>
                <a:latin typeface="Franklin Gothic Book"/>
                <a:cs typeface="Franklin Gothic Book"/>
              </a:rPr>
              <a:t> </a:t>
            </a:r>
            <a:r>
              <a:rPr sz="1800" dirty="0">
                <a:solidFill>
                  <a:srgbClr val="005E9C"/>
                </a:solidFill>
                <a:latin typeface="Franklin Gothic Book"/>
                <a:cs typeface="Franklin Gothic Book"/>
              </a:rPr>
              <a:t>the</a:t>
            </a:r>
            <a:r>
              <a:rPr sz="1800" spc="-60" dirty="0">
                <a:solidFill>
                  <a:srgbClr val="005E9C"/>
                </a:solidFill>
                <a:latin typeface="Franklin Gothic Book"/>
                <a:cs typeface="Franklin Gothic Book"/>
              </a:rPr>
              <a:t> </a:t>
            </a:r>
            <a:r>
              <a:rPr sz="1800" dirty="0">
                <a:solidFill>
                  <a:srgbClr val="005E9C"/>
                </a:solidFill>
                <a:latin typeface="Franklin Gothic Book"/>
                <a:cs typeface="Franklin Gothic Book"/>
              </a:rPr>
              <a:t>4-year</a:t>
            </a:r>
            <a:r>
              <a:rPr sz="1800" spc="-45" dirty="0">
                <a:solidFill>
                  <a:srgbClr val="005E9C"/>
                </a:solidFill>
                <a:latin typeface="Franklin Gothic Book"/>
                <a:cs typeface="Franklin Gothic Book"/>
              </a:rPr>
              <a:t> </a:t>
            </a:r>
            <a:r>
              <a:rPr sz="1800" dirty="0">
                <a:solidFill>
                  <a:srgbClr val="005E9C"/>
                </a:solidFill>
                <a:latin typeface="Franklin Gothic Book"/>
                <a:cs typeface="Franklin Gothic Book"/>
              </a:rPr>
              <a:t>rolling</a:t>
            </a:r>
            <a:r>
              <a:rPr sz="1800" spc="-35" dirty="0">
                <a:solidFill>
                  <a:srgbClr val="005E9C"/>
                </a:solidFill>
                <a:latin typeface="Franklin Gothic Book"/>
                <a:cs typeface="Franklin Gothic Book"/>
              </a:rPr>
              <a:t> </a:t>
            </a:r>
            <a:r>
              <a:rPr sz="1800" spc="-10" dirty="0">
                <a:solidFill>
                  <a:srgbClr val="005E9C"/>
                </a:solidFill>
                <a:latin typeface="Franklin Gothic Book"/>
                <a:cs typeface="Franklin Gothic Book"/>
              </a:rPr>
              <a:t>average</a:t>
            </a:r>
            <a:endParaRPr sz="1800">
              <a:latin typeface="Franklin Gothic Book"/>
              <a:cs typeface="Franklin Gothic Book"/>
            </a:endParaRPr>
          </a:p>
          <a:p>
            <a:pPr marL="194945" indent="-182245">
              <a:lnSpc>
                <a:spcPct val="100000"/>
              </a:lnSpc>
              <a:spcBef>
                <a:spcPts val="360"/>
              </a:spcBef>
              <a:buFont typeface="Arial"/>
              <a:buChar char="•"/>
              <a:tabLst>
                <a:tab pos="194945" algn="l"/>
              </a:tabLst>
            </a:pPr>
            <a:r>
              <a:rPr sz="1800" dirty="0">
                <a:solidFill>
                  <a:srgbClr val="005E9C"/>
                </a:solidFill>
                <a:latin typeface="Franklin Gothic Book"/>
                <a:cs typeface="Franklin Gothic Book"/>
              </a:rPr>
              <a:t>Extends</a:t>
            </a:r>
            <a:r>
              <a:rPr sz="1800" spc="-60" dirty="0">
                <a:solidFill>
                  <a:srgbClr val="005E9C"/>
                </a:solidFill>
                <a:latin typeface="Franklin Gothic Book"/>
                <a:cs typeface="Franklin Gothic Book"/>
              </a:rPr>
              <a:t> </a:t>
            </a:r>
            <a:r>
              <a:rPr sz="1800" dirty="0">
                <a:solidFill>
                  <a:srgbClr val="005E9C"/>
                </a:solidFill>
                <a:latin typeface="Franklin Gothic Book"/>
                <a:cs typeface="Franklin Gothic Book"/>
              </a:rPr>
              <a:t>beyond</a:t>
            </a:r>
            <a:r>
              <a:rPr sz="1800" spc="-60" dirty="0">
                <a:solidFill>
                  <a:srgbClr val="005E9C"/>
                </a:solidFill>
                <a:latin typeface="Franklin Gothic Book"/>
                <a:cs typeface="Franklin Gothic Book"/>
              </a:rPr>
              <a:t> </a:t>
            </a:r>
            <a:r>
              <a:rPr sz="1800" spc="-20" dirty="0">
                <a:solidFill>
                  <a:srgbClr val="005E9C"/>
                </a:solidFill>
                <a:latin typeface="Franklin Gothic Book"/>
                <a:cs typeface="Franklin Gothic Book"/>
              </a:rPr>
              <a:t>near-</a:t>
            </a:r>
            <a:r>
              <a:rPr sz="1800" dirty="0">
                <a:solidFill>
                  <a:srgbClr val="005E9C"/>
                </a:solidFill>
                <a:latin typeface="Franklin Gothic Book"/>
                <a:cs typeface="Franklin Gothic Book"/>
              </a:rPr>
              <a:t>term</a:t>
            </a:r>
            <a:r>
              <a:rPr sz="1800" spc="-65" dirty="0">
                <a:solidFill>
                  <a:srgbClr val="005E9C"/>
                </a:solidFill>
                <a:latin typeface="Franklin Gothic Book"/>
                <a:cs typeface="Franklin Gothic Book"/>
              </a:rPr>
              <a:t> </a:t>
            </a:r>
            <a:r>
              <a:rPr sz="1800" dirty="0">
                <a:solidFill>
                  <a:srgbClr val="005E9C"/>
                </a:solidFill>
                <a:latin typeface="Franklin Gothic Book"/>
                <a:cs typeface="Franklin Gothic Book"/>
              </a:rPr>
              <a:t>state</a:t>
            </a:r>
            <a:r>
              <a:rPr sz="1800" spc="-75" dirty="0">
                <a:solidFill>
                  <a:srgbClr val="005E9C"/>
                </a:solidFill>
                <a:latin typeface="Franklin Gothic Book"/>
                <a:cs typeface="Franklin Gothic Book"/>
              </a:rPr>
              <a:t> </a:t>
            </a:r>
            <a:r>
              <a:rPr sz="1800" spc="-10" dirty="0">
                <a:solidFill>
                  <a:srgbClr val="005E9C"/>
                </a:solidFill>
                <a:latin typeface="Franklin Gothic Book"/>
                <a:cs typeface="Franklin Gothic Book"/>
              </a:rPr>
              <a:t>revenue</a:t>
            </a:r>
            <a:r>
              <a:rPr sz="1800" spc="-65" dirty="0">
                <a:solidFill>
                  <a:srgbClr val="005E9C"/>
                </a:solidFill>
                <a:latin typeface="Franklin Gothic Book"/>
                <a:cs typeface="Franklin Gothic Book"/>
              </a:rPr>
              <a:t> </a:t>
            </a:r>
            <a:r>
              <a:rPr sz="1800" dirty="0">
                <a:solidFill>
                  <a:srgbClr val="005E9C"/>
                </a:solidFill>
                <a:latin typeface="Franklin Gothic Book"/>
                <a:cs typeface="Franklin Gothic Book"/>
              </a:rPr>
              <a:t>deficit</a:t>
            </a:r>
            <a:r>
              <a:rPr sz="1800" spc="-65" dirty="0">
                <a:solidFill>
                  <a:srgbClr val="005E9C"/>
                </a:solidFill>
                <a:latin typeface="Franklin Gothic Book"/>
                <a:cs typeface="Franklin Gothic Book"/>
              </a:rPr>
              <a:t> </a:t>
            </a:r>
            <a:r>
              <a:rPr sz="1800" dirty="0">
                <a:solidFill>
                  <a:srgbClr val="005E9C"/>
                </a:solidFill>
                <a:latin typeface="Franklin Gothic Book"/>
                <a:cs typeface="Franklin Gothic Book"/>
              </a:rPr>
              <a:t>and</a:t>
            </a:r>
            <a:r>
              <a:rPr sz="1800" spc="-65" dirty="0">
                <a:solidFill>
                  <a:srgbClr val="005E9C"/>
                </a:solidFill>
                <a:latin typeface="Franklin Gothic Book"/>
                <a:cs typeface="Franklin Gothic Book"/>
              </a:rPr>
              <a:t> </a:t>
            </a:r>
            <a:r>
              <a:rPr sz="1800" dirty="0">
                <a:solidFill>
                  <a:srgbClr val="005E9C"/>
                </a:solidFill>
                <a:latin typeface="Franklin Gothic Book"/>
                <a:cs typeface="Franklin Gothic Book"/>
              </a:rPr>
              <a:t>federal</a:t>
            </a:r>
            <a:r>
              <a:rPr sz="1800" spc="-55" dirty="0">
                <a:solidFill>
                  <a:srgbClr val="005E9C"/>
                </a:solidFill>
                <a:latin typeface="Franklin Gothic Book"/>
                <a:cs typeface="Franklin Gothic Book"/>
              </a:rPr>
              <a:t> </a:t>
            </a:r>
            <a:r>
              <a:rPr sz="1800" spc="-10" dirty="0">
                <a:solidFill>
                  <a:srgbClr val="005E9C"/>
                </a:solidFill>
                <a:latin typeface="Franklin Gothic Book"/>
                <a:cs typeface="Franklin Gothic Book"/>
              </a:rPr>
              <a:t>uncertainty</a:t>
            </a:r>
            <a:endParaRPr sz="1800">
              <a:latin typeface="Franklin Gothic Book"/>
              <a:cs typeface="Franklin Gothic Book"/>
            </a:endParaRPr>
          </a:p>
        </p:txBody>
      </p:sp>
      <p:sp>
        <p:nvSpPr>
          <p:cNvPr id="23" name="object 2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46990" rIns="0" bIns="0" rtlCol="0">
            <a:spAutoFit/>
          </a:bodyPr>
          <a:lstStyle/>
          <a:p>
            <a:pPr marL="37465">
              <a:lnSpc>
                <a:spcPct val="100000"/>
              </a:lnSpc>
              <a:spcBef>
                <a:spcPts val="370"/>
              </a:spcBef>
            </a:pPr>
            <a:fld id="{81D60167-4931-47E6-BA6A-407CBD079E47}" type="slidenum">
              <a:rPr spc="-25" dirty="0"/>
              <a:t>24</a:t>
            </a:fld>
            <a:endParaRPr spc="-25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83045" y="3032873"/>
            <a:ext cx="6713220" cy="1489075"/>
          </a:xfrm>
          <a:prstGeom prst="rect">
            <a:avLst/>
          </a:prstGeom>
        </p:spPr>
        <p:txBody>
          <a:bodyPr vert="horz" wrap="square" lIns="0" tIns="256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20"/>
              </a:spcBef>
            </a:pPr>
            <a:r>
              <a:rPr sz="3200" dirty="0">
                <a:solidFill>
                  <a:srgbClr val="003763"/>
                </a:solidFill>
                <a:latin typeface="Franklin Gothic Medium"/>
                <a:cs typeface="Franklin Gothic Medium"/>
              </a:rPr>
              <a:t>APPROVED</a:t>
            </a:r>
            <a:r>
              <a:rPr sz="3200" spc="-110" dirty="0">
                <a:solidFill>
                  <a:srgbClr val="003763"/>
                </a:solidFill>
                <a:latin typeface="Franklin Gothic Medium"/>
                <a:cs typeface="Franklin Gothic Medium"/>
              </a:rPr>
              <a:t> </a:t>
            </a:r>
            <a:r>
              <a:rPr sz="3200" dirty="0">
                <a:solidFill>
                  <a:srgbClr val="003763"/>
                </a:solidFill>
                <a:latin typeface="Franklin Gothic Medium"/>
                <a:cs typeface="Franklin Gothic Medium"/>
              </a:rPr>
              <a:t>NEW</a:t>
            </a:r>
            <a:r>
              <a:rPr sz="3200" spc="-100" dirty="0">
                <a:solidFill>
                  <a:srgbClr val="003763"/>
                </a:solidFill>
                <a:latin typeface="Franklin Gothic Medium"/>
                <a:cs typeface="Franklin Gothic Medium"/>
              </a:rPr>
              <a:t> </a:t>
            </a:r>
            <a:r>
              <a:rPr sz="3200" spc="-10" dirty="0">
                <a:solidFill>
                  <a:srgbClr val="003763"/>
                </a:solidFill>
                <a:latin typeface="Franklin Gothic Medium"/>
                <a:cs typeface="Franklin Gothic Medium"/>
              </a:rPr>
              <a:t>MODEL</a:t>
            </a:r>
            <a:endParaRPr sz="3200">
              <a:latin typeface="Franklin Gothic Medium"/>
              <a:cs typeface="Franklin Gothic Medium"/>
            </a:endParaRPr>
          </a:p>
          <a:p>
            <a:pPr marL="12700">
              <a:lnSpc>
                <a:spcPct val="100000"/>
              </a:lnSpc>
              <a:spcBef>
                <a:spcPts val="1920"/>
              </a:spcBef>
            </a:pPr>
            <a:r>
              <a:rPr sz="3200" dirty="0">
                <a:solidFill>
                  <a:srgbClr val="003763"/>
                </a:solidFill>
                <a:latin typeface="Franklin Gothic Medium"/>
                <a:cs typeface="Franklin Gothic Medium"/>
              </a:rPr>
              <a:t>State</a:t>
            </a:r>
            <a:r>
              <a:rPr sz="3200" spc="-85" dirty="0">
                <a:solidFill>
                  <a:srgbClr val="003763"/>
                </a:solidFill>
                <a:latin typeface="Franklin Gothic Medium"/>
                <a:cs typeface="Franklin Gothic Medium"/>
              </a:rPr>
              <a:t> </a:t>
            </a:r>
            <a:r>
              <a:rPr sz="3200" dirty="0">
                <a:solidFill>
                  <a:srgbClr val="003763"/>
                </a:solidFill>
                <a:latin typeface="Franklin Gothic Medium"/>
                <a:cs typeface="Franklin Gothic Medium"/>
              </a:rPr>
              <a:t>Board</a:t>
            </a:r>
            <a:r>
              <a:rPr sz="3200" spc="-85" dirty="0">
                <a:solidFill>
                  <a:srgbClr val="003763"/>
                </a:solidFill>
                <a:latin typeface="Franklin Gothic Medium"/>
                <a:cs typeface="Franklin Gothic Medium"/>
              </a:rPr>
              <a:t> </a:t>
            </a:r>
            <a:r>
              <a:rPr sz="3200" dirty="0">
                <a:solidFill>
                  <a:srgbClr val="003763"/>
                </a:solidFill>
                <a:latin typeface="Franklin Gothic Medium"/>
                <a:cs typeface="Franklin Gothic Medium"/>
              </a:rPr>
              <a:t>Strategic</a:t>
            </a:r>
            <a:r>
              <a:rPr sz="3200" spc="-85" dirty="0">
                <a:solidFill>
                  <a:srgbClr val="003763"/>
                </a:solidFill>
                <a:latin typeface="Franklin Gothic Medium"/>
                <a:cs typeface="Franklin Gothic Medium"/>
              </a:rPr>
              <a:t> </a:t>
            </a:r>
            <a:r>
              <a:rPr sz="3200" dirty="0">
                <a:solidFill>
                  <a:srgbClr val="003763"/>
                </a:solidFill>
                <a:latin typeface="Franklin Gothic Medium"/>
                <a:cs typeface="Franklin Gothic Medium"/>
              </a:rPr>
              <a:t>Goals</a:t>
            </a:r>
            <a:r>
              <a:rPr sz="3200" spc="-85" dirty="0">
                <a:solidFill>
                  <a:srgbClr val="003763"/>
                </a:solidFill>
                <a:latin typeface="Franklin Gothic Medium"/>
                <a:cs typeface="Franklin Gothic Medium"/>
              </a:rPr>
              <a:t> </a:t>
            </a:r>
            <a:r>
              <a:rPr sz="3200" spc="-10" dirty="0">
                <a:solidFill>
                  <a:srgbClr val="003763"/>
                </a:solidFill>
                <a:latin typeface="Franklin Gothic Medium"/>
                <a:cs typeface="Franklin Gothic Medium"/>
              </a:rPr>
              <a:t>Alignment</a:t>
            </a:r>
            <a:endParaRPr sz="3200">
              <a:latin typeface="Franklin Gothic Medium"/>
              <a:cs typeface="Franklin Gothic Medium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84093" y="3988164"/>
            <a:ext cx="8194040" cy="0"/>
          </a:xfrm>
          <a:custGeom>
            <a:avLst/>
            <a:gdLst/>
            <a:ahLst/>
            <a:cxnLst/>
            <a:rect l="l" t="t" r="r" b="b"/>
            <a:pathLst>
              <a:path w="8194040">
                <a:moveTo>
                  <a:pt x="0" y="0"/>
                </a:moveTo>
                <a:lnTo>
                  <a:pt x="8193735" y="0"/>
                </a:lnTo>
              </a:path>
            </a:pathLst>
          </a:custGeom>
          <a:ln w="38100">
            <a:solidFill>
              <a:srgbClr val="00376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46990" rIns="0" bIns="0" rtlCol="0">
            <a:spAutoFit/>
          </a:bodyPr>
          <a:lstStyle/>
          <a:p>
            <a:pPr marL="37465">
              <a:lnSpc>
                <a:spcPct val="100000"/>
              </a:lnSpc>
              <a:spcBef>
                <a:spcPts val="370"/>
              </a:spcBef>
            </a:pPr>
            <a:fld id="{81D60167-4931-47E6-BA6A-407CBD079E47}" type="slidenum">
              <a:rPr spc="-25" dirty="0"/>
              <a:t>25</a:t>
            </a:fld>
            <a:endParaRPr spc="-25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ALIGNMENT</a:t>
            </a:r>
            <a:r>
              <a:rPr spc="-80" dirty="0"/>
              <a:t> </a:t>
            </a:r>
            <a:r>
              <a:rPr dirty="0"/>
              <a:t>WITH</a:t>
            </a:r>
            <a:r>
              <a:rPr spc="-80" dirty="0"/>
              <a:t> </a:t>
            </a:r>
            <a:r>
              <a:rPr spc="-50" dirty="0"/>
              <a:t>STATE</a:t>
            </a:r>
            <a:r>
              <a:rPr spc="-110" dirty="0"/>
              <a:t> </a:t>
            </a:r>
            <a:r>
              <a:rPr dirty="0"/>
              <a:t>BOARD</a:t>
            </a:r>
            <a:r>
              <a:rPr spc="-90" dirty="0"/>
              <a:t> </a:t>
            </a:r>
            <a:r>
              <a:rPr spc="-20" dirty="0"/>
              <a:t>STRATEGIC</a:t>
            </a:r>
            <a:r>
              <a:rPr spc="-90" dirty="0"/>
              <a:t> </a:t>
            </a:r>
            <a:r>
              <a:rPr spc="-10" dirty="0"/>
              <a:t>GOALS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46990" rIns="0" bIns="0" rtlCol="0">
            <a:spAutoFit/>
          </a:bodyPr>
          <a:lstStyle/>
          <a:p>
            <a:pPr marL="37465">
              <a:lnSpc>
                <a:spcPct val="100000"/>
              </a:lnSpc>
              <a:spcBef>
                <a:spcPts val="370"/>
              </a:spcBef>
            </a:pPr>
            <a:fld id="{81D60167-4931-47E6-BA6A-407CBD079E47}" type="slidenum">
              <a:rPr spc="-25" dirty="0"/>
              <a:t>26</a:t>
            </a:fld>
            <a:endParaRPr spc="-25" dirty="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953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19"/>
              </a:spcBef>
            </a:pPr>
            <a:r>
              <a:rPr dirty="0"/>
              <a:t>Increase</a:t>
            </a:r>
            <a:r>
              <a:rPr spc="-65" dirty="0"/>
              <a:t> </a:t>
            </a:r>
            <a:r>
              <a:rPr dirty="0"/>
              <a:t>Access</a:t>
            </a:r>
            <a:r>
              <a:rPr spc="-55" dirty="0"/>
              <a:t> </a:t>
            </a:r>
            <a:r>
              <a:rPr dirty="0"/>
              <a:t>and</a:t>
            </a:r>
            <a:r>
              <a:rPr spc="-45" dirty="0"/>
              <a:t> </a:t>
            </a:r>
            <a:r>
              <a:rPr spc="-10" dirty="0"/>
              <a:t>Retention</a:t>
            </a:r>
            <a:r>
              <a:rPr spc="-55" dirty="0"/>
              <a:t> </a:t>
            </a:r>
            <a:r>
              <a:rPr dirty="0"/>
              <a:t>Among</a:t>
            </a:r>
            <a:r>
              <a:rPr spc="-50" dirty="0"/>
              <a:t> </a:t>
            </a:r>
            <a:r>
              <a:rPr dirty="0"/>
              <a:t>Marginalized</a:t>
            </a:r>
            <a:r>
              <a:rPr spc="-55" dirty="0"/>
              <a:t> </a:t>
            </a:r>
            <a:r>
              <a:rPr spc="-10" dirty="0"/>
              <a:t>Populations</a:t>
            </a:r>
          </a:p>
          <a:p>
            <a:pPr marL="241300" marR="685165" indent="-229235">
              <a:lnSpc>
                <a:spcPts val="1730"/>
              </a:lnSpc>
              <a:spcBef>
                <a:spcPts val="1025"/>
              </a:spcBef>
              <a:buFont typeface="Arial"/>
              <a:buChar char="•"/>
              <a:tabLst>
                <a:tab pos="241300" algn="l"/>
              </a:tabLst>
            </a:pP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Equity-Driven</a:t>
            </a:r>
            <a:r>
              <a:rPr sz="1600" spc="-7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Design</a:t>
            </a:r>
            <a:r>
              <a:rPr sz="1600" spc="-6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Grounded</a:t>
            </a:r>
            <a:r>
              <a:rPr sz="1600" spc="-3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in</a:t>
            </a:r>
            <a:r>
              <a:rPr sz="1600" spc="-5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racial</a:t>
            </a:r>
            <a:r>
              <a:rPr sz="1600" spc="-3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equity;</a:t>
            </a:r>
            <a:r>
              <a:rPr sz="1600" spc="-3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guided</a:t>
            </a:r>
            <a:r>
              <a:rPr sz="1600" spc="-4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by</a:t>
            </a:r>
            <a:r>
              <a:rPr sz="1600" spc="-25" dirty="0">
                <a:solidFill>
                  <a:srgbClr val="003763"/>
                </a:solidFill>
                <a:latin typeface="Franklin Gothic Book"/>
                <a:cs typeface="Franklin Gothic Book"/>
              </a:rPr>
              <a:t> WACTC</a:t>
            </a:r>
            <a:r>
              <a:rPr sz="1600" spc="-4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Equity</a:t>
            </a:r>
            <a:r>
              <a:rPr sz="1600" spc="-4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Committee principles.</a:t>
            </a:r>
            <a:endParaRPr sz="1600">
              <a:latin typeface="Franklin Gothic Book"/>
              <a:cs typeface="Franklin Gothic Book"/>
            </a:endParaRPr>
          </a:p>
          <a:p>
            <a:pPr marL="240665" indent="-227965">
              <a:lnSpc>
                <a:spcPct val="100000"/>
              </a:lnSpc>
              <a:spcBef>
                <a:spcPts val="780"/>
              </a:spcBef>
              <a:buFont typeface="Arial"/>
              <a:buChar char="•"/>
              <a:tabLst>
                <a:tab pos="240665" algn="l"/>
              </a:tabLst>
            </a:pP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MOA</a:t>
            </a:r>
            <a:r>
              <a:rPr sz="1600" spc="-5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Increase</a:t>
            </a:r>
            <a:r>
              <a:rPr sz="1600" spc="-6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$3.7M</a:t>
            </a:r>
            <a:r>
              <a:rPr sz="1600" spc="-1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minimum</a:t>
            </a:r>
            <a:r>
              <a:rPr sz="1600" spc="-5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allocation</a:t>
            </a:r>
            <a:r>
              <a:rPr sz="1600" spc="-3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to</a:t>
            </a:r>
            <a:r>
              <a:rPr sz="1600" spc="-2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stabilize</a:t>
            </a:r>
            <a:r>
              <a:rPr sz="1600" spc="-4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smaller/rural</a:t>
            </a:r>
            <a:r>
              <a:rPr sz="1600" spc="-3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colleges.</a:t>
            </a:r>
            <a:endParaRPr sz="1600">
              <a:latin typeface="Franklin Gothic Book"/>
              <a:cs typeface="Franklin Gothic Book"/>
            </a:endParaRPr>
          </a:p>
          <a:p>
            <a:pPr marL="240665" indent="-227965">
              <a:lnSpc>
                <a:spcPct val="100000"/>
              </a:lnSpc>
              <a:spcBef>
                <a:spcPts val="800"/>
              </a:spcBef>
              <a:buFont typeface="Arial"/>
              <a:buChar char="•"/>
              <a:tabLst>
                <a:tab pos="240665" algn="l"/>
              </a:tabLst>
            </a:pP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SAI</a:t>
            </a:r>
            <a:r>
              <a:rPr sz="1600" spc="-6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Performance</a:t>
            </a:r>
            <a:r>
              <a:rPr sz="1600" spc="-8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Funding</a:t>
            </a:r>
            <a:r>
              <a:rPr sz="1600" spc="-8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Rewards</a:t>
            </a:r>
            <a:r>
              <a:rPr sz="1600" spc="-5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momentum</a:t>
            </a:r>
            <a:r>
              <a:rPr sz="1600" spc="-4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for</a:t>
            </a:r>
            <a:r>
              <a:rPr sz="1600" spc="-6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historically</a:t>
            </a:r>
            <a:r>
              <a:rPr sz="1600" spc="-7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marginalized</a:t>
            </a:r>
            <a:r>
              <a:rPr sz="1600" spc="-4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student</a:t>
            </a:r>
            <a:r>
              <a:rPr sz="1600" spc="-6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groups.</a:t>
            </a:r>
            <a:endParaRPr sz="1600">
              <a:latin typeface="Franklin Gothic Book"/>
              <a:cs typeface="Franklin Gothic Book"/>
            </a:endParaRPr>
          </a:p>
          <a:p>
            <a:pPr marL="240665" indent="-227965">
              <a:lnSpc>
                <a:spcPct val="100000"/>
              </a:lnSpc>
              <a:spcBef>
                <a:spcPts val="820"/>
              </a:spcBef>
              <a:buFont typeface="Arial"/>
              <a:buChar char="•"/>
              <a:tabLst>
                <a:tab pos="240665" algn="l"/>
              </a:tabLst>
            </a:pP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Priority</a:t>
            </a:r>
            <a:r>
              <a:rPr sz="1600" spc="-5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Enrollment</a:t>
            </a:r>
            <a:r>
              <a:rPr sz="1600" spc="-6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Investment</a:t>
            </a:r>
            <a:r>
              <a:rPr sz="1600" spc="-7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More</a:t>
            </a:r>
            <a:r>
              <a:rPr sz="16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funds</a:t>
            </a:r>
            <a:r>
              <a:rPr sz="1600" spc="-4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for</a:t>
            </a:r>
            <a:r>
              <a:rPr sz="1600" spc="-3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Basic</a:t>
            </a:r>
            <a:r>
              <a:rPr sz="1600" spc="-2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Education</a:t>
            </a:r>
            <a:r>
              <a:rPr sz="1600" spc="-2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for</a:t>
            </a:r>
            <a:r>
              <a:rPr sz="1600" spc="-3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Adults</a:t>
            </a:r>
            <a:r>
              <a:rPr sz="1600" spc="-4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(BEdA).</a:t>
            </a:r>
            <a:endParaRPr sz="1600">
              <a:latin typeface="Franklin Gothic Book"/>
              <a:cs typeface="Franklin Gothic Book"/>
            </a:endParaRPr>
          </a:p>
          <a:p>
            <a:pPr marL="12700">
              <a:lnSpc>
                <a:spcPct val="100000"/>
              </a:lnSpc>
              <a:spcBef>
                <a:spcPts val="1575"/>
              </a:spcBef>
            </a:pPr>
            <a:r>
              <a:rPr dirty="0"/>
              <a:t>Improve</a:t>
            </a:r>
            <a:r>
              <a:rPr spc="-65" dirty="0"/>
              <a:t> </a:t>
            </a:r>
            <a:r>
              <a:rPr dirty="0"/>
              <a:t>Completion</a:t>
            </a:r>
            <a:r>
              <a:rPr spc="-60" dirty="0"/>
              <a:t> </a:t>
            </a:r>
            <a:r>
              <a:rPr dirty="0"/>
              <a:t>and</a:t>
            </a:r>
            <a:r>
              <a:rPr spc="-45" dirty="0"/>
              <a:t> </a:t>
            </a:r>
            <a:r>
              <a:rPr spc="-10" dirty="0"/>
              <a:t>Transfer</a:t>
            </a:r>
            <a:r>
              <a:rPr spc="-55" dirty="0"/>
              <a:t> </a:t>
            </a:r>
            <a:r>
              <a:rPr dirty="0"/>
              <a:t>Rates</a:t>
            </a:r>
            <a:r>
              <a:rPr spc="-60" dirty="0"/>
              <a:t> </a:t>
            </a:r>
            <a:r>
              <a:rPr dirty="0"/>
              <a:t>for</a:t>
            </a:r>
            <a:r>
              <a:rPr spc="-45" dirty="0"/>
              <a:t> </a:t>
            </a:r>
            <a:r>
              <a:rPr dirty="0"/>
              <a:t>All</a:t>
            </a:r>
            <a:r>
              <a:rPr spc="-40" dirty="0"/>
              <a:t> </a:t>
            </a:r>
            <a:r>
              <a:rPr spc="-10" dirty="0"/>
              <a:t>Students</a:t>
            </a:r>
          </a:p>
          <a:p>
            <a:pPr marL="241300" marR="822960" indent="-229235">
              <a:lnSpc>
                <a:spcPts val="1730"/>
              </a:lnSpc>
              <a:spcBef>
                <a:spcPts val="1025"/>
              </a:spcBef>
              <a:buFont typeface="Arial"/>
              <a:buChar char="•"/>
              <a:tabLst>
                <a:tab pos="241300" algn="l"/>
              </a:tabLst>
            </a:pPr>
            <a:r>
              <a:rPr sz="16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Performance-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Based</a:t>
            </a:r>
            <a:r>
              <a:rPr sz="1600" spc="-8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Funding</a:t>
            </a:r>
            <a:r>
              <a:rPr sz="1600" spc="-8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Incentivizes</a:t>
            </a:r>
            <a:r>
              <a:rPr sz="1600" spc="-4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completion</a:t>
            </a:r>
            <a:r>
              <a:rPr sz="1600" spc="-4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across</a:t>
            </a:r>
            <a:r>
              <a:rPr sz="1600" spc="-4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degrees,</a:t>
            </a:r>
            <a:r>
              <a:rPr sz="1600" spc="-3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certificates,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apprenticeships,</a:t>
            </a:r>
            <a:r>
              <a:rPr sz="1600" spc="-7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and</a:t>
            </a:r>
            <a:r>
              <a:rPr sz="1600" spc="-6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bachelor’s</a:t>
            </a:r>
            <a:r>
              <a:rPr sz="1600" spc="-3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programs.</a:t>
            </a:r>
            <a:endParaRPr sz="1600">
              <a:latin typeface="Franklin Gothic Book"/>
              <a:cs typeface="Franklin Gothic Book"/>
            </a:endParaRPr>
          </a:p>
          <a:p>
            <a:pPr marL="240665" indent="-227965">
              <a:lnSpc>
                <a:spcPct val="100000"/>
              </a:lnSpc>
              <a:spcBef>
                <a:spcPts val="780"/>
              </a:spcBef>
              <a:buFont typeface="Arial"/>
              <a:buChar char="•"/>
              <a:tabLst>
                <a:tab pos="240665" algn="l"/>
              </a:tabLst>
            </a:pP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Equity</a:t>
            </a:r>
            <a:r>
              <a:rPr sz="1600" spc="-6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in</a:t>
            </a:r>
            <a:r>
              <a:rPr sz="1600" spc="-6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Outcomes</a:t>
            </a:r>
            <a:r>
              <a:rPr sz="1600" spc="-7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Rewards</a:t>
            </a:r>
            <a:r>
              <a:rPr sz="1600" spc="-3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progress</a:t>
            </a:r>
            <a:r>
              <a:rPr sz="1600" spc="-4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for</a:t>
            </a:r>
            <a:r>
              <a:rPr sz="1600" spc="-2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underrepresented</a:t>
            </a:r>
            <a:r>
              <a:rPr sz="1600" spc="-2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student</a:t>
            </a:r>
            <a:r>
              <a:rPr sz="1600" spc="-3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populations.</a:t>
            </a:r>
            <a:endParaRPr sz="1600">
              <a:latin typeface="Franklin Gothic Book"/>
              <a:cs typeface="Franklin Gothic Book"/>
            </a:endParaRPr>
          </a:p>
          <a:p>
            <a:pPr marL="241300" marR="600710" indent="-229235">
              <a:lnSpc>
                <a:spcPts val="1730"/>
              </a:lnSpc>
              <a:spcBef>
                <a:spcPts val="1030"/>
              </a:spcBef>
              <a:buFont typeface="Arial"/>
              <a:buChar char="•"/>
              <a:tabLst>
                <a:tab pos="241300" algn="l"/>
              </a:tabLst>
            </a:pP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Enrollment</a:t>
            </a:r>
            <a:r>
              <a:rPr sz="1600" spc="-8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Base</a:t>
            </a:r>
            <a:r>
              <a:rPr sz="1600" spc="-5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Reform</a:t>
            </a:r>
            <a:r>
              <a:rPr sz="1600" spc="-7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spc="-20" dirty="0">
                <a:solidFill>
                  <a:srgbClr val="003763"/>
                </a:solidFill>
                <a:latin typeface="Franklin Gothic Book"/>
                <a:cs typeface="Franklin Gothic Book"/>
              </a:rPr>
              <a:t>4-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year</a:t>
            </a:r>
            <a:r>
              <a:rPr sz="1600" spc="-2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rolling</a:t>
            </a:r>
            <a:r>
              <a:rPr sz="1600" spc="-6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average reflects</a:t>
            </a:r>
            <a:r>
              <a:rPr sz="1600" spc="-4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part-time</a:t>
            </a:r>
            <a:r>
              <a:rPr sz="1600" spc="-3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and</a:t>
            </a:r>
            <a:r>
              <a:rPr sz="1600" spc="-3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non-traditional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attendance</a:t>
            </a:r>
            <a:r>
              <a:rPr sz="1600" spc="-8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patterns.</a:t>
            </a:r>
            <a:endParaRPr sz="1600">
              <a:latin typeface="Franklin Gothic Book"/>
              <a:cs typeface="Franklin Gothic Book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ALIGNMENT</a:t>
            </a:r>
            <a:r>
              <a:rPr spc="-80" dirty="0"/>
              <a:t> </a:t>
            </a:r>
            <a:r>
              <a:rPr dirty="0"/>
              <a:t>WITH</a:t>
            </a:r>
            <a:r>
              <a:rPr spc="-80" dirty="0"/>
              <a:t> </a:t>
            </a:r>
            <a:r>
              <a:rPr spc="-50" dirty="0"/>
              <a:t>STATE</a:t>
            </a:r>
            <a:r>
              <a:rPr spc="-110" dirty="0"/>
              <a:t> </a:t>
            </a:r>
            <a:r>
              <a:rPr dirty="0"/>
              <a:t>BOARD</a:t>
            </a:r>
            <a:r>
              <a:rPr spc="-90" dirty="0"/>
              <a:t> </a:t>
            </a:r>
            <a:r>
              <a:rPr spc="-20" dirty="0"/>
              <a:t>STRATEGIC</a:t>
            </a:r>
            <a:r>
              <a:rPr spc="-90" dirty="0"/>
              <a:t> </a:t>
            </a:r>
            <a:r>
              <a:rPr spc="-10" dirty="0"/>
              <a:t>GOALS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46990" rIns="0" bIns="0" rtlCol="0">
            <a:spAutoFit/>
          </a:bodyPr>
          <a:lstStyle/>
          <a:p>
            <a:pPr marL="37465">
              <a:lnSpc>
                <a:spcPct val="100000"/>
              </a:lnSpc>
              <a:spcBef>
                <a:spcPts val="370"/>
              </a:spcBef>
            </a:pPr>
            <a:fld id="{81D60167-4931-47E6-BA6A-407CBD079E47}" type="slidenum">
              <a:rPr spc="-25" dirty="0"/>
              <a:t>27</a:t>
            </a:fld>
            <a:endParaRPr spc="-25" dirty="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953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19"/>
              </a:spcBef>
            </a:pPr>
            <a:r>
              <a:rPr dirty="0"/>
              <a:t>Provide</a:t>
            </a:r>
            <a:r>
              <a:rPr spc="-55" dirty="0"/>
              <a:t> </a:t>
            </a:r>
            <a:r>
              <a:rPr dirty="0"/>
              <a:t>Flexible</a:t>
            </a:r>
            <a:r>
              <a:rPr spc="-60" dirty="0"/>
              <a:t> </a:t>
            </a:r>
            <a:r>
              <a:rPr spc="-10" dirty="0"/>
              <a:t>Career-</a:t>
            </a:r>
            <a:r>
              <a:rPr spc="-20" dirty="0"/>
              <a:t>Training</a:t>
            </a:r>
            <a:r>
              <a:rPr spc="-60" dirty="0"/>
              <a:t> </a:t>
            </a:r>
            <a:r>
              <a:rPr dirty="0"/>
              <a:t>Aligned</a:t>
            </a:r>
            <a:r>
              <a:rPr spc="-50" dirty="0"/>
              <a:t> </a:t>
            </a:r>
            <a:r>
              <a:rPr dirty="0"/>
              <a:t>with</a:t>
            </a:r>
            <a:r>
              <a:rPr spc="-65" dirty="0"/>
              <a:t> </a:t>
            </a:r>
            <a:r>
              <a:rPr dirty="0"/>
              <a:t>Workforce</a:t>
            </a:r>
            <a:r>
              <a:rPr spc="-50" dirty="0"/>
              <a:t> </a:t>
            </a:r>
            <a:r>
              <a:rPr spc="-10" dirty="0"/>
              <a:t>Needs</a:t>
            </a:r>
          </a:p>
          <a:p>
            <a:pPr marL="240665" indent="-227965">
              <a:lnSpc>
                <a:spcPct val="100000"/>
              </a:lnSpc>
              <a:spcBef>
                <a:spcPts val="810"/>
              </a:spcBef>
              <a:buFont typeface="Arial"/>
              <a:buChar char="•"/>
              <a:tabLst>
                <a:tab pos="240665" algn="l"/>
              </a:tabLst>
            </a:pP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Skills</a:t>
            </a:r>
            <a:r>
              <a:rPr sz="1600" spc="-8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Gap</a:t>
            </a:r>
            <a:r>
              <a:rPr sz="1600" spc="-5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Funding</a:t>
            </a:r>
            <a:r>
              <a:rPr sz="1600" spc="-8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Targets</a:t>
            </a:r>
            <a:r>
              <a:rPr sz="1600" spc="-4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programs</a:t>
            </a:r>
            <a:r>
              <a:rPr sz="1600" spc="-3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matching</a:t>
            </a:r>
            <a:r>
              <a:rPr sz="1600" spc="-3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workforce</a:t>
            </a:r>
            <a:r>
              <a:rPr sz="1600" spc="-2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demand.</a:t>
            </a:r>
            <a:endParaRPr sz="1600">
              <a:latin typeface="Franklin Gothic Book"/>
              <a:cs typeface="Franklin Gothic Book"/>
            </a:endParaRPr>
          </a:p>
          <a:p>
            <a:pPr marL="240665" indent="-227965">
              <a:lnSpc>
                <a:spcPct val="100000"/>
              </a:lnSpc>
              <a:spcBef>
                <a:spcPts val="805"/>
              </a:spcBef>
              <a:buFont typeface="Arial"/>
              <a:buChar char="•"/>
              <a:tabLst>
                <a:tab pos="240665" algn="l"/>
              </a:tabLst>
            </a:pP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Updated</a:t>
            </a:r>
            <a:r>
              <a:rPr sz="1600" spc="-8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CIP</a:t>
            </a:r>
            <a:r>
              <a:rPr sz="1600" spc="-5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Methodology</a:t>
            </a:r>
            <a:r>
              <a:rPr sz="1600" spc="-7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Regular</a:t>
            </a:r>
            <a:r>
              <a:rPr sz="1600" spc="-5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updates</a:t>
            </a:r>
            <a:r>
              <a:rPr sz="1600" spc="-3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using</a:t>
            </a:r>
            <a:r>
              <a:rPr sz="1600" spc="-6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labor</a:t>
            </a:r>
            <a:r>
              <a:rPr sz="1600" spc="-3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market</a:t>
            </a:r>
            <a:r>
              <a:rPr sz="1600" spc="-2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data</a:t>
            </a:r>
            <a:r>
              <a:rPr sz="1600" spc="-5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for</a:t>
            </a:r>
            <a:r>
              <a:rPr sz="1600" spc="-3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high-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demand</a:t>
            </a:r>
            <a:r>
              <a:rPr sz="1600" spc="-3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fields.</a:t>
            </a:r>
            <a:endParaRPr sz="1600">
              <a:latin typeface="Franklin Gothic Book"/>
              <a:cs typeface="Franklin Gothic Book"/>
            </a:endParaRPr>
          </a:p>
          <a:p>
            <a:pPr marL="12700">
              <a:lnSpc>
                <a:spcPct val="100000"/>
              </a:lnSpc>
              <a:spcBef>
                <a:spcPts val="1575"/>
              </a:spcBef>
            </a:pPr>
            <a:r>
              <a:rPr dirty="0"/>
              <a:t>Support</a:t>
            </a:r>
            <a:r>
              <a:rPr spc="-55" dirty="0"/>
              <a:t> </a:t>
            </a:r>
            <a:r>
              <a:rPr dirty="0"/>
              <a:t>Financial</a:t>
            </a:r>
            <a:r>
              <a:rPr spc="-70" dirty="0"/>
              <a:t> </a:t>
            </a:r>
            <a:r>
              <a:rPr dirty="0"/>
              <a:t>Sustainability</a:t>
            </a:r>
            <a:r>
              <a:rPr spc="-55" dirty="0"/>
              <a:t> </a:t>
            </a:r>
            <a:r>
              <a:rPr dirty="0"/>
              <a:t>and</a:t>
            </a:r>
            <a:r>
              <a:rPr spc="-35" dirty="0"/>
              <a:t> </a:t>
            </a:r>
            <a:r>
              <a:rPr dirty="0"/>
              <a:t>Resiliency</a:t>
            </a:r>
            <a:r>
              <a:rPr spc="-45" dirty="0"/>
              <a:t> </a:t>
            </a:r>
            <a:r>
              <a:rPr dirty="0"/>
              <a:t>of</a:t>
            </a:r>
            <a:r>
              <a:rPr spc="-30" dirty="0"/>
              <a:t> </a:t>
            </a:r>
            <a:r>
              <a:rPr spc="-10" dirty="0"/>
              <a:t>Colleges</a:t>
            </a:r>
          </a:p>
          <a:p>
            <a:pPr marL="240665" indent="-227965">
              <a:lnSpc>
                <a:spcPct val="100000"/>
              </a:lnSpc>
              <a:spcBef>
                <a:spcPts val="815"/>
              </a:spcBef>
              <a:buFont typeface="Arial"/>
              <a:buChar char="•"/>
              <a:tabLst>
                <a:tab pos="240665" algn="l"/>
              </a:tabLst>
            </a:pP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Base</a:t>
            </a:r>
            <a:r>
              <a:rPr sz="1600" spc="-4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Funding</a:t>
            </a:r>
            <a:r>
              <a:rPr sz="1600" spc="-5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Stabilization</a:t>
            </a:r>
            <a:r>
              <a:rPr sz="1600" spc="-6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Predictable baseline</a:t>
            </a:r>
            <a:r>
              <a:rPr sz="1600" spc="-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funding</a:t>
            </a:r>
            <a:r>
              <a:rPr sz="1600" spc="-4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for</a:t>
            </a:r>
            <a:r>
              <a:rPr sz="1600" spc="-2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all</a:t>
            </a:r>
            <a:r>
              <a:rPr sz="1600" spc="-2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colleges.</a:t>
            </a:r>
            <a:endParaRPr sz="1600">
              <a:latin typeface="Franklin Gothic Book"/>
              <a:cs typeface="Franklin Gothic Book"/>
            </a:endParaRPr>
          </a:p>
          <a:p>
            <a:pPr marL="240665" indent="-227965">
              <a:lnSpc>
                <a:spcPct val="100000"/>
              </a:lnSpc>
              <a:spcBef>
                <a:spcPts val="815"/>
              </a:spcBef>
              <a:buFont typeface="Arial"/>
              <a:buChar char="•"/>
              <a:tabLst>
                <a:tab pos="240665" algn="l"/>
              </a:tabLst>
            </a:pP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Smooth</a:t>
            </a:r>
            <a:r>
              <a:rPr sz="1600" spc="-5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Implementation</a:t>
            </a:r>
            <a:r>
              <a:rPr sz="1600" spc="-5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spc="-20" dirty="0">
                <a:solidFill>
                  <a:srgbClr val="003763"/>
                </a:solidFill>
                <a:latin typeface="Franklin Gothic Book"/>
                <a:cs typeface="Franklin Gothic Book"/>
              </a:rPr>
              <a:t>Phase-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in</a:t>
            </a:r>
            <a:r>
              <a:rPr sz="1600" spc="-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to</a:t>
            </a:r>
            <a:r>
              <a:rPr sz="1600" spc="-1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reduce</a:t>
            </a:r>
            <a:r>
              <a:rPr sz="1600" spc="-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disruption.</a:t>
            </a:r>
            <a:endParaRPr sz="1600">
              <a:latin typeface="Franklin Gothic Book"/>
              <a:cs typeface="Franklin Gothic Book"/>
            </a:endParaRPr>
          </a:p>
          <a:p>
            <a:pPr marL="240665" indent="-227965">
              <a:lnSpc>
                <a:spcPct val="100000"/>
              </a:lnSpc>
              <a:spcBef>
                <a:spcPts val="805"/>
              </a:spcBef>
              <a:buFont typeface="Arial"/>
              <a:buChar char="•"/>
              <a:tabLst>
                <a:tab pos="240665" algn="l"/>
              </a:tabLst>
            </a:pPr>
            <a:r>
              <a:rPr sz="1600" spc="-35" dirty="0">
                <a:solidFill>
                  <a:srgbClr val="003763"/>
                </a:solidFill>
                <a:latin typeface="Franklin Gothic Book"/>
                <a:cs typeface="Franklin Gothic Book"/>
              </a:rPr>
              <a:t>4-</a:t>
            </a:r>
            <a:r>
              <a:rPr sz="1600" spc="-20" dirty="0">
                <a:solidFill>
                  <a:srgbClr val="003763"/>
                </a:solidFill>
                <a:latin typeface="Franklin Gothic Book"/>
                <a:cs typeface="Franklin Gothic Book"/>
              </a:rPr>
              <a:t>Year</a:t>
            </a:r>
            <a:r>
              <a:rPr sz="1600" spc="-6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Safe</a:t>
            </a:r>
            <a:r>
              <a:rPr sz="1600" spc="-5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Harbor</a:t>
            </a:r>
            <a:r>
              <a:rPr sz="1600" spc="-4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Continuation</a:t>
            </a:r>
            <a:r>
              <a:rPr sz="1600" spc="-6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Maintains</a:t>
            </a:r>
            <a:r>
              <a:rPr sz="1600" spc="-2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buffer</a:t>
            </a:r>
            <a:r>
              <a:rPr sz="1600" spc="-1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for</a:t>
            </a:r>
            <a:r>
              <a:rPr sz="1600" spc="-2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fiscal</a:t>
            </a:r>
            <a:r>
              <a:rPr sz="1600" spc="-3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changes.</a:t>
            </a:r>
            <a:endParaRPr sz="1600">
              <a:latin typeface="Franklin Gothic Book"/>
              <a:cs typeface="Franklin Gothic Book"/>
            </a:endParaRPr>
          </a:p>
          <a:p>
            <a:pPr marL="240665" indent="-227965">
              <a:lnSpc>
                <a:spcPct val="100000"/>
              </a:lnSpc>
              <a:spcBef>
                <a:spcPts val="800"/>
              </a:spcBef>
              <a:buFont typeface="Arial"/>
              <a:buChar char="•"/>
              <a:tabLst>
                <a:tab pos="240665" algn="l"/>
              </a:tabLst>
            </a:pP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Reallocation</a:t>
            </a:r>
            <a:r>
              <a:rPr sz="1600" spc="-6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of</a:t>
            </a:r>
            <a:r>
              <a:rPr sz="1600" spc="-2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Earmarks</a:t>
            </a:r>
            <a:r>
              <a:rPr sz="1600" spc="-5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Maximizes</a:t>
            </a:r>
            <a:r>
              <a:rPr sz="16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flexibility</a:t>
            </a:r>
            <a:r>
              <a:rPr sz="1600" spc="-6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in</a:t>
            </a:r>
            <a:r>
              <a:rPr sz="1600" spc="-3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use</a:t>
            </a:r>
            <a:r>
              <a:rPr sz="1600" spc="-3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of</a:t>
            </a:r>
            <a:r>
              <a:rPr sz="16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 funds.</a:t>
            </a:r>
            <a:endParaRPr sz="1600">
              <a:latin typeface="Franklin Gothic Book"/>
              <a:cs typeface="Franklin Gothic Book"/>
            </a:endParaRPr>
          </a:p>
          <a:p>
            <a:pPr marL="240665" indent="-227965">
              <a:lnSpc>
                <a:spcPct val="100000"/>
              </a:lnSpc>
              <a:spcBef>
                <a:spcPts val="820"/>
              </a:spcBef>
              <a:buFont typeface="Arial"/>
              <a:buChar char="•"/>
              <a:tabLst>
                <a:tab pos="240665" algn="l"/>
              </a:tabLst>
            </a:pP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Built-in</a:t>
            </a:r>
            <a:r>
              <a:rPr sz="1600" spc="-7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Review</a:t>
            </a:r>
            <a:r>
              <a:rPr sz="1600" spc="-5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Cycles</a:t>
            </a:r>
            <a:r>
              <a:rPr sz="1600" spc="-6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Ensures</a:t>
            </a:r>
            <a:r>
              <a:rPr sz="1600" spc="-3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adaptability</a:t>
            </a:r>
            <a:r>
              <a:rPr sz="1600" spc="-3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to</a:t>
            </a:r>
            <a:r>
              <a:rPr sz="1600" spc="-2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changing</a:t>
            </a:r>
            <a:r>
              <a:rPr sz="16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 needs.</a:t>
            </a:r>
            <a:endParaRPr sz="1600">
              <a:latin typeface="Franklin Gothic Book"/>
              <a:cs typeface="Franklin Gothic Book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44736" y="249673"/>
            <a:ext cx="2530366" cy="901056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076292" y="0"/>
            <a:ext cx="4067705" cy="1481797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28650" y="6399148"/>
            <a:ext cx="835223" cy="292630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1533061" y="6475471"/>
            <a:ext cx="3625215" cy="1409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750" i="1" dirty="0">
                <a:solidFill>
                  <a:srgbClr val="7E7E7E"/>
                </a:solidFill>
                <a:latin typeface="Franklin Gothic Book"/>
                <a:cs typeface="Franklin Gothic Book"/>
              </a:rPr>
              <a:t>Note:</a:t>
            </a:r>
            <a:r>
              <a:rPr sz="750" i="1" spc="-35" dirty="0">
                <a:solidFill>
                  <a:srgbClr val="7E7E7E"/>
                </a:solidFill>
                <a:latin typeface="Franklin Gothic Book"/>
                <a:cs typeface="Franklin Gothic Book"/>
              </a:rPr>
              <a:t> </a:t>
            </a:r>
            <a:r>
              <a:rPr sz="750" i="1" dirty="0">
                <a:solidFill>
                  <a:srgbClr val="7E7E7E"/>
                </a:solidFill>
                <a:latin typeface="Franklin Gothic Book"/>
                <a:cs typeface="Franklin Gothic Book"/>
              </a:rPr>
              <a:t>All</a:t>
            </a:r>
            <a:r>
              <a:rPr sz="750" i="1" spc="-10" dirty="0">
                <a:solidFill>
                  <a:srgbClr val="7E7E7E"/>
                </a:solidFill>
                <a:latin typeface="Franklin Gothic Book"/>
                <a:cs typeface="Franklin Gothic Book"/>
              </a:rPr>
              <a:t> </a:t>
            </a:r>
            <a:r>
              <a:rPr sz="750" i="1" dirty="0">
                <a:solidFill>
                  <a:srgbClr val="7E7E7E"/>
                </a:solidFill>
                <a:latin typeface="Franklin Gothic Book"/>
                <a:cs typeface="Franklin Gothic Book"/>
              </a:rPr>
              <a:t>material</a:t>
            </a:r>
            <a:r>
              <a:rPr sz="750" i="1" spc="-20" dirty="0">
                <a:solidFill>
                  <a:srgbClr val="7E7E7E"/>
                </a:solidFill>
                <a:latin typeface="Franklin Gothic Book"/>
                <a:cs typeface="Franklin Gothic Book"/>
              </a:rPr>
              <a:t> </a:t>
            </a:r>
            <a:r>
              <a:rPr sz="750" i="1" dirty="0">
                <a:solidFill>
                  <a:srgbClr val="7E7E7E"/>
                </a:solidFill>
                <a:latin typeface="Franklin Gothic Book"/>
                <a:cs typeface="Franklin Gothic Book"/>
              </a:rPr>
              <a:t>licensed</a:t>
            </a:r>
            <a:r>
              <a:rPr sz="750" i="1" spc="-35" dirty="0">
                <a:solidFill>
                  <a:srgbClr val="7E7E7E"/>
                </a:solidFill>
                <a:latin typeface="Franklin Gothic Book"/>
                <a:cs typeface="Franklin Gothic Book"/>
              </a:rPr>
              <a:t> </a:t>
            </a:r>
            <a:r>
              <a:rPr sz="750" i="1" dirty="0">
                <a:solidFill>
                  <a:srgbClr val="7E7E7E"/>
                </a:solidFill>
                <a:latin typeface="Franklin Gothic Book"/>
                <a:cs typeface="Franklin Gothic Book"/>
              </a:rPr>
              <a:t>under</a:t>
            </a:r>
            <a:r>
              <a:rPr sz="750" i="1" spc="-30" dirty="0">
                <a:solidFill>
                  <a:srgbClr val="7E7E7E"/>
                </a:solidFill>
                <a:latin typeface="Franklin Gothic Book"/>
                <a:cs typeface="Franklin Gothic Book"/>
              </a:rPr>
              <a:t> </a:t>
            </a:r>
            <a:r>
              <a:rPr sz="750" i="1" dirty="0">
                <a:solidFill>
                  <a:srgbClr val="7E7E7E"/>
                </a:solidFill>
                <a:latin typeface="Franklin Gothic Book"/>
                <a:cs typeface="Franklin Gothic Book"/>
              </a:rPr>
              <a:t>Creative</a:t>
            </a:r>
            <a:r>
              <a:rPr sz="750" i="1" spc="-25" dirty="0">
                <a:solidFill>
                  <a:srgbClr val="7E7E7E"/>
                </a:solidFill>
                <a:latin typeface="Franklin Gothic Book"/>
                <a:cs typeface="Franklin Gothic Book"/>
              </a:rPr>
              <a:t> </a:t>
            </a:r>
            <a:r>
              <a:rPr sz="750" i="1" dirty="0">
                <a:solidFill>
                  <a:srgbClr val="7E7E7E"/>
                </a:solidFill>
                <a:latin typeface="Franklin Gothic Book"/>
                <a:cs typeface="Franklin Gothic Book"/>
              </a:rPr>
              <a:t>Commons</a:t>
            </a:r>
            <a:r>
              <a:rPr sz="750" i="1" spc="-15" dirty="0">
                <a:solidFill>
                  <a:srgbClr val="7E7E7E"/>
                </a:solidFill>
                <a:latin typeface="Franklin Gothic Book"/>
                <a:cs typeface="Franklin Gothic Book"/>
              </a:rPr>
              <a:t> </a:t>
            </a:r>
            <a:r>
              <a:rPr sz="750" i="1" dirty="0">
                <a:solidFill>
                  <a:srgbClr val="7E7E7E"/>
                </a:solidFill>
                <a:latin typeface="Franklin Gothic Book"/>
                <a:cs typeface="Franklin Gothic Book"/>
              </a:rPr>
              <a:t>Attribution</a:t>
            </a:r>
            <a:r>
              <a:rPr sz="750" i="1" spc="-35" dirty="0">
                <a:solidFill>
                  <a:srgbClr val="7E7E7E"/>
                </a:solidFill>
                <a:latin typeface="Franklin Gothic Book"/>
                <a:cs typeface="Franklin Gothic Book"/>
              </a:rPr>
              <a:t> </a:t>
            </a:r>
            <a:r>
              <a:rPr sz="750" i="1" dirty="0">
                <a:solidFill>
                  <a:srgbClr val="7E7E7E"/>
                </a:solidFill>
                <a:latin typeface="Franklin Gothic Book"/>
                <a:cs typeface="Franklin Gothic Book"/>
              </a:rPr>
              <a:t>4.0</a:t>
            </a:r>
            <a:r>
              <a:rPr sz="750" i="1" spc="-25" dirty="0">
                <a:solidFill>
                  <a:srgbClr val="7E7E7E"/>
                </a:solidFill>
                <a:latin typeface="Franklin Gothic Book"/>
                <a:cs typeface="Franklin Gothic Book"/>
              </a:rPr>
              <a:t> </a:t>
            </a:r>
            <a:r>
              <a:rPr sz="750" i="1" dirty="0">
                <a:solidFill>
                  <a:srgbClr val="7E7E7E"/>
                </a:solidFill>
                <a:latin typeface="Franklin Gothic Book"/>
                <a:cs typeface="Franklin Gothic Book"/>
              </a:rPr>
              <a:t>International</a:t>
            </a:r>
            <a:r>
              <a:rPr sz="750" i="1" spc="-35" dirty="0">
                <a:solidFill>
                  <a:srgbClr val="7E7E7E"/>
                </a:solidFill>
                <a:latin typeface="Franklin Gothic Book"/>
                <a:cs typeface="Franklin Gothic Book"/>
              </a:rPr>
              <a:t> </a:t>
            </a:r>
            <a:r>
              <a:rPr sz="750" i="1" spc="-10" dirty="0">
                <a:solidFill>
                  <a:srgbClr val="7E7E7E"/>
                </a:solidFill>
                <a:latin typeface="Franklin Gothic Book"/>
                <a:cs typeface="Franklin Gothic Book"/>
              </a:rPr>
              <a:t>License.</a:t>
            </a:r>
            <a:endParaRPr sz="750">
              <a:latin typeface="Franklin Gothic Book"/>
              <a:cs typeface="Franklin Gothic Book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-6350" y="-6350"/>
            <a:ext cx="113030" cy="6870700"/>
            <a:chOff x="-6350" y="-6350"/>
            <a:chExt cx="113030" cy="6870700"/>
          </a:xfrm>
        </p:grpSpPr>
        <p:sp>
          <p:nvSpPr>
            <p:cNvPr id="7" name="object 7"/>
            <p:cNvSpPr/>
            <p:nvPr/>
          </p:nvSpPr>
          <p:spPr>
            <a:xfrm>
              <a:off x="0" y="0"/>
              <a:ext cx="100330" cy="6858000"/>
            </a:xfrm>
            <a:custGeom>
              <a:avLst/>
              <a:gdLst/>
              <a:ahLst/>
              <a:cxnLst/>
              <a:rect l="l" t="t" r="r" b="b"/>
              <a:pathLst>
                <a:path w="100330" h="6858000">
                  <a:moveTo>
                    <a:pt x="100203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100203" y="6858000"/>
                  </a:lnTo>
                  <a:lnTo>
                    <a:pt x="100203" y="0"/>
                  </a:lnTo>
                  <a:close/>
                </a:path>
              </a:pathLst>
            </a:custGeom>
            <a:solidFill>
              <a:srgbClr val="F4CE1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0"/>
              <a:ext cx="100330" cy="6858000"/>
            </a:xfrm>
            <a:custGeom>
              <a:avLst/>
              <a:gdLst/>
              <a:ahLst/>
              <a:cxnLst/>
              <a:rect l="l" t="t" r="r" b="b"/>
              <a:pathLst>
                <a:path w="100330" h="6858000">
                  <a:moveTo>
                    <a:pt x="0" y="0"/>
                  </a:moveTo>
                  <a:lnTo>
                    <a:pt x="100203" y="0"/>
                  </a:lnTo>
                  <a:lnTo>
                    <a:pt x="100203" y="6858000"/>
                  </a:lnTo>
                  <a:lnTo>
                    <a:pt x="0" y="6858000"/>
                  </a:lnTo>
                  <a:lnTo>
                    <a:pt x="0" y="0"/>
                  </a:lnTo>
                  <a:close/>
                </a:path>
              </a:pathLst>
            </a:custGeom>
            <a:ln w="12700">
              <a:solidFill>
                <a:srgbClr val="F4CE1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573166" y="4703743"/>
            <a:ext cx="2195195" cy="1067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solidFill>
                  <a:srgbClr val="003763"/>
                </a:solidFill>
                <a:latin typeface="Calibri"/>
                <a:cs typeface="Calibri"/>
              </a:rPr>
              <a:t>Stephanie</a:t>
            </a:r>
            <a:r>
              <a:rPr sz="2000" b="1" spc="-100" dirty="0">
                <a:solidFill>
                  <a:srgbClr val="003763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003763"/>
                </a:solidFill>
                <a:latin typeface="Calibri"/>
                <a:cs typeface="Calibri"/>
              </a:rPr>
              <a:t>Winner</a:t>
            </a:r>
            <a:endParaRPr sz="20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spcBef>
                <a:spcPts val="30"/>
              </a:spcBef>
            </a:pPr>
            <a:r>
              <a:rPr sz="1600" spc="-10" dirty="0">
                <a:solidFill>
                  <a:srgbClr val="003763"/>
                </a:solidFill>
                <a:latin typeface="Calibri"/>
                <a:cs typeface="Calibri"/>
              </a:rPr>
              <a:t>Operating</a:t>
            </a:r>
            <a:r>
              <a:rPr sz="1600" spc="-30" dirty="0">
                <a:solidFill>
                  <a:srgbClr val="003763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003763"/>
                </a:solidFill>
                <a:latin typeface="Calibri"/>
                <a:cs typeface="Calibri"/>
              </a:rPr>
              <a:t>Budget</a:t>
            </a:r>
            <a:r>
              <a:rPr sz="1600" spc="-15" dirty="0">
                <a:solidFill>
                  <a:srgbClr val="003763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003763"/>
                </a:solidFill>
                <a:latin typeface="Calibri"/>
                <a:cs typeface="Calibri"/>
              </a:rPr>
              <a:t>Director 360-704-</a:t>
            </a:r>
            <a:r>
              <a:rPr sz="1600" spc="-20" dirty="0">
                <a:solidFill>
                  <a:srgbClr val="003763"/>
                </a:solidFill>
                <a:latin typeface="Calibri"/>
                <a:cs typeface="Calibri"/>
              </a:rPr>
              <a:t>1023</a:t>
            </a:r>
            <a:endParaRPr sz="1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1600" spc="-10" dirty="0">
                <a:solidFill>
                  <a:srgbClr val="003763"/>
                </a:solidFill>
                <a:latin typeface="Calibri"/>
                <a:cs typeface="Calibri"/>
                <a:hlinkClick r:id="rId5"/>
              </a:rPr>
              <a:t>swinner@sbctc.edu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986667" y="1883333"/>
            <a:ext cx="3663315" cy="4048125"/>
          </a:xfrm>
          <a:prstGeom prst="rect">
            <a:avLst/>
          </a:prstGeom>
          <a:solidFill>
            <a:srgbClr val="003763"/>
          </a:solidFill>
          <a:ln w="9525">
            <a:solidFill>
              <a:srgbClr val="003763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4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15"/>
              </a:spcBef>
            </a:pPr>
            <a:endParaRPr sz="4800">
              <a:latin typeface="Times New Roman"/>
              <a:cs typeface="Times New Roman"/>
            </a:endParaRPr>
          </a:p>
          <a:p>
            <a:pPr marL="240665">
              <a:lnSpc>
                <a:spcPct val="100000"/>
              </a:lnSpc>
            </a:pPr>
            <a:r>
              <a:rPr sz="4800" spc="-10" dirty="0">
                <a:solidFill>
                  <a:srgbClr val="FFFFFF"/>
                </a:solidFill>
                <a:latin typeface="Calibri"/>
                <a:cs typeface="Calibri"/>
              </a:rPr>
              <a:t>QUESTIONS?</a:t>
            </a:r>
            <a:endParaRPr sz="4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CBF512-D902-690E-C35F-E1411915AF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5940" y="1625599"/>
            <a:ext cx="7869555" cy="430887"/>
          </a:xfrm>
        </p:spPr>
        <p:txBody>
          <a:bodyPr/>
          <a:lstStyle/>
          <a:p>
            <a:r>
              <a:rPr lang="en-US" dirty="0"/>
              <a:t>Student Achievement Initiative Review Process	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C8B7A8-88AD-74E9-2875-67D631B276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5940" y="2168613"/>
            <a:ext cx="8007984" cy="2431435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Work Started in 2025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Scheduled to continue through summer, with final recommendation moving forward in the fall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Focuses on Guided Pathways metrics of retention &amp; completion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336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535940" y="1351279"/>
            <a:ext cx="707580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COLLEGE</a:t>
            </a:r>
            <a:r>
              <a:rPr spc="-80" dirty="0"/>
              <a:t> </a:t>
            </a:r>
            <a:r>
              <a:rPr dirty="0"/>
              <a:t>FUNDING:</a:t>
            </a:r>
            <a:r>
              <a:rPr spc="-55" dirty="0"/>
              <a:t> </a:t>
            </a:r>
            <a:r>
              <a:rPr dirty="0"/>
              <a:t>HOW</a:t>
            </a:r>
            <a:r>
              <a:rPr spc="-70" dirty="0"/>
              <a:t> </a:t>
            </a:r>
            <a:r>
              <a:rPr dirty="0"/>
              <a:t>THE</a:t>
            </a:r>
            <a:r>
              <a:rPr spc="-85" dirty="0"/>
              <a:t> </a:t>
            </a:r>
            <a:r>
              <a:rPr dirty="0"/>
              <a:t>DOLLARS</a:t>
            </a:r>
            <a:r>
              <a:rPr spc="-90" dirty="0"/>
              <a:t> </a:t>
            </a:r>
            <a:r>
              <a:rPr spc="-20" dirty="0"/>
              <a:t>FLOW</a:t>
            </a:r>
          </a:p>
        </p:txBody>
      </p:sp>
      <p:sp>
        <p:nvSpPr>
          <p:cNvPr id="3" name="object 3"/>
          <p:cNvSpPr/>
          <p:nvPr/>
        </p:nvSpPr>
        <p:spPr>
          <a:xfrm>
            <a:off x="457200" y="2038346"/>
            <a:ext cx="5403215" cy="374650"/>
          </a:xfrm>
          <a:custGeom>
            <a:avLst/>
            <a:gdLst/>
            <a:ahLst/>
            <a:cxnLst/>
            <a:rect l="l" t="t" r="r" b="b"/>
            <a:pathLst>
              <a:path w="5403215" h="374650">
                <a:moveTo>
                  <a:pt x="5340286" y="0"/>
                </a:moveTo>
                <a:lnTo>
                  <a:pt x="62433" y="0"/>
                </a:lnTo>
                <a:lnTo>
                  <a:pt x="38131" y="4906"/>
                </a:lnTo>
                <a:lnTo>
                  <a:pt x="18286" y="18286"/>
                </a:lnTo>
                <a:lnTo>
                  <a:pt x="4906" y="38131"/>
                </a:lnTo>
                <a:lnTo>
                  <a:pt x="0" y="62433"/>
                </a:lnTo>
                <a:lnTo>
                  <a:pt x="0" y="312140"/>
                </a:lnTo>
                <a:lnTo>
                  <a:pt x="4906" y="336442"/>
                </a:lnTo>
                <a:lnTo>
                  <a:pt x="18286" y="356287"/>
                </a:lnTo>
                <a:lnTo>
                  <a:pt x="38131" y="369667"/>
                </a:lnTo>
                <a:lnTo>
                  <a:pt x="62433" y="374573"/>
                </a:lnTo>
                <a:lnTo>
                  <a:pt x="5340286" y="374573"/>
                </a:lnTo>
                <a:lnTo>
                  <a:pt x="5364588" y="369667"/>
                </a:lnTo>
                <a:lnTo>
                  <a:pt x="5384433" y="356287"/>
                </a:lnTo>
                <a:lnTo>
                  <a:pt x="5397813" y="336442"/>
                </a:lnTo>
                <a:lnTo>
                  <a:pt x="5402719" y="312140"/>
                </a:lnTo>
                <a:lnTo>
                  <a:pt x="5402719" y="62433"/>
                </a:lnTo>
                <a:lnTo>
                  <a:pt x="5397813" y="38131"/>
                </a:lnTo>
                <a:lnTo>
                  <a:pt x="5384433" y="18286"/>
                </a:lnTo>
                <a:lnTo>
                  <a:pt x="5364588" y="4906"/>
                </a:lnTo>
                <a:lnTo>
                  <a:pt x="5340286" y="0"/>
                </a:lnTo>
                <a:close/>
              </a:path>
            </a:pathLst>
          </a:custGeom>
          <a:solidFill>
            <a:srgbClr val="005E9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798645" y="2083559"/>
            <a:ext cx="473138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solidFill>
                  <a:srgbClr val="FFFFFF"/>
                </a:solidFill>
                <a:latin typeface="Franklin Gothic Book"/>
                <a:cs typeface="Franklin Gothic Book"/>
              </a:rPr>
              <a:t>Legislatively</a:t>
            </a:r>
            <a:r>
              <a:rPr sz="1600" spc="-70" dirty="0">
                <a:solidFill>
                  <a:srgbClr val="FFFFFF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FFFFFF"/>
                </a:solidFill>
                <a:latin typeface="Franklin Gothic Book"/>
                <a:cs typeface="Franklin Gothic Book"/>
              </a:rPr>
              <a:t>Provided</a:t>
            </a:r>
            <a:r>
              <a:rPr sz="1600" spc="-60" dirty="0">
                <a:solidFill>
                  <a:srgbClr val="FFFFFF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FFFFFF"/>
                </a:solidFill>
                <a:latin typeface="Franklin Gothic Book"/>
                <a:cs typeface="Franklin Gothic Book"/>
              </a:rPr>
              <a:t>State</a:t>
            </a:r>
            <a:r>
              <a:rPr sz="1600" spc="-65" dirty="0">
                <a:solidFill>
                  <a:srgbClr val="FFFFFF"/>
                </a:solidFill>
                <a:latin typeface="Franklin Gothic Book"/>
                <a:cs typeface="Franklin Gothic Book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Franklin Gothic Book"/>
                <a:cs typeface="Franklin Gothic Book"/>
              </a:rPr>
              <a:t>Funding:</a:t>
            </a:r>
            <a:r>
              <a:rPr sz="1600" spc="-80" dirty="0">
                <a:solidFill>
                  <a:srgbClr val="FFFFFF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FFFFFF"/>
                </a:solidFill>
                <a:latin typeface="Franklin Gothic Book"/>
                <a:cs typeface="Franklin Gothic Book"/>
              </a:rPr>
              <a:t>Appropriations</a:t>
            </a:r>
            <a:r>
              <a:rPr sz="1600" spc="-75" dirty="0">
                <a:solidFill>
                  <a:srgbClr val="FFFFFF"/>
                </a:solidFill>
                <a:latin typeface="Franklin Gothic Book"/>
                <a:cs typeface="Franklin Gothic Book"/>
              </a:rPr>
              <a:t> </a:t>
            </a:r>
            <a:r>
              <a:rPr sz="1600" spc="-25" dirty="0">
                <a:solidFill>
                  <a:srgbClr val="FFFFFF"/>
                </a:solidFill>
                <a:latin typeface="Franklin Gothic Book"/>
                <a:cs typeface="Franklin Gothic Book"/>
              </a:rPr>
              <a:t>Act</a:t>
            </a:r>
            <a:endParaRPr sz="1600">
              <a:latin typeface="Franklin Gothic Book"/>
              <a:cs typeface="Franklin Gothic Book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457200" y="1996259"/>
            <a:ext cx="8390255" cy="3793490"/>
            <a:chOff x="457200" y="1996259"/>
            <a:chExt cx="8390255" cy="3793490"/>
          </a:xfrm>
        </p:grpSpPr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971831" y="1996259"/>
              <a:ext cx="2875597" cy="656513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7200" y="2487932"/>
              <a:ext cx="8064500" cy="3301215"/>
            </a:xfrm>
            <a:prstGeom prst="rect">
              <a:avLst/>
            </a:prstGeom>
          </p:spPr>
        </p:pic>
      </p:grpSp>
      <p:sp>
        <p:nvSpPr>
          <p:cNvPr id="8" name="object 8"/>
          <p:cNvSpPr txBox="1"/>
          <p:nvPr/>
        </p:nvSpPr>
        <p:spPr>
          <a:xfrm>
            <a:off x="1292776" y="3902844"/>
            <a:ext cx="30797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200" spc="-25" dirty="0">
                <a:solidFill>
                  <a:srgbClr val="FFFFFF"/>
                </a:solidFill>
                <a:latin typeface="Franklin Gothic Book"/>
                <a:cs typeface="Franklin Gothic Book"/>
              </a:rPr>
              <a:t>MOA</a:t>
            </a:r>
            <a:endParaRPr sz="1200">
              <a:latin typeface="Franklin Gothic Book"/>
              <a:cs typeface="Franklin Gothic Book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150741" y="3902844"/>
            <a:ext cx="37020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200" spc="-20" dirty="0">
                <a:solidFill>
                  <a:srgbClr val="FFFFFF"/>
                </a:solidFill>
                <a:latin typeface="Franklin Gothic Book"/>
                <a:cs typeface="Franklin Gothic Book"/>
              </a:rPr>
              <a:t>DEAB</a:t>
            </a:r>
            <a:endParaRPr sz="1200">
              <a:latin typeface="Franklin Gothic Book"/>
              <a:cs typeface="Franklin Gothic Book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300093" y="4599289"/>
            <a:ext cx="22034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200" spc="-25" dirty="0">
                <a:solidFill>
                  <a:srgbClr val="FFFFFF"/>
                </a:solidFill>
                <a:latin typeface="Franklin Gothic Book"/>
                <a:cs typeface="Franklin Gothic Book"/>
              </a:rPr>
              <a:t>SAI</a:t>
            </a:r>
            <a:endParaRPr sz="1200">
              <a:latin typeface="Franklin Gothic Book"/>
              <a:cs typeface="Franklin Gothic Book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198797" y="4590470"/>
            <a:ext cx="684530" cy="350520"/>
          </a:xfrm>
          <a:prstGeom prst="rect">
            <a:avLst/>
          </a:prstGeom>
        </p:spPr>
        <p:txBody>
          <a:bodyPr vert="horz" wrap="square" lIns="0" tIns="38735" rIns="0" bIns="0" rtlCol="0">
            <a:spAutoFit/>
          </a:bodyPr>
          <a:lstStyle/>
          <a:p>
            <a:pPr marR="5080">
              <a:lnSpc>
                <a:spcPts val="1180"/>
              </a:lnSpc>
              <a:spcBef>
                <a:spcPts val="305"/>
              </a:spcBef>
            </a:pPr>
            <a:r>
              <a:rPr sz="1150" spc="-10" dirty="0">
                <a:solidFill>
                  <a:srgbClr val="FFFFFF"/>
                </a:solidFill>
                <a:latin typeface="Franklin Gothic Book"/>
                <a:cs typeface="Franklin Gothic Book"/>
              </a:rPr>
              <a:t>Priority Enrollment</a:t>
            </a:r>
            <a:endParaRPr sz="1150">
              <a:latin typeface="Franklin Gothic Book"/>
              <a:cs typeface="Franklin Gothic Book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3555362" y="2743196"/>
            <a:ext cx="2296795" cy="647065"/>
          </a:xfrm>
          <a:custGeom>
            <a:avLst/>
            <a:gdLst/>
            <a:ahLst/>
            <a:cxnLst/>
            <a:rect l="l" t="t" r="r" b="b"/>
            <a:pathLst>
              <a:path w="2296795" h="647064">
                <a:moveTo>
                  <a:pt x="2188959" y="0"/>
                </a:moveTo>
                <a:lnTo>
                  <a:pt x="107835" y="0"/>
                </a:lnTo>
                <a:lnTo>
                  <a:pt x="65858" y="8475"/>
                </a:lnTo>
                <a:lnTo>
                  <a:pt x="31581" y="31586"/>
                </a:lnTo>
                <a:lnTo>
                  <a:pt x="8473" y="65863"/>
                </a:lnTo>
                <a:lnTo>
                  <a:pt x="0" y="107835"/>
                </a:lnTo>
                <a:lnTo>
                  <a:pt x="0" y="539153"/>
                </a:lnTo>
                <a:lnTo>
                  <a:pt x="8473" y="581130"/>
                </a:lnTo>
                <a:lnTo>
                  <a:pt x="31581" y="615407"/>
                </a:lnTo>
                <a:lnTo>
                  <a:pt x="65858" y="638515"/>
                </a:lnTo>
                <a:lnTo>
                  <a:pt x="107835" y="646988"/>
                </a:lnTo>
                <a:lnTo>
                  <a:pt x="2188959" y="646988"/>
                </a:lnTo>
                <a:lnTo>
                  <a:pt x="2230936" y="638515"/>
                </a:lnTo>
                <a:lnTo>
                  <a:pt x="2265213" y="615407"/>
                </a:lnTo>
                <a:lnTo>
                  <a:pt x="2288321" y="581130"/>
                </a:lnTo>
                <a:lnTo>
                  <a:pt x="2296795" y="539153"/>
                </a:lnTo>
                <a:lnTo>
                  <a:pt x="2296795" y="107835"/>
                </a:lnTo>
                <a:lnTo>
                  <a:pt x="2288321" y="65863"/>
                </a:lnTo>
                <a:lnTo>
                  <a:pt x="2265213" y="31586"/>
                </a:lnTo>
                <a:lnTo>
                  <a:pt x="2230936" y="8475"/>
                </a:lnTo>
                <a:lnTo>
                  <a:pt x="2188959" y="0"/>
                </a:lnTo>
                <a:close/>
              </a:path>
            </a:pathLst>
          </a:custGeom>
          <a:solidFill>
            <a:srgbClr val="005E9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3712557" y="2801706"/>
            <a:ext cx="1993900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5080" indent="149225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solidFill>
                  <a:srgbClr val="FFFFFF"/>
                </a:solidFill>
                <a:latin typeface="Franklin Gothic Book"/>
                <a:cs typeface="Franklin Gothic Book"/>
              </a:rPr>
              <a:t>Provisos,</a:t>
            </a:r>
            <a:r>
              <a:rPr sz="1600" spc="-90" dirty="0">
                <a:solidFill>
                  <a:srgbClr val="FFFFFF"/>
                </a:solidFill>
                <a:latin typeface="Franklin Gothic Book"/>
                <a:cs typeface="Franklin Gothic Book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Franklin Gothic Book"/>
                <a:cs typeface="Franklin Gothic Book"/>
              </a:rPr>
              <a:t>Earmarks, </a:t>
            </a:r>
            <a:r>
              <a:rPr sz="1600" dirty="0">
                <a:solidFill>
                  <a:srgbClr val="FFFFFF"/>
                </a:solidFill>
                <a:latin typeface="Franklin Gothic Book"/>
                <a:cs typeface="Franklin Gothic Book"/>
              </a:rPr>
              <a:t>and</a:t>
            </a:r>
            <a:r>
              <a:rPr sz="1600" spc="-40" dirty="0">
                <a:solidFill>
                  <a:srgbClr val="FFFFFF"/>
                </a:solidFill>
                <a:latin typeface="Franklin Gothic Book"/>
                <a:cs typeface="Franklin Gothic Book"/>
              </a:rPr>
              <a:t> </a:t>
            </a:r>
            <a:r>
              <a:rPr sz="1600" spc="-20" dirty="0">
                <a:solidFill>
                  <a:srgbClr val="FFFFFF"/>
                </a:solidFill>
                <a:latin typeface="Franklin Gothic Book"/>
                <a:cs typeface="Franklin Gothic Book"/>
              </a:rPr>
              <a:t>4-</a:t>
            </a:r>
            <a:r>
              <a:rPr sz="1600" dirty="0">
                <a:solidFill>
                  <a:srgbClr val="FFFFFF"/>
                </a:solidFill>
                <a:latin typeface="Franklin Gothic Book"/>
                <a:cs typeface="Franklin Gothic Book"/>
              </a:rPr>
              <a:t>year</a:t>
            </a:r>
            <a:r>
              <a:rPr sz="1600" spc="-25" dirty="0">
                <a:solidFill>
                  <a:srgbClr val="FFFFFF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FFFFFF"/>
                </a:solidFill>
                <a:latin typeface="Franklin Gothic Book"/>
                <a:cs typeface="Franklin Gothic Book"/>
              </a:rPr>
              <a:t>Safe</a:t>
            </a:r>
            <a:r>
              <a:rPr sz="1600" spc="-30" dirty="0">
                <a:solidFill>
                  <a:srgbClr val="FFFFFF"/>
                </a:solidFill>
                <a:latin typeface="Franklin Gothic Book"/>
                <a:cs typeface="Franklin Gothic Book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Franklin Gothic Book"/>
                <a:cs typeface="Franklin Gothic Book"/>
              </a:rPr>
              <a:t>Harbor</a:t>
            </a:r>
            <a:endParaRPr sz="1600">
              <a:latin typeface="Franklin Gothic Book"/>
              <a:cs typeface="Franklin Gothic Book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2933700" y="2487929"/>
            <a:ext cx="5588000" cy="4035425"/>
            <a:chOff x="2933700" y="2487929"/>
            <a:chExt cx="5588000" cy="4035425"/>
          </a:xfrm>
        </p:grpSpPr>
        <p:sp>
          <p:nvSpPr>
            <p:cNvPr id="15" name="object 15"/>
            <p:cNvSpPr/>
            <p:nvPr/>
          </p:nvSpPr>
          <p:spPr>
            <a:xfrm>
              <a:off x="4389119" y="2487929"/>
              <a:ext cx="482600" cy="238125"/>
            </a:xfrm>
            <a:custGeom>
              <a:avLst/>
              <a:gdLst/>
              <a:ahLst/>
              <a:cxnLst/>
              <a:rect l="l" t="t" r="r" b="b"/>
              <a:pathLst>
                <a:path w="482600" h="238125">
                  <a:moveTo>
                    <a:pt x="361950" y="0"/>
                  </a:moveTo>
                  <a:lnTo>
                    <a:pt x="120650" y="0"/>
                  </a:lnTo>
                  <a:lnTo>
                    <a:pt x="120650" y="118872"/>
                  </a:lnTo>
                  <a:lnTo>
                    <a:pt x="0" y="118872"/>
                  </a:lnTo>
                  <a:lnTo>
                    <a:pt x="241300" y="237744"/>
                  </a:lnTo>
                  <a:lnTo>
                    <a:pt x="482600" y="118872"/>
                  </a:lnTo>
                  <a:lnTo>
                    <a:pt x="361950" y="118872"/>
                  </a:lnTo>
                  <a:lnTo>
                    <a:pt x="361950" y="0"/>
                  </a:lnTo>
                  <a:close/>
                </a:path>
              </a:pathLst>
            </a:custGeom>
            <a:solidFill>
              <a:srgbClr val="005E9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" name="object 1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933700" y="6148593"/>
              <a:ext cx="5588000" cy="374573"/>
            </a:xfrm>
            <a:prstGeom prst="rect">
              <a:avLst/>
            </a:prstGeom>
          </p:spPr>
        </p:pic>
      </p:grpSp>
      <p:sp>
        <p:nvSpPr>
          <p:cNvPr id="17" name="object 17"/>
          <p:cNvSpPr txBox="1"/>
          <p:nvPr/>
        </p:nvSpPr>
        <p:spPr>
          <a:xfrm>
            <a:off x="1198932" y="2799828"/>
            <a:ext cx="1452880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5080" indent="10160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solidFill>
                  <a:srgbClr val="FFFFFF"/>
                </a:solidFill>
                <a:latin typeface="Franklin Gothic Book"/>
                <a:cs typeface="Franklin Gothic Book"/>
              </a:rPr>
              <a:t>Allocation</a:t>
            </a:r>
            <a:r>
              <a:rPr sz="1600" spc="-40" dirty="0">
                <a:solidFill>
                  <a:srgbClr val="FFFFFF"/>
                </a:solidFill>
                <a:latin typeface="Franklin Gothic Book"/>
                <a:cs typeface="Franklin Gothic Book"/>
              </a:rPr>
              <a:t> </a:t>
            </a:r>
            <a:r>
              <a:rPr sz="1600" spc="-20" dirty="0">
                <a:solidFill>
                  <a:srgbClr val="FFFFFF"/>
                </a:solidFill>
                <a:latin typeface="Franklin Gothic Book"/>
                <a:cs typeface="Franklin Gothic Book"/>
              </a:rPr>
              <a:t>Model </a:t>
            </a:r>
            <a:r>
              <a:rPr sz="1600" dirty="0">
                <a:solidFill>
                  <a:srgbClr val="FFFFFF"/>
                </a:solidFill>
                <a:latin typeface="Franklin Gothic Book"/>
                <a:cs typeface="Franklin Gothic Book"/>
              </a:rPr>
              <a:t>Key</a:t>
            </a:r>
            <a:r>
              <a:rPr sz="1600" spc="-100" dirty="0">
                <a:solidFill>
                  <a:srgbClr val="FFFFFF"/>
                </a:solidFill>
                <a:latin typeface="Franklin Gothic Book"/>
                <a:cs typeface="Franklin Gothic Book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Franklin Gothic Book"/>
                <a:cs typeface="Franklin Gothic Book"/>
              </a:rPr>
              <a:t>Components</a:t>
            </a:r>
            <a:endParaRPr sz="1600">
              <a:latin typeface="Franklin Gothic Book"/>
              <a:cs typeface="Franklin Gothic Book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358025" y="1981974"/>
            <a:ext cx="7823834" cy="4128770"/>
            <a:chOff x="358025" y="1981974"/>
            <a:chExt cx="7823834" cy="4128770"/>
          </a:xfrm>
        </p:grpSpPr>
        <p:sp>
          <p:nvSpPr>
            <p:cNvPr id="19" name="object 19"/>
            <p:cNvSpPr/>
            <p:nvPr/>
          </p:nvSpPr>
          <p:spPr>
            <a:xfrm>
              <a:off x="7168329" y="2860767"/>
              <a:ext cx="482600" cy="2506980"/>
            </a:xfrm>
            <a:custGeom>
              <a:avLst/>
              <a:gdLst/>
              <a:ahLst/>
              <a:cxnLst/>
              <a:rect l="l" t="t" r="r" b="b"/>
              <a:pathLst>
                <a:path w="482600" h="2506979">
                  <a:moveTo>
                    <a:pt x="361950" y="0"/>
                  </a:moveTo>
                  <a:lnTo>
                    <a:pt x="120650" y="0"/>
                  </a:lnTo>
                  <a:lnTo>
                    <a:pt x="120650" y="2265375"/>
                  </a:lnTo>
                  <a:lnTo>
                    <a:pt x="0" y="2265375"/>
                  </a:lnTo>
                  <a:lnTo>
                    <a:pt x="241300" y="2506675"/>
                  </a:lnTo>
                  <a:lnTo>
                    <a:pt x="482600" y="2265375"/>
                  </a:lnTo>
                  <a:lnTo>
                    <a:pt x="361950" y="2265375"/>
                  </a:lnTo>
                  <a:lnTo>
                    <a:pt x="361950" y="0"/>
                  </a:lnTo>
                  <a:close/>
                </a:path>
              </a:pathLst>
            </a:custGeom>
            <a:solidFill>
              <a:srgbClr val="F7D952">
                <a:alpha val="5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188347" y="5829538"/>
              <a:ext cx="301625" cy="274320"/>
            </a:xfrm>
            <a:custGeom>
              <a:avLst/>
              <a:gdLst/>
              <a:ahLst/>
              <a:cxnLst/>
              <a:rect l="l" t="t" r="r" b="b"/>
              <a:pathLst>
                <a:path w="301625" h="274320">
                  <a:moveTo>
                    <a:pt x="225767" y="0"/>
                  </a:moveTo>
                  <a:lnTo>
                    <a:pt x="75260" y="0"/>
                  </a:lnTo>
                  <a:lnTo>
                    <a:pt x="75260" y="137159"/>
                  </a:lnTo>
                  <a:lnTo>
                    <a:pt x="0" y="137159"/>
                  </a:lnTo>
                  <a:lnTo>
                    <a:pt x="150507" y="274320"/>
                  </a:lnTo>
                  <a:lnTo>
                    <a:pt x="301028" y="137159"/>
                  </a:lnTo>
                  <a:lnTo>
                    <a:pt x="225767" y="137159"/>
                  </a:lnTo>
                  <a:lnTo>
                    <a:pt x="225767" y="0"/>
                  </a:lnTo>
                  <a:close/>
                </a:path>
              </a:pathLst>
            </a:custGeom>
            <a:solidFill>
              <a:srgbClr val="54A7A6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3188347" y="5829538"/>
              <a:ext cx="301625" cy="274320"/>
            </a:xfrm>
            <a:custGeom>
              <a:avLst/>
              <a:gdLst/>
              <a:ahLst/>
              <a:cxnLst/>
              <a:rect l="l" t="t" r="r" b="b"/>
              <a:pathLst>
                <a:path w="301625" h="274320">
                  <a:moveTo>
                    <a:pt x="0" y="137159"/>
                  </a:moveTo>
                  <a:lnTo>
                    <a:pt x="75260" y="137159"/>
                  </a:lnTo>
                  <a:lnTo>
                    <a:pt x="75260" y="0"/>
                  </a:lnTo>
                  <a:lnTo>
                    <a:pt x="225767" y="0"/>
                  </a:lnTo>
                  <a:lnTo>
                    <a:pt x="225767" y="137159"/>
                  </a:lnTo>
                  <a:lnTo>
                    <a:pt x="301028" y="137159"/>
                  </a:lnTo>
                  <a:lnTo>
                    <a:pt x="150507" y="274320"/>
                  </a:lnTo>
                  <a:lnTo>
                    <a:pt x="0" y="137159"/>
                  </a:lnTo>
                  <a:close/>
                </a:path>
              </a:pathLst>
            </a:custGeom>
            <a:ln w="12699">
              <a:solidFill>
                <a:srgbClr val="54A7A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356099" y="5829538"/>
              <a:ext cx="301625" cy="274320"/>
            </a:xfrm>
            <a:custGeom>
              <a:avLst/>
              <a:gdLst/>
              <a:ahLst/>
              <a:cxnLst/>
              <a:rect l="l" t="t" r="r" b="b"/>
              <a:pathLst>
                <a:path w="301625" h="274320">
                  <a:moveTo>
                    <a:pt x="225767" y="0"/>
                  </a:moveTo>
                  <a:lnTo>
                    <a:pt x="75260" y="0"/>
                  </a:lnTo>
                  <a:lnTo>
                    <a:pt x="75260" y="137159"/>
                  </a:lnTo>
                  <a:lnTo>
                    <a:pt x="0" y="137159"/>
                  </a:lnTo>
                  <a:lnTo>
                    <a:pt x="150520" y="274320"/>
                  </a:lnTo>
                  <a:lnTo>
                    <a:pt x="301028" y="137159"/>
                  </a:lnTo>
                  <a:lnTo>
                    <a:pt x="225767" y="137159"/>
                  </a:lnTo>
                  <a:lnTo>
                    <a:pt x="225767" y="0"/>
                  </a:lnTo>
                  <a:close/>
                </a:path>
              </a:pathLst>
            </a:custGeom>
            <a:solidFill>
              <a:srgbClr val="54A7A6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356099" y="5829538"/>
              <a:ext cx="301625" cy="274320"/>
            </a:xfrm>
            <a:custGeom>
              <a:avLst/>
              <a:gdLst/>
              <a:ahLst/>
              <a:cxnLst/>
              <a:rect l="l" t="t" r="r" b="b"/>
              <a:pathLst>
                <a:path w="301625" h="274320">
                  <a:moveTo>
                    <a:pt x="0" y="137159"/>
                  </a:moveTo>
                  <a:lnTo>
                    <a:pt x="75260" y="137159"/>
                  </a:lnTo>
                  <a:lnTo>
                    <a:pt x="75260" y="0"/>
                  </a:lnTo>
                  <a:lnTo>
                    <a:pt x="225767" y="0"/>
                  </a:lnTo>
                  <a:lnTo>
                    <a:pt x="225767" y="137159"/>
                  </a:lnTo>
                  <a:lnTo>
                    <a:pt x="301028" y="137159"/>
                  </a:lnTo>
                  <a:lnTo>
                    <a:pt x="150520" y="274320"/>
                  </a:lnTo>
                  <a:lnTo>
                    <a:pt x="0" y="137159"/>
                  </a:lnTo>
                  <a:close/>
                </a:path>
              </a:pathLst>
            </a:custGeom>
            <a:ln w="12699">
              <a:solidFill>
                <a:srgbClr val="54A7A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5558891" y="5829538"/>
              <a:ext cx="301625" cy="274320"/>
            </a:xfrm>
            <a:custGeom>
              <a:avLst/>
              <a:gdLst/>
              <a:ahLst/>
              <a:cxnLst/>
              <a:rect l="l" t="t" r="r" b="b"/>
              <a:pathLst>
                <a:path w="301625" h="274320">
                  <a:moveTo>
                    <a:pt x="225767" y="0"/>
                  </a:moveTo>
                  <a:lnTo>
                    <a:pt x="75260" y="0"/>
                  </a:lnTo>
                  <a:lnTo>
                    <a:pt x="75260" y="137159"/>
                  </a:lnTo>
                  <a:lnTo>
                    <a:pt x="0" y="137159"/>
                  </a:lnTo>
                  <a:lnTo>
                    <a:pt x="150520" y="274320"/>
                  </a:lnTo>
                  <a:lnTo>
                    <a:pt x="301028" y="137159"/>
                  </a:lnTo>
                  <a:lnTo>
                    <a:pt x="225767" y="137159"/>
                  </a:lnTo>
                  <a:lnTo>
                    <a:pt x="225767" y="0"/>
                  </a:lnTo>
                  <a:close/>
                </a:path>
              </a:pathLst>
            </a:custGeom>
            <a:solidFill>
              <a:srgbClr val="54A7A6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5558891" y="5829538"/>
              <a:ext cx="301625" cy="274320"/>
            </a:xfrm>
            <a:custGeom>
              <a:avLst/>
              <a:gdLst/>
              <a:ahLst/>
              <a:cxnLst/>
              <a:rect l="l" t="t" r="r" b="b"/>
              <a:pathLst>
                <a:path w="301625" h="274320">
                  <a:moveTo>
                    <a:pt x="0" y="137159"/>
                  </a:moveTo>
                  <a:lnTo>
                    <a:pt x="75260" y="137159"/>
                  </a:lnTo>
                  <a:lnTo>
                    <a:pt x="75260" y="0"/>
                  </a:lnTo>
                  <a:lnTo>
                    <a:pt x="225767" y="0"/>
                  </a:lnTo>
                  <a:lnTo>
                    <a:pt x="225767" y="137159"/>
                  </a:lnTo>
                  <a:lnTo>
                    <a:pt x="301028" y="137159"/>
                  </a:lnTo>
                  <a:lnTo>
                    <a:pt x="150520" y="274320"/>
                  </a:lnTo>
                  <a:lnTo>
                    <a:pt x="0" y="137159"/>
                  </a:lnTo>
                  <a:close/>
                </a:path>
              </a:pathLst>
            </a:custGeom>
            <a:ln w="12699">
              <a:solidFill>
                <a:srgbClr val="54A7A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6721564" y="5829538"/>
              <a:ext cx="301625" cy="274320"/>
            </a:xfrm>
            <a:custGeom>
              <a:avLst/>
              <a:gdLst/>
              <a:ahLst/>
              <a:cxnLst/>
              <a:rect l="l" t="t" r="r" b="b"/>
              <a:pathLst>
                <a:path w="301625" h="274320">
                  <a:moveTo>
                    <a:pt x="225767" y="0"/>
                  </a:moveTo>
                  <a:lnTo>
                    <a:pt x="75260" y="0"/>
                  </a:lnTo>
                  <a:lnTo>
                    <a:pt x="75260" y="137159"/>
                  </a:lnTo>
                  <a:lnTo>
                    <a:pt x="0" y="137159"/>
                  </a:lnTo>
                  <a:lnTo>
                    <a:pt x="150520" y="274320"/>
                  </a:lnTo>
                  <a:lnTo>
                    <a:pt x="301028" y="137159"/>
                  </a:lnTo>
                  <a:lnTo>
                    <a:pt x="225767" y="137159"/>
                  </a:lnTo>
                  <a:lnTo>
                    <a:pt x="225767" y="0"/>
                  </a:lnTo>
                  <a:close/>
                </a:path>
              </a:pathLst>
            </a:custGeom>
            <a:solidFill>
              <a:srgbClr val="54A7A6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6721564" y="5829538"/>
              <a:ext cx="301625" cy="274320"/>
            </a:xfrm>
            <a:custGeom>
              <a:avLst/>
              <a:gdLst/>
              <a:ahLst/>
              <a:cxnLst/>
              <a:rect l="l" t="t" r="r" b="b"/>
              <a:pathLst>
                <a:path w="301625" h="274320">
                  <a:moveTo>
                    <a:pt x="0" y="137159"/>
                  </a:moveTo>
                  <a:lnTo>
                    <a:pt x="75260" y="137159"/>
                  </a:lnTo>
                  <a:lnTo>
                    <a:pt x="75260" y="0"/>
                  </a:lnTo>
                  <a:lnTo>
                    <a:pt x="225767" y="0"/>
                  </a:lnTo>
                  <a:lnTo>
                    <a:pt x="225767" y="137159"/>
                  </a:lnTo>
                  <a:lnTo>
                    <a:pt x="301028" y="137159"/>
                  </a:lnTo>
                  <a:lnTo>
                    <a:pt x="150520" y="274320"/>
                  </a:lnTo>
                  <a:lnTo>
                    <a:pt x="0" y="137159"/>
                  </a:lnTo>
                  <a:close/>
                </a:path>
              </a:pathLst>
            </a:custGeom>
            <a:ln w="12699">
              <a:solidFill>
                <a:srgbClr val="54A7A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7873998" y="5829538"/>
              <a:ext cx="301625" cy="274320"/>
            </a:xfrm>
            <a:custGeom>
              <a:avLst/>
              <a:gdLst/>
              <a:ahLst/>
              <a:cxnLst/>
              <a:rect l="l" t="t" r="r" b="b"/>
              <a:pathLst>
                <a:path w="301625" h="274320">
                  <a:moveTo>
                    <a:pt x="225767" y="0"/>
                  </a:moveTo>
                  <a:lnTo>
                    <a:pt x="75260" y="0"/>
                  </a:lnTo>
                  <a:lnTo>
                    <a:pt x="75260" y="137159"/>
                  </a:lnTo>
                  <a:lnTo>
                    <a:pt x="0" y="137159"/>
                  </a:lnTo>
                  <a:lnTo>
                    <a:pt x="150520" y="274320"/>
                  </a:lnTo>
                  <a:lnTo>
                    <a:pt x="301028" y="137159"/>
                  </a:lnTo>
                  <a:lnTo>
                    <a:pt x="225767" y="137159"/>
                  </a:lnTo>
                  <a:lnTo>
                    <a:pt x="225767" y="0"/>
                  </a:lnTo>
                  <a:close/>
                </a:path>
              </a:pathLst>
            </a:custGeom>
            <a:solidFill>
              <a:srgbClr val="54A7A6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7873998" y="5829538"/>
              <a:ext cx="301625" cy="274320"/>
            </a:xfrm>
            <a:custGeom>
              <a:avLst/>
              <a:gdLst/>
              <a:ahLst/>
              <a:cxnLst/>
              <a:rect l="l" t="t" r="r" b="b"/>
              <a:pathLst>
                <a:path w="301625" h="274320">
                  <a:moveTo>
                    <a:pt x="0" y="137159"/>
                  </a:moveTo>
                  <a:lnTo>
                    <a:pt x="75260" y="137159"/>
                  </a:lnTo>
                  <a:lnTo>
                    <a:pt x="75260" y="0"/>
                  </a:lnTo>
                  <a:lnTo>
                    <a:pt x="225767" y="0"/>
                  </a:lnTo>
                  <a:lnTo>
                    <a:pt x="225767" y="137159"/>
                  </a:lnTo>
                  <a:lnTo>
                    <a:pt x="301028" y="137159"/>
                  </a:lnTo>
                  <a:lnTo>
                    <a:pt x="150520" y="274320"/>
                  </a:lnTo>
                  <a:lnTo>
                    <a:pt x="0" y="137159"/>
                  </a:lnTo>
                  <a:close/>
                </a:path>
              </a:pathLst>
            </a:custGeom>
            <a:ln w="12699">
              <a:solidFill>
                <a:srgbClr val="54A7A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377075" y="2001024"/>
              <a:ext cx="5549900" cy="3366770"/>
            </a:xfrm>
            <a:custGeom>
              <a:avLst/>
              <a:gdLst/>
              <a:ahLst/>
              <a:cxnLst/>
              <a:rect l="l" t="t" r="r" b="b"/>
              <a:pathLst>
                <a:path w="5549900" h="3366770">
                  <a:moveTo>
                    <a:pt x="0" y="0"/>
                  </a:moveTo>
                  <a:lnTo>
                    <a:pt x="5549442" y="0"/>
                  </a:lnTo>
                  <a:lnTo>
                    <a:pt x="5549442" y="3366414"/>
                  </a:lnTo>
                  <a:lnTo>
                    <a:pt x="0" y="3366414"/>
                  </a:lnTo>
                  <a:lnTo>
                    <a:pt x="0" y="0"/>
                  </a:lnTo>
                  <a:close/>
                </a:path>
              </a:pathLst>
            </a:custGeom>
            <a:ln w="38100">
              <a:solidFill>
                <a:srgbClr val="213E58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1" name="object 3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46990" rIns="0" bIns="0" rtlCol="0">
            <a:spAutoFit/>
          </a:bodyPr>
          <a:lstStyle/>
          <a:p>
            <a:pPr marL="119380">
              <a:lnSpc>
                <a:spcPct val="100000"/>
              </a:lnSpc>
              <a:spcBef>
                <a:spcPts val="370"/>
              </a:spcBef>
            </a:pPr>
            <a:fld id="{81D60167-4931-47E6-BA6A-407CBD079E47}" type="slidenum">
              <a:rPr spc="-50" dirty="0"/>
              <a:t>3</a:t>
            </a:fld>
            <a:endParaRPr spc="-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317813" y="0"/>
            <a:ext cx="6826186" cy="3749967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535940" y="4084607"/>
            <a:ext cx="8196580" cy="1192530"/>
          </a:xfrm>
          <a:prstGeom prst="rect">
            <a:avLst/>
          </a:prstGeom>
        </p:spPr>
        <p:txBody>
          <a:bodyPr vert="horz" wrap="square" lIns="0" tIns="1079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50"/>
              </a:spcBef>
            </a:pPr>
            <a:r>
              <a:rPr sz="3200" spc="-55" dirty="0">
                <a:solidFill>
                  <a:srgbClr val="003763"/>
                </a:solidFill>
                <a:latin typeface="Franklin Gothic Medium"/>
                <a:cs typeface="Franklin Gothic Medium"/>
              </a:rPr>
              <a:t>STATE</a:t>
            </a:r>
            <a:r>
              <a:rPr sz="3200" spc="-135" dirty="0">
                <a:solidFill>
                  <a:srgbClr val="003763"/>
                </a:solidFill>
                <a:latin typeface="Franklin Gothic Medium"/>
                <a:cs typeface="Franklin Gothic Medium"/>
              </a:rPr>
              <a:t> </a:t>
            </a:r>
            <a:r>
              <a:rPr sz="3200" dirty="0">
                <a:solidFill>
                  <a:srgbClr val="003763"/>
                </a:solidFill>
                <a:latin typeface="Franklin Gothic Medium"/>
                <a:cs typeface="Franklin Gothic Medium"/>
              </a:rPr>
              <a:t>BOARD</a:t>
            </a:r>
            <a:r>
              <a:rPr sz="3200" spc="-110" dirty="0">
                <a:solidFill>
                  <a:srgbClr val="003763"/>
                </a:solidFill>
                <a:latin typeface="Franklin Gothic Medium"/>
                <a:cs typeface="Franklin Gothic Medium"/>
              </a:rPr>
              <a:t> </a:t>
            </a:r>
            <a:r>
              <a:rPr sz="3200" spc="-10" dirty="0">
                <a:solidFill>
                  <a:srgbClr val="003763"/>
                </a:solidFill>
                <a:latin typeface="Franklin Gothic Medium"/>
                <a:cs typeface="Franklin Gothic Medium"/>
              </a:rPr>
              <a:t>APPROVED</a:t>
            </a:r>
            <a:endParaRPr sz="3200">
              <a:latin typeface="Franklin Gothic Medium"/>
              <a:cs typeface="Franklin Gothic Medium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3200" dirty="0">
                <a:solidFill>
                  <a:srgbClr val="003763"/>
                </a:solidFill>
                <a:latin typeface="Franklin Gothic Medium"/>
                <a:cs typeface="Franklin Gothic Medium"/>
              </a:rPr>
              <a:t>Allocation</a:t>
            </a:r>
            <a:r>
              <a:rPr sz="3200" spc="-40" dirty="0">
                <a:solidFill>
                  <a:srgbClr val="003763"/>
                </a:solidFill>
                <a:latin typeface="Franklin Gothic Medium"/>
                <a:cs typeface="Franklin Gothic Medium"/>
              </a:rPr>
              <a:t> </a:t>
            </a:r>
            <a:r>
              <a:rPr sz="3200" dirty="0">
                <a:solidFill>
                  <a:srgbClr val="003763"/>
                </a:solidFill>
                <a:latin typeface="Franklin Gothic Medium"/>
                <a:cs typeface="Franklin Gothic Medium"/>
              </a:rPr>
              <a:t>Model</a:t>
            </a:r>
            <a:r>
              <a:rPr sz="3200" spc="-55" dirty="0">
                <a:solidFill>
                  <a:srgbClr val="003763"/>
                </a:solidFill>
                <a:latin typeface="Franklin Gothic Medium"/>
                <a:cs typeface="Franklin Gothic Medium"/>
              </a:rPr>
              <a:t> </a:t>
            </a:r>
            <a:r>
              <a:rPr sz="3200" dirty="0">
                <a:solidFill>
                  <a:srgbClr val="003763"/>
                </a:solidFill>
                <a:latin typeface="Franklin Gothic Medium"/>
                <a:cs typeface="Franklin Gothic Medium"/>
              </a:rPr>
              <a:t>Changes</a:t>
            </a:r>
            <a:r>
              <a:rPr sz="3200" spc="-60" dirty="0">
                <a:solidFill>
                  <a:srgbClr val="003763"/>
                </a:solidFill>
                <a:latin typeface="Franklin Gothic Medium"/>
                <a:cs typeface="Franklin Gothic Medium"/>
              </a:rPr>
              <a:t> </a:t>
            </a:r>
            <a:r>
              <a:rPr sz="3200" dirty="0">
                <a:solidFill>
                  <a:srgbClr val="003763"/>
                </a:solidFill>
                <a:latin typeface="Franklin Gothic Medium"/>
                <a:cs typeface="Franklin Gothic Medium"/>
              </a:rPr>
              <a:t>and</a:t>
            </a:r>
            <a:r>
              <a:rPr sz="3200" spc="-50" dirty="0">
                <a:solidFill>
                  <a:srgbClr val="003763"/>
                </a:solidFill>
                <a:latin typeface="Franklin Gothic Medium"/>
                <a:cs typeface="Franklin Gothic Medium"/>
              </a:rPr>
              <a:t> </a:t>
            </a:r>
            <a:r>
              <a:rPr sz="3200" spc="-10" dirty="0">
                <a:solidFill>
                  <a:srgbClr val="003763"/>
                </a:solidFill>
                <a:latin typeface="Franklin Gothic Medium"/>
                <a:cs typeface="Franklin Gothic Medium"/>
              </a:rPr>
              <a:t>Implementation</a:t>
            </a:r>
            <a:endParaRPr sz="3200">
              <a:latin typeface="Franklin Gothic Medium"/>
              <a:cs typeface="Franklin Gothic Medium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36188" y="4737855"/>
            <a:ext cx="8138159" cy="0"/>
          </a:xfrm>
          <a:custGeom>
            <a:avLst/>
            <a:gdLst/>
            <a:ahLst/>
            <a:cxnLst/>
            <a:rect l="l" t="t" r="r" b="b"/>
            <a:pathLst>
              <a:path w="8138159">
                <a:moveTo>
                  <a:pt x="0" y="0"/>
                </a:moveTo>
                <a:lnTo>
                  <a:pt x="8138033" y="0"/>
                </a:lnTo>
              </a:path>
            </a:pathLst>
          </a:custGeom>
          <a:ln w="28575">
            <a:solidFill>
              <a:srgbClr val="00376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2687275" y="5958914"/>
            <a:ext cx="611695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3335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003763"/>
                </a:solidFill>
                <a:latin typeface="Franklin Gothic Book"/>
                <a:cs typeface="Franklin Gothic Book"/>
              </a:rPr>
              <a:t>Allocation</a:t>
            </a:r>
            <a:r>
              <a:rPr sz="1800" spc="-4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800" dirty="0">
                <a:solidFill>
                  <a:srgbClr val="003763"/>
                </a:solidFill>
                <a:latin typeface="Franklin Gothic Book"/>
                <a:cs typeface="Franklin Gothic Book"/>
              </a:rPr>
              <a:t>Model</a:t>
            </a:r>
            <a:r>
              <a:rPr sz="1800" spc="-5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8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Approved</a:t>
            </a:r>
            <a:r>
              <a:rPr sz="1800" spc="-3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800" dirty="0">
                <a:solidFill>
                  <a:srgbClr val="003763"/>
                </a:solidFill>
                <a:latin typeface="Franklin Gothic Book"/>
                <a:cs typeface="Franklin Gothic Book"/>
              </a:rPr>
              <a:t>August</a:t>
            </a:r>
            <a:r>
              <a:rPr sz="1800" spc="-4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800" dirty="0">
                <a:solidFill>
                  <a:srgbClr val="003763"/>
                </a:solidFill>
                <a:latin typeface="Franklin Gothic Book"/>
                <a:cs typeface="Franklin Gothic Book"/>
              </a:rPr>
              <a:t>2025</a:t>
            </a:r>
            <a:r>
              <a:rPr sz="1800" spc="-7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800" dirty="0">
                <a:solidFill>
                  <a:srgbClr val="003763"/>
                </a:solidFill>
                <a:latin typeface="Franklin Gothic Book"/>
                <a:cs typeface="Franklin Gothic Book"/>
              </a:rPr>
              <a:t>|</a:t>
            </a:r>
            <a:r>
              <a:rPr sz="1800" spc="-4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8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Resolution</a:t>
            </a:r>
            <a:r>
              <a:rPr sz="1800" spc="-4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800" dirty="0">
                <a:solidFill>
                  <a:srgbClr val="003763"/>
                </a:solidFill>
                <a:latin typeface="Franklin Gothic Book"/>
                <a:cs typeface="Franklin Gothic Book"/>
              </a:rPr>
              <a:t>25-08-</a:t>
            </a:r>
            <a:r>
              <a:rPr sz="1800" spc="-25" dirty="0">
                <a:solidFill>
                  <a:srgbClr val="003763"/>
                </a:solidFill>
                <a:latin typeface="Franklin Gothic Book"/>
                <a:cs typeface="Franklin Gothic Book"/>
              </a:rPr>
              <a:t>36 </a:t>
            </a:r>
            <a:r>
              <a:rPr sz="1800" dirty="0">
                <a:solidFill>
                  <a:srgbClr val="003763"/>
                </a:solidFill>
                <a:latin typeface="Franklin Gothic Book"/>
                <a:cs typeface="Franklin Gothic Book"/>
              </a:rPr>
              <a:t>Implementation</a:t>
            </a:r>
            <a:r>
              <a:rPr sz="1800" spc="-5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8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Approved</a:t>
            </a:r>
            <a:r>
              <a:rPr sz="1800" spc="-3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800" dirty="0">
                <a:solidFill>
                  <a:srgbClr val="003763"/>
                </a:solidFill>
                <a:latin typeface="Franklin Gothic Book"/>
                <a:cs typeface="Franklin Gothic Book"/>
              </a:rPr>
              <a:t>October</a:t>
            </a:r>
            <a:r>
              <a:rPr sz="1800" spc="-7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800" dirty="0">
                <a:solidFill>
                  <a:srgbClr val="003763"/>
                </a:solidFill>
                <a:latin typeface="Franklin Gothic Book"/>
                <a:cs typeface="Franklin Gothic Book"/>
              </a:rPr>
              <a:t>2025</a:t>
            </a:r>
            <a:r>
              <a:rPr sz="1800" spc="-7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800" dirty="0">
                <a:solidFill>
                  <a:srgbClr val="003763"/>
                </a:solidFill>
                <a:latin typeface="Franklin Gothic Book"/>
                <a:cs typeface="Franklin Gothic Book"/>
              </a:rPr>
              <a:t>|</a:t>
            </a:r>
            <a:r>
              <a:rPr sz="1800" spc="-4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8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Resolution</a:t>
            </a:r>
            <a:r>
              <a:rPr sz="1800" spc="-3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800" dirty="0">
                <a:solidFill>
                  <a:srgbClr val="003763"/>
                </a:solidFill>
                <a:latin typeface="Franklin Gothic Book"/>
                <a:cs typeface="Franklin Gothic Book"/>
              </a:rPr>
              <a:t>25-</a:t>
            </a:r>
            <a:r>
              <a:rPr sz="1800" spc="-20" dirty="0">
                <a:solidFill>
                  <a:srgbClr val="003763"/>
                </a:solidFill>
                <a:latin typeface="Franklin Gothic Book"/>
                <a:cs typeface="Franklin Gothic Book"/>
              </a:rPr>
              <a:t>10-</a:t>
            </a:r>
            <a:r>
              <a:rPr sz="1800" spc="-25" dirty="0">
                <a:solidFill>
                  <a:srgbClr val="003763"/>
                </a:solidFill>
                <a:latin typeface="Franklin Gothic Book"/>
                <a:cs typeface="Franklin Gothic Book"/>
              </a:rPr>
              <a:t>49</a:t>
            </a:r>
            <a:endParaRPr sz="1800">
              <a:latin typeface="Franklin Gothic Book"/>
              <a:cs typeface="Franklin Gothic Book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535940" y="1351279"/>
            <a:ext cx="576770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OBJECTIVE</a:t>
            </a:r>
            <a:r>
              <a:rPr spc="-90" dirty="0"/>
              <a:t> </a:t>
            </a:r>
            <a:r>
              <a:rPr dirty="0"/>
              <a:t>AND</a:t>
            </a:r>
            <a:r>
              <a:rPr spc="-80" dirty="0"/>
              <a:t> </a:t>
            </a:r>
            <a:r>
              <a:rPr dirty="0"/>
              <a:t>GUIDING</a:t>
            </a:r>
            <a:r>
              <a:rPr spc="-65" dirty="0"/>
              <a:t> </a:t>
            </a:r>
            <a:r>
              <a:rPr spc="-10" dirty="0"/>
              <a:t>PRINCIPLES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46990" rIns="0" bIns="0" rtlCol="0">
            <a:spAutoFit/>
          </a:bodyPr>
          <a:lstStyle/>
          <a:p>
            <a:pPr marL="37465">
              <a:lnSpc>
                <a:spcPct val="100000"/>
              </a:lnSpc>
              <a:spcBef>
                <a:spcPts val="370"/>
              </a:spcBef>
            </a:pPr>
            <a:fld id="{81D60167-4931-47E6-BA6A-407CBD079E47}" type="slidenum">
              <a:rPr spc="-25" dirty="0"/>
              <a:t>5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535940" y="1761236"/>
            <a:ext cx="8178165" cy="4238625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12700" marR="5080">
              <a:lnSpc>
                <a:spcPts val="1510"/>
              </a:lnSpc>
              <a:spcBef>
                <a:spcPts val="295"/>
              </a:spcBef>
            </a:pPr>
            <a:r>
              <a:rPr sz="1400" dirty="0">
                <a:solidFill>
                  <a:srgbClr val="003763"/>
                </a:solidFill>
                <a:latin typeface="Franklin Gothic Book"/>
                <a:cs typeface="Franklin Gothic Book"/>
              </a:rPr>
              <a:t>The</a:t>
            </a:r>
            <a:r>
              <a:rPr sz="1400" spc="-3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dirty="0">
                <a:solidFill>
                  <a:srgbClr val="003763"/>
                </a:solidFill>
                <a:latin typeface="Franklin Gothic Book"/>
                <a:cs typeface="Franklin Gothic Book"/>
              </a:rPr>
              <a:t>Allocation</a:t>
            </a:r>
            <a:r>
              <a:rPr sz="1400" spc="-4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dirty="0">
                <a:solidFill>
                  <a:srgbClr val="003763"/>
                </a:solidFill>
                <a:latin typeface="Franklin Gothic Book"/>
                <a:cs typeface="Franklin Gothic Book"/>
              </a:rPr>
              <a:t>Model</a:t>
            </a:r>
            <a:r>
              <a:rPr sz="1400" spc="-2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Review</a:t>
            </a:r>
            <a:r>
              <a:rPr sz="1400" spc="-4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dirty="0">
                <a:solidFill>
                  <a:srgbClr val="003763"/>
                </a:solidFill>
                <a:latin typeface="Franklin Gothic Book"/>
                <a:cs typeface="Franklin Gothic Book"/>
              </a:rPr>
              <a:t>Committee</a:t>
            </a:r>
            <a:r>
              <a:rPr sz="1400" spc="-4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dirty="0">
                <a:solidFill>
                  <a:srgbClr val="003763"/>
                </a:solidFill>
                <a:latin typeface="Franklin Gothic Book"/>
                <a:cs typeface="Franklin Gothic Book"/>
              </a:rPr>
              <a:t>was</a:t>
            </a:r>
            <a:r>
              <a:rPr sz="1400" spc="-3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dirty="0">
                <a:solidFill>
                  <a:srgbClr val="003763"/>
                </a:solidFill>
                <a:latin typeface="Franklin Gothic Book"/>
                <a:cs typeface="Franklin Gothic Book"/>
              </a:rPr>
              <a:t>charged</a:t>
            </a:r>
            <a:r>
              <a:rPr sz="1400" spc="-4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dirty="0">
                <a:solidFill>
                  <a:srgbClr val="003763"/>
                </a:solidFill>
                <a:latin typeface="Franklin Gothic Book"/>
                <a:cs typeface="Franklin Gothic Book"/>
              </a:rPr>
              <a:t>with</a:t>
            </a:r>
            <a:r>
              <a:rPr sz="1400" spc="-2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investigating,</a:t>
            </a:r>
            <a:r>
              <a:rPr sz="1400" spc="-2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dirty="0">
                <a:solidFill>
                  <a:srgbClr val="003763"/>
                </a:solidFill>
                <a:latin typeface="Franklin Gothic Book"/>
                <a:cs typeface="Franklin Gothic Book"/>
              </a:rPr>
              <a:t>analyzing,</a:t>
            </a:r>
            <a:r>
              <a:rPr sz="1400" spc="-2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dirty="0">
                <a:solidFill>
                  <a:srgbClr val="003763"/>
                </a:solidFill>
                <a:latin typeface="Franklin Gothic Book"/>
                <a:cs typeface="Franklin Gothic Book"/>
              </a:rPr>
              <a:t>and</a:t>
            </a:r>
            <a:r>
              <a:rPr sz="14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 making </a:t>
            </a:r>
            <a:r>
              <a:rPr sz="1400" dirty="0">
                <a:solidFill>
                  <a:srgbClr val="003763"/>
                </a:solidFill>
                <a:latin typeface="Franklin Gothic Book"/>
                <a:cs typeface="Franklin Gothic Book"/>
              </a:rPr>
              <a:t>recommendations</a:t>
            </a:r>
            <a:r>
              <a:rPr sz="1400" spc="-4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dirty="0">
                <a:solidFill>
                  <a:srgbClr val="003763"/>
                </a:solidFill>
                <a:latin typeface="Franklin Gothic Book"/>
                <a:cs typeface="Franklin Gothic Book"/>
              </a:rPr>
              <a:t>on</a:t>
            </a:r>
            <a:r>
              <a:rPr sz="1400" spc="-2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dirty="0">
                <a:solidFill>
                  <a:srgbClr val="003763"/>
                </a:solidFill>
                <a:latin typeface="Franklin Gothic Book"/>
                <a:cs typeface="Franklin Gothic Book"/>
              </a:rPr>
              <a:t>proposed</a:t>
            </a:r>
            <a:r>
              <a:rPr sz="1400" spc="-3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dirty="0">
                <a:solidFill>
                  <a:srgbClr val="003763"/>
                </a:solidFill>
                <a:latin typeface="Franklin Gothic Book"/>
                <a:cs typeface="Franklin Gothic Book"/>
              </a:rPr>
              <a:t>changes</a:t>
            </a:r>
            <a:r>
              <a:rPr sz="1400" spc="-3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dirty="0">
                <a:solidFill>
                  <a:srgbClr val="003763"/>
                </a:solidFill>
                <a:latin typeface="Franklin Gothic Book"/>
                <a:cs typeface="Franklin Gothic Book"/>
              </a:rPr>
              <a:t>to</a:t>
            </a:r>
            <a:r>
              <a:rPr sz="1400" spc="-2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dirty="0">
                <a:solidFill>
                  <a:srgbClr val="003763"/>
                </a:solidFill>
                <a:latin typeface="Franklin Gothic Book"/>
                <a:cs typeface="Franklin Gothic Book"/>
              </a:rPr>
              <a:t>the</a:t>
            </a:r>
            <a:r>
              <a:rPr sz="1400" spc="-2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dirty="0">
                <a:solidFill>
                  <a:srgbClr val="003763"/>
                </a:solidFill>
                <a:latin typeface="Franklin Gothic Book"/>
                <a:cs typeface="Franklin Gothic Book"/>
              </a:rPr>
              <a:t>current</a:t>
            </a:r>
            <a:r>
              <a:rPr sz="1400" spc="-4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dirty="0">
                <a:solidFill>
                  <a:srgbClr val="003763"/>
                </a:solidFill>
                <a:latin typeface="Franklin Gothic Book"/>
                <a:cs typeface="Franklin Gothic Book"/>
              </a:rPr>
              <a:t>allocation</a:t>
            </a:r>
            <a:r>
              <a:rPr sz="1400" spc="-4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dirty="0">
                <a:solidFill>
                  <a:srgbClr val="003763"/>
                </a:solidFill>
                <a:latin typeface="Franklin Gothic Book"/>
                <a:cs typeface="Franklin Gothic Book"/>
              </a:rPr>
              <a:t>model.</a:t>
            </a:r>
            <a:r>
              <a:rPr sz="1400" spc="-4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Recommendations</a:t>
            </a:r>
            <a:r>
              <a:rPr sz="1400" spc="-3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dirty="0">
                <a:solidFill>
                  <a:srgbClr val="003763"/>
                </a:solidFill>
                <a:latin typeface="Franklin Gothic Book"/>
                <a:cs typeface="Franklin Gothic Book"/>
              </a:rPr>
              <a:t>should</a:t>
            </a:r>
            <a:r>
              <a:rPr sz="1400" spc="-1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dirty="0">
                <a:solidFill>
                  <a:srgbClr val="003763"/>
                </a:solidFill>
                <a:latin typeface="Franklin Gothic Book"/>
                <a:cs typeface="Franklin Gothic Book"/>
              </a:rPr>
              <a:t>align</a:t>
            </a:r>
            <a:r>
              <a:rPr sz="1400" spc="-20" dirty="0">
                <a:solidFill>
                  <a:srgbClr val="003763"/>
                </a:solidFill>
                <a:latin typeface="Franklin Gothic Book"/>
                <a:cs typeface="Franklin Gothic Book"/>
              </a:rPr>
              <a:t> with </a:t>
            </a:r>
            <a:r>
              <a:rPr sz="1400" dirty="0">
                <a:solidFill>
                  <a:srgbClr val="003763"/>
                </a:solidFill>
                <a:latin typeface="Franklin Gothic Book"/>
                <a:cs typeface="Franklin Gothic Book"/>
              </a:rPr>
              <a:t>the</a:t>
            </a:r>
            <a:r>
              <a:rPr sz="1400" spc="-4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dirty="0">
                <a:solidFill>
                  <a:srgbClr val="003763"/>
                </a:solidFill>
                <a:latin typeface="Franklin Gothic Book"/>
                <a:cs typeface="Franklin Gothic Book"/>
              </a:rPr>
              <a:t>overall</a:t>
            </a:r>
            <a:r>
              <a:rPr sz="1400" spc="-3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dirty="0">
                <a:solidFill>
                  <a:srgbClr val="003763"/>
                </a:solidFill>
                <a:latin typeface="Franklin Gothic Book"/>
                <a:cs typeface="Franklin Gothic Book"/>
              </a:rPr>
              <a:t>charge</a:t>
            </a:r>
            <a:r>
              <a:rPr sz="1400" spc="-3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dirty="0">
                <a:solidFill>
                  <a:srgbClr val="003763"/>
                </a:solidFill>
                <a:latin typeface="Franklin Gothic Book"/>
                <a:cs typeface="Franklin Gothic Book"/>
              </a:rPr>
              <a:t>of</a:t>
            </a:r>
            <a:r>
              <a:rPr sz="1400" spc="-2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dirty="0">
                <a:solidFill>
                  <a:srgbClr val="003763"/>
                </a:solidFill>
                <a:latin typeface="Franklin Gothic Book"/>
                <a:cs typeface="Franklin Gothic Book"/>
              </a:rPr>
              <a:t>the</a:t>
            </a:r>
            <a:r>
              <a:rPr sz="1400" spc="-3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dirty="0">
                <a:solidFill>
                  <a:srgbClr val="003763"/>
                </a:solidFill>
                <a:latin typeface="Franklin Gothic Book"/>
                <a:cs typeface="Franklin Gothic Book"/>
              </a:rPr>
              <a:t>committee</a:t>
            </a:r>
            <a:r>
              <a:rPr sz="1400" spc="-6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dirty="0">
                <a:solidFill>
                  <a:srgbClr val="003763"/>
                </a:solidFill>
                <a:latin typeface="Franklin Gothic Book"/>
                <a:cs typeface="Franklin Gothic Book"/>
              </a:rPr>
              <a:t>and</a:t>
            </a:r>
            <a:r>
              <a:rPr sz="1400" spc="-2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dirty="0">
                <a:solidFill>
                  <a:srgbClr val="003763"/>
                </a:solidFill>
                <a:latin typeface="Franklin Gothic Book"/>
                <a:cs typeface="Franklin Gothic Book"/>
              </a:rPr>
              <a:t>in</a:t>
            </a:r>
            <a:r>
              <a:rPr sz="1400" spc="-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dirty="0">
                <a:solidFill>
                  <a:srgbClr val="003763"/>
                </a:solidFill>
                <a:latin typeface="Franklin Gothic Book"/>
                <a:cs typeface="Franklin Gothic Book"/>
              </a:rPr>
              <a:t>alignment</a:t>
            </a:r>
            <a:r>
              <a:rPr sz="1400" spc="-3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dirty="0">
                <a:solidFill>
                  <a:srgbClr val="003763"/>
                </a:solidFill>
                <a:latin typeface="Franklin Gothic Book"/>
                <a:cs typeface="Franklin Gothic Book"/>
              </a:rPr>
              <a:t>with</a:t>
            </a:r>
            <a:r>
              <a:rPr sz="1400" spc="-3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dirty="0">
                <a:solidFill>
                  <a:srgbClr val="003763"/>
                </a:solidFill>
                <a:latin typeface="Franklin Gothic Book"/>
                <a:cs typeface="Franklin Gothic Book"/>
              </a:rPr>
              <a:t>established</a:t>
            </a:r>
            <a:r>
              <a:rPr sz="1400" spc="-2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dirty="0">
                <a:solidFill>
                  <a:srgbClr val="003763"/>
                </a:solidFill>
                <a:latin typeface="Franklin Gothic Book"/>
                <a:cs typeface="Franklin Gothic Book"/>
              </a:rPr>
              <a:t>guiding</a:t>
            </a:r>
            <a:r>
              <a:rPr sz="1400" spc="-3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principles.</a:t>
            </a:r>
            <a:endParaRPr sz="1400">
              <a:latin typeface="Franklin Gothic Book"/>
              <a:cs typeface="Franklin Gothic Book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400">
              <a:latin typeface="Franklin Gothic Book"/>
              <a:cs typeface="Franklin Gothic Book"/>
            </a:endParaRPr>
          </a:p>
          <a:p>
            <a:pPr marL="240665" indent="-227965">
              <a:lnSpc>
                <a:spcPct val="100000"/>
              </a:lnSpc>
              <a:buFont typeface="Arial"/>
              <a:buChar char="•"/>
              <a:tabLst>
                <a:tab pos="240665" algn="l"/>
              </a:tabLst>
            </a:pPr>
            <a:r>
              <a:rPr sz="1400" dirty="0">
                <a:solidFill>
                  <a:srgbClr val="003763"/>
                </a:solidFill>
                <a:latin typeface="Franklin Gothic Book"/>
                <a:cs typeface="Franklin Gothic Book"/>
              </a:rPr>
              <a:t>Prioritize</a:t>
            </a:r>
            <a:r>
              <a:rPr sz="1400" spc="-5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dirty="0">
                <a:solidFill>
                  <a:srgbClr val="003763"/>
                </a:solidFill>
                <a:latin typeface="Franklin Gothic Book"/>
                <a:cs typeface="Franklin Gothic Book"/>
              </a:rPr>
              <a:t>State</a:t>
            </a:r>
            <a:r>
              <a:rPr sz="1400" spc="-4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dirty="0">
                <a:solidFill>
                  <a:srgbClr val="003763"/>
                </a:solidFill>
                <a:latin typeface="Franklin Gothic Book"/>
                <a:cs typeface="Franklin Gothic Book"/>
              </a:rPr>
              <a:t>Board</a:t>
            </a:r>
            <a:r>
              <a:rPr sz="1400" spc="-4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dirty="0">
                <a:solidFill>
                  <a:srgbClr val="003763"/>
                </a:solidFill>
                <a:latin typeface="Franklin Gothic Book"/>
                <a:cs typeface="Franklin Gothic Book"/>
              </a:rPr>
              <a:t>vision</a:t>
            </a:r>
            <a:r>
              <a:rPr sz="1400" spc="-3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dirty="0">
                <a:solidFill>
                  <a:srgbClr val="003763"/>
                </a:solidFill>
                <a:latin typeface="Franklin Gothic Book"/>
                <a:cs typeface="Franklin Gothic Book"/>
              </a:rPr>
              <a:t>of</a:t>
            </a:r>
            <a:r>
              <a:rPr sz="1400" spc="-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i="1" dirty="0">
                <a:solidFill>
                  <a:srgbClr val="003763"/>
                </a:solidFill>
                <a:latin typeface="Franklin Gothic Book"/>
                <a:cs typeface="Franklin Gothic Book"/>
              </a:rPr>
              <a:t>leading</a:t>
            </a:r>
            <a:r>
              <a:rPr sz="1400" i="1" spc="-4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i="1" dirty="0">
                <a:solidFill>
                  <a:srgbClr val="003763"/>
                </a:solidFill>
                <a:latin typeface="Franklin Gothic Book"/>
                <a:cs typeface="Franklin Gothic Book"/>
              </a:rPr>
              <a:t>with</a:t>
            </a:r>
            <a:r>
              <a:rPr sz="1400" i="1" spc="-1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i="1" dirty="0">
                <a:solidFill>
                  <a:srgbClr val="003763"/>
                </a:solidFill>
                <a:latin typeface="Franklin Gothic Book"/>
                <a:cs typeface="Franklin Gothic Book"/>
              </a:rPr>
              <a:t>racial</a:t>
            </a:r>
            <a:r>
              <a:rPr sz="1400" i="1" spc="-1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i="1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equity.</a:t>
            </a:r>
            <a:endParaRPr sz="1400">
              <a:latin typeface="Franklin Gothic Book"/>
              <a:cs typeface="Franklin Gothic Book"/>
            </a:endParaRPr>
          </a:p>
          <a:p>
            <a:pPr marL="241300" marR="738505" indent="-229235">
              <a:lnSpc>
                <a:spcPts val="1510"/>
              </a:lnSpc>
              <a:spcBef>
                <a:spcPts val="1035"/>
              </a:spcBef>
              <a:buFont typeface="Arial"/>
              <a:buChar char="•"/>
              <a:tabLst>
                <a:tab pos="241300" algn="l"/>
              </a:tabLst>
            </a:pPr>
            <a:r>
              <a:rPr sz="1400" dirty="0">
                <a:solidFill>
                  <a:srgbClr val="003763"/>
                </a:solidFill>
                <a:latin typeface="Franklin Gothic Book"/>
                <a:cs typeface="Franklin Gothic Book"/>
              </a:rPr>
              <a:t>Be</a:t>
            </a:r>
            <a:r>
              <a:rPr sz="1400" spc="-2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dirty="0">
                <a:solidFill>
                  <a:srgbClr val="003763"/>
                </a:solidFill>
                <a:latin typeface="Franklin Gothic Book"/>
                <a:cs typeface="Franklin Gothic Book"/>
              </a:rPr>
              <a:t>stable</a:t>
            </a:r>
            <a:r>
              <a:rPr sz="1400" spc="-5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dirty="0">
                <a:solidFill>
                  <a:srgbClr val="003763"/>
                </a:solidFill>
                <a:latin typeface="Franklin Gothic Book"/>
                <a:cs typeface="Franklin Gothic Book"/>
              </a:rPr>
              <a:t>and</a:t>
            </a:r>
            <a:r>
              <a:rPr sz="1400" spc="-5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dirty="0">
                <a:solidFill>
                  <a:srgbClr val="003763"/>
                </a:solidFill>
                <a:latin typeface="Franklin Gothic Book"/>
                <a:cs typeface="Franklin Gothic Book"/>
              </a:rPr>
              <a:t>predictable,</a:t>
            </a:r>
            <a:r>
              <a:rPr sz="1400" spc="-3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i="1" dirty="0">
                <a:solidFill>
                  <a:srgbClr val="003763"/>
                </a:solidFill>
                <a:latin typeface="Franklin Gothic Book"/>
                <a:cs typeface="Franklin Gothic Book"/>
              </a:rPr>
              <a:t>minimize</a:t>
            </a:r>
            <a:r>
              <a:rPr sz="1400" i="1" spc="-5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i="1" dirty="0">
                <a:solidFill>
                  <a:srgbClr val="003763"/>
                </a:solidFill>
                <a:latin typeface="Franklin Gothic Book"/>
                <a:cs typeface="Franklin Gothic Book"/>
              </a:rPr>
              <a:t>harm</a:t>
            </a:r>
            <a:r>
              <a:rPr sz="1400" i="1" spc="-4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i="1" dirty="0">
                <a:solidFill>
                  <a:srgbClr val="003763"/>
                </a:solidFill>
                <a:latin typeface="Franklin Gothic Book"/>
                <a:cs typeface="Franklin Gothic Book"/>
              </a:rPr>
              <a:t>to</a:t>
            </a:r>
            <a:r>
              <a:rPr sz="1400" i="1" spc="-2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i="1" dirty="0">
                <a:solidFill>
                  <a:srgbClr val="003763"/>
                </a:solidFill>
                <a:latin typeface="Franklin Gothic Book"/>
                <a:cs typeface="Franklin Gothic Book"/>
              </a:rPr>
              <a:t>students</a:t>
            </a:r>
            <a:r>
              <a:rPr sz="1400" i="1" spc="-2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i="1" dirty="0">
                <a:solidFill>
                  <a:srgbClr val="003763"/>
                </a:solidFill>
                <a:latin typeface="Franklin Gothic Book"/>
                <a:cs typeface="Franklin Gothic Book"/>
              </a:rPr>
              <a:t>whose</a:t>
            </a:r>
            <a:r>
              <a:rPr sz="1400" i="1" spc="-3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i="1" dirty="0">
                <a:solidFill>
                  <a:srgbClr val="003763"/>
                </a:solidFill>
                <a:latin typeface="Franklin Gothic Book"/>
                <a:cs typeface="Franklin Gothic Book"/>
              </a:rPr>
              <a:t>colleges</a:t>
            </a:r>
            <a:r>
              <a:rPr sz="1400" i="1" spc="-4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i="1" dirty="0">
                <a:solidFill>
                  <a:srgbClr val="003763"/>
                </a:solidFill>
                <a:latin typeface="Franklin Gothic Book"/>
                <a:cs typeface="Franklin Gothic Book"/>
              </a:rPr>
              <a:t>may</a:t>
            </a:r>
            <a:r>
              <a:rPr sz="1400" i="1" spc="-3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i="1" dirty="0">
                <a:solidFill>
                  <a:srgbClr val="003763"/>
                </a:solidFill>
                <a:latin typeface="Franklin Gothic Book"/>
                <a:cs typeface="Franklin Gothic Book"/>
              </a:rPr>
              <a:t>be</a:t>
            </a:r>
            <a:r>
              <a:rPr sz="1400" i="1" spc="-2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i="1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disproportionately impacted.</a:t>
            </a:r>
            <a:endParaRPr sz="1400">
              <a:latin typeface="Franklin Gothic Book"/>
              <a:cs typeface="Franklin Gothic Book"/>
            </a:endParaRPr>
          </a:p>
          <a:p>
            <a:pPr marL="240665" indent="-227965">
              <a:lnSpc>
                <a:spcPct val="100000"/>
              </a:lnSpc>
              <a:spcBef>
                <a:spcPts val="805"/>
              </a:spcBef>
              <a:buFont typeface="Arial"/>
              <a:buChar char="•"/>
              <a:tabLst>
                <a:tab pos="240665" algn="l"/>
              </a:tabLst>
            </a:pPr>
            <a:r>
              <a:rPr sz="1400" dirty="0">
                <a:solidFill>
                  <a:srgbClr val="003763"/>
                </a:solidFill>
                <a:latin typeface="Franklin Gothic Book"/>
                <a:cs typeface="Franklin Gothic Book"/>
              </a:rPr>
              <a:t>Be</a:t>
            </a:r>
            <a:r>
              <a:rPr sz="1400" spc="-2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dirty="0">
                <a:solidFill>
                  <a:srgbClr val="003763"/>
                </a:solidFill>
                <a:latin typeface="Franklin Gothic Book"/>
                <a:cs typeface="Franklin Gothic Book"/>
              </a:rPr>
              <a:t>understandable;</a:t>
            </a:r>
            <a:r>
              <a:rPr sz="1400" spc="-3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i="1" dirty="0">
                <a:solidFill>
                  <a:srgbClr val="003763"/>
                </a:solidFill>
                <a:latin typeface="Franklin Gothic Book"/>
                <a:cs typeface="Franklin Gothic Book"/>
              </a:rPr>
              <a:t>use</a:t>
            </a:r>
            <a:r>
              <a:rPr sz="1400" i="1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i="1" dirty="0">
                <a:solidFill>
                  <a:srgbClr val="003763"/>
                </a:solidFill>
                <a:latin typeface="Franklin Gothic Book"/>
                <a:cs typeface="Franklin Gothic Book"/>
              </a:rPr>
              <a:t>“plain</a:t>
            </a:r>
            <a:r>
              <a:rPr sz="1400" i="1" spc="-3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i="1" dirty="0">
                <a:solidFill>
                  <a:srgbClr val="003763"/>
                </a:solidFill>
                <a:latin typeface="Franklin Gothic Book"/>
                <a:cs typeface="Franklin Gothic Book"/>
              </a:rPr>
              <a:t>talk”</a:t>
            </a:r>
            <a:r>
              <a:rPr sz="1400" i="1" spc="-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i="1" dirty="0">
                <a:solidFill>
                  <a:srgbClr val="003763"/>
                </a:solidFill>
                <a:latin typeface="Franklin Gothic Book"/>
                <a:cs typeface="Franklin Gothic Book"/>
              </a:rPr>
              <a:t>so</a:t>
            </a:r>
            <a:r>
              <a:rPr sz="1400" i="1" spc="-2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i="1" dirty="0">
                <a:solidFill>
                  <a:srgbClr val="003763"/>
                </a:solidFill>
                <a:latin typeface="Franklin Gothic Book"/>
                <a:cs typeface="Franklin Gothic Book"/>
              </a:rPr>
              <a:t>that</a:t>
            </a:r>
            <a:r>
              <a:rPr sz="1400" i="1" spc="-3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i="1" dirty="0">
                <a:solidFill>
                  <a:srgbClr val="003763"/>
                </a:solidFill>
                <a:latin typeface="Franklin Gothic Book"/>
                <a:cs typeface="Franklin Gothic Book"/>
              </a:rPr>
              <a:t>all</a:t>
            </a:r>
            <a:r>
              <a:rPr sz="1400" i="1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 constituencies</a:t>
            </a:r>
            <a:r>
              <a:rPr sz="1400" i="1" spc="-3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i="1" dirty="0">
                <a:solidFill>
                  <a:srgbClr val="003763"/>
                </a:solidFill>
                <a:latin typeface="Franklin Gothic Book"/>
                <a:cs typeface="Franklin Gothic Book"/>
              </a:rPr>
              <a:t>can</a:t>
            </a:r>
            <a:r>
              <a:rPr sz="1400" i="1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i="1" dirty="0">
                <a:solidFill>
                  <a:srgbClr val="003763"/>
                </a:solidFill>
                <a:latin typeface="Franklin Gothic Book"/>
                <a:cs typeface="Franklin Gothic Book"/>
              </a:rPr>
              <a:t>access</a:t>
            </a:r>
            <a:r>
              <a:rPr sz="1400" i="1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i="1" dirty="0">
                <a:solidFill>
                  <a:srgbClr val="003763"/>
                </a:solidFill>
                <a:latin typeface="Franklin Gothic Book"/>
                <a:cs typeface="Franklin Gothic Book"/>
              </a:rPr>
              <a:t>the</a:t>
            </a:r>
            <a:r>
              <a:rPr sz="1400" i="1" spc="-3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i="1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model.</a:t>
            </a:r>
            <a:endParaRPr sz="1400">
              <a:latin typeface="Franklin Gothic Book"/>
              <a:cs typeface="Franklin Gothic Book"/>
            </a:endParaRPr>
          </a:p>
          <a:p>
            <a:pPr marL="240665" indent="-227965">
              <a:lnSpc>
                <a:spcPct val="100000"/>
              </a:lnSpc>
              <a:spcBef>
                <a:spcPts val="830"/>
              </a:spcBef>
              <a:buFont typeface="Arial"/>
              <a:buChar char="•"/>
              <a:tabLst>
                <a:tab pos="240665" algn="l"/>
              </a:tabLst>
            </a:pPr>
            <a:r>
              <a:rPr sz="14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Treat</a:t>
            </a:r>
            <a:r>
              <a:rPr sz="1400" spc="-5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dirty="0">
                <a:solidFill>
                  <a:srgbClr val="003763"/>
                </a:solidFill>
                <a:latin typeface="Franklin Gothic Book"/>
                <a:cs typeface="Franklin Gothic Book"/>
              </a:rPr>
              <a:t>all</a:t>
            </a:r>
            <a:r>
              <a:rPr sz="1400" spc="-2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dirty="0">
                <a:solidFill>
                  <a:srgbClr val="003763"/>
                </a:solidFill>
                <a:latin typeface="Franklin Gothic Book"/>
                <a:cs typeface="Franklin Gothic Book"/>
              </a:rPr>
              <a:t>colleges</a:t>
            </a:r>
            <a:r>
              <a:rPr sz="1400" spc="-4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dirty="0">
                <a:solidFill>
                  <a:srgbClr val="003763"/>
                </a:solidFill>
                <a:latin typeface="Franklin Gothic Book"/>
                <a:cs typeface="Franklin Gothic Book"/>
              </a:rPr>
              <a:t>consistently</a:t>
            </a:r>
            <a:r>
              <a:rPr sz="1400" spc="-4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dirty="0">
                <a:solidFill>
                  <a:srgbClr val="003763"/>
                </a:solidFill>
                <a:latin typeface="Franklin Gothic Book"/>
                <a:cs typeface="Franklin Gothic Book"/>
              </a:rPr>
              <a:t>and</a:t>
            </a:r>
            <a:r>
              <a:rPr sz="1400" spc="-4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dirty="0">
                <a:solidFill>
                  <a:srgbClr val="003763"/>
                </a:solidFill>
                <a:latin typeface="Franklin Gothic Book"/>
                <a:cs typeface="Franklin Gothic Book"/>
              </a:rPr>
              <a:t>equitably,</a:t>
            </a:r>
            <a:r>
              <a:rPr sz="1400" spc="-5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i="1" dirty="0">
                <a:solidFill>
                  <a:srgbClr val="003763"/>
                </a:solidFill>
                <a:latin typeface="Franklin Gothic Book"/>
                <a:cs typeface="Franklin Gothic Book"/>
              </a:rPr>
              <a:t>to</a:t>
            </a:r>
            <a:r>
              <a:rPr sz="1400" i="1" spc="-2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i="1" dirty="0">
                <a:solidFill>
                  <a:srgbClr val="003763"/>
                </a:solidFill>
                <a:latin typeface="Franklin Gothic Book"/>
                <a:cs typeface="Franklin Gothic Book"/>
              </a:rPr>
              <a:t>minimize</a:t>
            </a:r>
            <a:r>
              <a:rPr sz="1400" i="1" spc="-5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i="1" dirty="0">
                <a:solidFill>
                  <a:srgbClr val="003763"/>
                </a:solidFill>
                <a:latin typeface="Franklin Gothic Book"/>
                <a:cs typeface="Franklin Gothic Book"/>
              </a:rPr>
              <a:t>harm</a:t>
            </a:r>
            <a:r>
              <a:rPr sz="1400" i="1" spc="-3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i="1" dirty="0">
                <a:solidFill>
                  <a:srgbClr val="003763"/>
                </a:solidFill>
                <a:latin typeface="Franklin Gothic Book"/>
                <a:cs typeface="Franklin Gothic Book"/>
              </a:rPr>
              <a:t>to</a:t>
            </a:r>
            <a:r>
              <a:rPr sz="1400" i="1" spc="-2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i="1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students.</a:t>
            </a:r>
            <a:endParaRPr sz="1400">
              <a:latin typeface="Franklin Gothic Book"/>
              <a:cs typeface="Franklin Gothic Book"/>
            </a:endParaRPr>
          </a:p>
          <a:p>
            <a:pPr marL="241300" marR="644525" indent="-229235">
              <a:lnSpc>
                <a:spcPts val="1510"/>
              </a:lnSpc>
              <a:spcBef>
                <a:spcPts val="1030"/>
              </a:spcBef>
              <a:buFont typeface="Arial"/>
              <a:buChar char="•"/>
              <a:tabLst>
                <a:tab pos="241300" algn="l"/>
              </a:tabLst>
            </a:pPr>
            <a:r>
              <a:rPr sz="1400" dirty="0">
                <a:solidFill>
                  <a:srgbClr val="003763"/>
                </a:solidFill>
                <a:latin typeface="Franklin Gothic Book"/>
                <a:cs typeface="Franklin Gothic Book"/>
              </a:rPr>
              <a:t>Recognize</a:t>
            </a:r>
            <a:r>
              <a:rPr sz="1400" spc="-4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dirty="0">
                <a:solidFill>
                  <a:srgbClr val="003763"/>
                </a:solidFill>
                <a:latin typeface="Franklin Gothic Book"/>
                <a:cs typeface="Franklin Gothic Book"/>
              </a:rPr>
              <a:t>the</a:t>
            </a:r>
            <a:r>
              <a:rPr sz="1400" spc="-2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interdependence</a:t>
            </a:r>
            <a:r>
              <a:rPr sz="1400" spc="-4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dirty="0">
                <a:solidFill>
                  <a:srgbClr val="003763"/>
                </a:solidFill>
                <a:latin typeface="Franklin Gothic Book"/>
                <a:cs typeface="Franklin Gothic Book"/>
              </a:rPr>
              <a:t>of</a:t>
            </a:r>
            <a:r>
              <a:rPr sz="1400" spc="-1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dirty="0">
                <a:solidFill>
                  <a:srgbClr val="003763"/>
                </a:solidFill>
                <a:latin typeface="Franklin Gothic Book"/>
                <a:cs typeface="Franklin Gothic Book"/>
              </a:rPr>
              <a:t>the</a:t>
            </a:r>
            <a:r>
              <a:rPr sz="1400" spc="-3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dirty="0">
                <a:solidFill>
                  <a:srgbClr val="003763"/>
                </a:solidFill>
                <a:latin typeface="Franklin Gothic Book"/>
                <a:cs typeface="Franklin Gothic Book"/>
              </a:rPr>
              <a:t>colleges</a:t>
            </a:r>
            <a:r>
              <a:rPr sz="1400" spc="-5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dirty="0">
                <a:solidFill>
                  <a:srgbClr val="003763"/>
                </a:solidFill>
                <a:latin typeface="Franklin Gothic Book"/>
                <a:cs typeface="Franklin Gothic Book"/>
              </a:rPr>
              <a:t>while</a:t>
            </a:r>
            <a:r>
              <a:rPr sz="1400" spc="-2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dirty="0">
                <a:solidFill>
                  <a:srgbClr val="003763"/>
                </a:solidFill>
                <a:latin typeface="Franklin Gothic Book"/>
                <a:cs typeface="Franklin Gothic Book"/>
              </a:rPr>
              <a:t>allowing</a:t>
            </a:r>
            <a:r>
              <a:rPr sz="1400" spc="-2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dirty="0">
                <a:solidFill>
                  <a:srgbClr val="003763"/>
                </a:solidFill>
                <a:latin typeface="Franklin Gothic Book"/>
                <a:cs typeface="Franklin Gothic Book"/>
              </a:rPr>
              <a:t>for</a:t>
            </a:r>
            <a:r>
              <a:rPr sz="1400" spc="-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dirty="0">
                <a:solidFill>
                  <a:srgbClr val="003763"/>
                </a:solidFill>
                <a:latin typeface="Franklin Gothic Book"/>
                <a:cs typeface="Franklin Gothic Book"/>
              </a:rPr>
              <a:t>individual</a:t>
            </a:r>
            <a:r>
              <a:rPr sz="1400" spc="-4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dirty="0">
                <a:solidFill>
                  <a:srgbClr val="003763"/>
                </a:solidFill>
                <a:latin typeface="Franklin Gothic Book"/>
                <a:cs typeface="Franklin Gothic Book"/>
              </a:rPr>
              <a:t>college</a:t>
            </a:r>
            <a:r>
              <a:rPr sz="1400" spc="-5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dirty="0">
                <a:solidFill>
                  <a:srgbClr val="003763"/>
                </a:solidFill>
                <a:latin typeface="Franklin Gothic Book"/>
                <a:cs typeface="Franklin Gothic Book"/>
              </a:rPr>
              <a:t>needs,</a:t>
            </a:r>
            <a:r>
              <a:rPr sz="1400" spc="-3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i="1" dirty="0">
                <a:solidFill>
                  <a:srgbClr val="003763"/>
                </a:solidFill>
                <a:latin typeface="Franklin Gothic Book"/>
                <a:cs typeface="Franklin Gothic Book"/>
              </a:rPr>
              <a:t>so</a:t>
            </a:r>
            <a:r>
              <a:rPr sz="1400" i="1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i="1" spc="-20" dirty="0">
                <a:solidFill>
                  <a:srgbClr val="003763"/>
                </a:solidFill>
                <a:latin typeface="Franklin Gothic Book"/>
                <a:cs typeface="Franklin Gothic Book"/>
              </a:rPr>
              <a:t>that </a:t>
            </a:r>
            <a:r>
              <a:rPr sz="1400" i="1" dirty="0">
                <a:solidFill>
                  <a:srgbClr val="003763"/>
                </a:solidFill>
                <a:latin typeface="Franklin Gothic Book"/>
                <a:cs typeface="Franklin Gothic Book"/>
              </a:rPr>
              <a:t>students</a:t>
            </a:r>
            <a:r>
              <a:rPr sz="1400" i="1" spc="-2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i="1" dirty="0">
                <a:solidFill>
                  <a:srgbClr val="003763"/>
                </a:solidFill>
                <a:latin typeface="Franklin Gothic Book"/>
                <a:cs typeface="Franklin Gothic Book"/>
              </a:rPr>
              <a:t>who</a:t>
            </a:r>
            <a:r>
              <a:rPr sz="1400" i="1" spc="-3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i="1" dirty="0">
                <a:solidFill>
                  <a:srgbClr val="003763"/>
                </a:solidFill>
                <a:latin typeface="Franklin Gothic Book"/>
                <a:cs typeface="Franklin Gothic Book"/>
              </a:rPr>
              <a:t>attend</a:t>
            </a:r>
            <a:r>
              <a:rPr sz="1400" i="1" spc="-4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i="1" dirty="0">
                <a:solidFill>
                  <a:srgbClr val="003763"/>
                </a:solidFill>
                <a:latin typeface="Franklin Gothic Book"/>
                <a:cs typeface="Franklin Gothic Book"/>
              </a:rPr>
              <a:t>any</a:t>
            </a:r>
            <a:r>
              <a:rPr sz="1400" i="1" spc="-2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i="1" dirty="0">
                <a:solidFill>
                  <a:srgbClr val="003763"/>
                </a:solidFill>
                <a:latin typeface="Franklin Gothic Book"/>
                <a:cs typeface="Franklin Gothic Book"/>
              </a:rPr>
              <a:t>specific</a:t>
            </a:r>
            <a:r>
              <a:rPr sz="1400" i="1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i="1" dirty="0">
                <a:solidFill>
                  <a:srgbClr val="003763"/>
                </a:solidFill>
                <a:latin typeface="Franklin Gothic Book"/>
                <a:cs typeface="Franklin Gothic Book"/>
              </a:rPr>
              <a:t>college</a:t>
            </a:r>
            <a:r>
              <a:rPr sz="1400" i="1" spc="-3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i="1" dirty="0">
                <a:solidFill>
                  <a:srgbClr val="003763"/>
                </a:solidFill>
                <a:latin typeface="Franklin Gothic Book"/>
                <a:cs typeface="Franklin Gothic Book"/>
              </a:rPr>
              <a:t>or</a:t>
            </a:r>
            <a:r>
              <a:rPr sz="1400" i="1" spc="-2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i="1" dirty="0">
                <a:solidFill>
                  <a:srgbClr val="003763"/>
                </a:solidFill>
                <a:latin typeface="Franklin Gothic Book"/>
                <a:cs typeface="Franklin Gothic Book"/>
              </a:rPr>
              <a:t>type</a:t>
            </a:r>
            <a:r>
              <a:rPr sz="1400" i="1" spc="-2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i="1" dirty="0">
                <a:solidFill>
                  <a:srgbClr val="003763"/>
                </a:solidFill>
                <a:latin typeface="Franklin Gothic Book"/>
                <a:cs typeface="Franklin Gothic Book"/>
              </a:rPr>
              <a:t>of</a:t>
            </a:r>
            <a:r>
              <a:rPr sz="1400" i="1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i="1" dirty="0">
                <a:solidFill>
                  <a:srgbClr val="003763"/>
                </a:solidFill>
                <a:latin typeface="Franklin Gothic Book"/>
                <a:cs typeface="Franklin Gothic Book"/>
              </a:rPr>
              <a:t>college</a:t>
            </a:r>
            <a:r>
              <a:rPr sz="1400" i="1" spc="-2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i="1" dirty="0">
                <a:solidFill>
                  <a:srgbClr val="003763"/>
                </a:solidFill>
                <a:latin typeface="Franklin Gothic Book"/>
                <a:cs typeface="Franklin Gothic Book"/>
              </a:rPr>
              <a:t>are</a:t>
            </a:r>
            <a:r>
              <a:rPr sz="1400" i="1" spc="-2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i="1" dirty="0">
                <a:solidFill>
                  <a:srgbClr val="003763"/>
                </a:solidFill>
                <a:latin typeface="Franklin Gothic Book"/>
                <a:cs typeface="Franklin Gothic Book"/>
              </a:rPr>
              <a:t>not</a:t>
            </a:r>
            <a:r>
              <a:rPr sz="1400" i="1" spc="-3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i="1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disproportionately</a:t>
            </a:r>
            <a:r>
              <a:rPr sz="1400" i="1" spc="-4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i="1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impacted.</a:t>
            </a:r>
            <a:endParaRPr sz="1400">
              <a:latin typeface="Franklin Gothic Book"/>
              <a:cs typeface="Franklin Gothic Book"/>
            </a:endParaRPr>
          </a:p>
          <a:p>
            <a:pPr marL="240665" marR="129539" indent="-228600">
              <a:lnSpc>
                <a:spcPts val="1510"/>
              </a:lnSpc>
              <a:spcBef>
                <a:spcPts val="1000"/>
              </a:spcBef>
              <a:buFont typeface="Arial"/>
              <a:buChar char="•"/>
              <a:tabLst>
                <a:tab pos="240665" algn="l"/>
              </a:tabLst>
            </a:pPr>
            <a:r>
              <a:rPr sz="1400" dirty="0">
                <a:solidFill>
                  <a:srgbClr val="003763"/>
                </a:solidFill>
                <a:latin typeface="Franklin Gothic Book"/>
                <a:cs typeface="Franklin Gothic Book"/>
              </a:rPr>
              <a:t>Allow</a:t>
            </a:r>
            <a:r>
              <a:rPr sz="1400" spc="-6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dirty="0">
                <a:solidFill>
                  <a:srgbClr val="003763"/>
                </a:solidFill>
                <a:latin typeface="Franklin Gothic Book"/>
                <a:cs typeface="Franklin Gothic Book"/>
              </a:rPr>
              <a:t>for</a:t>
            </a:r>
            <a:r>
              <a:rPr sz="1400" spc="-3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dirty="0">
                <a:solidFill>
                  <a:srgbClr val="003763"/>
                </a:solidFill>
                <a:latin typeface="Franklin Gothic Book"/>
                <a:cs typeface="Franklin Gothic Book"/>
              </a:rPr>
              <a:t>flexibility</a:t>
            </a:r>
            <a:r>
              <a:rPr sz="1400" spc="-4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dirty="0">
                <a:solidFill>
                  <a:srgbClr val="003763"/>
                </a:solidFill>
                <a:latin typeface="Franklin Gothic Book"/>
                <a:cs typeface="Franklin Gothic Book"/>
              </a:rPr>
              <a:t>in</a:t>
            </a:r>
            <a:r>
              <a:rPr sz="1400" spc="-1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dirty="0">
                <a:solidFill>
                  <a:srgbClr val="003763"/>
                </a:solidFill>
                <a:latin typeface="Franklin Gothic Book"/>
                <a:cs typeface="Franklin Gothic Book"/>
              </a:rPr>
              <a:t>the</a:t>
            </a:r>
            <a:r>
              <a:rPr sz="1400" spc="-3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dirty="0">
                <a:solidFill>
                  <a:srgbClr val="003763"/>
                </a:solidFill>
                <a:latin typeface="Franklin Gothic Book"/>
                <a:cs typeface="Franklin Gothic Book"/>
              </a:rPr>
              <a:t>use</a:t>
            </a:r>
            <a:r>
              <a:rPr sz="1400" spc="-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dirty="0">
                <a:solidFill>
                  <a:srgbClr val="003763"/>
                </a:solidFill>
                <a:latin typeface="Franklin Gothic Book"/>
                <a:cs typeface="Franklin Gothic Book"/>
              </a:rPr>
              <a:t>of</a:t>
            </a:r>
            <a:r>
              <a:rPr sz="1400" spc="-2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dirty="0">
                <a:solidFill>
                  <a:srgbClr val="003763"/>
                </a:solidFill>
                <a:latin typeface="Franklin Gothic Book"/>
                <a:cs typeface="Franklin Gothic Book"/>
              </a:rPr>
              <a:t>designated</a:t>
            </a:r>
            <a:r>
              <a:rPr sz="1400" spc="-4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dirty="0">
                <a:solidFill>
                  <a:srgbClr val="003763"/>
                </a:solidFill>
                <a:latin typeface="Franklin Gothic Book"/>
                <a:cs typeface="Franklin Gothic Book"/>
              </a:rPr>
              <a:t>funds,</a:t>
            </a:r>
            <a:r>
              <a:rPr sz="1400" spc="-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i="1" dirty="0">
                <a:solidFill>
                  <a:srgbClr val="003763"/>
                </a:solidFill>
                <a:latin typeface="Franklin Gothic Book"/>
                <a:cs typeface="Franklin Gothic Book"/>
              </a:rPr>
              <a:t>so</a:t>
            </a:r>
            <a:r>
              <a:rPr sz="1400" i="1" spc="-2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i="1" dirty="0">
                <a:solidFill>
                  <a:srgbClr val="003763"/>
                </a:solidFill>
                <a:latin typeface="Franklin Gothic Book"/>
                <a:cs typeface="Franklin Gothic Book"/>
              </a:rPr>
              <a:t>that</a:t>
            </a:r>
            <a:r>
              <a:rPr sz="1400" i="1" spc="-3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i="1" dirty="0">
                <a:solidFill>
                  <a:srgbClr val="003763"/>
                </a:solidFill>
                <a:latin typeface="Franklin Gothic Book"/>
                <a:cs typeface="Franklin Gothic Book"/>
              </a:rPr>
              <a:t>colleges</a:t>
            </a:r>
            <a:r>
              <a:rPr sz="1400" i="1" spc="-4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i="1" dirty="0">
                <a:solidFill>
                  <a:srgbClr val="003763"/>
                </a:solidFill>
                <a:latin typeface="Franklin Gothic Book"/>
                <a:cs typeface="Franklin Gothic Book"/>
              </a:rPr>
              <a:t>can</a:t>
            </a:r>
            <a:r>
              <a:rPr sz="1400" i="1" spc="-1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i="1" dirty="0">
                <a:solidFill>
                  <a:srgbClr val="003763"/>
                </a:solidFill>
                <a:latin typeface="Franklin Gothic Book"/>
                <a:cs typeface="Franklin Gothic Book"/>
              </a:rPr>
              <a:t>adapt</a:t>
            </a:r>
            <a:r>
              <a:rPr sz="1400" i="1" spc="-5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i="1" dirty="0">
                <a:solidFill>
                  <a:srgbClr val="003763"/>
                </a:solidFill>
                <a:latin typeface="Franklin Gothic Book"/>
                <a:cs typeface="Franklin Gothic Book"/>
              </a:rPr>
              <a:t>to</a:t>
            </a:r>
            <a:r>
              <a:rPr sz="1400" i="1" spc="-1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i="1" dirty="0">
                <a:solidFill>
                  <a:srgbClr val="003763"/>
                </a:solidFill>
                <a:latin typeface="Franklin Gothic Book"/>
                <a:cs typeface="Franklin Gothic Book"/>
              </a:rPr>
              <a:t>best</a:t>
            </a:r>
            <a:r>
              <a:rPr sz="1400" i="1" spc="-3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i="1" dirty="0">
                <a:solidFill>
                  <a:srgbClr val="003763"/>
                </a:solidFill>
                <a:latin typeface="Franklin Gothic Book"/>
                <a:cs typeface="Franklin Gothic Book"/>
              </a:rPr>
              <a:t>serve</a:t>
            </a:r>
            <a:r>
              <a:rPr sz="1400" i="1" spc="-2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i="1" dirty="0">
                <a:solidFill>
                  <a:srgbClr val="003763"/>
                </a:solidFill>
                <a:latin typeface="Franklin Gothic Book"/>
                <a:cs typeface="Franklin Gothic Book"/>
              </a:rPr>
              <a:t>their</a:t>
            </a:r>
            <a:r>
              <a:rPr sz="1400" i="1" spc="-3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i="1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students </a:t>
            </a:r>
            <a:r>
              <a:rPr sz="1400" i="1" dirty="0">
                <a:solidFill>
                  <a:srgbClr val="003763"/>
                </a:solidFill>
                <a:latin typeface="Franklin Gothic Book"/>
                <a:cs typeface="Franklin Gothic Book"/>
              </a:rPr>
              <a:t>and</a:t>
            </a:r>
            <a:r>
              <a:rPr sz="1400" i="1" spc="-2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i="1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communities.</a:t>
            </a:r>
            <a:endParaRPr sz="1400">
              <a:latin typeface="Franklin Gothic Book"/>
              <a:cs typeface="Franklin Gothic Book"/>
            </a:endParaRPr>
          </a:p>
          <a:p>
            <a:pPr marL="240665" marR="57785" indent="-228600">
              <a:lnSpc>
                <a:spcPts val="1510"/>
              </a:lnSpc>
              <a:spcBef>
                <a:spcPts val="1000"/>
              </a:spcBef>
              <a:buFont typeface="Arial"/>
              <a:buChar char="•"/>
              <a:tabLst>
                <a:tab pos="240665" algn="l"/>
              </a:tabLst>
            </a:pPr>
            <a:r>
              <a:rPr sz="14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Achieve</a:t>
            </a:r>
            <a:r>
              <a:rPr sz="1400" spc="-4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dirty="0">
                <a:solidFill>
                  <a:srgbClr val="003763"/>
                </a:solidFill>
                <a:latin typeface="Franklin Gothic Book"/>
                <a:cs typeface="Franklin Gothic Book"/>
              </a:rPr>
              <a:t>an</a:t>
            </a:r>
            <a:r>
              <a:rPr sz="1400" spc="2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appropriate</a:t>
            </a:r>
            <a:r>
              <a:rPr sz="1400" spc="-2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dirty="0">
                <a:solidFill>
                  <a:srgbClr val="003763"/>
                </a:solidFill>
                <a:latin typeface="Franklin Gothic Book"/>
                <a:cs typeface="Franklin Gothic Book"/>
              </a:rPr>
              <a:t>balance</a:t>
            </a:r>
            <a:r>
              <a:rPr sz="1400" spc="-4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dirty="0">
                <a:solidFill>
                  <a:srgbClr val="003763"/>
                </a:solidFill>
                <a:latin typeface="Franklin Gothic Book"/>
                <a:cs typeface="Franklin Gothic Book"/>
              </a:rPr>
              <a:t>between</a:t>
            </a:r>
            <a:r>
              <a:rPr sz="1400" spc="-2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access/enrollment</a:t>
            </a:r>
            <a:r>
              <a:rPr sz="1400" spc="-3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dirty="0">
                <a:solidFill>
                  <a:srgbClr val="003763"/>
                </a:solidFill>
                <a:latin typeface="Franklin Gothic Book"/>
                <a:cs typeface="Franklin Gothic Book"/>
              </a:rPr>
              <a:t>and</a:t>
            </a:r>
            <a:r>
              <a:rPr sz="1400" spc="-2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dirty="0">
                <a:solidFill>
                  <a:srgbClr val="003763"/>
                </a:solidFill>
                <a:latin typeface="Franklin Gothic Book"/>
                <a:cs typeface="Franklin Gothic Book"/>
              </a:rPr>
              <a:t>performance/student</a:t>
            </a:r>
            <a:r>
              <a:rPr sz="1400" spc="-3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dirty="0">
                <a:solidFill>
                  <a:srgbClr val="003763"/>
                </a:solidFill>
                <a:latin typeface="Franklin Gothic Book"/>
                <a:cs typeface="Franklin Gothic Book"/>
              </a:rPr>
              <a:t>outcomes,</a:t>
            </a:r>
            <a:r>
              <a:rPr sz="1400" spc="-3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i="1" dirty="0">
                <a:solidFill>
                  <a:srgbClr val="003763"/>
                </a:solidFill>
                <a:latin typeface="Franklin Gothic Book"/>
                <a:cs typeface="Franklin Gothic Book"/>
              </a:rPr>
              <a:t>so</a:t>
            </a:r>
            <a:r>
              <a:rPr sz="1400" i="1" spc="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i="1" spc="-20" dirty="0">
                <a:solidFill>
                  <a:srgbClr val="003763"/>
                </a:solidFill>
                <a:latin typeface="Franklin Gothic Book"/>
                <a:cs typeface="Franklin Gothic Book"/>
              </a:rPr>
              <a:t>that </a:t>
            </a:r>
            <a:r>
              <a:rPr sz="1400" i="1" dirty="0">
                <a:solidFill>
                  <a:srgbClr val="003763"/>
                </a:solidFill>
                <a:latin typeface="Franklin Gothic Book"/>
                <a:cs typeface="Franklin Gothic Book"/>
              </a:rPr>
              <a:t>students</a:t>
            </a:r>
            <a:r>
              <a:rPr sz="1400" i="1" spc="-2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i="1" dirty="0">
                <a:solidFill>
                  <a:srgbClr val="003763"/>
                </a:solidFill>
                <a:latin typeface="Franklin Gothic Book"/>
                <a:cs typeface="Franklin Gothic Book"/>
              </a:rPr>
              <a:t>are</a:t>
            </a:r>
            <a:r>
              <a:rPr sz="1400" i="1" spc="-3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i="1" dirty="0">
                <a:solidFill>
                  <a:srgbClr val="003763"/>
                </a:solidFill>
                <a:latin typeface="Franklin Gothic Book"/>
                <a:cs typeface="Franklin Gothic Book"/>
              </a:rPr>
              <a:t>not</a:t>
            </a:r>
            <a:r>
              <a:rPr sz="1400" i="1" spc="-2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i="1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disadvantaged</a:t>
            </a:r>
            <a:r>
              <a:rPr sz="1400" i="1" spc="-5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i="1" dirty="0">
                <a:solidFill>
                  <a:srgbClr val="003763"/>
                </a:solidFill>
                <a:latin typeface="Franklin Gothic Book"/>
                <a:cs typeface="Franklin Gothic Book"/>
              </a:rPr>
              <a:t>by a</a:t>
            </a:r>
            <a:r>
              <a:rPr sz="1400" i="1" spc="-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i="1" dirty="0">
                <a:solidFill>
                  <a:srgbClr val="003763"/>
                </a:solidFill>
                <a:latin typeface="Franklin Gothic Book"/>
                <a:cs typeface="Franklin Gothic Book"/>
              </a:rPr>
              <a:t>cost</a:t>
            </a:r>
            <a:r>
              <a:rPr sz="1400" i="1" spc="-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i="1" dirty="0">
                <a:solidFill>
                  <a:srgbClr val="003763"/>
                </a:solidFill>
                <a:latin typeface="Franklin Gothic Book"/>
                <a:cs typeface="Franklin Gothic Book"/>
              </a:rPr>
              <a:t>model</a:t>
            </a:r>
            <a:r>
              <a:rPr sz="1400" i="1" spc="-4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i="1" dirty="0">
                <a:solidFill>
                  <a:srgbClr val="003763"/>
                </a:solidFill>
                <a:latin typeface="Franklin Gothic Book"/>
                <a:cs typeface="Franklin Gothic Book"/>
              </a:rPr>
              <a:t>that</a:t>
            </a:r>
            <a:r>
              <a:rPr sz="1400" i="1" spc="-3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i="1" dirty="0">
                <a:solidFill>
                  <a:srgbClr val="003763"/>
                </a:solidFill>
                <a:latin typeface="Franklin Gothic Book"/>
                <a:cs typeface="Franklin Gothic Book"/>
              </a:rPr>
              <a:t>only</a:t>
            </a:r>
            <a:r>
              <a:rPr sz="1400" i="1" spc="-1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i="1" dirty="0">
                <a:solidFill>
                  <a:srgbClr val="003763"/>
                </a:solidFill>
                <a:latin typeface="Franklin Gothic Book"/>
                <a:cs typeface="Franklin Gothic Book"/>
              </a:rPr>
              <a:t>addresses</a:t>
            </a:r>
            <a:r>
              <a:rPr sz="1400" i="1" spc="-3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i="1" dirty="0">
                <a:solidFill>
                  <a:srgbClr val="003763"/>
                </a:solidFill>
                <a:latin typeface="Franklin Gothic Book"/>
                <a:cs typeface="Franklin Gothic Book"/>
              </a:rPr>
              <a:t>access,</a:t>
            </a:r>
            <a:r>
              <a:rPr sz="1400" i="1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 retention,</a:t>
            </a:r>
            <a:r>
              <a:rPr sz="1400" i="1" spc="-5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i="1" dirty="0">
                <a:solidFill>
                  <a:srgbClr val="003763"/>
                </a:solidFill>
                <a:latin typeface="Franklin Gothic Book"/>
                <a:cs typeface="Franklin Gothic Book"/>
              </a:rPr>
              <a:t>or </a:t>
            </a:r>
            <a:r>
              <a:rPr sz="1400" i="1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completion.</a:t>
            </a:r>
            <a:endParaRPr sz="1400">
              <a:latin typeface="Franklin Gothic Book"/>
              <a:cs typeface="Franklin Gothic Book"/>
            </a:endParaRPr>
          </a:p>
          <a:p>
            <a:pPr marL="241300" marR="183515" indent="-229235">
              <a:lnSpc>
                <a:spcPts val="1510"/>
              </a:lnSpc>
              <a:spcBef>
                <a:spcPts val="1015"/>
              </a:spcBef>
              <a:buFont typeface="Arial"/>
              <a:buChar char="•"/>
              <a:tabLst>
                <a:tab pos="241300" algn="l"/>
              </a:tabLst>
            </a:pPr>
            <a:r>
              <a:rPr sz="1400" dirty="0">
                <a:solidFill>
                  <a:srgbClr val="003763"/>
                </a:solidFill>
                <a:latin typeface="Franklin Gothic Book"/>
                <a:cs typeface="Franklin Gothic Book"/>
              </a:rPr>
              <a:t>Continue</a:t>
            </a:r>
            <a:r>
              <a:rPr sz="1400" spc="-1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dirty="0">
                <a:solidFill>
                  <a:srgbClr val="003763"/>
                </a:solidFill>
                <a:latin typeface="Franklin Gothic Book"/>
                <a:cs typeface="Franklin Gothic Book"/>
              </a:rPr>
              <a:t>to</a:t>
            </a:r>
            <a:r>
              <a:rPr sz="1400" spc="-2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dirty="0">
                <a:solidFill>
                  <a:srgbClr val="003763"/>
                </a:solidFill>
                <a:latin typeface="Franklin Gothic Book"/>
                <a:cs typeface="Franklin Gothic Book"/>
              </a:rPr>
              <a:t>right-size</a:t>
            </a:r>
            <a:r>
              <a:rPr sz="1400" spc="-4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dirty="0">
                <a:solidFill>
                  <a:srgbClr val="003763"/>
                </a:solidFill>
                <a:latin typeface="Franklin Gothic Book"/>
                <a:cs typeface="Franklin Gothic Book"/>
              </a:rPr>
              <a:t>enrollment</a:t>
            </a:r>
            <a:r>
              <a:rPr sz="1400" spc="-4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averages,</a:t>
            </a:r>
            <a:r>
              <a:rPr sz="1400" spc="-5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i="1" dirty="0">
                <a:solidFill>
                  <a:srgbClr val="003763"/>
                </a:solidFill>
                <a:latin typeface="Franklin Gothic Book"/>
                <a:cs typeface="Franklin Gothic Book"/>
              </a:rPr>
              <a:t>so</a:t>
            </a:r>
            <a:r>
              <a:rPr sz="1400" i="1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i="1" dirty="0">
                <a:solidFill>
                  <a:srgbClr val="003763"/>
                </a:solidFill>
                <a:latin typeface="Franklin Gothic Book"/>
                <a:cs typeface="Franklin Gothic Book"/>
              </a:rPr>
              <a:t>that</a:t>
            </a:r>
            <a:r>
              <a:rPr sz="1400" i="1" spc="-3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i="1" dirty="0">
                <a:solidFill>
                  <a:srgbClr val="003763"/>
                </a:solidFill>
                <a:latin typeface="Franklin Gothic Book"/>
                <a:cs typeface="Franklin Gothic Book"/>
              </a:rPr>
              <a:t>funding</a:t>
            </a:r>
            <a:r>
              <a:rPr sz="1400" i="1" spc="-2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i="1" dirty="0">
                <a:solidFill>
                  <a:srgbClr val="003763"/>
                </a:solidFill>
                <a:latin typeface="Franklin Gothic Book"/>
                <a:cs typeface="Franklin Gothic Book"/>
              </a:rPr>
              <a:t>more</a:t>
            </a:r>
            <a:r>
              <a:rPr sz="1400" i="1" spc="-5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i="1" dirty="0">
                <a:solidFill>
                  <a:srgbClr val="003763"/>
                </a:solidFill>
                <a:latin typeface="Franklin Gothic Book"/>
                <a:cs typeface="Franklin Gothic Book"/>
              </a:rPr>
              <a:t>closely</a:t>
            </a:r>
            <a:r>
              <a:rPr sz="1400" i="1" spc="-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i="1" dirty="0">
                <a:solidFill>
                  <a:srgbClr val="003763"/>
                </a:solidFill>
                <a:latin typeface="Franklin Gothic Book"/>
                <a:cs typeface="Franklin Gothic Book"/>
              </a:rPr>
              <a:t>meets</a:t>
            </a:r>
            <a:r>
              <a:rPr sz="1400" i="1" spc="-5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i="1" dirty="0">
                <a:solidFill>
                  <a:srgbClr val="003763"/>
                </a:solidFill>
                <a:latin typeface="Franklin Gothic Book"/>
                <a:cs typeface="Franklin Gothic Book"/>
              </a:rPr>
              <a:t>the</a:t>
            </a:r>
            <a:r>
              <a:rPr sz="1400" i="1" spc="-2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i="1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current-</a:t>
            </a:r>
            <a:r>
              <a:rPr sz="1400" i="1" dirty="0">
                <a:solidFill>
                  <a:srgbClr val="003763"/>
                </a:solidFill>
                <a:latin typeface="Franklin Gothic Book"/>
                <a:cs typeface="Franklin Gothic Book"/>
              </a:rPr>
              <a:t>day</a:t>
            </a:r>
            <a:r>
              <a:rPr sz="1400" i="1" spc="-4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i="1" dirty="0">
                <a:solidFill>
                  <a:srgbClr val="003763"/>
                </a:solidFill>
                <a:latin typeface="Franklin Gothic Book"/>
                <a:cs typeface="Franklin Gothic Book"/>
              </a:rPr>
              <a:t>needs</a:t>
            </a:r>
            <a:r>
              <a:rPr sz="1400" i="1" spc="-3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400" i="1" spc="-25" dirty="0">
                <a:solidFill>
                  <a:srgbClr val="003763"/>
                </a:solidFill>
                <a:latin typeface="Franklin Gothic Book"/>
                <a:cs typeface="Franklin Gothic Book"/>
              </a:rPr>
              <a:t>of </a:t>
            </a:r>
            <a:r>
              <a:rPr sz="1400" i="1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communities.</a:t>
            </a:r>
            <a:endParaRPr sz="1400">
              <a:latin typeface="Franklin Gothic Book"/>
              <a:cs typeface="Franklin Gothic Book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535940" y="1351279"/>
            <a:ext cx="280606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CONTEXT</a:t>
            </a:r>
            <a:r>
              <a:rPr spc="-95" dirty="0"/>
              <a:t> </a:t>
            </a:r>
            <a:r>
              <a:rPr spc="-10" dirty="0"/>
              <a:t>SETTING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46990" rIns="0" bIns="0" rtlCol="0">
            <a:spAutoFit/>
          </a:bodyPr>
          <a:lstStyle/>
          <a:p>
            <a:pPr marL="37465">
              <a:lnSpc>
                <a:spcPct val="100000"/>
              </a:lnSpc>
              <a:spcBef>
                <a:spcPts val="370"/>
              </a:spcBef>
            </a:pPr>
            <a:fld id="{81D60167-4931-47E6-BA6A-407CBD079E47}" type="slidenum">
              <a:rPr spc="-25" dirty="0"/>
              <a:t>6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535940" y="1909978"/>
            <a:ext cx="8106409" cy="3732529"/>
          </a:xfrm>
          <a:prstGeom prst="rect">
            <a:avLst/>
          </a:prstGeom>
        </p:spPr>
        <p:txBody>
          <a:bodyPr vert="horz" wrap="square" lIns="0" tIns="116205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915"/>
              </a:spcBef>
              <a:buFont typeface="Arial"/>
              <a:buChar char="•"/>
              <a:tabLst>
                <a:tab pos="240665" algn="l"/>
              </a:tabLst>
            </a:pP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The</a:t>
            </a:r>
            <a:r>
              <a:rPr sz="1600" spc="-3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new</a:t>
            </a:r>
            <a:r>
              <a:rPr sz="1600" spc="-3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model</a:t>
            </a:r>
            <a:r>
              <a:rPr sz="1600" spc="-3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will</a:t>
            </a:r>
            <a:r>
              <a:rPr sz="1600" spc="-5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redistribute</a:t>
            </a:r>
            <a:r>
              <a:rPr sz="1600" spc="-5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existing</a:t>
            </a:r>
            <a:r>
              <a:rPr sz="1600" spc="-7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funds</a:t>
            </a:r>
            <a:r>
              <a:rPr sz="1600" spc="-7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rather</a:t>
            </a:r>
            <a:r>
              <a:rPr sz="1600" spc="-3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than</a:t>
            </a:r>
            <a:r>
              <a:rPr sz="1600" spc="-4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introduce</a:t>
            </a:r>
            <a:r>
              <a:rPr sz="1600" spc="-5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new</a:t>
            </a:r>
            <a:r>
              <a:rPr sz="1600" spc="-2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funding.</a:t>
            </a:r>
            <a:endParaRPr sz="1600">
              <a:latin typeface="Franklin Gothic Book"/>
              <a:cs typeface="Franklin Gothic Book"/>
            </a:endParaRPr>
          </a:p>
          <a:p>
            <a:pPr marL="241300" marR="43815" indent="-229235">
              <a:lnSpc>
                <a:spcPts val="1730"/>
              </a:lnSpc>
              <a:spcBef>
                <a:spcPts val="1030"/>
              </a:spcBef>
              <a:buFont typeface="Arial"/>
              <a:buChar char="•"/>
              <a:tabLst>
                <a:tab pos="241300" algn="l"/>
              </a:tabLst>
            </a:pP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While</a:t>
            </a:r>
            <a:r>
              <a:rPr sz="1600" spc="-3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evaluating</a:t>
            </a:r>
            <a:r>
              <a:rPr sz="1600" spc="-2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the</a:t>
            </a:r>
            <a:r>
              <a:rPr sz="1600" spc="-3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model,</a:t>
            </a:r>
            <a:r>
              <a:rPr sz="1600" spc="-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it</a:t>
            </a:r>
            <a:r>
              <a:rPr sz="1600" spc="-3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is</a:t>
            </a:r>
            <a:r>
              <a:rPr sz="1600" spc="-3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essential</a:t>
            </a:r>
            <a:r>
              <a:rPr sz="1600" spc="-2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to</a:t>
            </a:r>
            <a:r>
              <a:rPr sz="1600" spc="-1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view</a:t>
            </a:r>
            <a:r>
              <a:rPr sz="1600" spc="-5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it</a:t>
            </a:r>
            <a:r>
              <a:rPr sz="1600" spc="-5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through</a:t>
            </a:r>
            <a:r>
              <a:rPr sz="1600" spc="-5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a</a:t>
            </a:r>
            <a:r>
              <a:rPr sz="1600" spc="-2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system-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wide</a:t>
            </a:r>
            <a:r>
              <a:rPr sz="1600" spc="-5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lens,</a:t>
            </a:r>
            <a:r>
              <a:rPr sz="1600" spc="-5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considering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the</a:t>
            </a:r>
            <a:r>
              <a:rPr sz="16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collective</a:t>
            </a:r>
            <a:r>
              <a:rPr sz="1600" spc="-4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impact</a:t>
            </a:r>
            <a:r>
              <a:rPr sz="1600" spc="-4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across</a:t>
            </a:r>
            <a:r>
              <a:rPr sz="1600" spc="-5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all</a:t>
            </a:r>
            <a:r>
              <a:rPr sz="16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colleges,</a:t>
            </a:r>
            <a:r>
              <a:rPr sz="1600" spc="-4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not</a:t>
            </a:r>
            <a:r>
              <a:rPr sz="1600" spc="-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just</a:t>
            </a:r>
            <a:r>
              <a:rPr sz="1600" spc="-3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individual</a:t>
            </a:r>
            <a:r>
              <a:rPr sz="1600" spc="-3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institutions.</a:t>
            </a:r>
            <a:endParaRPr sz="1600">
              <a:latin typeface="Franklin Gothic Book"/>
              <a:cs typeface="Franklin Gothic Book"/>
            </a:endParaRPr>
          </a:p>
          <a:p>
            <a:pPr marL="240665" marR="248285" indent="-228600">
              <a:lnSpc>
                <a:spcPts val="1730"/>
              </a:lnSpc>
              <a:spcBef>
                <a:spcPts val="994"/>
              </a:spcBef>
              <a:buFont typeface="Arial"/>
              <a:buChar char="•"/>
              <a:tabLst>
                <a:tab pos="240665" algn="l"/>
              </a:tabLst>
            </a:pP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Outside</a:t>
            </a:r>
            <a:r>
              <a:rPr sz="1600" spc="-6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the</a:t>
            </a:r>
            <a:r>
              <a:rPr sz="1600" spc="-7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committee’s</a:t>
            </a:r>
            <a:r>
              <a:rPr sz="1600" spc="-7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scope</a:t>
            </a:r>
            <a:r>
              <a:rPr sz="1600" spc="-7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were</a:t>
            </a:r>
            <a:r>
              <a:rPr sz="1600" spc="-2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State</a:t>
            </a:r>
            <a:r>
              <a:rPr sz="1600" spc="-3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Board</a:t>
            </a:r>
            <a:r>
              <a:rPr sz="1600" spc="-2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budget/staffing,</a:t>
            </a:r>
            <a:r>
              <a:rPr sz="1600" spc="-2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centralized</a:t>
            </a:r>
            <a:r>
              <a:rPr sz="1600" spc="-3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IT</a:t>
            </a:r>
            <a:r>
              <a:rPr sz="1600" spc="-4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services,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system</a:t>
            </a:r>
            <a:r>
              <a:rPr sz="1600" spc="-6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reserves,</a:t>
            </a:r>
            <a:r>
              <a:rPr sz="1600" spc="-4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and</a:t>
            </a:r>
            <a:r>
              <a:rPr sz="1600" spc="-4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Legislative</a:t>
            </a:r>
            <a:r>
              <a:rPr sz="1600" spc="-5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provisos.</a:t>
            </a:r>
            <a:endParaRPr sz="1600">
              <a:latin typeface="Franklin Gothic Book"/>
              <a:cs typeface="Franklin Gothic Book"/>
            </a:endParaRPr>
          </a:p>
          <a:p>
            <a:pPr marL="240665" indent="-227965">
              <a:lnSpc>
                <a:spcPct val="100000"/>
              </a:lnSpc>
              <a:spcBef>
                <a:spcPts val="775"/>
              </a:spcBef>
              <a:buFont typeface="Arial"/>
              <a:buChar char="•"/>
              <a:tabLst>
                <a:tab pos="240665" algn="l"/>
              </a:tabLst>
            </a:pP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Final</a:t>
            </a:r>
            <a:r>
              <a:rPr sz="1600" spc="-6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recommendations</a:t>
            </a:r>
            <a:r>
              <a:rPr sz="1600" spc="-1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remain</a:t>
            </a:r>
            <a:r>
              <a:rPr sz="1600" spc="-8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principle-</a:t>
            </a:r>
            <a:r>
              <a:rPr sz="16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driven.</a:t>
            </a:r>
            <a:endParaRPr sz="1600">
              <a:latin typeface="Franklin Gothic Book"/>
              <a:cs typeface="Franklin Gothic Book"/>
            </a:endParaRPr>
          </a:p>
          <a:p>
            <a:pPr marL="240665" indent="-227965">
              <a:lnSpc>
                <a:spcPct val="100000"/>
              </a:lnSpc>
              <a:spcBef>
                <a:spcPts val="815"/>
              </a:spcBef>
              <a:buFont typeface="Arial"/>
              <a:buChar char="•"/>
              <a:tabLst>
                <a:tab pos="240665" algn="l"/>
              </a:tabLst>
            </a:pP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Final</a:t>
            </a:r>
            <a:r>
              <a:rPr sz="1600" spc="-5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recommendations </a:t>
            </a:r>
            <a:r>
              <a:rPr sz="16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approved</a:t>
            </a:r>
            <a:r>
              <a:rPr sz="1600" spc="-6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by</a:t>
            </a:r>
            <a:r>
              <a:rPr sz="1600" spc="-3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spc="-25" dirty="0">
                <a:solidFill>
                  <a:srgbClr val="003763"/>
                </a:solidFill>
                <a:latin typeface="Franklin Gothic Book"/>
                <a:cs typeface="Franklin Gothic Book"/>
              </a:rPr>
              <a:t>WACTC</a:t>
            </a:r>
            <a:r>
              <a:rPr sz="1600" spc="-7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were</a:t>
            </a:r>
            <a:r>
              <a:rPr sz="1600" spc="-4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presented</a:t>
            </a:r>
            <a:r>
              <a:rPr sz="1600" spc="-5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to</a:t>
            </a:r>
            <a:r>
              <a:rPr sz="1600" spc="-5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the</a:t>
            </a:r>
            <a:r>
              <a:rPr sz="1600" spc="-5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State</a:t>
            </a:r>
            <a:r>
              <a:rPr sz="1600" spc="-6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Board.</a:t>
            </a:r>
            <a:endParaRPr sz="1600">
              <a:latin typeface="Franklin Gothic Book"/>
              <a:cs typeface="Franklin Gothic Book"/>
            </a:endParaRPr>
          </a:p>
          <a:p>
            <a:pPr marL="698500" marR="5080" lvl="1" indent="-228600">
              <a:lnSpc>
                <a:spcPts val="1730"/>
              </a:lnSpc>
              <a:spcBef>
                <a:spcPts val="515"/>
              </a:spcBef>
              <a:buFont typeface="Arial"/>
              <a:buChar char="•"/>
              <a:tabLst>
                <a:tab pos="698500" algn="l"/>
              </a:tabLst>
            </a:pP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Voting</a:t>
            </a:r>
            <a:r>
              <a:rPr sz="1600" spc="-4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was</a:t>
            </a:r>
            <a:r>
              <a:rPr sz="1600" spc="-3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conducted</a:t>
            </a:r>
            <a:r>
              <a:rPr sz="1600" spc="-2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at</a:t>
            </a:r>
            <a:r>
              <a:rPr sz="1600" spc="-3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the</a:t>
            </a:r>
            <a:r>
              <a:rPr sz="1600" spc="-5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July</a:t>
            </a:r>
            <a:r>
              <a:rPr sz="1600" spc="-5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spc="-20" dirty="0">
                <a:solidFill>
                  <a:srgbClr val="003763"/>
                </a:solidFill>
                <a:latin typeface="Franklin Gothic Book"/>
                <a:cs typeface="Franklin Gothic Book"/>
              </a:rPr>
              <a:t>WACTC</a:t>
            </a:r>
            <a:r>
              <a:rPr sz="1600" spc="-2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retreat</a:t>
            </a:r>
            <a:r>
              <a:rPr sz="1600" spc="-3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and</a:t>
            </a:r>
            <a:r>
              <a:rPr sz="1600" spc="-3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was</a:t>
            </a:r>
            <a:r>
              <a:rPr sz="1600" spc="-3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open</a:t>
            </a:r>
            <a:r>
              <a:rPr sz="1600" spc="-3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to</a:t>
            </a:r>
            <a:r>
              <a:rPr sz="1600" spc="-5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all</a:t>
            </a:r>
            <a:r>
              <a:rPr sz="1600" spc="-4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34</a:t>
            </a:r>
            <a:r>
              <a:rPr sz="1600" spc="-3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college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presidents</a:t>
            </a:r>
            <a:r>
              <a:rPr sz="1600" spc="-6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and</a:t>
            </a:r>
            <a:r>
              <a:rPr sz="1600" spc="-3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three</a:t>
            </a:r>
            <a:r>
              <a:rPr sz="1600" spc="-4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chancellors.</a:t>
            </a:r>
            <a:r>
              <a:rPr sz="1600" spc="-4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spc="-25" dirty="0">
                <a:solidFill>
                  <a:srgbClr val="003763"/>
                </a:solidFill>
                <a:latin typeface="Franklin Gothic Book"/>
                <a:cs typeface="Franklin Gothic Book"/>
              </a:rPr>
              <a:t>Two</a:t>
            </a:r>
            <a:r>
              <a:rPr sz="1600" spc="-3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colleges</a:t>
            </a:r>
            <a:r>
              <a:rPr sz="1600" spc="-3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did</a:t>
            </a:r>
            <a:r>
              <a:rPr sz="1600" spc="-4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not</a:t>
            </a:r>
            <a:r>
              <a:rPr sz="1600" spc="-5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have</a:t>
            </a:r>
            <a:r>
              <a:rPr sz="1600" spc="-3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representation</a:t>
            </a:r>
            <a:r>
              <a:rPr sz="1600" spc="-3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in</a:t>
            </a:r>
            <a:r>
              <a:rPr sz="1600" spc="-6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the</a:t>
            </a:r>
            <a:r>
              <a:rPr sz="1600" spc="-4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vote.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35</a:t>
            </a:r>
            <a:r>
              <a:rPr sz="1600" spc="-3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of</a:t>
            </a:r>
            <a:r>
              <a:rPr sz="1600" spc="-4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the</a:t>
            </a:r>
            <a:r>
              <a:rPr sz="1600" spc="-4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37</a:t>
            </a:r>
            <a:r>
              <a:rPr sz="1600" spc="-2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participated.</a:t>
            </a:r>
            <a:endParaRPr sz="1600">
              <a:latin typeface="Franklin Gothic Book"/>
              <a:cs typeface="Franklin Gothic Book"/>
            </a:endParaRPr>
          </a:p>
          <a:p>
            <a:pPr marL="241300" marR="409575" indent="-229235">
              <a:lnSpc>
                <a:spcPct val="89700"/>
              </a:lnSpc>
              <a:spcBef>
                <a:spcPts val="985"/>
              </a:spcBef>
              <a:buFont typeface="Arial"/>
              <a:buChar char="•"/>
              <a:tabLst>
                <a:tab pos="241300" algn="l"/>
              </a:tabLst>
            </a:pP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The</a:t>
            </a:r>
            <a:r>
              <a:rPr sz="1600" spc="-1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State</a:t>
            </a:r>
            <a:r>
              <a:rPr sz="1600" spc="-3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Board</a:t>
            </a:r>
            <a:r>
              <a:rPr sz="1600" spc="-5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(the</a:t>
            </a:r>
            <a:r>
              <a:rPr sz="1600" spc="-5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nine</a:t>
            </a:r>
            <a:r>
              <a:rPr sz="1600" spc="-4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members)</a:t>
            </a:r>
            <a:r>
              <a:rPr sz="1600" spc="-4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holds</a:t>
            </a:r>
            <a:r>
              <a:rPr sz="1600" spc="-5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statutory</a:t>
            </a:r>
            <a:r>
              <a:rPr sz="1600" spc="-5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authority,</a:t>
            </a:r>
            <a:r>
              <a:rPr sz="1600" spc="-5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as</a:t>
            </a:r>
            <a:r>
              <a:rPr sz="1600" spc="-1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provided</a:t>
            </a:r>
            <a:r>
              <a:rPr sz="1600" spc="-1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in</a:t>
            </a:r>
            <a:r>
              <a:rPr sz="1600" spc="-25" dirty="0">
                <a:solidFill>
                  <a:srgbClr val="003763"/>
                </a:solidFill>
                <a:latin typeface="Franklin Gothic Book"/>
                <a:cs typeface="Franklin Gothic Book"/>
              </a:rPr>
              <a:t> RCW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28B.50.090,</a:t>
            </a:r>
            <a:r>
              <a:rPr sz="1600" spc="-1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to</a:t>
            </a:r>
            <a:r>
              <a:rPr sz="1600" spc="-3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establish</a:t>
            </a:r>
            <a:r>
              <a:rPr sz="1600" spc="-6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guidelines</a:t>
            </a:r>
            <a:r>
              <a:rPr sz="1600" spc="-6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for</a:t>
            </a:r>
            <a:r>
              <a:rPr sz="1600" spc="-4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the</a:t>
            </a:r>
            <a:r>
              <a:rPr sz="1600" spc="-6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disbursement</a:t>
            </a:r>
            <a:r>
              <a:rPr sz="1600" spc="-6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of</a:t>
            </a:r>
            <a:r>
              <a:rPr sz="1600" spc="-3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state</a:t>
            </a:r>
            <a:r>
              <a:rPr sz="1600" spc="-6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appropriations</a:t>
            </a:r>
            <a:r>
              <a:rPr sz="1600" spc="-6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to</a:t>
            </a:r>
            <a:r>
              <a:rPr sz="1600" spc="-2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spc="-25" dirty="0">
                <a:solidFill>
                  <a:srgbClr val="003763"/>
                </a:solidFill>
                <a:latin typeface="Franklin Gothic Book"/>
                <a:cs typeface="Franklin Gothic Book"/>
              </a:rPr>
              <a:t>the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college</a:t>
            </a:r>
            <a:r>
              <a:rPr sz="1600" spc="-3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districts</a:t>
            </a:r>
            <a:r>
              <a:rPr sz="18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.</a:t>
            </a:r>
            <a:endParaRPr sz="1800">
              <a:latin typeface="Franklin Gothic Book"/>
              <a:cs typeface="Franklin Gothic Book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83045" y="3032873"/>
            <a:ext cx="6144260" cy="1489075"/>
          </a:xfrm>
          <a:prstGeom prst="rect">
            <a:avLst/>
          </a:prstGeom>
        </p:spPr>
        <p:txBody>
          <a:bodyPr vert="horz" wrap="square" lIns="0" tIns="256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20"/>
              </a:spcBef>
            </a:pPr>
            <a:r>
              <a:rPr sz="3200" spc="-55" dirty="0">
                <a:solidFill>
                  <a:srgbClr val="003763"/>
                </a:solidFill>
                <a:latin typeface="Franklin Gothic Medium"/>
                <a:cs typeface="Franklin Gothic Medium"/>
              </a:rPr>
              <a:t>STATE</a:t>
            </a:r>
            <a:r>
              <a:rPr sz="3200" spc="-135" dirty="0">
                <a:solidFill>
                  <a:srgbClr val="003763"/>
                </a:solidFill>
                <a:latin typeface="Franklin Gothic Medium"/>
                <a:cs typeface="Franklin Gothic Medium"/>
              </a:rPr>
              <a:t> </a:t>
            </a:r>
            <a:r>
              <a:rPr sz="3200" dirty="0">
                <a:solidFill>
                  <a:srgbClr val="003763"/>
                </a:solidFill>
                <a:latin typeface="Franklin Gothic Medium"/>
                <a:cs typeface="Franklin Gothic Medium"/>
              </a:rPr>
              <a:t>BOARD</a:t>
            </a:r>
            <a:r>
              <a:rPr sz="3200" spc="-110" dirty="0">
                <a:solidFill>
                  <a:srgbClr val="003763"/>
                </a:solidFill>
                <a:latin typeface="Franklin Gothic Medium"/>
                <a:cs typeface="Franklin Gothic Medium"/>
              </a:rPr>
              <a:t> </a:t>
            </a:r>
            <a:r>
              <a:rPr sz="3200" spc="-10" dirty="0">
                <a:solidFill>
                  <a:srgbClr val="003763"/>
                </a:solidFill>
                <a:latin typeface="Franklin Gothic Medium"/>
                <a:cs typeface="Franklin Gothic Medium"/>
              </a:rPr>
              <a:t>APPROVED</a:t>
            </a:r>
            <a:endParaRPr sz="3200">
              <a:latin typeface="Franklin Gothic Medium"/>
              <a:cs typeface="Franklin Gothic Medium"/>
            </a:endParaRPr>
          </a:p>
          <a:p>
            <a:pPr marL="12700">
              <a:lnSpc>
                <a:spcPct val="100000"/>
              </a:lnSpc>
              <a:spcBef>
                <a:spcPts val="1920"/>
              </a:spcBef>
            </a:pPr>
            <a:r>
              <a:rPr sz="3200" dirty="0">
                <a:solidFill>
                  <a:srgbClr val="003763"/>
                </a:solidFill>
                <a:latin typeface="Franklin Gothic Medium"/>
                <a:cs typeface="Franklin Gothic Medium"/>
              </a:rPr>
              <a:t>Allocation</a:t>
            </a:r>
            <a:r>
              <a:rPr sz="3200" spc="-30" dirty="0">
                <a:solidFill>
                  <a:srgbClr val="003763"/>
                </a:solidFill>
                <a:latin typeface="Franklin Gothic Medium"/>
                <a:cs typeface="Franklin Gothic Medium"/>
              </a:rPr>
              <a:t> </a:t>
            </a:r>
            <a:r>
              <a:rPr sz="3200" dirty="0">
                <a:solidFill>
                  <a:srgbClr val="003763"/>
                </a:solidFill>
                <a:latin typeface="Franklin Gothic Medium"/>
                <a:cs typeface="Franklin Gothic Medium"/>
              </a:rPr>
              <a:t>Model</a:t>
            </a:r>
            <a:r>
              <a:rPr sz="3200" spc="-50" dirty="0">
                <a:solidFill>
                  <a:srgbClr val="003763"/>
                </a:solidFill>
                <a:latin typeface="Franklin Gothic Medium"/>
                <a:cs typeface="Franklin Gothic Medium"/>
              </a:rPr>
              <a:t> </a:t>
            </a:r>
            <a:r>
              <a:rPr sz="3200" dirty="0">
                <a:solidFill>
                  <a:srgbClr val="003763"/>
                </a:solidFill>
                <a:latin typeface="Franklin Gothic Medium"/>
                <a:cs typeface="Franklin Gothic Medium"/>
              </a:rPr>
              <a:t>Core</a:t>
            </a:r>
            <a:r>
              <a:rPr sz="3200" spc="-55" dirty="0">
                <a:solidFill>
                  <a:srgbClr val="003763"/>
                </a:solidFill>
                <a:latin typeface="Franklin Gothic Medium"/>
                <a:cs typeface="Franklin Gothic Medium"/>
              </a:rPr>
              <a:t> </a:t>
            </a:r>
            <a:r>
              <a:rPr sz="3200" spc="-10" dirty="0">
                <a:solidFill>
                  <a:srgbClr val="003763"/>
                </a:solidFill>
                <a:latin typeface="Franklin Gothic Medium"/>
                <a:cs typeface="Franklin Gothic Medium"/>
              </a:rPr>
              <a:t>Components</a:t>
            </a:r>
            <a:endParaRPr sz="3200">
              <a:latin typeface="Franklin Gothic Medium"/>
              <a:cs typeface="Franklin Gothic Medium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84093" y="3988164"/>
            <a:ext cx="8194040" cy="0"/>
          </a:xfrm>
          <a:custGeom>
            <a:avLst/>
            <a:gdLst/>
            <a:ahLst/>
            <a:cxnLst/>
            <a:rect l="l" t="t" r="r" b="b"/>
            <a:pathLst>
              <a:path w="8194040">
                <a:moveTo>
                  <a:pt x="0" y="0"/>
                </a:moveTo>
                <a:lnTo>
                  <a:pt x="8193735" y="0"/>
                </a:lnTo>
              </a:path>
            </a:pathLst>
          </a:custGeom>
          <a:ln w="38100">
            <a:solidFill>
              <a:srgbClr val="00376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6113779" y="5696203"/>
            <a:ext cx="2243455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3483C9"/>
                </a:solidFill>
                <a:latin typeface="Franklin Gothic Book"/>
                <a:cs typeface="Franklin Gothic Book"/>
              </a:rPr>
              <a:t>94%</a:t>
            </a:r>
            <a:r>
              <a:rPr sz="1800" spc="-40" dirty="0">
                <a:solidFill>
                  <a:srgbClr val="3483C9"/>
                </a:solidFill>
                <a:latin typeface="Franklin Gothic Book"/>
                <a:cs typeface="Franklin Gothic Book"/>
              </a:rPr>
              <a:t> </a:t>
            </a:r>
            <a:r>
              <a:rPr sz="1800" spc="-10" dirty="0">
                <a:solidFill>
                  <a:srgbClr val="3483C9"/>
                </a:solidFill>
                <a:latin typeface="Franklin Gothic Book"/>
                <a:cs typeface="Franklin Gothic Book"/>
              </a:rPr>
              <a:t>APPROVAL</a:t>
            </a:r>
            <a:endParaRPr sz="1800">
              <a:latin typeface="Franklin Gothic Book"/>
              <a:cs typeface="Franklin Gothic Book"/>
            </a:endParaRPr>
          </a:p>
          <a:p>
            <a:pPr marL="12700">
              <a:lnSpc>
                <a:spcPct val="100000"/>
              </a:lnSpc>
            </a:pPr>
            <a:r>
              <a:rPr sz="1800" dirty="0">
                <a:solidFill>
                  <a:srgbClr val="3483C9"/>
                </a:solidFill>
                <a:latin typeface="Franklin Gothic Book"/>
                <a:cs typeface="Franklin Gothic Book"/>
              </a:rPr>
              <a:t>33</a:t>
            </a:r>
            <a:r>
              <a:rPr sz="1800" spc="-55" dirty="0">
                <a:solidFill>
                  <a:srgbClr val="3483C9"/>
                </a:solidFill>
                <a:latin typeface="Franklin Gothic Book"/>
                <a:cs typeface="Franklin Gothic Book"/>
              </a:rPr>
              <a:t> </a:t>
            </a:r>
            <a:r>
              <a:rPr sz="1800" dirty="0">
                <a:solidFill>
                  <a:srgbClr val="3483C9"/>
                </a:solidFill>
                <a:latin typeface="Franklin Gothic Book"/>
                <a:cs typeface="Franklin Gothic Book"/>
              </a:rPr>
              <a:t>out</a:t>
            </a:r>
            <a:r>
              <a:rPr sz="1800" spc="-30" dirty="0">
                <a:solidFill>
                  <a:srgbClr val="3483C9"/>
                </a:solidFill>
                <a:latin typeface="Franklin Gothic Book"/>
                <a:cs typeface="Franklin Gothic Book"/>
              </a:rPr>
              <a:t> </a:t>
            </a:r>
            <a:r>
              <a:rPr sz="1800" dirty="0">
                <a:solidFill>
                  <a:srgbClr val="3483C9"/>
                </a:solidFill>
                <a:latin typeface="Franklin Gothic Book"/>
                <a:cs typeface="Franklin Gothic Book"/>
              </a:rPr>
              <a:t>of</a:t>
            </a:r>
            <a:r>
              <a:rPr sz="1800" spc="-25" dirty="0">
                <a:solidFill>
                  <a:srgbClr val="3483C9"/>
                </a:solidFill>
                <a:latin typeface="Franklin Gothic Book"/>
                <a:cs typeface="Franklin Gothic Book"/>
              </a:rPr>
              <a:t> </a:t>
            </a:r>
            <a:r>
              <a:rPr sz="1800" dirty="0">
                <a:solidFill>
                  <a:srgbClr val="3483C9"/>
                </a:solidFill>
                <a:latin typeface="Franklin Gothic Book"/>
                <a:cs typeface="Franklin Gothic Book"/>
              </a:rPr>
              <a:t>35</a:t>
            </a:r>
            <a:r>
              <a:rPr sz="1800" spc="-50" dirty="0">
                <a:solidFill>
                  <a:srgbClr val="3483C9"/>
                </a:solidFill>
                <a:latin typeface="Franklin Gothic Book"/>
                <a:cs typeface="Franklin Gothic Book"/>
              </a:rPr>
              <a:t> </a:t>
            </a:r>
            <a:r>
              <a:rPr sz="1800" dirty="0">
                <a:solidFill>
                  <a:srgbClr val="3483C9"/>
                </a:solidFill>
                <a:latin typeface="Franklin Gothic Book"/>
                <a:cs typeface="Franklin Gothic Book"/>
              </a:rPr>
              <a:t>voted</a:t>
            </a:r>
            <a:r>
              <a:rPr sz="1800" spc="-30" dirty="0">
                <a:solidFill>
                  <a:srgbClr val="3483C9"/>
                </a:solidFill>
                <a:latin typeface="Franklin Gothic Book"/>
                <a:cs typeface="Franklin Gothic Book"/>
              </a:rPr>
              <a:t> </a:t>
            </a:r>
            <a:r>
              <a:rPr sz="1800" spc="-25" dirty="0">
                <a:solidFill>
                  <a:srgbClr val="3483C9"/>
                </a:solidFill>
                <a:latin typeface="Franklin Gothic Book"/>
                <a:cs typeface="Franklin Gothic Book"/>
              </a:rPr>
              <a:t>YES</a:t>
            </a:r>
            <a:endParaRPr sz="1800">
              <a:latin typeface="Franklin Gothic Book"/>
              <a:cs typeface="Franklin Gothic Book"/>
            </a:endParaRPr>
          </a:p>
          <a:p>
            <a:pPr marL="12700">
              <a:lnSpc>
                <a:spcPct val="100000"/>
              </a:lnSpc>
            </a:pPr>
            <a:r>
              <a:rPr sz="1800" dirty="0">
                <a:solidFill>
                  <a:srgbClr val="3483C9"/>
                </a:solidFill>
                <a:latin typeface="Franklin Gothic Book"/>
                <a:cs typeface="Franklin Gothic Book"/>
              </a:rPr>
              <a:t>1</a:t>
            </a:r>
            <a:r>
              <a:rPr sz="1800" spc="-15" dirty="0">
                <a:solidFill>
                  <a:srgbClr val="3483C9"/>
                </a:solidFill>
                <a:latin typeface="Franklin Gothic Book"/>
                <a:cs typeface="Franklin Gothic Book"/>
              </a:rPr>
              <a:t> </a:t>
            </a:r>
            <a:r>
              <a:rPr sz="1800" dirty="0">
                <a:solidFill>
                  <a:srgbClr val="3483C9"/>
                </a:solidFill>
                <a:latin typeface="Franklin Gothic Book"/>
                <a:cs typeface="Franklin Gothic Book"/>
              </a:rPr>
              <a:t>NO,</a:t>
            </a:r>
            <a:r>
              <a:rPr sz="1800" spc="-5" dirty="0">
                <a:solidFill>
                  <a:srgbClr val="3483C9"/>
                </a:solidFill>
                <a:latin typeface="Franklin Gothic Book"/>
                <a:cs typeface="Franklin Gothic Book"/>
              </a:rPr>
              <a:t> </a:t>
            </a:r>
            <a:r>
              <a:rPr sz="1800" dirty="0">
                <a:solidFill>
                  <a:srgbClr val="3483C9"/>
                </a:solidFill>
                <a:latin typeface="Franklin Gothic Book"/>
                <a:cs typeface="Franklin Gothic Book"/>
              </a:rPr>
              <a:t>1</a:t>
            </a:r>
            <a:r>
              <a:rPr sz="1800" spc="-10" dirty="0">
                <a:solidFill>
                  <a:srgbClr val="3483C9"/>
                </a:solidFill>
                <a:latin typeface="Franklin Gothic Book"/>
                <a:cs typeface="Franklin Gothic Book"/>
              </a:rPr>
              <a:t> ABSTAIN</a:t>
            </a:r>
            <a:endParaRPr sz="1800">
              <a:latin typeface="Franklin Gothic Book"/>
              <a:cs typeface="Franklin Gothic Book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46990" rIns="0" bIns="0" rtlCol="0">
            <a:spAutoFit/>
          </a:bodyPr>
          <a:lstStyle/>
          <a:p>
            <a:pPr marL="37465">
              <a:lnSpc>
                <a:spcPct val="100000"/>
              </a:lnSpc>
              <a:spcBef>
                <a:spcPts val="370"/>
              </a:spcBef>
            </a:pPr>
            <a:fld id="{81D60167-4931-47E6-BA6A-407CBD079E47}" type="slidenum">
              <a:rPr spc="-25" dirty="0"/>
              <a:t>7</a:t>
            </a:fld>
            <a:endParaRPr spc="-25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MINIMUM</a:t>
            </a:r>
            <a:r>
              <a:rPr spc="-110" dirty="0"/>
              <a:t> </a:t>
            </a:r>
            <a:r>
              <a:rPr spc="-10" dirty="0"/>
              <a:t>OPERATING</a:t>
            </a:r>
            <a:r>
              <a:rPr spc="-100" dirty="0"/>
              <a:t> </a:t>
            </a:r>
            <a:r>
              <a:rPr spc="-25" dirty="0"/>
              <a:t>ALLOCATION</a:t>
            </a:r>
            <a:r>
              <a:rPr spc="-90" dirty="0"/>
              <a:t> </a:t>
            </a:r>
            <a:r>
              <a:rPr spc="-10" dirty="0"/>
              <a:t>(MOA)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86018" y="2477003"/>
            <a:ext cx="3326765" cy="2514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003763"/>
                </a:solidFill>
                <a:latin typeface="Franklin Gothic Book"/>
                <a:cs typeface="Franklin Gothic Book"/>
              </a:rPr>
              <a:t>Current</a:t>
            </a:r>
            <a:r>
              <a:rPr sz="2400" spc="-4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400" spc="-20" dirty="0">
                <a:solidFill>
                  <a:srgbClr val="003763"/>
                </a:solidFill>
                <a:latin typeface="Franklin Gothic Book"/>
                <a:cs typeface="Franklin Gothic Book"/>
              </a:rPr>
              <a:t>Model</a:t>
            </a:r>
            <a:endParaRPr sz="2400">
              <a:latin typeface="Franklin Gothic Book"/>
              <a:cs typeface="Franklin Gothic Book"/>
            </a:endParaRPr>
          </a:p>
          <a:p>
            <a:pPr marL="240665" indent="-227965">
              <a:lnSpc>
                <a:spcPct val="100000"/>
              </a:lnSpc>
              <a:spcBef>
                <a:spcPts val="1470"/>
              </a:spcBef>
              <a:buFont typeface="Arial"/>
              <a:buChar char="•"/>
              <a:tabLst>
                <a:tab pos="240665" algn="l"/>
              </a:tabLst>
            </a:pP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$2.85M</a:t>
            </a:r>
            <a:r>
              <a:rPr sz="2000" spc="-5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annually</a:t>
            </a:r>
            <a:r>
              <a:rPr sz="2000" spc="-1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per</a:t>
            </a:r>
            <a:r>
              <a:rPr sz="2000" spc="-5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college</a:t>
            </a:r>
            <a:endParaRPr sz="2000">
              <a:latin typeface="Franklin Gothic Book"/>
              <a:cs typeface="Franklin Gothic Book"/>
            </a:endParaRPr>
          </a:p>
          <a:p>
            <a:pPr marL="240665" indent="-227965">
              <a:lnSpc>
                <a:spcPct val="100000"/>
              </a:lnSpc>
              <a:spcBef>
                <a:spcPts val="1595"/>
              </a:spcBef>
              <a:buFont typeface="Arial"/>
              <a:buChar char="•"/>
              <a:tabLst>
                <a:tab pos="240665" algn="l"/>
              </a:tabLst>
            </a:pP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34</a:t>
            </a:r>
            <a:r>
              <a:rPr sz="2000" spc="-5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total</a:t>
            </a:r>
            <a:r>
              <a:rPr sz="2000" spc="-3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colleges</a:t>
            </a:r>
            <a:endParaRPr sz="2000">
              <a:latin typeface="Franklin Gothic Book"/>
              <a:cs typeface="Franklin Gothic Book"/>
            </a:endParaRPr>
          </a:p>
          <a:p>
            <a:pPr marL="240665" indent="-227965">
              <a:lnSpc>
                <a:spcPct val="100000"/>
              </a:lnSpc>
              <a:spcBef>
                <a:spcPts val="1600"/>
              </a:spcBef>
              <a:buFont typeface="Arial"/>
              <a:buChar char="•"/>
              <a:tabLst>
                <a:tab pos="240665" algn="l"/>
              </a:tabLst>
            </a:pP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System</a:t>
            </a:r>
            <a:r>
              <a:rPr sz="2000" spc="-7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total</a:t>
            </a:r>
            <a:r>
              <a:rPr sz="2000" spc="-4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of</a:t>
            </a:r>
            <a:r>
              <a:rPr sz="2000" spc="-6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$96.9M</a:t>
            </a:r>
            <a:endParaRPr sz="2000">
              <a:latin typeface="Franklin Gothic Book"/>
              <a:cs typeface="Franklin Gothic Book"/>
            </a:endParaRPr>
          </a:p>
          <a:p>
            <a:pPr marL="469265" lvl="1" indent="-228600">
              <a:lnSpc>
                <a:spcPct val="100000"/>
              </a:lnSpc>
              <a:spcBef>
                <a:spcPts val="520"/>
              </a:spcBef>
              <a:buFont typeface="Arial"/>
              <a:buChar char="•"/>
              <a:tabLst>
                <a:tab pos="469265" algn="l"/>
              </a:tabLst>
            </a:pP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$85.5M</a:t>
            </a:r>
            <a:r>
              <a:rPr sz="1600" spc="-5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from</a:t>
            </a:r>
            <a:r>
              <a:rPr sz="1600" spc="-5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operating</a:t>
            </a:r>
            <a:r>
              <a:rPr sz="1600" spc="-4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spc="-20" dirty="0">
                <a:solidFill>
                  <a:srgbClr val="003763"/>
                </a:solidFill>
                <a:latin typeface="Franklin Gothic Book"/>
                <a:cs typeface="Franklin Gothic Book"/>
              </a:rPr>
              <a:t>funds</a:t>
            </a:r>
            <a:endParaRPr sz="1600">
              <a:latin typeface="Franklin Gothic Book"/>
              <a:cs typeface="Franklin Gothic Book"/>
            </a:endParaRPr>
          </a:p>
          <a:p>
            <a:pPr marL="469265" lvl="1" indent="-228600">
              <a:lnSpc>
                <a:spcPct val="100000"/>
              </a:lnSpc>
              <a:spcBef>
                <a:spcPts val="490"/>
              </a:spcBef>
              <a:buFont typeface="Arial"/>
              <a:buChar char="•"/>
              <a:tabLst>
                <a:tab pos="469265" algn="l"/>
              </a:tabLst>
            </a:pP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$11.4M</a:t>
            </a:r>
            <a:r>
              <a:rPr sz="1600" spc="-6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from</a:t>
            </a:r>
            <a:r>
              <a:rPr sz="1600" spc="-6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capital</a:t>
            </a:r>
            <a:r>
              <a:rPr sz="1600" spc="-6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spc="-20" dirty="0">
                <a:solidFill>
                  <a:srgbClr val="003763"/>
                </a:solidFill>
                <a:latin typeface="Franklin Gothic Book"/>
                <a:cs typeface="Franklin Gothic Book"/>
              </a:rPr>
              <a:t>funds</a:t>
            </a:r>
            <a:endParaRPr sz="1600">
              <a:latin typeface="Franklin Gothic Book"/>
              <a:cs typeface="Franklin Gothic Boo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868947" y="2477000"/>
            <a:ext cx="3177540" cy="2514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003763"/>
                </a:solidFill>
                <a:latin typeface="Franklin Gothic Book"/>
                <a:cs typeface="Franklin Gothic Book"/>
              </a:rPr>
              <a:t>New</a:t>
            </a:r>
            <a:r>
              <a:rPr sz="2400" spc="-8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400" spc="-20" dirty="0">
                <a:solidFill>
                  <a:srgbClr val="003763"/>
                </a:solidFill>
                <a:latin typeface="Franklin Gothic Book"/>
                <a:cs typeface="Franklin Gothic Book"/>
              </a:rPr>
              <a:t>Model</a:t>
            </a:r>
            <a:endParaRPr sz="2400">
              <a:latin typeface="Franklin Gothic Book"/>
              <a:cs typeface="Franklin Gothic Book"/>
            </a:endParaRPr>
          </a:p>
          <a:p>
            <a:pPr marL="240665" indent="-227965">
              <a:lnSpc>
                <a:spcPct val="100000"/>
              </a:lnSpc>
              <a:spcBef>
                <a:spcPts val="1470"/>
              </a:spcBef>
              <a:buFont typeface="Arial"/>
              <a:buChar char="•"/>
              <a:tabLst>
                <a:tab pos="240665" algn="l"/>
              </a:tabLst>
            </a:pP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$3.7M</a:t>
            </a:r>
            <a:r>
              <a:rPr sz="2000" spc="-5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annually</a:t>
            </a:r>
            <a:r>
              <a:rPr sz="2000" spc="-2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per</a:t>
            </a:r>
            <a:r>
              <a:rPr sz="2000" spc="-4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college</a:t>
            </a:r>
            <a:endParaRPr sz="2000">
              <a:latin typeface="Franklin Gothic Book"/>
              <a:cs typeface="Franklin Gothic Book"/>
            </a:endParaRPr>
          </a:p>
          <a:p>
            <a:pPr marL="240665" indent="-227965">
              <a:lnSpc>
                <a:spcPct val="100000"/>
              </a:lnSpc>
              <a:spcBef>
                <a:spcPts val="1595"/>
              </a:spcBef>
              <a:buFont typeface="Arial"/>
              <a:buChar char="•"/>
              <a:tabLst>
                <a:tab pos="240665" algn="l"/>
              </a:tabLst>
            </a:pP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34</a:t>
            </a:r>
            <a:r>
              <a:rPr sz="2000" spc="-5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total</a:t>
            </a:r>
            <a:r>
              <a:rPr sz="2000" spc="-3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colleges</a:t>
            </a:r>
            <a:endParaRPr sz="2000">
              <a:latin typeface="Franklin Gothic Book"/>
              <a:cs typeface="Franklin Gothic Book"/>
            </a:endParaRPr>
          </a:p>
          <a:p>
            <a:pPr marL="240665" indent="-227965">
              <a:lnSpc>
                <a:spcPct val="100000"/>
              </a:lnSpc>
              <a:spcBef>
                <a:spcPts val="1600"/>
              </a:spcBef>
              <a:buFont typeface="Arial"/>
              <a:buChar char="•"/>
              <a:tabLst>
                <a:tab pos="240665" algn="l"/>
              </a:tabLst>
            </a:pP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System</a:t>
            </a:r>
            <a:r>
              <a:rPr sz="2000" spc="-7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total</a:t>
            </a:r>
            <a:r>
              <a:rPr sz="2000" spc="-4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of</a:t>
            </a:r>
            <a:r>
              <a:rPr sz="2000" spc="-6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$125.8M</a:t>
            </a:r>
            <a:endParaRPr sz="2000">
              <a:latin typeface="Franklin Gothic Book"/>
              <a:cs typeface="Franklin Gothic Book"/>
            </a:endParaRPr>
          </a:p>
          <a:p>
            <a:pPr marL="469265" lvl="1" indent="-227965">
              <a:lnSpc>
                <a:spcPct val="100000"/>
              </a:lnSpc>
              <a:spcBef>
                <a:spcPts val="520"/>
              </a:spcBef>
              <a:buFont typeface="Arial"/>
              <a:buChar char="•"/>
              <a:tabLst>
                <a:tab pos="469265" algn="l"/>
              </a:tabLst>
            </a:pPr>
            <a:r>
              <a:rPr sz="16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$114.4M</a:t>
            </a:r>
            <a:r>
              <a:rPr sz="1600" spc="-5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from</a:t>
            </a:r>
            <a:r>
              <a:rPr sz="1600" spc="-6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operating</a:t>
            </a:r>
            <a:r>
              <a:rPr sz="1600" spc="-4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spc="-20" dirty="0">
                <a:solidFill>
                  <a:srgbClr val="003763"/>
                </a:solidFill>
                <a:latin typeface="Franklin Gothic Book"/>
                <a:cs typeface="Franklin Gothic Book"/>
              </a:rPr>
              <a:t>funds</a:t>
            </a:r>
            <a:endParaRPr sz="1600">
              <a:latin typeface="Franklin Gothic Book"/>
              <a:cs typeface="Franklin Gothic Book"/>
            </a:endParaRPr>
          </a:p>
          <a:p>
            <a:pPr marL="469265" lvl="1" indent="-227965">
              <a:lnSpc>
                <a:spcPct val="100000"/>
              </a:lnSpc>
              <a:spcBef>
                <a:spcPts val="490"/>
              </a:spcBef>
              <a:buFont typeface="Arial"/>
              <a:buChar char="•"/>
              <a:tabLst>
                <a:tab pos="469265" algn="l"/>
              </a:tabLst>
            </a:pP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$11.4M</a:t>
            </a:r>
            <a:r>
              <a:rPr sz="1600" spc="-6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from</a:t>
            </a:r>
            <a:r>
              <a:rPr sz="1600" spc="-6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dirty="0">
                <a:solidFill>
                  <a:srgbClr val="003763"/>
                </a:solidFill>
                <a:latin typeface="Franklin Gothic Book"/>
                <a:cs typeface="Franklin Gothic Book"/>
              </a:rPr>
              <a:t>capital</a:t>
            </a:r>
            <a:r>
              <a:rPr sz="1600" spc="-6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1600" spc="-20" dirty="0">
                <a:solidFill>
                  <a:srgbClr val="003763"/>
                </a:solidFill>
                <a:latin typeface="Franklin Gothic Book"/>
                <a:cs typeface="Franklin Gothic Book"/>
              </a:rPr>
              <a:t>funds</a:t>
            </a:r>
            <a:endParaRPr sz="1600">
              <a:latin typeface="Franklin Gothic Book"/>
              <a:cs typeface="Franklin Gothic Book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509655" y="2483556"/>
            <a:ext cx="0" cy="3834129"/>
          </a:xfrm>
          <a:custGeom>
            <a:avLst/>
            <a:gdLst/>
            <a:ahLst/>
            <a:cxnLst/>
            <a:rect l="l" t="t" r="r" b="b"/>
            <a:pathLst>
              <a:path h="3834129">
                <a:moveTo>
                  <a:pt x="0" y="0"/>
                </a:moveTo>
                <a:lnTo>
                  <a:pt x="0" y="3834117"/>
                </a:lnTo>
              </a:path>
            </a:pathLst>
          </a:custGeom>
          <a:ln w="6350">
            <a:solidFill>
              <a:srgbClr val="00376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46990" rIns="0" bIns="0" rtlCol="0">
            <a:spAutoFit/>
          </a:bodyPr>
          <a:lstStyle/>
          <a:p>
            <a:pPr marL="37465">
              <a:lnSpc>
                <a:spcPct val="100000"/>
              </a:lnSpc>
              <a:spcBef>
                <a:spcPts val="370"/>
              </a:spcBef>
            </a:pPr>
            <a:fld id="{81D60167-4931-47E6-BA6A-407CBD079E47}" type="slidenum">
              <a:rPr spc="-25" dirty="0"/>
              <a:t>8</a:t>
            </a:fld>
            <a:endParaRPr spc="-25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DISTRICT</a:t>
            </a:r>
            <a:r>
              <a:rPr spc="-105" dirty="0"/>
              <a:t> </a:t>
            </a:r>
            <a:r>
              <a:rPr dirty="0"/>
              <a:t>ENROLLMENT</a:t>
            </a:r>
            <a:r>
              <a:rPr spc="-85" dirty="0"/>
              <a:t> </a:t>
            </a:r>
            <a:r>
              <a:rPr spc="-25" dirty="0"/>
              <a:t>ALLOCATION</a:t>
            </a:r>
            <a:r>
              <a:rPr spc="-100" dirty="0"/>
              <a:t> </a:t>
            </a:r>
            <a:r>
              <a:rPr dirty="0"/>
              <a:t>BASE</a:t>
            </a:r>
            <a:r>
              <a:rPr spc="-120" dirty="0"/>
              <a:t> </a:t>
            </a:r>
            <a:r>
              <a:rPr spc="-10" dirty="0"/>
              <a:t>(DEAB)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86018" y="2477003"/>
            <a:ext cx="3827145" cy="31178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003763"/>
                </a:solidFill>
                <a:latin typeface="Franklin Gothic Book"/>
                <a:cs typeface="Franklin Gothic Book"/>
              </a:rPr>
              <a:t>Current</a:t>
            </a:r>
            <a:r>
              <a:rPr sz="2400" spc="-4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400" spc="-20" dirty="0">
                <a:solidFill>
                  <a:srgbClr val="003763"/>
                </a:solidFill>
                <a:latin typeface="Franklin Gothic Book"/>
                <a:cs typeface="Franklin Gothic Book"/>
              </a:rPr>
              <a:t>Model</a:t>
            </a:r>
            <a:endParaRPr sz="2400">
              <a:latin typeface="Franklin Gothic Book"/>
              <a:cs typeface="Franklin Gothic Book"/>
            </a:endParaRPr>
          </a:p>
          <a:p>
            <a:pPr marL="240665" indent="-227965">
              <a:lnSpc>
                <a:spcPct val="100000"/>
              </a:lnSpc>
              <a:spcBef>
                <a:spcPts val="1470"/>
              </a:spcBef>
              <a:buFont typeface="Arial"/>
              <a:buChar char="•"/>
              <a:tabLst>
                <a:tab pos="240665" algn="l"/>
              </a:tabLst>
            </a:pP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Uses</a:t>
            </a:r>
            <a:r>
              <a:rPr sz="2000" spc="-6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outdated</a:t>
            </a:r>
            <a:r>
              <a:rPr sz="2000" spc="-5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enrollment</a:t>
            </a:r>
            <a:r>
              <a:rPr sz="2000" spc="-7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targets</a:t>
            </a:r>
            <a:endParaRPr sz="2000">
              <a:latin typeface="Franklin Gothic Book"/>
              <a:cs typeface="Franklin Gothic Book"/>
            </a:endParaRPr>
          </a:p>
          <a:p>
            <a:pPr marL="240665" marR="43180" indent="-228600">
              <a:lnSpc>
                <a:spcPct val="100000"/>
              </a:lnSpc>
              <a:spcBef>
                <a:spcPts val="1595"/>
              </a:spcBef>
              <a:buFont typeface="Arial"/>
              <a:buChar char="•"/>
              <a:tabLst>
                <a:tab pos="240665" algn="l"/>
              </a:tabLst>
            </a:pP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District</a:t>
            </a:r>
            <a:r>
              <a:rPr sz="2000" spc="-2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targets</a:t>
            </a:r>
            <a:r>
              <a:rPr sz="2000" spc="-4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are</a:t>
            </a:r>
            <a:r>
              <a:rPr sz="2000" spc="-3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a</a:t>
            </a:r>
            <a:r>
              <a:rPr sz="2000" spc="-3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share</a:t>
            </a:r>
            <a:r>
              <a:rPr sz="2000" spc="-3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of</a:t>
            </a:r>
            <a:r>
              <a:rPr sz="2000" spc="-4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spc="-25" dirty="0">
                <a:solidFill>
                  <a:srgbClr val="003763"/>
                </a:solidFill>
                <a:latin typeface="Franklin Gothic Book"/>
                <a:cs typeface="Franklin Gothic Book"/>
              </a:rPr>
              <a:t>the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system’s</a:t>
            </a:r>
            <a:r>
              <a:rPr sz="2000" spc="-8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base</a:t>
            </a:r>
            <a:r>
              <a:rPr sz="2000" spc="-4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target</a:t>
            </a:r>
            <a:r>
              <a:rPr sz="2000" spc="-5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(130,981)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originally</a:t>
            </a:r>
            <a:r>
              <a:rPr sz="2000" spc="-6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established</a:t>
            </a:r>
            <a:r>
              <a:rPr sz="2000" spc="-9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spc="-25" dirty="0">
                <a:solidFill>
                  <a:srgbClr val="003763"/>
                </a:solidFill>
                <a:latin typeface="Franklin Gothic Book"/>
                <a:cs typeface="Franklin Gothic Book"/>
              </a:rPr>
              <a:t>by </a:t>
            </a:r>
            <a:r>
              <a:rPr sz="20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legislature</a:t>
            </a:r>
            <a:endParaRPr sz="2000">
              <a:latin typeface="Franklin Gothic Book"/>
              <a:cs typeface="Franklin Gothic Book"/>
            </a:endParaRPr>
          </a:p>
          <a:p>
            <a:pPr marL="240665" marR="715645" indent="-228600">
              <a:lnSpc>
                <a:spcPct val="100000"/>
              </a:lnSpc>
              <a:spcBef>
                <a:spcPts val="1600"/>
              </a:spcBef>
              <a:buFont typeface="Arial"/>
              <a:buChar char="•"/>
              <a:tabLst>
                <a:tab pos="240665" algn="l"/>
              </a:tabLst>
            </a:pP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Includes</a:t>
            </a:r>
            <a:r>
              <a:rPr sz="2000" spc="-6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limited</a:t>
            </a:r>
            <a:r>
              <a:rPr sz="2000" spc="-5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number</a:t>
            </a:r>
            <a:r>
              <a:rPr sz="2000" spc="-6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spc="-25" dirty="0">
                <a:solidFill>
                  <a:srgbClr val="003763"/>
                </a:solidFill>
                <a:latin typeface="Franklin Gothic Book"/>
                <a:cs typeface="Franklin Gothic Book"/>
              </a:rPr>
              <a:t>of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international</a:t>
            </a:r>
            <a:r>
              <a:rPr sz="2000" spc="-114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enrollments</a:t>
            </a:r>
            <a:endParaRPr sz="2000">
              <a:latin typeface="Franklin Gothic Book"/>
              <a:cs typeface="Franklin Gothic Boo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868947" y="2477000"/>
            <a:ext cx="3627120" cy="33216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003763"/>
                </a:solidFill>
                <a:latin typeface="Franklin Gothic Book"/>
                <a:cs typeface="Franklin Gothic Book"/>
              </a:rPr>
              <a:t>New</a:t>
            </a:r>
            <a:r>
              <a:rPr sz="2400" spc="-8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400" spc="-20" dirty="0">
                <a:solidFill>
                  <a:srgbClr val="003763"/>
                </a:solidFill>
                <a:latin typeface="Franklin Gothic Book"/>
                <a:cs typeface="Franklin Gothic Book"/>
              </a:rPr>
              <a:t>Model</a:t>
            </a:r>
            <a:endParaRPr sz="2400">
              <a:latin typeface="Franklin Gothic Book"/>
              <a:cs typeface="Franklin Gothic Book"/>
            </a:endParaRPr>
          </a:p>
          <a:p>
            <a:pPr marL="240665" indent="-227965">
              <a:lnSpc>
                <a:spcPct val="100000"/>
              </a:lnSpc>
              <a:spcBef>
                <a:spcPts val="1470"/>
              </a:spcBef>
              <a:buFont typeface="Arial"/>
              <a:buChar char="•"/>
              <a:tabLst>
                <a:tab pos="240665" algn="l"/>
              </a:tabLst>
            </a:pP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Eliminate</a:t>
            </a:r>
            <a:r>
              <a:rPr sz="2000" spc="-8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targets</a:t>
            </a:r>
            <a:endParaRPr sz="2000">
              <a:latin typeface="Franklin Gothic Book"/>
              <a:cs typeface="Franklin Gothic Book"/>
            </a:endParaRPr>
          </a:p>
          <a:p>
            <a:pPr marL="240665" indent="-227965">
              <a:lnSpc>
                <a:spcPct val="100000"/>
              </a:lnSpc>
              <a:spcBef>
                <a:spcPts val="1595"/>
              </a:spcBef>
              <a:buFont typeface="Arial"/>
              <a:buChar char="•"/>
              <a:tabLst>
                <a:tab pos="240665" algn="l"/>
              </a:tabLst>
            </a:pP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Use</a:t>
            </a:r>
            <a:r>
              <a:rPr sz="2000" spc="-5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a</a:t>
            </a:r>
            <a:r>
              <a:rPr sz="2000" spc="-4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4-year</a:t>
            </a:r>
            <a:r>
              <a:rPr sz="2000" spc="-4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rolling</a:t>
            </a:r>
            <a:r>
              <a:rPr sz="2000" spc="-2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average</a:t>
            </a:r>
            <a:endParaRPr sz="2000">
              <a:latin typeface="Franklin Gothic Book"/>
              <a:cs typeface="Franklin Gothic Book"/>
            </a:endParaRPr>
          </a:p>
          <a:p>
            <a:pPr marL="241300" marR="5080" indent="-228600">
              <a:lnSpc>
                <a:spcPct val="100000"/>
              </a:lnSpc>
              <a:spcBef>
                <a:spcPts val="1600"/>
              </a:spcBef>
              <a:buFont typeface="Arial"/>
              <a:buChar char="•"/>
              <a:tabLst>
                <a:tab pos="241300" algn="l"/>
              </a:tabLst>
            </a:pP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Allocate</a:t>
            </a:r>
            <a:r>
              <a:rPr sz="2000" spc="-2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based</a:t>
            </a:r>
            <a:r>
              <a:rPr sz="2000" spc="-4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on</a:t>
            </a:r>
            <a:r>
              <a:rPr sz="2000" spc="-4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50%</a:t>
            </a:r>
            <a:r>
              <a:rPr sz="2000" spc="-4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FTE</a:t>
            </a:r>
            <a:r>
              <a:rPr sz="2000" spc="-4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spc="-25" dirty="0">
                <a:solidFill>
                  <a:srgbClr val="003763"/>
                </a:solidFill>
                <a:latin typeface="Franklin Gothic Book"/>
                <a:cs typeface="Franklin Gothic Book"/>
              </a:rPr>
              <a:t>and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50%</a:t>
            </a:r>
            <a:r>
              <a:rPr sz="2000" spc="-1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headcount</a:t>
            </a:r>
            <a:endParaRPr sz="2000">
              <a:latin typeface="Franklin Gothic Book"/>
              <a:cs typeface="Franklin Gothic Book"/>
            </a:endParaRPr>
          </a:p>
          <a:p>
            <a:pPr marL="241300" marR="342265" indent="-228600">
              <a:lnSpc>
                <a:spcPct val="100000"/>
              </a:lnSpc>
              <a:spcBef>
                <a:spcPts val="1605"/>
              </a:spcBef>
              <a:buFont typeface="Arial"/>
              <a:buChar char="•"/>
              <a:tabLst>
                <a:tab pos="241300" algn="l"/>
              </a:tabLst>
            </a:pP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Do</a:t>
            </a:r>
            <a:r>
              <a:rPr sz="2000" spc="-4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not</a:t>
            </a:r>
            <a:r>
              <a:rPr sz="2000" spc="-4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include</a:t>
            </a:r>
            <a:r>
              <a:rPr sz="2000" spc="-2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international,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corporate,</a:t>
            </a:r>
            <a:r>
              <a:rPr sz="2000" spc="-70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or</a:t>
            </a:r>
            <a:r>
              <a:rPr sz="2000" spc="-6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continuing </a:t>
            </a:r>
            <a:r>
              <a:rPr sz="2000" dirty="0">
                <a:solidFill>
                  <a:srgbClr val="003763"/>
                </a:solidFill>
                <a:latin typeface="Franklin Gothic Book"/>
                <a:cs typeface="Franklin Gothic Book"/>
              </a:rPr>
              <a:t>education</a:t>
            </a:r>
            <a:r>
              <a:rPr sz="2000" spc="-55" dirty="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sz="2000" spc="-10" dirty="0">
                <a:solidFill>
                  <a:srgbClr val="003763"/>
                </a:solidFill>
                <a:latin typeface="Franklin Gothic Book"/>
                <a:cs typeface="Franklin Gothic Book"/>
              </a:rPr>
              <a:t>enrollments</a:t>
            </a:r>
            <a:endParaRPr sz="2000">
              <a:latin typeface="Franklin Gothic Book"/>
              <a:cs typeface="Franklin Gothic Book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509655" y="2483556"/>
            <a:ext cx="0" cy="3834129"/>
          </a:xfrm>
          <a:custGeom>
            <a:avLst/>
            <a:gdLst/>
            <a:ahLst/>
            <a:cxnLst/>
            <a:rect l="l" t="t" r="r" b="b"/>
            <a:pathLst>
              <a:path h="3834129">
                <a:moveTo>
                  <a:pt x="0" y="0"/>
                </a:moveTo>
                <a:lnTo>
                  <a:pt x="0" y="3834117"/>
                </a:lnTo>
              </a:path>
            </a:pathLst>
          </a:custGeom>
          <a:ln w="6350">
            <a:solidFill>
              <a:srgbClr val="00376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46990" rIns="0" bIns="0" rtlCol="0">
            <a:spAutoFit/>
          </a:bodyPr>
          <a:lstStyle/>
          <a:p>
            <a:pPr marL="37465">
              <a:lnSpc>
                <a:spcPct val="100000"/>
              </a:lnSpc>
              <a:spcBef>
                <a:spcPts val="370"/>
              </a:spcBef>
            </a:pPr>
            <a:fld id="{81D60167-4931-47E6-BA6A-407CBD079E47}" type="slidenum">
              <a:rPr spc="-25" dirty="0"/>
              <a:t>9</a:t>
            </a:fld>
            <a:endParaRPr spc="-25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1844</Words>
  <Application>Microsoft Office PowerPoint</Application>
  <PresentationFormat>On-screen Show (4:3)</PresentationFormat>
  <Paragraphs>283</Paragraphs>
  <Slides>29</Slides>
  <Notes>0</Notes>
  <HiddenSlides>16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5" baseType="lpstr">
      <vt:lpstr>Arial</vt:lpstr>
      <vt:lpstr>Calibri</vt:lpstr>
      <vt:lpstr>Franklin Gothic Book</vt:lpstr>
      <vt:lpstr>Franklin Gothic Medium</vt:lpstr>
      <vt:lpstr>Times New Roman</vt:lpstr>
      <vt:lpstr>Office Theme</vt:lpstr>
      <vt:lpstr>PowerPoint Presentation</vt:lpstr>
      <vt:lpstr>WHY AN ALLOCATION MODEL AND WHAT IS IT?</vt:lpstr>
      <vt:lpstr>COLLEGE FUNDING: HOW THE DOLLARS FLOW</vt:lpstr>
      <vt:lpstr>PowerPoint Presentation</vt:lpstr>
      <vt:lpstr>OBJECTIVE AND GUIDING PRINCIPLES</vt:lpstr>
      <vt:lpstr>CONTEXT SETTING</vt:lpstr>
      <vt:lpstr>PowerPoint Presentation</vt:lpstr>
      <vt:lpstr>MINIMUM OPERATING ALLOCATION (MOA)</vt:lpstr>
      <vt:lpstr>DISTRICT ENROLLMENT ALLOCATION BASE (DEAB)</vt:lpstr>
      <vt:lpstr>PERFORMANCE FUNDING STUDENT ACHIEVEMENT INITIATIVE (SAI)</vt:lpstr>
      <vt:lpstr>PRIORITY ENROLLMENTS</vt:lpstr>
      <vt:lpstr>SKILLS GAP LIST</vt:lpstr>
      <vt:lpstr>PowerPoint Presentation</vt:lpstr>
      <vt:lpstr>STATE BOARD EARMARKS - MAINTAIN</vt:lpstr>
      <vt:lpstr>STATE BOARD EARMARKS – ELIMINATE</vt:lpstr>
      <vt:lpstr>STATE BOARD EARMARKS - ELIMINATE</vt:lpstr>
      <vt:lpstr>4-YEAR SAFE HARBOR</vt:lpstr>
      <vt:lpstr>PowerPoint Presentation</vt:lpstr>
      <vt:lpstr>EXPLORATORY REVIEW OF RECOMMENDED MODEL</vt:lpstr>
      <vt:lpstr>GEOGRAPHICAL CONSIDERATIONS Estimated total allocation change. Does NOT represent actual implementation impacts.</vt:lpstr>
      <vt:lpstr>GEOGRAPHICAL CONSIDERATIONS Estimated priority enrollment change. Does NOT represent actual implementation impacts.</vt:lpstr>
      <vt:lpstr>Compare Current Allocation Model To Proposed Allocation Model Distributions (Estimate purposes only - does not represent actual implementation impacts)</vt:lpstr>
      <vt:lpstr>PowerPoint Presentation</vt:lpstr>
      <vt:lpstr>IMPLEMENTATION AND SMOOTH-IN PERIOD</vt:lpstr>
      <vt:lpstr>PowerPoint Presentation</vt:lpstr>
      <vt:lpstr>ALIGNMENT WITH STATE BOARD STRATEGIC GOALS</vt:lpstr>
      <vt:lpstr>ALIGNMENT WITH STATE BOARD STRATEGIC GOALS</vt:lpstr>
      <vt:lpstr>PowerPoint Presentation</vt:lpstr>
      <vt:lpstr>Student Achievement Initiative Review Process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Operating allocations</dc:title>
  <dc:creator>Cherie Berthon</dc:creator>
  <cp:lastModifiedBy>Travis Dulany</cp:lastModifiedBy>
  <cp:revision>1</cp:revision>
  <dcterms:created xsi:type="dcterms:W3CDTF">2026-05-07T17:53:16Z</dcterms:created>
  <dcterms:modified xsi:type="dcterms:W3CDTF">2026-07-08T22:34:29Z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0x010100C6B15AF92637E0498D8B1900FB1FCA73</vt:lpwstr>
  </property>
  <property fmtid="{D5CDD505-2E9C-101B-9397-08002B2CF9AE}" pid="3" name="Created">
    <vt:filetime>2025-11-06T00:00:00Z</vt:filetime>
  </property>
  <property fmtid="{D5CDD505-2E9C-101B-9397-08002B2CF9AE}" pid="4" name="Creator">
    <vt:lpwstr>Acrobat PDFMaker 25 for PowerPoint</vt:lpwstr>
  </property>
  <property fmtid="{D5CDD505-2E9C-101B-9397-08002B2CF9AE}" pid="5" name="LastSaved">
    <vt:filetime>2026-05-07T00:00:00Z</vt:filetime>
  </property>
  <property fmtid="{D5CDD505-2E9C-101B-9397-08002B2CF9AE}" pid="6" name="Producer">
    <vt:lpwstr>Adobe PDF Library 25.1.108</vt:lpwstr>
  </property>
  <property fmtid="{D5CDD505-2E9C-101B-9397-08002B2CF9AE}" pid="7" name="_dlc_DocIdItemGuid">
    <vt:lpwstr>22b9c358-7a7a-45ca-97aa-89f0abcf0fca</vt:lpwstr>
  </property>
</Properties>
</file>