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 id="2147483671" r:id="rId5"/>
  </p:sldMasterIdLst>
  <p:notesMasterIdLst>
    <p:notesMasterId r:id="rId37"/>
  </p:notesMasterIdLst>
  <p:handoutMasterIdLst>
    <p:handoutMasterId r:id="rId38"/>
  </p:handoutMasterIdLst>
  <p:sldIdLst>
    <p:sldId id="259" r:id="rId6"/>
    <p:sldId id="795" r:id="rId7"/>
    <p:sldId id="784" r:id="rId8"/>
    <p:sldId id="780" r:id="rId9"/>
    <p:sldId id="788" r:id="rId10"/>
    <p:sldId id="815" r:id="rId11"/>
    <p:sldId id="789" r:id="rId12"/>
    <p:sldId id="790" r:id="rId13"/>
    <p:sldId id="787" r:id="rId14"/>
    <p:sldId id="791" r:id="rId15"/>
    <p:sldId id="792" r:id="rId16"/>
    <p:sldId id="794" r:id="rId17"/>
    <p:sldId id="793" r:id="rId18"/>
    <p:sldId id="817" r:id="rId19"/>
    <p:sldId id="806" r:id="rId20"/>
    <p:sldId id="807" r:id="rId21"/>
    <p:sldId id="808" r:id="rId22"/>
    <p:sldId id="809" r:id="rId23"/>
    <p:sldId id="814" r:id="rId24"/>
    <p:sldId id="810" r:id="rId25"/>
    <p:sldId id="811" r:id="rId26"/>
    <p:sldId id="812" r:id="rId27"/>
    <p:sldId id="818" r:id="rId28"/>
    <p:sldId id="798" r:id="rId29"/>
    <p:sldId id="799" r:id="rId30"/>
    <p:sldId id="805" r:id="rId31"/>
    <p:sldId id="802" r:id="rId32"/>
    <p:sldId id="804" r:id="rId33"/>
    <p:sldId id="796" r:id="rId34"/>
    <p:sldId id="819" r:id="rId35"/>
    <p:sldId id="816"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BC5"/>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C8F47-DD65-4788-BEAE-A9E03B7781CD}" v="178" dt="2026-04-29T19:45:36.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0347" autoAdjust="0"/>
  </p:normalViewPr>
  <p:slideViewPr>
    <p:cSldViewPr snapToGrid="0">
      <p:cViewPr varScale="1">
        <p:scale>
          <a:sx n="90" d="100"/>
          <a:sy n="90" d="100"/>
        </p:scale>
        <p:origin x="19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 Graham" userId="342bfa14-98d8-4ff1-b748-5cc135eef2fd" providerId="ADAL" clId="{82A19494-4391-4CB0-80AE-614FE0B9F864}"/>
    <pc:docChg chg="undo custSel addSld delSld modSld sldOrd">
      <pc:chgData name="Kelli Graham" userId="342bfa14-98d8-4ff1-b748-5cc135eef2fd" providerId="ADAL" clId="{82A19494-4391-4CB0-80AE-614FE0B9F864}" dt="2026-04-29T19:46:10.157" v="5738" actId="1076"/>
      <pc:docMkLst>
        <pc:docMk/>
      </pc:docMkLst>
      <pc:sldChg chg="modSp mod">
        <pc:chgData name="Kelli Graham" userId="342bfa14-98d8-4ff1-b748-5cc135eef2fd" providerId="ADAL" clId="{82A19494-4391-4CB0-80AE-614FE0B9F864}" dt="2026-04-29T19:34:40.768" v="5062" actId="14100"/>
        <pc:sldMkLst>
          <pc:docMk/>
          <pc:sldMk cId="3283783469" sldId="259"/>
        </pc:sldMkLst>
        <pc:spChg chg="mod">
          <ac:chgData name="Kelli Graham" userId="342bfa14-98d8-4ff1-b748-5cc135eef2fd" providerId="ADAL" clId="{82A19494-4391-4CB0-80AE-614FE0B9F864}" dt="2026-04-29T19:34:40.768" v="5062" actId="14100"/>
          <ac:spMkLst>
            <pc:docMk/>
            <pc:sldMk cId="3283783469" sldId="259"/>
            <ac:spMk id="5" creationId="{00000000-0000-0000-0000-000000000000}"/>
          </ac:spMkLst>
        </pc:spChg>
      </pc:sldChg>
      <pc:sldChg chg="modSp mod">
        <pc:chgData name="Kelli Graham" userId="342bfa14-98d8-4ff1-b748-5cc135eef2fd" providerId="ADAL" clId="{82A19494-4391-4CB0-80AE-614FE0B9F864}" dt="2026-04-29T19:40:56.503" v="5592" actId="14100"/>
        <pc:sldMkLst>
          <pc:docMk/>
          <pc:sldMk cId="3067760558" sldId="315"/>
        </pc:sldMkLst>
        <pc:spChg chg="mod">
          <ac:chgData name="Kelli Graham" userId="342bfa14-98d8-4ff1-b748-5cc135eef2fd" providerId="ADAL" clId="{82A19494-4391-4CB0-80AE-614FE0B9F864}" dt="2026-04-29T19:40:50.618" v="5590" actId="1076"/>
          <ac:spMkLst>
            <pc:docMk/>
            <pc:sldMk cId="3067760558" sldId="315"/>
            <ac:spMk id="2" creationId="{1FA84EF5-952C-4DE6-A0E8-9EF24D3FF520}"/>
          </ac:spMkLst>
        </pc:spChg>
        <pc:spChg chg="mod">
          <ac:chgData name="Kelli Graham" userId="342bfa14-98d8-4ff1-b748-5cc135eef2fd" providerId="ADAL" clId="{82A19494-4391-4CB0-80AE-614FE0B9F864}" dt="2026-04-29T19:40:56.503" v="5592" actId="14100"/>
          <ac:spMkLst>
            <pc:docMk/>
            <pc:sldMk cId="3067760558" sldId="315"/>
            <ac:spMk id="3" creationId="{B4598A9A-A96D-4819-834B-AD5467DBF0C9}"/>
          </ac:spMkLst>
        </pc:spChg>
      </pc:sldChg>
      <pc:sldChg chg="mod modShow">
        <pc:chgData name="Kelli Graham" userId="342bfa14-98d8-4ff1-b748-5cc135eef2fd" providerId="ADAL" clId="{82A19494-4391-4CB0-80AE-614FE0B9F864}" dt="2026-04-29T18:41:19.932" v="4513" actId="729"/>
        <pc:sldMkLst>
          <pc:docMk/>
          <pc:sldMk cId="2811759630" sldId="784"/>
        </pc:sldMkLst>
      </pc:sldChg>
      <pc:sldChg chg="mod modShow">
        <pc:chgData name="Kelli Graham" userId="342bfa14-98d8-4ff1-b748-5cc135eef2fd" providerId="ADAL" clId="{82A19494-4391-4CB0-80AE-614FE0B9F864}" dt="2026-04-29T18:42:55.325" v="4557" actId="729"/>
        <pc:sldMkLst>
          <pc:docMk/>
          <pc:sldMk cId="174647981" sldId="787"/>
        </pc:sldMkLst>
      </pc:sldChg>
      <pc:sldChg chg="delSp modSp mod">
        <pc:chgData name="Kelli Graham" userId="342bfa14-98d8-4ff1-b748-5cc135eef2fd" providerId="ADAL" clId="{82A19494-4391-4CB0-80AE-614FE0B9F864}" dt="2026-04-29T19:39:18.229" v="5573" actId="20577"/>
        <pc:sldMkLst>
          <pc:docMk/>
          <pc:sldMk cId="1584662726" sldId="788"/>
        </pc:sldMkLst>
        <pc:spChg chg="del">
          <ac:chgData name="Kelli Graham" userId="342bfa14-98d8-4ff1-b748-5cc135eef2fd" providerId="ADAL" clId="{82A19494-4391-4CB0-80AE-614FE0B9F864}" dt="2026-04-29T19:38:16.472" v="5410" actId="478"/>
          <ac:spMkLst>
            <pc:docMk/>
            <pc:sldMk cId="1584662726" sldId="788"/>
            <ac:spMk id="7" creationId="{B6E1353A-C6E6-CF0D-F794-3401F78A7F06}"/>
          </ac:spMkLst>
        </pc:spChg>
        <pc:spChg chg="del">
          <ac:chgData name="Kelli Graham" userId="342bfa14-98d8-4ff1-b748-5cc135eef2fd" providerId="ADAL" clId="{82A19494-4391-4CB0-80AE-614FE0B9F864}" dt="2026-04-29T19:38:17.491" v="5411" actId="478"/>
          <ac:spMkLst>
            <pc:docMk/>
            <pc:sldMk cId="1584662726" sldId="788"/>
            <ac:spMk id="8" creationId="{0EADCC56-8265-DEB2-2B5E-54D1D67098A8}"/>
          </ac:spMkLst>
        </pc:spChg>
        <pc:spChg chg="mod">
          <ac:chgData name="Kelli Graham" userId="342bfa14-98d8-4ff1-b748-5cc135eef2fd" providerId="ADAL" clId="{82A19494-4391-4CB0-80AE-614FE0B9F864}" dt="2026-04-29T19:38:34.148" v="5418" actId="404"/>
          <ac:spMkLst>
            <pc:docMk/>
            <pc:sldMk cId="1584662726" sldId="788"/>
            <ac:spMk id="11" creationId="{9768D8B8-B53B-58D9-F384-0E569E9EAE45}"/>
          </ac:spMkLst>
        </pc:spChg>
        <pc:spChg chg="mod">
          <ac:chgData name="Kelli Graham" userId="342bfa14-98d8-4ff1-b748-5cc135eef2fd" providerId="ADAL" clId="{82A19494-4391-4CB0-80AE-614FE0B9F864}" dt="2026-04-29T19:39:18.229" v="5573" actId="20577"/>
          <ac:spMkLst>
            <pc:docMk/>
            <pc:sldMk cId="1584662726" sldId="788"/>
            <ac:spMk id="13" creationId="{86188D65-D51E-C3F9-3E29-37E111BD1995}"/>
          </ac:spMkLst>
        </pc:spChg>
        <pc:picChg chg="del">
          <ac:chgData name="Kelli Graham" userId="342bfa14-98d8-4ff1-b748-5cc135eef2fd" providerId="ADAL" clId="{82A19494-4391-4CB0-80AE-614FE0B9F864}" dt="2026-04-29T19:38:10.153" v="5407" actId="478"/>
          <ac:picMkLst>
            <pc:docMk/>
            <pc:sldMk cId="1584662726" sldId="788"/>
            <ac:picMk id="6" creationId="{B247B9DA-29ED-61B6-BA6C-09E77D996789}"/>
          </ac:picMkLst>
        </pc:picChg>
        <pc:picChg chg="del">
          <ac:chgData name="Kelli Graham" userId="342bfa14-98d8-4ff1-b748-5cc135eef2fd" providerId="ADAL" clId="{82A19494-4391-4CB0-80AE-614FE0B9F864}" dt="2026-04-29T19:38:14.919" v="5409" actId="478"/>
          <ac:picMkLst>
            <pc:docMk/>
            <pc:sldMk cId="1584662726" sldId="788"/>
            <ac:picMk id="14" creationId="{76CE2CC5-C450-9B89-3DEB-30B2A40D484C}"/>
          </ac:picMkLst>
        </pc:picChg>
        <pc:picChg chg="del">
          <ac:chgData name="Kelli Graham" userId="342bfa14-98d8-4ff1-b748-5cc135eef2fd" providerId="ADAL" clId="{82A19494-4391-4CB0-80AE-614FE0B9F864}" dt="2026-04-29T19:38:13.524" v="5408" actId="478"/>
          <ac:picMkLst>
            <pc:docMk/>
            <pc:sldMk cId="1584662726" sldId="788"/>
            <ac:picMk id="15" creationId="{6EA3A85A-4551-6774-A6B5-55411E80B824}"/>
          </ac:picMkLst>
        </pc:picChg>
      </pc:sldChg>
      <pc:sldChg chg="mod modShow">
        <pc:chgData name="Kelli Graham" userId="342bfa14-98d8-4ff1-b748-5cc135eef2fd" providerId="ADAL" clId="{82A19494-4391-4CB0-80AE-614FE0B9F864}" dt="2026-04-29T18:42:47.006" v="4555" actId="729"/>
        <pc:sldMkLst>
          <pc:docMk/>
          <pc:sldMk cId="3561247467" sldId="789"/>
        </pc:sldMkLst>
      </pc:sldChg>
      <pc:sldChg chg="mod modShow">
        <pc:chgData name="Kelli Graham" userId="342bfa14-98d8-4ff1-b748-5cc135eef2fd" providerId="ADAL" clId="{82A19494-4391-4CB0-80AE-614FE0B9F864}" dt="2026-04-29T18:42:50.889" v="4556" actId="729"/>
        <pc:sldMkLst>
          <pc:docMk/>
          <pc:sldMk cId="4514911" sldId="790"/>
        </pc:sldMkLst>
      </pc:sldChg>
      <pc:sldChg chg="mod modShow">
        <pc:chgData name="Kelli Graham" userId="342bfa14-98d8-4ff1-b748-5cc135eef2fd" providerId="ADAL" clId="{82A19494-4391-4CB0-80AE-614FE0B9F864}" dt="2026-04-29T18:42:59.472" v="4558" actId="729"/>
        <pc:sldMkLst>
          <pc:docMk/>
          <pc:sldMk cId="318328801" sldId="791"/>
        </pc:sldMkLst>
      </pc:sldChg>
      <pc:sldChg chg="mod modShow">
        <pc:chgData name="Kelli Graham" userId="342bfa14-98d8-4ff1-b748-5cc135eef2fd" providerId="ADAL" clId="{82A19494-4391-4CB0-80AE-614FE0B9F864}" dt="2026-04-29T18:43:15.866" v="4559" actId="729"/>
        <pc:sldMkLst>
          <pc:docMk/>
          <pc:sldMk cId="1102048033" sldId="792"/>
        </pc:sldMkLst>
      </pc:sldChg>
      <pc:sldChg chg="mod modShow">
        <pc:chgData name="Kelli Graham" userId="342bfa14-98d8-4ff1-b748-5cc135eef2fd" providerId="ADAL" clId="{82A19494-4391-4CB0-80AE-614FE0B9F864}" dt="2026-04-29T18:43:23.764" v="4561" actId="729"/>
        <pc:sldMkLst>
          <pc:docMk/>
          <pc:sldMk cId="2436210824" sldId="793"/>
        </pc:sldMkLst>
      </pc:sldChg>
      <pc:sldChg chg="mod modShow">
        <pc:chgData name="Kelli Graham" userId="342bfa14-98d8-4ff1-b748-5cc135eef2fd" providerId="ADAL" clId="{82A19494-4391-4CB0-80AE-614FE0B9F864}" dt="2026-04-29T18:43:21.781" v="4560" actId="729"/>
        <pc:sldMkLst>
          <pc:docMk/>
          <pc:sldMk cId="3939931238" sldId="794"/>
        </pc:sldMkLst>
      </pc:sldChg>
      <pc:sldChg chg="modSp mod">
        <pc:chgData name="Kelli Graham" userId="342bfa14-98d8-4ff1-b748-5cc135eef2fd" providerId="ADAL" clId="{82A19494-4391-4CB0-80AE-614FE0B9F864}" dt="2026-04-29T19:37:14.620" v="5406" actId="20577"/>
        <pc:sldMkLst>
          <pc:docMk/>
          <pc:sldMk cId="2929116541" sldId="795"/>
        </pc:sldMkLst>
        <pc:spChg chg="mod">
          <ac:chgData name="Kelli Graham" userId="342bfa14-98d8-4ff1-b748-5cc135eef2fd" providerId="ADAL" clId="{82A19494-4391-4CB0-80AE-614FE0B9F864}" dt="2026-04-29T18:39:17.850" v="4329" actId="20577"/>
          <ac:spMkLst>
            <pc:docMk/>
            <pc:sldMk cId="2929116541" sldId="795"/>
            <ac:spMk id="2" creationId="{F56C7E1B-2985-FF76-CF27-DEF95A1472BC}"/>
          </ac:spMkLst>
        </pc:spChg>
        <pc:spChg chg="mod">
          <ac:chgData name="Kelli Graham" userId="342bfa14-98d8-4ff1-b748-5cc135eef2fd" providerId="ADAL" clId="{82A19494-4391-4CB0-80AE-614FE0B9F864}" dt="2026-04-29T19:37:14.620" v="5406" actId="20577"/>
          <ac:spMkLst>
            <pc:docMk/>
            <pc:sldMk cId="2929116541" sldId="795"/>
            <ac:spMk id="3" creationId="{64CD3D12-E2B8-5B50-1FF2-165EC1983571}"/>
          </ac:spMkLst>
        </pc:spChg>
      </pc:sldChg>
      <pc:sldChg chg="modNotesTx">
        <pc:chgData name="Kelli Graham" userId="342bfa14-98d8-4ff1-b748-5cc135eef2fd" providerId="ADAL" clId="{82A19494-4391-4CB0-80AE-614FE0B9F864}" dt="2026-04-29T19:00:41.775" v="4596" actId="20577"/>
        <pc:sldMkLst>
          <pc:docMk/>
          <pc:sldMk cId="144082510" sldId="802"/>
        </pc:sldMkLst>
      </pc:sldChg>
      <pc:sldChg chg="modNotesTx">
        <pc:chgData name="Kelli Graham" userId="342bfa14-98d8-4ff1-b748-5cc135eef2fd" providerId="ADAL" clId="{82A19494-4391-4CB0-80AE-614FE0B9F864}" dt="2026-04-29T19:00:03.479" v="4593" actId="20577"/>
        <pc:sldMkLst>
          <pc:docMk/>
          <pc:sldMk cId="3149246465" sldId="804"/>
        </pc:sldMkLst>
      </pc:sldChg>
      <pc:sldChg chg="modSp mod ord modNotesTx">
        <pc:chgData name="Kelli Graham" userId="342bfa14-98d8-4ff1-b748-5cc135eef2fd" providerId="ADAL" clId="{82A19494-4391-4CB0-80AE-614FE0B9F864}" dt="2026-04-29T19:39:49.696" v="5575"/>
        <pc:sldMkLst>
          <pc:docMk/>
          <pc:sldMk cId="2459858593" sldId="806"/>
        </pc:sldMkLst>
        <pc:spChg chg="mod">
          <ac:chgData name="Kelli Graham" userId="342bfa14-98d8-4ff1-b748-5cc135eef2fd" providerId="ADAL" clId="{82A19494-4391-4CB0-80AE-614FE0B9F864}" dt="2026-04-29T15:56:22.464" v="3507" actId="20577"/>
          <ac:spMkLst>
            <pc:docMk/>
            <pc:sldMk cId="2459858593" sldId="806"/>
            <ac:spMk id="3" creationId="{49A9E1B1-2367-286F-8CA3-6AD4A70A3F9B}"/>
          </ac:spMkLst>
        </pc:spChg>
      </pc:sldChg>
      <pc:sldChg chg="addSp delSp modSp mod ord">
        <pc:chgData name="Kelli Graham" userId="342bfa14-98d8-4ff1-b748-5cc135eef2fd" providerId="ADAL" clId="{82A19494-4391-4CB0-80AE-614FE0B9F864}" dt="2026-04-29T19:39:59.152" v="5577"/>
        <pc:sldMkLst>
          <pc:docMk/>
          <pc:sldMk cId="3188156952" sldId="807"/>
        </pc:sldMkLst>
        <pc:spChg chg="add del mod">
          <ac:chgData name="Kelli Graham" userId="342bfa14-98d8-4ff1-b748-5cc135eef2fd" providerId="ADAL" clId="{82A19494-4391-4CB0-80AE-614FE0B9F864}" dt="2026-04-29T03:18:14.496" v="294" actId="20577"/>
          <ac:spMkLst>
            <pc:docMk/>
            <pc:sldMk cId="3188156952" sldId="807"/>
            <ac:spMk id="3" creationId="{C258A56B-C2B6-8C90-2C9D-B1B90EC6E4FF}"/>
          </ac:spMkLst>
        </pc:spChg>
        <pc:spChg chg="add mod">
          <ac:chgData name="Kelli Graham" userId="342bfa14-98d8-4ff1-b748-5cc135eef2fd" providerId="ADAL" clId="{82A19494-4391-4CB0-80AE-614FE0B9F864}" dt="2026-04-29T03:50:49.185" v="2296" actId="1076"/>
          <ac:spMkLst>
            <pc:docMk/>
            <pc:sldMk cId="3188156952" sldId="807"/>
            <ac:spMk id="6" creationId="{187F98DA-EFE9-4106-B9E9-31AD6FE925A4}"/>
          </ac:spMkLst>
        </pc:spChg>
        <pc:spChg chg="add del mod">
          <ac:chgData name="Kelli Graham" userId="342bfa14-98d8-4ff1-b748-5cc135eef2fd" providerId="ADAL" clId="{82A19494-4391-4CB0-80AE-614FE0B9F864}" dt="2026-04-29T03:17:21.663" v="209" actId="21"/>
          <ac:spMkLst>
            <pc:docMk/>
            <pc:sldMk cId="3188156952" sldId="807"/>
            <ac:spMk id="8" creationId="{F3DCB4D7-C410-A801-1229-B17F8B6F1132}"/>
          </ac:spMkLst>
        </pc:spChg>
        <pc:spChg chg="add mod">
          <ac:chgData name="Kelli Graham" userId="342bfa14-98d8-4ff1-b748-5cc135eef2fd" providerId="ADAL" clId="{82A19494-4391-4CB0-80AE-614FE0B9F864}" dt="2026-04-29T03:17:29.985" v="212"/>
          <ac:spMkLst>
            <pc:docMk/>
            <pc:sldMk cId="3188156952" sldId="807"/>
            <ac:spMk id="9" creationId="{C258A56B-C2B6-8C90-2C9D-B1B90EC6E4FF}"/>
          </ac:spMkLst>
        </pc:spChg>
        <pc:spChg chg="add mod">
          <ac:chgData name="Kelli Graham" userId="342bfa14-98d8-4ff1-b748-5cc135eef2fd" providerId="ADAL" clId="{82A19494-4391-4CB0-80AE-614FE0B9F864}" dt="2026-04-29T03:31:04.279" v="1284" actId="1076"/>
          <ac:spMkLst>
            <pc:docMk/>
            <pc:sldMk cId="3188156952" sldId="807"/>
            <ac:spMk id="10" creationId="{117B6E0C-4A1D-4942-56F3-FF7DD5795868}"/>
          </ac:spMkLst>
        </pc:spChg>
        <pc:picChg chg="add mod">
          <ac:chgData name="Kelli Graham" userId="342bfa14-98d8-4ff1-b748-5cc135eef2fd" providerId="ADAL" clId="{82A19494-4391-4CB0-80AE-614FE0B9F864}" dt="2026-04-29T03:30:49.490" v="1281" actId="14100"/>
          <ac:picMkLst>
            <pc:docMk/>
            <pc:sldMk cId="3188156952" sldId="807"/>
            <ac:picMk id="5" creationId="{BED38940-272F-A5C1-789E-D93EA327E34F}"/>
          </ac:picMkLst>
        </pc:picChg>
      </pc:sldChg>
      <pc:sldChg chg="modSp mod ord modAnim modNotesTx">
        <pc:chgData name="Kelli Graham" userId="342bfa14-98d8-4ff1-b748-5cc135eef2fd" providerId="ADAL" clId="{82A19494-4391-4CB0-80AE-614FE0B9F864}" dt="2026-04-29T19:40:05.023" v="5579"/>
        <pc:sldMkLst>
          <pc:docMk/>
          <pc:sldMk cId="3432498793" sldId="808"/>
        </pc:sldMkLst>
        <pc:spChg chg="mod">
          <ac:chgData name="Kelli Graham" userId="342bfa14-98d8-4ff1-b748-5cc135eef2fd" providerId="ADAL" clId="{82A19494-4391-4CB0-80AE-614FE0B9F864}" dt="2026-04-29T19:11:46.349" v="4619" actId="20577"/>
          <ac:spMkLst>
            <pc:docMk/>
            <pc:sldMk cId="3432498793" sldId="808"/>
            <ac:spMk id="3" creationId="{C00A460B-F894-99AF-02D2-11FF60C63A95}"/>
          </ac:spMkLst>
        </pc:spChg>
      </pc:sldChg>
      <pc:sldChg chg="addSp modSp mod ord modAnim">
        <pc:chgData name="Kelli Graham" userId="342bfa14-98d8-4ff1-b748-5cc135eef2fd" providerId="ADAL" clId="{82A19494-4391-4CB0-80AE-614FE0B9F864}" dt="2026-04-29T19:46:10.157" v="5738" actId="1076"/>
        <pc:sldMkLst>
          <pc:docMk/>
          <pc:sldMk cId="1553419376" sldId="809"/>
        </pc:sldMkLst>
        <pc:spChg chg="mod">
          <ac:chgData name="Kelli Graham" userId="342bfa14-98d8-4ff1-b748-5cc135eef2fd" providerId="ADAL" clId="{82A19494-4391-4CB0-80AE-614FE0B9F864}" dt="2026-04-29T03:59:54.050" v="3302" actId="20577"/>
          <ac:spMkLst>
            <pc:docMk/>
            <pc:sldMk cId="1553419376" sldId="809"/>
            <ac:spMk id="3" creationId="{54BEE47F-2242-B946-92CE-1B69599BE1E4}"/>
          </ac:spMkLst>
        </pc:spChg>
        <pc:picChg chg="add mod">
          <ac:chgData name="Kelli Graham" userId="342bfa14-98d8-4ff1-b748-5cc135eef2fd" providerId="ADAL" clId="{82A19494-4391-4CB0-80AE-614FE0B9F864}" dt="2026-04-29T19:46:10.157" v="5738" actId="1076"/>
          <ac:picMkLst>
            <pc:docMk/>
            <pc:sldMk cId="1553419376" sldId="809"/>
            <ac:picMk id="5" creationId="{18B5D7BD-F026-17DA-75D6-85B4F41FF0AC}"/>
          </ac:picMkLst>
        </pc:picChg>
      </pc:sldChg>
      <pc:sldChg chg="modSp mod ord modNotesTx">
        <pc:chgData name="Kelli Graham" userId="342bfa14-98d8-4ff1-b748-5cc135eef2fd" providerId="ADAL" clId="{82A19494-4391-4CB0-80AE-614FE0B9F864}" dt="2026-04-29T19:40:21.945" v="5585"/>
        <pc:sldMkLst>
          <pc:docMk/>
          <pc:sldMk cId="860791837" sldId="810"/>
        </pc:sldMkLst>
        <pc:spChg chg="mod">
          <ac:chgData name="Kelli Graham" userId="342bfa14-98d8-4ff1-b748-5cc135eef2fd" providerId="ADAL" clId="{82A19494-4391-4CB0-80AE-614FE0B9F864}" dt="2026-04-29T04:04:44.285" v="3486" actId="20577"/>
          <ac:spMkLst>
            <pc:docMk/>
            <pc:sldMk cId="860791837" sldId="810"/>
            <ac:spMk id="3" creationId="{BF6B5797-2D43-E985-892E-B26B0CA722F6}"/>
          </ac:spMkLst>
        </pc:spChg>
      </pc:sldChg>
      <pc:sldChg chg="ord">
        <pc:chgData name="Kelli Graham" userId="342bfa14-98d8-4ff1-b748-5cc135eef2fd" providerId="ADAL" clId="{82A19494-4391-4CB0-80AE-614FE0B9F864}" dt="2026-04-29T19:40:26.383" v="5587"/>
        <pc:sldMkLst>
          <pc:docMk/>
          <pc:sldMk cId="761821351" sldId="811"/>
        </pc:sldMkLst>
      </pc:sldChg>
      <pc:sldChg chg="modSp mod ord">
        <pc:chgData name="Kelli Graham" userId="342bfa14-98d8-4ff1-b748-5cc135eef2fd" providerId="ADAL" clId="{82A19494-4391-4CB0-80AE-614FE0B9F864}" dt="2026-04-29T19:40:31.840" v="5589"/>
        <pc:sldMkLst>
          <pc:docMk/>
          <pc:sldMk cId="3016550676" sldId="812"/>
        </pc:sldMkLst>
        <pc:graphicFrameChg chg="mod modGraphic">
          <ac:chgData name="Kelli Graham" userId="342bfa14-98d8-4ff1-b748-5cc135eef2fd" providerId="ADAL" clId="{82A19494-4391-4CB0-80AE-614FE0B9F864}" dt="2026-04-29T03:58:53.879" v="3279" actId="20577"/>
          <ac:graphicFrameMkLst>
            <pc:docMk/>
            <pc:sldMk cId="3016550676" sldId="812"/>
            <ac:graphicFrameMk id="6" creationId="{829A333A-127C-BAAF-B11A-A8505DC365C0}"/>
          </ac:graphicFrameMkLst>
        </pc:graphicFrameChg>
      </pc:sldChg>
      <pc:sldChg chg="addSp delSp modSp add del mod">
        <pc:chgData name="Kelli Graham" userId="342bfa14-98d8-4ff1-b748-5cc135eef2fd" providerId="ADAL" clId="{82A19494-4391-4CB0-80AE-614FE0B9F864}" dt="2026-04-29T03:45:11.629" v="2001" actId="2696"/>
        <pc:sldMkLst>
          <pc:docMk/>
          <pc:sldMk cId="2410337721" sldId="813"/>
        </pc:sldMkLst>
        <pc:spChg chg="mod">
          <ac:chgData name="Kelli Graham" userId="342bfa14-98d8-4ff1-b748-5cc135eef2fd" providerId="ADAL" clId="{82A19494-4391-4CB0-80AE-614FE0B9F864}" dt="2026-04-29T03:44:11.041" v="1996" actId="21"/>
          <ac:spMkLst>
            <pc:docMk/>
            <pc:sldMk cId="2410337721" sldId="813"/>
            <ac:spMk id="3" creationId="{6E8F59E7-E0E4-104E-650E-8F7CA13F36FD}"/>
          </ac:spMkLst>
        </pc:spChg>
        <pc:spChg chg="add del">
          <ac:chgData name="Kelli Graham" userId="342bfa14-98d8-4ff1-b748-5cc135eef2fd" providerId="ADAL" clId="{82A19494-4391-4CB0-80AE-614FE0B9F864}" dt="2026-04-29T03:44:57.994" v="1999" actId="22"/>
          <ac:spMkLst>
            <pc:docMk/>
            <pc:sldMk cId="2410337721" sldId="813"/>
            <ac:spMk id="6" creationId="{E0CBE09F-4BA5-FA38-ADB7-8ECDE40DF2CD}"/>
          </ac:spMkLst>
        </pc:spChg>
        <pc:picChg chg="del">
          <ac:chgData name="Kelli Graham" userId="342bfa14-98d8-4ff1-b748-5cc135eef2fd" providerId="ADAL" clId="{82A19494-4391-4CB0-80AE-614FE0B9F864}" dt="2026-04-29T03:44:12.833" v="1997" actId="478"/>
          <ac:picMkLst>
            <pc:docMk/>
            <pc:sldMk cId="2410337721" sldId="813"/>
            <ac:picMk id="5" creationId="{47B6C65E-0F44-7A2E-DB9B-DE409123DA2A}"/>
          </ac:picMkLst>
        </pc:picChg>
      </pc:sldChg>
      <pc:sldChg chg="addSp delSp modSp add mod ord modAnim modNotesTx">
        <pc:chgData name="Kelli Graham" userId="342bfa14-98d8-4ff1-b748-5cc135eef2fd" providerId="ADAL" clId="{82A19494-4391-4CB0-80AE-614FE0B9F864}" dt="2026-04-29T19:45:36.350" v="5736"/>
        <pc:sldMkLst>
          <pc:docMk/>
          <pc:sldMk cId="1201630293" sldId="814"/>
        </pc:sldMkLst>
        <pc:spChg chg="del">
          <ac:chgData name="Kelli Graham" userId="342bfa14-98d8-4ff1-b748-5cc135eef2fd" providerId="ADAL" clId="{82A19494-4391-4CB0-80AE-614FE0B9F864}" dt="2026-04-29T03:47:20.463" v="2013" actId="478"/>
          <ac:spMkLst>
            <pc:docMk/>
            <pc:sldMk cId="1201630293" sldId="814"/>
            <ac:spMk id="2" creationId="{829C1E1B-0734-46B6-536A-77A2362359CB}"/>
          </ac:spMkLst>
        </pc:spChg>
        <pc:spChg chg="add mod">
          <ac:chgData name="Kelli Graham" userId="342bfa14-98d8-4ff1-b748-5cc135eef2fd" providerId="ADAL" clId="{82A19494-4391-4CB0-80AE-614FE0B9F864}" dt="2026-04-29T19:43:41.579" v="5596" actId="1076"/>
          <ac:spMkLst>
            <pc:docMk/>
            <pc:sldMk cId="1201630293" sldId="814"/>
            <ac:spMk id="2" creationId="{999A3DDF-539F-3F84-DE2F-9F28C30BED5F}"/>
          </ac:spMkLst>
        </pc:spChg>
        <pc:spChg chg="del mod">
          <ac:chgData name="Kelli Graham" userId="342bfa14-98d8-4ff1-b748-5cc135eef2fd" providerId="ADAL" clId="{82A19494-4391-4CB0-80AE-614FE0B9F864}" dt="2026-04-29T19:43:29.918" v="5594" actId="478"/>
          <ac:spMkLst>
            <pc:docMk/>
            <pc:sldMk cId="1201630293" sldId="814"/>
            <ac:spMk id="3" creationId="{F18B7327-21C9-3C1D-8CC8-1946FEBF3A6E}"/>
          </ac:spMkLst>
        </pc:spChg>
        <pc:spChg chg="add mod">
          <ac:chgData name="Kelli Graham" userId="342bfa14-98d8-4ff1-b748-5cc135eef2fd" providerId="ADAL" clId="{82A19494-4391-4CB0-80AE-614FE0B9F864}" dt="2026-04-29T19:45:14.198" v="5734" actId="1076"/>
          <ac:spMkLst>
            <pc:docMk/>
            <pc:sldMk cId="1201630293" sldId="814"/>
            <ac:spMk id="4" creationId="{B21D5CF3-2295-F4D6-30A1-A97D6285BF69}"/>
          </ac:spMkLst>
        </pc:spChg>
        <pc:spChg chg="add del mod">
          <ac:chgData name="Kelli Graham" userId="342bfa14-98d8-4ff1-b748-5cc135eef2fd" providerId="ADAL" clId="{82A19494-4391-4CB0-80AE-614FE0B9F864}" dt="2026-04-29T03:47:22.295" v="2014" actId="478"/>
          <ac:spMkLst>
            <pc:docMk/>
            <pc:sldMk cId="1201630293" sldId="814"/>
            <ac:spMk id="6" creationId="{3A99EE20-8D5C-4C88-ADE7-6D306F7CF3F0}"/>
          </ac:spMkLst>
        </pc:spChg>
        <pc:picChg chg="del">
          <ac:chgData name="Kelli Graham" userId="342bfa14-98d8-4ff1-b748-5cc135eef2fd" providerId="ADAL" clId="{82A19494-4391-4CB0-80AE-614FE0B9F864}" dt="2026-04-29T03:45:19.478" v="2003" actId="478"/>
          <ac:picMkLst>
            <pc:docMk/>
            <pc:sldMk cId="1201630293" sldId="814"/>
            <ac:picMk id="5" creationId="{7A61ADB6-FCA5-402B-1168-71178D32749A}"/>
          </ac:picMkLst>
        </pc:picChg>
        <pc:picChg chg="add mod">
          <ac:chgData name="Kelli Graham" userId="342bfa14-98d8-4ff1-b748-5cc135eef2fd" providerId="ADAL" clId="{82A19494-4391-4CB0-80AE-614FE0B9F864}" dt="2026-04-29T19:45:18.608" v="5735" actId="1076"/>
          <ac:picMkLst>
            <pc:docMk/>
            <pc:sldMk cId="1201630293" sldId="814"/>
            <ac:picMk id="2050" creationId="{64FB2F55-EB13-F9EB-9494-48B2AFFEEF77}"/>
          </ac:picMkLst>
        </pc:picChg>
      </pc:sldChg>
      <pc:sldChg chg="add mod modShow">
        <pc:chgData name="Kelli Graham" userId="342bfa14-98d8-4ff1-b748-5cc135eef2fd" providerId="ADAL" clId="{82A19494-4391-4CB0-80AE-614FE0B9F864}" dt="2026-04-29T18:42:42.472" v="4554" actId="729"/>
        <pc:sldMkLst>
          <pc:docMk/>
          <pc:sldMk cId="416605558" sldId="815"/>
        </pc:sldMkLst>
      </pc:sldChg>
      <pc:sldChg chg="add">
        <pc:chgData name="Kelli Graham" userId="342bfa14-98d8-4ff1-b748-5cc135eef2fd" providerId="ADAL" clId="{82A19494-4391-4CB0-80AE-614FE0B9F864}" dt="2026-04-29T19:06:59.265" v="4597" actId="2890"/>
        <pc:sldMkLst>
          <pc:docMk/>
          <pc:sldMk cId="2323398769" sldId="8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A7D8E9-3331-4291-9F17-3FF41B935400}" type="datetimeFigureOut">
              <a:rPr lang="en-US" smtClean="0"/>
              <a:t>4/30/2026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DBB64-96D6-42B0-8680-D8E44BBF474E}" type="datetimeFigureOut">
              <a:rPr lang="en-US" smtClean="0"/>
              <a:t>4/30/2026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urveymonkey.com/r/BR6H8F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155373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surveying students for several years, so the challenge for me was to look at our existing process and figure out how to make it work for the post exit survey in LACES as well. </a:t>
            </a:r>
          </a:p>
          <a:p>
            <a:endParaRPr lang="en-US" dirty="0"/>
          </a:p>
          <a:p>
            <a:r>
              <a:rPr lang="en-US" dirty="0"/>
              <a:t>We currently only survey a subset of our students—our intermediate and advanced level English for Work students who take and successfully complete our one-quarter long job prep-focused class. This is about 150 students/year.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235221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SurveyMonkey Powered Online Survey</a:t>
            </a:r>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42668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Mutuality </a:t>
            </a:r>
          </a:p>
        </p:txBody>
      </p:sp>
      <p:sp>
        <p:nvSpPr>
          <p:cNvPr id="4" name="Slide Number Placeholder 3"/>
          <p:cNvSpPr>
            <a:spLocks noGrp="1"/>
          </p:cNvSpPr>
          <p:nvPr>
            <p:ph type="sldNum" sz="quarter" idx="5"/>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372735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 target is set by Hopelink to ensure that we have enough data to effectively monitor the program and report on outcomes</a:t>
            </a:r>
            <a:endParaRPr lang="en-US" sz="1000"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189066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Also how we came up with these – team meeting with Data Manager, Volunteer Manager, Fundraiser/Communications staff.  Assigned responsibilities – Data Mgr managing the process/including next quarter registration info  but if volunteers or communications – other staff took up responsibility for following up with former students</a:t>
            </a:r>
          </a:p>
        </p:txBody>
      </p:sp>
      <p:sp>
        <p:nvSpPr>
          <p:cNvPr id="4" name="Slide Number Placeholder 3"/>
          <p:cNvSpPr>
            <a:spLocks noGrp="1"/>
          </p:cNvSpPr>
          <p:nvPr>
            <p:ph type="sldNum" sz="quarter" idx="5"/>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185133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6B61A-EE69-D9D4-28FF-C1C327928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B7E28-F693-6963-70CF-1D57596D6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6A137-D8BF-EC9E-2341-5F5EB85F458D}"/>
              </a:ext>
            </a:extLst>
          </p:cNvPr>
          <p:cNvSpPr>
            <a:spLocks noGrp="1"/>
          </p:cNvSpPr>
          <p:nvPr>
            <p:ph type="body" idx="1"/>
          </p:nvPr>
        </p:nvSpPr>
        <p:spPr/>
        <p:txBody>
          <a:bodyPr/>
          <a:lstStyle/>
          <a:p>
            <a:pPr marL="628650" lvl="1" indent="-285750">
              <a:buFont typeface="Courier New" panose="020B0604020202020204" pitchFamily="34" charset="0"/>
              <a:buChar char="o"/>
            </a:pPr>
            <a:r>
              <a:rPr lang="en-US" sz="1400" noProof="1">
                <a:latin typeface="Aptos"/>
              </a:rPr>
              <a:t>Weekly hours worked, hourly pay rate</a:t>
            </a:r>
          </a:p>
          <a:p>
            <a:pPr marL="628650" lvl="1" indent="-285750">
              <a:buFont typeface="Courier New" panose="020B0604020202020204" pitchFamily="34" charset="0"/>
              <a:buChar char="o"/>
            </a:pPr>
            <a:r>
              <a:rPr lang="en-US" sz="1400" noProof="1">
                <a:latin typeface="Aptos"/>
              </a:rPr>
              <a:t>Interest in receiving monthly newsletter</a:t>
            </a:r>
          </a:p>
          <a:p>
            <a:pPr marL="628650" lvl="1" indent="-285750">
              <a:buFont typeface="Courier New" panose="020B0604020202020204" pitchFamily="34" charset="0"/>
              <a:buChar char="o"/>
            </a:pPr>
            <a:r>
              <a:rPr lang="en-US" sz="1400" noProof="1">
                <a:latin typeface="Aptos"/>
              </a:rPr>
              <a:t>Interest in volunteering at events and parties</a:t>
            </a:r>
          </a:p>
          <a:p>
            <a:pPr marL="628650" lvl="1" indent="-285750">
              <a:buFont typeface="Courier New" panose="020B0604020202020204" pitchFamily="34" charset="0"/>
              <a:buChar char="o"/>
            </a:pPr>
            <a:r>
              <a:rPr lang="en-US" sz="1400" noProof="1">
                <a:latin typeface="Aptos"/>
              </a:rPr>
              <a:t>Interest in sharing their story in communications</a:t>
            </a:r>
          </a:p>
          <a:p>
            <a:pPr marL="628650" lvl="1" indent="-285750">
              <a:buFont typeface="Courier New" panose="020B0604020202020204" pitchFamily="34" charset="0"/>
              <a:buChar char="o"/>
            </a:pPr>
            <a:r>
              <a:rPr lang="en-US" sz="1400" noProof="1">
                <a:latin typeface="Aptos"/>
              </a:rPr>
              <a:t>Sharing how Literacy Source has helped them reach their learning goals</a:t>
            </a:r>
          </a:p>
          <a:p>
            <a:pPr marL="628650" lvl="1" indent="-285750">
              <a:buFont typeface="Courier New" panose="020B0604020202020204" pitchFamily="34" charset="0"/>
              <a:buChar char="o"/>
            </a:pPr>
            <a:r>
              <a:rPr lang="en-US" sz="1400" noProof="1">
                <a:latin typeface="Aptos"/>
              </a:rPr>
              <a:t>Sharing upcoming New Student Registration information so they can come back to classes or share with their community</a:t>
            </a:r>
          </a:p>
          <a:p>
            <a:endParaRPr lang="en-US" dirty="0">
              <a:ea typeface="Calibri"/>
              <a:cs typeface="Calibri"/>
            </a:endParaRPr>
          </a:p>
          <a:p>
            <a:r>
              <a:rPr lang="en-US" dirty="0">
                <a:ea typeface="Calibri"/>
                <a:cs typeface="Calibri"/>
              </a:rPr>
              <a:t>Also how we came up with these – team meeting with Data Manager, Volunteer Manager, Fundraiser/Communications staff.  Assigned responsibilities – Data </a:t>
            </a:r>
            <a:r>
              <a:rPr lang="en-US" dirty="0" err="1">
                <a:ea typeface="Calibri"/>
                <a:cs typeface="Calibri"/>
              </a:rPr>
              <a:t>Mgr</a:t>
            </a:r>
            <a:r>
              <a:rPr lang="en-US" dirty="0">
                <a:ea typeface="Calibri"/>
                <a:cs typeface="Calibri"/>
              </a:rPr>
              <a:t> managing the process/including next quarter registration info  but if volunteers or communications – other staff took up responsibility for following up with former students'</a:t>
            </a:r>
          </a:p>
          <a:p>
            <a:endParaRPr lang="en-US" dirty="0">
              <a:ea typeface="Calibri"/>
              <a:cs typeface="Calibri"/>
            </a:endParaRPr>
          </a:p>
          <a:p>
            <a:r>
              <a:rPr lang="en-US" dirty="0">
                <a:ea typeface="Calibri"/>
                <a:cs typeface="Calibri"/>
              </a:rPr>
              <a:t>We decided to only ask about a single employment outcome. While some students may have more than one job, our current survey method does not account for that. Survey responders could combine their weekly hours and hourly pay into one line, but we have not had feedback asking for more employment reporting options.</a:t>
            </a:r>
          </a:p>
        </p:txBody>
      </p:sp>
      <p:sp>
        <p:nvSpPr>
          <p:cNvPr id="4" name="Slide Number Placeholder 3">
            <a:extLst>
              <a:ext uri="{FF2B5EF4-FFF2-40B4-BE49-F238E27FC236}">
                <a16:creationId xmlns:a16="http://schemas.microsoft.com/office/drawing/2014/main" id="{00585F80-97C7-360D-ED99-842905B5AA5D}"/>
              </a:ext>
            </a:extLst>
          </p:cNvPr>
          <p:cNvSpPr>
            <a:spLocks noGrp="1"/>
          </p:cNvSpPr>
          <p:nvPr>
            <p:ph type="sldNum" sz="quarter" idx="5"/>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109052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ea typeface="Calibri"/>
                <a:cs typeface="Calibri"/>
              </a:rPr>
              <a:t>Survey is updated each quarter with the new date range that matches up for 2nd &amp; 4th </a:t>
            </a:r>
            <a:r>
              <a:rPr lang="en-US" dirty="0" err="1">
                <a:ea typeface="Calibri"/>
                <a:cs typeface="Calibri"/>
              </a:rPr>
              <a:t>qtr</a:t>
            </a:r>
            <a:r>
              <a:rPr lang="en-US" dirty="0">
                <a:ea typeface="Calibri"/>
                <a:cs typeface="Calibri"/>
              </a:rPr>
              <a:t> after exit groups. LS uses SBCTC's documentation for finding those date ranges based on exit dates in LACES. </a:t>
            </a:r>
            <a:r>
              <a:rPr lang="en-US" dirty="0"/>
              <a:t>Each cohort is about 65 students</a:t>
            </a:r>
            <a:endParaRPr lang="en-US" dirty="0">
              <a:ea typeface="Calibri"/>
              <a:cs typeface="Calibri"/>
            </a:endParaRPr>
          </a:p>
          <a:p>
            <a:pPr marL="228600" indent="-228600">
              <a:buAutoNum type="arabicPeriod"/>
            </a:pPr>
            <a:r>
              <a:rPr lang="en-US" dirty="0">
                <a:ea typeface="Calibri"/>
                <a:cs typeface="Calibri"/>
              </a:rPr>
              <a:t>Once a former student responds to the survey, they are removed from the group, so they don't receive more texts. </a:t>
            </a:r>
          </a:p>
          <a:p>
            <a:pPr lvl="1" indent="-228600">
              <a:buFont typeface="Courier New"/>
              <a:buChar char="o"/>
            </a:pPr>
            <a:r>
              <a:rPr lang="en-US" dirty="0">
                <a:ea typeface="Calibri"/>
                <a:cs typeface="Calibri"/>
              </a:rPr>
              <a:t>A reminder text is sent out halfway through the quarter and again during the last week of the quarter.</a:t>
            </a:r>
          </a:p>
          <a:p>
            <a:pPr lvl="1" indent="-228600">
              <a:buFont typeface="Courier New"/>
              <a:buChar char="o"/>
            </a:pPr>
            <a:r>
              <a:rPr lang="en-US" dirty="0">
                <a:ea typeface="Calibri"/>
                <a:cs typeface="Calibri"/>
              </a:rPr>
              <a:t>The list of students eligible for the survey is updated in Remind before the next reporting date period.</a:t>
            </a:r>
          </a:p>
          <a:p>
            <a:pPr lvl="1" indent="-228600">
              <a:buFont typeface="Courier New"/>
              <a:buChar char="o"/>
            </a:pPr>
            <a:r>
              <a:rPr lang="en-US" dirty="0">
                <a:ea typeface="Calibri"/>
                <a:cs typeface="Calibri"/>
              </a:rPr>
              <a:t>Only students with phone numbers in Remind are added to the survey group. We do not add former students into/back into the system if they have removed themselves.</a:t>
            </a:r>
          </a:p>
          <a:p>
            <a:pPr marL="228600" indent="-228600">
              <a:buAutoNum type="arabicPeriod"/>
            </a:pPr>
            <a:r>
              <a:rPr lang="en-US" dirty="0">
                <a:ea typeface="Calibri"/>
                <a:cs typeface="Calibri"/>
              </a:rPr>
              <a:t>The same response sheet is used each quarter, with responses tabbed out by quarter at the end of a reporting period, but the main tab keeps all responses</a:t>
            </a:r>
          </a:p>
          <a:p>
            <a:pPr marL="228600" indent="-228600">
              <a:buAutoNum type="arabicPeriod"/>
            </a:pPr>
            <a:r>
              <a:rPr lang="en-US" dirty="0">
                <a:ea typeface="Calibri"/>
                <a:cs typeface="Calibri"/>
              </a:rPr>
              <a:t>Only students who report employment and earnings have their information updated in LACES. You can enter No if they do not have a job, but it's not necessary. If you do enter No, LACES prompts you if you want to add an updated employment status for that date range. </a:t>
            </a:r>
          </a:p>
          <a:p>
            <a:pPr marL="228600" indent="-228600">
              <a:buAutoNum type="arabicPeriod"/>
            </a:pPr>
            <a:r>
              <a:rPr lang="en-US" dirty="0">
                <a:ea typeface="Calibri"/>
                <a:cs typeface="Calibri"/>
              </a:rPr>
              <a:t>We built a report for other staff to use so they can pull data during any time period they want for communications &amp; fundraising purposes. For example, student information for newsletters gets updated monthly. </a:t>
            </a:r>
          </a:p>
        </p:txBody>
      </p:sp>
      <p:sp>
        <p:nvSpPr>
          <p:cNvPr id="4" name="Slide Number Placeholder 3"/>
          <p:cNvSpPr>
            <a:spLocks noGrp="1"/>
          </p:cNvSpPr>
          <p:nvPr>
            <p:ph type="sldNum" sz="quarter" idx="5"/>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191748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cohort is about 65 students</a:t>
            </a:r>
          </a:p>
        </p:txBody>
      </p:sp>
      <p:sp>
        <p:nvSpPr>
          <p:cNvPr id="4" name="Slide Number Placeholder 3"/>
          <p:cNvSpPr>
            <a:spLocks noGrp="1"/>
          </p:cNvSpPr>
          <p:nvPr>
            <p:ph type="sldNum" sz="quarter" idx="5"/>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3789858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4/30/2026</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31" y="123088"/>
            <a:ext cx="3196405" cy="1371603"/>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7" name="Title 6">
            <a:extLst>
              <a:ext uri="{FF2B5EF4-FFF2-40B4-BE49-F238E27FC236}">
                <a16:creationId xmlns:a16="http://schemas.microsoft.com/office/drawing/2014/main" id="{B82BE4E8-B0E0-4949-9BFD-53963D17927E}"/>
              </a:ext>
            </a:extLst>
          </p:cNvPr>
          <p:cNvSpPr>
            <a:spLocks noGrp="1"/>
          </p:cNvSpPr>
          <p:nvPr>
            <p:ph type="title" hasCustomPrompt="1"/>
          </p:nvPr>
        </p:nvSpPr>
        <p:spPr>
          <a:xfrm>
            <a:off x="934583" y="1645920"/>
            <a:ext cx="7806581" cy="683812"/>
          </a:xfrm>
        </p:spPr>
        <p:txBody>
          <a:bodyPr/>
          <a:lstStyle>
            <a:lvl1pPr>
              <a:defRPr lang="en-US" sz="3600" b="0" kern="1200" baseline="0" dirty="0">
                <a:solidFill>
                  <a:srgbClr val="003764"/>
                </a:solidFill>
                <a:latin typeface="+mj-lt"/>
                <a:ea typeface="+mn-ea"/>
                <a:cs typeface="+mn-cs"/>
              </a:defRPr>
            </a:lvl1pPr>
          </a:lstStyle>
          <a:p>
            <a:r>
              <a:rPr lang="en-US"/>
              <a:t>FINAL SLIDE</a:t>
            </a:r>
          </a:p>
        </p:txBody>
      </p:sp>
      <p:sp>
        <p:nvSpPr>
          <p:cNvPr id="6" name="Text Placeholder 5">
            <a:extLst>
              <a:ext uri="{FF2B5EF4-FFF2-40B4-BE49-F238E27FC236}">
                <a16:creationId xmlns:a16="http://schemas.microsoft.com/office/drawing/2014/main" id="{654E097C-8828-4E2B-A38E-B4495EA7583B}"/>
              </a:ext>
            </a:extLst>
          </p:cNvPr>
          <p:cNvSpPr>
            <a:spLocks noGrp="1"/>
          </p:cNvSpPr>
          <p:nvPr>
            <p:ph type="body" sz="quarter" idx="12" hasCustomPrompt="1"/>
          </p:nvPr>
        </p:nvSpPr>
        <p:spPr>
          <a:xfrm>
            <a:off x="934583" y="2555874"/>
            <a:ext cx="7806581" cy="3664925"/>
          </a:xfrm>
          <a:prstGeom prst="rect">
            <a:avLst/>
          </a:prstGeom>
        </p:spPr>
        <p:txBody>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stStyle>
          <a:p>
            <a:pPr marL="285750" indent="-285750">
              <a:buFont typeface="Arial" panose="020B0604020202020204" pitchFamily="34" charset="0"/>
              <a:buChar char="•"/>
            </a:pPr>
            <a:r>
              <a:rPr lang="en-US" sz="2400">
                <a:solidFill>
                  <a:srgbClr val="003764"/>
                </a:solidFill>
              </a:rPr>
              <a:t>Always include a Final Slide in order to include the Creative Commons footer language in the presentation. </a:t>
            </a:r>
            <a:br>
              <a:rPr lang="en-US" sz="2400">
                <a:solidFill>
                  <a:srgbClr val="003764"/>
                </a:solidFill>
              </a:rPr>
            </a:br>
            <a:br>
              <a:rPr lang="en-US" sz="2400">
                <a:solidFill>
                  <a:srgbClr val="003764"/>
                </a:solidFill>
              </a:rPr>
            </a:br>
            <a:r>
              <a:rPr lang="en-US" sz="2400">
                <a:solidFill>
                  <a:srgbClr val="003764"/>
                </a:solidFill>
              </a:rPr>
              <a:t>Ideas for using the slide:</a:t>
            </a:r>
            <a:br>
              <a:rPr lang="en-US" sz="2400">
                <a:solidFill>
                  <a:srgbClr val="003764"/>
                </a:solidFill>
              </a:rPr>
            </a:br>
            <a:r>
              <a:rPr lang="en-US" sz="2000">
                <a:solidFill>
                  <a:srgbClr val="003764"/>
                </a:solidFill>
              </a:rPr>
              <a:t>Provide contact information for follow-up.</a:t>
            </a:r>
            <a:br>
              <a:rPr lang="en-US" sz="2000">
                <a:solidFill>
                  <a:srgbClr val="003764"/>
                </a:solidFill>
              </a:rPr>
            </a:br>
            <a:r>
              <a:rPr lang="en-US" sz="2000">
                <a:solidFill>
                  <a:srgbClr val="003764"/>
                </a:solidFill>
              </a:rPr>
              <a:t>Pose a concluding question.	</a:t>
            </a:r>
            <a:br>
              <a:rPr lang="en-US" sz="2000">
                <a:solidFill>
                  <a:srgbClr val="003764"/>
                </a:solidFill>
              </a:rPr>
            </a:br>
            <a:r>
              <a:rPr lang="en-US" sz="2000">
                <a:solidFill>
                  <a:srgbClr val="003764"/>
                </a:solidFill>
              </a:rPr>
              <a:t>A simple “Thank you” or “Questions?” provides a non-distracting visual for closing discussion.</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0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685800" y="853440"/>
            <a:ext cx="3601780" cy="2833689"/>
          </a:xfrm>
        </p:spPr>
        <p:txBody>
          <a:bodyPr rIns="914400" anchor="b"/>
          <a:lstStyle>
            <a:lvl1pPr>
              <a:defRPr sz="3600"/>
            </a:lvl1pPr>
          </a:lstStyle>
          <a:p>
            <a:r>
              <a:rPr lang="en-US"/>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685801" y="3931920"/>
            <a:ext cx="3602051" cy="2072641"/>
          </a:xfrm>
        </p:spPr>
        <p:txBody>
          <a:bodyPr>
            <a:normAutofit/>
          </a:bodyPr>
          <a:lstStyle>
            <a:lvl1pPr marL="0" indent="0">
              <a:lnSpc>
                <a:spcPct val="125000"/>
              </a:lnSpc>
              <a:spcBef>
                <a:spcPts val="0"/>
              </a:spcBef>
              <a:buNone/>
              <a:defRPr sz="1350"/>
            </a:lvl1pPr>
            <a:lvl2pPr marL="342900" indent="0">
              <a:lnSpc>
                <a:spcPct val="125000"/>
              </a:lnSpc>
              <a:spcBef>
                <a:spcPts val="0"/>
              </a:spcBef>
              <a:buNone/>
              <a:defRPr sz="1200"/>
            </a:lvl2pPr>
            <a:lvl3pPr marL="685800" indent="0">
              <a:lnSpc>
                <a:spcPct val="125000"/>
              </a:lnSpc>
              <a:spcBef>
                <a:spcPts val="0"/>
              </a:spcBef>
              <a:buNone/>
              <a:defRPr sz="1050"/>
            </a:lvl3pPr>
            <a:lvl4pPr marL="1028700" indent="0">
              <a:lnSpc>
                <a:spcPct val="125000"/>
              </a:lnSpc>
              <a:spcBef>
                <a:spcPts val="0"/>
              </a:spcBef>
              <a:buNone/>
              <a:defRPr sz="900"/>
            </a:lvl4pPr>
            <a:lvl5pPr marL="1371600" indent="0">
              <a:lnSpc>
                <a:spcPct val="125000"/>
              </a:lnSpc>
              <a:spcBef>
                <a:spcPts val="0"/>
              </a:spcBef>
              <a:buNone/>
              <a:defRPr sz="9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4858941" y="921230"/>
            <a:ext cx="4285060"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1500"/>
            </a:lvl1pPr>
          </a:lstStyle>
          <a:p>
            <a:r>
              <a:rPr lang="en-US"/>
              <a:t>Click icon to add picture</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685800" y="6121253"/>
            <a:ext cx="3086100" cy="365125"/>
          </a:xfrm>
          <a:prstGeom prst="rect">
            <a:avLst/>
          </a:prstGeom>
        </p:spPr>
        <p:txBody>
          <a:bodyPr vert="horz" lIns="91440" tIns="45720" rIns="91440" bIns="45720" rtlCol="0" anchor="ctr"/>
          <a:lstStyle>
            <a:lvl1pPr algn="l">
              <a:defRPr sz="900">
                <a:solidFill>
                  <a:schemeClr val="bg2">
                    <a:lumMod val="50000"/>
                  </a:schemeClr>
                </a:solidFill>
              </a:defRPr>
            </a:lvl1pPr>
          </a:lstStyle>
          <a:p>
            <a:endParaRPr lang="en-US"/>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6400800" y="6121253"/>
            <a:ext cx="2057400" cy="365125"/>
          </a:xfrm>
          <a:prstGeom prst="rect">
            <a:avLst/>
          </a:prstGeom>
        </p:spPr>
        <p:txBody>
          <a:bodyPr vert="horz" lIns="91440" tIns="45720" rIns="91440" bIns="45720" rtlCol="0" anchor="ctr"/>
          <a:lstStyle>
            <a:lvl1pPr algn="r">
              <a:defRPr sz="900">
                <a:solidFill>
                  <a:schemeClr val="bg2">
                    <a:lumMod val="50000"/>
                  </a:schemeClr>
                </a:solidFill>
              </a:defRPr>
            </a:lvl1pPr>
          </a:lstStyle>
          <a:p>
            <a:fld id="{B5CEABB6-07DC-46E8-9B57-56EC44A396E5}" type="slidenum">
              <a:rPr lang="en-US" smtClean="0"/>
              <a:pPr/>
              <a:t>‹#›</a:t>
            </a:fld>
            <a:endParaRPr lang="en-US"/>
          </a:p>
        </p:txBody>
      </p:sp>
      <p:sp>
        <p:nvSpPr>
          <p:cNvPr id="13" name="Frame 12">
            <a:extLst>
              <a:ext uri="{FF2B5EF4-FFF2-40B4-BE49-F238E27FC236}">
                <a16:creationId xmlns:a16="http://schemas.microsoft.com/office/drawing/2014/main" id="{33E3B934-3E16-21AF-8F5A-9EFD93255705}"/>
              </a:ext>
            </a:extLst>
          </p:cNvPr>
          <p:cNvSpPr/>
          <p:nvPr userDrawn="1"/>
        </p:nvSpPr>
        <p:spPr>
          <a:xfrm>
            <a:off x="289738" y="352044"/>
            <a:ext cx="8564525"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23031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BAD66C-582D-48AA-B6C5-B75257B0C456}"/>
              </a:ext>
            </a:extLst>
          </p:cNvPr>
          <p:cNvSpPr/>
          <p:nvPr userDrawn="1"/>
        </p:nvSpPr>
        <p:spPr>
          <a:xfrm>
            <a:off x="-171360" y="6171121"/>
            <a:ext cx="9391560" cy="534479"/>
          </a:xfrm>
          <a:prstGeom prst="rect">
            <a:avLst/>
          </a:prstGeom>
          <a:solidFill>
            <a:srgbClr val="1295D8"/>
          </a:solidFill>
        </p:spPr>
        <p:txBody>
          <a:bodyPr wrap="square" lIns="0" tIns="0" rIns="0" bIns="0" rtlCol="0" anchor="ctr"/>
          <a:lstStyle/>
          <a:p>
            <a:pPr algn="ctr"/>
            <a:endParaRPr lang="en-US"/>
          </a:p>
        </p:txBody>
      </p:sp>
      <p:pic>
        <p:nvPicPr>
          <p:cNvPr id="4" name="Picture 3">
            <a:extLst>
              <a:ext uri="{FF2B5EF4-FFF2-40B4-BE49-F238E27FC236}">
                <a16:creationId xmlns:a16="http://schemas.microsoft.com/office/drawing/2014/main" id="{14029B43-FF14-4F53-84FC-4186BFE32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455" y="6315938"/>
            <a:ext cx="1612743" cy="344647"/>
          </a:xfrm>
          <a:prstGeom prst="rect">
            <a:avLst/>
          </a:prstGeom>
        </p:spPr>
      </p:pic>
      <p:sp>
        <p:nvSpPr>
          <p:cNvPr id="5" name="Title 1">
            <a:extLst>
              <a:ext uri="{FF2B5EF4-FFF2-40B4-BE49-F238E27FC236}">
                <a16:creationId xmlns:a16="http://schemas.microsoft.com/office/drawing/2014/main" id="{3EE965D7-A8C4-4E2A-A78A-6B45D5250BD7}"/>
              </a:ext>
            </a:extLst>
          </p:cNvPr>
          <p:cNvSpPr>
            <a:spLocks noGrp="1"/>
          </p:cNvSpPr>
          <p:nvPr>
            <p:ph type="title"/>
          </p:nvPr>
        </p:nvSpPr>
        <p:spPr>
          <a:xfrm>
            <a:off x="457200" y="1447800"/>
            <a:ext cx="8229600" cy="1143000"/>
          </a:xfrm>
        </p:spPr>
        <p:txBody>
          <a:bodyPr>
            <a:normAutofit/>
          </a:bodyPr>
          <a:lstStyle>
            <a:lvl1pPr algn="ctr">
              <a:defRPr lang="en-US" sz="3200" b="1" i="0" kern="1200" dirty="0">
                <a:solidFill>
                  <a:srgbClr val="1295D8"/>
                </a:solidFill>
                <a:latin typeface="+mn-lt"/>
                <a:ea typeface="+mj-ea"/>
                <a:cs typeface="+mj-cs"/>
              </a:defRPr>
            </a:lvl1pPr>
          </a:lstStyle>
          <a:p>
            <a:r>
              <a:rPr lang="en-US"/>
              <a:t>Click to edit Master title style</a:t>
            </a:r>
          </a:p>
        </p:txBody>
      </p:sp>
      <p:sp>
        <p:nvSpPr>
          <p:cNvPr id="6" name="Content Placeholder 2">
            <a:extLst>
              <a:ext uri="{FF2B5EF4-FFF2-40B4-BE49-F238E27FC236}">
                <a16:creationId xmlns:a16="http://schemas.microsoft.com/office/drawing/2014/main" id="{BA334257-43DA-4846-AAC5-B4328D7EFF23}"/>
              </a:ext>
            </a:extLst>
          </p:cNvPr>
          <p:cNvSpPr>
            <a:spLocks noGrp="1"/>
          </p:cNvSpPr>
          <p:nvPr>
            <p:ph idx="1" hasCustomPrompt="1"/>
          </p:nvPr>
        </p:nvSpPr>
        <p:spPr>
          <a:xfrm>
            <a:off x="1752600" y="2819401"/>
            <a:ext cx="5638800" cy="1600200"/>
          </a:xfrm>
        </p:spPr>
        <p:txBody>
          <a:bodyPr/>
          <a:lstStyle>
            <a:lvl1pPr marL="0" indent="0" algn="ctr" defTabSz="914400" rtl="0" eaLnBrk="1" latinLnBrk="0" hangingPunct="1">
              <a:spcBef>
                <a:spcPct val="20000"/>
              </a:spcBef>
              <a:buFont typeface="Arial" pitchFamily="34" charset="0"/>
              <a:buNone/>
              <a:defRPr lang="en-US" sz="2800" i="1" dirty="0">
                <a:solidFill>
                  <a:schemeClr val="tx1">
                    <a:lumMod val="50000"/>
                    <a:lumOff val="50000"/>
                  </a:schemeClr>
                </a:solidFill>
                <a:latin typeface="+mn-lt"/>
                <a:ea typeface="+mn-ea"/>
                <a:cs typeface="+mn-cs"/>
              </a:defRPr>
            </a:lvl1pPr>
            <a:lvl2pPr marL="742950" indent="-285750">
              <a:buFont typeface="Arial" panose="020B0604020202020204" pitchFamily="34" charset="0"/>
              <a:buChar char="•"/>
              <a:defRPr lang="en-US" sz="1800" dirty="0">
                <a:solidFill>
                  <a:schemeClr val="tx1">
                    <a:lumMod val="50000"/>
                    <a:lumOff val="50000"/>
                  </a:schemeClr>
                </a:solidFill>
                <a:latin typeface="+mn-lt"/>
              </a:defRPr>
            </a:lvl2pPr>
            <a:lvl3pPr marL="914400" indent="0">
              <a:buFontTx/>
              <a:buNone/>
              <a:defRPr lang="en-US" sz="1800" dirty="0">
                <a:solidFill>
                  <a:schemeClr val="tx1">
                    <a:lumMod val="50000"/>
                    <a:lumOff val="50000"/>
                  </a:schemeClr>
                </a:solidFill>
                <a:latin typeface="+mn-lt"/>
              </a:defRPr>
            </a:lvl3pPr>
            <a:lvl4pPr>
              <a:defRPr>
                <a:solidFill>
                  <a:srgbClr val="5C5C5C"/>
                </a:solidFill>
              </a:defRPr>
            </a:lvl4pPr>
            <a:lvl5pPr>
              <a:defRPr>
                <a:solidFill>
                  <a:srgbClr val="5C5C5C"/>
                </a:solidFill>
              </a:defRPr>
            </a:lvl5pPr>
          </a:lstStyle>
          <a:p>
            <a:pPr lvl="0"/>
            <a:r>
              <a:rPr lang="en-US"/>
              <a:t>Edit Master text styles</a:t>
            </a:r>
          </a:p>
        </p:txBody>
      </p:sp>
    </p:spTree>
    <p:extLst>
      <p:ext uri="{BB962C8B-B14F-4D97-AF65-F5344CB8AC3E}">
        <p14:creationId xmlns:p14="http://schemas.microsoft.com/office/powerpoint/2010/main" val="280202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BAD66C-582D-48AA-B6C5-B75257B0C456}"/>
              </a:ext>
            </a:extLst>
          </p:cNvPr>
          <p:cNvSpPr/>
          <p:nvPr userDrawn="1"/>
        </p:nvSpPr>
        <p:spPr>
          <a:xfrm>
            <a:off x="-171360" y="6171121"/>
            <a:ext cx="9391560" cy="534479"/>
          </a:xfrm>
          <a:prstGeom prst="rect">
            <a:avLst/>
          </a:prstGeom>
          <a:solidFill>
            <a:srgbClr val="1295D8"/>
          </a:solidFill>
        </p:spPr>
        <p:txBody>
          <a:bodyPr wrap="square" lIns="0" tIns="0" rIns="0" bIns="0" rtlCol="0" anchor="ctr"/>
          <a:lstStyle/>
          <a:p>
            <a:pPr algn="ctr"/>
            <a:endParaRPr lang="en-US"/>
          </a:p>
        </p:txBody>
      </p:sp>
      <p:pic>
        <p:nvPicPr>
          <p:cNvPr id="4" name="Picture 3">
            <a:extLst>
              <a:ext uri="{FF2B5EF4-FFF2-40B4-BE49-F238E27FC236}">
                <a16:creationId xmlns:a16="http://schemas.microsoft.com/office/drawing/2014/main" id="{14029B43-FF14-4F53-84FC-4186BFE32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455" y="6315938"/>
            <a:ext cx="1612743" cy="344647"/>
          </a:xfrm>
          <a:prstGeom prst="rect">
            <a:avLst/>
          </a:prstGeom>
        </p:spPr>
      </p:pic>
      <p:sp>
        <p:nvSpPr>
          <p:cNvPr id="5" name="Title 1">
            <a:extLst>
              <a:ext uri="{FF2B5EF4-FFF2-40B4-BE49-F238E27FC236}">
                <a16:creationId xmlns:a16="http://schemas.microsoft.com/office/drawing/2014/main" id="{3EE965D7-A8C4-4E2A-A78A-6B45D5250BD7}"/>
              </a:ext>
            </a:extLst>
          </p:cNvPr>
          <p:cNvSpPr>
            <a:spLocks noGrp="1"/>
          </p:cNvSpPr>
          <p:nvPr>
            <p:ph type="title"/>
          </p:nvPr>
        </p:nvSpPr>
        <p:spPr>
          <a:xfrm>
            <a:off x="457200" y="274638"/>
            <a:ext cx="8229600" cy="1143000"/>
          </a:xfrm>
        </p:spPr>
        <p:txBody>
          <a:bodyPr>
            <a:normAutofit/>
          </a:bodyPr>
          <a:lstStyle>
            <a:lvl1pPr algn="ctr">
              <a:defRPr lang="en-US" sz="3200" i="1" kern="1200" dirty="0">
                <a:solidFill>
                  <a:srgbClr val="1295D8"/>
                </a:solidFill>
                <a:latin typeface="+mn-lt"/>
                <a:ea typeface="+mj-ea"/>
                <a:cs typeface="+mj-cs"/>
              </a:defRPr>
            </a:lvl1pPr>
          </a:lstStyle>
          <a:p>
            <a:r>
              <a:rPr lang="en-US"/>
              <a:t>Click to edit Master title style</a:t>
            </a:r>
          </a:p>
        </p:txBody>
      </p:sp>
      <p:sp>
        <p:nvSpPr>
          <p:cNvPr id="8" name="Content Placeholder 2">
            <a:extLst>
              <a:ext uri="{FF2B5EF4-FFF2-40B4-BE49-F238E27FC236}">
                <a16:creationId xmlns:a16="http://schemas.microsoft.com/office/drawing/2014/main" id="{542ADE0F-5FEA-4011-B3D1-E7C37BADE5C0}"/>
              </a:ext>
            </a:extLst>
          </p:cNvPr>
          <p:cNvSpPr>
            <a:spLocks noGrp="1"/>
          </p:cNvSpPr>
          <p:nvPr>
            <p:ph idx="1"/>
          </p:nvPr>
        </p:nvSpPr>
        <p:spPr>
          <a:xfrm>
            <a:off x="1752600" y="1600200"/>
            <a:ext cx="5638800" cy="4525963"/>
          </a:xfrm>
        </p:spPr>
        <p:txBody>
          <a:bodyPr/>
          <a:lstStyle>
            <a:lvl1pPr marL="0" indent="0" algn="l" defTabSz="914400" rtl="0" eaLnBrk="1" latinLnBrk="0" hangingPunct="1">
              <a:spcBef>
                <a:spcPct val="20000"/>
              </a:spcBef>
              <a:buFont typeface="Arial" pitchFamily="34" charset="0"/>
              <a:buNone/>
              <a:defRPr lang="en-US" sz="2400" dirty="0">
                <a:solidFill>
                  <a:schemeClr val="tx1">
                    <a:lumMod val="50000"/>
                    <a:lumOff val="50000"/>
                  </a:schemeClr>
                </a:solidFill>
                <a:latin typeface="+mn-lt"/>
                <a:ea typeface="+mn-ea"/>
                <a:cs typeface="+mn-cs"/>
              </a:defRPr>
            </a:lvl1pPr>
            <a:lvl2pPr marL="742950" indent="-285750">
              <a:buFont typeface="Arial" panose="020B0604020202020204" pitchFamily="34" charset="0"/>
              <a:buChar char="•"/>
              <a:defRPr lang="en-US" sz="1800" dirty="0">
                <a:solidFill>
                  <a:schemeClr val="tx1">
                    <a:lumMod val="50000"/>
                    <a:lumOff val="50000"/>
                  </a:schemeClr>
                </a:solidFill>
                <a:latin typeface="+mn-lt"/>
              </a:defRPr>
            </a:lvl2pPr>
            <a:lvl3pPr marL="914400" indent="0">
              <a:buFontTx/>
              <a:buNone/>
              <a:defRPr lang="en-US" sz="1800" dirty="0">
                <a:solidFill>
                  <a:schemeClr val="tx1">
                    <a:lumMod val="50000"/>
                    <a:lumOff val="50000"/>
                  </a:schemeClr>
                </a:solidFill>
                <a:latin typeface="+mn-lt"/>
              </a:defRPr>
            </a:lvl3pPr>
            <a:lvl4pPr>
              <a:defRPr>
                <a:solidFill>
                  <a:srgbClr val="5C5C5C"/>
                </a:solidFill>
              </a:defRPr>
            </a:lvl4pPr>
            <a:lvl5pPr>
              <a:defRPr>
                <a:solidFill>
                  <a:srgbClr val="5C5C5C"/>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723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 Column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BAD66C-582D-48AA-B6C5-B75257B0C456}"/>
              </a:ext>
            </a:extLst>
          </p:cNvPr>
          <p:cNvSpPr/>
          <p:nvPr userDrawn="1"/>
        </p:nvSpPr>
        <p:spPr>
          <a:xfrm>
            <a:off x="-171360" y="6171121"/>
            <a:ext cx="9391560" cy="534479"/>
          </a:xfrm>
          <a:prstGeom prst="rect">
            <a:avLst/>
          </a:prstGeom>
          <a:solidFill>
            <a:srgbClr val="1295D8"/>
          </a:solidFill>
        </p:spPr>
        <p:txBody>
          <a:bodyPr wrap="square" lIns="0" tIns="0" rIns="0" bIns="0" rtlCol="0" anchor="ctr"/>
          <a:lstStyle/>
          <a:p>
            <a:pPr algn="ctr"/>
            <a:endParaRPr lang="en-US"/>
          </a:p>
        </p:txBody>
      </p:sp>
      <p:pic>
        <p:nvPicPr>
          <p:cNvPr id="4" name="Picture 3">
            <a:extLst>
              <a:ext uri="{FF2B5EF4-FFF2-40B4-BE49-F238E27FC236}">
                <a16:creationId xmlns:a16="http://schemas.microsoft.com/office/drawing/2014/main" id="{14029B43-FF14-4F53-84FC-4186BFE32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455" y="6315938"/>
            <a:ext cx="1612743" cy="344647"/>
          </a:xfrm>
          <a:prstGeom prst="rect">
            <a:avLst/>
          </a:prstGeom>
        </p:spPr>
      </p:pic>
      <p:sp>
        <p:nvSpPr>
          <p:cNvPr id="5" name="Title 1">
            <a:extLst>
              <a:ext uri="{FF2B5EF4-FFF2-40B4-BE49-F238E27FC236}">
                <a16:creationId xmlns:a16="http://schemas.microsoft.com/office/drawing/2014/main" id="{3EE965D7-A8C4-4E2A-A78A-6B45D5250BD7}"/>
              </a:ext>
            </a:extLst>
          </p:cNvPr>
          <p:cNvSpPr>
            <a:spLocks noGrp="1"/>
          </p:cNvSpPr>
          <p:nvPr>
            <p:ph type="title"/>
          </p:nvPr>
        </p:nvSpPr>
        <p:spPr>
          <a:xfrm>
            <a:off x="457200" y="274638"/>
            <a:ext cx="8229600" cy="1143000"/>
          </a:xfrm>
        </p:spPr>
        <p:txBody>
          <a:bodyPr>
            <a:normAutofit/>
          </a:bodyPr>
          <a:lstStyle>
            <a:lvl1pPr algn="ctr">
              <a:defRPr lang="en-US" sz="3200" i="1" kern="1200" dirty="0">
                <a:solidFill>
                  <a:srgbClr val="1295D8"/>
                </a:solidFill>
                <a:latin typeface="+mn-lt"/>
                <a:ea typeface="+mj-ea"/>
                <a:cs typeface="+mj-cs"/>
              </a:defRPr>
            </a:lvl1pPr>
          </a:lstStyle>
          <a:p>
            <a:r>
              <a:rPr lang="en-US"/>
              <a:t>Click to edit Master title style</a:t>
            </a:r>
          </a:p>
        </p:txBody>
      </p:sp>
      <p:sp>
        <p:nvSpPr>
          <p:cNvPr id="8" name="Content Placeholder 2">
            <a:extLst>
              <a:ext uri="{FF2B5EF4-FFF2-40B4-BE49-F238E27FC236}">
                <a16:creationId xmlns:a16="http://schemas.microsoft.com/office/drawing/2014/main" id="{542ADE0F-5FEA-4011-B3D1-E7C37BADE5C0}"/>
              </a:ext>
            </a:extLst>
          </p:cNvPr>
          <p:cNvSpPr>
            <a:spLocks noGrp="1"/>
          </p:cNvSpPr>
          <p:nvPr>
            <p:ph idx="1"/>
          </p:nvPr>
        </p:nvSpPr>
        <p:spPr>
          <a:xfrm>
            <a:off x="685800" y="1600200"/>
            <a:ext cx="3657600" cy="4525963"/>
          </a:xfrm>
        </p:spPr>
        <p:txBody>
          <a:bodyPr/>
          <a:lstStyle>
            <a:lvl1pPr marL="0" indent="0" algn="l" defTabSz="914400" rtl="0" eaLnBrk="1" latinLnBrk="0" hangingPunct="1">
              <a:spcBef>
                <a:spcPct val="20000"/>
              </a:spcBef>
              <a:buFont typeface="Arial" pitchFamily="34" charset="0"/>
              <a:buNone/>
              <a:defRPr lang="en-US" sz="2400" dirty="0">
                <a:solidFill>
                  <a:schemeClr val="tx1">
                    <a:lumMod val="50000"/>
                    <a:lumOff val="50000"/>
                  </a:schemeClr>
                </a:solidFill>
                <a:latin typeface="+mn-lt"/>
                <a:ea typeface="+mn-ea"/>
                <a:cs typeface="+mn-cs"/>
              </a:defRPr>
            </a:lvl1pPr>
            <a:lvl2pPr marL="742950" indent="-285750">
              <a:buFont typeface="Arial" panose="020B0604020202020204" pitchFamily="34" charset="0"/>
              <a:buChar char="•"/>
              <a:defRPr lang="en-US" sz="1800" dirty="0">
                <a:solidFill>
                  <a:schemeClr val="tx1">
                    <a:lumMod val="50000"/>
                    <a:lumOff val="50000"/>
                  </a:schemeClr>
                </a:solidFill>
                <a:latin typeface="+mn-lt"/>
              </a:defRPr>
            </a:lvl2pPr>
            <a:lvl3pPr marL="914400" indent="0">
              <a:buFontTx/>
              <a:buNone/>
              <a:defRPr lang="en-US" sz="1800" dirty="0">
                <a:solidFill>
                  <a:schemeClr val="tx1">
                    <a:lumMod val="50000"/>
                    <a:lumOff val="50000"/>
                  </a:schemeClr>
                </a:solidFill>
                <a:latin typeface="+mn-lt"/>
              </a:defRPr>
            </a:lvl3pPr>
            <a:lvl4pPr>
              <a:defRPr>
                <a:solidFill>
                  <a:srgbClr val="5C5C5C"/>
                </a:solidFill>
              </a:defRPr>
            </a:lvl4pPr>
            <a:lvl5pPr>
              <a:defRPr>
                <a:solidFill>
                  <a:srgbClr val="5C5C5C"/>
                </a:solidFill>
              </a:defRPr>
            </a:lvl5pPr>
          </a:lstStyle>
          <a:p>
            <a:pPr lvl="0"/>
            <a:r>
              <a:rPr lang="en-US"/>
              <a:t>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B253DDB0-CD3D-497B-81C5-8EB613360B3E}"/>
              </a:ext>
            </a:extLst>
          </p:cNvPr>
          <p:cNvSpPr>
            <a:spLocks noGrp="1"/>
          </p:cNvSpPr>
          <p:nvPr>
            <p:ph idx="10"/>
          </p:nvPr>
        </p:nvSpPr>
        <p:spPr>
          <a:xfrm>
            <a:off x="4876800" y="1600200"/>
            <a:ext cx="3657600" cy="4525963"/>
          </a:xfrm>
        </p:spPr>
        <p:txBody>
          <a:bodyPr/>
          <a:lstStyle>
            <a:lvl1pPr marL="0" indent="0" algn="l" defTabSz="914400" rtl="0" eaLnBrk="1" latinLnBrk="0" hangingPunct="1">
              <a:spcBef>
                <a:spcPct val="20000"/>
              </a:spcBef>
              <a:buFont typeface="Arial" pitchFamily="34" charset="0"/>
              <a:buNone/>
              <a:defRPr lang="en-US" sz="2400" dirty="0">
                <a:solidFill>
                  <a:schemeClr val="tx1">
                    <a:lumMod val="50000"/>
                    <a:lumOff val="50000"/>
                  </a:schemeClr>
                </a:solidFill>
                <a:latin typeface="+mn-lt"/>
                <a:ea typeface="+mn-ea"/>
                <a:cs typeface="+mn-cs"/>
              </a:defRPr>
            </a:lvl1pPr>
            <a:lvl2pPr marL="742950" indent="-285750">
              <a:buFont typeface="Arial" panose="020B0604020202020204" pitchFamily="34" charset="0"/>
              <a:buChar char="•"/>
              <a:defRPr lang="en-US" sz="1800" dirty="0">
                <a:solidFill>
                  <a:schemeClr val="tx1">
                    <a:lumMod val="50000"/>
                    <a:lumOff val="50000"/>
                  </a:schemeClr>
                </a:solidFill>
                <a:latin typeface="+mn-lt"/>
              </a:defRPr>
            </a:lvl2pPr>
            <a:lvl3pPr marL="914400" indent="0">
              <a:buFontTx/>
              <a:buNone/>
              <a:defRPr lang="en-US" sz="1800" dirty="0">
                <a:solidFill>
                  <a:schemeClr val="tx1">
                    <a:lumMod val="50000"/>
                    <a:lumOff val="50000"/>
                  </a:schemeClr>
                </a:solidFill>
                <a:latin typeface="+mn-lt"/>
              </a:defRPr>
            </a:lvl3pPr>
            <a:lvl4pPr>
              <a:defRPr>
                <a:solidFill>
                  <a:srgbClr val="5C5C5C"/>
                </a:solidFill>
              </a:defRPr>
            </a:lvl4pPr>
            <a:lvl5pPr>
              <a:defRPr>
                <a:solidFill>
                  <a:srgbClr val="5C5C5C"/>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364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photo + Title +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BAD66C-582D-48AA-B6C5-B75257B0C456}"/>
              </a:ext>
            </a:extLst>
          </p:cNvPr>
          <p:cNvSpPr/>
          <p:nvPr userDrawn="1"/>
        </p:nvSpPr>
        <p:spPr>
          <a:xfrm>
            <a:off x="-171360" y="6171121"/>
            <a:ext cx="9391560" cy="534479"/>
          </a:xfrm>
          <a:prstGeom prst="rect">
            <a:avLst/>
          </a:prstGeom>
          <a:solidFill>
            <a:srgbClr val="1295D8"/>
          </a:solidFill>
        </p:spPr>
        <p:txBody>
          <a:bodyPr wrap="square" lIns="0" tIns="0" rIns="0" bIns="0" rtlCol="0" anchor="ctr"/>
          <a:lstStyle/>
          <a:p>
            <a:pPr algn="ctr"/>
            <a:endParaRPr lang="en-US"/>
          </a:p>
        </p:txBody>
      </p:sp>
      <p:pic>
        <p:nvPicPr>
          <p:cNvPr id="4" name="Picture 3">
            <a:extLst>
              <a:ext uri="{FF2B5EF4-FFF2-40B4-BE49-F238E27FC236}">
                <a16:creationId xmlns:a16="http://schemas.microsoft.com/office/drawing/2014/main" id="{14029B43-FF14-4F53-84FC-4186BFE32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455" y="6315938"/>
            <a:ext cx="1612743" cy="344647"/>
          </a:xfrm>
          <a:prstGeom prst="rect">
            <a:avLst/>
          </a:prstGeom>
        </p:spPr>
      </p:pic>
      <p:sp>
        <p:nvSpPr>
          <p:cNvPr id="5" name="Title 1">
            <a:extLst>
              <a:ext uri="{FF2B5EF4-FFF2-40B4-BE49-F238E27FC236}">
                <a16:creationId xmlns:a16="http://schemas.microsoft.com/office/drawing/2014/main" id="{3EE965D7-A8C4-4E2A-A78A-6B45D5250BD7}"/>
              </a:ext>
            </a:extLst>
          </p:cNvPr>
          <p:cNvSpPr>
            <a:spLocks noGrp="1"/>
          </p:cNvSpPr>
          <p:nvPr>
            <p:ph type="title" hasCustomPrompt="1"/>
          </p:nvPr>
        </p:nvSpPr>
        <p:spPr>
          <a:xfrm>
            <a:off x="4807870" y="274638"/>
            <a:ext cx="4031330" cy="1143000"/>
          </a:xfrm>
        </p:spPr>
        <p:txBody>
          <a:bodyPr>
            <a:normAutofit/>
          </a:bodyPr>
          <a:lstStyle>
            <a:lvl1pPr algn="l">
              <a:defRPr lang="en-US" sz="3200" i="1" u="none" kern="1200" dirty="0">
                <a:solidFill>
                  <a:srgbClr val="1295D8"/>
                </a:solidFill>
                <a:latin typeface="+mn-lt"/>
                <a:ea typeface="+mj-ea"/>
                <a:cs typeface="+mj-cs"/>
              </a:defRPr>
            </a:lvl1pPr>
          </a:lstStyle>
          <a:p>
            <a:r>
              <a:rPr lang="en-US"/>
              <a:t>Title Goes Here</a:t>
            </a:r>
          </a:p>
        </p:txBody>
      </p:sp>
      <p:sp>
        <p:nvSpPr>
          <p:cNvPr id="6" name="Content Placeholder 2">
            <a:extLst>
              <a:ext uri="{FF2B5EF4-FFF2-40B4-BE49-F238E27FC236}">
                <a16:creationId xmlns:a16="http://schemas.microsoft.com/office/drawing/2014/main" id="{BA334257-43DA-4846-AAC5-B4328D7EFF23}"/>
              </a:ext>
            </a:extLst>
          </p:cNvPr>
          <p:cNvSpPr>
            <a:spLocks noGrp="1"/>
          </p:cNvSpPr>
          <p:nvPr>
            <p:ph idx="1"/>
          </p:nvPr>
        </p:nvSpPr>
        <p:spPr>
          <a:xfrm>
            <a:off x="4953000" y="1600200"/>
            <a:ext cx="3886200" cy="4525963"/>
          </a:xfrm>
        </p:spPr>
        <p:txBody>
          <a:bodyPr/>
          <a:lstStyle>
            <a:lvl1pPr marL="0" indent="0" algn="l" defTabSz="914400" rtl="0" eaLnBrk="1" latinLnBrk="0" hangingPunct="1">
              <a:spcBef>
                <a:spcPct val="20000"/>
              </a:spcBef>
              <a:buFont typeface="Arial" pitchFamily="34" charset="0"/>
              <a:buNone/>
              <a:defRPr lang="en-US" sz="2400" dirty="0">
                <a:solidFill>
                  <a:schemeClr val="tx1">
                    <a:lumMod val="50000"/>
                    <a:lumOff val="50000"/>
                  </a:schemeClr>
                </a:solidFill>
                <a:latin typeface="+mn-lt"/>
                <a:ea typeface="+mn-ea"/>
                <a:cs typeface="+mn-cs"/>
              </a:defRPr>
            </a:lvl1pPr>
            <a:lvl2pPr marL="742950" indent="-285750">
              <a:buFont typeface="Arial" panose="020B0604020202020204" pitchFamily="34" charset="0"/>
              <a:buChar char="•"/>
              <a:defRPr lang="en-US" sz="1800" dirty="0">
                <a:solidFill>
                  <a:schemeClr val="tx1">
                    <a:lumMod val="50000"/>
                    <a:lumOff val="50000"/>
                  </a:schemeClr>
                </a:solidFill>
                <a:latin typeface="+mn-lt"/>
              </a:defRPr>
            </a:lvl2pPr>
            <a:lvl3pPr marL="914400" indent="0">
              <a:buFontTx/>
              <a:buNone/>
              <a:defRPr lang="en-US" sz="1800" dirty="0">
                <a:solidFill>
                  <a:schemeClr val="tx1">
                    <a:lumMod val="50000"/>
                    <a:lumOff val="50000"/>
                  </a:schemeClr>
                </a:solidFill>
                <a:latin typeface="+mn-lt"/>
              </a:defRPr>
            </a:lvl3pPr>
            <a:lvl4pPr>
              <a:defRPr>
                <a:solidFill>
                  <a:srgbClr val="5C5C5C"/>
                </a:solidFill>
              </a:defRPr>
            </a:lvl4pPr>
            <a:lvl5pPr>
              <a:defRPr>
                <a:solidFill>
                  <a:srgbClr val="5C5C5C"/>
                </a:solidFill>
              </a:defRPr>
            </a:lvl5pPr>
          </a:lstStyle>
          <a:p>
            <a:pPr lvl="0"/>
            <a:r>
              <a:rPr lang="en-US"/>
              <a:t>Edit Master text styles</a:t>
            </a:r>
          </a:p>
          <a:p>
            <a:pPr lvl="1"/>
            <a:r>
              <a:rPr lang="en-US"/>
              <a:t>Second level</a:t>
            </a:r>
          </a:p>
          <a:p>
            <a:pPr lvl="2"/>
            <a:r>
              <a:rPr lang="en-US"/>
              <a:t>Third level</a:t>
            </a:r>
          </a:p>
        </p:txBody>
      </p:sp>
      <p:sp>
        <p:nvSpPr>
          <p:cNvPr id="9" name="Picture Placeholder 2">
            <a:extLst>
              <a:ext uri="{FF2B5EF4-FFF2-40B4-BE49-F238E27FC236}">
                <a16:creationId xmlns:a16="http://schemas.microsoft.com/office/drawing/2014/main" id="{6B9101FD-B9C9-4F15-BA75-482B14651C21}"/>
              </a:ext>
            </a:extLst>
          </p:cNvPr>
          <p:cNvSpPr>
            <a:spLocks noGrp="1"/>
          </p:cNvSpPr>
          <p:nvPr>
            <p:ph type="pic" idx="11"/>
          </p:nvPr>
        </p:nvSpPr>
        <p:spPr>
          <a:xfrm>
            <a:off x="0" y="2474"/>
            <a:ext cx="4350375" cy="68555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extLst>
      <p:ext uri="{BB962C8B-B14F-4D97-AF65-F5344CB8AC3E}">
        <p14:creationId xmlns:p14="http://schemas.microsoft.com/office/powerpoint/2010/main" val="96333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 2 Photos">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028E571C-05B1-4C64-ADA1-7D3B5EDCCB03}"/>
              </a:ext>
            </a:extLst>
          </p:cNvPr>
          <p:cNvSpPr>
            <a:spLocks noGrp="1"/>
          </p:cNvSpPr>
          <p:nvPr>
            <p:ph type="pic" idx="12"/>
          </p:nvPr>
        </p:nvSpPr>
        <p:spPr>
          <a:xfrm>
            <a:off x="640418" y="3269018"/>
            <a:ext cx="3813572" cy="25423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2" name="Picture Placeholder 2">
            <a:extLst>
              <a:ext uri="{FF2B5EF4-FFF2-40B4-BE49-F238E27FC236}">
                <a16:creationId xmlns:a16="http://schemas.microsoft.com/office/drawing/2014/main" id="{634E788F-704A-4420-B9C8-67E96ED12F37}"/>
              </a:ext>
            </a:extLst>
          </p:cNvPr>
          <p:cNvSpPr>
            <a:spLocks noGrp="1"/>
          </p:cNvSpPr>
          <p:nvPr>
            <p:ph type="pic" idx="11"/>
          </p:nvPr>
        </p:nvSpPr>
        <p:spPr>
          <a:xfrm>
            <a:off x="4644628" y="3276599"/>
            <a:ext cx="3813572" cy="25423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5" name="Title 1">
            <a:extLst>
              <a:ext uri="{FF2B5EF4-FFF2-40B4-BE49-F238E27FC236}">
                <a16:creationId xmlns:a16="http://schemas.microsoft.com/office/drawing/2014/main" id="{3EE965D7-A8C4-4E2A-A78A-6B45D5250BD7}"/>
              </a:ext>
            </a:extLst>
          </p:cNvPr>
          <p:cNvSpPr>
            <a:spLocks noGrp="1"/>
          </p:cNvSpPr>
          <p:nvPr>
            <p:ph type="title" hasCustomPrompt="1"/>
          </p:nvPr>
        </p:nvSpPr>
        <p:spPr>
          <a:xfrm>
            <a:off x="457200" y="274638"/>
            <a:ext cx="8229600" cy="1143000"/>
          </a:xfrm>
        </p:spPr>
        <p:txBody>
          <a:bodyPr>
            <a:normAutofit/>
          </a:bodyPr>
          <a:lstStyle>
            <a:lvl1pPr algn="ctr">
              <a:defRPr lang="en-US" sz="3200" i="1" u="none" kern="1200" dirty="0">
                <a:solidFill>
                  <a:srgbClr val="1295D8"/>
                </a:solidFill>
                <a:latin typeface="+mn-lt"/>
                <a:ea typeface="+mj-ea"/>
                <a:cs typeface="+mj-cs"/>
              </a:defRPr>
            </a:lvl1pPr>
          </a:lstStyle>
          <a:p>
            <a:r>
              <a:rPr lang="en-US"/>
              <a:t>Title Goes Here</a:t>
            </a:r>
          </a:p>
        </p:txBody>
      </p:sp>
      <p:sp>
        <p:nvSpPr>
          <p:cNvPr id="6" name="Content Placeholder 2">
            <a:extLst>
              <a:ext uri="{FF2B5EF4-FFF2-40B4-BE49-F238E27FC236}">
                <a16:creationId xmlns:a16="http://schemas.microsoft.com/office/drawing/2014/main" id="{BA334257-43DA-4846-AAC5-B4328D7EFF23}"/>
              </a:ext>
            </a:extLst>
          </p:cNvPr>
          <p:cNvSpPr>
            <a:spLocks noGrp="1"/>
          </p:cNvSpPr>
          <p:nvPr>
            <p:ph idx="1"/>
          </p:nvPr>
        </p:nvSpPr>
        <p:spPr>
          <a:xfrm>
            <a:off x="1295400" y="1600201"/>
            <a:ext cx="6553200" cy="1524000"/>
          </a:xfrm>
        </p:spPr>
        <p:txBody>
          <a:bodyPr/>
          <a:lstStyle>
            <a:lvl1pPr marL="0" indent="0" algn="ctr" defTabSz="914400" rtl="0" eaLnBrk="1" latinLnBrk="0" hangingPunct="1">
              <a:spcBef>
                <a:spcPct val="20000"/>
              </a:spcBef>
              <a:buFont typeface="Arial" pitchFamily="34" charset="0"/>
              <a:buNone/>
              <a:defRPr lang="en-US" sz="2400" dirty="0">
                <a:solidFill>
                  <a:schemeClr val="tx1">
                    <a:lumMod val="50000"/>
                    <a:lumOff val="50000"/>
                  </a:schemeClr>
                </a:solidFill>
                <a:latin typeface="+mn-lt"/>
                <a:ea typeface="+mn-ea"/>
                <a:cs typeface="+mn-cs"/>
              </a:defRPr>
            </a:lvl1pPr>
            <a:lvl2pPr marL="742950" indent="-285750" algn="ctr">
              <a:buFont typeface="Arial" panose="020B0604020202020204" pitchFamily="34" charset="0"/>
              <a:buChar char="•"/>
              <a:defRPr lang="en-US" sz="1800" dirty="0">
                <a:solidFill>
                  <a:schemeClr val="tx1">
                    <a:lumMod val="50000"/>
                    <a:lumOff val="50000"/>
                  </a:schemeClr>
                </a:solidFill>
                <a:latin typeface="+mn-lt"/>
              </a:defRPr>
            </a:lvl2pPr>
            <a:lvl3pPr marL="914400" indent="0" algn="ctr">
              <a:buFontTx/>
              <a:buNone/>
              <a:defRPr lang="en-US" sz="1800" dirty="0">
                <a:solidFill>
                  <a:schemeClr val="tx1">
                    <a:lumMod val="50000"/>
                    <a:lumOff val="50000"/>
                  </a:schemeClr>
                </a:solidFill>
                <a:latin typeface="+mn-lt"/>
              </a:defRPr>
            </a:lvl3pPr>
            <a:lvl4pPr>
              <a:defRPr>
                <a:solidFill>
                  <a:srgbClr val="5C5C5C"/>
                </a:solidFill>
              </a:defRPr>
            </a:lvl4pPr>
            <a:lvl5pPr>
              <a:defRPr>
                <a:solidFill>
                  <a:srgbClr val="5C5C5C"/>
                </a:solidFill>
              </a:defRPr>
            </a:lvl5pPr>
          </a:lstStyle>
          <a:p>
            <a:pPr lvl="0"/>
            <a:r>
              <a:rPr lang="en-US"/>
              <a:t>Edit Master text styles</a:t>
            </a:r>
          </a:p>
          <a:p>
            <a:pPr lvl="1"/>
            <a:r>
              <a:rPr lang="en-US"/>
              <a:t>Second level</a:t>
            </a:r>
          </a:p>
          <a:p>
            <a:pPr lvl="2"/>
            <a:r>
              <a:rPr lang="en-US"/>
              <a:t>Third level</a:t>
            </a:r>
          </a:p>
        </p:txBody>
      </p:sp>
      <p:sp>
        <p:nvSpPr>
          <p:cNvPr id="3" name="Rectangle 2">
            <a:extLst>
              <a:ext uri="{FF2B5EF4-FFF2-40B4-BE49-F238E27FC236}">
                <a16:creationId xmlns:a16="http://schemas.microsoft.com/office/drawing/2014/main" id="{F2BAD66C-582D-48AA-B6C5-B75257B0C456}"/>
              </a:ext>
            </a:extLst>
          </p:cNvPr>
          <p:cNvSpPr/>
          <p:nvPr userDrawn="1"/>
        </p:nvSpPr>
        <p:spPr>
          <a:xfrm>
            <a:off x="-171360" y="6171121"/>
            <a:ext cx="9391560" cy="534479"/>
          </a:xfrm>
          <a:prstGeom prst="rect">
            <a:avLst/>
          </a:prstGeom>
          <a:solidFill>
            <a:srgbClr val="1295D8"/>
          </a:solidFill>
        </p:spPr>
        <p:txBody>
          <a:bodyPr wrap="square" lIns="0" tIns="0" rIns="0" bIns="0" rtlCol="0" anchor="ctr"/>
          <a:lstStyle/>
          <a:p>
            <a:pPr algn="ctr"/>
            <a:endParaRPr lang="en-US"/>
          </a:p>
        </p:txBody>
      </p:sp>
      <p:pic>
        <p:nvPicPr>
          <p:cNvPr id="4" name="Picture 3">
            <a:extLst>
              <a:ext uri="{FF2B5EF4-FFF2-40B4-BE49-F238E27FC236}">
                <a16:creationId xmlns:a16="http://schemas.microsoft.com/office/drawing/2014/main" id="{14029B43-FF14-4F53-84FC-4186BFE32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455" y="6315938"/>
            <a:ext cx="1612743" cy="344647"/>
          </a:xfrm>
          <a:prstGeom prst="rect">
            <a:avLst/>
          </a:prstGeom>
        </p:spPr>
      </p:pic>
    </p:spTree>
    <p:extLst>
      <p:ext uri="{BB962C8B-B14F-4D97-AF65-F5344CB8AC3E}">
        <p14:creationId xmlns:p14="http://schemas.microsoft.com/office/powerpoint/2010/main" val="2722551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1 Photo">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028E571C-05B1-4C64-ADA1-7D3B5EDCCB03}"/>
              </a:ext>
            </a:extLst>
          </p:cNvPr>
          <p:cNvSpPr>
            <a:spLocks noGrp="1"/>
          </p:cNvSpPr>
          <p:nvPr>
            <p:ph type="pic" idx="12"/>
          </p:nvPr>
        </p:nvSpPr>
        <p:spPr>
          <a:xfrm>
            <a:off x="948332" y="1723608"/>
            <a:ext cx="7247335" cy="42199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5" name="Title 1">
            <a:extLst>
              <a:ext uri="{FF2B5EF4-FFF2-40B4-BE49-F238E27FC236}">
                <a16:creationId xmlns:a16="http://schemas.microsoft.com/office/drawing/2014/main" id="{3EE965D7-A8C4-4E2A-A78A-6B45D5250BD7}"/>
              </a:ext>
            </a:extLst>
          </p:cNvPr>
          <p:cNvSpPr>
            <a:spLocks noGrp="1"/>
          </p:cNvSpPr>
          <p:nvPr>
            <p:ph type="title" hasCustomPrompt="1"/>
          </p:nvPr>
        </p:nvSpPr>
        <p:spPr>
          <a:xfrm>
            <a:off x="457200" y="274638"/>
            <a:ext cx="8229600" cy="1143000"/>
          </a:xfrm>
        </p:spPr>
        <p:txBody>
          <a:bodyPr>
            <a:normAutofit/>
          </a:bodyPr>
          <a:lstStyle>
            <a:lvl1pPr algn="ctr">
              <a:defRPr lang="en-US" sz="3200" i="1" u="none" kern="1200" dirty="0">
                <a:solidFill>
                  <a:srgbClr val="1295D8"/>
                </a:solidFill>
                <a:latin typeface="+mn-lt"/>
                <a:ea typeface="+mj-ea"/>
                <a:cs typeface="+mj-cs"/>
              </a:defRPr>
            </a:lvl1pPr>
          </a:lstStyle>
          <a:p>
            <a:r>
              <a:rPr lang="en-US"/>
              <a:t>Title Goes Here</a:t>
            </a:r>
          </a:p>
        </p:txBody>
      </p:sp>
      <p:sp>
        <p:nvSpPr>
          <p:cNvPr id="3" name="Rectangle 2">
            <a:extLst>
              <a:ext uri="{FF2B5EF4-FFF2-40B4-BE49-F238E27FC236}">
                <a16:creationId xmlns:a16="http://schemas.microsoft.com/office/drawing/2014/main" id="{F2BAD66C-582D-48AA-B6C5-B75257B0C456}"/>
              </a:ext>
            </a:extLst>
          </p:cNvPr>
          <p:cNvSpPr/>
          <p:nvPr userDrawn="1"/>
        </p:nvSpPr>
        <p:spPr>
          <a:xfrm>
            <a:off x="-171360" y="6171121"/>
            <a:ext cx="9391560" cy="534479"/>
          </a:xfrm>
          <a:prstGeom prst="rect">
            <a:avLst/>
          </a:prstGeom>
          <a:solidFill>
            <a:srgbClr val="1295D8"/>
          </a:solidFill>
        </p:spPr>
        <p:txBody>
          <a:bodyPr wrap="square" lIns="0" tIns="0" rIns="0" bIns="0" rtlCol="0" anchor="ctr"/>
          <a:lstStyle/>
          <a:p>
            <a:pPr algn="ctr"/>
            <a:endParaRPr lang="en-US"/>
          </a:p>
        </p:txBody>
      </p:sp>
      <p:pic>
        <p:nvPicPr>
          <p:cNvPr id="4" name="Picture 3">
            <a:extLst>
              <a:ext uri="{FF2B5EF4-FFF2-40B4-BE49-F238E27FC236}">
                <a16:creationId xmlns:a16="http://schemas.microsoft.com/office/drawing/2014/main" id="{14029B43-FF14-4F53-84FC-4186BFE32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455" y="6315938"/>
            <a:ext cx="1612743" cy="344647"/>
          </a:xfrm>
          <a:prstGeom prst="rect">
            <a:avLst/>
          </a:prstGeom>
        </p:spPr>
      </p:pic>
    </p:spTree>
    <p:extLst>
      <p:ext uri="{BB962C8B-B14F-4D97-AF65-F5344CB8AC3E}">
        <p14:creationId xmlns:p14="http://schemas.microsoft.com/office/powerpoint/2010/main" val="34545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BAD66C-582D-48AA-B6C5-B75257B0C456}"/>
              </a:ext>
            </a:extLst>
          </p:cNvPr>
          <p:cNvSpPr/>
          <p:nvPr userDrawn="1"/>
        </p:nvSpPr>
        <p:spPr>
          <a:xfrm>
            <a:off x="-171360" y="6171121"/>
            <a:ext cx="9391560" cy="534479"/>
          </a:xfrm>
          <a:prstGeom prst="rect">
            <a:avLst/>
          </a:prstGeom>
          <a:solidFill>
            <a:srgbClr val="1295D8"/>
          </a:solidFill>
        </p:spPr>
        <p:txBody>
          <a:bodyPr wrap="square" lIns="0" tIns="0" rIns="0" bIns="0" rtlCol="0" anchor="ctr"/>
          <a:lstStyle/>
          <a:p>
            <a:pPr algn="ctr"/>
            <a:endParaRPr lang="en-US"/>
          </a:p>
        </p:txBody>
      </p:sp>
      <p:pic>
        <p:nvPicPr>
          <p:cNvPr id="4" name="Picture 3">
            <a:extLst>
              <a:ext uri="{FF2B5EF4-FFF2-40B4-BE49-F238E27FC236}">
                <a16:creationId xmlns:a16="http://schemas.microsoft.com/office/drawing/2014/main" id="{14029B43-FF14-4F53-84FC-4186BFE32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455" y="6315938"/>
            <a:ext cx="1612743" cy="344647"/>
          </a:xfrm>
          <a:prstGeom prst="rect">
            <a:avLst/>
          </a:prstGeom>
        </p:spPr>
      </p:pic>
    </p:spTree>
    <p:extLst>
      <p:ext uri="{BB962C8B-B14F-4D97-AF65-F5344CB8AC3E}">
        <p14:creationId xmlns:p14="http://schemas.microsoft.com/office/powerpoint/2010/main" val="7922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4/30/2026</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0178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23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4/30/2026</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4/30/2026</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4/30/2026</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4/30/2026</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4/30/2026</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4/30/2026</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4/30/2026</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69" r:id="rId11"/>
    <p:sldLayoutId id="214748367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3050"/>
            <a:ext cx="8221663" cy="113665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US"/>
              <a:t>Click to edit the title text format</a:t>
            </a:r>
          </a:p>
        </p:txBody>
      </p:sp>
      <p:sp>
        <p:nvSpPr>
          <p:cNvPr id="1027" name="Rectangle 2"/>
          <p:cNvSpPr>
            <a:spLocks noGrp="1" noChangeArrowheads="1"/>
          </p:cNvSpPr>
          <p:nvPr>
            <p:ph type="body" idx="1"/>
          </p:nvPr>
        </p:nvSpPr>
        <p:spPr bwMode="auto">
          <a:xfrm>
            <a:off x="457200" y="1604963"/>
            <a:ext cx="8221663" cy="45180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Tree>
    <p:extLst>
      <p:ext uri="{BB962C8B-B14F-4D97-AF65-F5344CB8AC3E}">
        <p14:creationId xmlns:p14="http://schemas.microsoft.com/office/powerpoint/2010/main" val="24497920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_h1U03-A69o63pDCfppurVEN_-m2RylTRrOaoeLl4Yw/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drive.google.com/file/d/1dj2qHlT9iQnWNGwrZIfpKZCDIar_TG0w/view?usp=shar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https://drive.google.com/file/d/1BxfmJhg-SiAFPrSadFzMBD0yZZ1RhgJu/view?usp=sha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sites.google.com/literacypro.com/laces-wa-customizations/state-provided-docume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ath@literacysource.org" TargetMode="External"/><Relationship Id="rId7" Type="http://schemas.openxmlformats.org/officeDocument/2006/relationships/image" Target="../media/image23.png"/><Relationship Id="rId2" Type="http://schemas.openxmlformats.org/officeDocument/2006/relationships/hyperlink" Target="mailto:kgraham@hopelink.org" TargetMode="External"/><Relationship Id="rId1" Type="http://schemas.openxmlformats.org/officeDocument/2006/relationships/slideLayout" Target="../slideLayouts/slideLayout11.xml"/><Relationship Id="rId6" Type="http://schemas.openxmlformats.org/officeDocument/2006/relationships/hyperlink" Target="mailto:laces_wa@lists.ctc.edu" TargetMode="External"/><Relationship Id="rId5" Type="http://schemas.openxmlformats.org/officeDocument/2006/relationships/hyperlink" Target="mailto:helpdesk@literacypro.com" TargetMode="External"/><Relationship Id="rId4" Type="http://schemas.openxmlformats.org/officeDocument/2006/relationships/hyperlink" Target="mailto:stoscano@sbct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nlW6mK3ttaH08tXZ_F70aeeSATrojcFL/edit?usp=sharing&amp;ouid=104553488880850587079&amp;rtpof=true&amp;sd=tru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0146" y="4997303"/>
            <a:ext cx="8228670" cy="1771488"/>
          </a:xfrm>
        </p:spPr>
        <p:txBody>
          <a:bodyPr/>
          <a:lstStyle/>
          <a:p>
            <a:pPr>
              <a:lnSpc>
                <a:spcPct val="100000"/>
              </a:lnSpc>
            </a:pPr>
            <a:r>
              <a:rPr lang="en-US" sz="2800" dirty="0"/>
              <a:t>Kelli Graham, Hopelink</a:t>
            </a:r>
          </a:p>
          <a:p>
            <a:pPr>
              <a:lnSpc>
                <a:spcPct val="100000"/>
              </a:lnSpc>
            </a:pPr>
            <a:r>
              <a:rPr lang="en-US" sz="2800" dirty="0"/>
              <a:t>Cat Howell, Literacy Source</a:t>
            </a:r>
          </a:p>
          <a:p>
            <a:pPr>
              <a:lnSpc>
                <a:spcPct val="100000"/>
              </a:lnSpc>
            </a:pPr>
            <a:r>
              <a:rPr lang="en-US" sz="2800" dirty="0"/>
              <a:t>Scott Toscano, SBCTC</a:t>
            </a:r>
          </a:p>
          <a:p>
            <a:endParaRPr lang="en-US" sz="2800" dirty="0"/>
          </a:p>
        </p:txBody>
      </p:sp>
      <p:sp>
        <p:nvSpPr>
          <p:cNvPr id="4" name="Title 3"/>
          <p:cNvSpPr>
            <a:spLocks noGrp="1"/>
          </p:cNvSpPr>
          <p:nvPr>
            <p:ph type="title"/>
          </p:nvPr>
        </p:nvSpPr>
        <p:spPr>
          <a:xfrm>
            <a:off x="349392" y="3935141"/>
            <a:ext cx="8228669" cy="740074"/>
          </a:xfrm>
        </p:spPr>
        <p:txBody>
          <a:bodyPr/>
          <a:lstStyle/>
          <a:p>
            <a:r>
              <a:rPr lang="en-US" sz="3800" dirty="0"/>
              <a:t>LACES Post-exit survey Examples</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415FD2F-DD72-AC42-6FEB-036FAC595F01}"/>
              </a:ext>
            </a:extLst>
          </p:cNvPr>
          <p:cNvSpPr>
            <a:spLocks noGrp="1"/>
          </p:cNvSpPr>
          <p:nvPr>
            <p:ph type="title"/>
          </p:nvPr>
        </p:nvSpPr>
        <p:spPr>
          <a:xfrm>
            <a:off x="1297982" y="1385541"/>
            <a:ext cx="6548036" cy="748059"/>
          </a:xfrm>
        </p:spPr>
        <p:txBody>
          <a:bodyPr/>
          <a:lstStyle/>
          <a:p>
            <a:r>
              <a:rPr lang="en-US"/>
              <a:t>How to enter earnings data</a:t>
            </a:r>
          </a:p>
        </p:txBody>
      </p:sp>
      <p:sp>
        <p:nvSpPr>
          <p:cNvPr id="13" name="Text Placeholder 2">
            <a:extLst>
              <a:ext uri="{FF2B5EF4-FFF2-40B4-BE49-F238E27FC236}">
                <a16:creationId xmlns:a16="http://schemas.microsoft.com/office/drawing/2014/main" id="{56A5685A-1D0C-C3C9-9CD1-DD2DA0F30C1F}"/>
              </a:ext>
            </a:extLst>
          </p:cNvPr>
          <p:cNvSpPr>
            <a:spLocks noGrp="1"/>
          </p:cNvSpPr>
          <p:nvPr>
            <p:ph type="body" sz="half" idx="2"/>
          </p:nvPr>
        </p:nvSpPr>
        <p:spPr>
          <a:xfrm>
            <a:off x="403370" y="2467897"/>
            <a:ext cx="3358139" cy="3963607"/>
          </a:xfrm>
        </p:spPr>
        <p:txBody>
          <a:bodyPr/>
          <a:lstStyle/>
          <a:p>
            <a:pPr marL="285750" indent="-285750">
              <a:buFont typeface="Arial" panose="020B0604020202020204" pitchFamily="34" charset="0"/>
              <a:buChar char="•"/>
            </a:pPr>
            <a:r>
              <a:rPr lang="en-US" sz="2800"/>
              <a:t>If employed = Yes, a pop-up window will open.</a:t>
            </a:r>
          </a:p>
          <a:p>
            <a:pPr marL="285750" indent="-285750">
              <a:buFont typeface="Arial" panose="020B0604020202020204" pitchFamily="34" charset="0"/>
              <a:buChar char="•"/>
            </a:pPr>
            <a:r>
              <a:rPr lang="en-US" sz="2800"/>
              <a:t>Do not change default data fields.</a:t>
            </a:r>
          </a:p>
          <a:p>
            <a:pPr marL="285750" indent="-285750">
              <a:buFont typeface="Arial" panose="020B0604020202020204" pitchFamily="34" charset="0"/>
              <a:buChar char="•"/>
            </a:pPr>
            <a:r>
              <a:rPr lang="en-US" sz="2800"/>
              <a:t>Only enter earnings information.</a:t>
            </a:r>
          </a:p>
          <a:p>
            <a:endParaRPr lang="en-US" sz="2800"/>
          </a:p>
        </p:txBody>
      </p:sp>
      <p:pic>
        <p:nvPicPr>
          <p:cNvPr id="6" name="Picture 5">
            <a:extLst>
              <a:ext uri="{FF2B5EF4-FFF2-40B4-BE49-F238E27FC236}">
                <a16:creationId xmlns:a16="http://schemas.microsoft.com/office/drawing/2014/main" id="{C02C357B-BB89-D295-4B46-0567F4337126}"/>
              </a:ext>
            </a:extLst>
          </p:cNvPr>
          <p:cNvPicPr>
            <a:picLocks noChangeAspect="1"/>
          </p:cNvPicPr>
          <p:nvPr/>
        </p:nvPicPr>
        <p:blipFill>
          <a:blip r:embed="rId2"/>
          <a:srcRect b="67312"/>
          <a:stretch>
            <a:fillRect/>
          </a:stretch>
        </p:blipFill>
        <p:spPr>
          <a:xfrm>
            <a:off x="3979791" y="2915657"/>
            <a:ext cx="5016725" cy="2560913"/>
          </a:xfrm>
          <a:prstGeom prst="rect">
            <a:avLst/>
          </a:prstGeom>
          <a:noFill/>
        </p:spPr>
      </p:pic>
      <p:sp>
        <p:nvSpPr>
          <p:cNvPr id="4" name="Slide Number Placeholder 3">
            <a:extLst>
              <a:ext uri="{FF2B5EF4-FFF2-40B4-BE49-F238E27FC236}">
                <a16:creationId xmlns:a16="http://schemas.microsoft.com/office/drawing/2014/main" id="{9579BF78-85A1-0ECD-970C-256AF5E75B1D}"/>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10</a:t>
            </a:fld>
            <a:endParaRPr lang="en-US" sz="700"/>
          </a:p>
        </p:txBody>
      </p:sp>
      <p:sp>
        <p:nvSpPr>
          <p:cNvPr id="7" name="Arrow: Up 6">
            <a:extLst>
              <a:ext uri="{FF2B5EF4-FFF2-40B4-BE49-F238E27FC236}">
                <a16:creationId xmlns:a16="http://schemas.microsoft.com/office/drawing/2014/main" id="{60CD95E6-DC29-A116-C959-B9D1B932A8EB}"/>
              </a:ext>
            </a:extLst>
          </p:cNvPr>
          <p:cNvSpPr/>
          <p:nvPr/>
        </p:nvSpPr>
        <p:spPr>
          <a:xfrm>
            <a:off x="4444181" y="4572002"/>
            <a:ext cx="3116825" cy="92423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2 default responses</a:t>
            </a:r>
          </a:p>
        </p:txBody>
      </p:sp>
    </p:spTree>
    <p:extLst>
      <p:ext uri="{BB962C8B-B14F-4D97-AF65-F5344CB8AC3E}">
        <p14:creationId xmlns:p14="http://schemas.microsoft.com/office/powerpoint/2010/main" val="31832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6E012F-A56A-8985-5E3C-3E1162167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692BE-AEE2-130F-C8F5-455934FA5741}"/>
              </a:ext>
            </a:extLst>
          </p:cNvPr>
          <p:cNvSpPr>
            <a:spLocks noGrp="1"/>
          </p:cNvSpPr>
          <p:nvPr>
            <p:ph type="title"/>
          </p:nvPr>
        </p:nvSpPr>
        <p:spPr>
          <a:xfrm>
            <a:off x="1738353" y="1510608"/>
            <a:ext cx="5667294" cy="650029"/>
          </a:xfrm>
        </p:spPr>
        <p:txBody>
          <a:bodyPr/>
          <a:lstStyle/>
          <a:p>
            <a:r>
              <a:rPr lang="en-US"/>
              <a:t>Entering earnings data</a:t>
            </a:r>
          </a:p>
        </p:txBody>
      </p:sp>
      <p:sp>
        <p:nvSpPr>
          <p:cNvPr id="3" name="Content Placeholder 2">
            <a:extLst>
              <a:ext uri="{FF2B5EF4-FFF2-40B4-BE49-F238E27FC236}">
                <a16:creationId xmlns:a16="http://schemas.microsoft.com/office/drawing/2014/main" id="{94FA223C-A678-E4C0-5605-8A066486EA98}"/>
              </a:ext>
            </a:extLst>
          </p:cNvPr>
          <p:cNvSpPr>
            <a:spLocks noGrp="1"/>
          </p:cNvSpPr>
          <p:nvPr>
            <p:ph idx="1"/>
          </p:nvPr>
        </p:nvSpPr>
        <p:spPr>
          <a:xfrm>
            <a:off x="265471" y="2267670"/>
            <a:ext cx="2735278" cy="4570666"/>
          </a:xfrm>
        </p:spPr>
        <p:txBody>
          <a:bodyPr/>
          <a:lstStyle/>
          <a:p>
            <a:r>
              <a:rPr lang="en-US"/>
              <a:t>Report 2</a:t>
            </a:r>
            <a:r>
              <a:rPr lang="en-US" baseline="30000"/>
              <a:t>nd</a:t>
            </a:r>
            <a:r>
              <a:rPr lang="en-US"/>
              <a:t> quarter after exit earnings the way that best matches the information collected by the survey.</a:t>
            </a:r>
          </a:p>
          <a:p>
            <a:r>
              <a:rPr lang="en-US"/>
              <a:t>4</a:t>
            </a:r>
            <a:r>
              <a:rPr lang="en-US" baseline="30000"/>
              <a:t>th</a:t>
            </a:r>
            <a:r>
              <a:rPr lang="en-US"/>
              <a:t> quarter earnings NOT required.</a:t>
            </a:r>
          </a:p>
        </p:txBody>
      </p:sp>
      <p:sp>
        <p:nvSpPr>
          <p:cNvPr id="4" name="Slide Number Placeholder 3">
            <a:extLst>
              <a:ext uri="{FF2B5EF4-FFF2-40B4-BE49-F238E27FC236}">
                <a16:creationId xmlns:a16="http://schemas.microsoft.com/office/drawing/2014/main" id="{589D3EF0-4E22-1E04-AB59-A486014CBAEF}"/>
              </a:ext>
            </a:extLst>
          </p:cNvPr>
          <p:cNvSpPr>
            <a:spLocks noGrp="1"/>
          </p:cNvSpPr>
          <p:nvPr>
            <p:ph type="sldNum" sz="quarter" idx="12"/>
          </p:nvPr>
        </p:nvSpPr>
        <p:spPr/>
        <p:txBody>
          <a:bodyPr/>
          <a:lstStyle/>
          <a:p>
            <a:fld id="{DEE5BC03-7CE3-4FE3-BC0A-0ACCA8AC1F24}" type="slidenum">
              <a:rPr lang="en-US" smtClean="0"/>
              <a:pPr/>
              <a:t>11</a:t>
            </a:fld>
            <a:endParaRPr lang="en-US"/>
          </a:p>
        </p:txBody>
      </p:sp>
      <p:pic>
        <p:nvPicPr>
          <p:cNvPr id="6" name="Picture 5">
            <a:extLst>
              <a:ext uri="{FF2B5EF4-FFF2-40B4-BE49-F238E27FC236}">
                <a16:creationId xmlns:a16="http://schemas.microsoft.com/office/drawing/2014/main" id="{CD74AFCE-32AE-DBAD-0502-8FA992B1B1E3}"/>
              </a:ext>
            </a:extLst>
          </p:cNvPr>
          <p:cNvPicPr>
            <a:picLocks noChangeAspect="1"/>
          </p:cNvPicPr>
          <p:nvPr/>
        </p:nvPicPr>
        <p:blipFill>
          <a:blip r:embed="rId2"/>
          <a:srcRect t="59928"/>
          <a:stretch>
            <a:fillRect/>
          </a:stretch>
        </p:blipFill>
        <p:spPr>
          <a:xfrm>
            <a:off x="3000749" y="2792361"/>
            <a:ext cx="6033186" cy="2748116"/>
          </a:xfrm>
          <a:prstGeom prst="rect">
            <a:avLst/>
          </a:prstGeom>
        </p:spPr>
      </p:pic>
      <p:sp>
        <p:nvSpPr>
          <p:cNvPr id="5" name="Arrow: Up 4">
            <a:extLst>
              <a:ext uri="{FF2B5EF4-FFF2-40B4-BE49-F238E27FC236}">
                <a16:creationId xmlns:a16="http://schemas.microsoft.com/office/drawing/2014/main" id="{D381DD93-6CFD-FC33-65C9-D0D0F6207604}"/>
              </a:ext>
            </a:extLst>
          </p:cNvPr>
          <p:cNvSpPr/>
          <p:nvPr/>
        </p:nvSpPr>
        <p:spPr>
          <a:xfrm>
            <a:off x="3258439" y="5061600"/>
            <a:ext cx="3116825" cy="92423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 info required</a:t>
            </a:r>
          </a:p>
        </p:txBody>
      </p:sp>
    </p:spTree>
    <p:extLst>
      <p:ext uri="{BB962C8B-B14F-4D97-AF65-F5344CB8AC3E}">
        <p14:creationId xmlns:p14="http://schemas.microsoft.com/office/powerpoint/2010/main" val="110204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CB21-BB03-3D36-3B13-17FDC745BA6A}"/>
              </a:ext>
            </a:extLst>
          </p:cNvPr>
          <p:cNvSpPr>
            <a:spLocks noGrp="1"/>
          </p:cNvSpPr>
          <p:nvPr>
            <p:ph type="title"/>
          </p:nvPr>
        </p:nvSpPr>
        <p:spPr>
          <a:xfrm>
            <a:off x="422561" y="1649052"/>
            <a:ext cx="8534403" cy="719850"/>
          </a:xfrm>
        </p:spPr>
        <p:txBody>
          <a:bodyPr/>
          <a:lstStyle/>
          <a:p>
            <a:pPr algn="ctr"/>
            <a:r>
              <a:rPr lang="en-US"/>
              <a:t>Employed but no earnings provided</a:t>
            </a:r>
          </a:p>
        </p:txBody>
      </p:sp>
      <p:sp>
        <p:nvSpPr>
          <p:cNvPr id="3" name="Content Placeholder 2">
            <a:extLst>
              <a:ext uri="{FF2B5EF4-FFF2-40B4-BE49-F238E27FC236}">
                <a16:creationId xmlns:a16="http://schemas.microsoft.com/office/drawing/2014/main" id="{ACEC7202-2555-17ED-7E39-F4B6C421552F}"/>
              </a:ext>
            </a:extLst>
          </p:cNvPr>
          <p:cNvSpPr>
            <a:spLocks noGrp="1"/>
          </p:cNvSpPr>
          <p:nvPr>
            <p:ph sz="half" idx="1"/>
          </p:nvPr>
        </p:nvSpPr>
        <p:spPr>
          <a:xfrm>
            <a:off x="422562" y="2557617"/>
            <a:ext cx="3736484" cy="3969327"/>
          </a:xfrm>
        </p:spPr>
        <p:txBody>
          <a:bodyPr/>
          <a:lstStyle/>
          <a:p>
            <a:pPr>
              <a:spcAft>
                <a:spcPts val="1800"/>
              </a:spcAft>
            </a:pPr>
            <a:r>
              <a:rPr lang="en-US"/>
              <a:t>An earnings amount is required to count the Employed outcome.</a:t>
            </a:r>
          </a:p>
          <a:p>
            <a:r>
              <a:rPr lang="en-US"/>
              <a:t>Enter $1 for the </a:t>
            </a:r>
            <a:r>
              <a:rPr lang="en-US" i="1"/>
              <a:t>Earnings</a:t>
            </a:r>
            <a:r>
              <a:rPr lang="en-US"/>
              <a:t> and select “Quarterly” for the </a:t>
            </a:r>
            <a:r>
              <a:rPr lang="en-US" i="1"/>
              <a:t>Earnings Period</a:t>
            </a:r>
            <a:r>
              <a:rPr lang="en-US"/>
              <a:t>.</a:t>
            </a:r>
          </a:p>
        </p:txBody>
      </p:sp>
      <p:sp>
        <p:nvSpPr>
          <p:cNvPr id="5" name="Slide Number Placeholder 4">
            <a:extLst>
              <a:ext uri="{FF2B5EF4-FFF2-40B4-BE49-F238E27FC236}">
                <a16:creationId xmlns:a16="http://schemas.microsoft.com/office/drawing/2014/main" id="{BD06E6E8-D48A-FF9F-DD4C-D9629EC3CB86}"/>
              </a:ext>
            </a:extLst>
          </p:cNvPr>
          <p:cNvSpPr>
            <a:spLocks noGrp="1"/>
          </p:cNvSpPr>
          <p:nvPr>
            <p:ph type="sldNum" sz="quarter" idx="12"/>
          </p:nvPr>
        </p:nvSpPr>
        <p:spPr/>
        <p:txBody>
          <a:bodyPr/>
          <a:lstStyle/>
          <a:p>
            <a:fld id="{DEE5BC03-7CE3-4FE3-BC0A-0ACCA8AC1F24}" type="slidenum">
              <a:rPr lang="en-US" smtClean="0"/>
              <a:pPr/>
              <a:t>12</a:t>
            </a:fld>
            <a:endParaRPr lang="en-US"/>
          </a:p>
        </p:txBody>
      </p:sp>
      <p:pic>
        <p:nvPicPr>
          <p:cNvPr id="7" name="Picture 6">
            <a:extLst>
              <a:ext uri="{FF2B5EF4-FFF2-40B4-BE49-F238E27FC236}">
                <a16:creationId xmlns:a16="http://schemas.microsoft.com/office/drawing/2014/main" id="{74574A0A-6AD1-DC3A-6183-72C7628A9DAA}"/>
              </a:ext>
            </a:extLst>
          </p:cNvPr>
          <p:cNvPicPr>
            <a:picLocks noChangeAspect="1"/>
          </p:cNvPicPr>
          <p:nvPr/>
        </p:nvPicPr>
        <p:blipFill>
          <a:blip r:embed="rId2"/>
          <a:stretch>
            <a:fillRect/>
          </a:stretch>
        </p:blipFill>
        <p:spPr>
          <a:xfrm>
            <a:off x="4285572" y="3429000"/>
            <a:ext cx="4858428" cy="916858"/>
          </a:xfrm>
          <a:prstGeom prst="rect">
            <a:avLst/>
          </a:prstGeom>
        </p:spPr>
      </p:pic>
    </p:spTree>
    <p:extLst>
      <p:ext uri="{BB962C8B-B14F-4D97-AF65-F5344CB8AC3E}">
        <p14:creationId xmlns:p14="http://schemas.microsoft.com/office/powerpoint/2010/main" val="393993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8A859C2-B01C-505E-AA1C-15E6BAB0C0B4}"/>
              </a:ext>
            </a:extLst>
          </p:cNvPr>
          <p:cNvSpPr>
            <a:spLocks noGrp="1"/>
          </p:cNvSpPr>
          <p:nvPr>
            <p:ph type="title"/>
          </p:nvPr>
        </p:nvSpPr>
        <p:spPr>
          <a:xfrm>
            <a:off x="2605672" y="1666325"/>
            <a:ext cx="3932656" cy="661555"/>
          </a:xfrm>
        </p:spPr>
        <p:txBody>
          <a:bodyPr/>
          <a:lstStyle/>
          <a:p>
            <a:r>
              <a:rPr lang="en-US"/>
              <a:t>Verify the data</a:t>
            </a:r>
          </a:p>
        </p:txBody>
      </p:sp>
      <p:sp>
        <p:nvSpPr>
          <p:cNvPr id="13" name="Text Placeholder 2">
            <a:extLst>
              <a:ext uri="{FF2B5EF4-FFF2-40B4-BE49-F238E27FC236}">
                <a16:creationId xmlns:a16="http://schemas.microsoft.com/office/drawing/2014/main" id="{F60C0320-0D8C-D4D9-82FC-1D16798AFF43}"/>
              </a:ext>
            </a:extLst>
          </p:cNvPr>
          <p:cNvSpPr>
            <a:spLocks noGrp="1"/>
          </p:cNvSpPr>
          <p:nvPr>
            <p:ph type="body" sz="half" idx="2"/>
          </p:nvPr>
        </p:nvSpPr>
        <p:spPr>
          <a:xfrm>
            <a:off x="403370" y="2566219"/>
            <a:ext cx="3358139" cy="3865285"/>
          </a:xfrm>
        </p:spPr>
        <p: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764"/>
                </a:solidFill>
                <a:effectLst/>
                <a:uLnTx/>
                <a:uFillTx/>
                <a:latin typeface="Franklin Gothic Book"/>
                <a:ea typeface="+mn-ea"/>
                <a:cs typeface="+mn-cs"/>
              </a:rPr>
              <a:t>Do not change default data fields.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a:latin typeface="Franklin Gothic Book"/>
              </a:rPr>
              <a:t>Enter any notes you want.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764"/>
                </a:solidFill>
                <a:effectLst/>
                <a:uLnTx/>
                <a:uFillTx/>
                <a:latin typeface="Franklin Gothic Book"/>
                <a:ea typeface="+mn-ea"/>
                <a:cs typeface="+mn-cs"/>
              </a:rPr>
              <a:t>Type your initials to e-sign the form.</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a:latin typeface="Franklin Gothic Book"/>
              </a:rPr>
              <a:t>Click </a:t>
            </a:r>
            <a:r>
              <a:rPr lang="en-US" sz="2800" i="1">
                <a:latin typeface="Franklin Gothic Book"/>
              </a:rPr>
              <a:t>Done</a:t>
            </a:r>
            <a:r>
              <a:rPr lang="en-US" sz="2800">
                <a:latin typeface="Franklin Gothic Book"/>
              </a:rPr>
              <a:t> when complete.</a:t>
            </a:r>
            <a:endParaRPr kumimoji="0" lang="en-US" sz="2800" b="0" i="0" u="none" strike="noStrike" kern="1200" cap="none" spc="0" normalizeH="0" baseline="0" noProof="0">
              <a:ln>
                <a:noFill/>
              </a:ln>
              <a:solidFill>
                <a:srgbClr val="003764"/>
              </a:solidFill>
              <a:effectLst/>
              <a:uLnTx/>
              <a:uFillTx/>
              <a:latin typeface="Franklin Gothic Book"/>
              <a:ea typeface="+mn-ea"/>
              <a:cs typeface="+mn-cs"/>
            </a:endParaRPr>
          </a:p>
        </p:txBody>
      </p:sp>
      <p:pic>
        <p:nvPicPr>
          <p:cNvPr id="6" name="Picture 5">
            <a:extLst>
              <a:ext uri="{FF2B5EF4-FFF2-40B4-BE49-F238E27FC236}">
                <a16:creationId xmlns:a16="http://schemas.microsoft.com/office/drawing/2014/main" id="{CFB132D5-B543-8AD6-07A7-D7E17A7ABBBA}"/>
              </a:ext>
            </a:extLst>
          </p:cNvPr>
          <p:cNvPicPr>
            <a:picLocks noChangeAspect="1"/>
          </p:cNvPicPr>
          <p:nvPr/>
        </p:nvPicPr>
        <p:blipFill>
          <a:blip r:embed="rId2"/>
          <a:stretch>
            <a:fillRect/>
          </a:stretch>
        </p:blipFill>
        <p:spPr>
          <a:xfrm>
            <a:off x="4024047" y="2566219"/>
            <a:ext cx="4839398" cy="2516860"/>
          </a:xfrm>
          <a:prstGeom prst="rect">
            <a:avLst/>
          </a:prstGeom>
          <a:noFill/>
        </p:spPr>
      </p:pic>
      <p:sp>
        <p:nvSpPr>
          <p:cNvPr id="4" name="Slide Number Placeholder 3">
            <a:extLst>
              <a:ext uri="{FF2B5EF4-FFF2-40B4-BE49-F238E27FC236}">
                <a16:creationId xmlns:a16="http://schemas.microsoft.com/office/drawing/2014/main" id="{3CCD15EA-6BC3-B519-E029-20B02B8BFBC6}"/>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13</a:t>
            </a:fld>
            <a:endParaRPr lang="en-US" sz="700"/>
          </a:p>
        </p:txBody>
      </p:sp>
      <p:sp>
        <p:nvSpPr>
          <p:cNvPr id="7" name="Arrow: Up 6">
            <a:extLst>
              <a:ext uri="{FF2B5EF4-FFF2-40B4-BE49-F238E27FC236}">
                <a16:creationId xmlns:a16="http://schemas.microsoft.com/office/drawing/2014/main" id="{5238669F-7583-D12F-3887-DAAD6505D0BD}"/>
              </a:ext>
            </a:extLst>
          </p:cNvPr>
          <p:cNvSpPr/>
          <p:nvPr/>
        </p:nvSpPr>
        <p:spPr>
          <a:xfrm>
            <a:off x="4551105" y="3429000"/>
            <a:ext cx="2455607" cy="92423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2 default responses</a:t>
            </a:r>
          </a:p>
        </p:txBody>
      </p:sp>
      <p:sp>
        <p:nvSpPr>
          <p:cNvPr id="8" name="Arrow: Up 7">
            <a:extLst>
              <a:ext uri="{FF2B5EF4-FFF2-40B4-BE49-F238E27FC236}">
                <a16:creationId xmlns:a16="http://schemas.microsoft.com/office/drawing/2014/main" id="{410E67BE-B02E-A9A8-FFF1-BF60B810C4F4}"/>
              </a:ext>
            </a:extLst>
          </p:cNvPr>
          <p:cNvSpPr/>
          <p:nvPr/>
        </p:nvSpPr>
        <p:spPr>
          <a:xfrm>
            <a:off x="4881716" y="5105916"/>
            <a:ext cx="1794387" cy="46703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E-sign</a:t>
            </a:r>
          </a:p>
        </p:txBody>
      </p:sp>
      <p:pic>
        <p:nvPicPr>
          <p:cNvPr id="3" name="Picture 2">
            <a:extLst>
              <a:ext uri="{FF2B5EF4-FFF2-40B4-BE49-F238E27FC236}">
                <a16:creationId xmlns:a16="http://schemas.microsoft.com/office/drawing/2014/main" id="{F3771E1D-1178-088F-EB66-9D81A1AD8A8F}"/>
              </a:ext>
            </a:extLst>
          </p:cNvPr>
          <p:cNvPicPr>
            <a:picLocks noChangeAspect="1"/>
          </p:cNvPicPr>
          <p:nvPr/>
        </p:nvPicPr>
        <p:blipFill>
          <a:blip r:embed="rId3"/>
          <a:stretch>
            <a:fillRect/>
          </a:stretch>
        </p:blipFill>
        <p:spPr>
          <a:xfrm>
            <a:off x="6777604" y="5058405"/>
            <a:ext cx="2076740" cy="562053"/>
          </a:xfrm>
          <a:prstGeom prst="rect">
            <a:avLst/>
          </a:prstGeom>
        </p:spPr>
      </p:pic>
    </p:spTree>
    <p:extLst>
      <p:ext uri="{BB962C8B-B14F-4D97-AF65-F5344CB8AC3E}">
        <p14:creationId xmlns:p14="http://schemas.microsoft.com/office/powerpoint/2010/main" val="243621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F79A-EB5D-C979-E45D-90DA00526E7F}"/>
              </a:ext>
            </a:extLst>
          </p:cNvPr>
          <p:cNvSpPr>
            <a:spLocks noGrp="1"/>
          </p:cNvSpPr>
          <p:nvPr>
            <p:ph type="title"/>
          </p:nvPr>
        </p:nvSpPr>
        <p:spPr/>
        <p:txBody>
          <a:bodyPr/>
          <a:lstStyle/>
          <a:p>
            <a:r>
              <a:rPr lang="en-US" dirty="0"/>
              <a:t>Hopelink</a:t>
            </a:r>
          </a:p>
        </p:txBody>
      </p:sp>
      <p:sp>
        <p:nvSpPr>
          <p:cNvPr id="3" name="Text Placeholder 2">
            <a:extLst>
              <a:ext uri="{FF2B5EF4-FFF2-40B4-BE49-F238E27FC236}">
                <a16:creationId xmlns:a16="http://schemas.microsoft.com/office/drawing/2014/main" id="{E1DC1434-6F08-7B42-3D7C-EE9655267088}"/>
              </a:ext>
            </a:extLst>
          </p:cNvPr>
          <p:cNvSpPr>
            <a:spLocks noGrp="1"/>
          </p:cNvSpPr>
          <p:nvPr>
            <p:ph type="body" idx="1"/>
          </p:nvPr>
        </p:nvSpPr>
        <p:spPr>
          <a:xfrm>
            <a:off x="582468" y="5148256"/>
            <a:ext cx="8270588" cy="941400"/>
          </a:xfrm>
        </p:spPr>
        <p:txBody>
          <a:bodyPr/>
          <a:lstStyle/>
          <a:p>
            <a:r>
              <a:rPr lang="en-US" dirty="0"/>
              <a:t>by Kelli Graham</a:t>
            </a:r>
          </a:p>
        </p:txBody>
      </p:sp>
      <p:sp>
        <p:nvSpPr>
          <p:cNvPr id="4" name="Slide Number Placeholder 3">
            <a:extLst>
              <a:ext uri="{FF2B5EF4-FFF2-40B4-BE49-F238E27FC236}">
                <a16:creationId xmlns:a16="http://schemas.microsoft.com/office/drawing/2014/main" id="{745AA78D-9DC2-FEED-9B76-549FEEA2EF03}"/>
              </a:ext>
            </a:extLst>
          </p:cNvPr>
          <p:cNvSpPr>
            <a:spLocks noGrp="1"/>
          </p:cNvSpPr>
          <p:nvPr>
            <p:ph type="sldNum" sz="quarter" idx="12"/>
          </p:nvPr>
        </p:nvSpPr>
        <p:spPr/>
        <p:txBody>
          <a:bodyPr/>
          <a:lstStyle/>
          <a:p>
            <a:fld id="{DEE5BC03-7CE3-4FE3-BC0A-0ACCA8AC1F24}" type="slidenum">
              <a:rPr lang="en-US" smtClean="0"/>
              <a:pPr/>
              <a:t>14</a:t>
            </a:fld>
            <a:endParaRPr lang="en-US"/>
          </a:p>
        </p:txBody>
      </p:sp>
    </p:spTree>
    <p:extLst>
      <p:ext uri="{BB962C8B-B14F-4D97-AF65-F5344CB8AC3E}">
        <p14:creationId xmlns:p14="http://schemas.microsoft.com/office/powerpoint/2010/main" val="356404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82FD-270C-F823-232C-78D2D568D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B9638-42A2-FE8B-09A9-264F99AA3ECA}"/>
              </a:ext>
            </a:extLst>
          </p:cNvPr>
          <p:cNvSpPr>
            <a:spLocks noGrp="1"/>
          </p:cNvSpPr>
          <p:nvPr>
            <p:ph type="title"/>
          </p:nvPr>
        </p:nvSpPr>
        <p:spPr>
          <a:xfrm>
            <a:off x="516636" y="306325"/>
            <a:ext cx="8229600" cy="1143000"/>
          </a:xfrm>
        </p:spPr>
        <p:txBody>
          <a:bodyPr>
            <a:normAutofit fontScale="90000"/>
          </a:bodyPr>
          <a:lstStyle/>
          <a:p>
            <a:r>
              <a:rPr lang="en-US" b="1" i="0" dirty="0"/>
              <a:t>Hopelink English for Work </a:t>
            </a:r>
            <a:br>
              <a:rPr lang="en-US" b="1" i="0" dirty="0"/>
            </a:br>
            <a:r>
              <a:rPr lang="en-US" b="1" i="0" dirty="0"/>
              <a:t>Post-Exit Survey</a:t>
            </a:r>
            <a:br>
              <a:rPr lang="en-US" i="0" dirty="0"/>
            </a:br>
            <a:endParaRPr lang="en-US" i="0" dirty="0"/>
          </a:p>
        </p:txBody>
      </p:sp>
      <p:sp>
        <p:nvSpPr>
          <p:cNvPr id="3" name="Content Placeholder 2">
            <a:extLst>
              <a:ext uri="{FF2B5EF4-FFF2-40B4-BE49-F238E27FC236}">
                <a16:creationId xmlns:a16="http://schemas.microsoft.com/office/drawing/2014/main" id="{49A9E1B1-2367-286F-8CA3-6AD4A70A3F9B}"/>
              </a:ext>
            </a:extLst>
          </p:cNvPr>
          <p:cNvSpPr>
            <a:spLocks noGrp="1"/>
          </p:cNvSpPr>
          <p:nvPr>
            <p:ph idx="1"/>
          </p:nvPr>
        </p:nvSpPr>
        <p:spPr>
          <a:xfrm>
            <a:off x="516636" y="1449325"/>
            <a:ext cx="8110728" cy="4145359"/>
          </a:xfrm>
        </p:spPr>
        <p:txBody>
          <a:bodyPr/>
          <a:lstStyle/>
          <a:p>
            <a:pPr marL="342900" lvl="0" indent="-342900">
              <a:lnSpc>
                <a:spcPct val="150000"/>
              </a:lnSpc>
              <a:spcBef>
                <a:spcPts val="0"/>
              </a:spcBef>
              <a:buFont typeface="Arial" panose="020B0604020202020204" pitchFamily="34" charset="0"/>
              <a:buChar char="•"/>
            </a:pPr>
            <a:r>
              <a:rPr lang="en-US" sz="2800" dirty="0">
                <a:solidFill>
                  <a:schemeClr val="tx1"/>
                </a:solidFill>
              </a:rPr>
              <a:t>Goals</a:t>
            </a:r>
          </a:p>
          <a:p>
            <a:pPr marL="342900" lvl="0" indent="-342900">
              <a:lnSpc>
                <a:spcPct val="150000"/>
              </a:lnSpc>
              <a:spcBef>
                <a:spcPts val="0"/>
              </a:spcBef>
              <a:buFont typeface="Arial" panose="020B0604020202020204" pitchFamily="34" charset="0"/>
              <a:buChar char="•"/>
            </a:pPr>
            <a:r>
              <a:rPr lang="en-US" sz="2800" dirty="0">
                <a:solidFill>
                  <a:schemeClr val="tx1"/>
                </a:solidFill>
              </a:rPr>
              <a:t>Content</a:t>
            </a:r>
          </a:p>
          <a:p>
            <a:pPr marL="342900" lvl="0" indent="-342900">
              <a:lnSpc>
                <a:spcPct val="150000"/>
              </a:lnSpc>
              <a:spcBef>
                <a:spcPts val="0"/>
              </a:spcBef>
              <a:buFont typeface="Arial" panose="020B0604020202020204" pitchFamily="34" charset="0"/>
              <a:buChar char="•"/>
            </a:pPr>
            <a:r>
              <a:rPr lang="en-US" sz="2800" dirty="0">
                <a:solidFill>
                  <a:schemeClr val="tx1"/>
                </a:solidFill>
              </a:rPr>
              <a:t>Implementation </a:t>
            </a:r>
          </a:p>
          <a:p>
            <a:pPr marL="342900" lvl="0" indent="-342900">
              <a:lnSpc>
                <a:spcPct val="150000"/>
              </a:lnSpc>
              <a:spcBef>
                <a:spcPts val="0"/>
              </a:spcBef>
              <a:buFont typeface="Arial" panose="020B0604020202020204" pitchFamily="34" charset="0"/>
              <a:buChar char="•"/>
            </a:pPr>
            <a:r>
              <a:rPr lang="en-US" sz="2800" dirty="0">
                <a:solidFill>
                  <a:schemeClr val="tx1"/>
                </a:solidFill>
              </a:rPr>
              <a:t>Results</a:t>
            </a:r>
          </a:p>
          <a:p>
            <a:pPr marL="342900" lvl="0" indent="-342900">
              <a:lnSpc>
                <a:spcPct val="150000"/>
              </a:lnSpc>
              <a:spcBef>
                <a:spcPts val="0"/>
              </a:spcBef>
              <a:buFont typeface="Arial" panose="020B0604020202020204" pitchFamily="34" charset="0"/>
              <a:buChar char="•"/>
            </a:pPr>
            <a:r>
              <a:rPr lang="en-US" sz="2800" dirty="0">
                <a:solidFill>
                  <a:schemeClr val="tx1"/>
                </a:solidFill>
              </a:rPr>
              <a:t>5E Experience Model </a:t>
            </a:r>
          </a:p>
          <a:p>
            <a:pPr lvl="0">
              <a:lnSpc>
                <a:spcPct val="150000"/>
              </a:lnSpc>
              <a:spcBef>
                <a:spcPts val="0"/>
              </a:spcBef>
            </a:pPr>
            <a:endParaRPr lang="en-US" sz="18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45985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ADE5-C96F-4DD5-E49F-BA30AF188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D360A-7F6E-A5B8-E7A9-B2E5AE08014C}"/>
              </a:ext>
            </a:extLst>
          </p:cNvPr>
          <p:cNvSpPr>
            <a:spLocks noGrp="1"/>
          </p:cNvSpPr>
          <p:nvPr>
            <p:ph type="title"/>
          </p:nvPr>
        </p:nvSpPr>
        <p:spPr>
          <a:xfrm>
            <a:off x="516636" y="306325"/>
            <a:ext cx="8229600" cy="1143000"/>
          </a:xfrm>
        </p:spPr>
        <p:txBody>
          <a:bodyPr>
            <a:normAutofit/>
          </a:bodyPr>
          <a:lstStyle/>
          <a:p>
            <a:r>
              <a:rPr lang="en-US" b="1" i="0" dirty="0"/>
              <a:t>English for Work Survey: Goals</a:t>
            </a:r>
            <a:br>
              <a:rPr lang="en-US" i="0" dirty="0"/>
            </a:br>
            <a:endParaRPr lang="en-US" i="0" dirty="0"/>
          </a:p>
        </p:txBody>
      </p:sp>
      <p:sp>
        <p:nvSpPr>
          <p:cNvPr id="3" name="Content Placeholder 2">
            <a:extLst>
              <a:ext uri="{FF2B5EF4-FFF2-40B4-BE49-F238E27FC236}">
                <a16:creationId xmlns:a16="http://schemas.microsoft.com/office/drawing/2014/main" id="{C258A56B-C2B6-8C90-2C9D-B1B90EC6E4FF}"/>
              </a:ext>
            </a:extLst>
          </p:cNvPr>
          <p:cNvSpPr>
            <a:spLocks noGrp="1"/>
          </p:cNvSpPr>
          <p:nvPr>
            <p:ph idx="1"/>
          </p:nvPr>
        </p:nvSpPr>
        <p:spPr>
          <a:xfrm>
            <a:off x="3284261" y="1356320"/>
            <a:ext cx="5583375" cy="1988459"/>
          </a:xfrm>
        </p:spPr>
        <p:txBody>
          <a:bodyPr/>
          <a:lstStyle/>
          <a:p>
            <a:pPr marL="342900" lvl="0" indent="-342900">
              <a:lnSpc>
                <a:spcPct val="150000"/>
              </a:lnSpc>
              <a:spcBef>
                <a:spcPts val="0"/>
              </a:spcBef>
              <a:buFont typeface="Arial" panose="020B0604020202020204" pitchFamily="34" charset="0"/>
              <a:buChar char="•"/>
            </a:pPr>
            <a:r>
              <a:rPr lang="en-US" sz="2800" dirty="0">
                <a:solidFill>
                  <a:schemeClr val="tx1"/>
                </a:solidFill>
              </a:rPr>
              <a:t>Track program effectiveness</a:t>
            </a:r>
          </a:p>
          <a:p>
            <a:pPr marL="342900" lvl="0" indent="-342900">
              <a:lnSpc>
                <a:spcPct val="150000"/>
              </a:lnSpc>
              <a:spcBef>
                <a:spcPts val="0"/>
              </a:spcBef>
              <a:buFont typeface="Arial" panose="020B0604020202020204" pitchFamily="34" charset="0"/>
              <a:buChar char="•"/>
            </a:pPr>
            <a:r>
              <a:rPr lang="en-US" sz="2800" dirty="0">
                <a:solidFill>
                  <a:schemeClr val="tx1"/>
                </a:solidFill>
              </a:rPr>
              <a:t>Outcomes reporting for Hopelink and funders</a:t>
            </a:r>
          </a:p>
          <a:p>
            <a:pPr lvl="0">
              <a:lnSpc>
                <a:spcPct val="150000"/>
              </a:lnSpc>
              <a:spcBef>
                <a:spcPts val="0"/>
              </a:spcBef>
            </a:pPr>
            <a:endParaRPr lang="en-US" sz="1800" dirty="0">
              <a:solidFill>
                <a:schemeClr val="tx1"/>
              </a:solidFill>
            </a:endParaRPr>
          </a:p>
          <a:p>
            <a:pPr lvl="0">
              <a:lnSpc>
                <a:spcPct val="150000"/>
              </a:lnSpc>
              <a:spcBef>
                <a:spcPts val="0"/>
              </a:spcBef>
            </a:pPr>
            <a:endParaRPr lang="en-US" dirty="0">
              <a:solidFill>
                <a:schemeClr val="tx1"/>
              </a:solidFill>
            </a:endParaRPr>
          </a:p>
        </p:txBody>
      </p:sp>
      <p:pic>
        <p:nvPicPr>
          <p:cNvPr id="5" name="Picture 4" descr="A picture of a person standing in front of an airplane.">
            <a:extLst>
              <a:ext uri="{FF2B5EF4-FFF2-40B4-BE49-F238E27FC236}">
                <a16:creationId xmlns:a16="http://schemas.microsoft.com/office/drawing/2014/main" id="{BED38940-272F-A5C1-789E-D93EA327E34F}"/>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94" y="1348968"/>
            <a:ext cx="2985767" cy="3981022"/>
          </a:xfrm>
          <a:prstGeom prst="rect">
            <a:avLst/>
          </a:prstGeom>
        </p:spPr>
      </p:pic>
      <p:sp>
        <p:nvSpPr>
          <p:cNvPr id="6" name="TextBox 5">
            <a:extLst>
              <a:ext uri="{FF2B5EF4-FFF2-40B4-BE49-F238E27FC236}">
                <a16:creationId xmlns:a16="http://schemas.microsoft.com/office/drawing/2014/main" id="{187F98DA-EFE9-4106-B9E9-31AD6FE925A4}"/>
              </a:ext>
            </a:extLst>
          </p:cNvPr>
          <p:cNvSpPr txBox="1"/>
          <p:nvPr/>
        </p:nvSpPr>
        <p:spPr>
          <a:xfrm>
            <a:off x="516636" y="5485855"/>
            <a:ext cx="2229222" cy="553998"/>
          </a:xfrm>
          <a:prstGeom prst="rect">
            <a:avLst/>
          </a:prstGeom>
          <a:noFill/>
        </p:spPr>
        <p:txBody>
          <a:bodyPr wrap="square" rtlCol="0">
            <a:spAutoFit/>
          </a:bodyPr>
          <a:lstStyle/>
          <a:p>
            <a:r>
              <a:rPr lang="en-US" sz="1200" i="1" dirty="0">
                <a:solidFill>
                  <a:schemeClr val="bg2"/>
                </a:solidFill>
              </a:rPr>
              <a:t>Photo shared with permission </a:t>
            </a:r>
          </a:p>
          <a:p>
            <a:endParaRPr lang="en-US" dirty="0"/>
          </a:p>
        </p:txBody>
      </p:sp>
      <p:sp>
        <p:nvSpPr>
          <p:cNvPr id="10" name="Content Placeholder 2">
            <a:extLst>
              <a:ext uri="{FF2B5EF4-FFF2-40B4-BE49-F238E27FC236}">
                <a16:creationId xmlns:a16="http://schemas.microsoft.com/office/drawing/2014/main" id="{117B6E0C-4A1D-4942-56F3-FF7DD5795868}"/>
              </a:ext>
            </a:extLst>
          </p:cNvPr>
          <p:cNvSpPr txBox="1">
            <a:spLocks/>
          </p:cNvSpPr>
          <p:nvPr/>
        </p:nvSpPr>
        <p:spPr bwMode="auto">
          <a:xfrm>
            <a:off x="3383531" y="3513222"/>
            <a:ext cx="5583375" cy="2526631"/>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0" indent="0" algn="l" defTabSz="914400" rtl="0" eaLnBrk="1" fontAlgn="base" latinLnBrk="0" hangingPunct="1">
              <a:spcBef>
                <a:spcPct val="20000"/>
              </a:spcBef>
              <a:spcAft>
                <a:spcPct val="0"/>
              </a:spcAft>
              <a:buClr>
                <a:srgbClr val="000000"/>
              </a:buClr>
              <a:buSzPct val="100000"/>
              <a:buFont typeface="Arial" pitchFamily="34" charset="0"/>
              <a:buNone/>
              <a:defRPr lang="en-US" sz="2400" dirty="0">
                <a:solidFill>
                  <a:schemeClr val="tx1">
                    <a:lumMod val="50000"/>
                    <a:lumOff val="50000"/>
                  </a:schemeClr>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Arial" panose="020B0604020202020204" pitchFamily="34" charset="0"/>
              <a:buChar char="•"/>
              <a:defRPr lang="en-US" sz="1800" dirty="0">
                <a:solidFill>
                  <a:schemeClr val="tx1">
                    <a:lumMod val="50000"/>
                    <a:lumOff val="50000"/>
                  </a:schemeClr>
                </a:solidFill>
                <a:latin typeface="+mn-lt"/>
              </a:defRPr>
            </a:lvl2pPr>
            <a:lvl3pPr marL="914400" indent="0" algn="l" defTabSz="457200" rtl="0" eaLnBrk="0" fontAlgn="base" hangingPunct="0">
              <a:spcBef>
                <a:spcPts val="600"/>
              </a:spcBef>
              <a:spcAft>
                <a:spcPct val="0"/>
              </a:spcAft>
              <a:buClr>
                <a:srgbClr val="000000"/>
              </a:buClr>
              <a:buSzPct val="100000"/>
              <a:buFontTx/>
              <a:buNone/>
              <a:defRPr lang="en-US" sz="1800" dirty="0">
                <a:solidFill>
                  <a:schemeClr val="tx1">
                    <a:lumMod val="50000"/>
                    <a:lumOff val="50000"/>
                  </a:schemeClr>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5C5C5C"/>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5C5C5C"/>
                </a:solidFill>
                <a:latin typeface="+mn-lt"/>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9pPr>
          </a:lstStyle>
          <a:p>
            <a:pPr>
              <a:lnSpc>
                <a:spcPct val="150000"/>
              </a:lnSpc>
              <a:spcBef>
                <a:spcPts val="0"/>
              </a:spcBef>
            </a:pPr>
            <a:r>
              <a:rPr lang="en-US" sz="2000" kern="0" dirty="0">
                <a:solidFill>
                  <a:schemeClr val="tx1"/>
                </a:solidFill>
              </a:rPr>
              <a:t>"Working in aviation has always been my dream, and I feel truly fortunate to have finally stepped into this field...Your guidance made a significant difference and helped me to achieve my goals…”</a:t>
            </a:r>
            <a:endParaRPr lang="en-US" sz="2800" kern="0" dirty="0">
              <a:solidFill>
                <a:schemeClr val="tx1"/>
              </a:solidFill>
            </a:endParaRPr>
          </a:p>
        </p:txBody>
      </p:sp>
    </p:spTree>
    <p:extLst>
      <p:ext uri="{BB962C8B-B14F-4D97-AF65-F5344CB8AC3E}">
        <p14:creationId xmlns:p14="http://schemas.microsoft.com/office/powerpoint/2010/main" val="318815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6EAD8-CB34-7FC5-3BCF-607581F5F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528CF-9CD6-62EC-E3D5-FA9D78038E2D}"/>
              </a:ext>
            </a:extLst>
          </p:cNvPr>
          <p:cNvSpPr>
            <a:spLocks noGrp="1"/>
          </p:cNvSpPr>
          <p:nvPr>
            <p:ph type="title"/>
          </p:nvPr>
        </p:nvSpPr>
        <p:spPr>
          <a:xfrm>
            <a:off x="516636" y="306325"/>
            <a:ext cx="8229600" cy="1143000"/>
          </a:xfrm>
        </p:spPr>
        <p:txBody>
          <a:bodyPr>
            <a:normAutofit/>
          </a:bodyPr>
          <a:lstStyle/>
          <a:p>
            <a:r>
              <a:rPr lang="en-US" b="1" i="0" dirty="0"/>
              <a:t>English for Work Survey: Content</a:t>
            </a:r>
            <a:br>
              <a:rPr lang="en-US" i="0" dirty="0"/>
            </a:br>
            <a:endParaRPr lang="en-US" i="0" dirty="0"/>
          </a:p>
        </p:txBody>
      </p:sp>
      <p:sp>
        <p:nvSpPr>
          <p:cNvPr id="3" name="Content Placeholder 2">
            <a:extLst>
              <a:ext uri="{FF2B5EF4-FFF2-40B4-BE49-F238E27FC236}">
                <a16:creationId xmlns:a16="http://schemas.microsoft.com/office/drawing/2014/main" id="{C00A460B-F894-99AF-02D2-11FF60C63A95}"/>
              </a:ext>
            </a:extLst>
          </p:cNvPr>
          <p:cNvSpPr>
            <a:spLocks noGrp="1"/>
          </p:cNvSpPr>
          <p:nvPr>
            <p:ph idx="1"/>
          </p:nvPr>
        </p:nvSpPr>
        <p:spPr>
          <a:xfrm>
            <a:off x="258318" y="1278383"/>
            <a:ext cx="8746236" cy="4730531"/>
          </a:xfrm>
        </p:spPr>
        <p:txBody>
          <a:bodyPr/>
          <a:lstStyle/>
          <a:p>
            <a:pPr marL="457200" lvl="0" indent="-457200">
              <a:lnSpc>
                <a:spcPct val="150000"/>
              </a:lnSpc>
              <a:spcBef>
                <a:spcPts val="0"/>
              </a:spcBef>
              <a:buFont typeface="+mj-lt"/>
              <a:buAutoNum type="arabicPeriod"/>
            </a:pPr>
            <a:r>
              <a:rPr lang="en-US" dirty="0">
                <a:solidFill>
                  <a:schemeClr val="tx1"/>
                </a:solidFill>
              </a:rPr>
              <a:t>Did the class help you prepare for employment? (star rating)</a:t>
            </a:r>
          </a:p>
          <a:p>
            <a:pPr marL="457200" lvl="0" indent="-457200">
              <a:lnSpc>
                <a:spcPct val="150000"/>
              </a:lnSpc>
              <a:spcBef>
                <a:spcPts val="0"/>
              </a:spcBef>
              <a:buFont typeface="+mj-lt"/>
              <a:buAutoNum type="arabicPeriod"/>
            </a:pPr>
            <a:r>
              <a:rPr lang="en-US" dirty="0">
                <a:solidFill>
                  <a:schemeClr val="tx1"/>
                </a:solidFill>
              </a:rPr>
              <a:t>Did you get a job after you completed the class? (Y/N)</a:t>
            </a:r>
          </a:p>
          <a:p>
            <a:pPr marL="1200150" lvl="1" indent="-457200">
              <a:lnSpc>
                <a:spcPct val="150000"/>
              </a:lnSpc>
              <a:spcBef>
                <a:spcPts val="0"/>
              </a:spcBef>
            </a:pPr>
            <a:r>
              <a:rPr lang="en-US" sz="2000" dirty="0">
                <a:solidFill>
                  <a:schemeClr val="tx1"/>
                </a:solidFill>
              </a:rPr>
              <a:t>Job title, start date, company name, hours/week, hourly wage, are you still working at this job—yes/no </a:t>
            </a:r>
            <a:r>
              <a:rPr lang="en-US" sz="2000" dirty="0">
                <a:solidFill>
                  <a:schemeClr val="tx1"/>
                </a:solidFill>
                <a:sym typeface="Wingdings" panose="05000000000000000000" pitchFamily="2" charset="2"/>
              </a:rPr>
              <a:t> </a:t>
            </a:r>
            <a:r>
              <a:rPr lang="en-US" sz="2000" dirty="0">
                <a:solidFill>
                  <a:schemeClr val="tx1"/>
                </a:solidFill>
              </a:rPr>
              <a:t>end date</a:t>
            </a:r>
          </a:p>
          <a:p>
            <a:pPr marL="457200" lvl="0" indent="-457200">
              <a:lnSpc>
                <a:spcPct val="150000"/>
              </a:lnSpc>
              <a:spcBef>
                <a:spcPts val="0"/>
              </a:spcBef>
              <a:buFont typeface="+mj-lt"/>
              <a:buAutoNum type="arabicPeriod"/>
            </a:pPr>
            <a:r>
              <a:rPr lang="en-US" dirty="0">
                <a:solidFill>
                  <a:schemeClr val="tx1"/>
                </a:solidFill>
              </a:rPr>
              <a:t>Did you get another job after you completed the class? (Y/N)</a:t>
            </a:r>
          </a:p>
          <a:p>
            <a:pPr marL="457200" lvl="0" indent="-457200">
              <a:lnSpc>
                <a:spcPct val="150000"/>
              </a:lnSpc>
              <a:spcBef>
                <a:spcPts val="0"/>
              </a:spcBef>
              <a:buFont typeface="+mj-lt"/>
              <a:buAutoNum type="arabicPeriod"/>
            </a:pPr>
            <a:r>
              <a:rPr lang="en-US" dirty="0">
                <a:solidFill>
                  <a:schemeClr val="tx1"/>
                </a:solidFill>
              </a:rPr>
              <a:t>Did you take classes to earn a certificate or degree or enroll in a job training/apprenticeship program? (Y/N)</a:t>
            </a:r>
          </a:p>
          <a:p>
            <a:pPr marL="1200150" lvl="1" indent="-457200">
              <a:lnSpc>
                <a:spcPct val="150000"/>
              </a:lnSpc>
              <a:spcBef>
                <a:spcPts val="0"/>
              </a:spcBef>
            </a:pPr>
            <a:r>
              <a:rPr lang="en-US" sz="2000" dirty="0">
                <a:solidFill>
                  <a:schemeClr val="tx1"/>
                </a:solidFill>
              </a:rPr>
              <a:t>Start date, school/organization name, goal, did you complete—yes/no </a:t>
            </a:r>
            <a:r>
              <a:rPr lang="en-US" sz="2000" dirty="0">
                <a:solidFill>
                  <a:schemeClr val="tx1"/>
                </a:solidFill>
                <a:sym typeface="Wingdings" panose="05000000000000000000" pitchFamily="2" charset="2"/>
              </a:rPr>
              <a:t> completion</a:t>
            </a:r>
            <a:r>
              <a:rPr lang="en-US" sz="2000" dirty="0">
                <a:solidFill>
                  <a:schemeClr val="tx1"/>
                </a:solidFill>
              </a:rPr>
              <a:t> date</a:t>
            </a:r>
          </a:p>
          <a:p>
            <a:pPr marL="342900" lvl="0" indent="-342900">
              <a:lnSpc>
                <a:spcPct val="150000"/>
              </a:lnSpc>
              <a:spcBef>
                <a:spcPts val="0"/>
              </a:spcBef>
              <a:buFont typeface="Arial" panose="020B0604020202020204" pitchFamily="34" charset="0"/>
              <a:buChar char="•"/>
            </a:pPr>
            <a:endParaRPr lang="en-US" sz="2000" dirty="0"/>
          </a:p>
          <a:p>
            <a:pPr marL="342900" indent="-342900">
              <a:lnSpc>
                <a:spcPct val="150000"/>
              </a:lnSpc>
              <a:spcBef>
                <a:spcPts val="0"/>
              </a:spcBef>
            </a:pPr>
            <a:endParaRPr lang="en-US" sz="2800" dirty="0"/>
          </a:p>
          <a:p>
            <a:pPr marL="1085850" lvl="1" indent="-342900">
              <a:lnSpc>
                <a:spcPct val="150000"/>
              </a:lnSpc>
              <a:spcBef>
                <a:spcPts val="0"/>
              </a:spcBef>
            </a:pPr>
            <a:endParaRPr lang="en-US" sz="2200" dirty="0"/>
          </a:p>
          <a:p>
            <a:pPr lvl="0">
              <a:lnSpc>
                <a:spcPct val="150000"/>
              </a:lnSpc>
              <a:spcBef>
                <a:spcPts val="0"/>
              </a:spcBef>
            </a:pPr>
            <a:endParaRPr lang="en-US" sz="1800" dirty="0"/>
          </a:p>
          <a:p>
            <a:endParaRPr lang="en-US" dirty="0"/>
          </a:p>
        </p:txBody>
      </p:sp>
    </p:spTree>
    <p:extLst>
      <p:ext uri="{BB962C8B-B14F-4D97-AF65-F5344CB8AC3E}">
        <p14:creationId xmlns:p14="http://schemas.microsoft.com/office/powerpoint/2010/main" val="34324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7564F-4DA3-2C94-25C5-073862CBC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0B27F-B417-B688-6188-6FD288DB1241}"/>
              </a:ext>
            </a:extLst>
          </p:cNvPr>
          <p:cNvSpPr>
            <a:spLocks noGrp="1"/>
          </p:cNvSpPr>
          <p:nvPr>
            <p:ph type="title"/>
          </p:nvPr>
        </p:nvSpPr>
        <p:spPr>
          <a:xfrm>
            <a:off x="516636" y="306325"/>
            <a:ext cx="8229600" cy="1143000"/>
          </a:xfrm>
        </p:spPr>
        <p:txBody>
          <a:bodyPr>
            <a:normAutofit/>
          </a:bodyPr>
          <a:lstStyle/>
          <a:p>
            <a:r>
              <a:rPr lang="en-US" b="1" i="0" dirty="0"/>
              <a:t>English for Work Survey: Implementation</a:t>
            </a:r>
            <a:br>
              <a:rPr lang="en-US" i="0" dirty="0"/>
            </a:br>
            <a:endParaRPr lang="en-US" i="0" dirty="0"/>
          </a:p>
        </p:txBody>
      </p:sp>
      <p:sp>
        <p:nvSpPr>
          <p:cNvPr id="3" name="Content Placeholder 2">
            <a:extLst>
              <a:ext uri="{FF2B5EF4-FFF2-40B4-BE49-F238E27FC236}">
                <a16:creationId xmlns:a16="http://schemas.microsoft.com/office/drawing/2014/main" id="{54BEE47F-2242-B946-92CE-1B69599BE1E4}"/>
              </a:ext>
            </a:extLst>
          </p:cNvPr>
          <p:cNvSpPr>
            <a:spLocks noGrp="1"/>
          </p:cNvSpPr>
          <p:nvPr>
            <p:ph idx="1"/>
          </p:nvPr>
        </p:nvSpPr>
        <p:spPr>
          <a:xfrm>
            <a:off x="516636" y="1544327"/>
            <a:ext cx="8110728" cy="4310458"/>
          </a:xfrm>
        </p:spPr>
        <p:txBody>
          <a:bodyPr/>
          <a:lstStyle/>
          <a:p>
            <a:pPr marL="342900" lvl="0" indent="-342900">
              <a:lnSpc>
                <a:spcPct val="150000"/>
              </a:lnSpc>
              <a:spcBef>
                <a:spcPts val="0"/>
              </a:spcBef>
              <a:buFont typeface="Arial" panose="020B0604020202020204" pitchFamily="34" charset="0"/>
              <a:buChar char="•"/>
            </a:pPr>
            <a:r>
              <a:rPr lang="en-US" sz="2000" dirty="0">
                <a:solidFill>
                  <a:schemeClr val="tx1"/>
                </a:solidFill>
              </a:rPr>
              <a:t>Teachers send email telling students they will receive a survey (admin staff do the legwork)</a:t>
            </a:r>
          </a:p>
          <a:p>
            <a:pPr marL="342900" lvl="0" indent="-342900">
              <a:lnSpc>
                <a:spcPct val="150000"/>
              </a:lnSpc>
              <a:spcBef>
                <a:spcPts val="0"/>
              </a:spcBef>
              <a:buFont typeface="Arial" panose="020B0604020202020204" pitchFamily="34" charset="0"/>
              <a:buChar char="•"/>
            </a:pPr>
            <a:r>
              <a:rPr lang="en-US" sz="2000" dirty="0">
                <a:solidFill>
                  <a:schemeClr val="tx1"/>
                </a:solidFill>
              </a:rPr>
              <a:t>Survey Monkey – automated emails and reminders &amp; response rate monitoring</a:t>
            </a:r>
          </a:p>
          <a:p>
            <a:pPr marL="342900" lvl="0" indent="-342900">
              <a:lnSpc>
                <a:spcPct val="150000"/>
              </a:lnSpc>
              <a:spcBef>
                <a:spcPts val="0"/>
              </a:spcBef>
              <a:buFont typeface="Arial" panose="020B0604020202020204" pitchFamily="34" charset="0"/>
              <a:buChar char="•"/>
            </a:pPr>
            <a:r>
              <a:rPr lang="en-US" sz="2000" dirty="0">
                <a:solidFill>
                  <a:schemeClr val="tx1"/>
                </a:solidFill>
              </a:rPr>
              <a:t>Teachers send text or WhatsApp message to boost response rate</a:t>
            </a:r>
          </a:p>
          <a:p>
            <a:pPr marL="342900" lvl="0" indent="-342900">
              <a:lnSpc>
                <a:spcPct val="150000"/>
              </a:lnSpc>
              <a:spcBef>
                <a:spcPts val="0"/>
              </a:spcBef>
              <a:buFont typeface="Arial" panose="020B0604020202020204" pitchFamily="34" charset="0"/>
              <a:buChar char="•"/>
            </a:pPr>
            <a:r>
              <a:rPr lang="en-US" sz="2000" dirty="0">
                <a:solidFill>
                  <a:schemeClr val="tx1"/>
                </a:solidFill>
              </a:rPr>
              <a:t>Survey closes—export data from Survey Monkey and check against LACES survey list </a:t>
            </a:r>
          </a:p>
          <a:p>
            <a:pPr marL="342900" lvl="0" indent="-342900">
              <a:lnSpc>
                <a:spcPct val="150000"/>
              </a:lnSpc>
              <a:spcBef>
                <a:spcPts val="0"/>
              </a:spcBef>
              <a:buFont typeface="Arial" panose="020B0604020202020204" pitchFamily="34" charset="0"/>
              <a:buChar char="•"/>
            </a:pPr>
            <a:r>
              <a:rPr lang="en-US" sz="2000" dirty="0">
                <a:solidFill>
                  <a:schemeClr val="tx1"/>
                </a:solidFill>
              </a:rPr>
              <a:t>Enter job outcomes data in LACES for students who appear in the LACES survey list </a:t>
            </a:r>
          </a:p>
          <a:p>
            <a:pPr marL="342900" lvl="0" indent="-342900">
              <a:lnSpc>
                <a:spcPct val="150000"/>
              </a:lnSpc>
              <a:spcBef>
                <a:spcPts val="0"/>
              </a:spcBef>
              <a:buFont typeface="Arial" panose="020B0604020202020204" pitchFamily="34" charset="0"/>
              <a:buChar char="•"/>
            </a:pPr>
            <a:endParaRPr lang="en-US" sz="1400" dirty="0">
              <a:solidFill>
                <a:schemeClr val="tx1"/>
              </a:solidFill>
            </a:endParaRPr>
          </a:p>
          <a:p>
            <a:endParaRPr lang="en-US" sz="1800" dirty="0">
              <a:solidFill>
                <a:schemeClr val="tx1"/>
              </a:solidFill>
            </a:endParaRPr>
          </a:p>
        </p:txBody>
      </p:sp>
      <p:pic>
        <p:nvPicPr>
          <p:cNvPr id="5" name="Picture 4">
            <a:extLst>
              <a:ext uri="{FF2B5EF4-FFF2-40B4-BE49-F238E27FC236}">
                <a16:creationId xmlns:a16="http://schemas.microsoft.com/office/drawing/2014/main" id="{18B5D7BD-F026-17DA-75D6-85B4F41FF0AC}"/>
              </a:ext>
            </a:extLst>
          </p:cNvPr>
          <p:cNvPicPr>
            <a:picLocks noChangeAspect="1"/>
          </p:cNvPicPr>
          <p:nvPr/>
        </p:nvPicPr>
        <p:blipFill>
          <a:blip r:embed="rId2"/>
          <a:stretch>
            <a:fillRect/>
          </a:stretch>
        </p:blipFill>
        <p:spPr>
          <a:xfrm>
            <a:off x="3804173" y="1098217"/>
            <a:ext cx="1805459" cy="375670"/>
          </a:xfrm>
          <a:prstGeom prst="rect">
            <a:avLst/>
          </a:prstGeom>
        </p:spPr>
      </p:pic>
    </p:spTree>
    <p:extLst>
      <p:ext uri="{BB962C8B-B14F-4D97-AF65-F5344CB8AC3E}">
        <p14:creationId xmlns:p14="http://schemas.microsoft.com/office/powerpoint/2010/main" val="155341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6D46C-428D-16CD-DDE2-6A5B28D123F5}"/>
            </a:ext>
          </a:extLst>
        </p:cNvPr>
        <p:cNvGrpSpPr/>
        <p:nvPr/>
      </p:nvGrpSpPr>
      <p:grpSpPr>
        <a:xfrm>
          <a:off x="0" y="0"/>
          <a:ext cx="0" cy="0"/>
          <a:chOff x="0" y="0"/>
          <a:chExt cx="0" cy="0"/>
        </a:xfrm>
      </p:grpSpPr>
      <p:pic>
        <p:nvPicPr>
          <p:cNvPr id="2050" name="Picture 2" descr="email icon - click here to see the email template teachers send to graduates!&#10;">
            <a:hlinkClick r:id="rId3"/>
            <a:extLst>
              <a:ext uri="{FF2B5EF4-FFF2-40B4-BE49-F238E27FC236}">
                <a16:creationId xmlns:a16="http://schemas.microsoft.com/office/drawing/2014/main" id="{64FB2F55-EB13-F9EB-9494-48B2AFFEEF77}"/>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251" y="1392314"/>
            <a:ext cx="2623498" cy="1733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99A3DDF-539F-3F84-DE2F-9F28C30BED5F}"/>
              </a:ext>
            </a:extLst>
          </p:cNvPr>
          <p:cNvSpPr>
            <a:spLocks noGrp="1"/>
          </p:cNvSpPr>
          <p:nvPr>
            <p:ph type="title"/>
          </p:nvPr>
        </p:nvSpPr>
        <p:spPr>
          <a:xfrm>
            <a:off x="457200" y="402018"/>
            <a:ext cx="8229600" cy="1143000"/>
          </a:xfrm>
        </p:spPr>
        <p:txBody>
          <a:bodyPr>
            <a:normAutofit/>
          </a:bodyPr>
          <a:lstStyle/>
          <a:p>
            <a:r>
              <a:rPr lang="en-US" b="1" i="0" dirty="0"/>
              <a:t>English for Work Survey: Implementation</a:t>
            </a:r>
            <a:br>
              <a:rPr lang="en-US" i="0" dirty="0"/>
            </a:br>
            <a:endParaRPr lang="en-US" i="0" dirty="0"/>
          </a:p>
        </p:txBody>
      </p:sp>
      <p:sp>
        <p:nvSpPr>
          <p:cNvPr id="4" name="Content Placeholder 2">
            <a:extLst>
              <a:ext uri="{FF2B5EF4-FFF2-40B4-BE49-F238E27FC236}">
                <a16:creationId xmlns:a16="http://schemas.microsoft.com/office/drawing/2014/main" id="{B21D5CF3-2295-F4D6-30A1-A97D6285BF69}"/>
              </a:ext>
            </a:extLst>
          </p:cNvPr>
          <p:cNvSpPr>
            <a:spLocks noGrp="1"/>
          </p:cNvSpPr>
          <p:nvPr>
            <p:ph idx="1"/>
          </p:nvPr>
        </p:nvSpPr>
        <p:spPr>
          <a:xfrm>
            <a:off x="1431036" y="3732303"/>
            <a:ext cx="6500853" cy="1254366"/>
          </a:xfrm>
        </p:spPr>
        <p:txBody>
          <a:bodyPr/>
          <a:lstStyle/>
          <a:p>
            <a:r>
              <a:rPr lang="en-US" sz="2800" dirty="0">
                <a:solidFill>
                  <a:schemeClr val="tx1"/>
                </a:solidFill>
              </a:rPr>
              <a:t>Click the email icon to see the email template teachers send to graduates!</a:t>
            </a:r>
          </a:p>
        </p:txBody>
      </p:sp>
    </p:spTree>
    <p:extLst>
      <p:ext uri="{BB962C8B-B14F-4D97-AF65-F5344CB8AC3E}">
        <p14:creationId xmlns:p14="http://schemas.microsoft.com/office/powerpoint/2010/main" val="120163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7E1B-2985-FF76-CF27-DEF95A1472BC}"/>
              </a:ext>
            </a:extLst>
          </p:cNvPr>
          <p:cNvSpPr>
            <a:spLocks noGrp="1"/>
          </p:cNvSpPr>
          <p:nvPr>
            <p:ph type="title"/>
          </p:nvPr>
        </p:nvSpPr>
        <p:spPr/>
        <p:txBody>
          <a:bodyPr/>
          <a:lstStyle/>
          <a:p>
            <a:r>
              <a:rPr lang="en-US" dirty="0"/>
              <a:t>Presentation Overview </a:t>
            </a:r>
          </a:p>
        </p:txBody>
      </p:sp>
      <p:sp>
        <p:nvSpPr>
          <p:cNvPr id="3" name="Content Placeholder 2">
            <a:extLst>
              <a:ext uri="{FF2B5EF4-FFF2-40B4-BE49-F238E27FC236}">
                <a16:creationId xmlns:a16="http://schemas.microsoft.com/office/drawing/2014/main" id="{64CD3D12-E2B8-5B50-1FF2-165EC1983571}"/>
              </a:ext>
            </a:extLst>
          </p:cNvPr>
          <p:cNvSpPr>
            <a:spLocks noGrp="1"/>
          </p:cNvSpPr>
          <p:nvPr>
            <p:ph idx="1"/>
          </p:nvPr>
        </p:nvSpPr>
        <p:spPr/>
        <p:txBody>
          <a:bodyPr/>
          <a:lstStyle/>
          <a:p>
            <a:r>
              <a:rPr lang="en-US" dirty="0"/>
              <a:t>Based on work being done by the Innovations Committee</a:t>
            </a:r>
          </a:p>
          <a:p>
            <a:r>
              <a:rPr lang="en-US" dirty="0"/>
              <a:t>Purpose is to share survey examples and ideas on implementation</a:t>
            </a:r>
          </a:p>
          <a:p>
            <a:r>
              <a:rPr lang="en-US" dirty="0"/>
              <a:t>LACES technical aspects will be covered in the upcoming LACES Refresher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657E47E-86C1-1D68-7F26-0656D455109D}"/>
              </a:ext>
            </a:extLst>
          </p:cNvPr>
          <p:cNvSpPr>
            <a:spLocks noGrp="1"/>
          </p:cNvSpPr>
          <p:nvPr>
            <p:ph type="sldNum" sz="quarter" idx="12"/>
          </p:nvPr>
        </p:nvSpPr>
        <p:spPr/>
        <p:txBody>
          <a:bodyPr/>
          <a:lstStyle/>
          <a:p>
            <a:fld id="{DEE5BC03-7CE3-4FE3-BC0A-0ACCA8AC1F24}" type="slidenum">
              <a:rPr lang="en-US" smtClean="0"/>
              <a:pPr/>
              <a:t>2</a:t>
            </a:fld>
            <a:endParaRPr lang="en-US"/>
          </a:p>
        </p:txBody>
      </p:sp>
    </p:spTree>
    <p:extLst>
      <p:ext uri="{BB962C8B-B14F-4D97-AF65-F5344CB8AC3E}">
        <p14:creationId xmlns:p14="http://schemas.microsoft.com/office/powerpoint/2010/main" val="2929116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CA1A-A8FE-FD48-A96C-E88743DF6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BFB61-C71F-7F9C-5276-583E46691A0D}"/>
              </a:ext>
            </a:extLst>
          </p:cNvPr>
          <p:cNvSpPr>
            <a:spLocks noGrp="1"/>
          </p:cNvSpPr>
          <p:nvPr>
            <p:ph type="title"/>
          </p:nvPr>
        </p:nvSpPr>
        <p:spPr>
          <a:xfrm>
            <a:off x="516636" y="306325"/>
            <a:ext cx="8229600" cy="1143000"/>
          </a:xfrm>
        </p:spPr>
        <p:txBody>
          <a:bodyPr>
            <a:normAutofit/>
          </a:bodyPr>
          <a:lstStyle/>
          <a:p>
            <a:r>
              <a:rPr lang="en-US" b="1" i="0" dirty="0"/>
              <a:t>English for Work Survey: Results </a:t>
            </a:r>
            <a:br>
              <a:rPr lang="en-US" i="0" dirty="0"/>
            </a:br>
            <a:endParaRPr lang="en-US" i="0" dirty="0"/>
          </a:p>
        </p:txBody>
      </p:sp>
      <p:sp>
        <p:nvSpPr>
          <p:cNvPr id="3" name="Content Placeholder 2">
            <a:extLst>
              <a:ext uri="{FF2B5EF4-FFF2-40B4-BE49-F238E27FC236}">
                <a16:creationId xmlns:a16="http://schemas.microsoft.com/office/drawing/2014/main" id="{BF6B5797-2D43-E985-892E-B26B0CA722F6}"/>
              </a:ext>
            </a:extLst>
          </p:cNvPr>
          <p:cNvSpPr>
            <a:spLocks noGrp="1"/>
          </p:cNvSpPr>
          <p:nvPr>
            <p:ph idx="1"/>
          </p:nvPr>
        </p:nvSpPr>
        <p:spPr>
          <a:xfrm>
            <a:off x="516636" y="1626919"/>
            <a:ext cx="8110728" cy="3967765"/>
          </a:xfrm>
        </p:spPr>
        <p:txBody>
          <a:bodyPr/>
          <a:lstStyle/>
          <a:p>
            <a:pPr marL="342900" lvl="0" indent="-342900">
              <a:lnSpc>
                <a:spcPct val="150000"/>
              </a:lnSpc>
              <a:spcBef>
                <a:spcPts val="0"/>
              </a:spcBef>
              <a:buFont typeface="Arial" panose="020B0604020202020204" pitchFamily="34" charset="0"/>
              <a:buChar char="•"/>
            </a:pPr>
            <a:r>
              <a:rPr lang="en-US" sz="2800" dirty="0">
                <a:solidFill>
                  <a:schemeClr val="tx1"/>
                </a:solidFill>
              </a:rPr>
              <a:t>50% response rate</a:t>
            </a:r>
          </a:p>
          <a:p>
            <a:pPr marL="342900" lvl="0" indent="-342900">
              <a:lnSpc>
                <a:spcPct val="150000"/>
              </a:lnSpc>
              <a:spcBef>
                <a:spcPts val="0"/>
              </a:spcBef>
              <a:buFont typeface="Arial" panose="020B0604020202020204" pitchFamily="34" charset="0"/>
              <a:buChar char="•"/>
            </a:pPr>
            <a:r>
              <a:rPr lang="en-US" sz="2800" dirty="0">
                <a:solidFill>
                  <a:schemeClr val="tx1"/>
                </a:solidFill>
              </a:rPr>
              <a:t>FY2025– 72% of survey respondents got a job or enrolled in an education program to work toward their employment goals </a:t>
            </a:r>
            <a:endParaRPr lang="en-US" dirty="0">
              <a:solidFill>
                <a:schemeClr val="tx1"/>
              </a:solidFill>
            </a:endParaRPr>
          </a:p>
        </p:txBody>
      </p:sp>
    </p:spTree>
    <p:extLst>
      <p:ext uri="{BB962C8B-B14F-4D97-AF65-F5344CB8AC3E}">
        <p14:creationId xmlns:p14="http://schemas.microsoft.com/office/powerpoint/2010/main" val="86079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092B-428A-7A18-C0A3-06A923041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E22EB-83FF-8DA9-E851-C9E3161D37E1}"/>
              </a:ext>
            </a:extLst>
          </p:cNvPr>
          <p:cNvSpPr>
            <a:spLocks noGrp="1"/>
          </p:cNvSpPr>
          <p:nvPr>
            <p:ph type="title"/>
          </p:nvPr>
        </p:nvSpPr>
        <p:spPr>
          <a:xfrm>
            <a:off x="516636" y="199450"/>
            <a:ext cx="8229600" cy="679327"/>
          </a:xfrm>
        </p:spPr>
        <p:txBody>
          <a:bodyPr>
            <a:normAutofit/>
          </a:bodyPr>
          <a:lstStyle/>
          <a:p>
            <a:r>
              <a:rPr lang="en-US" b="1" i="0" dirty="0"/>
              <a:t>5E Experience Model</a:t>
            </a:r>
            <a:endParaRPr lang="en-US" i="0" dirty="0"/>
          </a:p>
        </p:txBody>
      </p:sp>
      <p:pic>
        <p:nvPicPr>
          <p:cNvPr id="1026" name="Picture 2" descr="image of The 5E Experience Model for meaningful outcomes. The 5E's are Excitement, Entry, Engagement, Exit, and Extension.">
            <a:extLst>
              <a:ext uri="{FF2B5EF4-FFF2-40B4-BE49-F238E27FC236}">
                <a16:creationId xmlns:a16="http://schemas.microsoft.com/office/drawing/2014/main" id="{AFD5DF04-03AF-8163-32FB-B8C86BE46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6" t="7057" r="2246" b="6890"/>
          <a:stretch>
            <a:fillRect/>
          </a:stretch>
        </p:blipFill>
        <p:spPr bwMode="auto">
          <a:xfrm>
            <a:off x="0" y="4"/>
            <a:ext cx="9140332" cy="594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2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DA8C-A1E4-677C-78B6-B60DAE9A6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B7688-D646-80B3-6149-760F2A967915}"/>
              </a:ext>
            </a:extLst>
          </p:cNvPr>
          <p:cNvSpPr>
            <a:spLocks noGrp="1"/>
          </p:cNvSpPr>
          <p:nvPr>
            <p:ph type="title"/>
          </p:nvPr>
        </p:nvSpPr>
        <p:spPr>
          <a:xfrm>
            <a:off x="516636" y="285059"/>
            <a:ext cx="8229600" cy="770041"/>
          </a:xfrm>
        </p:spPr>
        <p:txBody>
          <a:bodyPr>
            <a:normAutofit/>
          </a:bodyPr>
          <a:lstStyle/>
          <a:p>
            <a:r>
              <a:rPr lang="en-US" b="1" i="0" dirty="0"/>
              <a:t>English for Work 5E Experience Model</a:t>
            </a:r>
            <a:endParaRPr lang="en-US" i="0" dirty="0"/>
          </a:p>
        </p:txBody>
      </p:sp>
      <p:graphicFrame>
        <p:nvGraphicFramePr>
          <p:cNvPr id="6" name="Table 5" descr="Excitement- Work emphasis: Improve your English. Prepare for Work”; “Reach your career goals.”&#10;Entry- Orientation and student-friendly syllabus: we communicate about the post-exit survey – “Your success is our success.”&#10;Engagement- Classes and 1-on-1 advising with job search focus (goal setting, resume development, networking, mock interviews)&#10;Exit- End of class celebration: reminder about post-exit survey, encouragement to stay connected and contact us with questions about education/employment, invitation to join alumni network &#10;Extension- Alumni network ">
            <a:extLst>
              <a:ext uri="{FF2B5EF4-FFF2-40B4-BE49-F238E27FC236}">
                <a16:creationId xmlns:a16="http://schemas.microsoft.com/office/drawing/2014/main" id="{829A333A-127C-BAAF-B11A-A8505DC365C0}"/>
              </a:ext>
            </a:extLst>
          </p:cNvPr>
          <p:cNvGraphicFramePr>
            <a:graphicFrameLocks noGrp="1"/>
          </p:cNvGraphicFramePr>
          <p:nvPr>
            <p:extLst>
              <p:ext uri="{D42A27DB-BD31-4B8C-83A1-F6EECF244321}">
                <p14:modId xmlns:p14="http://schemas.microsoft.com/office/powerpoint/2010/main" val="2585746937"/>
              </p:ext>
            </p:extLst>
          </p:nvPr>
        </p:nvGraphicFramePr>
        <p:xfrm>
          <a:off x="261726" y="1076366"/>
          <a:ext cx="8573516" cy="4873170"/>
        </p:xfrm>
        <a:graphic>
          <a:graphicData uri="http://schemas.openxmlformats.org/drawingml/2006/table">
            <a:tbl>
              <a:tblPr firstRow="1" bandRow="1">
                <a:tableStyleId>{5C22544A-7EE6-4342-B048-85BDC9FD1C3A}</a:tableStyleId>
              </a:tblPr>
              <a:tblGrid>
                <a:gridCol w="2053784">
                  <a:extLst>
                    <a:ext uri="{9D8B030D-6E8A-4147-A177-3AD203B41FA5}">
                      <a16:colId xmlns:a16="http://schemas.microsoft.com/office/drawing/2014/main" val="2664685143"/>
                    </a:ext>
                  </a:extLst>
                </a:gridCol>
                <a:gridCol w="6519732">
                  <a:extLst>
                    <a:ext uri="{9D8B030D-6E8A-4147-A177-3AD203B41FA5}">
                      <a16:colId xmlns:a16="http://schemas.microsoft.com/office/drawing/2014/main" val="2350068793"/>
                    </a:ext>
                  </a:extLst>
                </a:gridCol>
              </a:tblGrid>
              <a:tr h="410787">
                <a:tc>
                  <a:txBody>
                    <a:bodyPr/>
                    <a:lstStyle/>
                    <a:p>
                      <a:pPr algn="ctr"/>
                      <a:r>
                        <a:rPr lang="en-US" dirty="0"/>
                        <a:t>5E’s</a:t>
                      </a:r>
                    </a:p>
                  </a:txBody>
                  <a:tcPr/>
                </a:tc>
                <a:tc>
                  <a:txBody>
                    <a:bodyPr/>
                    <a:lstStyle/>
                    <a:p>
                      <a:pPr algn="ctr"/>
                      <a:r>
                        <a:rPr lang="en-US" dirty="0"/>
                        <a:t>What we do</a:t>
                      </a:r>
                    </a:p>
                  </a:txBody>
                  <a:tcPr/>
                </a:tc>
                <a:extLst>
                  <a:ext uri="{0D108BD9-81ED-4DB2-BD59-A6C34878D82A}">
                    <a16:rowId xmlns:a16="http://schemas.microsoft.com/office/drawing/2014/main" val="302786503"/>
                  </a:ext>
                </a:extLst>
              </a:tr>
              <a:tr h="709029">
                <a:tc>
                  <a:txBody>
                    <a:bodyPr/>
                    <a:lstStyle/>
                    <a:p>
                      <a:r>
                        <a:rPr lang="en-US" b="0" dirty="0"/>
                        <a:t>Excitement</a:t>
                      </a:r>
                    </a:p>
                  </a:txBody>
                  <a:tcPr/>
                </a:tc>
                <a:tc>
                  <a:txBody>
                    <a:bodyPr/>
                    <a:lstStyle/>
                    <a:p>
                      <a:r>
                        <a:rPr lang="en-US" b="0" dirty="0"/>
                        <a:t>Work emphasis: Improve your English. Prepare for Work”; “Reach your career goals.”</a:t>
                      </a:r>
                    </a:p>
                  </a:txBody>
                  <a:tcPr/>
                </a:tc>
                <a:extLst>
                  <a:ext uri="{0D108BD9-81ED-4DB2-BD59-A6C34878D82A}">
                    <a16:rowId xmlns:a16="http://schemas.microsoft.com/office/drawing/2014/main" val="2493954353"/>
                  </a:ext>
                </a:extLst>
              </a:tr>
              <a:tr h="1012899">
                <a:tc>
                  <a:txBody>
                    <a:bodyPr/>
                    <a:lstStyle/>
                    <a:p>
                      <a:r>
                        <a:rPr lang="en-US" dirty="0"/>
                        <a:t>Entry</a:t>
                      </a:r>
                    </a:p>
                  </a:txBody>
                  <a:tcPr/>
                </a:tc>
                <a:tc>
                  <a:txBody>
                    <a:bodyPr/>
                    <a:lstStyle/>
                    <a:p>
                      <a:r>
                        <a:rPr lang="en-US" dirty="0"/>
                        <a:t>Orientation and student-friendly syllabus: we communicate about the post-exit survey – “Your success is our success.”</a:t>
                      </a:r>
                    </a:p>
                  </a:txBody>
                  <a:tcPr/>
                </a:tc>
                <a:extLst>
                  <a:ext uri="{0D108BD9-81ED-4DB2-BD59-A6C34878D82A}">
                    <a16:rowId xmlns:a16="http://schemas.microsoft.com/office/drawing/2014/main" val="3714403061"/>
                  </a:ext>
                </a:extLst>
              </a:tr>
              <a:tr h="1012899">
                <a:tc>
                  <a:txBody>
                    <a:bodyPr/>
                    <a:lstStyle/>
                    <a:p>
                      <a:r>
                        <a:rPr lang="en-US" dirty="0"/>
                        <a:t>Engagement</a:t>
                      </a:r>
                    </a:p>
                  </a:txBody>
                  <a:tcPr/>
                </a:tc>
                <a:tc>
                  <a:txBody>
                    <a:bodyPr/>
                    <a:lstStyle/>
                    <a:p>
                      <a:r>
                        <a:rPr lang="en-US" dirty="0"/>
                        <a:t>Classes and 1-on-1 advising with job search focus (goal setting, resume development, networking, mock interviews)</a:t>
                      </a:r>
                    </a:p>
                  </a:txBody>
                  <a:tcPr/>
                </a:tc>
                <a:extLst>
                  <a:ext uri="{0D108BD9-81ED-4DB2-BD59-A6C34878D82A}">
                    <a16:rowId xmlns:a16="http://schemas.microsoft.com/office/drawing/2014/main" val="4123129378"/>
                  </a:ext>
                </a:extLst>
              </a:tr>
              <a:tr h="1316769">
                <a:tc>
                  <a:txBody>
                    <a:bodyPr/>
                    <a:lstStyle/>
                    <a:p>
                      <a:r>
                        <a:rPr lang="en-US" dirty="0"/>
                        <a:t>Exit</a:t>
                      </a:r>
                    </a:p>
                  </a:txBody>
                  <a:tcPr/>
                </a:tc>
                <a:tc>
                  <a:txBody>
                    <a:bodyPr/>
                    <a:lstStyle/>
                    <a:p>
                      <a:r>
                        <a:rPr lang="en-US" dirty="0"/>
                        <a:t>End of class celebration: reminder about post-exit survey, encouragement to stay connected and contact us with questions about education/employment, invitation to join alumni network </a:t>
                      </a:r>
                    </a:p>
                  </a:txBody>
                  <a:tcPr/>
                </a:tc>
                <a:extLst>
                  <a:ext uri="{0D108BD9-81ED-4DB2-BD59-A6C34878D82A}">
                    <a16:rowId xmlns:a16="http://schemas.microsoft.com/office/drawing/2014/main" val="276777276"/>
                  </a:ext>
                </a:extLst>
              </a:tr>
              <a:tr h="410787">
                <a:tc>
                  <a:txBody>
                    <a:bodyPr/>
                    <a:lstStyle/>
                    <a:p>
                      <a:r>
                        <a:rPr lang="en-US" dirty="0"/>
                        <a:t>Extension </a:t>
                      </a:r>
                    </a:p>
                  </a:txBody>
                  <a:tcPr/>
                </a:tc>
                <a:tc>
                  <a:txBody>
                    <a:bodyPr/>
                    <a:lstStyle/>
                    <a:p>
                      <a:r>
                        <a:rPr lang="en-US" dirty="0"/>
                        <a:t>Alumni network </a:t>
                      </a:r>
                    </a:p>
                  </a:txBody>
                  <a:tcPr/>
                </a:tc>
                <a:extLst>
                  <a:ext uri="{0D108BD9-81ED-4DB2-BD59-A6C34878D82A}">
                    <a16:rowId xmlns:a16="http://schemas.microsoft.com/office/drawing/2014/main" val="2728676681"/>
                  </a:ext>
                </a:extLst>
              </a:tr>
            </a:tbl>
          </a:graphicData>
        </a:graphic>
      </p:graphicFrame>
    </p:spTree>
    <p:extLst>
      <p:ext uri="{BB962C8B-B14F-4D97-AF65-F5344CB8AC3E}">
        <p14:creationId xmlns:p14="http://schemas.microsoft.com/office/powerpoint/2010/main" val="301655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AD7A-6282-BA29-210C-E74BB8059EC3}"/>
              </a:ext>
            </a:extLst>
          </p:cNvPr>
          <p:cNvSpPr>
            <a:spLocks noGrp="1"/>
          </p:cNvSpPr>
          <p:nvPr>
            <p:ph type="title"/>
          </p:nvPr>
        </p:nvSpPr>
        <p:spPr/>
        <p:txBody>
          <a:bodyPr/>
          <a:lstStyle/>
          <a:p>
            <a:r>
              <a:rPr lang="en-US" dirty="0"/>
              <a:t>Literacy source</a:t>
            </a:r>
          </a:p>
        </p:txBody>
      </p:sp>
      <p:sp>
        <p:nvSpPr>
          <p:cNvPr id="3" name="Text Placeholder 2">
            <a:extLst>
              <a:ext uri="{FF2B5EF4-FFF2-40B4-BE49-F238E27FC236}">
                <a16:creationId xmlns:a16="http://schemas.microsoft.com/office/drawing/2014/main" id="{BFB31FBC-9499-E835-FA31-FD2639F24F19}"/>
              </a:ext>
            </a:extLst>
          </p:cNvPr>
          <p:cNvSpPr>
            <a:spLocks noGrp="1"/>
          </p:cNvSpPr>
          <p:nvPr>
            <p:ph type="body" idx="1"/>
          </p:nvPr>
        </p:nvSpPr>
        <p:spPr>
          <a:xfrm>
            <a:off x="582468" y="5084257"/>
            <a:ext cx="8270588" cy="1005399"/>
          </a:xfrm>
        </p:spPr>
        <p:txBody>
          <a:bodyPr/>
          <a:lstStyle/>
          <a:p>
            <a:r>
              <a:rPr lang="en-US" dirty="0"/>
              <a:t>By Cat Howell</a:t>
            </a:r>
          </a:p>
        </p:txBody>
      </p:sp>
      <p:sp>
        <p:nvSpPr>
          <p:cNvPr id="4" name="Slide Number Placeholder 3">
            <a:extLst>
              <a:ext uri="{FF2B5EF4-FFF2-40B4-BE49-F238E27FC236}">
                <a16:creationId xmlns:a16="http://schemas.microsoft.com/office/drawing/2014/main" id="{300F0402-F40E-1D30-8E07-84F98530FBFB}"/>
              </a:ext>
            </a:extLst>
          </p:cNvPr>
          <p:cNvSpPr>
            <a:spLocks noGrp="1"/>
          </p:cNvSpPr>
          <p:nvPr>
            <p:ph type="sldNum" sz="quarter" idx="12"/>
          </p:nvPr>
        </p:nvSpPr>
        <p:spPr/>
        <p:txBody>
          <a:bodyPr/>
          <a:lstStyle/>
          <a:p>
            <a:fld id="{DEE5BC03-7CE3-4FE3-BC0A-0ACCA8AC1F24}" type="slidenum">
              <a:rPr lang="en-US" smtClean="0"/>
              <a:pPr/>
              <a:t>23</a:t>
            </a:fld>
            <a:endParaRPr lang="en-US"/>
          </a:p>
        </p:txBody>
      </p:sp>
    </p:spTree>
    <p:extLst>
      <p:ext uri="{BB962C8B-B14F-4D97-AF65-F5344CB8AC3E}">
        <p14:creationId xmlns:p14="http://schemas.microsoft.com/office/powerpoint/2010/main" val="320102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E1A2-C247-2205-6855-2EFD9830457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EF71246-B876-F0A9-B2D6-5CA2EC18CC19}"/>
              </a:ext>
            </a:extLst>
          </p:cNvPr>
          <p:cNvSpPr/>
          <p:nvPr/>
        </p:nvSpPr>
        <p:spPr>
          <a:xfrm>
            <a:off x="0" y="5630418"/>
            <a:ext cx="2660904" cy="384048"/>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BC86FA3-8F0D-B1BC-4349-EB5EBF46EBDB}"/>
              </a:ext>
            </a:extLst>
          </p:cNvPr>
          <p:cNvSpPr>
            <a:spLocks noGrp="1"/>
          </p:cNvSpPr>
          <p:nvPr>
            <p:ph type="title"/>
          </p:nvPr>
        </p:nvSpPr>
        <p:spPr>
          <a:xfrm>
            <a:off x="1091994" y="671808"/>
            <a:ext cx="7279188" cy="635076"/>
          </a:xfrm>
        </p:spPr>
        <p:txBody>
          <a:bodyPr lIns="91440" tIns="45720" rIns="914400" bIns="45720" anchor="b"/>
          <a:lstStyle/>
          <a:p>
            <a:pPr algn="ctr"/>
            <a:r>
              <a:rPr lang="en-US" dirty="0">
                <a:latin typeface="Calibri"/>
                <a:ea typeface="Calibri"/>
                <a:cs typeface="Calibri"/>
              </a:rPr>
              <a:t>Literacy Source Post-Exit Survey </a:t>
            </a:r>
          </a:p>
        </p:txBody>
      </p:sp>
      <p:sp>
        <p:nvSpPr>
          <p:cNvPr id="3" name="Content Placeholder 2">
            <a:extLst>
              <a:ext uri="{FF2B5EF4-FFF2-40B4-BE49-F238E27FC236}">
                <a16:creationId xmlns:a16="http://schemas.microsoft.com/office/drawing/2014/main" id="{E2B64DCD-9EB4-0100-59DB-6580DB797757}"/>
              </a:ext>
            </a:extLst>
          </p:cNvPr>
          <p:cNvSpPr>
            <a:spLocks noGrp="1"/>
          </p:cNvSpPr>
          <p:nvPr>
            <p:ph sz="quarter" idx="11"/>
          </p:nvPr>
        </p:nvSpPr>
        <p:spPr>
          <a:xfrm>
            <a:off x="485373" y="1805048"/>
            <a:ext cx="2780341" cy="2178535"/>
          </a:xfrm>
        </p:spPr>
        <p:txBody>
          <a:bodyPr vert="horz" lIns="68580" tIns="34290" rIns="68580" bIns="34290" rtlCol="0" anchor="t">
            <a:normAutofit/>
          </a:bodyPr>
          <a:lstStyle/>
          <a:p>
            <a:pPr marL="257175" indent="-257175">
              <a:buFont typeface="Arial" panose="020B0604020202020204" pitchFamily="34" charset="0"/>
              <a:buChar char="•"/>
            </a:pPr>
            <a:r>
              <a:rPr lang="en-US" sz="2400" noProof="1">
                <a:latin typeface="Aptos"/>
              </a:rPr>
              <a:t>Goals</a:t>
            </a:r>
          </a:p>
          <a:p>
            <a:pPr marL="257175" indent="-257175">
              <a:buChar char="•"/>
            </a:pPr>
            <a:r>
              <a:rPr lang="en-US" sz="2400" noProof="1">
                <a:latin typeface="Aptos"/>
              </a:rPr>
              <a:t>Content</a:t>
            </a:r>
          </a:p>
          <a:p>
            <a:pPr marL="257175" indent="-257175">
              <a:buChar char="•"/>
            </a:pPr>
            <a:r>
              <a:rPr lang="en-US" sz="2400" noProof="1">
                <a:latin typeface="Aptos"/>
              </a:rPr>
              <a:t>Implementation</a:t>
            </a:r>
          </a:p>
          <a:p>
            <a:pPr marL="257175" indent="-257175">
              <a:buChar char="•"/>
            </a:pPr>
            <a:r>
              <a:rPr lang="en-US" sz="2400" noProof="1">
                <a:latin typeface="Aptos"/>
              </a:rPr>
              <a:t>Results</a:t>
            </a:r>
            <a:endParaRPr lang="en-US" dirty="0"/>
          </a:p>
        </p:txBody>
      </p:sp>
      <p:sp>
        <p:nvSpPr>
          <p:cNvPr id="5" name="Slide Number Placeholder 4">
            <a:extLst>
              <a:ext uri="{FF2B5EF4-FFF2-40B4-BE49-F238E27FC236}">
                <a16:creationId xmlns:a16="http://schemas.microsoft.com/office/drawing/2014/main" id="{C536508F-F59A-1044-C77A-22A23EEEB131}"/>
              </a:ext>
            </a:extLst>
          </p:cNvPr>
          <p:cNvSpPr>
            <a:spLocks noGrp="1"/>
          </p:cNvSpPr>
          <p:nvPr>
            <p:ph type="sldNum" sz="quarter" idx="4"/>
          </p:nvPr>
        </p:nvSpPr>
        <p:spPr/>
        <p:txBody>
          <a:bodyPr/>
          <a:lstStyle/>
          <a:p>
            <a:fld id="{B5CEABB6-07DC-46E8-9B57-56EC44A396E5}" type="slidenum">
              <a:rPr lang="en-US" smtClean="0"/>
              <a:pPr/>
              <a:t>24</a:t>
            </a:fld>
            <a:endParaRPr lang="en-US"/>
          </a:p>
        </p:txBody>
      </p:sp>
      <p:pic>
        <p:nvPicPr>
          <p:cNvPr id="8" name="Picture 7" descr="A group of people sitting around a table&#10;&#10;">
            <a:extLst>
              <a:ext uri="{FF2B5EF4-FFF2-40B4-BE49-F238E27FC236}">
                <a16:creationId xmlns:a16="http://schemas.microsoft.com/office/drawing/2014/main" id="{00D15DBC-A1A3-260A-3D22-51B9E5AD2452}"/>
              </a:ext>
            </a:extLst>
          </p:cNvPr>
          <p:cNvPicPr>
            <a:picLocks noChangeAspect="1"/>
          </p:cNvPicPr>
          <p:nvPr/>
        </p:nvPicPr>
        <p:blipFill>
          <a:blip r:embed="rId2"/>
          <a:stretch>
            <a:fillRect/>
          </a:stretch>
        </p:blipFill>
        <p:spPr>
          <a:xfrm>
            <a:off x="3729909" y="1805049"/>
            <a:ext cx="4928718" cy="3285812"/>
          </a:xfrm>
          <a:prstGeom prst="rect">
            <a:avLst/>
          </a:prstGeom>
        </p:spPr>
      </p:pic>
      <p:pic>
        <p:nvPicPr>
          <p:cNvPr id="11" name="Picture 10" descr="A logo with a pencil in the shape of a bird&#10;&#10;AI-generated content may be incorrect.">
            <a:extLst>
              <a:ext uri="{FF2B5EF4-FFF2-40B4-BE49-F238E27FC236}">
                <a16:creationId xmlns:a16="http://schemas.microsoft.com/office/drawing/2014/main" id="{42D32813-AB21-999E-1F02-579DB01E87D5}"/>
              </a:ext>
            </a:extLst>
          </p:cNvPr>
          <p:cNvPicPr>
            <a:picLocks noChangeAspect="1"/>
          </p:cNvPicPr>
          <p:nvPr/>
        </p:nvPicPr>
        <p:blipFill>
          <a:blip r:embed="rId3"/>
          <a:stretch>
            <a:fillRect/>
          </a:stretch>
        </p:blipFill>
        <p:spPr>
          <a:xfrm>
            <a:off x="337899" y="4075325"/>
            <a:ext cx="1829191" cy="1463352"/>
          </a:xfrm>
          <a:prstGeom prst="rect">
            <a:avLst/>
          </a:prstGeom>
        </p:spPr>
      </p:pic>
    </p:spTree>
    <p:extLst>
      <p:ext uri="{BB962C8B-B14F-4D97-AF65-F5344CB8AC3E}">
        <p14:creationId xmlns:p14="http://schemas.microsoft.com/office/powerpoint/2010/main" val="105532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71B89-3C8C-C815-EA79-7869CDA0C7B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761A2B-42B0-EEE3-43E3-16F6EBA6784E}"/>
              </a:ext>
            </a:extLst>
          </p:cNvPr>
          <p:cNvSpPr/>
          <p:nvPr/>
        </p:nvSpPr>
        <p:spPr>
          <a:xfrm>
            <a:off x="0" y="5630418"/>
            <a:ext cx="2660904" cy="384048"/>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DD8533B-5AEF-EDB3-8D19-0399BC0CB203}"/>
              </a:ext>
            </a:extLst>
          </p:cNvPr>
          <p:cNvSpPr>
            <a:spLocks noGrp="1"/>
          </p:cNvSpPr>
          <p:nvPr>
            <p:ph type="title"/>
          </p:nvPr>
        </p:nvSpPr>
        <p:spPr>
          <a:xfrm>
            <a:off x="426974" y="799242"/>
            <a:ext cx="8270831" cy="635076"/>
          </a:xfrm>
        </p:spPr>
        <p:txBody>
          <a:bodyPr lIns="91440" tIns="45720" rIns="914400" bIns="45720" anchor="b"/>
          <a:lstStyle/>
          <a:p>
            <a:r>
              <a:rPr lang="en-US" dirty="0">
                <a:latin typeface="Calibri"/>
                <a:ea typeface="Calibri"/>
                <a:cs typeface="Calibri"/>
              </a:rPr>
              <a:t>Literacy Source Survey: Goals</a:t>
            </a:r>
          </a:p>
        </p:txBody>
      </p:sp>
      <p:sp>
        <p:nvSpPr>
          <p:cNvPr id="3" name="Content Placeholder 2">
            <a:extLst>
              <a:ext uri="{FF2B5EF4-FFF2-40B4-BE49-F238E27FC236}">
                <a16:creationId xmlns:a16="http://schemas.microsoft.com/office/drawing/2014/main" id="{B0C80C5A-3C03-C0CD-A8D0-929F843F3715}"/>
              </a:ext>
            </a:extLst>
          </p:cNvPr>
          <p:cNvSpPr>
            <a:spLocks noGrp="1"/>
          </p:cNvSpPr>
          <p:nvPr>
            <p:ph sz="quarter" idx="11"/>
          </p:nvPr>
        </p:nvSpPr>
        <p:spPr>
          <a:xfrm>
            <a:off x="424012" y="1676027"/>
            <a:ext cx="8270450" cy="2361579"/>
          </a:xfrm>
        </p:spPr>
        <p:txBody>
          <a:bodyPr vert="horz" lIns="68580" tIns="34290" rIns="68580" bIns="34290" rtlCol="0" anchor="t">
            <a:normAutofit fontScale="92500" lnSpcReduction="10000"/>
          </a:bodyPr>
          <a:lstStyle/>
          <a:p>
            <a:pPr marL="342900" indent="-342900">
              <a:buAutoNum type="arabicPeriod"/>
            </a:pPr>
            <a:r>
              <a:rPr lang="en-US" sz="2800" noProof="1">
                <a:latin typeface="Aptos"/>
              </a:rPr>
              <a:t>Employment data for Federal Reporting</a:t>
            </a:r>
            <a:endParaRPr lang="en-US" sz="2800" dirty="0"/>
          </a:p>
          <a:p>
            <a:pPr marL="342900" indent="-342900">
              <a:buAutoNum type="arabicPeriod"/>
            </a:pPr>
            <a:r>
              <a:rPr lang="en-US" sz="2800" noProof="1">
                <a:latin typeface="Aptos"/>
              </a:rPr>
              <a:t>Student reengagement with organization</a:t>
            </a:r>
          </a:p>
          <a:p>
            <a:pPr marL="685800" lvl="1" indent="-342900">
              <a:buFont typeface="Courier New" panose="020B0604020202020204" pitchFamily="34" charset="0"/>
              <a:buChar char="o"/>
            </a:pPr>
            <a:r>
              <a:rPr lang="en-US" sz="2800" noProof="1">
                <a:latin typeface="Aptos"/>
              </a:rPr>
              <a:t>Reenrollment</a:t>
            </a:r>
          </a:p>
          <a:p>
            <a:pPr marL="685800" lvl="1" indent="-342900">
              <a:buFont typeface="Courier New" panose="020B0604020202020204" pitchFamily="34" charset="0"/>
              <a:buChar char="o"/>
            </a:pPr>
            <a:r>
              <a:rPr lang="en-US" sz="2800" noProof="1">
                <a:latin typeface="Aptos"/>
              </a:rPr>
              <a:t>Communications and outreach to other students</a:t>
            </a:r>
          </a:p>
          <a:p>
            <a:pPr marL="685800" lvl="1" indent="-342900">
              <a:buFont typeface="Courier New" panose="020B0604020202020204" pitchFamily="34" charset="0"/>
              <a:buChar char="o"/>
            </a:pPr>
            <a:r>
              <a:rPr lang="en-US" sz="2800" noProof="1">
                <a:latin typeface="Aptos"/>
              </a:rPr>
              <a:t>Volunteering</a:t>
            </a:r>
          </a:p>
          <a:p>
            <a:endParaRPr lang="en-US" dirty="0"/>
          </a:p>
        </p:txBody>
      </p:sp>
      <p:sp>
        <p:nvSpPr>
          <p:cNvPr id="5" name="Slide Number Placeholder 4">
            <a:extLst>
              <a:ext uri="{FF2B5EF4-FFF2-40B4-BE49-F238E27FC236}">
                <a16:creationId xmlns:a16="http://schemas.microsoft.com/office/drawing/2014/main" id="{EB79C36A-A1AB-BA64-7552-06DBF4AAE128}"/>
              </a:ext>
            </a:extLst>
          </p:cNvPr>
          <p:cNvSpPr>
            <a:spLocks noGrp="1"/>
          </p:cNvSpPr>
          <p:nvPr>
            <p:ph type="sldNum" sz="quarter" idx="4"/>
          </p:nvPr>
        </p:nvSpPr>
        <p:spPr/>
        <p:txBody>
          <a:bodyPr/>
          <a:lstStyle/>
          <a:p>
            <a:fld id="{B5CEABB6-07DC-46E8-9B57-56EC44A396E5}" type="slidenum">
              <a:rPr lang="en-US" smtClean="0"/>
              <a:pPr/>
              <a:t>25</a:t>
            </a:fld>
            <a:endParaRPr lang="en-US"/>
          </a:p>
        </p:txBody>
      </p:sp>
      <p:pic>
        <p:nvPicPr>
          <p:cNvPr id="11" name="Picture 10" descr="A logo with a pencil in the shape of a bird&#10;&#10;AI-generated content may be incorrect.">
            <a:extLst>
              <a:ext uri="{FF2B5EF4-FFF2-40B4-BE49-F238E27FC236}">
                <a16:creationId xmlns:a16="http://schemas.microsoft.com/office/drawing/2014/main" id="{F9AE9581-BF2B-1FF2-7D42-8E85B5DB62CB}"/>
              </a:ext>
            </a:extLst>
          </p:cNvPr>
          <p:cNvPicPr>
            <a:picLocks noChangeAspect="1"/>
          </p:cNvPicPr>
          <p:nvPr/>
        </p:nvPicPr>
        <p:blipFill>
          <a:blip r:embed="rId3"/>
          <a:stretch>
            <a:fillRect/>
          </a:stretch>
        </p:blipFill>
        <p:spPr>
          <a:xfrm>
            <a:off x="337899" y="4075325"/>
            <a:ext cx="1829191" cy="1463352"/>
          </a:xfrm>
          <a:prstGeom prst="rect">
            <a:avLst/>
          </a:prstGeom>
        </p:spPr>
      </p:pic>
    </p:spTree>
    <p:extLst>
      <p:ext uri="{BB962C8B-B14F-4D97-AF65-F5344CB8AC3E}">
        <p14:creationId xmlns:p14="http://schemas.microsoft.com/office/powerpoint/2010/main" val="123206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CFEA8-EDF4-8B51-DD36-4B65C4A350D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83D71F-B421-9AD5-28BB-C9D533C4F8E4}"/>
              </a:ext>
            </a:extLst>
          </p:cNvPr>
          <p:cNvSpPr/>
          <p:nvPr/>
        </p:nvSpPr>
        <p:spPr>
          <a:xfrm>
            <a:off x="0" y="6303815"/>
            <a:ext cx="2660904" cy="384048"/>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3B10503-6945-07AA-6A68-5604FD44897D}"/>
              </a:ext>
            </a:extLst>
          </p:cNvPr>
          <p:cNvSpPr>
            <a:spLocks noGrp="1"/>
          </p:cNvSpPr>
          <p:nvPr>
            <p:ph type="title"/>
          </p:nvPr>
        </p:nvSpPr>
        <p:spPr>
          <a:xfrm>
            <a:off x="403224" y="514237"/>
            <a:ext cx="8270831" cy="635076"/>
          </a:xfrm>
        </p:spPr>
        <p:txBody>
          <a:bodyPr lIns="91440" tIns="45720" rIns="914400" bIns="45720" anchor="b"/>
          <a:lstStyle/>
          <a:p>
            <a:r>
              <a:rPr lang="en-US" dirty="0">
                <a:latin typeface="Calibri"/>
                <a:ea typeface="Calibri"/>
                <a:cs typeface="Calibri"/>
              </a:rPr>
              <a:t>Literacy Source Survey: Content</a:t>
            </a:r>
          </a:p>
        </p:txBody>
      </p:sp>
      <p:sp>
        <p:nvSpPr>
          <p:cNvPr id="3" name="Content Placeholder 2">
            <a:extLst>
              <a:ext uri="{FF2B5EF4-FFF2-40B4-BE49-F238E27FC236}">
                <a16:creationId xmlns:a16="http://schemas.microsoft.com/office/drawing/2014/main" id="{09C79407-09BF-FBF0-BB57-4005E193DEE2}"/>
              </a:ext>
            </a:extLst>
          </p:cNvPr>
          <p:cNvSpPr>
            <a:spLocks noGrp="1"/>
          </p:cNvSpPr>
          <p:nvPr>
            <p:ph sz="quarter" idx="11"/>
          </p:nvPr>
        </p:nvSpPr>
        <p:spPr>
          <a:xfrm>
            <a:off x="455428" y="1321971"/>
            <a:ext cx="8419068" cy="3831919"/>
          </a:xfrm>
        </p:spPr>
        <p:txBody>
          <a:bodyPr vert="horz" lIns="68580" tIns="34290" rIns="68580" bIns="34290" rtlCol="0" anchor="t">
            <a:noAutofit/>
          </a:bodyPr>
          <a:lstStyle/>
          <a:p>
            <a:pPr marL="285750" indent="-285750">
              <a:buChar char="•"/>
            </a:pPr>
            <a:r>
              <a:rPr lang="en-US" sz="2400" noProof="1">
                <a:latin typeface="Aptos"/>
              </a:rPr>
              <a:t>Organizational decision to start with cohorts in 2nd &amp; 4th quarter exits that matched up with when we first administered survey- not backtracking through all eligible students in LACES. </a:t>
            </a:r>
          </a:p>
          <a:p>
            <a:pPr marL="285750" indent="-285750">
              <a:buChar char="•"/>
            </a:pPr>
            <a:r>
              <a:rPr lang="en-US" sz="2400" noProof="1">
                <a:latin typeface="Aptos"/>
              </a:rPr>
              <a:t>Received input from Communications, Fundraising, Volunteer and Instructional staff about desired reengagement questions and included those after asking about employment outcomes.</a:t>
            </a:r>
            <a:endParaRPr lang="en-US" sz="1650" noProof="1">
              <a:latin typeface="Aptos"/>
            </a:endParaRPr>
          </a:p>
        </p:txBody>
      </p:sp>
      <p:sp>
        <p:nvSpPr>
          <p:cNvPr id="5" name="Slide Number Placeholder 4">
            <a:extLst>
              <a:ext uri="{FF2B5EF4-FFF2-40B4-BE49-F238E27FC236}">
                <a16:creationId xmlns:a16="http://schemas.microsoft.com/office/drawing/2014/main" id="{E0634817-F57C-3DA8-223C-CF26328616F0}"/>
              </a:ext>
            </a:extLst>
          </p:cNvPr>
          <p:cNvSpPr>
            <a:spLocks noGrp="1"/>
          </p:cNvSpPr>
          <p:nvPr>
            <p:ph type="sldNum" sz="quarter" idx="4"/>
          </p:nvPr>
        </p:nvSpPr>
        <p:spPr/>
        <p:txBody>
          <a:bodyPr/>
          <a:lstStyle/>
          <a:p>
            <a:fld id="{B5CEABB6-07DC-46E8-9B57-56EC44A396E5}" type="slidenum">
              <a:rPr lang="en-US" smtClean="0"/>
              <a:pPr/>
              <a:t>26</a:t>
            </a:fld>
            <a:endParaRPr lang="en-US" dirty="0"/>
          </a:p>
        </p:txBody>
      </p:sp>
      <p:pic>
        <p:nvPicPr>
          <p:cNvPr id="11" name="Picture 10" descr="A logo with a pencil in the shape of a bird&#10;&#10;AI-generated content may be incorrect.">
            <a:extLst>
              <a:ext uri="{FF2B5EF4-FFF2-40B4-BE49-F238E27FC236}">
                <a16:creationId xmlns:a16="http://schemas.microsoft.com/office/drawing/2014/main" id="{00DAE238-1096-C056-17BD-488D950D0EB4}"/>
              </a:ext>
            </a:extLst>
          </p:cNvPr>
          <p:cNvPicPr>
            <a:picLocks noChangeAspect="1"/>
          </p:cNvPicPr>
          <p:nvPr/>
        </p:nvPicPr>
        <p:blipFill>
          <a:blip r:embed="rId3"/>
          <a:stretch>
            <a:fillRect/>
          </a:stretch>
        </p:blipFill>
        <p:spPr>
          <a:xfrm>
            <a:off x="403224" y="4905895"/>
            <a:ext cx="1829191" cy="1463352"/>
          </a:xfrm>
          <a:prstGeom prst="rect">
            <a:avLst/>
          </a:prstGeom>
        </p:spPr>
      </p:pic>
      <p:sp>
        <p:nvSpPr>
          <p:cNvPr id="7" name="TextBox 6">
            <a:extLst>
              <a:ext uri="{FF2B5EF4-FFF2-40B4-BE49-F238E27FC236}">
                <a16:creationId xmlns:a16="http://schemas.microsoft.com/office/drawing/2014/main" id="{19E15620-C5C8-FFBE-7AFA-08DDD0200168}"/>
              </a:ext>
            </a:extLst>
          </p:cNvPr>
          <p:cNvSpPr txBox="1"/>
          <p:nvPr/>
        </p:nvSpPr>
        <p:spPr>
          <a:xfrm>
            <a:off x="2660904" y="5375961"/>
            <a:ext cx="4572000" cy="523220"/>
          </a:xfrm>
          <a:prstGeom prst="rect">
            <a:avLst/>
          </a:prstGeom>
          <a:noFill/>
        </p:spPr>
        <p:txBody>
          <a:bodyPr wrap="square">
            <a:spAutoFit/>
          </a:bodyPr>
          <a:lstStyle/>
          <a:p>
            <a:r>
              <a:rPr lang="en-US" sz="2800" noProof="1">
                <a:latin typeface="Aptos"/>
                <a:hlinkClick r:id="rId4"/>
              </a:rPr>
              <a:t>Literacy Source Survey</a:t>
            </a:r>
            <a:endParaRPr lang="en-US" sz="2800" noProof="1">
              <a:latin typeface="Aptos"/>
            </a:endParaRPr>
          </a:p>
        </p:txBody>
      </p:sp>
    </p:spTree>
    <p:extLst>
      <p:ext uri="{BB962C8B-B14F-4D97-AF65-F5344CB8AC3E}">
        <p14:creationId xmlns:p14="http://schemas.microsoft.com/office/powerpoint/2010/main" val="40607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CA8E4-15FB-5ABF-F79E-54713D94178C}"/>
            </a:ext>
          </a:extLst>
        </p:cNvPr>
        <p:cNvGrpSpPr/>
        <p:nvPr/>
      </p:nvGrpSpPr>
      <p:grpSpPr>
        <a:xfrm>
          <a:off x="0" y="0"/>
          <a:ext cx="0" cy="0"/>
          <a:chOff x="0" y="0"/>
          <a:chExt cx="0" cy="0"/>
        </a:xfrm>
      </p:grpSpPr>
      <p:pic>
        <p:nvPicPr>
          <p:cNvPr id="4" name="Picture 3" descr="A screenshot of a survey&#10;&#10;">
            <a:extLst>
              <a:ext uri="{FF2B5EF4-FFF2-40B4-BE49-F238E27FC236}">
                <a16:creationId xmlns:a16="http://schemas.microsoft.com/office/drawing/2014/main" id="{61367F90-2148-AC60-0E8A-B46C31956DD3}"/>
              </a:ext>
            </a:extLst>
          </p:cNvPr>
          <p:cNvPicPr>
            <a:picLocks noChangeAspect="1"/>
          </p:cNvPicPr>
          <p:nvPr/>
        </p:nvPicPr>
        <p:blipFill>
          <a:blip r:embed="rId3"/>
          <a:stretch>
            <a:fillRect/>
          </a:stretch>
        </p:blipFill>
        <p:spPr>
          <a:xfrm>
            <a:off x="4572000" y="3944200"/>
            <a:ext cx="4142886" cy="2542178"/>
          </a:xfrm>
          <a:prstGeom prst="rect">
            <a:avLst/>
          </a:prstGeom>
        </p:spPr>
      </p:pic>
      <p:sp>
        <p:nvSpPr>
          <p:cNvPr id="6" name="Rectangle 5">
            <a:extLst>
              <a:ext uri="{FF2B5EF4-FFF2-40B4-BE49-F238E27FC236}">
                <a16:creationId xmlns:a16="http://schemas.microsoft.com/office/drawing/2014/main" id="{56A4260D-C63A-ED0E-6FCC-B8C4D79E3405}"/>
              </a:ext>
            </a:extLst>
          </p:cNvPr>
          <p:cNvSpPr/>
          <p:nvPr/>
        </p:nvSpPr>
        <p:spPr>
          <a:xfrm>
            <a:off x="0" y="6294354"/>
            <a:ext cx="2660904" cy="384048"/>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A406D8A-6A51-5817-1A87-0C2F75B1E467}"/>
              </a:ext>
            </a:extLst>
          </p:cNvPr>
          <p:cNvSpPr>
            <a:spLocks noGrp="1"/>
          </p:cNvSpPr>
          <p:nvPr>
            <p:ph type="title"/>
          </p:nvPr>
        </p:nvSpPr>
        <p:spPr>
          <a:xfrm>
            <a:off x="338191" y="680492"/>
            <a:ext cx="8494920" cy="635076"/>
          </a:xfrm>
        </p:spPr>
        <p:txBody>
          <a:bodyPr lIns="91440" tIns="45720" rIns="914400" bIns="45720" anchor="b"/>
          <a:lstStyle/>
          <a:p>
            <a:r>
              <a:rPr lang="en-US" dirty="0">
                <a:latin typeface="Calibri"/>
                <a:ea typeface="Calibri"/>
                <a:cs typeface="Calibri"/>
              </a:rPr>
              <a:t>Literacy Source Survey: Implementation</a:t>
            </a:r>
          </a:p>
        </p:txBody>
      </p:sp>
      <p:sp>
        <p:nvSpPr>
          <p:cNvPr id="3" name="Content Placeholder 2">
            <a:extLst>
              <a:ext uri="{FF2B5EF4-FFF2-40B4-BE49-F238E27FC236}">
                <a16:creationId xmlns:a16="http://schemas.microsoft.com/office/drawing/2014/main" id="{AD34BF70-A71B-2969-90DE-5DFB828D7675}"/>
              </a:ext>
            </a:extLst>
          </p:cNvPr>
          <p:cNvSpPr>
            <a:spLocks noGrp="1"/>
          </p:cNvSpPr>
          <p:nvPr>
            <p:ph sz="quarter" idx="11"/>
          </p:nvPr>
        </p:nvSpPr>
        <p:spPr>
          <a:xfrm>
            <a:off x="429114" y="1491711"/>
            <a:ext cx="8032589" cy="3733434"/>
          </a:xfrm>
        </p:spPr>
        <p:txBody>
          <a:bodyPr vert="horz" lIns="68580" tIns="34290" rIns="68580" bIns="34290" rtlCol="0" anchor="t">
            <a:noAutofit/>
          </a:bodyPr>
          <a:lstStyle/>
          <a:p>
            <a:pPr marL="342900" indent="-342900">
              <a:buAutoNum type="arabicPeriod"/>
            </a:pPr>
            <a:r>
              <a:rPr lang="en-US" sz="2400" noProof="1">
                <a:latin typeface="Aptos"/>
              </a:rPr>
              <a:t>Survey creation in Microsoft Forms</a:t>
            </a:r>
            <a:endParaRPr lang="en-US" sz="2400" dirty="0"/>
          </a:p>
          <a:p>
            <a:pPr marL="342900" indent="-342900">
              <a:buAutoNum type="arabicPeriod"/>
            </a:pPr>
            <a:r>
              <a:rPr lang="en-US" sz="2400" noProof="1">
                <a:latin typeface="Aptos"/>
              </a:rPr>
              <a:t>Survey link texted to cohorts  in Remind</a:t>
            </a:r>
          </a:p>
          <a:p>
            <a:pPr marL="342900" indent="-342900">
              <a:buAutoNum type="arabicPeriod"/>
            </a:pPr>
            <a:r>
              <a:rPr lang="en-US" sz="2400" noProof="1">
                <a:latin typeface="Aptos"/>
              </a:rPr>
              <a:t>Responses collected in linked Excel sheet</a:t>
            </a:r>
          </a:p>
          <a:p>
            <a:pPr marL="342900" indent="-342900">
              <a:buAutoNum type="arabicPeriod"/>
            </a:pPr>
            <a:r>
              <a:rPr lang="en-US" sz="2400" noProof="1">
                <a:latin typeface="Aptos"/>
              </a:rPr>
              <a:t>Employment responses reported in LACES </a:t>
            </a:r>
          </a:p>
          <a:p>
            <a:pPr marL="342900" indent="-342900">
              <a:buAutoNum type="arabicPeriod"/>
            </a:pPr>
            <a:r>
              <a:rPr lang="en-US" sz="2400" noProof="1">
                <a:latin typeface="Aptos"/>
              </a:rPr>
              <a:t>All responses added to student records in Literacy Source's internal database</a:t>
            </a:r>
          </a:p>
          <a:p>
            <a:r>
              <a:rPr lang="en-US" sz="2800" dirty="0">
                <a:latin typeface="Aptos"/>
                <a:hlinkClick r:id="rId4"/>
              </a:rPr>
              <a:t>Literacy Source Process</a:t>
            </a:r>
            <a:endParaRPr lang="en-US" sz="2800" dirty="0">
              <a:latin typeface="Aptos"/>
            </a:endParaRPr>
          </a:p>
        </p:txBody>
      </p:sp>
      <p:sp>
        <p:nvSpPr>
          <p:cNvPr id="5" name="Slide Number Placeholder 4">
            <a:extLst>
              <a:ext uri="{FF2B5EF4-FFF2-40B4-BE49-F238E27FC236}">
                <a16:creationId xmlns:a16="http://schemas.microsoft.com/office/drawing/2014/main" id="{6D74C374-A907-DCBB-E3B0-C8FE20F2C073}"/>
              </a:ext>
            </a:extLst>
          </p:cNvPr>
          <p:cNvSpPr>
            <a:spLocks noGrp="1"/>
          </p:cNvSpPr>
          <p:nvPr>
            <p:ph type="sldNum" sz="quarter" idx="4"/>
          </p:nvPr>
        </p:nvSpPr>
        <p:spPr/>
        <p:txBody>
          <a:bodyPr/>
          <a:lstStyle/>
          <a:p>
            <a:fld id="{B5CEABB6-07DC-46E8-9B57-56EC44A396E5}" type="slidenum">
              <a:rPr lang="en-US" smtClean="0"/>
              <a:pPr/>
              <a:t>27</a:t>
            </a:fld>
            <a:endParaRPr lang="en-US"/>
          </a:p>
        </p:txBody>
      </p:sp>
      <p:pic>
        <p:nvPicPr>
          <p:cNvPr id="11" name="Picture 10" descr="A logo with a pencil in the shape of a bird&#10;&#10;AI-generated content may be incorrect.">
            <a:extLst>
              <a:ext uri="{FF2B5EF4-FFF2-40B4-BE49-F238E27FC236}">
                <a16:creationId xmlns:a16="http://schemas.microsoft.com/office/drawing/2014/main" id="{8B7288D3-C42A-B8D8-ED8C-AB96FDED87CD}"/>
              </a:ext>
            </a:extLst>
          </p:cNvPr>
          <p:cNvPicPr>
            <a:picLocks noChangeAspect="1"/>
          </p:cNvPicPr>
          <p:nvPr/>
        </p:nvPicPr>
        <p:blipFill>
          <a:blip r:embed="rId5"/>
          <a:stretch>
            <a:fillRect/>
          </a:stretch>
        </p:blipFill>
        <p:spPr>
          <a:xfrm>
            <a:off x="338191" y="4840463"/>
            <a:ext cx="1829191" cy="1463352"/>
          </a:xfrm>
          <a:prstGeom prst="rect">
            <a:avLst/>
          </a:prstGeom>
        </p:spPr>
      </p:pic>
    </p:spTree>
    <p:extLst>
      <p:ext uri="{BB962C8B-B14F-4D97-AF65-F5344CB8AC3E}">
        <p14:creationId xmlns:p14="http://schemas.microsoft.com/office/powerpoint/2010/main" val="14408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2F161-FAB3-B79C-A410-44EC495C3F8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B0A162A-3FAA-57D9-37E8-D466CA1B6F98}"/>
              </a:ext>
            </a:extLst>
          </p:cNvPr>
          <p:cNvSpPr/>
          <p:nvPr/>
        </p:nvSpPr>
        <p:spPr>
          <a:xfrm>
            <a:off x="0" y="6294354"/>
            <a:ext cx="2660904" cy="384048"/>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25B4FC0-C8A0-D47B-B06B-1432EA43E5D6}"/>
              </a:ext>
            </a:extLst>
          </p:cNvPr>
          <p:cNvSpPr>
            <a:spLocks noGrp="1"/>
          </p:cNvSpPr>
          <p:nvPr>
            <p:ph type="title"/>
          </p:nvPr>
        </p:nvSpPr>
        <p:spPr>
          <a:xfrm>
            <a:off x="343849" y="609237"/>
            <a:ext cx="8364777" cy="635076"/>
          </a:xfrm>
        </p:spPr>
        <p:txBody>
          <a:bodyPr lIns="91440" tIns="45720" rIns="914400" bIns="45720" anchor="b"/>
          <a:lstStyle/>
          <a:p>
            <a:r>
              <a:rPr lang="en-US" dirty="0">
                <a:latin typeface="Calibri"/>
                <a:ea typeface="Calibri"/>
                <a:cs typeface="Calibri"/>
              </a:rPr>
              <a:t>Literacy Source Survey: Results</a:t>
            </a:r>
          </a:p>
        </p:txBody>
      </p:sp>
      <p:sp>
        <p:nvSpPr>
          <p:cNvPr id="3" name="Content Placeholder 2">
            <a:extLst>
              <a:ext uri="{FF2B5EF4-FFF2-40B4-BE49-F238E27FC236}">
                <a16:creationId xmlns:a16="http://schemas.microsoft.com/office/drawing/2014/main" id="{EC24A9E6-A627-3705-66CD-AFF91F944733}"/>
              </a:ext>
            </a:extLst>
          </p:cNvPr>
          <p:cNvSpPr>
            <a:spLocks noGrp="1"/>
          </p:cNvSpPr>
          <p:nvPr>
            <p:ph sz="quarter" idx="11"/>
          </p:nvPr>
        </p:nvSpPr>
        <p:spPr>
          <a:xfrm>
            <a:off x="706375" y="2180844"/>
            <a:ext cx="3602051" cy="1893985"/>
          </a:xfrm>
        </p:spPr>
        <p:txBody>
          <a:bodyPr vert="horz" lIns="68580" tIns="34290" rIns="68580" bIns="34290" rtlCol="0" anchor="t">
            <a:noAutofit/>
          </a:bodyPr>
          <a:lstStyle/>
          <a:p>
            <a:endParaRPr lang="en-US" sz="1300" noProof="1">
              <a:latin typeface="Aptos"/>
            </a:endParaRPr>
          </a:p>
          <a:p>
            <a:endParaRPr lang="en-US"/>
          </a:p>
        </p:txBody>
      </p:sp>
      <p:sp>
        <p:nvSpPr>
          <p:cNvPr id="5" name="Slide Number Placeholder 4">
            <a:extLst>
              <a:ext uri="{FF2B5EF4-FFF2-40B4-BE49-F238E27FC236}">
                <a16:creationId xmlns:a16="http://schemas.microsoft.com/office/drawing/2014/main" id="{7B31621F-3A5A-45FF-2402-36EEDEC750CB}"/>
              </a:ext>
            </a:extLst>
          </p:cNvPr>
          <p:cNvSpPr>
            <a:spLocks noGrp="1"/>
          </p:cNvSpPr>
          <p:nvPr>
            <p:ph type="sldNum" sz="quarter" idx="4"/>
          </p:nvPr>
        </p:nvSpPr>
        <p:spPr/>
        <p:txBody>
          <a:bodyPr/>
          <a:lstStyle/>
          <a:p>
            <a:fld id="{B5CEABB6-07DC-46E8-9B57-56EC44A396E5}" type="slidenum">
              <a:rPr lang="en-US" smtClean="0"/>
              <a:pPr/>
              <a:t>28</a:t>
            </a:fld>
            <a:endParaRPr lang="en-US"/>
          </a:p>
        </p:txBody>
      </p:sp>
      <p:pic>
        <p:nvPicPr>
          <p:cNvPr id="11" name="Picture 10" descr="A logo with a pencil in the shape of a bird&#10;&#10;AI-generated content may be incorrect.">
            <a:extLst>
              <a:ext uri="{FF2B5EF4-FFF2-40B4-BE49-F238E27FC236}">
                <a16:creationId xmlns:a16="http://schemas.microsoft.com/office/drawing/2014/main" id="{2F318568-F452-BAF3-4068-50F3A37070F0}"/>
              </a:ext>
            </a:extLst>
          </p:cNvPr>
          <p:cNvPicPr>
            <a:picLocks noChangeAspect="1"/>
          </p:cNvPicPr>
          <p:nvPr/>
        </p:nvPicPr>
        <p:blipFill>
          <a:blip r:embed="rId3"/>
          <a:stretch>
            <a:fillRect/>
          </a:stretch>
        </p:blipFill>
        <p:spPr>
          <a:xfrm>
            <a:off x="242365" y="4831002"/>
            <a:ext cx="1829191" cy="1463352"/>
          </a:xfrm>
          <a:prstGeom prst="rect">
            <a:avLst/>
          </a:prstGeom>
        </p:spPr>
      </p:pic>
      <p:sp>
        <p:nvSpPr>
          <p:cNvPr id="4" name="TextBox 3">
            <a:extLst>
              <a:ext uri="{FF2B5EF4-FFF2-40B4-BE49-F238E27FC236}">
                <a16:creationId xmlns:a16="http://schemas.microsoft.com/office/drawing/2014/main" id="{D7CF78B3-1F89-1B0C-D196-A3ADC1E79F80}"/>
              </a:ext>
            </a:extLst>
          </p:cNvPr>
          <p:cNvSpPr txBox="1"/>
          <p:nvPr/>
        </p:nvSpPr>
        <p:spPr>
          <a:xfrm>
            <a:off x="345317" y="1503396"/>
            <a:ext cx="836358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dirty="0">
                <a:latin typeface="Aptos"/>
              </a:rPr>
              <a:t>1.5 quarters of implementation, just over 10% response rate.</a:t>
            </a:r>
          </a:p>
          <a:p>
            <a:pPr marL="285750" indent="-285750">
              <a:buFont typeface="Arial"/>
              <a:buChar char="•"/>
            </a:pPr>
            <a:r>
              <a:rPr lang="en-US" sz="2600" dirty="0">
                <a:latin typeface="Aptos"/>
              </a:rPr>
              <a:t>2 students with reportable employment data.</a:t>
            </a:r>
          </a:p>
          <a:p>
            <a:pPr marL="285750" indent="-285750">
              <a:buFont typeface="Arial"/>
              <a:buChar char="•"/>
            </a:pPr>
            <a:r>
              <a:rPr lang="en-US" sz="2600" dirty="0">
                <a:latin typeface="Aptos"/>
              </a:rPr>
              <a:t>Most students interested in reengaging by volunteering or receiving our newsletter.</a:t>
            </a:r>
          </a:p>
          <a:p>
            <a:pPr marL="285750" indent="-285750">
              <a:buFont typeface="Arial"/>
              <a:buChar char="•"/>
            </a:pPr>
            <a:r>
              <a:rPr lang="en-US" sz="2600" dirty="0">
                <a:latin typeface="Aptos"/>
              </a:rPr>
              <a:t>Most students want to share their story- 1 former student spoke at our annual fundraiser!</a:t>
            </a:r>
          </a:p>
          <a:p>
            <a:pPr marL="285750" indent="-285750">
              <a:buFont typeface="Arial"/>
              <a:buChar char="•"/>
            </a:pPr>
            <a:r>
              <a:rPr lang="en-US" sz="2600" dirty="0">
                <a:latin typeface="Aptos"/>
              </a:rPr>
              <a:t>1 student reenrolled in classes.</a:t>
            </a:r>
          </a:p>
          <a:p>
            <a:endParaRPr lang="en-US" sz="2600" dirty="0">
              <a:latin typeface="Aptos"/>
            </a:endParaRPr>
          </a:p>
        </p:txBody>
      </p:sp>
    </p:spTree>
    <p:extLst>
      <p:ext uri="{BB962C8B-B14F-4D97-AF65-F5344CB8AC3E}">
        <p14:creationId xmlns:p14="http://schemas.microsoft.com/office/powerpoint/2010/main" val="3149246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6764-F51E-81BE-7F0B-494A512E6ABE}"/>
              </a:ext>
            </a:extLst>
          </p:cNvPr>
          <p:cNvSpPr>
            <a:spLocks noGrp="1"/>
          </p:cNvSpPr>
          <p:nvPr>
            <p:ph type="title"/>
          </p:nvPr>
        </p:nvSpPr>
        <p:spPr>
          <a:xfrm>
            <a:off x="668708" y="1384663"/>
            <a:ext cx="7806581" cy="683812"/>
          </a:xfrm>
        </p:spPr>
        <p:txBody>
          <a:bodyPr/>
          <a:lstStyle/>
          <a:p>
            <a:pPr algn="ctr"/>
            <a:r>
              <a:rPr lang="en-US" dirty="0"/>
              <a:t>Recommendations</a:t>
            </a:r>
          </a:p>
        </p:txBody>
      </p:sp>
      <p:sp>
        <p:nvSpPr>
          <p:cNvPr id="4" name="Text Placeholder 2">
            <a:extLst>
              <a:ext uri="{FF2B5EF4-FFF2-40B4-BE49-F238E27FC236}">
                <a16:creationId xmlns:a16="http://schemas.microsoft.com/office/drawing/2014/main" id="{B4598A9A-A96D-4819-834B-AD5467DBF0C9}"/>
              </a:ext>
            </a:extLst>
          </p:cNvPr>
          <p:cNvSpPr>
            <a:spLocks noGrp="1"/>
          </p:cNvSpPr>
          <p:nvPr>
            <p:ph type="body" sz="quarter" idx="12"/>
          </p:nvPr>
        </p:nvSpPr>
        <p:spPr>
          <a:xfrm>
            <a:off x="520831" y="2231850"/>
            <a:ext cx="8102337" cy="3881871"/>
          </a:xfrm>
        </p:spPr>
        <p:txBody>
          <a:bodyPr/>
          <a:lstStyle/>
          <a:p>
            <a:pPr>
              <a:spcBef>
                <a:spcPts val="0"/>
              </a:spcBef>
              <a:spcAft>
                <a:spcPts val="2400"/>
              </a:spcAft>
            </a:pPr>
            <a:r>
              <a:rPr lang="en-US" dirty="0"/>
              <a:t>Build a process in partnership with others within your organization </a:t>
            </a:r>
            <a:r>
              <a:rPr lang="en-US" dirty="0">
                <a:sym typeface="Wingdings" panose="05000000000000000000" pitchFamily="2" charset="2"/>
              </a:rPr>
              <a:t> connect to mission.</a:t>
            </a:r>
          </a:p>
          <a:p>
            <a:pPr>
              <a:spcBef>
                <a:spcPts val="0"/>
              </a:spcBef>
              <a:spcAft>
                <a:spcPts val="2400"/>
              </a:spcAft>
            </a:pPr>
            <a:r>
              <a:rPr lang="en-US" dirty="0">
                <a:sym typeface="Wingdings" panose="05000000000000000000" pitchFamily="2" charset="2"/>
              </a:rPr>
              <a:t>Mutuality vs. transactional</a:t>
            </a:r>
          </a:p>
          <a:p>
            <a:pPr>
              <a:spcBef>
                <a:spcPts val="0"/>
              </a:spcBef>
              <a:spcAft>
                <a:spcPts val="2400"/>
              </a:spcAft>
            </a:pPr>
            <a:r>
              <a:rPr lang="en-US" dirty="0">
                <a:sym typeface="Wingdings" panose="05000000000000000000" pitchFamily="2" charset="2"/>
              </a:rPr>
              <a:t>Figure out the right tool based on what you’re already using (MS forms, Survey Monkey, etc.)</a:t>
            </a:r>
          </a:p>
          <a:p>
            <a:pPr>
              <a:spcBef>
                <a:spcPts val="0"/>
              </a:spcBef>
              <a:spcAft>
                <a:spcPts val="2400"/>
              </a:spcAft>
            </a:pPr>
            <a:r>
              <a:rPr lang="en-US" dirty="0">
                <a:sym typeface="Wingdings" panose="05000000000000000000" pitchFamily="2" charset="2"/>
              </a:rPr>
              <a:t>Determine how to make it feasible – you can make choices!</a:t>
            </a:r>
            <a:endParaRPr lang="en-US" dirty="0"/>
          </a:p>
        </p:txBody>
      </p:sp>
    </p:spTree>
    <p:extLst>
      <p:ext uri="{BB962C8B-B14F-4D97-AF65-F5344CB8AC3E}">
        <p14:creationId xmlns:p14="http://schemas.microsoft.com/office/powerpoint/2010/main" val="175319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4072-EC7F-BEE6-5AF7-76060E16E76A}"/>
              </a:ext>
            </a:extLst>
          </p:cNvPr>
          <p:cNvSpPr>
            <a:spLocks noGrp="1"/>
          </p:cNvSpPr>
          <p:nvPr>
            <p:ph type="title"/>
          </p:nvPr>
        </p:nvSpPr>
        <p:spPr>
          <a:xfrm>
            <a:off x="452019" y="1501780"/>
            <a:ext cx="8047088" cy="647860"/>
          </a:xfrm>
        </p:spPr>
        <p:txBody>
          <a:bodyPr/>
          <a:lstStyle/>
          <a:p>
            <a:pPr algn="ctr"/>
            <a:r>
              <a:rPr lang="en-US"/>
              <a:t>Post Exit Employment Survey</a:t>
            </a:r>
          </a:p>
        </p:txBody>
      </p:sp>
      <p:sp>
        <p:nvSpPr>
          <p:cNvPr id="4" name="Slide Number Placeholder 3">
            <a:extLst>
              <a:ext uri="{FF2B5EF4-FFF2-40B4-BE49-F238E27FC236}">
                <a16:creationId xmlns:a16="http://schemas.microsoft.com/office/drawing/2014/main" id="{99C3F8D7-F2EA-E22D-B576-E4A2A425C2CD}"/>
              </a:ext>
            </a:extLst>
          </p:cNvPr>
          <p:cNvSpPr>
            <a:spLocks noGrp="1"/>
          </p:cNvSpPr>
          <p:nvPr>
            <p:ph type="sldNum" sz="quarter" idx="12"/>
          </p:nvPr>
        </p:nvSpPr>
        <p:spPr/>
        <p:txBody>
          <a:bodyPr/>
          <a:lstStyle/>
          <a:p>
            <a:fld id="{DEE5BC03-7CE3-4FE3-BC0A-0ACCA8AC1F24}" type="slidenum">
              <a:rPr lang="en-US" smtClean="0"/>
              <a:pPr/>
              <a:t>3</a:t>
            </a:fld>
            <a:endParaRPr lang="en-US"/>
          </a:p>
        </p:txBody>
      </p:sp>
      <p:sp>
        <p:nvSpPr>
          <p:cNvPr id="5" name="Rectangle 4">
            <a:extLst>
              <a:ext uri="{FF2B5EF4-FFF2-40B4-BE49-F238E27FC236}">
                <a16:creationId xmlns:a16="http://schemas.microsoft.com/office/drawing/2014/main" id="{A047AE50-66D0-16AB-DF7A-548F5EA8EB8A}"/>
              </a:ext>
            </a:extLst>
          </p:cNvPr>
          <p:cNvSpPr/>
          <p:nvPr/>
        </p:nvSpPr>
        <p:spPr>
          <a:xfrm>
            <a:off x="307307" y="2192016"/>
            <a:ext cx="8704718" cy="4291910"/>
          </a:xfrm>
          <a:prstGeom prst="rect">
            <a:avLst/>
          </a:prstGeom>
        </p:spPr>
        <p:txBody>
          <a:bodyPr>
            <a:normAutofit/>
          </a:bodyPr>
          <a:lstStyle/>
          <a:p>
            <a:pPr marL="171450" indent="-171450">
              <a:lnSpc>
                <a:spcPct val="90000"/>
              </a:lnSpc>
              <a:spcBef>
                <a:spcPts val="450"/>
              </a:spcBef>
              <a:buFont typeface="Arial" panose="020B0604020202020204" pitchFamily="34" charset="0"/>
              <a:buChar char="•"/>
            </a:pPr>
            <a:r>
              <a:rPr lang="en-US" sz="2100"/>
              <a:t>Post Exit Employment Survey (Word doc)</a:t>
            </a:r>
          </a:p>
          <a:p>
            <a:pPr marL="628650" lvl="1" indent="-285750">
              <a:lnSpc>
                <a:spcPct val="90000"/>
              </a:lnSpc>
              <a:spcBef>
                <a:spcPts val="750"/>
              </a:spcBef>
              <a:spcAft>
                <a:spcPts val="1800"/>
              </a:spcAft>
              <a:buFont typeface="Wingdings" panose="05000000000000000000" pitchFamily="2" charset="2"/>
              <a:buChar char="Ø"/>
            </a:pPr>
            <a:r>
              <a:rPr lang="en-US"/>
              <a:t>On the </a:t>
            </a:r>
            <a:r>
              <a:rPr lang="en-US">
                <a:hlinkClick r:id="rId2"/>
              </a:rPr>
              <a:t>State-Provided Documents</a:t>
            </a:r>
            <a:r>
              <a:rPr lang="en-US"/>
              <a:t> page. </a:t>
            </a:r>
            <a:r>
              <a:rPr lang="en-US" i="1"/>
              <a:t>Make sure to bookmark the page!</a:t>
            </a:r>
          </a:p>
          <a:p>
            <a:pPr marL="628650" lvl="1" indent="-285750">
              <a:lnSpc>
                <a:spcPct val="90000"/>
              </a:lnSpc>
              <a:spcBef>
                <a:spcPts val="750"/>
              </a:spcBef>
              <a:buFont typeface="Wingdings" panose="05000000000000000000" pitchFamily="2" charset="2"/>
              <a:buChar char="Ø"/>
            </a:pPr>
            <a:r>
              <a:rPr lang="en-US"/>
              <a:t>Two quarters (6 months) after exit – Ask:</a:t>
            </a:r>
          </a:p>
          <a:p>
            <a:pPr marL="1143000" lvl="2" indent="-342900">
              <a:lnSpc>
                <a:spcPct val="90000"/>
              </a:lnSpc>
              <a:buFont typeface="+mj-lt"/>
              <a:buAutoNum type="arabicPeriod"/>
            </a:pPr>
            <a:r>
              <a:rPr lang="en-US"/>
              <a:t>if employed during 2</a:t>
            </a:r>
            <a:r>
              <a:rPr lang="en-US" baseline="30000"/>
              <a:t>nd</a:t>
            </a:r>
            <a:r>
              <a:rPr lang="en-US"/>
              <a:t> quarter after exit, and </a:t>
            </a:r>
          </a:p>
          <a:p>
            <a:pPr marL="1143000" lvl="2" indent="-342900">
              <a:lnSpc>
                <a:spcPct val="90000"/>
              </a:lnSpc>
              <a:spcAft>
                <a:spcPts val="600"/>
              </a:spcAft>
              <a:buFont typeface="+mj-lt"/>
              <a:buAutoNum type="arabicPeriod"/>
            </a:pPr>
            <a:r>
              <a:rPr lang="en-US"/>
              <a:t>how much they made</a:t>
            </a:r>
          </a:p>
          <a:p>
            <a:pPr marL="628650" lvl="1" indent="-285750">
              <a:lnSpc>
                <a:spcPct val="90000"/>
              </a:lnSpc>
              <a:spcBef>
                <a:spcPts val="750"/>
              </a:spcBef>
              <a:spcAft>
                <a:spcPts val="1800"/>
              </a:spcAft>
              <a:buFont typeface="Wingdings" panose="05000000000000000000" pitchFamily="2" charset="2"/>
              <a:buChar char="Ø"/>
            </a:pPr>
            <a:r>
              <a:rPr lang="en-US"/>
              <a:t>Four quarters (one year) after exit – Ask if employed during 4</a:t>
            </a:r>
            <a:r>
              <a:rPr lang="en-US" baseline="30000"/>
              <a:t>th</a:t>
            </a:r>
            <a:r>
              <a:rPr lang="en-US"/>
              <a:t> quarter after exit.</a:t>
            </a:r>
          </a:p>
          <a:p>
            <a:pPr marL="628650" lvl="1" indent="-285750">
              <a:lnSpc>
                <a:spcPct val="90000"/>
              </a:lnSpc>
              <a:spcBef>
                <a:spcPts val="750"/>
              </a:spcBef>
              <a:spcAft>
                <a:spcPts val="1800"/>
              </a:spcAft>
              <a:buFont typeface="Wingdings" panose="05000000000000000000" pitchFamily="2" charset="2"/>
              <a:buChar char="Ø"/>
            </a:pPr>
            <a:r>
              <a:rPr lang="en-US" b="1">
                <a:solidFill>
                  <a:schemeClr val="accent6">
                    <a:lumMod val="75000"/>
                  </a:schemeClr>
                </a:solidFill>
              </a:rPr>
              <a:t>Add your own questions if desired. </a:t>
            </a:r>
          </a:p>
          <a:p>
            <a:pPr marL="171450" indent="-171450">
              <a:lnSpc>
                <a:spcPct val="90000"/>
              </a:lnSpc>
              <a:spcBef>
                <a:spcPts val="750"/>
              </a:spcBef>
              <a:spcAft>
                <a:spcPts val="2250"/>
              </a:spcAft>
              <a:buFont typeface="Arial" panose="020B0604020202020204" pitchFamily="34" charset="0"/>
              <a:buChar char="•"/>
            </a:pPr>
            <a:r>
              <a:rPr lang="en-US" sz="2100" i="1"/>
              <a:t>These procedures are not required; however, SBCTC strongly encourages programs with a high number of missing SSNs on Performance Summary report to survey students without SSNs.</a:t>
            </a:r>
          </a:p>
        </p:txBody>
      </p:sp>
    </p:spTree>
    <p:extLst>
      <p:ext uri="{BB962C8B-B14F-4D97-AF65-F5344CB8AC3E}">
        <p14:creationId xmlns:p14="http://schemas.microsoft.com/office/powerpoint/2010/main" val="2811759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839D-BDAD-23C0-DE71-18023315791A}"/>
              </a:ext>
            </a:extLst>
          </p:cNvPr>
          <p:cNvSpPr>
            <a:spLocks noGrp="1"/>
          </p:cNvSpPr>
          <p:nvPr>
            <p:ph type="title"/>
          </p:nvPr>
        </p:nvSpPr>
        <p:spPr>
          <a:xfrm>
            <a:off x="441163" y="2708885"/>
            <a:ext cx="8336975" cy="797070"/>
          </a:xfrm>
        </p:spPr>
        <p:txBody>
          <a:bodyPr/>
          <a:lstStyle/>
          <a:p>
            <a:pPr algn="ctr"/>
            <a:r>
              <a:rPr lang="en-US" sz="4000" dirty="0"/>
              <a:t>Discussion / Questions?</a:t>
            </a:r>
          </a:p>
        </p:txBody>
      </p:sp>
      <p:sp>
        <p:nvSpPr>
          <p:cNvPr id="4" name="Slide Number Placeholder 3">
            <a:extLst>
              <a:ext uri="{FF2B5EF4-FFF2-40B4-BE49-F238E27FC236}">
                <a16:creationId xmlns:a16="http://schemas.microsoft.com/office/drawing/2014/main" id="{B720EEFC-F375-5D93-CE2F-48C4C69EC601}"/>
              </a:ext>
            </a:extLst>
          </p:cNvPr>
          <p:cNvSpPr>
            <a:spLocks noGrp="1"/>
          </p:cNvSpPr>
          <p:nvPr>
            <p:ph type="sldNum" sz="quarter" idx="12"/>
          </p:nvPr>
        </p:nvSpPr>
        <p:spPr/>
        <p:txBody>
          <a:bodyPr/>
          <a:lstStyle/>
          <a:p>
            <a:fld id="{DEE5BC03-7CE3-4FE3-BC0A-0ACCA8AC1F24}" type="slidenum">
              <a:rPr lang="en-US" smtClean="0"/>
              <a:pPr/>
              <a:t>30</a:t>
            </a:fld>
            <a:endParaRPr lang="en-US"/>
          </a:p>
        </p:txBody>
      </p:sp>
    </p:spTree>
    <p:extLst>
      <p:ext uri="{BB962C8B-B14F-4D97-AF65-F5344CB8AC3E}">
        <p14:creationId xmlns:p14="http://schemas.microsoft.com/office/powerpoint/2010/main" val="232838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2A16-B190-958D-3B15-63A34AB9A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29064-CC41-1208-403F-307E1270A9CE}"/>
              </a:ext>
            </a:extLst>
          </p:cNvPr>
          <p:cNvSpPr>
            <a:spLocks noGrp="1"/>
          </p:cNvSpPr>
          <p:nvPr>
            <p:ph type="title"/>
          </p:nvPr>
        </p:nvSpPr>
        <p:spPr>
          <a:xfrm>
            <a:off x="2228054" y="1630055"/>
            <a:ext cx="4592892" cy="683812"/>
          </a:xfrm>
        </p:spPr>
        <p:txBody>
          <a:bodyPr/>
          <a:lstStyle/>
          <a:p>
            <a:pPr algn="ctr"/>
            <a:r>
              <a:rPr lang="en-US"/>
              <a:t>We’re Here to Help</a:t>
            </a:r>
          </a:p>
        </p:txBody>
      </p:sp>
      <p:sp>
        <p:nvSpPr>
          <p:cNvPr id="3" name="Text Placeholder 2">
            <a:extLst>
              <a:ext uri="{FF2B5EF4-FFF2-40B4-BE49-F238E27FC236}">
                <a16:creationId xmlns:a16="http://schemas.microsoft.com/office/drawing/2014/main" id="{E1652CB2-E877-36C9-D8F9-C221E9C15F43}"/>
              </a:ext>
            </a:extLst>
          </p:cNvPr>
          <p:cNvSpPr>
            <a:spLocks noGrp="1"/>
          </p:cNvSpPr>
          <p:nvPr>
            <p:ph type="body" sz="quarter" idx="12"/>
          </p:nvPr>
        </p:nvSpPr>
        <p:spPr>
          <a:xfrm>
            <a:off x="542265" y="2667785"/>
            <a:ext cx="8321440" cy="3537199"/>
          </a:xfrm>
        </p:spPr>
        <p:txBody>
          <a:bodyPr/>
          <a:lstStyle/>
          <a:p>
            <a:pPr>
              <a:spcBef>
                <a:spcPts val="0"/>
              </a:spcBef>
              <a:spcAft>
                <a:spcPts val="2400"/>
              </a:spcAft>
            </a:pPr>
            <a:r>
              <a:rPr lang="en-US" b="1" dirty="0"/>
              <a:t>Kelli Graham, Hopelink, </a:t>
            </a:r>
            <a:r>
              <a:rPr lang="en-US" dirty="0">
                <a:hlinkClick r:id="rId2"/>
              </a:rPr>
              <a:t>kgraham@hopelink.org</a:t>
            </a:r>
            <a:r>
              <a:rPr lang="en-US" dirty="0"/>
              <a:t> </a:t>
            </a:r>
          </a:p>
          <a:p>
            <a:pPr>
              <a:spcBef>
                <a:spcPts val="0"/>
              </a:spcBef>
              <a:spcAft>
                <a:spcPts val="2400"/>
              </a:spcAft>
            </a:pPr>
            <a:r>
              <a:rPr lang="en-US" b="1" dirty="0"/>
              <a:t>Cat Howell, Literacy Source, </a:t>
            </a:r>
            <a:r>
              <a:rPr lang="en-US" dirty="0">
                <a:hlinkClick r:id="rId3"/>
              </a:rPr>
              <a:t>cath@literacysource.org</a:t>
            </a:r>
            <a:endParaRPr lang="en-US" dirty="0"/>
          </a:p>
          <a:p>
            <a:pPr>
              <a:spcBef>
                <a:spcPts val="0"/>
              </a:spcBef>
              <a:spcAft>
                <a:spcPts val="2400"/>
              </a:spcAft>
            </a:pPr>
            <a:r>
              <a:rPr lang="en-US" b="1" dirty="0"/>
              <a:t>Scott Toscano, SBCTC: </a:t>
            </a:r>
            <a:r>
              <a:rPr lang="en-US" dirty="0">
                <a:hlinkClick r:id="rId4"/>
              </a:rPr>
              <a:t>stoscano@sbctc.edu</a:t>
            </a:r>
            <a:r>
              <a:rPr lang="en-US" dirty="0"/>
              <a:t> </a:t>
            </a:r>
          </a:p>
          <a:p>
            <a:pPr>
              <a:spcBef>
                <a:spcPts val="0"/>
              </a:spcBef>
              <a:spcAft>
                <a:spcPts val="2400"/>
              </a:spcAft>
            </a:pPr>
            <a:r>
              <a:rPr lang="en-US" b="1" dirty="0"/>
              <a:t>LACES Helpdesk: </a:t>
            </a:r>
            <a:r>
              <a:rPr lang="en-US" dirty="0">
                <a:hlinkClick r:id="rId5"/>
              </a:rPr>
              <a:t>helpdesk@literacypro.com</a:t>
            </a:r>
            <a:r>
              <a:rPr lang="en-US" dirty="0"/>
              <a:t> </a:t>
            </a:r>
          </a:p>
          <a:p>
            <a:pPr>
              <a:spcBef>
                <a:spcPts val="0"/>
              </a:spcBef>
              <a:spcAft>
                <a:spcPts val="2400"/>
              </a:spcAft>
            </a:pPr>
            <a:r>
              <a:rPr lang="en-US" b="1" dirty="0"/>
              <a:t>LACES Listserv</a:t>
            </a:r>
            <a:r>
              <a:rPr lang="en-US" dirty="0"/>
              <a:t>: </a:t>
            </a:r>
            <a:r>
              <a:rPr lang="en-US" dirty="0">
                <a:hlinkClick r:id="rId6"/>
              </a:rPr>
              <a:t>laces_wa@lists.ctc.edu</a:t>
            </a:r>
            <a:r>
              <a:rPr lang="en-US" dirty="0"/>
              <a:t> </a:t>
            </a:r>
          </a:p>
        </p:txBody>
      </p:sp>
      <p:pic>
        <p:nvPicPr>
          <p:cNvPr id="4" name="Picture 3" descr="CC. Creative Commons license, attribution alone">
            <a:extLst>
              <a:ext uri="{FF2B5EF4-FFF2-40B4-BE49-F238E27FC236}">
                <a16:creationId xmlns:a16="http://schemas.microsoft.com/office/drawing/2014/main" id="{3C556A24-7F0D-4464-363B-1C6A438B36E4}"/>
              </a:ext>
            </a:extLst>
          </p:cNvPr>
          <p:cNvPicPr>
            <a:picLocks noChangeAspect="1"/>
          </p:cNvPicPr>
          <p:nvPr/>
        </p:nvPicPr>
        <p:blipFill>
          <a:blip r:embed="rId7"/>
          <a:stretch>
            <a:fillRect/>
          </a:stretch>
        </p:blipFill>
        <p:spPr>
          <a:xfrm>
            <a:off x="934583" y="6398460"/>
            <a:ext cx="835224" cy="298730"/>
          </a:xfrm>
          <a:prstGeom prst="rect">
            <a:avLst/>
          </a:prstGeom>
        </p:spPr>
      </p:pic>
      <p:sp>
        <p:nvSpPr>
          <p:cNvPr id="5" name="TextBox 4">
            <a:extLst>
              <a:ext uri="{FF2B5EF4-FFF2-40B4-BE49-F238E27FC236}">
                <a16:creationId xmlns:a16="http://schemas.microsoft.com/office/drawing/2014/main" id="{C2C361A4-7D72-DE9B-CB56-DEC2034D6236}"/>
              </a:ext>
            </a:extLst>
          </p:cNvPr>
          <p:cNvSpPr txBox="1"/>
          <p:nvPr/>
        </p:nvSpPr>
        <p:spPr>
          <a:xfrm>
            <a:off x="1869823" y="6424714"/>
            <a:ext cx="5046616" cy="246221"/>
          </a:xfrm>
          <a:prstGeom prst="rect">
            <a:avLst/>
          </a:prstGeom>
          <a:noFill/>
        </p:spPr>
        <p:txBody>
          <a:bodyPr wrap="square" rtlCol="0">
            <a:spAutoFit/>
          </a:bodyPr>
          <a:lstStyle/>
          <a:p>
            <a:r>
              <a:rPr lang="en-US" sz="1000" i="1">
                <a:solidFill>
                  <a:schemeClr val="bg1">
                    <a:lumMod val="50000"/>
                  </a:schemeClr>
                </a:solidFill>
              </a:rPr>
              <a:t>Note: All material licensed under Creative Commons Attribution 4.0 International License.</a:t>
            </a:r>
          </a:p>
        </p:txBody>
      </p:sp>
    </p:spTree>
    <p:extLst>
      <p:ext uri="{BB962C8B-B14F-4D97-AF65-F5344CB8AC3E}">
        <p14:creationId xmlns:p14="http://schemas.microsoft.com/office/powerpoint/2010/main" val="232339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132F-4F01-8C3C-218A-A0C15A347046}"/>
              </a:ext>
            </a:extLst>
          </p:cNvPr>
          <p:cNvSpPr>
            <a:spLocks noGrp="1"/>
          </p:cNvSpPr>
          <p:nvPr>
            <p:ph type="title"/>
          </p:nvPr>
        </p:nvSpPr>
        <p:spPr>
          <a:xfrm>
            <a:off x="427247" y="1517631"/>
            <a:ext cx="8336975" cy="1197289"/>
          </a:xfrm>
        </p:spPr>
        <p:txBody>
          <a:bodyPr/>
          <a:lstStyle/>
          <a:p>
            <a:r>
              <a:rPr lang="en-US" dirty="0"/>
              <a:t>Why do we need to survey students after exit?</a:t>
            </a:r>
          </a:p>
        </p:txBody>
      </p:sp>
      <p:sp>
        <p:nvSpPr>
          <p:cNvPr id="3" name="Content Placeholder 2">
            <a:extLst>
              <a:ext uri="{FF2B5EF4-FFF2-40B4-BE49-F238E27FC236}">
                <a16:creationId xmlns:a16="http://schemas.microsoft.com/office/drawing/2014/main" id="{5BD9C9B9-BBD2-4B67-0C36-942D4FCBB5F4}"/>
              </a:ext>
            </a:extLst>
          </p:cNvPr>
          <p:cNvSpPr>
            <a:spLocks noGrp="1"/>
          </p:cNvSpPr>
          <p:nvPr>
            <p:ph idx="1"/>
          </p:nvPr>
        </p:nvSpPr>
        <p:spPr>
          <a:xfrm>
            <a:off x="317634" y="2831604"/>
            <a:ext cx="8675538" cy="3545445"/>
          </a:xfrm>
        </p:spPr>
        <p:txBody>
          <a:bodyPr/>
          <a:lstStyle/>
          <a:p>
            <a:pPr>
              <a:spcAft>
                <a:spcPts val="1800"/>
              </a:spcAft>
            </a:pPr>
            <a:r>
              <a:rPr lang="en-US" sz="2400" dirty="0"/>
              <a:t>All Participants are data matched for employment outcomes using SSNs in a national database once a year.</a:t>
            </a:r>
          </a:p>
          <a:p>
            <a:pPr>
              <a:spcAft>
                <a:spcPts val="1800"/>
              </a:spcAft>
            </a:pPr>
            <a:r>
              <a:rPr lang="en-US" sz="2400" dirty="0"/>
              <a:t>Students without SSNs cannot be data matched for employment outcomes and count </a:t>
            </a:r>
            <a:r>
              <a:rPr lang="en-US" sz="2400" b="1" dirty="0"/>
              <a:t>against</a:t>
            </a:r>
            <a:r>
              <a:rPr lang="en-US" sz="2400" dirty="0"/>
              <a:t> program performance.</a:t>
            </a:r>
          </a:p>
          <a:p>
            <a:pPr>
              <a:spcAft>
                <a:spcPts val="1800"/>
              </a:spcAft>
            </a:pPr>
            <a:r>
              <a:rPr lang="en-US" sz="2400" dirty="0"/>
              <a:t>Reporting post exit employment outcomes will increase your program’s employment results on NRS Table 5 and support the state in meeting AEFLA-Title II its federal targets.</a:t>
            </a:r>
          </a:p>
        </p:txBody>
      </p:sp>
      <p:sp>
        <p:nvSpPr>
          <p:cNvPr id="4" name="Slide Number Placeholder 3">
            <a:extLst>
              <a:ext uri="{FF2B5EF4-FFF2-40B4-BE49-F238E27FC236}">
                <a16:creationId xmlns:a16="http://schemas.microsoft.com/office/drawing/2014/main" id="{C44D7F9E-9E33-1F92-5BFA-D19D3121D1C0}"/>
              </a:ext>
            </a:extLst>
          </p:cNvPr>
          <p:cNvSpPr>
            <a:spLocks noGrp="1"/>
          </p:cNvSpPr>
          <p:nvPr>
            <p:ph type="sldNum" sz="quarter" idx="12"/>
          </p:nvPr>
        </p:nvSpPr>
        <p:spPr/>
        <p:txBody>
          <a:bodyPr/>
          <a:lstStyle/>
          <a:p>
            <a:fld id="{DEE5BC03-7CE3-4FE3-BC0A-0ACCA8AC1F24}" type="slidenum">
              <a:rPr lang="en-US" smtClean="0"/>
              <a:pPr/>
              <a:t>4</a:t>
            </a:fld>
            <a:endParaRPr lang="en-US"/>
          </a:p>
        </p:txBody>
      </p:sp>
    </p:spTree>
    <p:extLst>
      <p:ext uri="{BB962C8B-B14F-4D97-AF65-F5344CB8AC3E}">
        <p14:creationId xmlns:p14="http://schemas.microsoft.com/office/powerpoint/2010/main" val="193151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768D8B8-B53B-58D9-F384-0E569E9EAE45}"/>
              </a:ext>
            </a:extLst>
          </p:cNvPr>
          <p:cNvSpPr>
            <a:spLocks noGrp="1"/>
          </p:cNvSpPr>
          <p:nvPr>
            <p:ph type="title"/>
          </p:nvPr>
        </p:nvSpPr>
        <p:spPr>
          <a:xfrm>
            <a:off x="275547" y="1356853"/>
            <a:ext cx="5572359" cy="619430"/>
          </a:xfrm>
        </p:spPr>
        <p:txBody>
          <a:bodyPr/>
          <a:lstStyle/>
          <a:p>
            <a:r>
              <a:rPr lang="en-US" sz="3600" dirty="0"/>
              <a:t>Who do we survey?</a:t>
            </a:r>
          </a:p>
        </p:txBody>
      </p:sp>
      <p:sp>
        <p:nvSpPr>
          <p:cNvPr id="13" name="Text Placeholder 2">
            <a:extLst>
              <a:ext uri="{FF2B5EF4-FFF2-40B4-BE49-F238E27FC236}">
                <a16:creationId xmlns:a16="http://schemas.microsoft.com/office/drawing/2014/main" id="{86188D65-D51E-C3F9-3E29-37E111BD1995}"/>
              </a:ext>
            </a:extLst>
          </p:cNvPr>
          <p:cNvSpPr>
            <a:spLocks noGrp="1"/>
          </p:cNvSpPr>
          <p:nvPr>
            <p:ph type="body" sz="half" idx="2"/>
          </p:nvPr>
        </p:nvSpPr>
        <p:spPr>
          <a:xfrm>
            <a:off x="414670" y="2351314"/>
            <a:ext cx="8171190" cy="3773039"/>
          </a:xfrm>
        </p:spPr>
        <p:txBody>
          <a:bodyPr/>
          <a:lstStyle/>
          <a:p>
            <a:r>
              <a:rPr lang="en-US" sz="2200" dirty="0"/>
              <a:t>LACES will generate a list of eligible students to survey. See </a:t>
            </a:r>
            <a:r>
              <a:rPr lang="en-US" sz="2400" noProof="1">
                <a:latin typeface="Aptos"/>
                <a:hlinkClick r:id="rId2"/>
              </a:rPr>
              <a:t>SBCTC Documentation</a:t>
            </a:r>
            <a:r>
              <a:rPr lang="en-US" sz="2400" noProof="1">
                <a:latin typeface="Aptos"/>
              </a:rPr>
              <a:t>.</a:t>
            </a:r>
            <a:r>
              <a:rPr lang="en-US" sz="2200" dirty="0"/>
              <a:t> </a:t>
            </a:r>
          </a:p>
          <a:p>
            <a:endParaRPr lang="en-US" sz="2200" i="1" dirty="0"/>
          </a:p>
          <a:p>
            <a:r>
              <a:rPr lang="en-US" sz="2200" i="1" dirty="0"/>
              <a:t>Learn more in the LACES Refresher on June 3!</a:t>
            </a:r>
            <a:endParaRPr lang="en-US" sz="2000" i="1" dirty="0"/>
          </a:p>
        </p:txBody>
      </p:sp>
      <p:sp>
        <p:nvSpPr>
          <p:cNvPr id="4" name="Slide Number Placeholder 3">
            <a:extLst>
              <a:ext uri="{FF2B5EF4-FFF2-40B4-BE49-F238E27FC236}">
                <a16:creationId xmlns:a16="http://schemas.microsoft.com/office/drawing/2014/main" id="{B9BBE49C-82A7-FCF2-8F0C-502C87FDF8A3}"/>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5</a:t>
            </a:fld>
            <a:endParaRPr lang="en-US" sz="700"/>
          </a:p>
        </p:txBody>
      </p:sp>
    </p:spTree>
    <p:extLst>
      <p:ext uri="{BB962C8B-B14F-4D97-AF65-F5344CB8AC3E}">
        <p14:creationId xmlns:p14="http://schemas.microsoft.com/office/powerpoint/2010/main" val="158466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73D39CE-FDA6-4FF4-C8DD-E5B2A30634C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8E744D3-2879-633A-A1CA-053EE986BAAB}"/>
              </a:ext>
            </a:extLst>
          </p:cNvPr>
          <p:cNvSpPr>
            <a:spLocks noGrp="1"/>
          </p:cNvSpPr>
          <p:nvPr>
            <p:ph type="title"/>
          </p:nvPr>
        </p:nvSpPr>
        <p:spPr>
          <a:xfrm>
            <a:off x="275548" y="1356853"/>
            <a:ext cx="3726038" cy="501446"/>
          </a:xfrm>
        </p:spPr>
        <p:txBody>
          <a:bodyPr/>
          <a:lstStyle/>
          <a:p>
            <a:r>
              <a:rPr lang="en-US" sz="2800"/>
              <a:t>Who do we survey?</a:t>
            </a:r>
          </a:p>
        </p:txBody>
      </p:sp>
      <p:sp>
        <p:nvSpPr>
          <p:cNvPr id="13" name="Text Placeholder 2">
            <a:extLst>
              <a:ext uri="{FF2B5EF4-FFF2-40B4-BE49-F238E27FC236}">
                <a16:creationId xmlns:a16="http://schemas.microsoft.com/office/drawing/2014/main" id="{7A6FD050-361A-8426-E15D-0FBFE2DDD793}"/>
              </a:ext>
            </a:extLst>
          </p:cNvPr>
          <p:cNvSpPr>
            <a:spLocks noGrp="1"/>
          </p:cNvSpPr>
          <p:nvPr>
            <p:ph type="body" sz="half" idx="2"/>
          </p:nvPr>
        </p:nvSpPr>
        <p:spPr>
          <a:xfrm>
            <a:off x="206725" y="1976283"/>
            <a:ext cx="3820149" cy="4814015"/>
          </a:xfrm>
        </p:spPr>
        <p:txBody>
          <a:bodyPr/>
          <a:lstStyle/>
          <a:p>
            <a:r>
              <a:rPr lang="en-US" sz="2200"/>
              <a:t>Use the </a:t>
            </a:r>
            <a:r>
              <a:rPr lang="en-US" sz="2200" i="1"/>
              <a:t>Dashboard</a:t>
            </a:r>
            <a:r>
              <a:rPr lang="en-US" sz="2200"/>
              <a:t> </a:t>
            </a:r>
            <a:r>
              <a:rPr lang="en-US" sz="2200" u="sng"/>
              <a:t>Student PoPs Eligible for Survey</a:t>
            </a:r>
            <a:r>
              <a:rPr lang="en-US" sz="2200"/>
              <a:t> to find:</a:t>
            </a:r>
          </a:p>
          <a:p>
            <a:pPr marL="285750" indent="-285750">
              <a:buFont typeface="Arial" panose="020B0604020202020204" pitchFamily="34" charset="0"/>
              <a:buChar char="•"/>
            </a:pPr>
            <a:r>
              <a:rPr lang="en-US" sz="2200"/>
              <a:t>Student PoPs requiring survey for 2</a:t>
            </a:r>
            <a:r>
              <a:rPr lang="en-US" sz="2200" baseline="30000"/>
              <a:t>nd</a:t>
            </a:r>
            <a:r>
              <a:rPr lang="en-US" sz="2200"/>
              <a:t> quarter employment with median earnings – No SSN, and</a:t>
            </a:r>
          </a:p>
          <a:p>
            <a:pPr marL="285750" indent="-285750">
              <a:buFont typeface="Arial" panose="020B0604020202020204" pitchFamily="34" charset="0"/>
              <a:buChar char="•"/>
            </a:pPr>
            <a:r>
              <a:rPr lang="en-US" sz="2200"/>
              <a:t>Student PoPs requiring survey for 4</a:t>
            </a:r>
            <a:r>
              <a:rPr lang="en-US" sz="2200" baseline="30000"/>
              <a:t>th</a:t>
            </a:r>
            <a:r>
              <a:rPr lang="en-US" sz="2200"/>
              <a:t> quarter employment – No SSN.</a:t>
            </a:r>
          </a:p>
          <a:p>
            <a:pPr marL="285750" indent="-285750">
              <a:buFont typeface="Arial" panose="020B0604020202020204" pitchFamily="34" charset="0"/>
              <a:buChar char="•"/>
            </a:pPr>
            <a:r>
              <a:rPr lang="en-US" sz="2000" i="1"/>
              <a:t>DO NOT use the survey to follow up about GEDs/diplomas or college credentials. Those are data match only!</a:t>
            </a:r>
          </a:p>
        </p:txBody>
      </p:sp>
      <p:pic>
        <p:nvPicPr>
          <p:cNvPr id="6" name="Picture 5">
            <a:extLst>
              <a:ext uri="{FF2B5EF4-FFF2-40B4-BE49-F238E27FC236}">
                <a16:creationId xmlns:a16="http://schemas.microsoft.com/office/drawing/2014/main" id="{413A4B86-6E3D-5639-6D34-FB63789338CC}"/>
              </a:ext>
            </a:extLst>
          </p:cNvPr>
          <p:cNvPicPr>
            <a:picLocks noChangeAspect="1"/>
          </p:cNvPicPr>
          <p:nvPr/>
        </p:nvPicPr>
        <p:blipFill>
          <a:blip r:embed="rId2"/>
          <a:srcRect l="859"/>
          <a:stretch>
            <a:fillRect/>
          </a:stretch>
        </p:blipFill>
        <p:spPr>
          <a:xfrm>
            <a:off x="4066202" y="1569026"/>
            <a:ext cx="4796625" cy="4960826"/>
          </a:xfrm>
          <a:prstGeom prst="rect">
            <a:avLst/>
          </a:prstGeom>
          <a:noFill/>
        </p:spPr>
      </p:pic>
      <p:sp>
        <p:nvSpPr>
          <p:cNvPr id="4" name="Slide Number Placeholder 3">
            <a:extLst>
              <a:ext uri="{FF2B5EF4-FFF2-40B4-BE49-F238E27FC236}">
                <a16:creationId xmlns:a16="http://schemas.microsoft.com/office/drawing/2014/main" id="{4240CC0C-B7DF-FCE4-B64E-D2BBDA7882D1}"/>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6</a:t>
            </a:fld>
            <a:endParaRPr lang="en-US" sz="700"/>
          </a:p>
        </p:txBody>
      </p:sp>
      <p:sp>
        <p:nvSpPr>
          <p:cNvPr id="7" name="&quot;Not Allowed&quot; Symbol 6">
            <a:extLst>
              <a:ext uri="{FF2B5EF4-FFF2-40B4-BE49-F238E27FC236}">
                <a16:creationId xmlns:a16="http://schemas.microsoft.com/office/drawing/2014/main" id="{B2CD3C6D-DBB4-64F5-0F55-007C8B0FC300}"/>
              </a:ext>
            </a:extLst>
          </p:cNvPr>
          <p:cNvSpPr/>
          <p:nvPr/>
        </p:nvSpPr>
        <p:spPr>
          <a:xfrm>
            <a:off x="8514487" y="5185731"/>
            <a:ext cx="511277" cy="521110"/>
          </a:xfrm>
          <a:prstGeom prst="noSmoking">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t Allowed&quot; Symbol 7">
            <a:extLst>
              <a:ext uri="{FF2B5EF4-FFF2-40B4-BE49-F238E27FC236}">
                <a16:creationId xmlns:a16="http://schemas.microsoft.com/office/drawing/2014/main" id="{4B279A49-6DB4-A356-C954-59A55003E5A3}"/>
              </a:ext>
            </a:extLst>
          </p:cNvPr>
          <p:cNvSpPr/>
          <p:nvPr/>
        </p:nvSpPr>
        <p:spPr>
          <a:xfrm>
            <a:off x="8534151" y="5857781"/>
            <a:ext cx="511277" cy="521110"/>
          </a:xfrm>
          <a:prstGeom prst="noSmoking">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Graphic 13" descr="Thumbs up sign with solid fill">
            <a:extLst>
              <a:ext uri="{FF2B5EF4-FFF2-40B4-BE49-F238E27FC236}">
                <a16:creationId xmlns:a16="http://schemas.microsoft.com/office/drawing/2014/main" id="{2DF33CA8-75F5-E708-4B2F-508FC99186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2276" y="4573671"/>
            <a:ext cx="700548" cy="700548"/>
          </a:xfrm>
          <a:prstGeom prst="rect">
            <a:avLst/>
          </a:prstGeom>
        </p:spPr>
      </p:pic>
      <p:pic>
        <p:nvPicPr>
          <p:cNvPr id="15" name="Graphic 14" descr="Thumbs up sign with solid fill">
            <a:extLst>
              <a:ext uri="{FF2B5EF4-FFF2-40B4-BE49-F238E27FC236}">
                <a16:creationId xmlns:a16="http://schemas.microsoft.com/office/drawing/2014/main" id="{E46C5816-E950-75A9-485D-18BD890492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4487" y="3215593"/>
            <a:ext cx="700548" cy="700548"/>
          </a:xfrm>
          <a:prstGeom prst="rect">
            <a:avLst/>
          </a:prstGeom>
        </p:spPr>
      </p:pic>
    </p:spTree>
    <p:extLst>
      <p:ext uri="{BB962C8B-B14F-4D97-AF65-F5344CB8AC3E}">
        <p14:creationId xmlns:p14="http://schemas.microsoft.com/office/powerpoint/2010/main" val="41660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2BA2805-C0BD-A901-D48C-37A6C57CF14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8A3BA9-75FC-FF49-7F54-4F5B5BD2CD40}"/>
              </a:ext>
              <a:ext uri="{C183D7F6-B498-43B3-948B-1728B52AA6E4}">
                <adec:decorative xmlns:adec="http://schemas.microsoft.com/office/drawing/2017/decorative" val="1"/>
              </a:ext>
            </a:extLst>
          </p:cNvPr>
          <p:cNvSpPr/>
          <p:nvPr/>
        </p:nvSpPr>
        <p:spPr>
          <a:xfrm>
            <a:off x="206477" y="2366054"/>
            <a:ext cx="3107673" cy="182887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b="1" i="1">
                <a:solidFill>
                  <a:schemeClr val="accent5">
                    <a:lumMod val="75000"/>
                  </a:schemeClr>
                </a:solidFill>
              </a:rPr>
              <a:t>Want to include </a:t>
            </a:r>
          </a:p>
          <a:p>
            <a:pPr algn="ctr"/>
            <a:r>
              <a:rPr lang="en-US" sz="2000" b="1" i="1">
                <a:solidFill>
                  <a:schemeClr val="accent5">
                    <a:lumMod val="75000"/>
                  </a:schemeClr>
                </a:solidFill>
              </a:rPr>
              <a:t>Contact Info?</a:t>
            </a:r>
          </a:p>
        </p:txBody>
      </p:sp>
      <p:sp>
        <p:nvSpPr>
          <p:cNvPr id="11" name="Title 1">
            <a:extLst>
              <a:ext uri="{FF2B5EF4-FFF2-40B4-BE49-F238E27FC236}">
                <a16:creationId xmlns:a16="http://schemas.microsoft.com/office/drawing/2014/main" id="{951061E5-EF9A-3BE3-8E16-BE88575CFE7D}"/>
              </a:ext>
            </a:extLst>
          </p:cNvPr>
          <p:cNvSpPr>
            <a:spLocks noGrp="1"/>
          </p:cNvSpPr>
          <p:nvPr>
            <p:ph type="title"/>
          </p:nvPr>
        </p:nvSpPr>
        <p:spPr>
          <a:xfrm>
            <a:off x="1093738" y="1578109"/>
            <a:ext cx="6956525" cy="537255"/>
          </a:xfrm>
        </p:spPr>
        <p:txBody>
          <a:bodyPr/>
          <a:lstStyle/>
          <a:p>
            <a:r>
              <a:rPr lang="en-US"/>
              <a:t>Working with the survey list</a:t>
            </a:r>
          </a:p>
        </p:txBody>
      </p:sp>
      <p:sp>
        <p:nvSpPr>
          <p:cNvPr id="13" name="Text Placeholder 2">
            <a:extLst>
              <a:ext uri="{FF2B5EF4-FFF2-40B4-BE49-F238E27FC236}">
                <a16:creationId xmlns:a16="http://schemas.microsoft.com/office/drawing/2014/main" id="{6BD3915B-F60E-3765-D43A-37CB21232CE0}"/>
              </a:ext>
            </a:extLst>
          </p:cNvPr>
          <p:cNvSpPr>
            <a:spLocks noGrp="1"/>
          </p:cNvSpPr>
          <p:nvPr>
            <p:ph type="body" sz="half" idx="2"/>
          </p:nvPr>
        </p:nvSpPr>
        <p:spPr>
          <a:xfrm>
            <a:off x="316430" y="3120272"/>
            <a:ext cx="3160715" cy="3409580"/>
          </a:xfrm>
        </p:spPr>
        <p:txBody>
          <a:bodyPr/>
          <a:lstStyle/>
          <a:p>
            <a:pPr marL="285750" indent="-285750">
              <a:buFont typeface="Arial" panose="020B0604020202020204" pitchFamily="34" charset="0"/>
              <a:buChar char="•"/>
            </a:pPr>
            <a:r>
              <a:rPr lang="en-US" sz="2400">
                <a:solidFill>
                  <a:schemeClr val="tx1"/>
                </a:solidFill>
              </a:rPr>
              <a:t>Create a copy of the view and add Email if not already done.</a:t>
            </a:r>
          </a:p>
          <a:p>
            <a:pPr marL="285750" indent="-285750">
              <a:buFont typeface="Arial" panose="020B0604020202020204" pitchFamily="34" charset="0"/>
              <a:buChar char="•"/>
            </a:pPr>
            <a:r>
              <a:rPr lang="en-US" sz="2400"/>
              <a:t>Sort the list of students to survey by the Exit Date. </a:t>
            </a:r>
          </a:p>
          <a:p>
            <a:pPr marL="285750" indent="-285750">
              <a:buFont typeface="Arial" panose="020B0604020202020204" pitchFamily="34" charset="0"/>
              <a:buChar char="•"/>
            </a:pPr>
            <a:r>
              <a:rPr lang="en-US" sz="2400"/>
              <a:t>Export the list and save file as Excel workbook.</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p:txBody>
      </p:sp>
      <p:pic>
        <p:nvPicPr>
          <p:cNvPr id="6" name="Picture 5">
            <a:extLst>
              <a:ext uri="{FF2B5EF4-FFF2-40B4-BE49-F238E27FC236}">
                <a16:creationId xmlns:a16="http://schemas.microsoft.com/office/drawing/2014/main" id="{D61885CA-E5E4-22D9-0B64-6718F5041A1D}"/>
              </a:ext>
            </a:extLst>
          </p:cNvPr>
          <p:cNvPicPr>
            <a:picLocks noChangeAspect="1"/>
          </p:cNvPicPr>
          <p:nvPr/>
        </p:nvPicPr>
        <p:blipFill>
          <a:blip r:embed="rId2"/>
          <a:stretch>
            <a:fillRect/>
          </a:stretch>
        </p:blipFill>
        <p:spPr>
          <a:xfrm>
            <a:off x="3314150" y="2645089"/>
            <a:ext cx="5669518" cy="3195272"/>
          </a:xfrm>
          <a:prstGeom prst="rect">
            <a:avLst/>
          </a:prstGeom>
          <a:noFill/>
        </p:spPr>
      </p:pic>
      <p:sp>
        <p:nvSpPr>
          <p:cNvPr id="4" name="Slide Number Placeholder 3">
            <a:extLst>
              <a:ext uri="{FF2B5EF4-FFF2-40B4-BE49-F238E27FC236}">
                <a16:creationId xmlns:a16="http://schemas.microsoft.com/office/drawing/2014/main" id="{F5C60143-A1DA-1CB2-1874-2CD4816D0457}"/>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7</a:t>
            </a:fld>
            <a:endParaRPr lang="en-US" sz="700"/>
          </a:p>
        </p:txBody>
      </p:sp>
      <p:sp>
        <p:nvSpPr>
          <p:cNvPr id="7" name="Arrow: Down 6">
            <a:extLst>
              <a:ext uri="{FF2B5EF4-FFF2-40B4-BE49-F238E27FC236}">
                <a16:creationId xmlns:a16="http://schemas.microsoft.com/office/drawing/2014/main" id="{D0FC6F00-CF65-37B8-213C-844F2F95CC77}"/>
              </a:ext>
              <a:ext uri="{C183D7F6-B498-43B3-948B-1728B52AA6E4}">
                <adec:decorative xmlns:adec="http://schemas.microsoft.com/office/drawing/2017/decorative" val="1"/>
              </a:ext>
            </a:extLst>
          </p:cNvPr>
          <p:cNvSpPr/>
          <p:nvPr/>
        </p:nvSpPr>
        <p:spPr>
          <a:xfrm>
            <a:off x="7580670" y="1828800"/>
            <a:ext cx="1509454" cy="7767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Sort</a:t>
            </a:r>
          </a:p>
        </p:txBody>
      </p:sp>
    </p:spTree>
    <p:extLst>
      <p:ext uri="{BB962C8B-B14F-4D97-AF65-F5344CB8AC3E}">
        <p14:creationId xmlns:p14="http://schemas.microsoft.com/office/powerpoint/2010/main" val="356124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58D2BE9-4E6D-282A-EFF9-61E913EA2E5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483D3C82-2C1D-A5D5-E2EA-A843DDAD228A}"/>
              </a:ext>
            </a:extLst>
          </p:cNvPr>
          <p:cNvSpPr>
            <a:spLocks noGrp="1"/>
          </p:cNvSpPr>
          <p:nvPr>
            <p:ph type="title"/>
          </p:nvPr>
        </p:nvSpPr>
        <p:spPr>
          <a:xfrm>
            <a:off x="486494" y="1238865"/>
            <a:ext cx="4232990" cy="1084335"/>
          </a:xfrm>
        </p:spPr>
        <p:txBody>
          <a:bodyPr/>
          <a:lstStyle/>
          <a:p>
            <a:r>
              <a:rPr lang="en-US"/>
              <a:t>Reporting survey results</a:t>
            </a:r>
          </a:p>
        </p:txBody>
      </p:sp>
      <p:sp>
        <p:nvSpPr>
          <p:cNvPr id="13" name="Text Placeholder 2">
            <a:extLst>
              <a:ext uri="{FF2B5EF4-FFF2-40B4-BE49-F238E27FC236}">
                <a16:creationId xmlns:a16="http://schemas.microsoft.com/office/drawing/2014/main" id="{90BB153E-A888-6794-43FF-3869419CFC35}"/>
              </a:ext>
            </a:extLst>
          </p:cNvPr>
          <p:cNvSpPr>
            <a:spLocks noGrp="1"/>
          </p:cNvSpPr>
          <p:nvPr>
            <p:ph type="body" sz="half" idx="2"/>
          </p:nvPr>
        </p:nvSpPr>
        <p:spPr>
          <a:xfrm>
            <a:off x="238991" y="2497394"/>
            <a:ext cx="2435384" cy="3883657"/>
          </a:xfrm>
        </p:spPr>
        <p:txBody>
          <a:bodyPr/>
          <a:lstStyle/>
          <a:p>
            <a:pPr marL="342900" indent="-342900">
              <a:spcAft>
                <a:spcPts val="1200"/>
              </a:spcAft>
              <a:buFont typeface="Arial" panose="020B0604020202020204" pitchFamily="34" charset="0"/>
              <a:buChar char="•"/>
            </a:pPr>
            <a:r>
              <a:rPr lang="en-US" sz="2600"/>
              <a:t>Only report employment results. </a:t>
            </a:r>
          </a:p>
          <a:p>
            <a:pPr marL="342900" indent="-342900">
              <a:spcAft>
                <a:spcPts val="1200"/>
              </a:spcAft>
              <a:buFont typeface="Arial" panose="020B0604020202020204" pitchFamily="34" charset="0"/>
              <a:buChar char="•"/>
            </a:pPr>
            <a:r>
              <a:rPr lang="en-US" sz="2600"/>
              <a:t>Skip other follow up questions.</a:t>
            </a:r>
          </a:p>
          <a:p>
            <a:pPr marL="342900" indent="-342900">
              <a:spcAft>
                <a:spcPts val="1200"/>
              </a:spcAft>
              <a:buFont typeface="Arial" panose="020B0604020202020204" pitchFamily="34" charset="0"/>
              <a:buChar char="•"/>
            </a:pPr>
            <a:r>
              <a:rPr lang="en-US" sz="2600"/>
              <a:t>Enter your name under </a:t>
            </a:r>
            <a:r>
              <a:rPr lang="en-US" sz="2600" i="1"/>
              <a:t>Verification</a:t>
            </a:r>
            <a:r>
              <a:rPr lang="en-US" sz="2600"/>
              <a:t>.</a:t>
            </a:r>
          </a:p>
        </p:txBody>
      </p:sp>
      <p:pic>
        <p:nvPicPr>
          <p:cNvPr id="6" name="Picture 5">
            <a:extLst>
              <a:ext uri="{FF2B5EF4-FFF2-40B4-BE49-F238E27FC236}">
                <a16:creationId xmlns:a16="http://schemas.microsoft.com/office/drawing/2014/main" id="{2EE21A26-C2D0-A792-95E3-5429845F112E}"/>
              </a:ext>
            </a:extLst>
          </p:cNvPr>
          <p:cNvPicPr>
            <a:picLocks noChangeAspect="1"/>
          </p:cNvPicPr>
          <p:nvPr/>
        </p:nvPicPr>
        <p:blipFill>
          <a:blip r:embed="rId2"/>
          <a:stretch>
            <a:fillRect/>
          </a:stretch>
        </p:blipFill>
        <p:spPr>
          <a:xfrm>
            <a:off x="3863540" y="2342863"/>
            <a:ext cx="5041469" cy="3497497"/>
          </a:xfrm>
          <a:prstGeom prst="rect">
            <a:avLst/>
          </a:prstGeom>
          <a:noFill/>
        </p:spPr>
      </p:pic>
      <p:sp>
        <p:nvSpPr>
          <p:cNvPr id="4" name="Slide Number Placeholder 3">
            <a:extLst>
              <a:ext uri="{FF2B5EF4-FFF2-40B4-BE49-F238E27FC236}">
                <a16:creationId xmlns:a16="http://schemas.microsoft.com/office/drawing/2014/main" id="{B807E657-F0BE-FF86-ACB3-9B06C6707997}"/>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8</a:t>
            </a:fld>
            <a:endParaRPr lang="en-US" sz="700"/>
          </a:p>
        </p:txBody>
      </p:sp>
      <p:sp>
        <p:nvSpPr>
          <p:cNvPr id="7" name="Arrow: Down 6">
            <a:extLst>
              <a:ext uri="{FF2B5EF4-FFF2-40B4-BE49-F238E27FC236}">
                <a16:creationId xmlns:a16="http://schemas.microsoft.com/office/drawing/2014/main" id="{1DD79617-5DF6-E0A3-F364-EF0A8E05F36D}"/>
              </a:ext>
            </a:extLst>
          </p:cNvPr>
          <p:cNvSpPr/>
          <p:nvPr/>
        </p:nvSpPr>
        <p:spPr>
          <a:xfrm>
            <a:off x="4894484" y="1546452"/>
            <a:ext cx="1509454" cy="7767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Click</a:t>
            </a:r>
          </a:p>
        </p:txBody>
      </p:sp>
      <p:sp>
        <p:nvSpPr>
          <p:cNvPr id="8" name="Arrow: Right 7">
            <a:extLst>
              <a:ext uri="{FF2B5EF4-FFF2-40B4-BE49-F238E27FC236}">
                <a16:creationId xmlns:a16="http://schemas.microsoft.com/office/drawing/2014/main" id="{D02B9C85-5CE4-47EA-1922-0582A546741C}"/>
              </a:ext>
            </a:extLst>
          </p:cNvPr>
          <p:cNvSpPr/>
          <p:nvPr/>
        </p:nvSpPr>
        <p:spPr>
          <a:xfrm>
            <a:off x="2585883" y="3143863"/>
            <a:ext cx="1671483" cy="5801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Skip</a:t>
            </a:r>
          </a:p>
        </p:txBody>
      </p:sp>
      <p:sp>
        <p:nvSpPr>
          <p:cNvPr id="9" name="Arrow: Right 8">
            <a:extLst>
              <a:ext uri="{FF2B5EF4-FFF2-40B4-BE49-F238E27FC236}">
                <a16:creationId xmlns:a16="http://schemas.microsoft.com/office/drawing/2014/main" id="{ECB3D087-CF50-E0D1-3ACA-B18D74ABE188}"/>
              </a:ext>
            </a:extLst>
          </p:cNvPr>
          <p:cNvSpPr/>
          <p:nvPr/>
        </p:nvSpPr>
        <p:spPr>
          <a:xfrm>
            <a:off x="2585883" y="4232971"/>
            <a:ext cx="1671483" cy="5801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Skip</a:t>
            </a:r>
          </a:p>
        </p:txBody>
      </p:sp>
      <p:sp>
        <p:nvSpPr>
          <p:cNvPr id="10" name="Arrow: Right 9">
            <a:extLst>
              <a:ext uri="{FF2B5EF4-FFF2-40B4-BE49-F238E27FC236}">
                <a16:creationId xmlns:a16="http://schemas.microsoft.com/office/drawing/2014/main" id="{3D36EA52-FDA7-5CB0-6A09-E300F4732C07}"/>
              </a:ext>
            </a:extLst>
          </p:cNvPr>
          <p:cNvSpPr/>
          <p:nvPr/>
        </p:nvSpPr>
        <p:spPr>
          <a:xfrm>
            <a:off x="2585883" y="4775021"/>
            <a:ext cx="1671483" cy="5801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Skip</a:t>
            </a:r>
          </a:p>
        </p:txBody>
      </p:sp>
      <p:sp>
        <p:nvSpPr>
          <p:cNvPr id="12" name="Arrow: Right 11">
            <a:extLst>
              <a:ext uri="{FF2B5EF4-FFF2-40B4-BE49-F238E27FC236}">
                <a16:creationId xmlns:a16="http://schemas.microsoft.com/office/drawing/2014/main" id="{E64DDA31-7C3C-A35B-BC17-79C36BCBCCF2}"/>
              </a:ext>
            </a:extLst>
          </p:cNvPr>
          <p:cNvSpPr/>
          <p:nvPr/>
        </p:nvSpPr>
        <p:spPr>
          <a:xfrm>
            <a:off x="2566219" y="5336736"/>
            <a:ext cx="1671483" cy="58010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Enter Name</a:t>
            </a:r>
          </a:p>
        </p:txBody>
      </p:sp>
      <p:sp>
        <p:nvSpPr>
          <p:cNvPr id="2" name="Arrow: Right 1">
            <a:extLst>
              <a:ext uri="{FF2B5EF4-FFF2-40B4-BE49-F238E27FC236}">
                <a16:creationId xmlns:a16="http://schemas.microsoft.com/office/drawing/2014/main" id="{4B4AE770-971A-8F74-D889-73CEC04A31ED}"/>
              </a:ext>
            </a:extLst>
          </p:cNvPr>
          <p:cNvSpPr/>
          <p:nvPr/>
        </p:nvSpPr>
        <p:spPr>
          <a:xfrm>
            <a:off x="2590799" y="3709498"/>
            <a:ext cx="1671483" cy="58010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Enter Results</a:t>
            </a:r>
          </a:p>
        </p:txBody>
      </p:sp>
    </p:spTree>
    <p:extLst>
      <p:ext uri="{BB962C8B-B14F-4D97-AF65-F5344CB8AC3E}">
        <p14:creationId xmlns:p14="http://schemas.microsoft.com/office/powerpoint/2010/main" val="451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CC39-334D-C19C-6D11-FDB52477F0EC}"/>
              </a:ext>
            </a:extLst>
          </p:cNvPr>
          <p:cNvSpPr>
            <a:spLocks noGrp="1"/>
          </p:cNvSpPr>
          <p:nvPr>
            <p:ph type="title"/>
          </p:nvPr>
        </p:nvSpPr>
        <p:spPr>
          <a:xfrm>
            <a:off x="2376486" y="1265636"/>
            <a:ext cx="4391028" cy="589843"/>
          </a:xfrm>
        </p:spPr>
        <p:txBody>
          <a:bodyPr/>
          <a:lstStyle/>
          <a:p>
            <a:pPr algn="ctr"/>
            <a:r>
              <a:rPr lang="en-US"/>
              <a:t>How to enter data</a:t>
            </a:r>
          </a:p>
        </p:txBody>
      </p:sp>
      <p:sp>
        <p:nvSpPr>
          <p:cNvPr id="3" name="Slide Number Placeholder 2">
            <a:extLst>
              <a:ext uri="{FF2B5EF4-FFF2-40B4-BE49-F238E27FC236}">
                <a16:creationId xmlns:a16="http://schemas.microsoft.com/office/drawing/2014/main" id="{C970BC56-1CC8-D979-A8D9-EAB81905D1DD}"/>
              </a:ext>
            </a:extLst>
          </p:cNvPr>
          <p:cNvSpPr>
            <a:spLocks noGrp="1"/>
          </p:cNvSpPr>
          <p:nvPr>
            <p:ph type="sldNum" sz="quarter" idx="12"/>
          </p:nvPr>
        </p:nvSpPr>
        <p:spPr/>
        <p:txBody>
          <a:bodyPr/>
          <a:lstStyle/>
          <a:p>
            <a:fld id="{DEE5BC03-7CE3-4FE3-BC0A-0ACCA8AC1F24}" type="slidenum">
              <a:rPr lang="en-US" smtClean="0"/>
              <a:pPr/>
              <a:t>9</a:t>
            </a:fld>
            <a:endParaRPr lang="en-US"/>
          </a:p>
        </p:txBody>
      </p:sp>
      <p:pic>
        <p:nvPicPr>
          <p:cNvPr id="5" name="Picture 4">
            <a:extLst>
              <a:ext uri="{FF2B5EF4-FFF2-40B4-BE49-F238E27FC236}">
                <a16:creationId xmlns:a16="http://schemas.microsoft.com/office/drawing/2014/main" id="{96D116F7-2511-FB06-9990-2103C40BA3D2}"/>
              </a:ext>
            </a:extLst>
          </p:cNvPr>
          <p:cNvPicPr>
            <a:picLocks noChangeAspect="1"/>
          </p:cNvPicPr>
          <p:nvPr/>
        </p:nvPicPr>
        <p:blipFill>
          <a:blip r:embed="rId2"/>
          <a:stretch>
            <a:fillRect/>
          </a:stretch>
        </p:blipFill>
        <p:spPr>
          <a:xfrm>
            <a:off x="246365" y="1860041"/>
            <a:ext cx="8816801" cy="4197038"/>
          </a:xfrm>
          <a:prstGeom prst="rect">
            <a:avLst/>
          </a:prstGeom>
        </p:spPr>
      </p:pic>
      <p:sp>
        <p:nvSpPr>
          <p:cNvPr id="7" name="Speech Bubble: Rectangle with Corners Rounded 6">
            <a:extLst>
              <a:ext uri="{FF2B5EF4-FFF2-40B4-BE49-F238E27FC236}">
                <a16:creationId xmlns:a16="http://schemas.microsoft.com/office/drawing/2014/main" id="{6DB0FBFF-88AD-C1FA-1241-3FE4EAF70EA6}"/>
              </a:ext>
            </a:extLst>
          </p:cNvPr>
          <p:cNvSpPr/>
          <p:nvPr/>
        </p:nvSpPr>
        <p:spPr>
          <a:xfrm>
            <a:off x="4572000" y="2566220"/>
            <a:ext cx="1354870" cy="528483"/>
          </a:xfrm>
          <a:prstGeom prst="wedgeRoundRectCallout">
            <a:avLst>
              <a:gd name="adj1" fmla="val 21983"/>
              <a:gd name="adj2" fmla="val 6839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Select if Yes</a:t>
            </a:r>
          </a:p>
        </p:txBody>
      </p:sp>
      <p:sp>
        <p:nvSpPr>
          <p:cNvPr id="11" name="Speech Bubble: Rectangle with Corners Rounded 10">
            <a:extLst>
              <a:ext uri="{FF2B5EF4-FFF2-40B4-BE49-F238E27FC236}">
                <a16:creationId xmlns:a16="http://schemas.microsoft.com/office/drawing/2014/main" id="{4C331D9D-8E3B-35B5-8476-B4ADD19696E5}"/>
              </a:ext>
            </a:extLst>
          </p:cNvPr>
          <p:cNvSpPr/>
          <p:nvPr/>
        </p:nvSpPr>
        <p:spPr>
          <a:xfrm>
            <a:off x="4572000" y="3465869"/>
            <a:ext cx="1354870" cy="528483"/>
          </a:xfrm>
          <a:prstGeom prst="wedgeRoundRectCallout">
            <a:avLst>
              <a:gd name="adj1" fmla="val 21983"/>
              <a:gd name="adj2" fmla="val 6839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Select if Yes</a:t>
            </a:r>
          </a:p>
        </p:txBody>
      </p:sp>
      <p:sp>
        <p:nvSpPr>
          <p:cNvPr id="13" name="Content Placeholder 2">
            <a:extLst>
              <a:ext uri="{FF2B5EF4-FFF2-40B4-BE49-F238E27FC236}">
                <a16:creationId xmlns:a16="http://schemas.microsoft.com/office/drawing/2014/main" id="{BBA029EB-7F3A-C438-F0E8-30D1890980EB}"/>
              </a:ext>
            </a:extLst>
          </p:cNvPr>
          <p:cNvSpPr txBox="1">
            <a:spLocks/>
          </p:cNvSpPr>
          <p:nvPr/>
        </p:nvSpPr>
        <p:spPr>
          <a:xfrm>
            <a:off x="471943" y="6057078"/>
            <a:ext cx="7629831" cy="781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a:t>*If response was No, not employed, leave blank. No need to report anything.</a:t>
            </a:r>
          </a:p>
        </p:txBody>
      </p:sp>
      <p:sp>
        <p:nvSpPr>
          <p:cNvPr id="14" name="Speech Bubble: Rectangle with Corners Rounded 13">
            <a:extLst>
              <a:ext uri="{FF2B5EF4-FFF2-40B4-BE49-F238E27FC236}">
                <a16:creationId xmlns:a16="http://schemas.microsoft.com/office/drawing/2014/main" id="{E30A07D5-3CF6-9F32-1FD5-B34C0B1E2573}"/>
              </a:ext>
            </a:extLst>
          </p:cNvPr>
          <p:cNvSpPr/>
          <p:nvPr/>
        </p:nvSpPr>
        <p:spPr>
          <a:xfrm>
            <a:off x="4316361" y="5171766"/>
            <a:ext cx="1802238" cy="528483"/>
          </a:xfrm>
          <a:prstGeom prst="wedgeRoundRectCallout">
            <a:avLst>
              <a:gd name="adj1" fmla="val 18010"/>
              <a:gd name="adj2" fmla="val -8602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This will autofill</a:t>
            </a:r>
          </a:p>
        </p:txBody>
      </p:sp>
    </p:spTree>
    <p:extLst>
      <p:ext uri="{BB962C8B-B14F-4D97-AF65-F5344CB8AC3E}">
        <p14:creationId xmlns:p14="http://schemas.microsoft.com/office/powerpoint/2010/main" val="174647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DE6F559-FEC4-4FDB-814A-4F1033B8CA33}" vid="{26177EF7-2448-418D-840E-C0F25F13DAD0}"/>
    </a:ext>
  </a:extLst>
</a:theme>
</file>

<file path=ppt/theme/theme2.xml><?xml version="1.0" encoding="utf-8"?>
<a:theme xmlns:a="http://schemas.openxmlformats.org/drawingml/2006/main" name="hopelink_ppt_template[1]">
  <a:themeElements>
    <a:clrScheme name="Hopelink New">
      <a:dk1>
        <a:srgbClr val="000000"/>
      </a:dk1>
      <a:lt1>
        <a:srgbClr val="FFFFFF"/>
      </a:lt1>
      <a:dk2>
        <a:srgbClr val="000000"/>
      </a:dk2>
      <a:lt2>
        <a:srgbClr val="7A7D81"/>
      </a:lt2>
      <a:accent1>
        <a:srgbClr val="F38B3C"/>
      </a:accent1>
      <a:accent2>
        <a:srgbClr val="1295D8"/>
      </a:accent2>
      <a:accent3>
        <a:srgbClr val="FFFFFF"/>
      </a:accent3>
      <a:accent4>
        <a:srgbClr val="000000"/>
      </a:accent4>
      <a:accent5>
        <a:srgbClr val="F8BE92"/>
      </a:accent5>
      <a:accent6>
        <a:srgbClr val="3F7793"/>
      </a:accent6>
      <a:hlink>
        <a:srgbClr val="914E72"/>
      </a:hlink>
      <a:folHlink>
        <a:srgbClr val="ADAEB0"/>
      </a:folHlink>
    </a:clrScheme>
    <a:fontScheme name="hopelink_ppt_template[1]">
      <a:majorFont>
        <a:latin typeface="Arial"/>
        <a:ea typeface=""/>
        <a:cs typeface=""/>
      </a:majorFont>
      <a:minorFont>
        <a:latin typeface="Arial"/>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US" sz="2400" b="0" i="0" u="none" strike="noStrike" cap="none" normalizeH="0" baseline="0" smtClean="0">
            <a:ln>
              <a:noFill/>
            </a:ln>
            <a:solidFill>
              <a:srgbClr val="232323"/>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US" sz="2400" b="0" i="0" u="none" strike="noStrike" cap="none" normalizeH="0" baseline="0" smtClean="0">
            <a:ln>
              <a:noFill/>
            </a:ln>
            <a:solidFill>
              <a:srgbClr val="232323"/>
            </a:solidFill>
            <a:effectLst/>
            <a:latin typeface="Arial" charset="0"/>
          </a:defRPr>
        </a:defPPr>
      </a:lstStyle>
    </a:lnDef>
  </a:objectDefaults>
  <a:extraClrSchemeLst>
    <a:extraClrScheme>
      <a:clrScheme name="hopelink_ppt_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pelink_ppt_templa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pelink_ppt_templa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pelink_ppt_templa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pelink_ppt_templa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pelink_ppt_templa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pelink_ppt_templa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c59420-fc4c-4dfc-ab9f-b7630524453b" xsi:nil="true"/>
    <lcf76f155ced4ddcb4097134ff3c332f xmlns="8af97ff0-7dbc-4e78-85ef-4a6c0be9d7a0">
      <Terms xmlns="http://schemas.microsoft.com/office/infopath/2007/PartnerControls"/>
    </lcf76f155ced4ddcb4097134ff3c332f>
    <_Flow_SignoffStatus xmlns="8af97ff0-7dbc-4e78-85ef-4a6c0be9d7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30F744ED19E548B38F4D45CC15210B" ma:contentTypeVersion="20" ma:contentTypeDescription="Create a new document." ma:contentTypeScope="" ma:versionID="9398898dd1151a79918fbbc00c1a1e2e">
  <xsd:schema xmlns:xsd="http://www.w3.org/2001/XMLSchema" xmlns:xs="http://www.w3.org/2001/XMLSchema" xmlns:p="http://schemas.microsoft.com/office/2006/metadata/properties" xmlns:ns2="8af97ff0-7dbc-4e78-85ef-4a6c0be9d7a0" xmlns:ns3="96c59420-fc4c-4dfc-ab9f-b7630524453b" targetNamespace="http://schemas.microsoft.com/office/2006/metadata/properties" ma:root="true" ma:fieldsID="d3a2727ee5484c6c6f22e395fd705755" ns2:_="" ns3:_="">
    <xsd:import namespace="8af97ff0-7dbc-4e78-85ef-4a6c0be9d7a0"/>
    <xsd:import namespace="96c59420-fc4c-4dfc-ab9f-b763052445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EventHashCode" minOccurs="0"/>
                <xsd:element ref="ns2:MediaServiceGenerationTime" minOccurs="0"/>
                <xsd:element ref="ns2:_Flow_SignoffStatus"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7ff0-7dbc-4e78-85ef-4a6c0be9d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_Flow_SignoffStatus" ma:index="17" nillable="true" ma:displayName="Sign-off status" ma:internalName="_x0024_Resources_x003a_core_x002c_Signoff_Status_x003b_">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ca8fc81-0cdd-4b97-a3a6-532cfad00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c59420-fc4c-4dfc-ab9f-b763052445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251a917-ed66-455f-804e-64a4cc2544d7}" ma:internalName="TaxCatchAll" ma:showField="CatchAllData" ma:web="96c59420-fc4c-4dfc-ab9f-b763052445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E33878-163B-4CF7-A17D-6FCF9FD16388}">
  <ds:schemaRefs>
    <ds:schemaRef ds:uri="495ab559-02d0-4b24-af5c-77343fd753a9"/>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c0d82e3c-a6b4-4d50-9e7a-7bb6f6ffd167"/>
    <ds:schemaRef ds:uri="http://purl.org/dc/dcmitype/"/>
    <ds:schemaRef ds:uri="96c59420-fc4c-4dfc-ab9f-b7630524453b"/>
    <ds:schemaRef ds:uri="8af97ff0-7dbc-4e78-85ef-4a6c0be9d7a0"/>
  </ds:schemaRefs>
</ds:datastoreItem>
</file>

<file path=customXml/itemProps2.xml><?xml version="1.0" encoding="utf-8"?>
<ds:datastoreItem xmlns:ds="http://schemas.openxmlformats.org/officeDocument/2006/customXml" ds:itemID="{95655C31-FF9D-4BAE-B47A-D21E3BFC3FA0}">
  <ds:schemaRefs>
    <ds:schemaRef ds:uri="http://schemas.microsoft.com/sharepoint/v3/contenttype/forms"/>
  </ds:schemaRefs>
</ds:datastoreItem>
</file>

<file path=customXml/itemProps3.xml><?xml version="1.0" encoding="utf-8"?>
<ds:datastoreItem xmlns:ds="http://schemas.openxmlformats.org/officeDocument/2006/customXml" ds:itemID="{7CBE2571-C31D-4CB1-8808-3B680EA64A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7ff0-7dbc-4e78-85ef-4a6c0be9d7a0"/>
    <ds:schemaRef ds:uri="96c59420-fc4c-4dfc-ab9f-b76305244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SBCTC PowerPoint Template</Template>
  <TotalTime>1240</TotalTime>
  <Words>1929</Words>
  <Application>Microsoft Office PowerPoint</Application>
  <PresentationFormat>On-screen Show (4:3)</PresentationFormat>
  <Paragraphs>217</Paragraphs>
  <Slides>31</Slides>
  <Notes>9</Notes>
  <HiddenSlides>9</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Aptos</vt:lpstr>
      <vt:lpstr>Arial</vt:lpstr>
      <vt:lpstr>Calibri</vt:lpstr>
      <vt:lpstr>Courier New</vt:lpstr>
      <vt:lpstr>Franklin Gothic Book</vt:lpstr>
      <vt:lpstr>Times New Roman</vt:lpstr>
      <vt:lpstr>Wingdings</vt:lpstr>
      <vt:lpstr>Office Theme</vt:lpstr>
      <vt:lpstr>hopelink_ppt_template[1]</vt:lpstr>
      <vt:lpstr>LACES Post-exit survey Examples</vt:lpstr>
      <vt:lpstr>Presentation Overview </vt:lpstr>
      <vt:lpstr>Post Exit Employment Survey</vt:lpstr>
      <vt:lpstr>Why do we need to survey students after exit?</vt:lpstr>
      <vt:lpstr>Who do we survey?</vt:lpstr>
      <vt:lpstr>Who do we survey?</vt:lpstr>
      <vt:lpstr>Working with the survey list</vt:lpstr>
      <vt:lpstr>Reporting survey results</vt:lpstr>
      <vt:lpstr>How to enter data</vt:lpstr>
      <vt:lpstr>How to enter earnings data</vt:lpstr>
      <vt:lpstr>Entering earnings data</vt:lpstr>
      <vt:lpstr>Employed but no earnings provided</vt:lpstr>
      <vt:lpstr>Verify the data</vt:lpstr>
      <vt:lpstr>Hopelink</vt:lpstr>
      <vt:lpstr>Hopelink English for Work  Post-Exit Survey </vt:lpstr>
      <vt:lpstr>English for Work Survey: Goals </vt:lpstr>
      <vt:lpstr>English for Work Survey: Content </vt:lpstr>
      <vt:lpstr>English for Work Survey: Implementation </vt:lpstr>
      <vt:lpstr>English for Work Survey: Implementation </vt:lpstr>
      <vt:lpstr>English for Work Survey: Results  </vt:lpstr>
      <vt:lpstr>5E Experience Model</vt:lpstr>
      <vt:lpstr>English for Work 5E Experience Model</vt:lpstr>
      <vt:lpstr>Literacy source</vt:lpstr>
      <vt:lpstr>Literacy Source Post-Exit Survey </vt:lpstr>
      <vt:lpstr>Literacy Source Survey: Goals</vt:lpstr>
      <vt:lpstr>Literacy Source Survey: Content</vt:lpstr>
      <vt:lpstr>Literacy Source Survey: Implementation</vt:lpstr>
      <vt:lpstr>Literacy Source Survey: Results</vt:lpstr>
      <vt:lpstr>Recommendations</vt:lpstr>
      <vt:lpstr>Discussion / Questions?</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References</dc:title>
  <dc:creator>Autumn Yoke</dc:creator>
  <cp:lastModifiedBy>Scott Toscano</cp:lastModifiedBy>
  <cp:revision>8</cp:revision>
  <cp:lastPrinted>2019-05-02T21:44:52Z</cp:lastPrinted>
  <dcterms:created xsi:type="dcterms:W3CDTF">2018-02-06T18:12:11Z</dcterms:created>
  <dcterms:modified xsi:type="dcterms:W3CDTF">2026-04-30T18:04:02Z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22b9c358-7a7a-45ca-97aa-89f0abcf0fca</vt:lpwstr>
  </property>
  <property fmtid="{D5CDD505-2E9C-101B-9397-08002B2CF9AE}" pid="3" name="MediaServiceImageTags">
    <vt:lpwstr/>
  </property>
  <property fmtid="{D5CDD505-2E9C-101B-9397-08002B2CF9AE}" pid="4" name="ContentTypeId">
    <vt:lpwstr>0x0101003430F744ED19E548B38F4D45CC15210B</vt:lpwstr>
  </property>
</Properties>
</file>