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9" r:id="rId5"/>
  </p:sldMasterIdLst>
  <p:notesMasterIdLst>
    <p:notesMasterId r:id="rId22"/>
  </p:notesMasterIdLst>
  <p:handoutMasterIdLst>
    <p:handoutMasterId r:id="rId23"/>
  </p:handoutMasterIdLst>
  <p:sldIdLst>
    <p:sldId id="303" r:id="rId6"/>
    <p:sldId id="309" r:id="rId7"/>
    <p:sldId id="470" r:id="rId8"/>
    <p:sldId id="471" r:id="rId9"/>
    <p:sldId id="286" r:id="rId10"/>
    <p:sldId id="466" r:id="rId11"/>
    <p:sldId id="467" r:id="rId12"/>
    <p:sldId id="468" r:id="rId13"/>
    <p:sldId id="314" r:id="rId14"/>
    <p:sldId id="315" r:id="rId15"/>
    <p:sldId id="263" r:id="rId16"/>
    <p:sldId id="465" r:id="rId17"/>
    <p:sldId id="295" r:id="rId18"/>
    <p:sldId id="318" r:id="rId19"/>
    <p:sldId id="308" r:id="rId20"/>
    <p:sldId id="46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7" autoAdjust="0"/>
    <p:restoredTop sz="95109" autoAdjust="0"/>
  </p:normalViewPr>
  <p:slideViewPr>
    <p:cSldViewPr snapToGrid="0">
      <p:cViewPr varScale="1">
        <p:scale>
          <a:sx n="69" d="100"/>
          <a:sy n="69" d="100"/>
        </p:scale>
        <p:origin x="1207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BB64-96D6-42B0-8680-D8E44BBF474E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84A02-D147-49A8-A06D-A5C08FF6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572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832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186" y="3863688"/>
            <a:ext cx="11115967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144" y="4976665"/>
            <a:ext cx="11185237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93184" y="5769405"/>
            <a:ext cx="6153149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 dirty="0"/>
              <a:t>Presenter(s)</a:t>
            </a:r>
            <a:br>
              <a:rPr lang="en-US" dirty="0"/>
            </a:br>
            <a:r>
              <a:rPr lang="en-US" dirty="0"/>
              <a:t>Month Day, Year</a:t>
            </a:r>
          </a:p>
        </p:txBody>
      </p:sp>
      <p:pic>
        <p:nvPicPr>
          <p:cNvPr id="6" name="Picture 5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5362523" y="0"/>
            <a:ext cx="6829477" cy="374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832"/>
            <a:ext cx="4067706" cy="14817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92720" y="294201"/>
            <a:ext cx="11069783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92722" y="1174172"/>
            <a:ext cx="11115967" cy="49668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8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715815" y="2415155"/>
            <a:ext cx="11115967" cy="37570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F79CB6C7-AD96-437F-A75B-A1987D8D9ACA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051"/>
            <a:ext cx="4067706" cy="148179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76625" y="1709747"/>
            <a:ext cx="11027451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776625" y="4589472"/>
            <a:ext cx="1102745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E68BEF8-F67A-4B64-B2F2-CC4AA048128C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834"/>
            <a:ext cx="4067706" cy="14817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63415" y="1462241"/>
            <a:ext cx="11379204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563415" y="2400303"/>
            <a:ext cx="5352476" cy="39693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345695" y="2400307"/>
            <a:ext cx="5596924" cy="39693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1001848F-E7F6-4E55-B1DE-CC691BBD4F09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76369" y="1485854"/>
            <a:ext cx="11113851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676371" y="2385437"/>
            <a:ext cx="5336504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676371" y="3003843"/>
            <a:ext cx="5336504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86943" y="2385430"/>
            <a:ext cx="5403276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6386943" y="3003843"/>
            <a:ext cx="5403276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5E48A247-4D0D-4017-954A-CBEE1B524F16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20436" y="1457982"/>
            <a:ext cx="11069783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3F43D62C-E4AB-4F6C-BB6E-7C3A3BBC5E2B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92275FF0-9E97-4E0A-B533-109FB6621FD2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48661" y="1385541"/>
            <a:ext cx="4214287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48661" y="2888673"/>
            <a:ext cx="4214287" cy="349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151389" y="1569027"/>
            <a:ext cx="6721959" cy="481202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A3C062AC-1CC2-40A8-B531-F2154AC26E35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5140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185269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7829" y="1385541"/>
            <a:ext cx="447751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829" y="2888676"/>
            <a:ext cx="4477519" cy="3542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5397" y="1569029"/>
            <a:ext cx="6452531" cy="486247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6EA93EB-E55E-4DBB-B6AA-C54A9BA5E4A4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1111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185269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colleges-staff/programs-services/student-services/workforce-pel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wbelden@sbctc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bctc.edu/colleges-staff/commissions-councils/cec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mckinnon@sbctc.edu" TargetMode="External"/><Relationship Id="rId2" Type="http://schemas.openxmlformats.org/officeDocument/2006/relationships/hyperlink" Target="mailto:vchungtuyco@sbctc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leg.wa.gov/billsummary?BillNumber=2458&amp;Year=2025" TargetMode="External"/><Relationship Id="rId2" Type="http://schemas.openxmlformats.org/officeDocument/2006/relationships/hyperlink" Target="https://app.leg.wa.gov/billsummary/?BillNumber=6227&amp;Year=2025&amp;Initiative=fals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leg.wa.gov/billsummary/?BillNumber=6217&amp;Chamber=Senate&amp;Year=2025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bctc.edu/colleges-staff/grants/job-skills-grant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bctc.edu/colleges-staff/programs-services/customized-training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colleges-staff/grants/workforce-development-fund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bctc.edu/colleges-staff/programs-services/noncredi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010B-03F9-9B57-0CC4-76FCC8F7B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board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64C44-8FCF-133A-557E-B3862D9E0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Continuing Education Council	    Winter 2026 Meeting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9E922E-CF68-6929-0FAF-EC6A9EB5BB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Carolyn McKinnon	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February 2026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69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47A59-A24B-95FC-9DE6-7A30C363F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8B2C4-8249-19AF-8876-33ACE1525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415" y="1462241"/>
            <a:ext cx="11379204" cy="719850"/>
          </a:xfrm>
        </p:spPr>
        <p:txBody>
          <a:bodyPr>
            <a:normAutofit/>
          </a:bodyPr>
          <a:lstStyle/>
          <a:p>
            <a:r>
              <a:rPr lang="en-US" dirty="0"/>
              <a:t>Noncredit task force - membership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2C67A3E-CBD6-BDFB-0EA3-08DF8A10B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415" y="2014537"/>
            <a:ext cx="5352476" cy="4515318"/>
          </a:xfrm>
        </p:spPr>
        <p:txBody>
          <a:bodyPr/>
          <a:lstStyle/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Instructional Vice Presidents (2)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b="1" dirty="0"/>
              <a:t>Continuing Education (2) – Beth Laszlo, Big Bend and Mike Nielsen, Seattle 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b="1" dirty="0"/>
              <a:t>Workforce Education (2) – Wendy Fox, Olympic and Skye Field, Yakima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Centers of Excellence (1)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Enrollment and Student Services (2, including 1 financial aid expert and 1 registrar)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Diversity and Equity (1) 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Other subject-matter experts for membership or subcommittee work as needed.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03A92-AFF8-3EA1-E5B0-F256BCF19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695" y="2128840"/>
            <a:ext cx="5596924" cy="3969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Co-Sponsors: </a:t>
            </a:r>
          </a:p>
          <a:p>
            <a:pPr lvl="1"/>
            <a:r>
              <a:rPr lang="en-US" sz="2200" dirty="0"/>
              <a:t>Joyce Hammer, SBCTC</a:t>
            </a:r>
          </a:p>
          <a:p>
            <a:pPr lvl="1"/>
            <a:r>
              <a:rPr lang="en-US" sz="2200" b="1" dirty="0"/>
              <a:t>Jenni Martin, President, Spokane Community College (Julie Parks, CEC)</a:t>
            </a:r>
          </a:p>
          <a:p>
            <a:pPr lvl="1"/>
            <a:r>
              <a:rPr lang="en-US" sz="2200" b="1" dirty="0"/>
              <a:t>Jim Lemerond, President, Bellingham Technical College (Anya Milton, CEC)</a:t>
            </a:r>
          </a:p>
          <a:p>
            <a:pPr marL="0" indent="0">
              <a:buNone/>
            </a:pPr>
            <a:r>
              <a:rPr lang="en-US" sz="2200" dirty="0"/>
              <a:t>Project Co-Managers: </a:t>
            </a:r>
          </a:p>
          <a:p>
            <a:pPr lvl="1"/>
            <a:r>
              <a:rPr lang="en-US" sz="2200" dirty="0"/>
              <a:t>Marie Bruin and Michael Brown, SBCTC</a:t>
            </a:r>
          </a:p>
          <a:p>
            <a:pPr marL="0" indent="0">
              <a:buNone/>
            </a:pPr>
            <a:r>
              <a:rPr lang="en-US" sz="2200" dirty="0"/>
              <a:t>Project Lead: </a:t>
            </a:r>
          </a:p>
          <a:p>
            <a:pPr lvl="1"/>
            <a:r>
              <a:rPr lang="en-US" sz="2200" dirty="0"/>
              <a:t>Carolyn McKinnon, SBCTC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F66C5-FA8F-C8E8-D81F-9357C230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700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19943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Noncredit task force – current work in progress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Common Definitions</a:t>
            </a:r>
            <a:r>
              <a:rPr lang="en-US" sz="2400" dirty="0"/>
              <a:t>: Key terms and concepts associated with “noncredit”</a:t>
            </a:r>
          </a:p>
          <a:p>
            <a:r>
              <a:rPr lang="en-US" sz="2400" b="1" dirty="0"/>
              <a:t>Data &amp; ctcLink Functionality Inventory</a:t>
            </a:r>
            <a:r>
              <a:rPr lang="en-US" sz="2400" dirty="0"/>
              <a:t>: Using Rutgers’ Noncredit Taxonomy 2.0, what do we currently have, what are the gaps?</a:t>
            </a:r>
          </a:p>
          <a:p>
            <a:r>
              <a:rPr lang="en-US" sz="2400" b="1" dirty="0"/>
              <a:t>Promising Practices</a:t>
            </a:r>
            <a:r>
              <a:rPr lang="en-US" sz="2400" dirty="0"/>
              <a:t>: Systemwide scan for models and practices that could be “systematized” to make bridging noncredit to credit easier.</a:t>
            </a:r>
          </a:p>
          <a:p>
            <a:r>
              <a:rPr lang="en-US" sz="2400" b="1" dirty="0"/>
              <a:t>State Models that Work</a:t>
            </a:r>
            <a:r>
              <a:rPr lang="en-US" sz="2400" dirty="0"/>
              <a:t>: National scan for models from other states that WA could borrow from.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39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62A17-175E-C5EB-31A7-D5E28C32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Noncredit task force - definition</a:t>
            </a:r>
            <a:endParaRPr lang="en-US" dirty="0">
              <a:solidFill>
                <a:srgbClr val="000000"/>
              </a:solidFill>
            </a:endParaRPr>
          </a:p>
          <a:p>
            <a:endParaRPr lang="en-U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574C8-AB16-3ADC-51D5-206EA98DF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347005"/>
            <a:ext cx="11115967" cy="3961328"/>
          </a:xfrm>
        </p:spPr>
        <p:txBody>
          <a:bodyPr lIns="91440" tIns="45720" rIns="91440" bIns="45720" anchor="t"/>
          <a:lstStyle/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What do we mean by “bridging noncredit to degree pathways”?</a:t>
            </a:r>
            <a:endParaRPr lang="en-US" sz="2400" dirty="0"/>
          </a:p>
          <a:p>
            <a:pPr marL="3175" indent="-3175">
              <a:buNone/>
            </a:pPr>
            <a:r>
              <a:rPr lang="en-US" sz="2400" dirty="0">
                <a:ea typeface="+mn-lt"/>
                <a:cs typeface="+mn-lt"/>
              </a:rPr>
              <a:t>Bridges to credit pathways are specific, applied strategies and practices that allow students to convert learning from noncredit into credit-bearing programs. Key types of bridges include: </a:t>
            </a:r>
            <a:endParaRPr lang="en-US" sz="2400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Academic credit for prior learning.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Articulation agreements.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Course equivalencies. 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Noncredit competency-based training. 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Noncredit Certificates (C00) as defined in SBCTC’s PAR guidelines.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Transcription of noncredit courses. 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F012A-56A2-6E7D-D583-7B5DC639B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21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230A-E4C3-E40C-AAB3-731581E5C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185526"/>
            <a:ext cx="11115967" cy="797070"/>
          </a:xfrm>
        </p:spPr>
        <p:txBody>
          <a:bodyPr/>
          <a:lstStyle/>
          <a:p>
            <a:r>
              <a:rPr lang="en-US" dirty="0"/>
              <a:t>Workforce pell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2BB3-9D5B-7388-2B9B-0A43518BD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964" y="1743073"/>
            <a:ext cx="11115967" cy="465512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hlinkClick r:id="rId3"/>
              </a:rPr>
              <a:t>Workforce Pell Grant</a:t>
            </a:r>
            <a:r>
              <a:rPr lang="en-US" sz="2000" dirty="0"/>
              <a:t> may provide exciting opportunities for students to quickly gain skills that lead to in-demand jobs. To qualify, programs must:</a:t>
            </a:r>
          </a:p>
          <a:p>
            <a:r>
              <a:rPr lang="en-US" sz="2000" dirty="0"/>
              <a:t>Have been offered by the institution for at least one year</a:t>
            </a:r>
          </a:p>
          <a:p>
            <a:r>
              <a:rPr lang="en-US" sz="2000" dirty="0"/>
              <a:t>Be 150–599 clock hours (7.5 – 29.5 credits hours) in length</a:t>
            </a:r>
          </a:p>
          <a:p>
            <a:r>
              <a:rPr lang="en-US" sz="2000" dirty="0"/>
              <a:t>Last at least 8 weeks but fewer than 15 weeks</a:t>
            </a:r>
          </a:p>
          <a:p>
            <a:r>
              <a:rPr lang="en-US" sz="2000" dirty="0"/>
              <a:t>Lead to a stackable, portable credential recognized by multiple employers, or prepare students for entry-level employment that requires one specific credential</a:t>
            </a:r>
          </a:p>
          <a:p>
            <a:r>
              <a:rPr lang="en-US" sz="2000" dirty="0"/>
              <a:t>Transfer credit into future certificate or degree programs</a:t>
            </a:r>
          </a:p>
          <a:p>
            <a:r>
              <a:rPr lang="en-US" sz="2000" dirty="0"/>
              <a:t>Be approved by the state governor as aligned with in-demand jobs and employer needs</a:t>
            </a:r>
          </a:p>
          <a:p>
            <a:r>
              <a:rPr lang="en-US" sz="2000" dirty="0"/>
              <a:t>Meet performance benchmarks:</a:t>
            </a:r>
          </a:p>
          <a:p>
            <a:pPr lvl="1"/>
            <a:r>
              <a:rPr lang="en-US" sz="1800" dirty="0"/>
              <a:t>≥70% program completion rate</a:t>
            </a:r>
          </a:p>
          <a:p>
            <a:pPr lvl="1"/>
            <a:r>
              <a:rPr lang="en-US" sz="1800" dirty="0"/>
              <a:t>≥70% job placement rate within 180 days</a:t>
            </a:r>
          </a:p>
          <a:p>
            <a:pPr lvl="1"/>
            <a:r>
              <a:rPr lang="en-US" sz="1800" dirty="0"/>
              <a:t>Cost ≤ value-added earnings of graduates 3 years prior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423D2-A80B-F85E-1B11-15849F88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7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74FE8-9944-705D-480D-C7A68C9B8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Perkins Special Projects for WorkForce Pell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D14AB-09B3-3B81-F7DF-B5F19CD50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243701"/>
            <a:ext cx="11115967" cy="437141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FOCUS: </a:t>
            </a:r>
            <a:r>
              <a:rPr lang="en-US" sz="2400" dirty="0"/>
              <a:t>Develop Recommendations for Aligning Short-term Workforce Credentials with the Federal Workforce Pell Grant Program</a:t>
            </a:r>
          </a:p>
          <a:p>
            <a:pPr marL="0" indent="0">
              <a:buNone/>
            </a:pPr>
            <a:r>
              <a:rPr lang="en-US" sz="2400" dirty="0"/>
              <a:t>Applications must focus on a system approach and must include participation by a partnership of up to five colleges. </a:t>
            </a:r>
          </a:p>
          <a:p>
            <a:pPr lvl="1"/>
            <a:r>
              <a:rPr lang="en-US" sz="2000" dirty="0"/>
              <a:t>Funding is available for only one project - priority application date is Thursday, Feb. 26, 2026.</a:t>
            </a:r>
            <a:endParaRPr lang="en-US" dirty="0"/>
          </a:p>
          <a:p>
            <a:pPr lvl="1"/>
            <a:r>
              <a:rPr lang="en-US" sz="2000" dirty="0"/>
              <a:t>Application review will begin Feb. 27 and will end once a project application has been approved for funding.</a:t>
            </a:r>
            <a:endParaRPr lang="en-US" dirty="0"/>
          </a:p>
          <a:p>
            <a:pPr lvl="0"/>
            <a:r>
              <a:rPr lang="en-US" sz="2400" dirty="0"/>
              <a:t>Funding is expected to be awarded March 2026, and project must be completed by Sept. 30, 2026.</a:t>
            </a:r>
          </a:p>
          <a:p>
            <a:r>
              <a:rPr lang="en-US" sz="2400" dirty="0"/>
              <a:t>Please contact Wiliam Belden (</a:t>
            </a:r>
            <a:r>
              <a:rPr lang="en-US" sz="2400" u="sng" dirty="0">
                <a:hlinkClick r:id="rId2"/>
              </a:rPr>
              <a:t>wbelden@sbctc.edu</a:t>
            </a:r>
            <a:r>
              <a:rPr lang="en-US" sz="2400" dirty="0"/>
              <a:t>) with any questions.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6871A1-8F4B-A45F-EDC8-144B2271E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72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E2764-5B28-90DD-3F74-8A3A9EC0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421344"/>
            <a:ext cx="11115967" cy="797070"/>
          </a:xfrm>
        </p:spPr>
        <p:txBody>
          <a:bodyPr/>
          <a:lstStyle/>
          <a:p>
            <a:r>
              <a:rPr lang="en-US" dirty="0"/>
              <a:t>Other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8F9F-51CD-9336-3ADC-B3F0B70DB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022504"/>
            <a:ext cx="11115967" cy="458467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Labor Market Information User Insights Academy </a:t>
            </a:r>
          </a:p>
          <a:p>
            <a:pPr marL="0" indent="0">
              <a:buNone/>
            </a:pPr>
            <a:r>
              <a:rPr lang="en-US" sz="2000" dirty="0">
                <a:latin typeface="Franklin Gothic Book" panose="020B0503020102020204" pitchFamily="34" charset="0"/>
              </a:rPr>
              <a:t>Partnership with WA Employment Security Dept to understand colleges’ data needs and improve ease of access and use of labor market info. </a:t>
            </a:r>
          </a:p>
          <a:p>
            <a:pPr marL="461963"/>
            <a:r>
              <a:rPr lang="en-US" sz="2000" dirty="0">
                <a:latin typeface="Franklin Gothic Book" panose="020B0503020102020204" pitchFamily="34" charset="0"/>
              </a:rPr>
              <a:t>Reps from CEC: Olga Inglebritson (Tacoma) and Camilla Rico (Peninsula)</a:t>
            </a:r>
          </a:p>
          <a:p>
            <a:pPr marL="461963"/>
            <a:r>
              <a:rPr lang="en-US" sz="2000" dirty="0">
                <a:latin typeface="Franklin Gothic Book" panose="020B0503020102020204" pitchFamily="34" charset="0"/>
              </a:rPr>
              <a:t>User Personas and Use Cases</a:t>
            </a:r>
          </a:p>
          <a:p>
            <a:pPr marL="461963"/>
            <a:r>
              <a:rPr lang="en-US" sz="2000" dirty="0">
                <a:latin typeface="Franklin Gothic Book" panose="020B0503020102020204" pitchFamily="34" charset="0"/>
              </a:rPr>
              <a:t>Ongoing communication between colleges and ESD labor market economists</a:t>
            </a:r>
          </a:p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Business (AWBI) &amp; Labor (WSLC) Liaisons</a:t>
            </a:r>
            <a:endParaRPr lang="en-US" sz="2000" dirty="0"/>
          </a:p>
          <a:p>
            <a:pPr marL="461963"/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New liaisons! This week you'll meet:</a:t>
            </a:r>
          </a:p>
          <a:p>
            <a:pPr marL="914400" lvl="1" indent="-225425"/>
            <a:r>
              <a:rPr lang="en-US" sz="2000" dirty="0">
                <a:solidFill>
                  <a:schemeClr val="tx1"/>
                </a:solidFill>
              </a:rPr>
              <a:t>Shondae Chapman, Washington State Labor Council, AFL-CIO</a:t>
            </a:r>
          </a:p>
          <a:p>
            <a:pPr marL="914400" lvl="1" indent="-225425"/>
            <a:r>
              <a:rPr lang="en-US" sz="2000" dirty="0">
                <a:solidFill>
                  <a:schemeClr val="tx1"/>
                </a:solidFill>
              </a:rPr>
              <a:t>Britney Martin, Association of Washington Business Institute</a:t>
            </a:r>
          </a:p>
          <a:p>
            <a:pPr marL="461963"/>
            <a:r>
              <a:rPr lang="en-US" sz="2000" dirty="0"/>
              <a:t>Advisory committee member recruitment</a:t>
            </a:r>
          </a:p>
          <a:p>
            <a:pPr marL="461963"/>
            <a:r>
              <a:rPr lang="en-US" sz="2000" dirty="0">
                <a:ea typeface="+mn-lt"/>
                <a:cs typeface="+mn-lt"/>
              </a:rPr>
              <a:t>Helping you gain insights from employers and workers</a:t>
            </a:r>
            <a:endParaRPr lang="en-US" sz="2000" dirty="0">
              <a:latin typeface="Franklin Gothic Book" panose="020B05030201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EC9A4-5A4F-2D0D-0DF3-12DEFB611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391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9706F-0932-B227-5E01-B07611C9A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3BBB-40B1-4C30-3A3A-CD0F08BB8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421344"/>
            <a:ext cx="11115967" cy="797070"/>
          </a:xfrm>
        </p:spPr>
        <p:txBody>
          <a:bodyPr/>
          <a:lstStyle/>
          <a:p>
            <a:r>
              <a:rPr lang="en-US" dirty="0"/>
              <a:t>Other initiatives,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DD918-A752-9344-EFBA-894446A07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116476"/>
            <a:ext cx="11115967" cy="449069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ea typeface="+mn-lt"/>
                <a:cs typeface="+mn-lt"/>
                <a:hlinkClick r:id="rId2"/>
              </a:rPr>
              <a:t>CEC website</a:t>
            </a:r>
            <a:r>
              <a:rPr lang="en-US" sz="2400" dirty="0">
                <a:ea typeface="+mn-lt"/>
                <a:cs typeface="+mn-lt"/>
              </a:rPr>
              <a:t> updates:</a:t>
            </a:r>
          </a:p>
          <a:p>
            <a:pPr lvl="1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Updated the left navigation to clearly separate internal SBCTC resources (Related Links) from councils, partner organizations, and external groups (Related Councils, Organizations, and Partners).</a:t>
            </a:r>
          </a:p>
          <a:p>
            <a:pPr lvl="1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Added two new pages for improved usability: eList subscription and support and Meeting Materials (archives).</a:t>
            </a:r>
          </a:p>
          <a:p>
            <a:pPr lvl="1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Added a calendar widget to highlight upcoming meetings and key dates.</a:t>
            </a:r>
          </a:p>
          <a:p>
            <a:pPr lvl="1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Introduced a dedicated Upcoming Meeting section with clear meeting details.</a:t>
            </a:r>
          </a:p>
          <a:p>
            <a:pPr marL="0" indent="0">
              <a:buNone/>
            </a:pPr>
            <a:endParaRPr lang="en-US" sz="2400" dirty="0">
              <a:ea typeface="+mn-lt"/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26839-F955-67B4-259C-4EB7CB43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15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D662C-38DC-2D07-2F96-ECDA977E2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335618"/>
            <a:ext cx="11115967" cy="797070"/>
          </a:xfrm>
        </p:spPr>
        <p:txBody>
          <a:bodyPr/>
          <a:lstStyle/>
          <a:p>
            <a:r>
              <a:rPr lang="en-US" dirty="0"/>
              <a:t>Sbctc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CC325-9F8B-A58F-F715-32D51A55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1929369"/>
            <a:ext cx="11115967" cy="444025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We’re the Washington State Board for Community and Technical Colleges.</a:t>
            </a:r>
          </a:p>
          <a:p>
            <a:r>
              <a:rPr lang="en-US" sz="2000" dirty="0"/>
              <a:t>9-member Governor appointed, Senate confirmed board.</a:t>
            </a:r>
          </a:p>
          <a:p>
            <a:r>
              <a:rPr lang="en-US" sz="2000" dirty="0"/>
              <a:t>240 staff: Business Administration, Info Tech, and Education Divisions</a:t>
            </a:r>
          </a:p>
          <a:p>
            <a:pPr lvl="1"/>
            <a:r>
              <a:rPr lang="en-US" sz="2000" dirty="0"/>
              <a:t>Think of SBCTC as the fiscal agent and strategic policy coordinator for the system of “federated” colleges. </a:t>
            </a:r>
          </a:p>
          <a:p>
            <a:pPr lvl="1"/>
            <a:r>
              <a:rPr lang="en-US" sz="2000" dirty="0"/>
              <a:t>Single operating and capital budget request to the Governor and Legislature on behalf of 34 colleges.</a:t>
            </a:r>
          </a:p>
          <a:p>
            <a:pPr lvl="1"/>
            <a:r>
              <a:rPr lang="en-US" sz="2000" dirty="0"/>
              <a:t>ctcLink implementation and operation.</a:t>
            </a:r>
          </a:p>
          <a:p>
            <a:r>
              <a:rPr lang="en-US" sz="2000" dirty="0"/>
              <a:t>Executive Director, Nate Humphrey, started Aug. 2025</a:t>
            </a:r>
          </a:p>
          <a:p>
            <a:pPr lvl="1"/>
            <a:r>
              <a:rPr lang="en-US" sz="2000" dirty="0"/>
              <a:t>Former Workforce Ed. Director (SBCTC), Dir. Workforce &amp; Regional Economies (Jobs For the Future), and Assoc. VP Workforce &amp; Continuing Ed (NC Community College System) </a:t>
            </a:r>
          </a:p>
          <a:p>
            <a:r>
              <a:rPr lang="en-US" sz="2000" dirty="0"/>
              <a:t>Our team is at your service: Vicky Chungtuyco (</a:t>
            </a:r>
            <a:r>
              <a:rPr lang="en-US" sz="2000" dirty="0">
                <a:hlinkClick r:id="rId2"/>
              </a:rPr>
              <a:t>vchungtuyco@sbctc.edu</a:t>
            </a:r>
            <a:r>
              <a:rPr lang="en-US" sz="2000" dirty="0"/>
              <a:t>) and Carolyn McKinnon (</a:t>
            </a:r>
            <a:r>
              <a:rPr lang="en-US" sz="2000" dirty="0">
                <a:hlinkClick r:id="rId3"/>
              </a:rPr>
              <a:t>cmckinnon@sbctc.edu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3432B-DEC0-7525-6DD5-05CB97438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632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230A-E4C3-E40C-AAB3-731581E5C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271254"/>
            <a:ext cx="11115967" cy="797070"/>
          </a:xfrm>
        </p:spPr>
        <p:txBody>
          <a:bodyPr/>
          <a:lstStyle/>
          <a:p>
            <a:r>
              <a:rPr lang="en-US" dirty="0"/>
              <a:t>2026 legislative session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2BB3-9D5B-7388-2B9B-0A43518BD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4" y="1983556"/>
            <a:ext cx="11271399" cy="3757046"/>
          </a:xfrm>
        </p:spPr>
        <p:txBody>
          <a:bodyPr/>
          <a:lstStyle/>
          <a:p>
            <a:r>
              <a:rPr lang="en-US" sz="2400" dirty="0"/>
              <a:t>60 day “short session" to adjust the biennial budget and policy issues. </a:t>
            </a:r>
          </a:p>
          <a:p>
            <a:r>
              <a:rPr lang="en-US" sz="2400" dirty="0"/>
              <a:t>January 12 – March 12, 2026</a:t>
            </a:r>
          </a:p>
          <a:p>
            <a:r>
              <a:rPr lang="en-US" sz="2400" dirty="0"/>
              <a:t>Revenue forecast issued this week was positive! Still, a cautious environment.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400" dirty="0"/>
              <a:t>System Priorities for the Operating Budget:</a:t>
            </a:r>
          </a:p>
          <a:p>
            <a:r>
              <a:rPr lang="en-US" sz="2400" dirty="0"/>
              <a:t>Fully-funded compensation increases so colleges don’t have to backfill unfunded portions with tuition and local funds. </a:t>
            </a:r>
          </a:p>
          <a:p>
            <a:r>
              <a:rPr lang="en-US" sz="2400" dirty="0"/>
              <a:t>Correction to I-732 COLA error in biennial budget (technical college academic and classified employees).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423D2-A80B-F85E-1B11-15849F88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2044-270B-A78A-6BC5-EC9492E8C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Legislative bills to watch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EAF937C5-B5BE-5FFF-4DFB-E66865FF64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716753"/>
              </p:ext>
            </p:extLst>
          </p:nvPr>
        </p:nvGraphicFramePr>
        <p:xfrm>
          <a:off x="832207" y="2347006"/>
          <a:ext cx="10643977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431">
                  <a:extLst>
                    <a:ext uri="{9D8B030D-6E8A-4147-A177-3AD203B41FA5}">
                      <a16:colId xmlns:a16="http://schemas.microsoft.com/office/drawing/2014/main" val="536812130"/>
                    </a:ext>
                  </a:extLst>
                </a:gridCol>
                <a:gridCol w="1181528">
                  <a:extLst>
                    <a:ext uri="{9D8B030D-6E8A-4147-A177-3AD203B41FA5}">
                      <a16:colId xmlns:a16="http://schemas.microsoft.com/office/drawing/2014/main" val="1968918221"/>
                    </a:ext>
                  </a:extLst>
                </a:gridCol>
                <a:gridCol w="1387012">
                  <a:extLst>
                    <a:ext uri="{9D8B030D-6E8A-4147-A177-3AD203B41FA5}">
                      <a16:colId xmlns:a16="http://schemas.microsoft.com/office/drawing/2014/main" val="789398020"/>
                    </a:ext>
                  </a:extLst>
                </a:gridCol>
                <a:gridCol w="2568539">
                  <a:extLst>
                    <a:ext uri="{9D8B030D-6E8A-4147-A177-3AD203B41FA5}">
                      <a16:colId xmlns:a16="http://schemas.microsoft.com/office/drawing/2014/main" val="4022131133"/>
                    </a:ext>
                  </a:extLst>
                </a:gridCol>
                <a:gridCol w="2095928">
                  <a:extLst>
                    <a:ext uri="{9D8B030D-6E8A-4147-A177-3AD203B41FA5}">
                      <a16:colId xmlns:a16="http://schemas.microsoft.com/office/drawing/2014/main" val="3746049505"/>
                    </a:ext>
                  </a:extLst>
                </a:gridCol>
                <a:gridCol w="2270539">
                  <a:extLst>
                    <a:ext uri="{9D8B030D-6E8A-4147-A177-3AD203B41FA5}">
                      <a16:colId xmlns:a16="http://schemas.microsoft.com/office/drawing/2014/main" val="3723401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2000" b="1" i="0" dirty="0">
                          <a:solidFill>
                            <a:srgbClr val="15385C"/>
                          </a:solidFill>
                          <a:effectLst/>
                          <a:latin typeface="Franklin Gothic Book" panose="020B0503020102020204" pitchFamily="34" charset="0"/>
                        </a:rPr>
                        <a:t>Bill #</a:t>
                      </a:r>
                      <a:r>
                        <a:rPr lang="en-US" sz="2000" b="1" i="0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  <a:endParaRPr lang="en-US" sz="2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2000" b="1" i="0" dirty="0">
                          <a:solidFill>
                            <a:srgbClr val="15385C"/>
                          </a:solidFill>
                          <a:effectLst/>
                          <a:latin typeface="Franklin Gothic Book" panose="020B0503020102020204" pitchFamily="34" charset="0"/>
                        </a:rPr>
                        <a:t>Staff</a:t>
                      </a:r>
                      <a:r>
                        <a:rPr lang="en-US" sz="2000" b="1" i="0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  <a:endParaRPr lang="en-US" sz="2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2000" b="1" i="0" dirty="0">
                          <a:solidFill>
                            <a:srgbClr val="15385C"/>
                          </a:solidFill>
                          <a:effectLst/>
                          <a:latin typeface="Franklin Gothic Book" panose="020B0503020102020204" pitchFamily="34" charset="0"/>
                        </a:rPr>
                        <a:t>Subject</a:t>
                      </a:r>
                      <a:r>
                        <a:rPr lang="en-US" sz="2000" b="1" i="0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  <a:endParaRPr lang="en-US" sz="2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2000" b="1" i="0" dirty="0">
                          <a:solidFill>
                            <a:srgbClr val="15385C"/>
                          </a:solidFill>
                          <a:effectLst/>
                          <a:latin typeface="Franklin Gothic Book" panose="020B0503020102020204" pitchFamily="34" charset="0"/>
                        </a:rPr>
                        <a:t>Description</a:t>
                      </a:r>
                      <a:r>
                        <a:rPr lang="en-US" sz="2000" b="1" i="0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  <a:endParaRPr lang="en-US" sz="2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2000" b="1" i="0" dirty="0">
                          <a:solidFill>
                            <a:srgbClr val="15385C"/>
                          </a:solidFill>
                          <a:effectLst/>
                          <a:latin typeface="Franklin Gothic Book" panose="020B0503020102020204" pitchFamily="34" charset="0"/>
                        </a:rPr>
                        <a:t>Position</a:t>
                      </a:r>
                      <a:r>
                        <a:rPr lang="en-US" sz="2000" b="1" i="0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  <a:endParaRPr lang="en-US" sz="2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US" sz="2000" b="1" i="0" kern="1200" dirty="0">
                          <a:solidFill>
                            <a:srgbClr val="15385C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555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auto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u="sng" strike="noStrike" dirty="0">
                          <a:solidFill>
                            <a:srgbClr val="0563C1"/>
                          </a:solidFill>
                          <a:effectLst/>
                          <a:latin typeface="Franklin Gothic Book" panose="020B0503020102020204" pitchFamily="34" charset="0"/>
                          <a:hlinkClick r:id="rId2"/>
                        </a:rPr>
                        <a:t>HB 6227</a:t>
                      </a: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Jennifer​ Dellinger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Parent Data​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Concerning Student Parent Data Collection​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Other​ - Would require collecting parenting status data on all students. 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</a:rPr>
                        <a:t>Did not make cutoff. Expect it again in the future. How would CE collect?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87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auto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u="sng" strike="noStrike" dirty="0">
                          <a:solidFill>
                            <a:srgbClr val="0563C1"/>
                          </a:solidFill>
                          <a:effectLst/>
                          <a:latin typeface="Franklin Gothic Book" panose="020B0503020102020204" pitchFamily="34" charset="0"/>
                          <a:hlinkClick r:id="rId3"/>
                        </a:rPr>
                        <a:t>HB 2458</a:t>
                      </a: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/ </a:t>
                      </a:r>
                      <a:r>
                        <a:rPr lang="en-US" sz="1600" b="0" i="0" u="sng" strike="noStrike" dirty="0">
                          <a:solidFill>
                            <a:srgbClr val="0563C1"/>
                          </a:solidFill>
                          <a:effectLst/>
                          <a:latin typeface="Franklin Gothic Book" panose="020B0503020102020204" pitchFamily="34" charset="0"/>
                          <a:hlinkClick r:id="rId4"/>
                        </a:rPr>
                        <a:t>SB 6217</a:t>
                      </a: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Carolyn, Jessica Perez​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WA College Grant​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Expanding access to the WA College Grant to students enrolled in eligible postsecondary nondegree credentials​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  <a:latin typeface="Franklin Gothic Book" panose="020B0503020102020204" pitchFamily="34" charset="0"/>
                        </a:rPr>
                        <a:t>Support/ Agency Requested​</a:t>
                      </a:r>
                      <a:endParaRPr lang="en-US" sz="1600" b="0" i="0" dirty="0">
                        <a:solidFill>
                          <a:srgbClr val="003764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dirty="0">
                          <a:solidFill>
                            <a:srgbClr val="003764"/>
                          </a:solidFill>
                          <a:effectLst/>
                        </a:rPr>
                        <a:t>Did not make cutoff. Expect it again in the future.  What will program eligibility look like?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378313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ADA55-4F19-6235-28B8-92DE68E17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A8C0E-DB21-4EA3-B885-7648AC4F1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415" y="1320572"/>
            <a:ext cx="11379204" cy="719850"/>
          </a:xfrm>
        </p:spPr>
        <p:txBody>
          <a:bodyPr/>
          <a:lstStyle/>
          <a:p>
            <a:r>
              <a:rPr lang="en-US" dirty="0"/>
              <a:t>Employer-specific training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A3640-9D64-4A6E-82E1-2F63142BC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415" y="2119587"/>
            <a:ext cx="5317990" cy="4203940"/>
          </a:xfrm>
        </p:spPr>
        <p:txBody>
          <a:bodyPr/>
          <a:lstStyle/>
          <a:p>
            <a:pPr marL="0" indent="0" fontAlgn="base">
              <a:buNone/>
            </a:pPr>
            <a:r>
              <a:rPr lang="en-US" b="1" dirty="0"/>
              <a:t>Job Skills Program – FY26</a:t>
            </a:r>
            <a:endParaRPr lang="en-US" sz="1200" b="1" i="0" dirty="0">
              <a:solidFill>
                <a:srgbClr val="003764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US" sz="2400" dirty="0"/>
              <a:t>Funds for FY26 fully awarded. ​</a:t>
            </a:r>
          </a:p>
          <a:p>
            <a:pPr fontAlgn="base"/>
            <a:r>
              <a:rPr lang="en-US" sz="2400" dirty="0"/>
              <a:t>Upcoming funding survey: </a:t>
            </a:r>
            <a:br>
              <a:rPr lang="en-US" sz="2400" dirty="0"/>
            </a:br>
            <a:r>
              <a:rPr lang="en-US" sz="2400" dirty="0"/>
              <a:t>Feb. 23 - March 13</a:t>
            </a:r>
          </a:p>
          <a:p>
            <a:pPr fontAlgn="base"/>
            <a:r>
              <a:rPr lang="en-US" sz="2400" dirty="0"/>
              <a:t>Updated FY26 final report template now available in OGMS. </a:t>
            </a:r>
          </a:p>
          <a:p>
            <a:pPr fontAlgn="base"/>
            <a:r>
              <a:rPr lang="en-US" sz="2400" dirty="0"/>
              <a:t>Funding and program updates are posted in the </a:t>
            </a:r>
            <a:r>
              <a:rPr lang="en-US" sz="2400" dirty="0">
                <a:hlinkClick r:id="rId2"/>
              </a:rPr>
              <a:t>program website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289DD0-EF7F-4245-AD41-D0E013163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4FD77F0-0B3D-9F58-BD0F-CF8F82A56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597" y="2119587"/>
            <a:ext cx="5596924" cy="420394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Job Skills Program – FY27</a:t>
            </a:r>
            <a:endParaRPr lang="en-US" sz="1200" b="1" dirty="0">
              <a:latin typeface="Arial" panose="020B0604020202020204" pitchFamily="34" charset="0"/>
            </a:endParaRPr>
          </a:p>
          <a:p>
            <a:r>
              <a:rPr lang="en-US" sz="2400" dirty="0"/>
              <a:t>Application release date: March 26</a:t>
            </a:r>
          </a:p>
          <a:p>
            <a:r>
              <a:rPr lang="en-US" sz="2400" dirty="0"/>
              <a:t>Applicant info webinar: April 10</a:t>
            </a:r>
          </a:p>
          <a:p>
            <a:r>
              <a:rPr lang="en-US" sz="2400" dirty="0"/>
              <a:t>Application due date: April 30</a:t>
            </a:r>
          </a:p>
          <a:p>
            <a:r>
              <a:rPr lang="en-US" sz="2400" dirty="0"/>
              <a:t>Funding: $7.5 million+, pending FY27 supplemental operating budget appropriation. </a:t>
            </a:r>
          </a:p>
        </p:txBody>
      </p:sp>
    </p:spTree>
    <p:extLst>
      <p:ext uri="{BB962C8B-B14F-4D97-AF65-F5344CB8AC3E}">
        <p14:creationId xmlns:p14="http://schemas.microsoft.com/office/powerpoint/2010/main" val="134939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0F35C-3559-928E-E433-AA121AE48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E709-027C-A7A6-A503-B6C984C8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415" y="1320572"/>
            <a:ext cx="11379204" cy="719850"/>
          </a:xfrm>
        </p:spPr>
        <p:txBody>
          <a:bodyPr/>
          <a:lstStyle/>
          <a:p>
            <a:r>
              <a:rPr lang="en-US" dirty="0"/>
              <a:t>Employer-specific training funds, cont.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3FFC7A-D119-5816-3B50-BF681F324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3415" y="2123576"/>
            <a:ext cx="11268367" cy="3969323"/>
          </a:xfrm>
        </p:spPr>
        <p:txBody>
          <a:bodyPr/>
          <a:lstStyle/>
          <a:p>
            <a:pPr marL="0" indent="0" fontAlgn="base">
              <a:buNone/>
            </a:pPr>
            <a:r>
              <a:rPr lang="en-US" b="1" dirty="0"/>
              <a:t>Customized Training Program​</a:t>
            </a:r>
          </a:p>
          <a:p>
            <a:pPr fontAlgn="base"/>
            <a:r>
              <a:rPr lang="en-US" sz="2400" dirty="0"/>
              <a:t>The </a:t>
            </a:r>
            <a:r>
              <a:rPr lang="en-US" sz="2400" u="sng" dirty="0">
                <a:hlinkClick r:id="rId2"/>
              </a:rPr>
              <a:t>program website</a:t>
            </a:r>
            <a:r>
              <a:rPr lang="en-US" sz="2400" dirty="0"/>
              <a:t> provides information on funds availability, projects on the waitlist, and the next anticipated replenishment of funds.​</a:t>
            </a:r>
          </a:p>
          <a:p>
            <a:pPr fontAlgn="base"/>
            <a:r>
              <a:rPr lang="en-US" sz="2400" dirty="0"/>
              <a:t>There are 2 projects on the waitlist.</a:t>
            </a:r>
          </a:p>
          <a:p>
            <a:pPr fontAlgn="base"/>
            <a:r>
              <a:rPr lang="en-US" sz="2400" dirty="0"/>
              <a:t>Currently, 7 projects are in repayment status and 3 are still in training.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8E0A7-73F1-8D4A-3587-8E9CA2DE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65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9EB63-7C4F-EDF3-0400-75E85EE0F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1549936"/>
            <a:ext cx="11834812" cy="797070"/>
          </a:xfrm>
        </p:spPr>
        <p:txBody>
          <a:bodyPr/>
          <a:lstStyle/>
          <a:p>
            <a:r>
              <a:rPr lang="en-US" sz="3200" dirty="0"/>
              <a:t>Workforce development &amp; high demand enrollment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C249C-4FD7-C22F-1D20-1251C65D8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415155"/>
            <a:ext cx="11115967" cy="419995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New for FY27</a:t>
            </a:r>
            <a:r>
              <a:rPr lang="en-US" sz="2400" dirty="0">
                <a:ea typeface="+mn-lt"/>
                <a:cs typeface="+mn-lt"/>
              </a:rPr>
              <a:t>: 3 funding sources in 1 application! </a:t>
            </a:r>
          </a:p>
          <a:p>
            <a:pPr marL="0" indent="0">
              <a:spcBef>
                <a:spcPts val="0"/>
              </a:spcBef>
              <a:buNone/>
            </a:pPr>
            <a:endParaRPr lang="en-US" sz="9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The </a:t>
            </a:r>
            <a:r>
              <a:rPr lang="en-US" sz="2400" dirty="0">
                <a:ea typeface="+mn-lt"/>
                <a:cs typeface="+mn-lt"/>
                <a:hlinkClick r:id="rId3"/>
              </a:rPr>
              <a:t>Workforce Development Fund</a:t>
            </a:r>
            <a:r>
              <a:rPr lang="en-US" sz="2400" dirty="0">
                <a:ea typeface="+mn-lt"/>
                <a:cs typeface="+mn-lt"/>
              </a:rPr>
              <a:t>, Invest in Washington, and High Demand Enrollment Funds will use a single, consolidated application. </a:t>
            </a:r>
          </a:p>
          <a:p>
            <a:r>
              <a:rPr lang="en-US" sz="2400" dirty="0">
                <a:ea typeface="+mn-lt"/>
                <a:cs typeface="+mn-lt"/>
              </a:rPr>
              <a:t>Application opens in OGMS on Feb. 19, 2026. TODAY!</a:t>
            </a:r>
          </a:p>
          <a:p>
            <a:r>
              <a:rPr lang="en-US" sz="2400" dirty="0">
                <a:ea typeface="+mn-lt"/>
                <a:cs typeface="+mn-lt"/>
              </a:rPr>
              <a:t>Application webinar: Feb. 26, 2026</a:t>
            </a:r>
          </a:p>
          <a:p>
            <a:r>
              <a:rPr lang="en-US" sz="2400" dirty="0">
                <a:ea typeface="+mn-lt"/>
                <a:cs typeface="+mn-lt"/>
              </a:rPr>
              <a:t>Application closes on March 26, 2026</a:t>
            </a:r>
          </a:p>
          <a:p>
            <a:r>
              <a:rPr lang="en-US" sz="2400" dirty="0">
                <a:ea typeface="+mn-lt"/>
                <a:cs typeface="+mn-lt"/>
              </a:rPr>
              <a:t>Funding levels: $1.5M for WDF, $82,000 for Invest in Washington, and $1M for High Demand Enrollment Funds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DBB16-ABCB-F5B5-D8E6-F2539BD9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187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207D7-1AD1-106B-3F56-ABAF3A90A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CDEEA-B287-EF1D-7173-98923CADD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1549936"/>
            <a:ext cx="11834812" cy="797070"/>
          </a:xfrm>
        </p:spPr>
        <p:txBody>
          <a:bodyPr/>
          <a:lstStyle/>
          <a:p>
            <a:r>
              <a:rPr lang="en-US" sz="3000" dirty="0"/>
              <a:t>Workforce development funds – purpose &amp;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F277F-B35B-6E1B-2CED-63CB27306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332963"/>
            <a:ext cx="11115967" cy="4199958"/>
          </a:xfrm>
        </p:spPr>
        <p:txBody>
          <a:bodyPr numCol="2"/>
          <a:lstStyle/>
          <a:p>
            <a:r>
              <a:rPr lang="en-US" sz="2400" dirty="0"/>
              <a:t>1-time projects with sustainable outcomes.</a:t>
            </a:r>
          </a:p>
          <a:p>
            <a:r>
              <a:rPr lang="en-US" sz="2400" dirty="0"/>
              <a:t>Meet changing needs and expectations of industry and learners.</a:t>
            </a:r>
          </a:p>
          <a:p>
            <a:r>
              <a:rPr lang="en-US" sz="2400" dirty="0"/>
              <a:t>Encouraged priorities (but not required):</a:t>
            </a:r>
          </a:p>
          <a:p>
            <a:pPr lvl="1"/>
            <a:r>
              <a:rPr lang="en-US" dirty="0"/>
              <a:t>Embedding industry credentials into prof-tech programs, developing micro-credentials, skill badging, or competency-based instruction.</a:t>
            </a:r>
          </a:p>
          <a:p>
            <a:pPr lvl="1"/>
            <a:r>
              <a:rPr lang="en-US" dirty="0"/>
              <a:t>Bridging from non-credit to credit pathways.</a:t>
            </a:r>
          </a:p>
          <a:p>
            <a:pPr lvl="1"/>
            <a:r>
              <a:rPr lang="en-US" dirty="0"/>
              <a:t>Efficiencies in prior learning assessment as an approach to linking industry specific skills to credit pathways.</a:t>
            </a:r>
          </a:p>
          <a:p>
            <a:pPr lvl="1"/>
            <a:r>
              <a:rPr lang="en-US" dirty="0"/>
              <a:t>Bridging contract training learners to degree pathways.</a:t>
            </a:r>
          </a:p>
          <a:p>
            <a:pPr lvl="1"/>
            <a:r>
              <a:rPr lang="en-US" dirty="0"/>
              <a:t>See more in the guidelines!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E22B-545E-B285-E56D-BA9386CA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192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13A9-6149-4C33-02F5-58ACBBFE2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421146"/>
            <a:ext cx="11115967" cy="797070"/>
          </a:xfrm>
        </p:spPr>
        <p:txBody>
          <a:bodyPr/>
          <a:lstStyle/>
          <a:p>
            <a:r>
              <a:rPr lang="en-US" dirty="0">
                <a:hlinkClick r:id="rId2"/>
              </a:rPr>
              <a:t>Noncredit task force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7326A-00FD-B86B-BD89-B20343414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15" y="2100423"/>
            <a:ext cx="11115967" cy="4383506"/>
          </a:xfrm>
        </p:spPr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Contemplates two major, concurrent tracks of work. </a:t>
            </a:r>
          </a:p>
          <a:p>
            <a:pPr marR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0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Formalizing Non-Credit Offerings:</a:t>
            </a:r>
            <a:r>
              <a:rPr lang="en-US" sz="20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Recognizing non-credit education and credentials as integral contributors to workforce education throughout the system.</a:t>
            </a:r>
          </a:p>
          <a:p>
            <a:pPr marR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0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Pathways to Attainment:</a:t>
            </a:r>
            <a:r>
              <a:rPr lang="en-US" sz="20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Developing systemwide strategies and shared practices in bridging non-credit to credit on pathways of higher attainment.</a:t>
            </a:r>
          </a:p>
          <a:p>
            <a:pPr marL="0" indent="0">
              <a:buNone/>
            </a:pPr>
            <a:r>
              <a:rPr lang="en-US" sz="2000" b="1" dirty="0"/>
              <a:t>Key Concepts: </a:t>
            </a:r>
          </a:p>
          <a:p>
            <a:r>
              <a:rPr lang="en-US" sz="2000" dirty="0"/>
              <a:t>Inventory and strengthen data to support system goals.</a:t>
            </a:r>
          </a:p>
          <a:p>
            <a:r>
              <a:rPr lang="en-US" sz="2000" dirty="0"/>
              <a:t>Improve pathways to credit &amp; degree attainment to support workforce opportunities.</a:t>
            </a:r>
          </a:p>
          <a:p>
            <a:r>
              <a:rPr lang="en-US" sz="2000" dirty="0"/>
              <a:t>More intentionally align noncredit education with system mission, vision and strategic priorities.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9CBEA1-A599-16E7-0878-DC44BA2A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165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BCTC">
      <a:dk1>
        <a:srgbClr val="003764"/>
      </a:dk1>
      <a:lt1>
        <a:sysClr val="window" lastClr="FFFFFF"/>
      </a:lt1>
      <a:dk2>
        <a:srgbClr val="0071CE"/>
      </a:dk2>
      <a:lt2>
        <a:srgbClr val="C3C6C8"/>
      </a:lt2>
      <a:accent1>
        <a:srgbClr val="F4CD00"/>
      </a:accent1>
      <a:accent2>
        <a:srgbClr val="65CBC9"/>
      </a:accent2>
      <a:accent3>
        <a:srgbClr val="FFB547"/>
      </a:accent3>
      <a:accent4>
        <a:srgbClr val="00C18B"/>
      </a:accent4>
      <a:accent5>
        <a:srgbClr val="3D6489"/>
      </a:accent5>
      <a:accent6>
        <a:srgbClr val="2A70B8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ECA933C-E61D-4F0A-B8CC-7399F5DE585F}" vid="{FB695196-C725-406F-B47F-C1D50E497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48E665ECF7842A8E9F6A6D42CD1A8" ma:contentTypeVersion="503" ma:contentTypeDescription="Create a new document." ma:contentTypeScope="" ma:versionID="0698334dd87025c2f4886945384209a4">
  <xsd:schema xmlns:xsd="http://www.w3.org/2001/XMLSchema" xmlns:xs="http://www.w3.org/2001/XMLSchema" xmlns:p="http://schemas.microsoft.com/office/2006/metadata/properties" xmlns:ns1="http://schemas.microsoft.com/sharepoint/v3" xmlns:ns2="d9922a8a-c8e9-487d-95d2-c6b1c2450a72" xmlns:ns3="03e82ba2-b1c2-49ab-af23-43782fb35cbc" targetNamespace="http://schemas.microsoft.com/office/2006/metadata/properties" ma:root="true" ma:fieldsID="3bdb47f55d4bbc6b9ca2f98c66e7a660" ns1:_="" ns2:_="" ns3:_="">
    <xsd:import namespace="http://schemas.microsoft.com/sharepoint/v3"/>
    <xsd:import namespace="d9922a8a-c8e9-487d-95d2-c6b1c2450a72"/>
    <xsd:import namespace="03e82ba2-b1c2-49ab-af23-43782fb35cbc"/>
    <xsd:element name="properties">
      <xsd:complexType>
        <xsd:sequence>
          <xsd:element name="documentManagement">
            <xsd:complexType>
              <xsd:all>
                <xsd:element ref="ns2:Menu_x0020_Group" minOccurs="0"/>
                <xsd:element ref="ns2:Category" minOccurs="0"/>
                <xsd:element ref="ns2:Content_x0020_Owner" minOccurs="0"/>
                <xsd:element ref="ns3:_dlc_DocId" minOccurs="0"/>
                <xsd:element ref="ns3:_dlc_DocIdUrl" minOccurs="0"/>
                <xsd:element ref="ns3:_dlc_DocIdPersistId" minOccurs="0"/>
                <xsd:element ref="ns2:IconOverlay" minOccurs="0"/>
                <xsd:element ref="ns1:PublishingExpirationDate" minOccurs="0"/>
                <xsd:element ref="ns1:PublishingStartDate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1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PublishingStartDate" ma:index="16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22a8a-c8e9-487d-95d2-c6b1c2450a72" elementFormDefault="qualified">
    <xsd:import namespace="http://schemas.microsoft.com/office/2006/documentManagement/types"/>
    <xsd:import namespace="http://schemas.microsoft.com/office/infopath/2007/PartnerControls"/>
    <xsd:element name="Menu_x0020_Group" ma:index="2" nillable="true" ma:displayName="Menu Group" ma:default="Publications &amp; Printing" ma:format="Dropdown" ma:internalName="Menu_x0020_Group" ma:readOnly="false">
      <xsd:simpleType>
        <xsd:restriction base="dms:Choice">
          <xsd:enumeration value="Publications &amp; Printing"/>
        </xsd:restriction>
      </xsd:simpleType>
    </xsd:element>
    <xsd:element name="Category" ma:index="3" nillable="true" ma:displayName="Category" ma:format="Dropdown" ma:internalName="Category" ma:readOnly="false">
      <xsd:simpleType>
        <xsd:restriction base="dms:Choice">
          <xsd:enumeration value="Business Cards"/>
          <xsd:enumeration value="Name Badges"/>
          <xsd:enumeration value="Logos"/>
          <xsd:enumeration value="SBCTC Templates"/>
          <xsd:enumeration value="Style Guide"/>
          <xsd:enumeration value="Zoom Backgrounds"/>
        </xsd:restriction>
      </xsd:simpleType>
    </xsd:element>
    <xsd:element name="Content_x0020_Owner" ma:index="10" nillable="true" ma:displayName="Content Owner" ma:list="UserInfo" ma:SharePointGroup="0" ma:internalName="Cont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conOverlay" ma:index="14" nillable="true" ma:displayName="IconOverlay" ma:internalName="IconOverlay" ma:readOnly="false">
      <xsd:simpleType>
        <xsd:restriction base="dms:Text"/>
      </xsd:simple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82ba2-b1c2-49ab-af23-43782fb35cbc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ontent_x0020_Owner xmlns="d9922a8a-c8e9-487d-95d2-c6b1c2450a72">
      <UserInfo>
        <DisplayName>Katie Rose</DisplayName>
        <AccountId>85</AccountId>
        <AccountType/>
      </UserInfo>
    </Content_x0020_Owner>
    <IconOverlay xmlns="d9922a8a-c8e9-487d-95d2-c6b1c2450a72" xsi:nil="true"/>
    <Menu_x0020_Group xmlns="d9922a8a-c8e9-487d-95d2-c6b1c2450a72">Publications &amp; Printing</Menu_x0020_Group>
    <Category xmlns="d9922a8a-c8e9-487d-95d2-c6b1c2450a72">SBCTC Templates</Category>
    <_dlc_DocId xmlns="03e82ba2-b1c2-49ab-af23-43782fb35cbc">Z7X6SQ3F62JH-64-82</_dlc_DocId>
    <_dlc_DocIdUrl xmlns="03e82ba2-b1c2-49ab-af23-43782fb35cbc">
      <Url>https://portal.sbctc.edu/sites/Intranet/publications/_layouts/15/DocIdRedir.aspx?ID=Z7X6SQ3F62JH-64-82</Url>
      <Description>Z7X6SQ3F62JH-64-82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814E56-8B8F-4C0E-932E-7C1B88C44C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922a8a-c8e9-487d-95d2-c6b1c2450a72"/>
    <ds:schemaRef ds:uri="03e82ba2-b1c2-49ab-af23-43782fb35c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0AE09F-FE1C-4F96-9741-C0A4360B138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597DA96-9767-4695-BBFA-98B102DDD4FF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sharepoint/v3"/>
    <ds:schemaRef ds:uri="03e82ba2-b1c2-49ab-af23-43782fb35cbc"/>
    <ds:schemaRef ds:uri="d9922a8a-c8e9-487d-95d2-c6b1c2450a72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CA6FF50B-0A89-49C3-8D41-A6FE15C6A0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7177</TotalTime>
  <Words>1518</Words>
  <Application>Microsoft Office PowerPoint</Application>
  <PresentationFormat>Widescreen</PresentationFormat>
  <Paragraphs>168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Arial,Sans-Serif</vt:lpstr>
      <vt:lpstr>Calibri</vt:lpstr>
      <vt:lpstr>Franklin Gothic Book</vt:lpstr>
      <vt:lpstr>Symbol</vt:lpstr>
      <vt:lpstr>Office Theme</vt:lpstr>
      <vt:lpstr>State board report</vt:lpstr>
      <vt:lpstr>Sbctc 101</vt:lpstr>
      <vt:lpstr>2026 legislative session priorities</vt:lpstr>
      <vt:lpstr>2026 Legislative bills to watch</vt:lpstr>
      <vt:lpstr>Employer-specific training funds</vt:lpstr>
      <vt:lpstr>Employer-specific training funds, cont.</vt:lpstr>
      <vt:lpstr>Workforce development &amp; high demand enrollment</vt:lpstr>
      <vt:lpstr>Workforce development funds – purpose &amp; priorities</vt:lpstr>
      <vt:lpstr>Noncredit task force</vt:lpstr>
      <vt:lpstr>Noncredit task force - membership</vt:lpstr>
      <vt:lpstr>Noncredit task force – current work in progress </vt:lpstr>
      <vt:lpstr>Noncredit task force - definition </vt:lpstr>
      <vt:lpstr>Workforce pell</vt:lpstr>
      <vt:lpstr>Perkins Special Projects for WorkForce Pell</vt:lpstr>
      <vt:lpstr>Other initiatives</vt:lpstr>
      <vt:lpstr>Other initiatives, cont.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SBCTC PowerPoint template--widescreen version</dc:title>
  <dc:creator>Katie Rose</dc:creator>
  <cp:lastModifiedBy>Carolyn McKinnon</cp:lastModifiedBy>
  <cp:revision>185</cp:revision>
  <dcterms:created xsi:type="dcterms:W3CDTF">2019-07-26T22:41:21Z</dcterms:created>
  <dcterms:modified xsi:type="dcterms:W3CDTF">2026-02-18T22:20:53Z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0x0101001F948E665ECF7842A8E9F6A6D42CD1A8</vt:lpwstr>
  </property>
  <property fmtid="{D5CDD505-2E9C-101B-9397-08002B2CF9AE}" pid="3" name="_dlc_DocIdItemGuid">
    <vt:lpwstr>ef3cf2c2-af2b-4e75-83f3-94f0749296ae</vt:lpwstr>
  </property>
</Properties>
</file>