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5"/>
  </p:sldMasterIdLst>
  <p:notesMasterIdLst>
    <p:notesMasterId r:id="rId14"/>
  </p:notesMasterIdLst>
  <p:handoutMasterIdLst>
    <p:handoutMasterId r:id="rId15"/>
  </p:handoutMasterIdLst>
  <p:sldIdLst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y Duckworth" initials="AD" lastIdx="14" clrIdx="1"/>
  <p:cmAuthor id="2" name="Roger Curry" initials="RC" lastIdx="1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6994" autoAdjust="0"/>
    <p:restoredTop sz="93800" autoAdjust="0"/>
  </p:normalViewPr>
  <p:slideViewPr>
    <p:cSldViewPr snapToGrid="0">
      <p:cViewPr varScale="1">
        <p:scale>
          <a:sx n="84" d="100"/>
          <a:sy n="84" d="100"/>
        </p:scale>
        <p:origin x="888" y="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9" d="100"/>
          <a:sy n="69" d="100"/>
        </p:scale>
        <p:origin x="3264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5.xml"/><Relationship Id="rId19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7217191601049873"/>
          <c:y val="0.14466134441528142"/>
          <c:w val="0.48065638670166239"/>
          <c:h val="0.80109397783610403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>
                  <a:shade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0D89-4FEF-897B-BEF940088A1A}"/>
              </c:ext>
            </c:extLst>
          </c:dPt>
          <c:dPt>
            <c:idx val="1"/>
            <c:bubble3D val="0"/>
            <c:spPr>
              <a:solidFill>
                <a:schemeClr val="accent1">
                  <a:shade val="7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0D89-4FEF-897B-BEF940088A1A}"/>
              </c:ext>
            </c:extLst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0D89-4FEF-897B-BEF940088A1A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0D89-4FEF-897B-BEF940088A1A}"/>
              </c:ext>
            </c:extLst>
          </c:dPt>
          <c:dPt>
            <c:idx val="4"/>
            <c:bubble3D val="0"/>
            <c:spPr>
              <a:solidFill>
                <a:schemeClr val="accent1">
                  <a:tint val="7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0D89-4FEF-897B-BEF940088A1A}"/>
              </c:ext>
            </c:extLst>
          </c:dPt>
          <c:dPt>
            <c:idx val="5"/>
            <c:bubble3D val="0"/>
            <c:spPr>
              <a:solidFill>
                <a:schemeClr val="accent1">
                  <a:tint val="5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0D89-4FEF-897B-BEF940088A1A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0D89-4FEF-897B-BEF940088A1A}"/>
                </c:ext>
              </c:extLst>
            </c:dLbl>
            <c:dLbl>
              <c:idx val="1"/>
              <c:layout>
                <c:manualLayout>
                  <c:x val="1.666666666666659E-2"/>
                  <c:y val="-1.7256470641929197E-1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D89-4FEF-897B-BEF940088A1A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0D89-4FEF-897B-BEF940088A1A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0D89-4FEF-897B-BEF940088A1A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0D89-4FEF-897B-BEF940088A1A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0D89-4FEF-897B-BEF940088A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spc="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Sheet1!$A$2:$A$7</c:f>
              <c:strCache>
                <c:ptCount val="6"/>
                <c:pt idx="0">
                  <c:v>Yes - Formal</c:v>
                </c:pt>
                <c:pt idx="1">
                  <c:v>Yes - Informal</c:v>
                </c:pt>
                <c:pt idx="2">
                  <c:v>No - Informal</c:v>
                </c:pt>
                <c:pt idx="3">
                  <c:v>No - Informal &amp; Exploring</c:v>
                </c:pt>
                <c:pt idx="4">
                  <c:v>No - Exploring</c:v>
                </c:pt>
                <c:pt idx="5">
                  <c:v>No Response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11</c:v>
                </c:pt>
                <c:pt idx="1">
                  <c:v>5</c:v>
                </c:pt>
                <c:pt idx="2">
                  <c:v>6</c:v>
                </c:pt>
                <c:pt idx="3">
                  <c:v>4</c:v>
                </c:pt>
                <c:pt idx="4">
                  <c:v>1</c:v>
                </c:pt>
                <c:pt idx="5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D89-4FEF-897B-BEF940088A1A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accent1"/>
    </a:solidFill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A7D8E9-3331-4291-9F17-3FF41B935400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60C177-458E-4ECB-97EC-7EDCBA19DA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9931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6DBB64-96D6-42B0-8680-D8E44BBF474E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384A02-D147-49A8-A06D-A5C08FF690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6946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A6D5ED-4B74-4C7E-83A3-B14A295C0E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72674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Carmen – why we have a state Data Governance Committee.</a:t>
            </a:r>
          </a:p>
          <a:p>
            <a:r>
              <a:rPr lang="en-US" dirty="0" smtClean="0"/>
              <a:t>Focus on data as an asset (next slide)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A6D5ED-4B74-4C7E-83A3-B14A295C0E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97726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41350" y="4473892"/>
            <a:ext cx="5486400" cy="3660458"/>
          </a:xfrm>
        </p:spPr>
        <p:txBody>
          <a:bodyPr/>
          <a:lstStyle/>
          <a:p>
            <a:r>
              <a:rPr lang="en-US" dirty="0" smtClean="0"/>
              <a:t>Carmen – data as an asset = FUNDING!</a:t>
            </a:r>
          </a:p>
          <a:p>
            <a:r>
              <a:rPr lang="en-US" dirty="0" smtClean="0"/>
              <a:t>Risk of not managing /taking care of assets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A6D5ED-4B74-4C7E-83A3-B14A295C0E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56099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Susan</a:t>
            </a:r>
          </a:p>
          <a:p>
            <a:r>
              <a:rPr lang="en-US" b="1" dirty="0" smtClean="0"/>
              <a:t>REQUIREMENT for ctcLink</a:t>
            </a:r>
          </a:p>
          <a:p>
            <a:r>
              <a:rPr lang="en-US" dirty="0" smtClean="0"/>
              <a:t>As we started to become involved in ctcLink the Data Governors realized there is a need for decisions to be made at the colleges that requires a group of people who are cross functional.  Both RPC and ITC have asked for data governance to become a requirement for implementation.  </a:t>
            </a:r>
          </a:p>
          <a:p>
            <a:r>
              <a:rPr lang="en-US" dirty="0" err="1" smtClean="0"/>
              <a:t>e.g</a:t>
            </a:r>
            <a:r>
              <a:rPr lang="en-US" dirty="0" smtClean="0"/>
              <a:t> your college allows students to not declare, so their intent defaults to Y.  Colleges need to determine where to put them (crosswalk) – undeclared in academic, undeclared in transfer, non-degree seeking, etc.  This may impact reporting, intervention strategies, financial aid, finance.  </a:t>
            </a:r>
            <a:endParaRPr lang="en-US" dirty="0"/>
          </a:p>
          <a:p>
            <a:r>
              <a:rPr lang="en-US" dirty="0" smtClean="0"/>
              <a:t>Data needs to be “owned” by someone who understands that data – and it’s not one person at the college.  </a:t>
            </a:r>
          </a:p>
          <a:p>
            <a:r>
              <a:rPr lang="en-US" dirty="0" smtClean="0"/>
              <a:t>NOTE: Legacy colleges still need data governance, because we have data.  </a:t>
            </a:r>
          </a:p>
          <a:p>
            <a:r>
              <a:rPr lang="en-US" dirty="0" smtClean="0"/>
              <a:t>Legacy = college impact, PS = more system level</a:t>
            </a:r>
          </a:p>
          <a:p>
            <a:r>
              <a:rPr lang="en-US" dirty="0" smtClean="0"/>
              <a:t>Reporting governance at your college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A6D5ED-4B74-4C7E-83A3-B14A295C0E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1079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Susan – at the college level this is important</a:t>
            </a:r>
          </a:p>
          <a:p>
            <a:r>
              <a:rPr lang="en-US" dirty="0" smtClean="0"/>
              <a:t>Also an OCM activity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A6D5ED-4B74-4C7E-83A3-B14A295C0E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07901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A6D5ED-4B74-4C7E-83A3-B14A295C0E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70605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Susan – what have we been piloting at Clark College – see template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AA6D5ED-4B74-4C7E-83A3-B14A295C0E2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9064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8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40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11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25936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2823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4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9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707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784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434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923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1692F2-502C-4AF8-80CB-E71EC6BAD50B}" type="datetimeFigureOut">
              <a:rPr lang="en-US" smtClean="0"/>
              <a:t>4/23/2018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D6F76-4167-458E-85F9-DF3661BE4D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6005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bg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bg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bg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bctc.edu/colleges-staff/commissions-councils/dgc/college-resources.asp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4632" y="1287542"/>
            <a:ext cx="6858000" cy="1790700"/>
          </a:xfrm>
        </p:spPr>
        <p:txBody>
          <a:bodyPr/>
          <a:lstStyle/>
          <a:p>
            <a:r>
              <a:rPr lang="en-US" b="1" dirty="0" smtClean="0">
                <a:solidFill>
                  <a:schemeClr val="bg1"/>
                </a:solidFill>
              </a:rPr>
              <a:t>Data Governance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4632" y="3078242"/>
            <a:ext cx="6858000" cy="1241822"/>
          </a:xfrm>
        </p:spPr>
        <p:txBody>
          <a:bodyPr>
            <a:noAutofit/>
          </a:bodyPr>
          <a:lstStyle/>
          <a:p>
            <a:r>
              <a:rPr lang="en-US" sz="2100" b="1" dirty="0"/>
              <a:t>At your college</a:t>
            </a:r>
          </a:p>
          <a:p>
            <a:endParaRPr lang="en-US" sz="21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100" b="1" dirty="0">
                <a:solidFill>
                  <a:schemeClr val="accent5">
                    <a:lumMod val="75000"/>
                  </a:schemeClr>
                </a:solidFill>
              </a:rPr>
              <a:t>Presented by the WACTC Data Governance Committee</a:t>
            </a:r>
          </a:p>
          <a:p>
            <a:r>
              <a:rPr lang="en-US" sz="2100" b="1" dirty="0">
                <a:solidFill>
                  <a:schemeClr val="accent5">
                    <a:lumMod val="75000"/>
                  </a:schemeClr>
                </a:solidFill>
              </a:rPr>
              <a:t>Co-chairs</a:t>
            </a:r>
          </a:p>
          <a:p>
            <a:r>
              <a:rPr lang="en-US" sz="2100" b="1" dirty="0">
                <a:solidFill>
                  <a:schemeClr val="accent5">
                    <a:lumMod val="75000"/>
                  </a:schemeClr>
                </a:solidFill>
              </a:rPr>
              <a:t>Carmen McKenzie, SBCTC</a:t>
            </a:r>
          </a:p>
          <a:p>
            <a:r>
              <a:rPr lang="en-US" sz="2100" b="1" dirty="0">
                <a:solidFill>
                  <a:schemeClr val="accent5">
                    <a:lumMod val="75000"/>
                  </a:schemeClr>
                </a:solidFill>
              </a:rPr>
              <a:t>Susan Maxwell, RPC</a:t>
            </a:r>
          </a:p>
        </p:txBody>
      </p:sp>
    </p:spTree>
    <p:extLst>
      <p:ext uri="{BB962C8B-B14F-4D97-AF65-F5344CB8AC3E}">
        <p14:creationId xmlns:p14="http://schemas.microsoft.com/office/powerpoint/2010/main" val="284939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Data Governance?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Definition of Data: bits, bytes, facts, figures, text, numbers, etc. </a:t>
            </a:r>
            <a:b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</a:br>
            <a:endParaRPr lang="en-US" sz="2400" b="1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Data Governance is an emerging discipline that combines data management, data quality and data policies through a system of decision rights. It is not a one-time effort but requires ongoing monitoring to promote continuous improvement. It deals primarily with orchestrating and standardizing the efforts of people and processes to optimize data integrity and quality.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259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Data Governance?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Data is an asset.  Data is used to do the following:</a:t>
            </a:r>
          </a:p>
          <a:p>
            <a:pPr lvl="1"/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Continuou</a:t>
            </a:r>
            <a:r>
              <a:rPr lang="en-US" sz="2700" b="1" dirty="0">
                <a:solidFill>
                  <a:schemeClr val="accent1">
                    <a:lumMod val="50000"/>
                  </a:schemeClr>
                </a:solidFill>
              </a:rPr>
              <a:t>s</a:t>
            </a:r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ly improve services and learning opportunities to students;</a:t>
            </a:r>
          </a:p>
          <a:p>
            <a:pPr lvl="1"/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Use to build information to inform decision-making; and</a:t>
            </a:r>
          </a:p>
          <a:p>
            <a:pPr lvl="1"/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Improve business processes.</a:t>
            </a:r>
          </a:p>
          <a:p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Assets must be governed to reduce risk, maximize access, and appropriately use data to position the college for mission fulfillment.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790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does ctcLink need Data Governance?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75" b="1" dirty="0">
                <a:solidFill>
                  <a:schemeClr val="accent1">
                    <a:lumMod val="50000"/>
                  </a:schemeClr>
                </a:solidFill>
              </a:rPr>
              <a:t>Who has access to the data? (decision rights)</a:t>
            </a:r>
          </a:p>
          <a:p>
            <a:r>
              <a:rPr lang="en-US" sz="2475" b="1" dirty="0">
                <a:solidFill>
                  <a:schemeClr val="accent1">
                    <a:lumMod val="50000"/>
                  </a:schemeClr>
                </a:solidFill>
              </a:rPr>
              <a:t>Configuration (coding) decisions to be made</a:t>
            </a:r>
          </a:p>
          <a:p>
            <a:r>
              <a:rPr lang="en-US" sz="2475" b="1" dirty="0">
                <a:solidFill>
                  <a:schemeClr val="accent1">
                    <a:lumMod val="50000"/>
                  </a:schemeClr>
                </a:solidFill>
              </a:rPr>
              <a:t>Information needs to be shared</a:t>
            </a:r>
          </a:p>
          <a:p>
            <a:r>
              <a:rPr lang="en-US" sz="2475" b="1" dirty="0">
                <a:solidFill>
                  <a:schemeClr val="accent1">
                    <a:lumMod val="50000"/>
                  </a:schemeClr>
                </a:solidFill>
              </a:rPr>
              <a:t>Data Quality</a:t>
            </a:r>
          </a:p>
          <a:p>
            <a:r>
              <a:rPr lang="en-US" sz="2475" b="1" dirty="0">
                <a:solidFill>
                  <a:schemeClr val="accent1">
                    <a:lumMod val="50000"/>
                  </a:schemeClr>
                </a:solidFill>
              </a:rPr>
              <a:t>Cross functional discussions and collaboration</a:t>
            </a:r>
          </a:p>
          <a:p>
            <a:r>
              <a:rPr lang="en-US" sz="2475" b="1" dirty="0">
                <a:solidFill>
                  <a:schemeClr val="accent1">
                    <a:lumMod val="50000"/>
                  </a:schemeClr>
                </a:solidFill>
              </a:rPr>
              <a:t>Shared Governance</a:t>
            </a:r>
          </a:p>
          <a:p>
            <a:endParaRPr lang="en-US" sz="2475" b="1" dirty="0">
              <a:solidFill>
                <a:schemeClr val="accent1">
                  <a:lumMod val="5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60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4"/>
            <a:ext cx="8204454" cy="994172"/>
          </a:xfrm>
        </p:spPr>
        <p:txBody>
          <a:bodyPr/>
          <a:lstStyle/>
          <a:p>
            <a:r>
              <a:rPr lang="en-US" dirty="0" smtClean="0"/>
              <a:t>Shared Governance the key to Data Governance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Governance of data needs to be collaborative</a:t>
            </a:r>
          </a:p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Make decisions regarding the accessibility, use, integrity, and security of data informed by those who are affected</a:t>
            </a:r>
          </a:p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Align the data from enterprise system and shadow systems to improve the college’s ability to fulfill the mission</a:t>
            </a:r>
          </a:p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Collaborate and connect multiple systems of data – break down data silos </a:t>
            </a:r>
          </a:p>
          <a:p>
            <a:r>
              <a:rPr lang="en-US" sz="2400" b="1" dirty="0">
                <a:solidFill>
                  <a:schemeClr val="accent5">
                    <a:lumMod val="75000"/>
                  </a:schemeClr>
                </a:solidFill>
              </a:rPr>
              <a:t>Collectively improve availability, use and integrity of data to maximize its use</a:t>
            </a:r>
          </a:p>
        </p:txBody>
      </p:sp>
    </p:spTree>
    <p:extLst>
      <p:ext uri="{BB962C8B-B14F-4D97-AF65-F5344CB8AC3E}">
        <p14:creationId xmlns:p14="http://schemas.microsoft.com/office/powerpoint/2010/main" val="303333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Data Governance at WACTC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0" y="1953040"/>
          <a:ext cx="9144000" cy="4047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375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774281"/>
          </a:xfrm>
        </p:spPr>
        <p:txBody>
          <a:bodyPr>
            <a:normAutofit/>
          </a:bodyPr>
          <a:lstStyle/>
          <a:p>
            <a:pPr lvl="1"/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Determine why you need data governance at your college</a:t>
            </a:r>
          </a:p>
          <a:p>
            <a:pPr lvl="1"/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Identify your existing data</a:t>
            </a:r>
          </a:p>
          <a:p>
            <a:pPr lvl="1"/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Identify the required people for data governance</a:t>
            </a:r>
          </a:p>
          <a:p>
            <a:pPr lvl="1"/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What kind of group do you need?</a:t>
            </a:r>
          </a:p>
          <a:p>
            <a:pPr lvl="1"/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Communication</a:t>
            </a:r>
          </a:p>
          <a:p>
            <a:pPr lvl="1"/>
            <a:r>
              <a:rPr lang="en-US" sz="2700" b="1" dirty="0">
                <a:solidFill>
                  <a:schemeClr val="accent5">
                    <a:lumMod val="75000"/>
                  </a:schemeClr>
                </a:solidFill>
              </a:rPr>
              <a:t>Policies &amp; Procedures</a:t>
            </a:r>
          </a:p>
          <a:p>
            <a:pPr lvl="1"/>
            <a:endParaRPr lang="en-US" sz="27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54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Governance Committee Assistance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SBCTC Data Governance Page</a:t>
            </a:r>
          </a:p>
          <a:p>
            <a:pPr marL="342900" lvl="1" indent="0">
              <a:buNone/>
            </a:pP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https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hlinkClick r:id="rId2"/>
              </a:rPr>
              <a:t>://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hlinkClick r:id="rId2"/>
              </a:rPr>
              <a:t>www.sbctc.edu/colleges-staff/commissions-councils/dgc/college-resources.aspx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Template</a:t>
            </a:r>
          </a:p>
          <a:p>
            <a:r>
              <a:rPr lang="en-US" b="1" dirty="0" err="1" smtClean="0">
                <a:solidFill>
                  <a:schemeClr val="accent1">
                    <a:lumMod val="50000"/>
                  </a:schemeClr>
                </a:solidFill>
              </a:rPr>
              <a:t>Listserve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Community of Practice</a:t>
            </a:r>
          </a:p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</a:rPr>
              <a:t>Data Governors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81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686bc730-dfb5-4557-ac43-64e2aeb71117">SBCTC Templates</Category>
    <Menu_x0020_Group xmlns="686bc730-dfb5-4557-ac43-64e2aeb71117">Publications &amp; Printing</Menu_x0020_Group>
    <IconOverlay xmlns="http://schemas.microsoft.com/sharepoint/v4" xsi:nil="true"/>
    <PublishingStartDate xmlns="http://schemas.microsoft.com/sharepoint/v3" xsi:nil="true"/>
    <PublishingExpirationDate xmlns="http://schemas.microsoft.com/sharepoint/v3" xsi:nil="true"/>
    <_dlc_DocId xmlns="dbb9891f-5342-44b3-9004-2472729e727f">Z7X6SQ3F62JH-64-45</_dlc_DocId>
    <_dlc_DocIdUrl xmlns="dbb9891f-5342-44b3-9004-2472729e727f">
      <Url>https://portal.sbctc.edu/sites/Intranet/publications/_layouts/15/DocIdRedir.aspx?ID=Z7X6SQ3F62JH-64-45</Url>
      <Description>Z7X6SQ3F62JH-64-45</Description>
    </_dlc_DocIdUrl>
    <Content_x0020_Owner xmlns="686bc730-dfb5-4557-ac43-64e2aeb71117">
      <UserInfo>
        <DisplayName>Katie Rose</DisplayName>
        <AccountId>178</AccountId>
        <AccountType/>
      </UserInfo>
    </Content_x0020_Owner>
  </documentManagement>
</p:properti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301EAAAF5A9A14C98C32A8D7B77B290" ma:contentTypeVersion="4" ma:contentTypeDescription="Create a new document." ma:contentTypeScope="" ma:versionID="e364fc523c39ff84877964d62bb0c69e">
  <xsd:schema xmlns:xsd="http://www.w3.org/2001/XMLSchema" xmlns:xs="http://www.w3.org/2001/XMLSchema" xmlns:p="http://schemas.microsoft.com/office/2006/metadata/properties" xmlns:ns1="http://schemas.microsoft.com/sharepoint/v3" xmlns:ns2="686bc730-dfb5-4557-ac43-64e2aeb71117" xmlns:ns3="dbb9891f-5342-44b3-9004-2472729e727f" xmlns:ns4="http://schemas.microsoft.com/sharepoint/v4" targetNamespace="http://schemas.microsoft.com/office/2006/metadata/properties" ma:root="true" ma:fieldsID="b59568911a8627c463a330b5927c98aa" ns1:_="" ns2:_="" ns3:_="" ns4:_="">
    <xsd:import namespace="http://schemas.microsoft.com/sharepoint/v3"/>
    <xsd:import namespace="686bc730-dfb5-4557-ac43-64e2aeb71117"/>
    <xsd:import namespace="dbb9891f-5342-44b3-9004-2472729e727f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Menu_x0020_Group" minOccurs="0"/>
                <xsd:element ref="ns2:Category" minOccurs="0"/>
                <xsd:element ref="ns2:Content_x0020_Owner" minOccurs="0"/>
                <xsd:element ref="ns1:PublishingStartDate" minOccurs="0"/>
                <xsd:element ref="ns1:PublishingExpirationDate" minOccurs="0"/>
                <xsd:element ref="ns3:_dlc_DocId" minOccurs="0"/>
                <xsd:element ref="ns3:_dlc_DocIdUrl" minOccurs="0"/>
                <xsd:element ref="ns3:_dlc_DocIdPersistId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1" nillable="true" ma:displayName="Scheduling Start Date" ma:description="" ma:internalName="PublishingStartDate">
      <xsd:simpleType>
        <xsd:restriction base="dms:Unknown"/>
      </xsd:simpleType>
    </xsd:element>
    <xsd:element name="PublishingExpirationDate" ma:index="12" nillable="true" ma:displayName="Scheduling End Date" ma:description="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6bc730-dfb5-4557-ac43-64e2aeb71117" elementFormDefault="qualified">
    <xsd:import namespace="http://schemas.microsoft.com/office/2006/documentManagement/types"/>
    <xsd:import namespace="http://schemas.microsoft.com/office/infopath/2007/PartnerControls"/>
    <xsd:element name="Menu_x0020_Group" ma:index="2" nillable="true" ma:displayName="Menu Group" ma:default="Publications &amp; Printing" ma:format="Dropdown" ma:internalName="Menu_x0020_Group" ma:readOnly="false">
      <xsd:simpleType>
        <xsd:restriction base="dms:Choice">
          <xsd:enumeration value="Publications &amp; Printing"/>
        </xsd:restriction>
      </xsd:simpleType>
    </xsd:element>
    <xsd:element name="Category" ma:index="3" nillable="true" ma:displayName="Category" ma:format="Dropdown" ma:internalName="Category">
      <xsd:simpleType>
        <xsd:restriction base="dms:Choice">
          <xsd:enumeration value="Agency Issue Briefs"/>
          <xsd:enumeration value="Business Cards"/>
          <xsd:enumeration value="Name Badges"/>
          <xsd:enumeration value="Logos"/>
          <xsd:enumeration value="SBCTC Templates"/>
          <xsd:enumeration value="Style Guide"/>
        </xsd:restriction>
      </xsd:simpleType>
    </xsd:element>
    <xsd:element name="Content_x0020_Owner" ma:index="10" nillable="true" ma:displayName="Content Owner" ma:list="UserInfo" ma:SharePointGroup="0" ma:internalName="Content_x0020_Ow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b9891f-5342-44b3-9004-2472729e727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6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 ma:readOnly="tru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6BAF7FC-2AB0-4E52-BDFA-26FE3CE669D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853C5D9-1A2B-447E-9929-E770D4EC92C5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99CAEAB-7F25-457A-9492-6E864807A77D}">
  <ds:schemaRefs>
    <ds:schemaRef ds:uri="http://www.w3.org/XML/1998/namespace"/>
    <ds:schemaRef ds:uri="dbb9891f-5342-44b3-9004-2472729e727f"/>
    <ds:schemaRef ds:uri="http://purl.org/dc/dcmitype/"/>
    <ds:schemaRef ds:uri="http://schemas.microsoft.com/office/2006/metadata/properties"/>
    <ds:schemaRef ds:uri="686bc730-dfb5-4557-ac43-64e2aeb71117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microsoft.com/sharepoint/v4"/>
  </ds:schemaRefs>
</ds:datastoreItem>
</file>

<file path=customXml/itemProps4.xml><?xml version="1.0" encoding="utf-8"?>
<ds:datastoreItem xmlns:ds="http://schemas.openxmlformats.org/officeDocument/2006/customXml" ds:itemID="{73B44174-E0D7-446D-9305-F26F35FAF7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86bc730-dfb5-4557-ac43-64e2aeb71117"/>
    <ds:schemaRef ds:uri="dbb9891f-5342-44b3-9004-2472729e727f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ctcLink PowerPoint templatev2</Template>
  <TotalTime>7457</TotalTime>
  <Words>514</Words>
  <Application>Microsoft Office PowerPoint</Application>
  <PresentationFormat>On-screen Show (4:3)</PresentationFormat>
  <Paragraphs>69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1_Office Theme</vt:lpstr>
      <vt:lpstr>Data Governance</vt:lpstr>
      <vt:lpstr>What is Data Governance?</vt:lpstr>
      <vt:lpstr>Why Data Governance?</vt:lpstr>
      <vt:lpstr>Why does ctcLink need Data Governance?</vt:lpstr>
      <vt:lpstr>Shared Governance the key to Data Governance</vt:lpstr>
      <vt:lpstr>Overview of Data Governance at WACTC</vt:lpstr>
      <vt:lpstr>Proposed Steps</vt:lpstr>
      <vt:lpstr>Data Governance Committee Assistance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Governance at the College</dc:title>
  <dc:creator>Janelle Runyon</dc:creator>
  <cp:lastModifiedBy>Lou Sager</cp:lastModifiedBy>
  <cp:revision>96</cp:revision>
  <dcterms:created xsi:type="dcterms:W3CDTF">2018-03-06T02:29:55Z</dcterms:created>
  <dcterms:modified xsi:type="dcterms:W3CDTF">2018-04-23T22:39:55Z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0x0101007301EAAAF5A9A14C98C32A8D7B77B290</vt:lpwstr>
  </property>
  <property fmtid="{D5CDD505-2E9C-101B-9397-08002B2CF9AE}" pid="3" name="_dlc_DocIdItemGuid">
    <vt:lpwstr>827cf6ad-251b-42c8-8114-b49e9efa05d5</vt:lpwstr>
  </property>
</Properties>
</file>