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6"/>
  </p:notesMasterIdLst>
  <p:sldIdLst>
    <p:sldId id="256" r:id="rId2"/>
    <p:sldId id="259" r:id="rId3"/>
    <p:sldId id="260" r:id="rId4"/>
    <p:sldId id="274" r:id="rId5"/>
    <p:sldId id="263" r:id="rId6"/>
    <p:sldId id="264" r:id="rId7"/>
    <p:sldId id="265" r:id="rId8"/>
    <p:sldId id="273" r:id="rId9"/>
    <p:sldId id="267" r:id="rId10"/>
    <p:sldId id="268" r:id="rId11"/>
    <p:sldId id="269" r:id="rId12"/>
    <p:sldId id="270" r:id="rId13"/>
    <p:sldId id="272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9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DA652-86A5-4763-A0CE-83FD6B5116B7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D40AB-43A7-4191-947C-7DC83FE9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3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D40AB-43A7-4191-947C-7DC83FE9E3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0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748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987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64730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69130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76168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726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928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725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3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223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2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7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5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3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7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4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hs.wa.gov/office-of-the-secretary/forms?field_number_value=11-088&amp;title=" TargetMode="External"/><Relationship Id="rId2" Type="http://schemas.openxmlformats.org/officeDocument/2006/relationships/hyperlink" Target="https://des.wa.gov/services/hr-finance/small-agency-services/small-agency-financial-services/form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bctc.edu/colleges-staff/commissions-councils/dssc/resources.aspx" TargetMode="External"/><Relationship Id="rId4" Type="http://schemas.openxmlformats.org/officeDocument/2006/relationships/hyperlink" Target="https://www.sbctc.edu/resources/documents/colleges-staff/commissions-councils/dssc/fully-executed-pihe-dsb-dvr-contract-1761-75796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Interagency Agreement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Tami Jacobs, Dean of Student Success, District ADA/Section 504 Coordinator, Pierce College Fort Steilacoom</a:t>
            </a:r>
          </a:p>
          <a:p>
            <a:r>
              <a:rPr lang="en-US" dirty="0" smtClean="0"/>
              <a:t>Bree Callahan, ADA/Section 504 Coordinator, University of Washington</a:t>
            </a:r>
          </a:p>
          <a:p>
            <a:r>
              <a:rPr lang="en-US" dirty="0" smtClean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8711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Submission for Cost Share,</a:t>
            </a:r>
            <a:br>
              <a:rPr lang="en-US" dirty="0" smtClean="0"/>
            </a:br>
            <a:r>
              <a:rPr lang="en-US" sz="2200" dirty="0"/>
              <a:t>slide title </a:t>
            </a:r>
            <a:r>
              <a:rPr lang="en-US" sz="2200" dirty="0" smtClean="0"/>
              <a:t>2 of 4</a:t>
            </a:r>
            <a:r>
              <a:rPr lang="en-US" sz="2200" dirty="0"/>
              <a:t>,	</a:t>
            </a:r>
            <a:r>
              <a:rPr lang="en-US" sz="2200" dirty="0" smtClean="0"/>
              <a:t>	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Submit </a:t>
            </a:r>
            <a:r>
              <a:rPr lang="en-US" sz="2400" dirty="0" smtClean="0"/>
              <a:t>an estimated CSW and </a:t>
            </a:r>
            <a:r>
              <a:rPr lang="en-US" sz="2400" dirty="0"/>
              <a:t>engage DVR/DSB to formally reach </a:t>
            </a:r>
            <a:r>
              <a:rPr lang="en-US" sz="2400" dirty="0" smtClean="0"/>
              <a:t>agreement within 30 calendar days of starting covered service</a:t>
            </a:r>
          </a:p>
          <a:p>
            <a:pPr lvl="1"/>
            <a:r>
              <a:rPr lang="en-US" sz="2200" dirty="0" smtClean="0"/>
              <a:t>Suggested template script email </a:t>
            </a:r>
          </a:p>
          <a:p>
            <a:r>
              <a:rPr lang="en-US" sz="2400" dirty="0" smtClean="0"/>
              <a:t>DVR/DSB reviews, approves and returns CSW within 15 calendar days of receipt</a:t>
            </a:r>
          </a:p>
          <a:p>
            <a:pPr lvl="1"/>
            <a:r>
              <a:rPr lang="en-US" sz="2200" dirty="0" smtClean="0"/>
              <a:t>DVR/DSB may request additional information</a:t>
            </a:r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Submission for Cost Share, </a:t>
            </a:r>
            <a:r>
              <a:rPr lang="en-US" sz="2200" dirty="0"/>
              <a:t>slide title </a:t>
            </a:r>
            <a:r>
              <a:rPr lang="en-US" sz="2200" dirty="0" smtClean="0"/>
              <a:t>3 of 4</a:t>
            </a:r>
            <a:r>
              <a:rPr lang="en-US" sz="2200" dirty="0"/>
              <a:t>,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4963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If, during the course of the academic year, the total estimated amount owed by DVR/DSB is anticipated to increase by 25% or more, then the PIHE must submit an amended CSW 30 calendar days prior to incurring the additional costs</a:t>
            </a:r>
          </a:p>
          <a:p>
            <a:pPr lvl="1"/>
            <a:r>
              <a:rPr lang="en-US" sz="2000" dirty="0" smtClean="0"/>
              <a:t>For example, Sally Student starts fall term part-time and then decides to increase to full-time for winter and spring terms.</a:t>
            </a:r>
          </a:p>
          <a:p>
            <a:pPr lvl="1"/>
            <a:r>
              <a:rPr lang="en-US" sz="2000" dirty="0" smtClean="0"/>
              <a:t>For example, Harry Husky starts out in an AA transfer track fall term, then decides to change to Culinary Arts winter term.</a:t>
            </a:r>
          </a:p>
          <a:p>
            <a:r>
              <a:rPr lang="en-US" sz="2400" dirty="0"/>
              <a:t>DVR/DSB reviews, approves and returns </a:t>
            </a:r>
            <a:r>
              <a:rPr lang="en-US" sz="2400" dirty="0" smtClean="0"/>
              <a:t>CSW within </a:t>
            </a:r>
            <a:r>
              <a:rPr lang="en-US" sz="2400" dirty="0"/>
              <a:t>15 calendar days of receipt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Submission for Cost Share, </a:t>
            </a:r>
            <a:r>
              <a:rPr lang="en-US" sz="2200" dirty="0"/>
              <a:t>slide title </a:t>
            </a:r>
            <a:r>
              <a:rPr lang="en-US" sz="2200" dirty="0" smtClean="0"/>
              <a:t>4 of 4</a:t>
            </a:r>
            <a:r>
              <a:rPr lang="en-US" sz="2200" dirty="0"/>
              <a:t>,</a:t>
            </a: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779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Billing and Payment process</a:t>
            </a:r>
          </a:p>
          <a:p>
            <a:pPr lvl="1"/>
            <a:r>
              <a:rPr lang="en-US" sz="2200" dirty="0" smtClean="0"/>
              <a:t>Partner with your billing department</a:t>
            </a:r>
          </a:p>
          <a:p>
            <a:pPr lvl="1"/>
            <a:r>
              <a:rPr lang="en-US" sz="2200" dirty="0" smtClean="0"/>
              <a:t>Submit final CSW with </a:t>
            </a:r>
            <a:r>
              <a:rPr lang="en-US" sz="2200" dirty="0"/>
              <a:t>actual costs associated with covered services </a:t>
            </a:r>
            <a:r>
              <a:rPr lang="en-US" sz="2200" dirty="0" smtClean="0"/>
              <a:t>along </a:t>
            </a:r>
            <a:r>
              <a:rPr lang="en-US" sz="2200" dirty="0"/>
              <a:t>with the </a:t>
            </a:r>
            <a:r>
              <a:rPr lang="en-US" sz="2200" dirty="0" smtClean="0"/>
              <a:t>A19-1A </a:t>
            </a:r>
            <a:r>
              <a:rPr lang="en-US" sz="2200" dirty="0"/>
              <a:t>Invoice </a:t>
            </a:r>
            <a:r>
              <a:rPr lang="en-US" sz="2200" dirty="0" smtClean="0"/>
              <a:t>Voucher within 30 calendar days of the end of the term</a:t>
            </a:r>
          </a:p>
          <a:p>
            <a:pPr lvl="2"/>
            <a:r>
              <a:rPr lang="en-US" sz="2000" dirty="0"/>
              <a:t>A19-1A </a:t>
            </a:r>
            <a:r>
              <a:rPr lang="en-US" sz="2000" dirty="0" smtClean="0"/>
              <a:t>shall include description of the work performed, shared participants initials, and total costs </a:t>
            </a:r>
          </a:p>
          <a:p>
            <a:pPr lvl="3"/>
            <a:r>
              <a:rPr lang="en-US" sz="1800" dirty="0" smtClean="0"/>
              <a:t>Provide suggested template </a:t>
            </a:r>
            <a:r>
              <a:rPr lang="en-US" sz="1800" dirty="0"/>
              <a:t>A19-1A </a:t>
            </a:r>
            <a:r>
              <a:rPr lang="en-US" sz="1800" dirty="0" smtClean="0"/>
              <a:t>language to your billing department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Links to</a:t>
            </a:r>
          </a:p>
          <a:p>
            <a:pPr lvl="1"/>
            <a:r>
              <a:rPr lang="en-US" dirty="0" smtClean="0">
                <a:hlinkClick r:id="rId2"/>
              </a:rPr>
              <a:t>A19-1A Invoice Voucher </a:t>
            </a:r>
            <a:r>
              <a:rPr lang="en-US" dirty="0" smtClean="0"/>
              <a:t>(Department of Enterprise Services webpage, scroll down to Invoice Voucher)</a:t>
            </a:r>
          </a:p>
          <a:p>
            <a:pPr lvl="1"/>
            <a:r>
              <a:rPr lang="en-US" dirty="0" smtClean="0">
                <a:hlinkClick r:id="rId3"/>
              </a:rPr>
              <a:t>Cost Share Worksheet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Interagency Agreement 2017 – 2019 </a:t>
            </a:r>
            <a:r>
              <a:rPr lang="en-US" dirty="0" smtClean="0"/>
              <a:t>(will update once we have the newest agreement)</a:t>
            </a:r>
          </a:p>
          <a:p>
            <a:pPr lvl="1"/>
            <a:r>
              <a:rPr lang="en-US" dirty="0" smtClean="0">
                <a:hlinkClick r:id="rId5"/>
              </a:rPr>
              <a:t>DSSC SBCTC webpage for resources/templates </a:t>
            </a:r>
            <a:r>
              <a:rPr lang="en-US" dirty="0" smtClean="0"/>
              <a:t>(Be cautious as to the year of the resources you are using.  New resources will be added/updated once the newest agreement has all appropriate signatures</a:t>
            </a:r>
            <a:r>
              <a:rPr lang="en-US" dirty="0" smtClean="0"/>
              <a:t>.)</a:t>
            </a:r>
          </a:p>
          <a:p>
            <a:pPr lvl="2"/>
            <a:r>
              <a:rPr lang="en-US" dirty="0" smtClean="0"/>
              <a:t>Visual </a:t>
            </a:r>
            <a:r>
              <a:rPr lang="en-US" dirty="0" smtClean="0"/>
              <a:t>Lucid chart of </a:t>
            </a:r>
            <a:r>
              <a:rPr lang="en-US" dirty="0" smtClean="0"/>
              <a:t>workflow</a:t>
            </a:r>
          </a:p>
          <a:p>
            <a:pPr lvl="2"/>
            <a:r>
              <a:rPr lang="en-US" dirty="0" smtClean="0"/>
              <a:t>Interpreter/Speech to Text/Alternative Format Worksheet options</a:t>
            </a:r>
          </a:p>
          <a:p>
            <a:pPr lvl="2"/>
            <a:r>
              <a:rPr lang="en-US" dirty="0" smtClean="0"/>
              <a:t>Email templates options</a:t>
            </a:r>
          </a:p>
          <a:p>
            <a:pPr lvl="2"/>
            <a:r>
              <a:rPr lang="en-US" dirty="0" smtClean="0"/>
              <a:t>A-19 template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questions do you have?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220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Purpose and history of the Interagency Agreement</a:t>
            </a:r>
          </a:p>
          <a:p>
            <a:r>
              <a:rPr lang="en-US" sz="2400" dirty="0" smtClean="0"/>
              <a:t>Why we got back together this time</a:t>
            </a:r>
          </a:p>
          <a:p>
            <a:r>
              <a:rPr lang="en-US" sz="2400" dirty="0" smtClean="0"/>
              <a:t>Changes implemented in 2019</a:t>
            </a:r>
          </a:p>
          <a:p>
            <a:r>
              <a:rPr lang="en-US" sz="2400" dirty="0" smtClean="0"/>
              <a:t>Step by </a:t>
            </a:r>
            <a:r>
              <a:rPr lang="en-US" sz="2400" dirty="0"/>
              <a:t>s</a:t>
            </a:r>
            <a:r>
              <a:rPr lang="en-US" sz="2400" dirty="0" smtClean="0"/>
              <a:t>tep submission process</a:t>
            </a:r>
          </a:p>
          <a:p>
            <a:r>
              <a:rPr lang="en-US" sz="2400" dirty="0" smtClean="0"/>
              <a:t>Resources</a:t>
            </a:r>
          </a:p>
          <a:p>
            <a:r>
              <a:rPr lang="en-US" sz="2400" dirty="0" smtClean="0"/>
              <a:t>Questions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25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 for training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COP:  Council of Presidents</a:t>
            </a:r>
          </a:p>
          <a:p>
            <a:r>
              <a:rPr lang="en-US" dirty="0" smtClean="0"/>
              <a:t>CSW:  Cost Share Worksheet</a:t>
            </a:r>
            <a:endParaRPr lang="en-US" dirty="0"/>
          </a:p>
          <a:p>
            <a:r>
              <a:rPr lang="en-US" dirty="0" smtClean="0"/>
              <a:t>DSB:  Department of Services for the Blind</a:t>
            </a:r>
            <a:endParaRPr lang="en-US" dirty="0"/>
          </a:p>
          <a:p>
            <a:r>
              <a:rPr lang="en-US" dirty="0" smtClean="0"/>
              <a:t>DVR:  Division of Vocational Rehabilitation</a:t>
            </a:r>
            <a:endParaRPr lang="en-US" dirty="0"/>
          </a:p>
          <a:p>
            <a:r>
              <a:rPr lang="en-US" dirty="0" smtClean="0"/>
              <a:t>PIHE</a:t>
            </a:r>
            <a:r>
              <a:rPr lang="en-US" dirty="0"/>
              <a:t>: </a:t>
            </a:r>
            <a:r>
              <a:rPr lang="en-US" dirty="0" smtClean="0"/>
              <a:t> Public </a:t>
            </a:r>
            <a:r>
              <a:rPr lang="en-US" dirty="0"/>
              <a:t>Institutions of Higher </a:t>
            </a:r>
            <a:r>
              <a:rPr lang="en-US" dirty="0" smtClean="0"/>
              <a:t>Education</a:t>
            </a:r>
          </a:p>
          <a:p>
            <a:r>
              <a:rPr lang="en-US" dirty="0"/>
              <a:t>SBCTC: </a:t>
            </a:r>
            <a:r>
              <a:rPr lang="en-US" dirty="0" smtClean="0"/>
              <a:t> State </a:t>
            </a:r>
            <a:r>
              <a:rPr lang="en-US" dirty="0"/>
              <a:t>Board of Community and Technical </a:t>
            </a:r>
            <a:r>
              <a:rPr lang="en-US" dirty="0" smtClean="0"/>
              <a:t>Colleges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Interagency Agreement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Promote a collaborative approach to serving qualified Student Participants while recognizing the different missions of DVR, DSB and the PIHEs.  </a:t>
            </a:r>
          </a:p>
          <a:p>
            <a:r>
              <a:rPr lang="en-US" sz="2400" dirty="0" smtClean="0"/>
              <a:t>Establish and commit to a cost-sharing agreement between the parties.  </a:t>
            </a:r>
          </a:p>
          <a:p>
            <a:r>
              <a:rPr lang="en-US" sz="2400" dirty="0" smtClean="0"/>
              <a:t>Outline the responsibilities associated with shared Student Participants.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8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Interagency Agreement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Originated in the late 90’s and the focus was shared cost of braille and ASL interpreting </a:t>
            </a:r>
          </a:p>
          <a:p>
            <a:pPr lvl="1"/>
            <a:r>
              <a:rPr lang="en-US" sz="1800" dirty="0" smtClean="0"/>
              <a:t>Council of Presidents (COP) and State Board of Community and Technical Colleges (SBCTC) reps along with Dept. of Vocational Rehabilitation (DVR) and Dept. of Services for the Blind</a:t>
            </a:r>
            <a:r>
              <a:rPr lang="en-US" sz="1800" dirty="0"/>
              <a:t> </a:t>
            </a:r>
            <a:r>
              <a:rPr lang="en-US" sz="1800" dirty="0" smtClean="0"/>
              <a:t>(DSB)</a:t>
            </a:r>
          </a:p>
          <a:p>
            <a:pPr lvl="1"/>
            <a:r>
              <a:rPr lang="en-US" sz="1800" dirty="0" smtClean="0"/>
              <a:t>Agreement established to facilitate collaboration and student support</a:t>
            </a:r>
          </a:p>
          <a:p>
            <a:pPr lvl="1"/>
            <a:r>
              <a:rPr lang="en-US" sz="1800" dirty="0" smtClean="0"/>
              <a:t>Cost sharing point kicked in at $7,500</a:t>
            </a:r>
          </a:p>
          <a:p>
            <a:r>
              <a:rPr lang="en-US" sz="2400" dirty="0" smtClean="0"/>
              <a:t>Reviewed and signed every 2 years by each institution and agency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Process Check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Clarification of processes</a:t>
            </a:r>
          </a:p>
          <a:p>
            <a:r>
              <a:rPr lang="en-US" sz="2400" dirty="0" smtClean="0"/>
              <a:t>Improve consistency </a:t>
            </a:r>
          </a:p>
          <a:p>
            <a:r>
              <a:rPr lang="en-US" sz="2400" dirty="0" smtClean="0"/>
              <a:t>Ensure following all agency requirements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Changes </a:t>
            </a:r>
            <a:r>
              <a:rPr lang="en-US" dirty="0"/>
              <a:t>M</a:t>
            </a:r>
            <a:r>
              <a:rPr lang="en-US" dirty="0" smtClean="0"/>
              <a:t>oving </a:t>
            </a:r>
            <a:r>
              <a:rPr lang="en-US" dirty="0"/>
              <a:t>F</a:t>
            </a:r>
            <a:r>
              <a:rPr lang="en-US" dirty="0" smtClean="0"/>
              <a:t>orward in 2019, </a:t>
            </a:r>
            <a:br>
              <a:rPr lang="en-US" dirty="0" smtClean="0"/>
            </a:br>
            <a:r>
              <a:rPr lang="en-US" sz="2200" dirty="0" smtClean="0"/>
              <a:t>slide title 1 of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4297"/>
            <a:ext cx="8915400" cy="41869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Exact specificity on agreement timelines for PIHE</a:t>
            </a:r>
          </a:p>
          <a:p>
            <a:pPr lvl="1"/>
            <a:r>
              <a:rPr lang="en-US" sz="2000" dirty="0" smtClean="0"/>
              <a:t>When a covered services is </a:t>
            </a:r>
            <a:r>
              <a:rPr lang="en-US" sz="2000" dirty="0"/>
              <a:t>anticipated </a:t>
            </a:r>
            <a:r>
              <a:rPr lang="en-US" sz="2000" dirty="0" smtClean="0"/>
              <a:t>to exceed </a:t>
            </a:r>
            <a:r>
              <a:rPr lang="en-US" sz="2000" dirty="0"/>
              <a:t>$</a:t>
            </a:r>
            <a:r>
              <a:rPr lang="en-US" sz="2000" dirty="0" smtClean="0"/>
              <a:t>7,500, submit an estimated CSW to DVR/DSB </a:t>
            </a:r>
            <a:r>
              <a:rPr lang="en-US" sz="2000" b="1" dirty="0" smtClean="0"/>
              <a:t>within 30 calendar days </a:t>
            </a:r>
            <a:r>
              <a:rPr lang="en-US" sz="2000" dirty="0" smtClean="0"/>
              <a:t>of starting a covered services 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ubmit an amended CSW when covered services are anticipated to increase by 25% or more of original CSW estimate </a:t>
            </a:r>
            <a:r>
              <a:rPr lang="en-US" sz="2000" b="1" dirty="0" smtClean="0"/>
              <a:t>30 calendar days prior </a:t>
            </a:r>
            <a:r>
              <a:rPr lang="en-US" sz="2000" dirty="0" smtClean="0"/>
              <a:t>to incurring the additional costs</a:t>
            </a:r>
            <a:endParaRPr lang="en-US" sz="2000" dirty="0"/>
          </a:p>
          <a:p>
            <a:pPr lvl="1"/>
            <a:r>
              <a:rPr lang="en-US" sz="2000" dirty="0" smtClean="0"/>
              <a:t>Submit A19-1A Invoice Voucher within </a:t>
            </a:r>
            <a:r>
              <a:rPr lang="en-US" sz="2000" b="1" dirty="0" smtClean="0"/>
              <a:t>30 calendar days </a:t>
            </a:r>
            <a:r>
              <a:rPr lang="en-US" sz="2000" dirty="0" smtClean="0"/>
              <a:t>of the end of the academic term</a:t>
            </a:r>
          </a:p>
        </p:txBody>
      </p:sp>
    </p:spTree>
    <p:extLst>
      <p:ext uri="{BB962C8B-B14F-4D97-AF65-F5344CB8AC3E}">
        <p14:creationId xmlns:p14="http://schemas.microsoft.com/office/powerpoint/2010/main" val="75227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Changes </a:t>
            </a:r>
            <a:r>
              <a:rPr lang="en-US" dirty="0"/>
              <a:t>M</a:t>
            </a:r>
            <a:r>
              <a:rPr lang="en-US" dirty="0" smtClean="0"/>
              <a:t>oving </a:t>
            </a:r>
            <a:r>
              <a:rPr lang="en-US" dirty="0"/>
              <a:t>F</a:t>
            </a:r>
            <a:r>
              <a:rPr lang="en-US" dirty="0" smtClean="0"/>
              <a:t>orward 	in 2019, </a:t>
            </a:r>
            <a:br>
              <a:rPr lang="en-US" dirty="0" smtClean="0"/>
            </a:br>
            <a:r>
              <a:rPr lang="en-US" sz="2200" dirty="0" smtClean="0"/>
              <a:t>slide title 2 of 2,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4297"/>
            <a:ext cx="8915400" cy="41869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Exact specificity on agreement timelines for DVR/DSB</a:t>
            </a:r>
          </a:p>
          <a:p>
            <a:pPr lvl="1"/>
            <a:r>
              <a:rPr lang="en-US" sz="2000" dirty="0" smtClean="0"/>
              <a:t>Reviews, approves and returns the estimated CSW to PIHE within </a:t>
            </a:r>
            <a:r>
              <a:rPr lang="en-US" sz="2000" b="1" dirty="0" smtClean="0"/>
              <a:t>15 calendar days </a:t>
            </a:r>
            <a:r>
              <a:rPr lang="en-US" sz="2000" dirty="0" smtClean="0"/>
              <a:t>of receiving</a:t>
            </a:r>
          </a:p>
          <a:p>
            <a:pPr lvl="1"/>
            <a:r>
              <a:rPr lang="en-US" sz="2000" dirty="0" smtClean="0"/>
              <a:t>Reviews</a:t>
            </a:r>
            <a:r>
              <a:rPr lang="en-US" sz="2000" dirty="0"/>
              <a:t>, approves and </a:t>
            </a:r>
            <a:r>
              <a:rPr lang="en-US" sz="2000" dirty="0" smtClean="0"/>
              <a:t>returns the amended CSW to </a:t>
            </a:r>
            <a:r>
              <a:rPr lang="en-US" sz="2000" dirty="0"/>
              <a:t>PIHE within </a:t>
            </a:r>
            <a:r>
              <a:rPr lang="en-US" sz="2000" b="1" dirty="0"/>
              <a:t>15 calendar days </a:t>
            </a:r>
            <a:r>
              <a:rPr lang="en-US" sz="2000" dirty="0"/>
              <a:t>of </a:t>
            </a:r>
            <a:r>
              <a:rPr lang="en-US" sz="2000" dirty="0" smtClean="0"/>
              <a:t>receiving</a:t>
            </a:r>
          </a:p>
          <a:p>
            <a:pPr lvl="1"/>
            <a:r>
              <a:rPr lang="en-US" sz="2000" dirty="0" smtClean="0"/>
              <a:t>Payment to PIHE </a:t>
            </a:r>
            <a:r>
              <a:rPr lang="en-US" sz="2000" b="1" dirty="0" smtClean="0"/>
              <a:t>within 30 days </a:t>
            </a:r>
            <a:r>
              <a:rPr lang="en-US" sz="2000" dirty="0" smtClean="0"/>
              <a:t>after receipt of all appropriate documentation </a:t>
            </a:r>
            <a:endParaRPr lang="en-US" sz="2000" dirty="0"/>
          </a:p>
          <a:p>
            <a:pPr lvl="2"/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3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337818" cy="1280890"/>
          </a:xfrm>
        </p:spPr>
        <p:txBody>
          <a:bodyPr/>
          <a:lstStyle/>
          <a:p>
            <a:r>
              <a:rPr lang="en-US" dirty="0" smtClean="0"/>
              <a:t>Step by Step Submission for Cost Share, </a:t>
            </a:r>
            <a:br>
              <a:rPr lang="en-US" dirty="0" smtClean="0"/>
            </a:br>
            <a:r>
              <a:rPr lang="en-US" sz="2200" dirty="0" smtClean="0"/>
              <a:t>slide title 1 of 4,	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Meet with student, determine student is a qualified “Student Participant” as defined in the agreement and is approved for “covered services” outlined in the Interagency Agreement</a:t>
            </a:r>
          </a:p>
          <a:p>
            <a:r>
              <a:rPr lang="en-US" sz="2600" dirty="0" smtClean="0"/>
              <a:t>Determine estimated costs for the “academic year” </a:t>
            </a:r>
          </a:p>
          <a:p>
            <a:pPr lvl="1"/>
            <a:r>
              <a:rPr lang="en-US" sz="2200" dirty="0" smtClean="0"/>
              <a:t>Prep time and travel expenses need to be noted separately on the template spreadsheet and in the script email</a:t>
            </a:r>
          </a:p>
          <a:p>
            <a:pPr lvl="1"/>
            <a:r>
              <a:rPr lang="en-US" sz="2200" dirty="0" smtClean="0"/>
              <a:t>Track estimates for academic year with suggested template</a:t>
            </a:r>
          </a:p>
          <a:p>
            <a:r>
              <a:rPr lang="en-US" sz="2600" dirty="0" smtClean="0"/>
              <a:t>Begin tracking actual costs with suggested template</a:t>
            </a:r>
          </a:p>
          <a:p>
            <a:pPr lvl="1"/>
            <a:r>
              <a:rPr lang="en-US" sz="2200" dirty="0" smtClean="0"/>
              <a:t>Template spreadsheets are for PIHE record keeping and do not need to be submitted with the CSW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1206</TotalTime>
  <Words>820</Words>
  <Application>Microsoft Office PowerPoint</Application>
  <PresentationFormat>Widescreen</PresentationFormat>
  <Paragraphs>96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Wisp</vt:lpstr>
      <vt:lpstr>Interagency Agreement</vt:lpstr>
      <vt:lpstr>Goals for Today </vt:lpstr>
      <vt:lpstr>Acronyms for training  </vt:lpstr>
      <vt:lpstr>Purpose of Interagency Agreement  </vt:lpstr>
      <vt:lpstr>History of Interagency Agreement  </vt:lpstr>
      <vt:lpstr>2019 Process Check in</vt:lpstr>
      <vt:lpstr>Changes Moving Forward in 2019,  slide title 1 of 2</vt:lpstr>
      <vt:lpstr>Changes Moving Forward  in 2019,  slide title 2 of 2,</vt:lpstr>
      <vt:lpstr>Step by Step Submission for Cost Share,  slide title 1 of 4, </vt:lpstr>
      <vt:lpstr>Step by Step Submission for Cost Share, slide title 2 of 4,  </vt:lpstr>
      <vt:lpstr>Step by Step Submission for Cost Share, slide title 3 of 4,  </vt:lpstr>
      <vt:lpstr>Step by Step Submission for Cost Share, slide title 4 of 4,  </vt:lpstr>
      <vt:lpstr>Resources</vt:lpstr>
      <vt:lpstr>Questions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Interagency Ageement</dc:title>
  <dc:creator>Bree Callahan</dc:creator>
  <cp:lastModifiedBy>Bree Callahan</cp:lastModifiedBy>
  <cp:revision>44</cp:revision>
  <dcterms:created xsi:type="dcterms:W3CDTF">2016-10-03T17:24:08Z</dcterms:created>
  <dcterms:modified xsi:type="dcterms:W3CDTF">2019-05-24T23:38:55Z</dcterms:modified>
</cp:coreProperties>
</file>