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0"/>
  </p:notesMasterIdLst>
  <p:sldIdLst>
    <p:sldId id="301" r:id="rId2"/>
    <p:sldId id="257" r:id="rId3"/>
    <p:sldId id="258" r:id="rId4"/>
    <p:sldId id="259" r:id="rId5"/>
    <p:sldId id="295" r:id="rId6"/>
    <p:sldId id="302" r:id="rId7"/>
    <p:sldId id="266" r:id="rId8"/>
    <p:sldId id="304" r:id="rId9"/>
    <p:sldId id="305" r:id="rId10"/>
    <p:sldId id="269" r:id="rId11"/>
    <p:sldId id="271" r:id="rId12"/>
    <p:sldId id="272" r:id="rId13"/>
    <p:sldId id="273" r:id="rId14"/>
    <p:sldId id="296" r:id="rId15"/>
    <p:sldId id="297" r:id="rId16"/>
    <p:sldId id="298" r:id="rId17"/>
    <p:sldId id="299" r:id="rId18"/>
    <p:sldId id="303" r:id="rId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46EAEA-5F61-0066-5744-A52604C041FB}" name="Wilson, Kirsten G. (DES)" initials="WKG(" userId="S::kirsten.wilson@des.wa.gov::8dfb9519-2971-4d77-9eb4-986c2d3050e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CFE9"/>
    <a:srgbClr val="5E76C0"/>
    <a:srgbClr val="00D0C1"/>
    <a:srgbClr val="90DFD6"/>
    <a:srgbClr val="9AE2D9"/>
    <a:srgbClr val="BEECE7"/>
    <a:srgbClr val="CCF0EC"/>
    <a:srgbClr val="DBF5F2"/>
    <a:srgbClr val="A8E6DF"/>
    <a:srgbClr val="7DC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7F07F1-9EAE-4435-AB79-339DFE5336E9}" v="562" dt="2023-10-17T21:55:33.9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2" autoAdjust="0"/>
    <p:restoredTop sz="70035" autoAdjust="0"/>
  </p:normalViewPr>
  <p:slideViewPr>
    <p:cSldViewPr snapToGrid="0">
      <p:cViewPr varScale="1">
        <p:scale>
          <a:sx n="47" d="100"/>
          <a:sy n="47" d="100"/>
        </p:scale>
        <p:origin x="1340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6DEAD3-3439-4F12-AA26-7224E90DEE47}" type="doc">
      <dgm:prSet loTypeId="urn:microsoft.com/office/officeart/2005/8/layout/venn3" loCatId="relationship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355DA15-1B04-401E-942E-C0909F0D007F}">
      <dgm:prSet custT="1"/>
      <dgm:spPr/>
      <dgm:t>
        <a:bodyPr/>
        <a:lstStyle/>
        <a:p>
          <a:r>
            <a:rPr lang="en-US" sz="2400" dirty="0"/>
            <a:t>Fully collaborative process</a:t>
          </a:r>
        </a:p>
      </dgm:t>
    </dgm:pt>
    <dgm:pt modelId="{5EA190A9-BD99-4814-9A4C-CD33224658CC}" type="parTrans" cxnId="{738DE077-98B7-4F01-B857-157A6081C047}">
      <dgm:prSet/>
      <dgm:spPr/>
      <dgm:t>
        <a:bodyPr/>
        <a:lstStyle/>
        <a:p>
          <a:endParaRPr lang="en-US" sz="2400"/>
        </a:p>
      </dgm:t>
    </dgm:pt>
    <dgm:pt modelId="{6EE4A26E-DA1A-4962-85FE-C78B276D7A92}" type="sibTrans" cxnId="{738DE077-98B7-4F01-B857-157A6081C047}">
      <dgm:prSet/>
      <dgm:spPr/>
      <dgm:t>
        <a:bodyPr/>
        <a:lstStyle/>
        <a:p>
          <a:endParaRPr lang="en-US" sz="2400"/>
        </a:p>
      </dgm:t>
    </dgm:pt>
    <dgm:pt modelId="{0423FBD8-D9AC-4ADB-80E8-A78ED7546F09}">
      <dgm:prSet custT="1"/>
      <dgm:spPr/>
      <dgm:t>
        <a:bodyPr/>
        <a:lstStyle/>
        <a:p>
          <a:r>
            <a:rPr lang="en-US" sz="2400" dirty="0"/>
            <a:t>Fully negotiable process</a:t>
          </a:r>
        </a:p>
      </dgm:t>
    </dgm:pt>
    <dgm:pt modelId="{F4B529E7-0306-4AC1-A3BE-43C116C4E52B}" type="parTrans" cxnId="{4648B477-7AD9-452F-AFD9-CE28FA4A5BF9}">
      <dgm:prSet/>
      <dgm:spPr/>
      <dgm:t>
        <a:bodyPr/>
        <a:lstStyle/>
        <a:p>
          <a:endParaRPr lang="en-US" sz="2400"/>
        </a:p>
      </dgm:t>
    </dgm:pt>
    <dgm:pt modelId="{8423A268-16D0-4FCA-8D6A-8EC7A10D1F6D}" type="sibTrans" cxnId="{4648B477-7AD9-452F-AFD9-CE28FA4A5BF9}">
      <dgm:prSet/>
      <dgm:spPr/>
      <dgm:t>
        <a:bodyPr/>
        <a:lstStyle/>
        <a:p>
          <a:endParaRPr lang="en-US" sz="2400"/>
        </a:p>
      </dgm:t>
    </dgm:pt>
    <dgm:pt modelId="{7BBE116B-57E2-4856-861C-FE736E502838}">
      <dgm:prSet custT="1"/>
      <dgm:spPr/>
      <dgm:t>
        <a:bodyPr/>
        <a:lstStyle/>
        <a:p>
          <a:r>
            <a:rPr lang="en-US" sz="2400" dirty="0"/>
            <a:t>Provides guarantees</a:t>
          </a:r>
        </a:p>
      </dgm:t>
    </dgm:pt>
    <dgm:pt modelId="{9288CAE7-BA0B-4F8A-B267-1A80B3631FA9}" type="parTrans" cxnId="{7E3AF83A-55BF-41FC-B8EB-73930AA9748C}">
      <dgm:prSet/>
      <dgm:spPr/>
      <dgm:t>
        <a:bodyPr/>
        <a:lstStyle/>
        <a:p>
          <a:endParaRPr lang="en-US" sz="2400"/>
        </a:p>
      </dgm:t>
    </dgm:pt>
    <dgm:pt modelId="{355B2000-1C73-4A7A-A0D3-D2C225681BA7}" type="sibTrans" cxnId="{7E3AF83A-55BF-41FC-B8EB-73930AA9748C}">
      <dgm:prSet/>
      <dgm:spPr/>
      <dgm:t>
        <a:bodyPr/>
        <a:lstStyle/>
        <a:p>
          <a:endParaRPr lang="en-US" sz="2400"/>
        </a:p>
      </dgm:t>
    </dgm:pt>
    <dgm:pt modelId="{D0F2F588-3E9B-494F-A68F-603A5AFE8071}">
      <dgm:prSet custT="1"/>
      <dgm:spPr/>
      <dgm:t>
        <a:bodyPr/>
        <a:lstStyle/>
        <a:p>
          <a:r>
            <a:rPr lang="en-US" sz="2400" dirty="0"/>
            <a:t>Emphasizes achievement of energy savings</a:t>
          </a:r>
        </a:p>
      </dgm:t>
    </dgm:pt>
    <dgm:pt modelId="{0248E38E-4088-43E6-851D-A8387FB7E776}" type="parTrans" cxnId="{A876690D-1B83-4B86-AA68-9C6F10EF31F2}">
      <dgm:prSet/>
      <dgm:spPr/>
      <dgm:t>
        <a:bodyPr/>
        <a:lstStyle/>
        <a:p>
          <a:endParaRPr lang="en-US" sz="2400"/>
        </a:p>
      </dgm:t>
    </dgm:pt>
    <dgm:pt modelId="{375A358A-BA99-40CC-9134-8E723EBF71EB}" type="sibTrans" cxnId="{A876690D-1B83-4B86-AA68-9C6F10EF31F2}">
      <dgm:prSet/>
      <dgm:spPr/>
      <dgm:t>
        <a:bodyPr/>
        <a:lstStyle/>
        <a:p>
          <a:endParaRPr lang="en-US" sz="2400"/>
        </a:p>
      </dgm:t>
    </dgm:pt>
    <dgm:pt modelId="{F512D1FC-F56A-4A80-8546-0ACD26A07C6A}" type="pres">
      <dgm:prSet presAssocID="{686DEAD3-3439-4F12-AA26-7224E90DEE47}" presName="Name0" presStyleCnt="0">
        <dgm:presLayoutVars>
          <dgm:dir/>
          <dgm:resizeHandles val="exact"/>
        </dgm:presLayoutVars>
      </dgm:prSet>
      <dgm:spPr/>
    </dgm:pt>
    <dgm:pt modelId="{4111821F-584E-4AAB-A468-B1090E126DD9}" type="pres">
      <dgm:prSet presAssocID="{D0F2F588-3E9B-494F-A68F-603A5AFE8071}" presName="Name5" presStyleLbl="vennNode1" presStyleIdx="0" presStyleCnt="4">
        <dgm:presLayoutVars>
          <dgm:bulletEnabled val="1"/>
        </dgm:presLayoutVars>
      </dgm:prSet>
      <dgm:spPr/>
    </dgm:pt>
    <dgm:pt modelId="{E93979D7-9C76-4637-9E53-31D0A9D84963}" type="pres">
      <dgm:prSet presAssocID="{375A358A-BA99-40CC-9134-8E723EBF71EB}" presName="space" presStyleCnt="0"/>
      <dgm:spPr/>
    </dgm:pt>
    <dgm:pt modelId="{1DB4BE3B-D2F4-4E00-88F2-BEEF073265AA}" type="pres">
      <dgm:prSet presAssocID="{C355DA15-1B04-401E-942E-C0909F0D007F}" presName="Name5" presStyleLbl="vennNode1" presStyleIdx="1" presStyleCnt="4">
        <dgm:presLayoutVars>
          <dgm:bulletEnabled val="1"/>
        </dgm:presLayoutVars>
      </dgm:prSet>
      <dgm:spPr/>
    </dgm:pt>
    <dgm:pt modelId="{9AAE0E25-22D1-4ECF-8C6D-6631144CC0C8}" type="pres">
      <dgm:prSet presAssocID="{6EE4A26E-DA1A-4962-85FE-C78B276D7A92}" presName="space" presStyleCnt="0"/>
      <dgm:spPr/>
    </dgm:pt>
    <dgm:pt modelId="{0957DAE0-5E1B-4380-8652-3D4E0C70D5B4}" type="pres">
      <dgm:prSet presAssocID="{0423FBD8-D9AC-4ADB-80E8-A78ED7546F09}" presName="Name5" presStyleLbl="vennNode1" presStyleIdx="2" presStyleCnt="4">
        <dgm:presLayoutVars>
          <dgm:bulletEnabled val="1"/>
        </dgm:presLayoutVars>
      </dgm:prSet>
      <dgm:spPr/>
    </dgm:pt>
    <dgm:pt modelId="{0737A102-7EEA-437A-BEA8-988499CABDAF}" type="pres">
      <dgm:prSet presAssocID="{8423A268-16D0-4FCA-8D6A-8EC7A10D1F6D}" presName="space" presStyleCnt="0"/>
      <dgm:spPr/>
    </dgm:pt>
    <dgm:pt modelId="{463A3FE7-3E26-410C-8123-7FAFFDFB3B66}" type="pres">
      <dgm:prSet presAssocID="{7BBE116B-57E2-4856-861C-FE736E502838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A876690D-1B83-4B86-AA68-9C6F10EF31F2}" srcId="{686DEAD3-3439-4F12-AA26-7224E90DEE47}" destId="{D0F2F588-3E9B-494F-A68F-603A5AFE8071}" srcOrd="0" destOrd="0" parTransId="{0248E38E-4088-43E6-851D-A8387FB7E776}" sibTransId="{375A358A-BA99-40CC-9134-8E723EBF71EB}"/>
    <dgm:cxn modelId="{7E3AF83A-55BF-41FC-B8EB-73930AA9748C}" srcId="{686DEAD3-3439-4F12-AA26-7224E90DEE47}" destId="{7BBE116B-57E2-4856-861C-FE736E502838}" srcOrd="3" destOrd="0" parTransId="{9288CAE7-BA0B-4F8A-B267-1A80B3631FA9}" sibTransId="{355B2000-1C73-4A7A-A0D3-D2C225681BA7}"/>
    <dgm:cxn modelId="{793A1F3F-C5E9-496B-9F23-FB8B73AA8B36}" type="presOf" srcId="{0423FBD8-D9AC-4ADB-80E8-A78ED7546F09}" destId="{0957DAE0-5E1B-4380-8652-3D4E0C70D5B4}" srcOrd="0" destOrd="0" presId="urn:microsoft.com/office/officeart/2005/8/layout/venn3"/>
    <dgm:cxn modelId="{4648B477-7AD9-452F-AFD9-CE28FA4A5BF9}" srcId="{686DEAD3-3439-4F12-AA26-7224E90DEE47}" destId="{0423FBD8-D9AC-4ADB-80E8-A78ED7546F09}" srcOrd="2" destOrd="0" parTransId="{F4B529E7-0306-4AC1-A3BE-43C116C4E52B}" sibTransId="{8423A268-16D0-4FCA-8D6A-8EC7A10D1F6D}"/>
    <dgm:cxn modelId="{738DE077-98B7-4F01-B857-157A6081C047}" srcId="{686DEAD3-3439-4F12-AA26-7224E90DEE47}" destId="{C355DA15-1B04-401E-942E-C0909F0D007F}" srcOrd="1" destOrd="0" parTransId="{5EA190A9-BD99-4814-9A4C-CD33224658CC}" sibTransId="{6EE4A26E-DA1A-4962-85FE-C78B276D7A92}"/>
    <dgm:cxn modelId="{574620D9-29A2-4C1D-8F68-0B85A9272FF3}" type="presOf" srcId="{686DEAD3-3439-4F12-AA26-7224E90DEE47}" destId="{F512D1FC-F56A-4A80-8546-0ACD26A07C6A}" srcOrd="0" destOrd="0" presId="urn:microsoft.com/office/officeart/2005/8/layout/venn3"/>
    <dgm:cxn modelId="{0F43B1F8-85C9-4096-86F1-B33DB821B3DA}" type="presOf" srcId="{C355DA15-1B04-401E-942E-C0909F0D007F}" destId="{1DB4BE3B-D2F4-4E00-88F2-BEEF073265AA}" srcOrd="0" destOrd="0" presId="urn:microsoft.com/office/officeart/2005/8/layout/venn3"/>
    <dgm:cxn modelId="{B305EBFC-A03D-420F-B9CD-D2E91D2F60CC}" type="presOf" srcId="{D0F2F588-3E9B-494F-A68F-603A5AFE8071}" destId="{4111821F-584E-4AAB-A468-B1090E126DD9}" srcOrd="0" destOrd="0" presId="urn:microsoft.com/office/officeart/2005/8/layout/venn3"/>
    <dgm:cxn modelId="{672ED6FD-B3A7-4193-9CDE-91B590545171}" type="presOf" srcId="{7BBE116B-57E2-4856-861C-FE736E502838}" destId="{463A3FE7-3E26-410C-8123-7FAFFDFB3B66}" srcOrd="0" destOrd="0" presId="urn:microsoft.com/office/officeart/2005/8/layout/venn3"/>
    <dgm:cxn modelId="{D1658525-2180-473A-AF44-CAA42F2F7782}" type="presParOf" srcId="{F512D1FC-F56A-4A80-8546-0ACD26A07C6A}" destId="{4111821F-584E-4AAB-A468-B1090E126DD9}" srcOrd="0" destOrd="0" presId="urn:microsoft.com/office/officeart/2005/8/layout/venn3"/>
    <dgm:cxn modelId="{B8900B1B-6564-4B10-961A-974EAD04CD20}" type="presParOf" srcId="{F512D1FC-F56A-4A80-8546-0ACD26A07C6A}" destId="{E93979D7-9C76-4637-9E53-31D0A9D84963}" srcOrd="1" destOrd="0" presId="urn:microsoft.com/office/officeart/2005/8/layout/venn3"/>
    <dgm:cxn modelId="{5AB6AD6C-3BC4-4B10-B31D-F912CE029752}" type="presParOf" srcId="{F512D1FC-F56A-4A80-8546-0ACD26A07C6A}" destId="{1DB4BE3B-D2F4-4E00-88F2-BEEF073265AA}" srcOrd="2" destOrd="0" presId="urn:microsoft.com/office/officeart/2005/8/layout/venn3"/>
    <dgm:cxn modelId="{A70EBE5C-01C7-443D-96EE-F46E6740FC80}" type="presParOf" srcId="{F512D1FC-F56A-4A80-8546-0ACD26A07C6A}" destId="{9AAE0E25-22D1-4ECF-8C6D-6631144CC0C8}" srcOrd="3" destOrd="0" presId="urn:microsoft.com/office/officeart/2005/8/layout/venn3"/>
    <dgm:cxn modelId="{46540290-1684-4A55-93B4-0909359DB6D0}" type="presParOf" srcId="{F512D1FC-F56A-4A80-8546-0ACD26A07C6A}" destId="{0957DAE0-5E1B-4380-8652-3D4E0C70D5B4}" srcOrd="4" destOrd="0" presId="urn:microsoft.com/office/officeart/2005/8/layout/venn3"/>
    <dgm:cxn modelId="{3E27993F-60FD-4F83-A8B1-9E4DAD71D3E8}" type="presParOf" srcId="{F512D1FC-F56A-4A80-8546-0ACD26A07C6A}" destId="{0737A102-7EEA-437A-BEA8-988499CABDAF}" srcOrd="5" destOrd="0" presId="urn:microsoft.com/office/officeart/2005/8/layout/venn3"/>
    <dgm:cxn modelId="{2C53A0E1-981C-4660-9841-2AB6C7A93488}" type="presParOf" srcId="{F512D1FC-F56A-4A80-8546-0ACD26A07C6A}" destId="{463A3FE7-3E26-410C-8123-7FAFFDFB3B66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2D8ED3-27CA-49C0-9250-900AFC5800FF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EDD78AD-B413-4E5C-80D4-76221133BCD0}">
      <dgm:prSet custT="1"/>
      <dgm:spPr/>
      <dgm:t>
        <a:bodyPr/>
        <a:lstStyle/>
        <a:p>
          <a:r>
            <a:rPr lang="en-US" sz="2000" b="0" baseline="0" dirty="0"/>
            <a:t>Energy efficient lighting retrofits</a:t>
          </a:r>
          <a:endParaRPr lang="en-US" sz="2000" dirty="0"/>
        </a:p>
      </dgm:t>
    </dgm:pt>
    <dgm:pt modelId="{E541A15A-9530-44BB-AC94-FE9A8D7EB4B1}" type="parTrans" cxnId="{ECEFC1A7-A1B6-40B5-95C0-490655EF051A}">
      <dgm:prSet/>
      <dgm:spPr/>
      <dgm:t>
        <a:bodyPr/>
        <a:lstStyle/>
        <a:p>
          <a:endParaRPr lang="en-US" sz="2000"/>
        </a:p>
      </dgm:t>
    </dgm:pt>
    <dgm:pt modelId="{43096279-6D2C-42D3-9B6D-65112AB8C8F9}" type="sibTrans" cxnId="{ECEFC1A7-A1B6-40B5-95C0-490655EF051A}">
      <dgm:prSet/>
      <dgm:spPr/>
      <dgm:t>
        <a:bodyPr/>
        <a:lstStyle/>
        <a:p>
          <a:endParaRPr lang="en-US" sz="2000"/>
        </a:p>
      </dgm:t>
    </dgm:pt>
    <dgm:pt modelId="{3421FF2B-10A9-40BC-9008-0C561E49A67B}">
      <dgm:prSet custT="1"/>
      <dgm:spPr/>
      <dgm:t>
        <a:bodyPr/>
        <a:lstStyle/>
        <a:p>
          <a:r>
            <a:rPr lang="en-US" sz="2000" b="0" baseline="0"/>
            <a:t>High efficiency HVAC systems</a:t>
          </a:r>
          <a:endParaRPr lang="en-US" sz="2000"/>
        </a:p>
      </dgm:t>
    </dgm:pt>
    <dgm:pt modelId="{353AD2D4-2FA7-49BD-8D25-E14ACF5A4A20}" type="parTrans" cxnId="{F600D720-CECB-49AB-BAE1-53063006DAF9}">
      <dgm:prSet/>
      <dgm:spPr/>
      <dgm:t>
        <a:bodyPr/>
        <a:lstStyle/>
        <a:p>
          <a:endParaRPr lang="en-US" sz="2000"/>
        </a:p>
      </dgm:t>
    </dgm:pt>
    <dgm:pt modelId="{C80B2B7F-C731-4734-B86A-48485C1002D0}" type="sibTrans" cxnId="{F600D720-CECB-49AB-BAE1-53063006DAF9}">
      <dgm:prSet/>
      <dgm:spPr/>
      <dgm:t>
        <a:bodyPr/>
        <a:lstStyle/>
        <a:p>
          <a:endParaRPr lang="en-US" sz="2000"/>
        </a:p>
      </dgm:t>
    </dgm:pt>
    <dgm:pt modelId="{A2F42E76-8921-49C3-B638-7073D74C87A4}">
      <dgm:prSet custT="1"/>
      <dgm:spPr/>
      <dgm:t>
        <a:bodyPr/>
        <a:lstStyle/>
        <a:p>
          <a:r>
            <a:rPr lang="en-US" sz="2000" b="0" baseline="0"/>
            <a:t>Boiler and chiller systems</a:t>
          </a:r>
          <a:endParaRPr lang="en-US" sz="2000"/>
        </a:p>
      </dgm:t>
    </dgm:pt>
    <dgm:pt modelId="{617DA5C1-78CC-4BC2-BE66-DD58265658CF}" type="parTrans" cxnId="{7FEEF54E-ADA9-482E-97DB-9F08E6A610F3}">
      <dgm:prSet/>
      <dgm:spPr/>
      <dgm:t>
        <a:bodyPr/>
        <a:lstStyle/>
        <a:p>
          <a:endParaRPr lang="en-US" sz="2000"/>
        </a:p>
      </dgm:t>
    </dgm:pt>
    <dgm:pt modelId="{D0CF4E65-D904-4D21-A73B-DF8ADC9429FF}" type="sibTrans" cxnId="{7FEEF54E-ADA9-482E-97DB-9F08E6A610F3}">
      <dgm:prSet/>
      <dgm:spPr/>
      <dgm:t>
        <a:bodyPr/>
        <a:lstStyle/>
        <a:p>
          <a:endParaRPr lang="en-US" sz="2000"/>
        </a:p>
      </dgm:t>
    </dgm:pt>
    <dgm:pt modelId="{20C24381-FD85-41D7-B9D0-A5177FDA4A4F}">
      <dgm:prSet custT="1"/>
      <dgm:spPr/>
      <dgm:t>
        <a:bodyPr/>
        <a:lstStyle/>
        <a:p>
          <a:r>
            <a:rPr lang="en-US" sz="2000" b="0" baseline="0"/>
            <a:t>Motor and pumping systems</a:t>
          </a:r>
          <a:endParaRPr lang="en-US" sz="2000"/>
        </a:p>
      </dgm:t>
    </dgm:pt>
    <dgm:pt modelId="{72507932-A983-4720-9DEC-505F2AB1F840}" type="parTrans" cxnId="{76424B4F-0931-453F-9B94-FB490A2B4EDB}">
      <dgm:prSet/>
      <dgm:spPr/>
      <dgm:t>
        <a:bodyPr/>
        <a:lstStyle/>
        <a:p>
          <a:endParaRPr lang="en-US" sz="2000"/>
        </a:p>
      </dgm:t>
    </dgm:pt>
    <dgm:pt modelId="{C4E40EFB-17E2-4B7F-8AC9-0C230B380E73}" type="sibTrans" cxnId="{76424B4F-0931-453F-9B94-FB490A2B4EDB}">
      <dgm:prSet/>
      <dgm:spPr/>
      <dgm:t>
        <a:bodyPr/>
        <a:lstStyle/>
        <a:p>
          <a:endParaRPr lang="en-US" sz="2000"/>
        </a:p>
      </dgm:t>
    </dgm:pt>
    <dgm:pt modelId="{287E5B42-4F67-4695-B9CE-66667D2B9C76}">
      <dgm:prSet custT="1"/>
      <dgm:spPr/>
      <dgm:t>
        <a:bodyPr/>
        <a:lstStyle/>
        <a:p>
          <a:r>
            <a:rPr lang="en-US" sz="2000" b="0" baseline="0"/>
            <a:t>Solar, wind and co-generation</a:t>
          </a:r>
          <a:endParaRPr lang="en-US" sz="2000"/>
        </a:p>
      </dgm:t>
    </dgm:pt>
    <dgm:pt modelId="{9AC48073-105B-42A5-9B6A-3BF8A75F3F53}" type="parTrans" cxnId="{8579DCD0-8DEB-4D4C-AC77-CEB4815EE5F5}">
      <dgm:prSet/>
      <dgm:spPr/>
      <dgm:t>
        <a:bodyPr/>
        <a:lstStyle/>
        <a:p>
          <a:endParaRPr lang="en-US" sz="2000"/>
        </a:p>
      </dgm:t>
    </dgm:pt>
    <dgm:pt modelId="{169FFB41-211F-446C-9074-2611E2DC2290}" type="sibTrans" cxnId="{8579DCD0-8DEB-4D4C-AC77-CEB4815EE5F5}">
      <dgm:prSet/>
      <dgm:spPr/>
      <dgm:t>
        <a:bodyPr/>
        <a:lstStyle/>
        <a:p>
          <a:endParaRPr lang="en-US" sz="2000"/>
        </a:p>
      </dgm:t>
    </dgm:pt>
    <dgm:pt modelId="{2E0F18B6-D72E-4536-941A-15E04B190E19}">
      <dgm:prSet custT="1"/>
      <dgm:spPr/>
      <dgm:t>
        <a:bodyPr/>
        <a:lstStyle/>
        <a:p>
          <a:r>
            <a:rPr lang="en-US" sz="2000" b="0" baseline="0" dirty="0"/>
            <a:t>Water and Wastewater Treatment Plants</a:t>
          </a:r>
          <a:endParaRPr lang="en-US" sz="2000" dirty="0"/>
        </a:p>
      </dgm:t>
    </dgm:pt>
    <dgm:pt modelId="{FE2A5F93-5821-4545-88AD-98B8945B1F3F}" type="parTrans" cxnId="{39B320BE-1055-4AED-85B2-7EFB36D1AF74}">
      <dgm:prSet/>
      <dgm:spPr/>
      <dgm:t>
        <a:bodyPr/>
        <a:lstStyle/>
        <a:p>
          <a:endParaRPr lang="en-US" sz="2000"/>
        </a:p>
      </dgm:t>
    </dgm:pt>
    <dgm:pt modelId="{0E053502-04A4-48DE-BD2F-267BCF60653F}" type="sibTrans" cxnId="{39B320BE-1055-4AED-85B2-7EFB36D1AF74}">
      <dgm:prSet/>
      <dgm:spPr/>
      <dgm:t>
        <a:bodyPr/>
        <a:lstStyle/>
        <a:p>
          <a:endParaRPr lang="en-US" sz="2000"/>
        </a:p>
      </dgm:t>
    </dgm:pt>
    <dgm:pt modelId="{8BF813A9-E79A-4A7B-891E-31AFAB15C15E}">
      <dgm:prSet custT="1"/>
      <dgm:spPr/>
      <dgm:t>
        <a:bodyPr/>
        <a:lstStyle/>
        <a:p>
          <a:r>
            <a:rPr lang="en-US" sz="2000" b="0" baseline="0"/>
            <a:t>Water efficiency projects</a:t>
          </a:r>
          <a:endParaRPr lang="en-US" sz="2000"/>
        </a:p>
      </dgm:t>
    </dgm:pt>
    <dgm:pt modelId="{CA5AADCC-4A57-4C19-8A91-1AFC44A64842}" type="parTrans" cxnId="{62B38A40-E57C-4A75-9AE1-BD84CDD170D6}">
      <dgm:prSet/>
      <dgm:spPr/>
      <dgm:t>
        <a:bodyPr/>
        <a:lstStyle/>
        <a:p>
          <a:endParaRPr lang="en-US" sz="2000"/>
        </a:p>
      </dgm:t>
    </dgm:pt>
    <dgm:pt modelId="{3A112360-70B1-4A50-A6C1-029547D62D38}" type="sibTrans" cxnId="{62B38A40-E57C-4A75-9AE1-BD84CDD170D6}">
      <dgm:prSet/>
      <dgm:spPr/>
      <dgm:t>
        <a:bodyPr/>
        <a:lstStyle/>
        <a:p>
          <a:endParaRPr lang="en-US" sz="2000"/>
        </a:p>
      </dgm:t>
    </dgm:pt>
    <dgm:pt modelId="{1328E45A-C689-496A-8CBB-C3E251E8C5EF}">
      <dgm:prSet custT="1"/>
      <dgm:spPr/>
      <dgm:t>
        <a:bodyPr/>
        <a:lstStyle/>
        <a:p>
          <a:r>
            <a:rPr lang="en-US" sz="2000" b="0" baseline="0"/>
            <a:t>EV charging </a:t>
          </a:r>
          <a:endParaRPr lang="en-US" sz="2000"/>
        </a:p>
      </dgm:t>
    </dgm:pt>
    <dgm:pt modelId="{1B09FB69-97AB-445A-8E49-BDA6043B4A44}" type="parTrans" cxnId="{A8DA287A-7531-43C9-9E2E-8A8895FF5C90}">
      <dgm:prSet/>
      <dgm:spPr/>
      <dgm:t>
        <a:bodyPr/>
        <a:lstStyle/>
        <a:p>
          <a:endParaRPr lang="en-US" sz="2000"/>
        </a:p>
      </dgm:t>
    </dgm:pt>
    <dgm:pt modelId="{6129A1DF-2788-4134-BA61-5616AEF6B8A5}" type="sibTrans" cxnId="{A8DA287A-7531-43C9-9E2E-8A8895FF5C90}">
      <dgm:prSet/>
      <dgm:spPr/>
      <dgm:t>
        <a:bodyPr/>
        <a:lstStyle/>
        <a:p>
          <a:endParaRPr lang="en-US" sz="2000"/>
        </a:p>
      </dgm:t>
    </dgm:pt>
    <dgm:pt modelId="{DDE4211D-8014-424D-9116-4B0570AED284}">
      <dgm:prSet custT="1"/>
      <dgm:spPr/>
      <dgm:t>
        <a:bodyPr/>
        <a:lstStyle/>
        <a:p>
          <a:r>
            <a:rPr lang="en-US" sz="2000" b="0" baseline="0"/>
            <a:t>Demand response &amp; grid resiliency </a:t>
          </a:r>
          <a:endParaRPr lang="en-US" sz="2000"/>
        </a:p>
      </dgm:t>
    </dgm:pt>
    <dgm:pt modelId="{EF2919E3-E7FD-4841-B99E-369AB18505F1}" type="parTrans" cxnId="{09B2EF81-3E4A-4CA5-AB84-2698D90BF231}">
      <dgm:prSet/>
      <dgm:spPr/>
      <dgm:t>
        <a:bodyPr/>
        <a:lstStyle/>
        <a:p>
          <a:endParaRPr lang="en-US" sz="2000"/>
        </a:p>
      </dgm:t>
    </dgm:pt>
    <dgm:pt modelId="{2A48FF98-51B4-47D0-80C2-DE70BEEA8FF8}" type="sibTrans" cxnId="{09B2EF81-3E4A-4CA5-AB84-2698D90BF231}">
      <dgm:prSet/>
      <dgm:spPr/>
      <dgm:t>
        <a:bodyPr/>
        <a:lstStyle/>
        <a:p>
          <a:endParaRPr lang="en-US" sz="2000"/>
        </a:p>
      </dgm:t>
    </dgm:pt>
    <dgm:pt modelId="{BB25C0AE-E42C-4FD4-A1AE-B2C23077C4FA}">
      <dgm:prSet custT="1"/>
      <dgm:spPr/>
      <dgm:t>
        <a:bodyPr/>
        <a:lstStyle/>
        <a:p>
          <a:r>
            <a:rPr lang="en-US" sz="2000" b="0" baseline="0"/>
            <a:t>Submetering</a:t>
          </a:r>
          <a:endParaRPr lang="en-US" sz="2000"/>
        </a:p>
      </dgm:t>
    </dgm:pt>
    <dgm:pt modelId="{FB046044-2ECE-4796-A6A9-E1101CE23652}" type="parTrans" cxnId="{4054D31A-B97F-4156-860E-09EDAC79B4B9}">
      <dgm:prSet/>
      <dgm:spPr/>
      <dgm:t>
        <a:bodyPr/>
        <a:lstStyle/>
        <a:p>
          <a:endParaRPr lang="en-US" sz="2000"/>
        </a:p>
      </dgm:t>
    </dgm:pt>
    <dgm:pt modelId="{73C51541-8853-42BE-AD7F-2AE79503ED73}" type="sibTrans" cxnId="{4054D31A-B97F-4156-860E-09EDAC79B4B9}">
      <dgm:prSet/>
      <dgm:spPr/>
      <dgm:t>
        <a:bodyPr/>
        <a:lstStyle/>
        <a:p>
          <a:endParaRPr lang="en-US" sz="2000"/>
        </a:p>
      </dgm:t>
    </dgm:pt>
    <dgm:pt modelId="{A2FCEA22-1FDF-4E91-BF9E-1DEE28290907}" type="pres">
      <dgm:prSet presAssocID="{7D2D8ED3-27CA-49C0-9250-900AFC5800FF}" presName="diagram" presStyleCnt="0">
        <dgm:presLayoutVars>
          <dgm:dir/>
          <dgm:resizeHandles val="exact"/>
        </dgm:presLayoutVars>
      </dgm:prSet>
      <dgm:spPr/>
    </dgm:pt>
    <dgm:pt modelId="{5B755BB6-FF4F-4C41-A871-51518B61700D}" type="pres">
      <dgm:prSet presAssocID="{AEDD78AD-B413-4E5C-80D4-76221133BCD0}" presName="node" presStyleLbl="node1" presStyleIdx="0" presStyleCnt="10">
        <dgm:presLayoutVars>
          <dgm:bulletEnabled val="1"/>
        </dgm:presLayoutVars>
      </dgm:prSet>
      <dgm:spPr/>
    </dgm:pt>
    <dgm:pt modelId="{D97FB914-E13F-4D6A-AA8E-3EF3DC5502B5}" type="pres">
      <dgm:prSet presAssocID="{43096279-6D2C-42D3-9B6D-65112AB8C8F9}" presName="sibTrans" presStyleCnt="0"/>
      <dgm:spPr/>
    </dgm:pt>
    <dgm:pt modelId="{7A76AFEA-A46B-424A-AAEB-839F222E7E3F}" type="pres">
      <dgm:prSet presAssocID="{3421FF2B-10A9-40BC-9008-0C561E49A67B}" presName="node" presStyleLbl="node1" presStyleIdx="1" presStyleCnt="10">
        <dgm:presLayoutVars>
          <dgm:bulletEnabled val="1"/>
        </dgm:presLayoutVars>
      </dgm:prSet>
      <dgm:spPr/>
    </dgm:pt>
    <dgm:pt modelId="{5EF6C59A-D7D1-44A2-B386-9CEE843A0A54}" type="pres">
      <dgm:prSet presAssocID="{C80B2B7F-C731-4734-B86A-48485C1002D0}" presName="sibTrans" presStyleCnt="0"/>
      <dgm:spPr/>
    </dgm:pt>
    <dgm:pt modelId="{99FD84ED-E0AF-4E0B-A206-C854FC0B48D0}" type="pres">
      <dgm:prSet presAssocID="{A2F42E76-8921-49C3-B638-7073D74C87A4}" presName="node" presStyleLbl="node1" presStyleIdx="2" presStyleCnt="10">
        <dgm:presLayoutVars>
          <dgm:bulletEnabled val="1"/>
        </dgm:presLayoutVars>
      </dgm:prSet>
      <dgm:spPr/>
    </dgm:pt>
    <dgm:pt modelId="{6BBA7B5A-290D-4AD3-A1A5-1294C78408B4}" type="pres">
      <dgm:prSet presAssocID="{D0CF4E65-D904-4D21-A73B-DF8ADC9429FF}" presName="sibTrans" presStyleCnt="0"/>
      <dgm:spPr/>
    </dgm:pt>
    <dgm:pt modelId="{6B8E4517-F9BE-49DE-B7AB-D5B423C21BAD}" type="pres">
      <dgm:prSet presAssocID="{20C24381-FD85-41D7-B9D0-A5177FDA4A4F}" presName="node" presStyleLbl="node1" presStyleIdx="3" presStyleCnt="10">
        <dgm:presLayoutVars>
          <dgm:bulletEnabled val="1"/>
        </dgm:presLayoutVars>
      </dgm:prSet>
      <dgm:spPr/>
    </dgm:pt>
    <dgm:pt modelId="{BC1D68DE-9EAC-42B8-9AB2-955BF9D4B055}" type="pres">
      <dgm:prSet presAssocID="{C4E40EFB-17E2-4B7F-8AC9-0C230B380E73}" presName="sibTrans" presStyleCnt="0"/>
      <dgm:spPr/>
    </dgm:pt>
    <dgm:pt modelId="{E0AD7069-C36A-4102-A924-4E12A4872F1A}" type="pres">
      <dgm:prSet presAssocID="{287E5B42-4F67-4695-B9CE-66667D2B9C76}" presName="node" presStyleLbl="node1" presStyleIdx="4" presStyleCnt="10">
        <dgm:presLayoutVars>
          <dgm:bulletEnabled val="1"/>
        </dgm:presLayoutVars>
      </dgm:prSet>
      <dgm:spPr/>
    </dgm:pt>
    <dgm:pt modelId="{46C68F63-AA91-4C01-91E9-9495147BD248}" type="pres">
      <dgm:prSet presAssocID="{169FFB41-211F-446C-9074-2611E2DC2290}" presName="sibTrans" presStyleCnt="0"/>
      <dgm:spPr/>
    </dgm:pt>
    <dgm:pt modelId="{18E28D39-233B-43BE-A646-6C87E2BF4917}" type="pres">
      <dgm:prSet presAssocID="{2E0F18B6-D72E-4536-941A-15E04B190E19}" presName="node" presStyleLbl="node1" presStyleIdx="5" presStyleCnt="10">
        <dgm:presLayoutVars>
          <dgm:bulletEnabled val="1"/>
        </dgm:presLayoutVars>
      </dgm:prSet>
      <dgm:spPr/>
    </dgm:pt>
    <dgm:pt modelId="{0DBF1433-6E78-488E-A2FF-7346F76B67F8}" type="pres">
      <dgm:prSet presAssocID="{0E053502-04A4-48DE-BD2F-267BCF60653F}" presName="sibTrans" presStyleCnt="0"/>
      <dgm:spPr/>
    </dgm:pt>
    <dgm:pt modelId="{573C75E7-013B-4530-B3D9-D2B3583B2DCA}" type="pres">
      <dgm:prSet presAssocID="{8BF813A9-E79A-4A7B-891E-31AFAB15C15E}" presName="node" presStyleLbl="node1" presStyleIdx="6" presStyleCnt="10">
        <dgm:presLayoutVars>
          <dgm:bulletEnabled val="1"/>
        </dgm:presLayoutVars>
      </dgm:prSet>
      <dgm:spPr/>
    </dgm:pt>
    <dgm:pt modelId="{A1EC2EFE-B35E-465A-91FD-1744B555D0ED}" type="pres">
      <dgm:prSet presAssocID="{3A112360-70B1-4A50-A6C1-029547D62D38}" presName="sibTrans" presStyleCnt="0"/>
      <dgm:spPr/>
    </dgm:pt>
    <dgm:pt modelId="{282BF31F-9FF4-46AB-B11E-519D5DAB8FD6}" type="pres">
      <dgm:prSet presAssocID="{1328E45A-C689-496A-8CBB-C3E251E8C5EF}" presName="node" presStyleLbl="node1" presStyleIdx="7" presStyleCnt="10">
        <dgm:presLayoutVars>
          <dgm:bulletEnabled val="1"/>
        </dgm:presLayoutVars>
      </dgm:prSet>
      <dgm:spPr/>
    </dgm:pt>
    <dgm:pt modelId="{0D54FFD5-CAF9-4B8B-BF86-D86B77DE9327}" type="pres">
      <dgm:prSet presAssocID="{6129A1DF-2788-4134-BA61-5616AEF6B8A5}" presName="sibTrans" presStyleCnt="0"/>
      <dgm:spPr/>
    </dgm:pt>
    <dgm:pt modelId="{EF4528EB-C2FD-42DD-9F27-2E91EAF4B000}" type="pres">
      <dgm:prSet presAssocID="{DDE4211D-8014-424D-9116-4B0570AED284}" presName="node" presStyleLbl="node1" presStyleIdx="8" presStyleCnt="10">
        <dgm:presLayoutVars>
          <dgm:bulletEnabled val="1"/>
        </dgm:presLayoutVars>
      </dgm:prSet>
      <dgm:spPr/>
    </dgm:pt>
    <dgm:pt modelId="{74606FC2-C237-4080-A93B-D0A4FF6C51CE}" type="pres">
      <dgm:prSet presAssocID="{2A48FF98-51B4-47D0-80C2-DE70BEEA8FF8}" presName="sibTrans" presStyleCnt="0"/>
      <dgm:spPr/>
    </dgm:pt>
    <dgm:pt modelId="{28EAE134-A0A4-4AA9-9761-1FD820934B96}" type="pres">
      <dgm:prSet presAssocID="{BB25C0AE-E42C-4FD4-A1AE-B2C23077C4FA}" presName="node" presStyleLbl="node1" presStyleIdx="9" presStyleCnt="10">
        <dgm:presLayoutVars>
          <dgm:bulletEnabled val="1"/>
        </dgm:presLayoutVars>
      </dgm:prSet>
      <dgm:spPr/>
    </dgm:pt>
  </dgm:ptLst>
  <dgm:cxnLst>
    <dgm:cxn modelId="{4054D31A-B97F-4156-860E-09EDAC79B4B9}" srcId="{7D2D8ED3-27CA-49C0-9250-900AFC5800FF}" destId="{BB25C0AE-E42C-4FD4-A1AE-B2C23077C4FA}" srcOrd="9" destOrd="0" parTransId="{FB046044-2ECE-4796-A6A9-E1101CE23652}" sibTransId="{73C51541-8853-42BE-AD7F-2AE79503ED73}"/>
    <dgm:cxn modelId="{F600D720-CECB-49AB-BAE1-53063006DAF9}" srcId="{7D2D8ED3-27CA-49C0-9250-900AFC5800FF}" destId="{3421FF2B-10A9-40BC-9008-0C561E49A67B}" srcOrd="1" destOrd="0" parTransId="{353AD2D4-2FA7-49BD-8D25-E14ACF5A4A20}" sibTransId="{C80B2B7F-C731-4734-B86A-48485C1002D0}"/>
    <dgm:cxn modelId="{0CD0263F-BF56-4AE9-A977-C1213727783D}" type="presOf" srcId="{DDE4211D-8014-424D-9116-4B0570AED284}" destId="{EF4528EB-C2FD-42DD-9F27-2E91EAF4B000}" srcOrd="0" destOrd="0" presId="urn:microsoft.com/office/officeart/2005/8/layout/default"/>
    <dgm:cxn modelId="{62B38A40-E57C-4A75-9AE1-BD84CDD170D6}" srcId="{7D2D8ED3-27CA-49C0-9250-900AFC5800FF}" destId="{8BF813A9-E79A-4A7B-891E-31AFAB15C15E}" srcOrd="6" destOrd="0" parTransId="{CA5AADCC-4A57-4C19-8A91-1AFC44A64842}" sibTransId="{3A112360-70B1-4A50-A6C1-029547D62D38}"/>
    <dgm:cxn modelId="{4B586D46-6C41-4A84-933D-956D0700D8A4}" type="presOf" srcId="{20C24381-FD85-41D7-B9D0-A5177FDA4A4F}" destId="{6B8E4517-F9BE-49DE-B7AB-D5B423C21BAD}" srcOrd="0" destOrd="0" presId="urn:microsoft.com/office/officeart/2005/8/layout/default"/>
    <dgm:cxn modelId="{5BECF167-EE38-4827-A6FC-4D71D5EE75CB}" type="presOf" srcId="{3421FF2B-10A9-40BC-9008-0C561E49A67B}" destId="{7A76AFEA-A46B-424A-AAEB-839F222E7E3F}" srcOrd="0" destOrd="0" presId="urn:microsoft.com/office/officeart/2005/8/layout/default"/>
    <dgm:cxn modelId="{D46AEE4B-9C68-4B4F-B182-FD9C3511A5EB}" type="presOf" srcId="{287E5B42-4F67-4695-B9CE-66667D2B9C76}" destId="{E0AD7069-C36A-4102-A924-4E12A4872F1A}" srcOrd="0" destOrd="0" presId="urn:microsoft.com/office/officeart/2005/8/layout/default"/>
    <dgm:cxn modelId="{7FEEF54E-ADA9-482E-97DB-9F08E6A610F3}" srcId="{7D2D8ED3-27CA-49C0-9250-900AFC5800FF}" destId="{A2F42E76-8921-49C3-B638-7073D74C87A4}" srcOrd="2" destOrd="0" parTransId="{617DA5C1-78CC-4BC2-BE66-DD58265658CF}" sibTransId="{D0CF4E65-D904-4D21-A73B-DF8ADC9429FF}"/>
    <dgm:cxn modelId="{76424B4F-0931-453F-9B94-FB490A2B4EDB}" srcId="{7D2D8ED3-27CA-49C0-9250-900AFC5800FF}" destId="{20C24381-FD85-41D7-B9D0-A5177FDA4A4F}" srcOrd="3" destOrd="0" parTransId="{72507932-A983-4720-9DEC-505F2AB1F840}" sibTransId="{C4E40EFB-17E2-4B7F-8AC9-0C230B380E73}"/>
    <dgm:cxn modelId="{A8DA287A-7531-43C9-9E2E-8A8895FF5C90}" srcId="{7D2D8ED3-27CA-49C0-9250-900AFC5800FF}" destId="{1328E45A-C689-496A-8CBB-C3E251E8C5EF}" srcOrd="7" destOrd="0" parTransId="{1B09FB69-97AB-445A-8E49-BDA6043B4A44}" sibTransId="{6129A1DF-2788-4134-BA61-5616AEF6B8A5}"/>
    <dgm:cxn modelId="{4D6C527D-41D1-41B4-AADD-5582B2BE6DD1}" type="presOf" srcId="{8BF813A9-E79A-4A7B-891E-31AFAB15C15E}" destId="{573C75E7-013B-4530-B3D9-D2B3583B2DCA}" srcOrd="0" destOrd="0" presId="urn:microsoft.com/office/officeart/2005/8/layout/default"/>
    <dgm:cxn modelId="{09B2EF81-3E4A-4CA5-AB84-2698D90BF231}" srcId="{7D2D8ED3-27CA-49C0-9250-900AFC5800FF}" destId="{DDE4211D-8014-424D-9116-4B0570AED284}" srcOrd="8" destOrd="0" parTransId="{EF2919E3-E7FD-4841-B99E-369AB18505F1}" sibTransId="{2A48FF98-51B4-47D0-80C2-DE70BEEA8FF8}"/>
    <dgm:cxn modelId="{B5B3ACA1-1CC7-4B5F-9C98-561CACCC1BB8}" type="presOf" srcId="{AEDD78AD-B413-4E5C-80D4-76221133BCD0}" destId="{5B755BB6-FF4F-4C41-A871-51518B61700D}" srcOrd="0" destOrd="0" presId="urn:microsoft.com/office/officeart/2005/8/layout/default"/>
    <dgm:cxn modelId="{ECEFC1A7-A1B6-40B5-95C0-490655EF051A}" srcId="{7D2D8ED3-27CA-49C0-9250-900AFC5800FF}" destId="{AEDD78AD-B413-4E5C-80D4-76221133BCD0}" srcOrd="0" destOrd="0" parTransId="{E541A15A-9530-44BB-AC94-FE9A8D7EB4B1}" sibTransId="{43096279-6D2C-42D3-9B6D-65112AB8C8F9}"/>
    <dgm:cxn modelId="{BD9BFEAA-649D-403E-BB10-0CAF9780CBBD}" type="presOf" srcId="{2E0F18B6-D72E-4536-941A-15E04B190E19}" destId="{18E28D39-233B-43BE-A646-6C87E2BF4917}" srcOrd="0" destOrd="0" presId="urn:microsoft.com/office/officeart/2005/8/layout/default"/>
    <dgm:cxn modelId="{39B320BE-1055-4AED-85B2-7EFB36D1AF74}" srcId="{7D2D8ED3-27CA-49C0-9250-900AFC5800FF}" destId="{2E0F18B6-D72E-4536-941A-15E04B190E19}" srcOrd="5" destOrd="0" parTransId="{FE2A5F93-5821-4545-88AD-98B8945B1F3F}" sibTransId="{0E053502-04A4-48DE-BD2F-267BCF60653F}"/>
    <dgm:cxn modelId="{D7B5B6C0-5E42-4CF4-87C1-236C720382BD}" type="presOf" srcId="{BB25C0AE-E42C-4FD4-A1AE-B2C23077C4FA}" destId="{28EAE134-A0A4-4AA9-9761-1FD820934B96}" srcOrd="0" destOrd="0" presId="urn:microsoft.com/office/officeart/2005/8/layout/default"/>
    <dgm:cxn modelId="{D3A264CA-7F14-4D27-9731-2543A8B653BF}" type="presOf" srcId="{1328E45A-C689-496A-8CBB-C3E251E8C5EF}" destId="{282BF31F-9FF4-46AB-B11E-519D5DAB8FD6}" srcOrd="0" destOrd="0" presId="urn:microsoft.com/office/officeart/2005/8/layout/default"/>
    <dgm:cxn modelId="{8579DCD0-8DEB-4D4C-AC77-CEB4815EE5F5}" srcId="{7D2D8ED3-27CA-49C0-9250-900AFC5800FF}" destId="{287E5B42-4F67-4695-B9CE-66667D2B9C76}" srcOrd="4" destOrd="0" parTransId="{9AC48073-105B-42A5-9B6A-3BF8A75F3F53}" sibTransId="{169FFB41-211F-446C-9074-2611E2DC2290}"/>
    <dgm:cxn modelId="{03703ED5-8E48-4949-984E-B023D7A38E5B}" type="presOf" srcId="{A2F42E76-8921-49C3-B638-7073D74C87A4}" destId="{99FD84ED-E0AF-4E0B-A206-C854FC0B48D0}" srcOrd="0" destOrd="0" presId="urn:microsoft.com/office/officeart/2005/8/layout/default"/>
    <dgm:cxn modelId="{AF2136D7-CE8C-4EC1-ABAF-04F3706537FC}" type="presOf" srcId="{7D2D8ED3-27CA-49C0-9250-900AFC5800FF}" destId="{A2FCEA22-1FDF-4E91-BF9E-1DEE28290907}" srcOrd="0" destOrd="0" presId="urn:microsoft.com/office/officeart/2005/8/layout/default"/>
    <dgm:cxn modelId="{C8EC01E0-2FF0-48A3-95AD-DEB2FC7B3F8D}" type="presParOf" srcId="{A2FCEA22-1FDF-4E91-BF9E-1DEE28290907}" destId="{5B755BB6-FF4F-4C41-A871-51518B61700D}" srcOrd="0" destOrd="0" presId="urn:microsoft.com/office/officeart/2005/8/layout/default"/>
    <dgm:cxn modelId="{7EB016DC-2172-4151-ADE4-2154D858D1C7}" type="presParOf" srcId="{A2FCEA22-1FDF-4E91-BF9E-1DEE28290907}" destId="{D97FB914-E13F-4D6A-AA8E-3EF3DC5502B5}" srcOrd="1" destOrd="0" presId="urn:microsoft.com/office/officeart/2005/8/layout/default"/>
    <dgm:cxn modelId="{10559548-3429-47B0-AB1B-36A07EFF21EA}" type="presParOf" srcId="{A2FCEA22-1FDF-4E91-BF9E-1DEE28290907}" destId="{7A76AFEA-A46B-424A-AAEB-839F222E7E3F}" srcOrd="2" destOrd="0" presId="urn:microsoft.com/office/officeart/2005/8/layout/default"/>
    <dgm:cxn modelId="{94717F30-D032-4F9F-A5AB-00BAEB630C29}" type="presParOf" srcId="{A2FCEA22-1FDF-4E91-BF9E-1DEE28290907}" destId="{5EF6C59A-D7D1-44A2-B386-9CEE843A0A54}" srcOrd="3" destOrd="0" presId="urn:microsoft.com/office/officeart/2005/8/layout/default"/>
    <dgm:cxn modelId="{9B775FBD-12E0-43D9-93DB-BC4ACDAB5ED0}" type="presParOf" srcId="{A2FCEA22-1FDF-4E91-BF9E-1DEE28290907}" destId="{99FD84ED-E0AF-4E0B-A206-C854FC0B48D0}" srcOrd="4" destOrd="0" presId="urn:microsoft.com/office/officeart/2005/8/layout/default"/>
    <dgm:cxn modelId="{7FBE7661-E2B5-40BB-A241-7259A5934B9A}" type="presParOf" srcId="{A2FCEA22-1FDF-4E91-BF9E-1DEE28290907}" destId="{6BBA7B5A-290D-4AD3-A1A5-1294C78408B4}" srcOrd="5" destOrd="0" presId="urn:microsoft.com/office/officeart/2005/8/layout/default"/>
    <dgm:cxn modelId="{3B54A529-D89F-44C6-873E-A7CF072FEABF}" type="presParOf" srcId="{A2FCEA22-1FDF-4E91-BF9E-1DEE28290907}" destId="{6B8E4517-F9BE-49DE-B7AB-D5B423C21BAD}" srcOrd="6" destOrd="0" presId="urn:microsoft.com/office/officeart/2005/8/layout/default"/>
    <dgm:cxn modelId="{5840C8C0-FD54-49C8-BDC5-DF677F2761A0}" type="presParOf" srcId="{A2FCEA22-1FDF-4E91-BF9E-1DEE28290907}" destId="{BC1D68DE-9EAC-42B8-9AB2-955BF9D4B055}" srcOrd="7" destOrd="0" presId="urn:microsoft.com/office/officeart/2005/8/layout/default"/>
    <dgm:cxn modelId="{5342A5D0-570E-4569-9F5F-82CB59B7D6A8}" type="presParOf" srcId="{A2FCEA22-1FDF-4E91-BF9E-1DEE28290907}" destId="{E0AD7069-C36A-4102-A924-4E12A4872F1A}" srcOrd="8" destOrd="0" presId="urn:microsoft.com/office/officeart/2005/8/layout/default"/>
    <dgm:cxn modelId="{5A58007D-ECD9-47B3-8F10-8BD5D502D449}" type="presParOf" srcId="{A2FCEA22-1FDF-4E91-BF9E-1DEE28290907}" destId="{46C68F63-AA91-4C01-91E9-9495147BD248}" srcOrd="9" destOrd="0" presId="urn:microsoft.com/office/officeart/2005/8/layout/default"/>
    <dgm:cxn modelId="{66C9898F-6ADA-4144-B14A-639D97924714}" type="presParOf" srcId="{A2FCEA22-1FDF-4E91-BF9E-1DEE28290907}" destId="{18E28D39-233B-43BE-A646-6C87E2BF4917}" srcOrd="10" destOrd="0" presId="urn:microsoft.com/office/officeart/2005/8/layout/default"/>
    <dgm:cxn modelId="{21BE647C-8432-4CDC-896B-7228258E1BFB}" type="presParOf" srcId="{A2FCEA22-1FDF-4E91-BF9E-1DEE28290907}" destId="{0DBF1433-6E78-488E-A2FF-7346F76B67F8}" srcOrd="11" destOrd="0" presId="urn:microsoft.com/office/officeart/2005/8/layout/default"/>
    <dgm:cxn modelId="{DBB4B266-70AB-4E8C-984B-1E26FEEE4527}" type="presParOf" srcId="{A2FCEA22-1FDF-4E91-BF9E-1DEE28290907}" destId="{573C75E7-013B-4530-B3D9-D2B3583B2DCA}" srcOrd="12" destOrd="0" presId="urn:microsoft.com/office/officeart/2005/8/layout/default"/>
    <dgm:cxn modelId="{36BEBD83-BCE0-4762-9013-258A81536419}" type="presParOf" srcId="{A2FCEA22-1FDF-4E91-BF9E-1DEE28290907}" destId="{A1EC2EFE-B35E-465A-91FD-1744B555D0ED}" srcOrd="13" destOrd="0" presId="urn:microsoft.com/office/officeart/2005/8/layout/default"/>
    <dgm:cxn modelId="{D6CED790-5068-410F-9A3F-2F2FAC897FCD}" type="presParOf" srcId="{A2FCEA22-1FDF-4E91-BF9E-1DEE28290907}" destId="{282BF31F-9FF4-46AB-B11E-519D5DAB8FD6}" srcOrd="14" destOrd="0" presId="urn:microsoft.com/office/officeart/2005/8/layout/default"/>
    <dgm:cxn modelId="{690C7FC5-B001-43A9-A857-605A8AA9E898}" type="presParOf" srcId="{A2FCEA22-1FDF-4E91-BF9E-1DEE28290907}" destId="{0D54FFD5-CAF9-4B8B-BF86-D86B77DE9327}" srcOrd="15" destOrd="0" presId="urn:microsoft.com/office/officeart/2005/8/layout/default"/>
    <dgm:cxn modelId="{5BB05D96-7A78-4FD5-8C63-A2C1B85AFD5D}" type="presParOf" srcId="{A2FCEA22-1FDF-4E91-BF9E-1DEE28290907}" destId="{EF4528EB-C2FD-42DD-9F27-2E91EAF4B000}" srcOrd="16" destOrd="0" presId="urn:microsoft.com/office/officeart/2005/8/layout/default"/>
    <dgm:cxn modelId="{4A41EFA7-81E0-4164-B84A-B3852BAF6FF6}" type="presParOf" srcId="{A2FCEA22-1FDF-4E91-BF9E-1DEE28290907}" destId="{74606FC2-C237-4080-A93B-D0A4FF6C51CE}" srcOrd="17" destOrd="0" presId="urn:microsoft.com/office/officeart/2005/8/layout/default"/>
    <dgm:cxn modelId="{F1ADA946-3931-4479-BA40-05B8C71C80DB}" type="presParOf" srcId="{A2FCEA22-1FDF-4E91-BF9E-1DEE28290907}" destId="{28EAE134-A0A4-4AA9-9761-1FD820934B96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181618-358D-4980-BAE3-1F05648B5A10}" type="doc">
      <dgm:prSet loTypeId="urn:microsoft.com/office/officeart/2008/layout/VerticalCurvedList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67EB260-973C-4567-B3DD-B8E7DFDD4B7F}">
      <dgm:prSet custT="1"/>
      <dgm:spPr/>
      <dgm:t>
        <a:bodyPr/>
        <a:lstStyle/>
        <a:p>
          <a:r>
            <a:rPr lang="en-US" sz="2000" dirty="0"/>
            <a:t>ESCO and DES sign investment grade audit agreement, Client signs funding authorization.</a:t>
          </a:r>
        </a:p>
      </dgm:t>
    </dgm:pt>
    <dgm:pt modelId="{F4743736-5D8E-466E-9FCD-90DB7776D62D}" type="parTrans" cxnId="{14F61D18-D1D3-481C-8351-795E3C0741F9}">
      <dgm:prSet/>
      <dgm:spPr/>
      <dgm:t>
        <a:bodyPr/>
        <a:lstStyle/>
        <a:p>
          <a:endParaRPr lang="en-US" sz="2000"/>
        </a:p>
      </dgm:t>
    </dgm:pt>
    <dgm:pt modelId="{B0379651-75AF-40E4-B45A-9168A1687CC3}" type="sibTrans" cxnId="{14F61D18-D1D3-481C-8351-795E3C0741F9}">
      <dgm:prSet/>
      <dgm:spPr/>
      <dgm:t>
        <a:bodyPr/>
        <a:lstStyle/>
        <a:p>
          <a:endParaRPr lang="en-US" sz="2000"/>
        </a:p>
      </dgm:t>
    </dgm:pt>
    <dgm:pt modelId="{7345C865-C8A1-42BA-80F9-302BF09496A7}">
      <dgm:prSet custT="1"/>
      <dgm:spPr/>
      <dgm:t>
        <a:bodyPr/>
        <a:lstStyle/>
        <a:p>
          <a:r>
            <a:rPr lang="en-US" sz="1900" dirty="0"/>
            <a:t>ESCO conducts detailed site investigation, energy analysis, and cost estimation of proposed scope.</a:t>
          </a:r>
        </a:p>
      </dgm:t>
    </dgm:pt>
    <dgm:pt modelId="{1C53828B-3DC6-4361-9EC7-F115E0B2A143}" type="parTrans" cxnId="{9A947E21-716A-48A7-A988-3AC7AA99BFDE}">
      <dgm:prSet/>
      <dgm:spPr/>
      <dgm:t>
        <a:bodyPr/>
        <a:lstStyle/>
        <a:p>
          <a:endParaRPr lang="en-US" sz="2000"/>
        </a:p>
      </dgm:t>
    </dgm:pt>
    <dgm:pt modelId="{7F6B9E78-A32F-4F6F-B84D-FDF84B6EF2A5}" type="sibTrans" cxnId="{9A947E21-716A-48A7-A988-3AC7AA99BFDE}">
      <dgm:prSet/>
      <dgm:spPr/>
      <dgm:t>
        <a:bodyPr/>
        <a:lstStyle/>
        <a:p>
          <a:endParaRPr lang="en-US" sz="2000"/>
        </a:p>
      </dgm:t>
    </dgm:pt>
    <dgm:pt modelId="{19DFE1CC-8D33-4B9A-9B6C-B4C96A32FABB}">
      <dgm:prSet custT="1"/>
      <dgm:spPr/>
      <dgm:t>
        <a:bodyPr/>
        <a:lstStyle/>
        <a:p>
          <a:r>
            <a:rPr lang="en-US" sz="2000" dirty="0"/>
            <a:t>Client may identify preferred subs and equipment.</a:t>
          </a:r>
        </a:p>
      </dgm:t>
    </dgm:pt>
    <dgm:pt modelId="{181C6AEB-F4DB-497D-8BD4-B08827BBB2E6}" type="parTrans" cxnId="{EFF39FDD-67ED-49F4-8292-71C2CAF6949B}">
      <dgm:prSet/>
      <dgm:spPr/>
      <dgm:t>
        <a:bodyPr/>
        <a:lstStyle/>
        <a:p>
          <a:endParaRPr lang="en-US" sz="2000"/>
        </a:p>
      </dgm:t>
    </dgm:pt>
    <dgm:pt modelId="{C4D6922F-3D45-4ED4-BC93-704A01F12C35}" type="sibTrans" cxnId="{EFF39FDD-67ED-49F4-8292-71C2CAF6949B}">
      <dgm:prSet/>
      <dgm:spPr/>
      <dgm:t>
        <a:bodyPr/>
        <a:lstStyle/>
        <a:p>
          <a:endParaRPr lang="en-US" sz="2000"/>
        </a:p>
      </dgm:t>
    </dgm:pt>
    <dgm:pt modelId="{37746FA9-98A2-4599-8CFF-2D3A692DC365}">
      <dgm:prSet custT="1"/>
      <dgm:spPr/>
      <dgm:t>
        <a:bodyPr/>
        <a:lstStyle/>
        <a:p>
          <a:r>
            <a:rPr lang="en-US" sz="1900" dirty="0"/>
            <a:t>IGA report delivered identifying energy savings and costing for each measure investigated.</a:t>
          </a:r>
        </a:p>
      </dgm:t>
    </dgm:pt>
    <dgm:pt modelId="{43973004-9746-47C1-923A-96614A7ECAB5}" type="parTrans" cxnId="{ADE307E4-9248-4D70-BD30-90B1C9FAD601}">
      <dgm:prSet/>
      <dgm:spPr/>
      <dgm:t>
        <a:bodyPr/>
        <a:lstStyle/>
        <a:p>
          <a:endParaRPr lang="en-US" sz="2000"/>
        </a:p>
      </dgm:t>
    </dgm:pt>
    <dgm:pt modelId="{14CA76A9-2578-4D66-9B4F-AC37F7631BA2}" type="sibTrans" cxnId="{ADE307E4-9248-4D70-BD30-90B1C9FAD601}">
      <dgm:prSet/>
      <dgm:spPr/>
      <dgm:t>
        <a:bodyPr/>
        <a:lstStyle/>
        <a:p>
          <a:endParaRPr lang="en-US" sz="2000"/>
        </a:p>
      </dgm:t>
    </dgm:pt>
    <dgm:pt modelId="{8E8B27B5-0F8A-4241-A2D9-F798649E3D3A}">
      <dgm:prSet custT="1"/>
      <dgm:spPr/>
      <dgm:t>
        <a:bodyPr/>
        <a:lstStyle/>
        <a:p>
          <a:r>
            <a:rPr lang="en-US" sz="1900" dirty="0"/>
            <a:t>Energy Services Proposal (ESP) outlines scope, guaranteed savings, detailed budget, guaranteed costs, schedule etc. for measures agreed to.</a:t>
          </a:r>
        </a:p>
      </dgm:t>
    </dgm:pt>
    <dgm:pt modelId="{5F75F119-DBC1-4BDF-92C7-AC7E18C0F95F}" type="parTrans" cxnId="{446E9060-5140-4C81-8D8B-22F943ECAD93}">
      <dgm:prSet/>
      <dgm:spPr/>
      <dgm:t>
        <a:bodyPr/>
        <a:lstStyle/>
        <a:p>
          <a:endParaRPr lang="en-US" sz="2000"/>
        </a:p>
      </dgm:t>
    </dgm:pt>
    <dgm:pt modelId="{A39B4F54-225B-4B1B-B2E4-B41FF7E09709}" type="sibTrans" cxnId="{446E9060-5140-4C81-8D8B-22F943ECAD93}">
      <dgm:prSet/>
      <dgm:spPr/>
      <dgm:t>
        <a:bodyPr/>
        <a:lstStyle/>
        <a:p>
          <a:endParaRPr lang="en-US" sz="2000"/>
        </a:p>
      </dgm:t>
    </dgm:pt>
    <dgm:pt modelId="{DCEF1207-5E18-4CC3-8DB7-A3820D4B3FA5}">
      <dgm:prSet custT="1"/>
      <dgm:spPr/>
      <dgm:t>
        <a:bodyPr/>
        <a:lstStyle/>
        <a:p>
          <a:r>
            <a:rPr lang="en-US" sz="2000" dirty="0"/>
            <a:t>Client and DES review energy services proposal. ESP is basis for construction contract set.</a:t>
          </a:r>
        </a:p>
      </dgm:t>
    </dgm:pt>
    <dgm:pt modelId="{F6D92AA9-A59E-4C14-8C3F-543CA679C43B}" type="parTrans" cxnId="{93207923-AFAC-4A13-8521-E45369D92DD6}">
      <dgm:prSet/>
      <dgm:spPr/>
      <dgm:t>
        <a:bodyPr/>
        <a:lstStyle/>
        <a:p>
          <a:endParaRPr lang="en-US" sz="2000"/>
        </a:p>
      </dgm:t>
    </dgm:pt>
    <dgm:pt modelId="{53B87C07-942A-4127-B41D-64B2E7AAF877}" type="sibTrans" cxnId="{93207923-AFAC-4A13-8521-E45369D92DD6}">
      <dgm:prSet/>
      <dgm:spPr/>
      <dgm:t>
        <a:bodyPr/>
        <a:lstStyle/>
        <a:p>
          <a:endParaRPr lang="en-US" sz="2000"/>
        </a:p>
      </dgm:t>
    </dgm:pt>
    <dgm:pt modelId="{AEA979A8-6DEC-4B08-AA52-89D113013B47}" type="pres">
      <dgm:prSet presAssocID="{89181618-358D-4980-BAE3-1F05648B5A10}" presName="Name0" presStyleCnt="0">
        <dgm:presLayoutVars>
          <dgm:chMax val="7"/>
          <dgm:chPref val="7"/>
          <dgm:dir/>
        </dgm:presLayoutVars>
      </dgm:prSet>
      <dgm:spPr/>
    </dgm:pt>
    <dgm:pt modelId="{F3BE9688-DA1B-44D4-A4C6-E482B0867187}" type="pres">
      <dgm:prSet presAssocID="{89181618-358D-4980-BAE3-1F05648B5A10}" presName="Name1" presStyleCnt="0"/>
      <dgm:spPr/>
    </dgm:pt>
    <dgm:pt modelId="{1AB0950B-5CEC-4668-B75A-F8DA9203C0D5}" type="pres">
      <dgm:prSet presAssocID="{89181618-358D-4980-BAE3-1F05648B5A10}" presName="cycle" presStyleCnt="0"/>
      <dgm:spPr/>
    </dgm:pt>
    <dgm:pt modelId="{3E9CC36A-D5CA-4C6B-8631-80B7471D35E7}" type="pres">
      <dgm:prSet presAssocID="{89181618-358D-4980-BAE3-1F05648B5A10}" presName="srcNode" presStyleLbl="node1" presStyleIdx="0" presStyleCnt="6"/>
      <dgm:spPr/>
    </dgm:pt>
    <dgm:pt modelId="{A37151D3-E915-486A-AE7C-55854BB8D95F}" type="pres">
      <dgm:prSet presAssocID="{89181618-358D-4980-BAE3-1F05648B5A10}" presName="conn" presStyleLbl="parChTrans1D2" presStyleIdx="0" presStyleCnt="1"/>
      <dgm:spPr/>
    </dgm:pt>
    <dgm:pt modelId="{D86E41D7-0E54-422B-BC62-A6B37F02D726}" type="pres">
      <dgm:prSet presAssocID="{89181618-358D-4980-BAE3-1F05648B5A10}" presName="extraNode" presStyleLbl="node1" presStyleIdx="0" presStyleCnt="6"/>
      <dgm:spPr/>
    </dgm:pt>
    <dgm:pt modelId="{3698523D-E2EE-4861-870D-67454952FBB8}" type="pres">
      <dgm:prSet presAssocID="{89181618-358D-4980-BAE3-1F05648B5A10}" presName="dstNode" presStyleLbl="node1" presStyleIdx="0" presStyleCnt="6"/>
      <dgm:spPr/>
    </dgm:pt>
    <dgm:pt modelId="{9A8C6A9B-5177-4607-922F-F6F6AD196ACF}" type="pres">
      <dgm:prSet presAssocID="{267EB260-973C-4567-B3DD-B8E7DFDD4B7F}" presName="text_1" presStyleLbl="node1" presStyleIdx="0" presStyleCnt="6">
        <dgm:presLayoutVars>
          <dgm:bulletEnabled val="1"/>
        </dgm:presLayoutVars>
      </dgm:prSet>
      <dgm:spPr/>
    </dgm:pt>
    <dgm:pt modelId="{2B184D01-FCDD-4250-822D-044A18A32C99}" type="pres">
      <dgm:prSet presAssocID="{267EB260-973C-4567-B3DD-B8E7DFDD4B7F}" presName="accent_1" presStyleCnt="0"/>
      <dgm:spPr/>
    </dgm:pt>
    <dgm:pt modelId="{B9681F4B-7C19-41E4-99EC-E8EA6F2504F4}" type="pres">
      <dgm:prSet presAssocID="{267EB260-973C-4567-B3DD-B8E7DFDD4B7F}" presName="accentRepeatNode" presStyleLbl="solidFgAcc1" presStyleIdx="0" presStyleCnt="6"/>
      <dgm:spPr>
        <a:solidFill>
          <a:srgbClr val="DBF5F2"/>
        </a:solidFill>
      </dgm:spPr>
    </dgm:pt>
    <dgm:pt modelId="{BB61CA19-5276-4709-B55B-422110CCC12C}" type="pres">
      <dgm:prSet presAssocID="{7345C865-C8A1-42BA-80F9-302BF09496A7}" presName="text_2" presStyleLbl="node1" presStyleIdx="1" presStyleCnt="6">
        <dgm:presLayoutVars>
          <dgm:bulletEnabled val="1"/>
        </dgm:presLayoutVars>
      </dgm:prSet>
      <dgm:spPr/>
    </dgm:pt>
    <dgm:pt modelId="{27E9151E-AFEB-45E6-AB9B-2EA300F382E9}" type="pres">
      <dgm:prSet presAssocID="{7345C865-C8A1-42BA-80F9-302BF09496A7}" presName="accent_2" presStyleCnt="0"/>
      <dgm:spPr/>
    </dgm:pt>
    <dgm:pt modelId="{3B5C3472-C85C-432F-AB8A-DA03D24B3DA4}" type="pres">
      <dgm:prSet presAssocID="{7345C865-C8A1-42BA-80F9-302BF09496A7}" presName="accentRepeatNode" presStyleLbl="solidFgAcc1" presStyleIdx="1" presStyleCnt="6"/>
      <dgm:spPr>
        <a:solidFill>
          <a:srgbClr val="CCF0EC"/>
        </a:solidFill>
      </dgm:spPr>
    </dgm:pt>
    <dgm:pt modelId="{B98EB719-12FD-4532-842D-A476C7758535}" type="pres">
      <dgm:prSet presAssocID="{19DFE1CC-8D33-4B9A-9B6C-B4C96A32FABB}" presName="text_3" presStyleLbl="node1" presStyleIdx="2" presStyleCnt="6">
        <dgm:presLayoutVars>
          <dgm:bulletEnabled val="1"/>
        </dgm:presLayoutVars>
      </dgm:prSet>
      <dgm:spPr/>
    </dgm:pt>
    <dgm:pt modelId="{FB5B5C5D-009B-45A6-B9E2-A3CC1B6771AD}" type="pres">
      <dgm:prSet presAssocID="{19DFE1CC-8D33-4B9A-9B6C-B4C96A32FABB}" presName="accent_3" presStyleCnt="0"/>
      <dgm:spPr/>
    </dgm:pt>
    <dgm:pt modelId="{45115F5E-B492-4763-8DAC-835CCCF14DD7}" type="pres">
      <dgm:prSet presAssocID="{19DFE1CC-8D33-4B9A-9B6C-B4C96A32FABB}" presName="accentRepeatNode" presStyleLbl="solidFgAcc1" presStyleIdx="2" presStyleCnt="6"/>
      <dgm:spPr>
        <a:solidFill>
          <a:srgbClr val="BEECE7"/>
        </a:solidFill>
      </dgm:spPr>
    </dgm:pt>
    <dgm:pt modelId="{FE301BD7-1608-459F-8F75-D09D03624FCA}" type="pres">
      <dgm:prSet presAssocID="{37746FA9-98A2-4599-8CFF-2D3A692DC365}" presName="text_4" presStyleLbl="node1" presStyleIdx="3" presStyleCnt="6">
        <dgm:presLayoutVars>
          <dgm:bulletEnabled val="1"/>
        </dgm:presLayoutVars>
      </dgm:prSet>
      <dgm:spPr/>
    </dgm:pt>
    <dgm:pt modelId="{A2056686-D2B6-46BC-A4A3-2385E7F9F734}" type="pres">
      <dgm:prSet presAssocID="{37746FA9-98A2-4599-8CFF-2D3A692DC365}" presName="accent_4" presStyleCnt="0"/>
      <dgm:spPr/>
    </dgm:pt>
    <dgm:pt modelId="{44970F2D-E0B1-4568-A3FD-8ABA548B49E8}" type="pres">
      <dgm:prSet presAssocID="{37746FA9-98A2-4599-8CFF-2D3A692DC365}" presName="accentRepeatNode" presStyleLbl="solidFgAcc1" presStyleIdx="3" presStyleCnt="6"/>
      <dgm:spPr>
        <a:solidFill>
          <a:srgbClr val="9AE2D9"/>
        </a:solidFill>
      </dgm:spPr>
    </dgm:pt>
    <dgm:pt modelId="{AD5B92C9-54A9-4C15-9104-14817427A6FA}" type="pres">
      <dgm:prSet presAssocID="{8E8B27B5-0F8A-4241-A2D9-F798649E3D3A}" presName="text_5" presStyleLbl="node1" presStyleIdx="4" presStyleCnt="6">
        <dgm:presLayoutVars>
          <dgm:bulletEnabled val="1"/>
        </dgm:presLayoutVars>
      </dgm:prSet>
      <dgm:spPr/>
    </dgm:pt>
    <dgm:pt modelId="{AD1AE8BB-A3AE-43B0-9896-995645889F9B}" type="pres">
      <dgm:prSet presAssocID="{8E8B27B5-0F8A-4241-A2D9-F798649E3D3A}" presName="accent_5" presStyleCnt="0"/>
      <dgm:spPr/>
    </dgm:pt>
    <dgm:pt modelId="{73C410F1-12C2-41CA-BC49-282E88676F08}" type="pres">
      <dgm:prSet presAssocID="{8E8B27B5-0F8A-4241-A2D9-F798649E3D3A}" presName="accentRepeatNode" presStyleLbl="solidFgAcc1" presStyleIdx="4" presStyleCnt="6"/>
      <dgm:spPr>
        <a:solidFill>
          <a:srgbClr val="90DFD6"/>
        </a:solidFill>
      </dgm:spPr>
    </dgm:pt>
    <dgm:pt modelId="{FB4A163A-8985-4CDC-A52C-2F6ECB840144}" type="pres">
      <dgm:prSet presAssocID="{DCEF1207-5E18-4CC3-8DB7-A3820D4B3FA5}" presName="text_6" presStyleLbl="node1" presStyleIdx="5" presStyleCnt="6">
        <dgm:presLayoutVars>
          <dgm:bulletEnabled val="1"/>
        </dgm:presLayoutVars>
      </dgm:prSet>
      <dgm:spPr/>
    </dgm:pt>
    <dgm:pt modelId="{FA436F14-237E-4988-8519-CE692A656744}" type="pres">
      <dgm:prSet presAssocID="{DCEF1207-5E18-4CC3-8DB7-A3820D4B3FA5}" presName="accent_6" presStyleCnt="0"/>
      <dgm:spPr/>
    </dgm:pt>
    <dgm:pt modelId="{D8FBF425-B739-40C3-8E6F-4BC38E2CF90A}" type="pres">
      <dgm:prSet presAssocID="{DCEF1207-5E18-4CC3-8DB7-A3820D4B3FA5}" presName="accentRepeatNode" presStyleLbl="solidFgAcc1" presStyleIdx="5" presStyleCnt="6"/>
      <dgm:spPr>
        <a:solidFill>
          <a:srgbClr val="00D0C1"/>
        </a:solidFill>
      </dgm:spPr>
    </dgm:pt>
  </dgm:ptLst>
  <dgm:cxnLst>
    <dgm:cxn modelId="{3E656617-FEED-48B2-828F-4E916F3C91AB}" type="presOf" srcId="{B0379651-75AF-40E4-B45A-9168A1687CC3}" destId="{A37151D3-E915-486A-AE7C-55854BB8D95F}" srcOrd="0" destOrd="0" presId="urn:microsoft.com/office/officeart/2008/layout/VerticalCurvedList"/>
    <dgm:cxn modelId="{14F61D18-D1D3-481C-8351-795E3C0741F9}" srcId="{89181618-358D-4980-BAE3-1F05648B5A10}" destId="{267EB260-973C-4567-B3DD-B8E7DFDD4B7F}" srcOrd="0" destOrd="0" parTransId="{F4743736-5D8E-466E-9FCD-90DB7776D62D}" sibTransId="{B0379651-75AF-40E4-B45A-9168A1687CC3}"/>
    <dgm:cxn modelId="{9A947E21-716A-48A7-A988-3AC7AA99BFDE}" srcId="{89181618-358D-4980-BAE3-1F05648B5A10}" destId="{7345C865-C8A1-42BA-80F9-302BF09496A7}" srcOrd="1" destOrd="0" parTransId="{1C53828B-3DC6-4361-9EC7-F115E0B2A143}" sibTransId="{7F6B9E78-A32F-4F6F-B84D-FDF84B6EF2A5}"/>
    <dgm:cxn modelId="{93207923-AFAC-4A13-8521-E45369D92DD6}" srcId="{89181618-358D-4980-BAE3-1F05648B5A10}" destId="{DCEF1207-5E18-4CC3-8DB7-A3820D4B3FA5}" srcOrd="5" destOrd="0" parTransId="{F6D92AA9-A59E-4C14-8C3F-543CA679C43B}" sibTransId="{53B87C07-942A-4127-B41D-64B2E7AAF877}"/>
    <dgm:cxn modelId="{446E9060-5140-4C81-8D8B-22F943ECAD93}" srcId="{89181618-358D-4980-BAE3-1F05648B5A10}" destId="{8E8B27B5-0F8A-4241-A2D9-F798649E3D3A}" srcOrd="4" destOrd="0" parTransId="{5F75F119-DBC1-4BDF-92C7-AC7E18C0F95F}" sibTransId="{A39B4F54-225B-4B1B-B2E4-B41FF7E09709}"/>
    <dgm:cxn modelId="{49D04161-1C61-43FC-8519-C7A92C21E3E2}" type="presOf" srcId="{267EB260-973C-4567-B3DD-B8E7DFDD4B7F}" destId="{9A8C6A9B-5177-4607-922F-F6F6AD196ACF}" srcOrd="0" destOrd="0" presId="urn:microsoft.com/office/officeart/2008/layout/VerticalCurvedList"/>
    <dgm:cxn modelId="{95434E6A-A391-4494-9627-11E3796D6C30}" type="presOf" srcId="{8E8B27B5-0F8A-4241-A2D9-F798649E3D3A}" destId="{AD5B92C9-54A9-4C15-9104-14817427A6FA}" srcOrd="0" destOrd="0" presId="urn:microsoft.com/office/officeart/2008/layout/VerticalCurvedList"/>
    <dgm:cxn modelId="{EFF0EE4A-AB84-4746-B81C-AF4B8F29D8D0}" type="presOf" srcId="{19DFE1CC-8D33-4B9A-9B6C-B4C96A32FABB}" destId="{B98EB719-12FD-4532-842D-A476C7758535}" srcOrd="0" destOrd="0" presId="urn:microsoft.com/office/officeart/2008/layout/VerticalCurvedList"/>
    <dgm:cxn modelId="{52398ACF-CE70-44D7-9708-FC4DA9A6DA8C}" type="presOf" srcId="{89181618-358D-4980-BAE3-1F05648B5A10}" destId="{AEA979A8-6DEC-4B08-AA52-89D113013B47}" srcOrd="0" destOrd="0" presId="urn:microsoft.com/office/officeart/2008/layout/VerticalCurvedList"/>
    <dgm:cxn modelId="{9D5DAAD3-D268-4D40-B655-767547105816}" type="presOf" srcId="{DCEF1207-5E18-4CC3-8DB7-A3820D4B3FA5}" destId="{FB4A163A-8985-4CDC-A52C-2F6ECB840144}" srcOrd="0" destOrd="0" presId="urn:microsoft.com/office/officeart/2008/layout/VerticalCurvedList"/>
    <dgm:cxn modelId="{EFF39FDD-67ED-49F4-8292-71C2CAF6949B}" srcId="{89181618-358D-4980-BAE3-1F05648B5A10}" destId="{19DFE1CC-8D33-4B9A-9B6C-B4C96A32FABB}" srcOrd="2" destOrd="0" parTransId="{181C6AEB-F4DB-497D-8BD4-B08827BBB2E6}" sibTransId="{C4D6922F-3D45-4ED4-BC93-704A01F12C35}"/>
    <dgm:cxn modelId="{ADE307E4-9248-4D70-BD30-90B1C9FAD601}" srcId="{89181618-358D-4980-BAE3-1F05648B5A10}" destId="{37746FA9-98A2-4599-8CFF-2D3A692DC365}" srcOrd="3" destOrd="0" parTransId="{43973004-9746-47C1-923A-96614A7ECAB5}" sibTransId="{14CA76A9-2578-4D66-9B4F-AC37F7631BA2}"/>
    <dgm:cxn modelId="{9C9A69EE-E625-45BE-9007-269DF5F30E71}" type="presOf" srcId="{7345C865-C8A1-42BA-80F9-302BF09496A7}" destId="{BB61CA19-5276-4709-B55B-422110CCC12C}" srcOrd="0" destOrd="0" presId="urn:microsoft.com/office/officeart/2008/layout/VerticalCurvedList"/>
    <dgm:cxn modelId="{4C1B78FE-4BE8-4C38-B740-F2DAD6F89E77}" type="presOf" srcId="{37746FA9-98A2-4599-8CFF-2D3A692DC365}" destId="{FE301BD7-1608-459F-8F75-D09D03624FCA}" srcOrd="0" destOrd="0" presId="urn:microsoft.com/office/officeart/2008/layout/VerticalCurvedList"/>
    <dgm:cxn modelId="{74497A1D-0993-4BBB-9A99-ED8CEF93744D}" type="presParOf" srcId="{AEA979A8-6DEC-4B08-AA52-89D113013B47}" destId="{F3BE9688-DA1B-44D4-A4C6-E482B0867187}" srcOrd="0" destOrd="0" presId="urn:microsoft.com/office/officeart/2008/layout/VerticalCurvedList"/>
    <dgm:cxn modelId="{1877785E-78DB-4FE5-851A-7EFA8989D163}" type="presParOf" srcId="{F3BE9688-DA1B-44D4-A4C6-E482B0867187}" destId="{1AB0950B-5CEC-4668-B75A-F8DA9203C0D5}" srcOrd="0" destOrd="0" presId="urn:microsoft.com/office/officeart/2008/layout/VerticalCurvedList"/>
    <dgm:cxn modelId="{393930EE-2AA4-4F1C-9E2A-9042FE8F78D7}" type="presParOf" srcId="{1AB0950B-5CEC-4668-B75A-F8DA9203C0D5}" destId="{3E9CC36A-D5CA-4C6B-8631-80B7471D35E7}" srcOrd="0" destOrd="0" presId="urn:microsoft.com/office/officeart/2008/layout/VerticalCurvedList"/>
    <dgm:cxn modelId="{D99CE262-B4E3-4431-91D1-30AB1224DF37}" type="presParOf" srcId="{1AB0950B-5CEC-4668-B75A-F8DA9203C0D5}" destId="{A37151D3-E915-486A-AE7C-55854BB8D95F}" srcOrd="1" destOrd="0" presId="urn:microsoft.com/office/officeart/2008/layout/VerticalCurvedList"/>
    <dgm:cxn modelId="{D4AACE86-3F64-4091-89C0-6A5A2A84C83A}" type="presParOf" srcId="{1AB0950B-5CEC-4668-B75A-F8DA9203C0D5}" destId="{D86E41D7-0E54-422B-BC62-A6B37F02D726}" srcOrd="2" destOrd="0" presId="urn:microsoft.com/office/officeart/2008/layout/VerticalCurvedList"/>
    <dgm:cxn modelId="{6CC061E2-88B0-4198-B0EB-2638F5D9E151}" type="presParOf" srcId="{1AB0950B-5CEC-4668-B75A-F8DA9203C0D5}" destId="{3698523D-E2EE-4861-870D-67454952FBB8}" srcOrd="3" destOrd="0" presId="urn:microsoft.com/office/officeart/2008/layout/VerticalCurvedList"/>
    <dgm:cxn modelId="{15DDEB82-9CA7-4601-B717-0DDC790B897E}" type="presParOf" srcId="{F3BE9688-DA1B-44D4-A4C6-E482B0867187}" destId="{9A8C6A9B-5177-4607-922F-F6F6AD196ACF}" srcOrd="1" destOrd="0" presId="urn:microsoft.com/office/officeart/2008/layout/VerticalCurvedList"/>
    <dgm:cxn modelId="{BA3805E5-8712-4D5D-9EDD-ACED6C3BA481}" type="presParOf" srcId="{F3BE9688-DA1B-44D4-A4C6-E482B0867187}" destId="{2B184D01-FCDD-4250-822D-044A18A32C99}" srcOrd="2" destOrd="0" presId="urn:microsoft.com/office/officeart/2008/layout/VerticalCurvedList"/>
    <dgm:cxn modelId="{8F5C0ECC-05A2-4114-BD3E-6CBFA5FE49A3}" type="presParOf" srcId="{2B184D01-FCDD-4250-822D-044A18A32C99}" destId="{B9681F4B-7C19-41E4-99EC-E8EA6F2504F4}" srcOrd="0" destOrd="0" presId="urn:microsoft.com/office/officeart/2008/layout/VerticalCurvedList"/>
    <dgm:cxn modelId="{36270CC1-4F02-485F-BFA1-5C1A4B8EDD2D}" type="presParOf" srcId="{F3BE9688-DA1B-44D4-A4C6-E482B0867187}" destId="{BB61CA19-5276-4709-B55B-422110CCC12C}" srcOrd="3" destOrd="0" presId="urn:microsoft.com/office/officeart/2008/layout/VerticalCurvedList"/>
    <dgm:cxn modelId="{0DA5B4D2-E630-4BEB-87FE-3C118FE4B55E}" type="presParOf" srcId="{F3BE9688-DA1B-44D4-A4C6-E482B0867187}" destId="{27E9151E-AFEB-45E6-AB9B-2EA300F382E9}" srcOrd="4" destOrd="0" presId="urn:microsoft.com/office/officeart/2008/layout/VerticalCurvedList"/>
    <dgm:cxn modelId="{46D812F0-7E06-46FA-A696-7CD13005243D}" type="presParOf" srcId="{27E9151E-AFEB-45E6-AB9B-2EA300F382E9}" destId="{3B5C3472-C85C-432F-AB8A-DA03D24B3DA4}" srcOrd="0" destOrd="0" presId="urn:microsoft.com/office/officeart/2008/layout/VerticalCurvedList"/>
    <dgm:cxn modelId="{76BD5FD7-B649-4D5E-8DF1-00BAE6F66AA1}" type="presParOf" srcId="{F3BE9688-DA1B-44D4-A4C6-E482B0867187}" destId="{B98EB719-12FD-4532-842D-A476C7758535}" srcOrd="5" destOrd="0" presId="urn:microsoft.com/office/officeart/2008/layout/VerticalCurvedList"/>
    <dgm:cxn modelId="{7B289728-3E99-462F-BBD3-927B254CE0AA}" type="presParOf" srcId="{F3BE9688-DA1B-44D4-A4C6-E482B0867187}" destId="{FB5B5C5D-009B-45A6-B9E2-A3CC1B6771AD}" srcOrd="6" destOrd="0" presId="urn:microsoft.com/office/officeart/2008/layout/VerticalCurvedList"/>
    <dgm:cxn modelId="{6C9D7ECB-797D-4FE0-A125-3C1373C803E6}" type="presParOf" srcId="{FB5B5C5D-009B-45A6-B9E2-A3CC1B6771AD}" destId="{45115F5E-B492-4763-8DAC-835CCCF14DD7}" srcOrd="0" destOrd="0" presId="urn:microsoft.com/office/officeart/2008/layout/VerticalCurvedList"/>
    <dgm:cxn modelId="{98D4245D-009B-4C5E-B989-745C210C1A38}" type="presParOf" srcId="{F3BE9688-DA1B-44D4-A4C6-E482B0867187}" destId="{FE301BD7-1608-459F-8F75-D09D03624FCA}" srcOrd="7" destOrd="0" presId="urn:microsoft.com/office/officeart/2008/layout/VerticalCurvedList"/>
    <dgm:cxn modelId="{9331E5CC-3F1F-49A6-930D-24D8731F7BCD}" type="presParOf" srcId="{F3BE9688-DA1B-44D4-A4C6-E482B0867187}" destId="{A2056686-D2B6-46BC-A4A3-2385E7F9F734}" srcOrd="8" destOrd="0" presId="urn:microsoft.com/office/officeart/2008/layout/VerticalCurvedList"/>
    <dgm:cxn modelId="{F4F0C592-F8B2-4435-B0B2-FA63D4F0CE74}" type="presParOf" srcId="{A2056686-D2B6-46BC-A4A3-2385E7F9F734}" destId="{44970F2D-E0B1-4568-A3FD-8ABA548B49E8}" srcOrd="0" destOrd="0" presId="urn:microsoft.com/office/officeart/2008/layout/VerticalCurvedList"/>
    <dgm:cxn modelId="{8A2B57E3-793E-466F-BE4A-F1B4BD3B2CBC}" type="presParOf" srcId="{F3BE9688-DA1B-44D4-A4C6-E482B0867187}" destId="{AD5B92C9-54A9-4C15-9104-14817427A6FA}" srcOrd="9" destOrd="0" presId="urn:microsoft.com/office/officeart/2008/layout/VerticalCurvedList"/>
    <dgm:cxn modelId="{940E44AE-4587-4E0A-8671-7B47F4C19FD6}" type="presParOf" srcId="{F3BE9688-DA1B-44D4-A4C6-E482B0867187}" destId="{AD1AE8BB-A3AE-43B0-9896-995645889F9B}" srcOrd="10" destOrd="0" presId="urn:microsoft.com/office/officeart/2008/layout/VerticalCurvedList"/>
    <dgm:cxn modelId="{D893C615-E2B8-4E77-8428-B5CCCB42C1CF}" type="presParOf" srcId="{AD1AE8BB-A3AE-43B0-9896-995645889F9B}" destId="{73C410F1-12C2-41CA-BC49-282E88676F08}" srcOrd="0" destOrd="0" presId="urn:microsoft.com/office/officeart/2008/layout/VerticalCurvedList"/>
    <dgm:cxn modelId="{DD6971F5-5C57-4EC5-993D-21A993C8100D}" type="presParOf" srcId="{F3BE9688-DA1B-44D4-A4C6-E482B0867187}" destId="{FB4A163A-8985-4CDC-A52C-2F6ECB840144}" srcOrd="11" destOrd="0" presId="urn:microsoft.com/office/officeart/2008/layout/VerticalCurvedList"/>
    <dgm:cxn modelId="{3E311C5A-C74E-4E5D-9E2D-BB28E670F90C}" type="presParOf" srcId="{F3BE9688-DA1B-44D4-A4C6-E482B0867187}" destId="{FA436F14-237E-4988-8519-CE692A656744}" srcOrd="12" destOrd="0" presId="urn:microsoft.com/office/officeart/2008/layout/VerticalCurvedList"/>
    <dgm:cxn modelId="{E8400C41-B382-4A99-8B4E-C3C896FB2558}" type="presParOf" srcId="{FA436F14-237E-4988-8519-CE692A656744}" destId="{D8FBF425-B739-40C3-8E6F-4BC38E2CF90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5AE8D0-D331-4F2A-B88E-5409978440DC}" type="doc">
      <dgm:prSet loTypeId="urn:microsoft.com/office/officeart/2009/3/layout/StepUpProcess" loCatId="process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BA57D130-6C00-4BA8-8011-2AC78C360B79}">
      <dgm:prSet/>
      <dgm:spPr/>
      <dgm:t>
        <a:bodyPr/>
        <a:lstStyle/>
        <a:p>
          <a:r>
            <a:rPr lang="en-US" b="0" baseline="0" dirty="0"/>
            <a:t>Project funding is through a special purpose entity (SPE)</a:t>
          </a:r>
          <a:endParaRPr lang="en-US" dirty="0"/>
        </a:p>
      </dgm:t>
    </dgm:pt>
    <dgm:pt modelId="{651640DD-D1BE-443F-98B7-22912CB57785}" type="parTrans" cxnId="{4CE40F93-9B37-45AC-BF52-0E33AC488A84}">
      <dgm:prSet/>
      <dgm:spPr/>
      <dgm:t>
        <a:bodyPr/>
        <a:lstStyle/>
        <a:p>
          <a:endParaRPr lang="en-US"/>
        </a:p>
      </dgm:t>
    </dgm:pt>
    <dgm:pt modelId="{CD012ACF-413D-4B9C-8471-D0F670093F34}" type="sibTrans" cxnId="{4CE40F93-9B37-45AC-BF52-0E33AC488A84}">
      <dgm:prSet/>
      <dgm:spPr/>
      <dgm:t>
        <a:bodyPr/>
        <a:lstStyle/>
        <a:p>
          <a:endParaRPr lang="en-US"/>
        </a:p>
      </dgm:t>
    </dgm:pt>
    <dgm:pt modelId="{9D0EAB66-51C9-405C-930C-751AD8CDDB5A}">
      <dgm:prSet/>
      <dgm:spPr/>
      <dgm:t>
        <a:bodyPr/>
        <a:lstStyle/>
        <a:p>
          <a:r>
            <a:rPr lang="en-US" b="0" baseline="0" dirty="0"/>
            <a:t>Requires an agreement signed by Client and the SPE</a:t>
          </a:r>
          <a:endParaRPr lang="en-US" dirty="0"/>
        </a:p>
      </dgm:t>
    </dgm:pt>
    <dgm:pt modelId="{F1F2211A-0987-4149-9D65-3AEF1797C4B3}" type="parTrans" cxnId="{C59E4A46-0652-430D-B763-57DC9585F323}">
      <dgm:prSet/>
      <dgm:spPr/>
      <dgm:t>
        <a:bodyPr/>
        <a:lstStyle/>
        <a:p>
          <a:endParaRPr lang="en-US"/>
        </a:p>
      </dgm:t>
    </dgm:pt>
    <dgm:pt modelId="{AD645EDC-7181-4779-ACBA-C01FA955AC9A}" type="sibTrans" cxnId="{C59E4A46-0652-430D-B763-57DC9585F323}">
      <dgm:prSet/>
      <dgm:spPr/>
      <dgm:t>
        <a:bodyPr/>
        <a:lstStyle/>
        <a:p>
          <a:endParaRPr lang="en-US"/>
        </a:p>
      </dgm:t>
    </dgm:pt>
    <dgm:pt modelId="{DDD6FDC6-064C-46CE-8CC2-2A809536D38C}">
      <dgm:prSet/>
      <dgm:spPr/>
      <dgm:t>
        <a:bodyPr/>
        <a:lstStyle/>
        <a:p>
          <a:r>
            <a:rPr lang="en-US" b="0" baseline="0"/>
            <a:t>Follows same pathway of ESPC currently used through construction</a:t>
          </a:r>
          <a:endParaRPr lang="en-US"/>
        </a:p>
      </dgm:t>
    </dgm:pt>
    <dgm:pt modelId="{55351068-F34C-48E3-B44D-692361724A3B}" type="parTrans" cxnId="{C6F6FD68-1655-4A0C-988C-674E8CB47FA8}">
      <dgm:prSet/>
      <dgm:spPr/>
      <dgm:t>
        <a:bodyPr/>
        <a:lstStyle/>
        <a:p>
          <a:endParaRPr lang="en-US"/>
        </a:p>
      </dgm:t>
    </dgm:pt>
    <dgm:pt modelId="{F8982CD9-5C34-4673-AA99-E904D8DF0DE2}" type="sibTrans" cxnId="{C6F6FD68-1655-4A0C-988C-674E8CB47FA8}">
      <dgm:prSet/>
      <dgm:spPr/>
      <dgm:t>
        <a:bodyPr/>
        <a:lstStyle/>
        <a:p>
          <a:endParaRPr lang="en-US"/>
        </a:p>
      </dgm:t>
    </dgm:pt>
    <dgm:pt modelId="{7E23BC09-A54A-44B1-B7A9-2AA56EEEF56D}">
      <dgm:prSet/>
      <dgm:spPr/>
      <dgm:t>
        <a:bodyPr/>
        <a:lstStyle/>
        <a:p>
          <a:r>
            <a:rPr lang="en-US" b="0" baseline="0"/>
            <a:t>Ownership and maintenance of equipment is by the SPE after construction</a:t>
          </a:r>
          <a:endParaRPr lang="en-US"/>
        </a:p>
      </dgm:t>
    </dgm:pt>
    <dgm:pt modelId="{2DBD9D20-D956-45FF-AB0B-65603D1AD3C6}" type="parTrans" cxnId="{EFE10664-9A01-4201-9F07-E3449606AE3B}">
      <dgm:prSet/>
      <dgm:spPr/>
      <dgm:t>
        <a:bodyPr/>
        <a:lstStyle/>
        <a:p>
          <a:endParaRPr lang="en-US"/>
        </a:p>
      </dgm:t>
    </dgm:pt>
    <dgm:pt modelId="{662C7992-FC68-4F47-AA29-D0C13B857C16}" type="sibTrans" cxnId="{EFE10664-9A01-4201-9F07-E3449606AE3B}">
      <dgm:prSet/>
      <dgm:spPr/>
      <dgm:t>
        <a:bodyPr/>
        <a:lstStyle/>
        <a:p>
          <a:endParaRPr lang="en-US"/>
        </a:p>
      </dgm:t>
    </dgm:pt>
    <dgm:pt modelId="{2B08162E-A819-4B81-A953-664572548E27}" type="pres">
      <dgm:prSet presAssocID="{C75AE8D0-D331-4F2A-B88E-5409978440DC}" presName="rootnode" presStyleCnt="0">
        <dgm:presLayoutVars>
          <dgm:chMax/>
          <dgm:chPref/>
          <dgm:dir/>
          <dgm:animLvl val="lvl"/>
        </dgm:presLayoutVars>
      </dgm:prSet>
      <dgm:spPr/>
    </dgm:pt>
    <dgm:pt modelId="{CA2C447B-B0F8-4039-8423-705A112DF9E1}" type="pres">
      <dgm:prSet presAssocID="{BA57D130-6C00-4BA8-8011-2AC78C360B79}" presName="composite" presStyleCnt="0"/>
      <dgm:spPr/>
    </dgm:pt>
    <dgm:pt modelId="{A3AD3C26-982C-4624-BBF9-053A2EC7A7B5}" type="pres">
      <dgm:prSet presAssocID="{BA57D130-6C00-4BA8-8011-2AC78C360B79}" presName="LShape" presStyleLbl="alignNode1" presStyleIdx="0" presStyleCnt="7"/>
      <dgm:spPr/>
    </dgm:pt>
    <dgm:pt modelId="{1DA4E8D0-5776-44C5-99E7-D5FD820A421B}" type="pres">
      <dgm:prSet presAssocID="{BA57D130-6C00-4BA8-8011-2AC78C360B79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027BEEA5-1DEE-46D0-AD33-4FE5EAE5DBFF}" type="pres">
      <dgm:prSet presAssocID="{BA57D130-6C00-4BA8-8011-2AC78C360B79}" presName="Triangle" presStyleLbl="alignNode1" presStyleIdx="1" presStyleCnt="7"/>
      <dgm:spPr/>
    </dgm:pt>
    <dgm:pt modelId="{450C82E7-2E62-4E82-8513-94D1EC213612}" type="pres">
      <dgm:prSet presAssocID="{CD012ACF-413D-4B9C-8471-D0F670093F34}" presName="sibTrans" presStyleCnt="0"/>
      <dgm:spPr/>
    </dgm:pt>
    <dgm:pt modelId="{07017E56-5865-45E0-99E0-42D502B0B47E}" type="pres">
      <dgm:prSet presAssocID="{CD012ACF-413D-4B9C-8471-D0F670093F34}" presName="space" presStyleCnt="0"/>
      <dgm:spPr/>
    </dgm:pt>
    <dgm:pt modelId="{2743F406-F301-4F2F-AC2F-3E6F8019729A}" type="pres">
      <dgm:prSet presAssocID="{9D0EAB66-51C9-405C-930C-751AD8CDDB5A}" presName="composite" presStyleCnt="0"/>
      <dgm:spPr/>
    </dgm:pt>
    <dgm:pt modelId="{236BA5D3-45FE-4C7C-93B1-60AA89E60971}" type="pres">
      <dgm:prSet presAssocID="{9D0EAB66-51C9-405C-930C-751AD8CDDB5A}" presName="LShape" presStyleLbl="alignNode1" presStyleIdx="2" presStyleCnt="7"/>
      <dgm:spPr/>
    </dgm:pt>
    <dgm:pt modelId="{73169960-DF31-4368-8E1F-8AA25F575187}" type="pres">
      <dgm:prSet presAssocID="{9D0EAB66-51C9-405C-930C-751AD8CDDB5A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99F79490-444C-4270-8762-B528BB111C99}" type="pres">
      <dgm:prSet presAssocID="{9D0EAB66-51C9-405C-930C-751AD8CDDB5A}" presName="Triangle" presStyleLbl="alignNode1" presStyleIdx="3" presStyleCnt="7"/>
      <dgm:spPr/>
    </dgm:pt>
    <dgm:pt modelId="{59503964-A85D-40BC-B464-46F887C7FA31}" type="pres">
      <dgm:prSet presAssocID="{AD645EDC-7181-4779-ACBA-C01FA955AC9A}" presName="sibTrans" presStyleCnt="0"/>
      <dgm:spPr/>
    </dgm:pt>
    <dgm:pt modelId="{FE3C95F8-D9E8-4D9D-B737-05831E7256A5}" type="pres">
      <dgm:prSet presAssocID="{AD645EDC-7181-4779-ACBA-C01FA955AC9A}" presName="space" presStyleCnt="0"/>
      <dgm:spPr/>
    </dgm:pt>
    <dgm:pt modelId="{938379DC-2731-4C2F-87A5-89E2670C4F77}" type="pres">
      <dgm:prSet presAssocID="{DDD6FDC6-064C-46CE-8CC2-2A809536D38C}" presName="composite" presStyleCnt="0"/>
      <dgm:spPr/>
    </dgm:pt>
    <dgm:pt modelId="{CE91B2A3-65CF-42E6-93BA-1D872516DF4C}" type="pres">
      <dgm:prSet presAssocID="{DDD6FDC6-064C-46CE-8CC2-2A809536D38C}" presName="LShape" presStyleLbl="alignNode1" presStyleIdx="4" presStyleCnt="7"/>
      <dgm:spPr/>
    </dgm:pt>
    <dgm:pt modelId="{3F9FAC42-45CC-4551-9EDC-8C9F42D1BA35}" type="pres">
      <dgm:prSet presAssocID="{DDD6FDC6-064C-46CE-8CC2-2A809536D38C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F2AB0981-8D7B-40C5-8109-0125C363FC78}" type="pres">
      <dgm:prSet presAssocID="{DDD6FDC6-064C-46CE-8CC2-2A809536D38C}" presName="Triangle" presStyleLbl="alignNode1" presStyleIdx="5" presStyleCnt="7"/>
      <dgm:spPr/>
    </dgm:pt>
    <dgm:pt modelId="{FF077369-1F47-4668-AA6B-8F779AD5DCED}" type="pres">
      <dgm:prSet presAssocID="{F8982CD9-5C34-4673-AA99-E904D8DF0DE2}" presName="sibTrans" presStyleCnt="0"/>
      <dgm:spPr/>
    </dgm:pt>
    <dgm:pt modelId="{47574BA7-67F5-41AE-ADCF-3C4E0B358C72}" type="pres">
      <dgm:prSet presAssocID="{F8982CD9-5C34-4673-AA99-E904D8DF0DE2}" presName="space" presStyleCnt="0"/>
      <dgm:spPr/>
    </dgm:pt>
    <dgm:pt modelId="{BE24DB8B-0481-40C9-86F7-93D1DDB4E1B5}" type="pres">
      <dgm:prSet presAssocID="{7E23BC09-A54A-44B1-B7A9-2AA56EEEF56D}" presName="composite" presStyleCnt="0"/>
      <dgm:spPr/>
    </dgm:pt>
    <dgm:pt modelId="{CEAF2354-0992-49AD-A7B2-B05382D3BA30}" type="pres">
      <dgm:prSet presAssocID="{7E23BC09-A54A-44B1-B7A9-2AA56EEEF56D}" presName="LShape" presStyleLbl="alignNode1" presStyleIdx="6" presStyleCnt="7"/>
      <dgm:spPr/>
    </dgm:pt>
    <dgm:pt modelId="{8C07EFA0-8C20-44F6-A106-B9F4E02299E5}" type="pres">
      <dgm:prSet presAssocID="{7E23BC09-A54A-44B1-B7A9-2AA56EEEF56D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FE10664-9A01-4201-9F07-E3449606AE3B}" srcId="{C75AE8D0-D331-4F2A-B88E-5409978440DC}" destId="{7E23BC09-A54A-44B1-B7A9-2AA56EEEF56D}" srcOrd="3" destOrd="0" parTransId="{2DBD9D20-D956-45FF-AB0B-65603D1AD3C6}" sibTransId="{662C7992-FC68-4F47-AA29-D0C13B857C16}"/>
    <dgm:cxn modelId="{C59E4A46-0652-430D-B763-57DC9585F323}" srcId="{C75AE8D0-D331-4F2A-B88E-5409978440DC}" destId="{9D0EAB66-51C9-405C-930C-751AD8CDDB5A}" srcOrd="1" destOrd="0" parTransId="{F1F2211A-0987-4149-9D65-3AEF1797C4B3}" sibTransId="{AD645EDC-7181-4779-ACBA-C01FA955AC9A}"/>
    <dgm:cxn modelId="{C6F6FD68-1655-4A0C-988C-674E8CB47FA8}" srcId="{C75AE8D0-D331-4F2A-B88E-5409978440DC}" destId="{DDD6FDC6-064C-46CE-8CC2-2A809536D38C}" srcOrd="2" destOrd="0" parTransId="{55351068-F34C-48E3-B44D-692361724A3B}" sibTransId="{F8982CD9-5C34-4673-AA99-E904D8DF0DE2}"/>
    <dgm:cxn modelId="{D67AC154-B89D-48A3-8223-042F22892806}" type="presOf" srcId="{9D0EAB66-51C9-405C-930C-751AD8CDDB5A}" destId="{73169960-DF31-4368-8E1F-8AA25F575187}" srcOrd="0" destOrd="0" presId="urn:microsoft.com/office/officeart/2009/3/layout/StepUpProcess"/>
    <dgm:cxn modelId="{80EE7E78-9146-4C9D-9BC0-C8E29762345F}" type="presOf" srcId="{DDD6FDC6-064C-46CE-8CC2-2A809536D38C}" destId="{3F9FAC42-45CC-4551-9EDC-8C9F42D1BA35}" srcOrd="0" destOrd="0" presId="urn:microsoft.com/office/officeart/2009/3/layout/StepUpProcess"/>
    <dgm:cxn modelId="{06764D84-5228-4D34-89DF-29791756EEB8}" type="presOf" srcId="{7E23BC09-A54A-44B1-B7A9-2AA56EEEF56D}" destId="{8C07EFA0-8C20-44F6-A106-B9F4E02299E5}" srcOrd="0" destOrd="0" presId="urn:microsoft.com/office/officeart/2009/3/layout/StepUpProcess"/>
    <dgm:cxn modelId="{4CE40F93-9B37-45AC-BF52-0E33AC488A84}" srcId="{C75AE8D0-D331-4F2A-B88E-5409978440DC}" destId="{BA57D130-6C00-4BA8-8011-2AC78C360B79}" srcOrd="0" destOrd="0" parTransId="{651640DD-D1BE-443F-98B7-22912CB57785}" sibTransId="{CD012ACF-413D-4B9C-8471-D0F670093F34}"/>
    <dgm:cxn modelId="{28B4EDDD-8B0A-4AB4-8692-5FB5199B7324}" type="presOf" srcId="{BA57D130-6C00-4BA8-8011-2AC78C360B79}" destId="{1DA4E8D0-5776-44C5-99E7-D5FD820A421B}" srcOrd="0" destOrd="0" presId="urn:microsoft.com/office/officeart/2009/3/layout/StepUpProcess"/>
    <dgm:cxn modelId="{43FAD3F0-51F3-4736-940F-EEA46AC487D7}" type="presOf" srcId="{C75AE8D0-D331-4F2A-B88E-5409978440DC}" destId="{2B08162E-A819-4B81-A953-664572548E27}" srcOrd="0" destOrd="0" presId="urn:microsoft.com/office/officeart/2009/3/layout/StepUpProcess"/>
    <dgm:cxn modelId="{5EE7EB2A-13B4-443D-A0C1-EC0726389A14}" type="presParOf" srcId="{2B08162E-A819-4B81-A953-664572548E27}" destId="{CA2C447B-B0F8-4039-8423-705A112DF9E1}" srcOrd="0" destOrd="0" presId="urn:microsoft.com/office/officeart/2009/3/layout/StepUpProcess"/>
    <dgm:cxn modelId="{041E084D-AF18-4909-831D-5519E13B3F09}" type="presParOf" srcId="{CA2C447B-B0F8-4039-8423-705A112DF9E1}" destId="{A3AD3C26-982C-4624-BBF9-053A2EC7A7B5}" srcOrd="0" destOrd="0" presId="urn:microsoft.com/office/officeart/2009/3/layout/StepUpProcess"/>
    <dgm:cxn modelId="{B6891602-2899-4159-AC8D-644FD92F54D3}" type="presParOf" srcId="{CA2C447B-B0F8-4039-8423-705A112DF9E1}" destId="{1DA4E8D0-5776-44C5-99E7-D5FD820A421B}" srcOrd="1" destOrd="0" presId="urn:microsoft.com/office/officeart/2009/3/layout/StepUpProcess"/>
    <dgm:cxn modelId="{D3A7B774-5915-45B8-A9DB-599AB52190E3}" type="presParOf" srcId="{CA2C447B-B0F8-4039-8423-705A112DF9E1}" destId="{027BEEA5-1DEE-46D0-AD33-4FE5EAE5DBFF}" srcOrd="2" destOrd="0" presId="urn:microsoft.com/office/officeart/2009/3/layout/StepUpProcess"/>
    <dgm:cxn modelId="{A6364F14-0775-4718-B619-E78EEEE87776}" type="presParOf" srcId="{2B08162E-A819-4B81-A953-664572548E27}" destId="{450C82E7-2E62-4E82-8513-94D1EC213612}" srcOrd="1" destOrd="0" presId="urn:microsoft.com/office/officeart/2009/3/layout/StepUpProcess"/>
    <dgm:cxn modelId="{904B98C4-2A00-4A24-AEC8-3E6EC57DF446}" type="presParOf" srcId="{450C82E7-2E62-4E82-8513-94D1EC213612}" destId="{07017E56-5865-45E0-99E0-42D502B0B47E}" srcOrd="0" destOrd="0" presId="urn:microsoft.com/office/officeart/2009/3/layout/StepUpProcess"/>
    <dgm:cxn modelId="{A9EC8DB9-81E1-43CF-A63C-90EE3718AD75}" type="presParOf" srcId="{2B08162E-A819-4B81-A953-664572548E27}" destId="{2743F406-F301-4F2F-AC2F-3E6F8019729A}" srcOrd="2" destOrd="0" presId="urn:microsoft.com/office/officeart/2009/3/layout/StepUpProcess"/>
    <dgm:cxn modelId="{4FB4FAAE-C42B-4A94-A093-1281E5FDC30D}" type="presParOf" srcId="{2743F406-F301-4F2F-AC2F-3E6F8019729A}" destId="{236BA5D3-45FE-4C7C-93B1-60AA89E60971}" srcOrd="0" destOrd="0" presId="urn:microsoft.com/office/officeart/2009/3/layout/StepUpProcess"/>
    <dgm:cxn modelId="{DBBF70C3-0011-4902-80FA-693C10636AA7}" type="presParOf" srcId="{2743F406-F301-4F2F-AC2F-3E6F8019729A}" destId="{73169960-DF31-4368-8E1F-8AA25F575187}" srcOrd="1" destOrd="0" presId="urn:microsoft.com/office/officeart/2009/3/layout/StepUpProcess"/>
    <dgm:cxn modelId="{C7D4D1D3-38AA-4B8B-8BE7-04B1C6A32F41}" type="presParOf" srcId="{2743F406-F301-4F2F-AC2F-3E6F8019729A}" destId="{99F79490-444C-4270-8762-B528BB111C99}" srcOrd="2" destOrd="0" presId="urn:microsoft.com/office/officeart/2009/3/layout/StepUpProcess"/>
    <dgm:cxn modelId="{58F3C5BB-CD7D-4EB6-B541-2DCDA440BD79}" type="presParOf" srcId="{2B08162E-A819-4B81-A953-664572548E27}" destId="{59503964-A85D-40BC-B464-46F887C7FA31}" srcOrd="3" destOrd="0" presId="urn:microsoft.com/office/officeart/2009/3/layout/StepUpProcess"/>
    <dgm:cxn modelId="{F8FF54AE-93E9-475C-BDB9-429648163A44}" type="presParOf" srcId="{59503964-A85D-40BC-B464-46F887C7FA31}" destId="{FE3C95F8-D9E8-4D9D-B737-05831E7256A5}" srcOrd="0" destOrd="0" presId="urn:microsoft.com/office/officeart/2009/3/layout/StepUpProcess"/>
    <dgm:cxn modelId="{7DC5A829-057A-4BA5-842B-3D3DA024BA1E}" type="presParOf" srcId="{2B08162E-A819-4B81-A953-664572548E27}" destId="{938379DC-2731-4C2F-87A5-89E2670C4F77}" srcOrd="4" destOrd="0" presId="urn:microsoft.com/office/officeart/2009/3/layout/StepUpProcess"/>
    <dgm:cxn modelId="{734FDC52-902B-4EBC-9555-7CE6072DC3DA}" type="presParOf" srcId="{938379DC-2731-4C2F-87A5-89E2670C4F77}" destId="{CE91B2A3-65CF-42E6-93BA-1D872516DF4C}" srcOrd="0" destOrd="0" presId="urn:microsoft.com/office/officeart/2009/3/layout/StepUpProcess"/>
    <dgm:cxn modelId="{5F03E4D3-FE62-4E32-8BDB-2352B7000BB3}" type="presParOf" srcId="{938379DC-2731-4C2F-87A5-89E2670C4F77}" destId="{3F9FAC42-45CC-4551-9EDC-8C9F42D1BA35}" srcOrd="1" destOrd="0" presId="urn:microsoft.com/office/officeart/2009/3/layout/StepUpProcess"/>
    <dgm:cxn modelId="{BC5FA5AC-E65B-47C4-ACC2-0648D9E5D5E7}" type="presParOf" srcId="{938379DC-2731-4C2F-87A5-89E2670C4F77}" destId="{F2AB0981-8D7B-40C5-8109-0125C363FC78}" srcOrd="2" destOrd="0" presId="urn:microsoft.com/office/officeart/2009/3/layout/StepUpProcess"/>
    <dgm:cxn modelId="{CF43AD1F-2881-46E8-829A-969A00E0D583}" type="presParOf" srcId="{2B08162E-A819-4B81-A953-664572548E27}" destId="{FF077369-1F47-4668-AA6B-8F779AD5DCED}" srcOrd="5" destOrd="0" presId="urn:microsoft.com/office/officeart/2009/3/layout/StepUpProcess"/>
    <dgm:cxn modelId="{04EF0161-A275-43CA-9BC3-1ED168217CE0}" type="presParOf" srcId="{FF077369-1F47-4668-AA6B-8F779AD5DCED}" destId="{47574BA7-67F5-41AE-ADCF-3C4E0B358C72}" srcOrd="0" destOrd="0" presId="urn:microsoft.com/office/officeart/2009/3/layout/StepUpProcess"/>
    <dgm:cxn modelId="{1EF4D274-1CC4-4BA9-BF11-78EF964F4BEB}" type="presParOf" srcId="{2B08162E-A819-4B81-A953-664572548E27}" destId="{BE24DB8B-0481-40C9-86F7-93D1DDB4E1B5}" srcOrd="6" destOrd="0" presId="urn:microsoft.com/office/officeart/2009/3/layout/StepUpProcess"/>
    <dgm:cxn modelId="{C0E5BF79-9023-4A65-BFA8-7150A80D30D6}" type="presParOf" srcId="{BE24DB8B-0481-40C9-86F7-93D1DDB4E1B5}" destId="{CEAF2354-0992-49AD-A7B2-B05382D3BA30}" srcOrd="0" destOrd="0" presId="urn:microsoft.com/office/officeart/2009/3/layout/StepUpProcess"/>
    <dgm:cxn modelId="{69C41D78-EEDF-4A7A-888E-EA629F5768DC}" type="presParOf" srcId="{BE24DB8B-0481-40C9-86F7-93D1DDB4E1B5}" destId="{8C07EFA0-8C20-44F6-A106-B9F4E02299E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38FA68-9C6F-4BC2-98B3-D7095FE97E13}" type="doc">
      <dgm:prSet loTypeId="urn:microsoft.com/office/officeart/2011/layout/CircleProcess" loCatId="process" qsTypeId="urn:microsoft.com/office/officeart/2005/8/quickstyle/simple3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EF2BCFEC-781E-4939-9F1B-FA2D6B99AA26}">
      <dgm:prSet custT="1"/>
      <dgm:spPr/>
      <dgm:t>
        <a:bodyPr/>
        <a:lstStyle/>
        <a:p>
          <a:r>
            <a:rPr lang="en-US" sz="2200" b="0" baseline="0" dirty="0"/>
            <a:t>ESCO staff meet qualification requirements for auditing</a:t>
          </a:r>
          <a:endParaRPr lang="en-US" sz="2200" dirty="0"/>
        </a:p>
      </dgm:t>
    </dgm:pt>
    <dgm:pt modelId="{937FCC85-A06A-4DDF-B350-2438BF79FA39}" type="parTrans" cxnId="{0E6E44AE-EE0A-4EE7-916E-D259A734F87F}">
      <dgm:prSet/>
      <dgm:spPr/>
      <dgm:t>
        <a:bodyPr/>
        <a:lstStyle/>
        <a:p>
          <a:endParaRPr lang="en-US" sz="2000"/>
        </a:p>
      </dgm:t>
    </dgm:pt>
    <dgm:pt modelId="{5C526568-7D66-4B6E-964C-30200FEE4EAE}" type="sibTrans" cxnId="{0E6E44AE-EE0A-4EE7-916E-D259A734F87F}">
      <dgm:prSet/>
      <dgm:spPr/>
      <dgm:t>
        <a:bodyPr/>
        <a:lstStyle/>
        <a:p>
          <a:endParaRPr lang="en-US" sz="2000"/>
        </a:p>
      </dgm:t>
    </dgm:pt>
    <dgm:pt modelId="{36121D4F-ABA3-4F2E-B422-88618D2A52AF}">
      <dgm:prSet custT="1"/>
      <dgm:spPr/>
      <dgm:t>
        <a:bodyPr/>
        <a:lstStyle/>
        <a:p>
          <a:r>
            <a:rPr lang="en-US" sz="2100" b="0" baseline="0" dirty="0"/>
            <a:t>ESCOs are required to validate ESPM data and determine </a:t>
          </a:r>
          <a:r>
            <a:rPr lang="en-US" sz="2100" b="0" baseline="0" dirty="0" err="1"/>
            <a:t>EUIt</a:t>
          </a:r>
          <a:endParaRPr lang="en-US" sz="2100" dirty="0"/>
        </a:p>
      </dgm:t>
    </dgm:pt>
    <dgm:pt modelId="{61C3A73A-3375-4AE8-A5AB-36939B9741A9}" type="parTrans" cxnId="{BB25F805-3CE9-4070-85DF-114C8563EFFC}">
      <dgm:prSet/>
      <dgm:spPr/>
      <dgm:t>
        <a:bodyPr/>
        <a:lstStyle/>
        <a:p>
          <a:endParaRPr lang="en-US" sz="2000"/>
        </a:p>
      </dgm:t>
    </dgm:pt>
    <dgm:pt modelId="{C153CD47-459C-4654-8EF6-19B95E431AD5}" type="sibTrans" cxnId="{BB25F805-3CE9-4070-85DF-114C8563EFFC}">
      <dgm:prSet/>
      <dgm:spPr/>
      <dgm:t>
        <a:bodyPr/>
        <a:lstStyle/>
        <a:p>
          <a:endParaRPr lang="en-US" sz="2000"/>
        </a:p>
      </dgm:t>
    </dgm:pt>
    <dgm:pt modelId="{3B8E9255-1921-43BD-A8CB-BFB6BE8E5947}">
      <dgm:prSet custT="1"/>
      <dgm:spPr/>
      <dgm:t>
        <a:bodyPr/>
        <a:lstStyle/>
        <a:p>
          <a:r>
            <a:rPr lang="en-US" sz="2000" b="0" baseline="0" dirty="0"/>
            <a:t>ESCO assists in developing energy management and O&amp;M plans</a:t>
          </a:r>
          <a:endParaRPr lang="en-US" sz="2000" dirty="0"/>
        </a:p>
      </dgm:t>
    </dgm:pt>
    <dgm:pt modelId="{AFCB51F2-53A6-41ED-81E6-CF2C5AA8B3A1}" type="parTrans" cxnId="{F7127DB3-580F-4D68-B507-921E4ADBB010}">
      <dgm:prSet/>
      <dgm:spPr/>
      <dgm:t>
        <a:bodyPr/>
        <a:lstStyle/>
        <a:p>
          <a:endParaRPr lang="en-US" sz="2000"/>
        </a:p>
      </dgm:t>
    </dgm:pt>
    <dgm:pt modelId="{E3958F5C-857C-4E4A-A435-F7A749D4FDDB}" type="sibTrans" cxnId="{F7127DB3-580F-4D68-B507-921E4ADBB010}">
      <dgm:prSet/>
      <dgm:spPr/>
      <dgm:t>
        <a:bodyPr/>
        <a:lstStyle/>
        <a:p>
          <a:endParaRPr lang="en-US" sz="2000"/>
        </a:p>
      </dgm:t>
    </dgm:pt>
    <dgm:pt modelId="{F7EF26D7-8145-4D62-A290-70683BF9BC80}">
      <dgm:prSet custT="1"/>
      <dgm:spPr/>
      <dgm:t>
        <a:bodyPr/>
        <a:lstStyle/>
        <a:p>
          <a:r>
            <a:rPr lang="en-US" sz="2200" b="0" baseline="0" dirty="0"/>
            <a:t>DES Energy requires Level 2 audits</a:t>
          </a:r>
          <a:endParaRPr lang="en-US" sz="2200" dirty="0"/>
        </a:p>
      </dgm:t>
    </dgm:pt>
    <dgm:pt modelId="{98CECD43-A1A2-4606-A107-84EA3F12C871}" type="parTrans" cxnId="{01787E5E-7AE7-40AA-ADFF-F25508DC58A2}">
      <dgm:prSet/>
      <dgm:spPr/>
      <dgm:t>
        <a:bodyPr/>
        <a:lstStyle/>
        <a:p>
          <a:endParaRPr lang="en-US" sz="2000"/>
        </a:p>
      </dgm:t>
    </dgm:pt>
    <dgm:pt modelId="{4B0B2342-73FC-44D4-9264-E6097E1B5F99}" type="sibTrans" cxnId="{01787E5E-7AE7-40AA-ADFF-F25508DC58A2}">
      <dgm:prSet/>
      <dgm:spPr/>
      <dgm:t>
        <a:bodyPr/>
        <a:lstStyle/>
        <a:p>
          <a:endParaRPr lang="en-US" sz="2000"/>
        </a:p>
      </dgm:t>
    </dgm:pt>
    <dgm:pt modelId="{D442E32A-BAA3-4042-BA01-5F9568A8B2FA}" type="pres">
      <dgm:prSet presAssocID="{8438FA68-9C6F-4BC2-98B3-D7095FE97E13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C163AB96-6816-4837-BD74-E27C156758B8}" type="pres">
      <dgm:prSet presAssocID="{F7EF26D7-8145-4D62-A290-70683BF9BC80}" presName="Accent4" presStyleCnt="0"/>
      <dgm:spPr/>
    </dgm:pt>
    <dgm:pt modelId="{29040A21-5B7A-4937-B2C7-8CAF2BC9611A}" type="pres">
      <dgm:prSet presAssocID="{F7EF26D7-8145-4D62-A290-70683BF9BC80}" presName="Accent" presStyleLbl="node1" presStyleIdx="0" presStyleCnt="4"/>
      <dgm:spPr/>
    </dgm:pt>
    <dgm:pt modelId="{2F141F47-38F8-4BF4-ADD4-2572E05062DD}" type="pres">
      <dgm:prSet presAssocID="{F7EF26D7-8145-4D62-A290-70683BF9BC80}" presName="ParentBackground4" presStyleCnt="0"/>
      <dgm:spPr/>
    </dgm:pt>
    <dgm:pt modelId="{5B7AE6F2-8F94-432A-8CD3-C3A23C68EA16}" type="pres">
      <dgm:prSet presAssocID="{F7EF26D7-8145-4D62-A290-70683BF9BC80}" presName="ParentBackground" presStyleLbl="fgAcc1" presStyleIdx="0" presStyleCnt="4"/>
      <dgm:spPr/>
    </dgm:pt>
    <dgm:pt modelId="{4BC8AA8B-029F-4376-A8D7-90655996923E}" type="pres">
      <dgm:prSet presAssocID="{F7EF26D7-8145-4D62-A290-70683BF9BC80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2CCF020-CCFD-499F-BAC6-FC224BF59133}" type="pres">
      <dgm:prSet presAssocID="{3B8E9255-1921-43BD-A8CB-BFB6BE8E5947}" presName="Accent3" presStyleCnt="0"/>
      <dgm:spPr/>
    </dgm:pt>
    <dgm:pt modelId="{EC834E44-1694-420D-A369-93AACAF1DC71}" type="pres">
      <dgm:prSet presAssocID="{3B8E9255-1921-43BD-A8CB-BFB6BE8E5947}" presName="Accent" presStyleLbl="node1" presStyleIdx="1" presStyleCnt="4"/>
      <dgm:spPr/>
    </dgm:pt>
    <dgm:pt modelId="{8672A4D4-6E7C-4E60-A2B7-51ACFFCCEEEA}" type="pres">
      <dgm:prSet presAssocID="{3B8E9255-1921-43BD-A8CB-BFB6BE8E5947}" presName="ParentBackground3" presStyleCnt="0"/>
      <dgm:spPr/>
    </dgm:pt>
    <dgm:pt modelId="{179CAE62-0739-4B3D-BDE3-9CA301B1E281}" type="pres">
      <dgm:prSet presAssocID="{3B8E9255-1921-43BD-A8CB-BFB6BE8E5947}" presName="ParentBackground" presStyleLbl="fgAcc1" presStyleIdx="1" presStyleCnt="4"/>
      <dgm:spPr/>
    </dgm:pt>
    <dgm:pt modelId="{FA71F4CE-9F6D-4846-A57A-4E7D5A09C703}" type="pres">
      <dgm:prSet presAssocID="{3B8E9255-1921-43BD-A8CB-BFB6BE8E594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3718769-6A55-4CA8-B6BD-2860F5AA93D4}" type="pres">
      <dgm:prSet presAssocID="{36121D4F-ABA3-4F2E-B422-88618D2A52AF}" presName="Accent2" presStyleCnt="0"/>
      <dgm:spPr/>
    </dgm:pt>
    <dgm:pt modelId="{33D30AA1-7513-4C5C-A1F7-37CB0487CF97}" type="pres">
      <dgm:prSet presAssocID="{36121D4F-ABA3-4F2E-B422-88618D2A52AF}" presName="Accent" presStyleLbl="node1" presStyleIdx="2" presStyleCnt="4"/>
      <dgm:spPr/>
    </dgm:pt>
    <dgm:pt modelId="{728CAD9E-3E2B-44F1-BE22-246515D590CD}" type="pres">
      <dgm:prSet presAssocID="{36121D4F-ABA3-4F2E-B422-88618D2A52AF}" presName="ParentBackground2" presStyleCnt="0"/>
      <dgm:spPr/>
    </dgm:pt>
    <dgm:pt modelId="{D99281B5-0453-4049-BEA9-B7BF875148B6}" type="pres">
      <dgm:prSet presAssocID="{36121D4F-ABA3-4F2E-B422-88618D2A52AF}" presName="ParentBackground" presStyleLbl="fgAcc1" presStyleIdx="2" presStyleCnt="4"/>
      <dgm:spPr/>
    </dgm:pt>
    <dgm:pt modelId="{076C2BCE-390E-465C-9C1D-03CA21CE1E8E}" type="pres">
      <dgm:prSet presAssocID="{36121D4F-ABA3-4F2E-B422-88618D2A52AF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97D7758-D8BB-4662-B45D-B6543B492A8D}" type="pres">
      <dgm:prSet presAssocID="{EF2BCFEC-781E-4939-9F1B-FA2D6B99AA26}" presName="Accent1" presStyleCnt="0"/>
      <dgm:spPr/>
    </dgm:pt>
    <dgm:pt modelId="{9626D371-71F1-4228-9CC7-E402CF4D0F95}" type="pres">
      <dgm:prSet presAssocID="{EF2BCFEC-781E-4939-9F1B-FA2D6B99AA26}" presName="Accent" presStyleLbl="node1" presStyleIdx="3" presStyleCnt="4"/>
      <dgm:spPr/>
    </dgm:pt>
    <dgm:pt modelId="{A923F8F5-B5AD-456A-92A7-FD7965227F2B}" type="pres">
      <dgm:prSet presAssocID="{EF2BCFEC-781E-4939-9F1B-FA2D6B99AA26}" presName="ParentBackground1" presStyleCnt="0"/>
      <dgm:spPr/>
    </dgm:pt>
    <dgm:pt modelId="{5357358C-FF3F-4915-B978-EB28AE5E9FB8}" type="pres">
      <dgm:prSet presAssocID="{EF2BCFEC-781E-4939-9F1B-FA2D6B99AA26}" presName="ParentBackground" presStyleLbl="fgAcc1" presStyleIdx="3" presStyleCnt="4"/>
      <dgm:spPr/>
    </dgm:pt>
    <dgm:pt modelId="{923F373C-E9F4-4C9D-8A56-ED4297D3A0E5}" type="pres">
      <dgm:prSet presAssocID="{EF2BCFEC-781E-4939-9F1B-FA2D6B99AA2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BB25F805-3CE9-4070-85DF-114C8563EFFC}" srcId="{8438FA68-9C6F-4BC2-98B3-D7095FE97E13}" destId="{36121D4F-ABA3-4F2E-B422-88618D2A52AF}" srcOrd="1" destOrd="0" parTransId="{61C3A73A-3375-4AE8-A5AB-36939B9741A9}" sibTransId="{C153CD47-459C-4654-8EF6-19B95E431AD5}"/>
    <dgm:cxn modelId="{9FDEB20E-3F67-4136-A21A-A7B7C5EFF9B8}" type="presOf" srcId="{EF2BCFEC-781E-4939-9F1B-FA2D6B99AA26}" destId="{923F373C-E9F4-4C9D-8A56-ED4297D3A0E5}" srcOrd="1" destOrd="0" presId="urn:microsoft.com/office/officeart/2011/layout/CircleProcess"/>
    <dgm:cxn modelId="{73385226-464F-4D04-B259-81B00931B7D9}" type="presOf" srcId="{8438FA68-9C6F-4BC2-98B3-D7095FE97E13}" destId="{D442E32A-BAA3-4042-BA01-5F9568A8B2FA}" srcOrd="0" destOrd="0" presId="urn:microsoft.com/office/officeart/2011/layout/CircleProcess"/>
    <dgm:cxn modelId="{01787E5E-7AE7-40AA-ADFF-F25508DC58A2}" srcId="{8438FA68-9C6F-4BC2-98B3-D7095FE97E13}" destId="{F7EF26D7-8145-4D62-A290-70683BF9BC80}" srcOrd="3" destOrd="0" parTransId="{98CECD43-A1A2-4606-A107-84EA3F12C871}" sibTransId="{4B0B2342-73FC-44D4-9264-E6097E1B5F99}"/>
    <dgm:cxn modelId="{BA2AE765-884C-4BEE-B592-17122D68445E}" type="presOf" srcId="{3B8E9255-1921-43BD-A8CB-BFB6BE8E5947}" destId="{FA71F4CE-9F6D-4846-A57A-4E7D5A09C703}" srcOrd="1" destOrd="0" presId="urn:microsoft.com/office/officeart/2011/layout/CircleProcess"/>
    <dgm:cxn modelId="{C664E871-6D27-4B42-A9EC-338D8A6211F8}" type="presOf" srcId="{F7EF26D7-8145-4D62-A290-70683BF9BC80}" destId="{5B7AE6F2-8F94-432A-8CD3-C3A23C68EA16}" srcOrd="0" destOrd="0" presId="urn:microsoft.com/office/officeart/2011/layout/CircleProcess"/>
    <dgm:cxn modelId="{6207138E-BDC5-4560-9F2E-AB44D1668ED3}" type="presOf" srcId="{36121D4F-ABA3-4F2E-B422-88618D2A52AF}" destId="{D99281B5-0453-4049-BEA9-B7BF875148B6}" srcOrd="0" destOrd="0" presId="urn:microsoft.com/office/officeart/2011/layout/CircleProcess"/>
    <dgm:cxn modelId="{0E6E44AE-EE0A-4EE7-916E-D259A734F87F}" srcId="{8438FA68-9C6F-4BC2-98B3-D7095FE97E13}" destId="{EF2BCFEC-781E-4939-9F1B-FA2D6B99AA26}" srcOrd="0" destOrd="0" parTransId="{937FCC85-A06A-4DDF-B350-2438BF79FA39}" sibTransId="{5C526568-7D66-4B6E-964C-30200FEE4EAE}"/>
    <dgm:cxn modelId="{F7127DB3-580F-4D68-B507-921E4ADBB010}" srcId="{8438FA68-9C6F-4BC2-98B3-D7095FE97E13}" destId="{3B8E9255-1921-43BD-A8CB-BFB6BE8E5947}" srcOrd="2" destOrd="0" parTransId="{AFCB51F2-53A6-41ED-81E6-CF2C5AA8B3A1}" sibTransId="{E3958F5C-857C-4E4A-A435-F7A749D4FDDB}"/>
    <dgm:cxn modelId="{7A3FC2BE-4E24-456C-8AED-1F7EB7C518E2}" type="presOf" srcId="{3B8E9255-1921-43BD-A8CB-BFB6BE8E5947}" destId="{179CAE62-0739-4B3D-BDE3-9CA301B1E281}" srcOrd="0" destOrd="0" presId="urn:microsoft.com/office/officeart/2011/layout/CircleProcess"/>
    <dgm:cxn modelId="{27BC9DCE-FE9D-4A52-9AC8-D536D98702A5}" type="presOf" srcId="{EF2BCFEC-781E-4939-9F1B-FA2D6B99AA26}" destId="{5357358C-FF3F-4915-B978-EB28AE5E9FB8}" srcOrd="0" destOrd="0" presId="urn:microsoft.com/office/officeart/2011/layout/CircleProcess"/>
    <dgm:cxn modelId="{EE21BAE2-F06D-4842-9B39-CA9539894492}" type="presOf" srcId="{F7EF26D7-8145-4D62-A290-70683BF9BC80}" destId="{4BC8AA8B-029F-4376-A8D7-90655996923E}" srcOrd="1" destOrd="0" presId="urn:microsoft.com/office/officeart/2011/layout/CircleProcess"/>
    <dgm:cxn modelId="{FDFBFDF6-1A31-4CEB-998B-4A7C46017FF2}" type="presOf" srcId="{36121D4F-ABA3-4F2E-B422-88618D2A52AF}" destId="{076C2BCE-390E-465C-9C1D-03CA21CE1E8E}" srcOrd="1" destOrd="0" presId="urn:microsoft.com/office/officeart/2011/layout/CircleProcess"/>
    <dgm:cxn modelId="{EC26190A-B005-440A-90BE-AB2726836F72}" type="presParOf" srcId="{D442E32A-BAA3-4042-BA01-5F9568A8B2FA}" destId="{C163AB96-6816-4837-BD74-E27C156758B8}" srcOrd="0" destOrd="0" presId="urn:microsoft.com/office/officeart/2011/layout/CircleProcess"/>
    <dgm:cxn modelId="{05B319D7-3437-4821-8551-12DAE9D97B41}" type="presParOf" srcId="{C163AB96-6816-4837-BD74-E27C156758B8}" destId="{29040A21-5B7A-4937-B2C7-8CAF2BC9611A}" srcOrd="0" destOrd="0" presId="urn:microsoft.com/office/officeart/2011/layout/CircleProcess"/>
    <dgm:cxn modelId="{6E11C858-8C85-4C01-8B94-E799C5B7D67D}" type="presParOf" srcId="{D442E32A-BAA3-4042-BA01-5F9568A8B2FA}" destId="{2F141F47-38F8-4BF4-ADD4-2572E05062DD}" srcOrd="1" destOrd="0" presId="urn:microsoft.com/office/officeart/2011/layout/CircleProcess"/>
    <dgm:cxn modelId="{C9B1E656-A4C4-4BE1-B304-2B01FAE4D3AE}" type="presParOf" srcId="{2F141F47-38F8-4BF4-ADD4-2572E05062DD}" destId="{5B7AE6F2-8F94-432A-8CD3-C3A23C68EA16}" srcOrd="0" destOrd="0" presId="urn:microsoft.com/office/officeart/2011/layout/CircleProcess"/>
    <dgm:cxn modelId="{F7D5758E-D6F4-4D8E-860D-CA6B4E05F6D5}" type="presParOf" srcId="{D442E32A-BAA3-4042-BA01-5F9568A8B2FA}" destId="{4BC8AA8B-029F-4376-A8D7-90655996923E}" srcOrd="2" destOrd="0" presId="urn:microsoft.com/office/officeart/2011/layout/CircleProcess"/>
    <dgm:cxn modelId="{4AAA1E9D-1373-4F7B-A7B3-EB8B1E8DB4EC}" type="presParOf" srcId="{D442E32A-BAA3-4042-BA01-5F9568A8B2FA}" destId="{22CCF020-CCFD-499F-BAC6-FC224BF59133}" srcOrd="3" destOrd="0" presId="urn:microsoft.com/office/officeart/2011/layout/CircleProcess"/>
    <dgm:cxn modelId="{87999517-3F17-43E7-B2DF-35CD0D6DD5BA}" type="presParOf" srcId="{22CCF020-CCFD-499F-BAC6-FC224BF59133}" destId="{EC834E44-1694-420D-A369-93AACAF1DC71}" srcOrd="0" destOrd="0" presId="urn:microsoft.com/office/officeart/2011/layout/CircleProcess"/>
    <dgm:cxn modelId="{46589EB3-C481-40B6-AF83-BA6F117D9119}" type="presParOf" srcId="{D442E32A-BAA3-4042-BA01-5F9568A8B2FA}" destId="{8672A4D4-6E7C-4E60-A2B7-51ACFFCCEEEA}" srcOrd="4" destOrd="0" presId="urn:microsoft.com/office/officeart/2011/layout/CircleProcess"/>
    <dgm:cxn modelId="{48F00488-D6A8-4C9A-9D6B-182A95CB6A12}" type="presParOf" srcId="{8672A4D4-6E7C-4E60-A2B7-51ACFFCCEEEA}" destId="{179CAE62-0739-4B3D-BDE3-9CA301B1E281}" srcOrd="0" destOrd="0" presId="urn:microsoft.com/office/officeart/2011/layout/CircleProcess"/>
    <dgm:cxn modelId="{819249BA-254B-4E84-A9AA-B1182909BE38}" type="presParOf" srcId="{D442E32A-BAA3-4042-BA01-5F9568A8B2FA}" destId="{FA71F4CE-9F6D-4846-A57A-4E7D5A09C703}" srcOrd="5" destOrd="0" presId="urn:microsoft.com/office/officeart/2011/layout/CircleProcess"/>
    <dgm:cxn modelId="{D7889988-A91F-4C19-A94C-BFD98E90DCB1}" type="presParOf" srcId="{D442E32A-BAA3-4042-BA01-5F9568A8B2FA}" destId="{63718769-6A55-4CA8-B6BD-2860F5AA93D4}" srcOrd="6" destOrd="0" presId="urn:microsoft.com/office/officeart/2011/layout/CircleProcess"/>
    <dgm:cxn modelId="{D23476A4-6C82-4D50-B7DA-367C52A4E224}" type="presParOf" srcId="{63718769-6A55-4CA8-B6BD-2860F5AA93D4}" destId="{33D30AA1-7513-4C5C-A1F7-37CB0487CF97}" srcOrd="0" destOrd="0" presId="urn:microsoft.com/office/officeart/2011/layout/CircleProcess"/>
    <dgm:cxn modelId="{4402DE42-FE4C-4A5F-9B91-722F2AB6DB7B}" type="presParOf" srcId="{D442E32A-BAA3-4042-BA01-5F9568A8B2FA}" destId="{728CAD9E-3E2B-44F1-BE22-246515D590CD}" srcOrd="7" destOrd="0" presId="urn:microsoft.com/office/officeart/2011/layout/CircleProcess"/>
    <dgm:cxn modelId="{404CA266-6BFF-4E1C-A924-642B8797B096}" type="presParOf" srcId="{728CAD9E-3E2B-44F1-BE22-246515D590CD}" destId="{D99281B5-0453-4049-BEA9-B7BF875148B6}" srcOrd="0" destOrd="0" presId="urn:microsoft.com/office/officeart/2011/layout/CircleProcess"/>
    <dgm:cxn modelId="{4BF8E2AE-1D70-4CF9-A6EA-73B3BA210353}" type="presParOf" srcId="{D442E32A-BAA3-4042-BA01-5F9568A8B2FA}" destId="{076C2BCE-390E-465C-9C1D-03CA21CE1E8E}" srcOrd="8" destOrd="0" presId="urn:microsoft.com/office/officeart/2011/layout/CircleProcess"/>
    <dgm:cxn modelId="{59A08673-75F2-4302-86D9-AD1C32D1E899}" type="presParOf" srcId="{D442E32A-BAA3-4042-BA01-5F9568A8B2FA}" destId="{397D7758-D8BB-4662-B45D-B6543B492A8D}" srcOrd="9" destOrd="0" presId="urn:microsoft.com/office/officeart/2011/layout/CircleProcess"/>
    <dgm:cxn modelId="{3D71EDC5-C228-4AEC-9A06-54C16D789865}" type="presParOf" srcId="{397D7758-D8BB-4662-B45D-B6543B492A8D}" destId="{9626D371-71F1-4228-9CC7-E402CF4D0F95}" srcOrd="0" destOrd="0" presId="urn:microsoft.com/office/officeart/2011/layout/CircleProcess"/>
    <dgm:cxn modelId="{540A9FAE-9572-4D3A-B01F-00F965A7B08B}" type="presParOf" srcId="{D442E32A-BAA3-4042-BA01-5F9568A8B2FA}" destId="{A923F8F5-B5AD-456A-92A7-FD7965227F2B}" srcOrd="10" destOrd="0" presId="urn:microsoft.com/office/officeart/2011/layout/CircleProcess"/>
    <dgm:cxn modelId="{A6AAD44B-CA0F-4DA6-B7AC-9E5C32051EA0}" type="presParOf" srcId="{A923F8F5-B5AD-456A-92A7-FD7965227F2B}" destId="{5357358C-FF3F-4915-B978-EB28AE5E9FB8}" srcOrd="0" destOrd="0" presId="urn:microsoft.com/office/officeart/2011/layout/CircleProcess"/>
    <dgm:cxn modelId="{FA47FFF8-2090-4B09-8587-881BE9FC5EC1}" type="presParOf" srcId="{D442E32A-BAA3-4042-BA01-5F9568A8B2FA}" destId="{923F373C-E9F4-4C9D-8A56-ED4297D3A0E5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1821F-584E-4AAB-A468-B1090E126DD9}">
      <dsp:nvSpPr>
        <dsp:cNvPr id="0" name=""/>
        <dsp:cNvSpPr/>
      </dsp:nvSpPr>
      <dsp:spPr>
        <a:xfrm>
          <a:off x="336020" y="1003"/>
          <a:ext cx="3170112" cy="317011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4462" tIns="30480" rIns="174462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Emphasizes achievement of energy savings</a:t>
          </a:r>
        </a:p>
      </dsp:txBody>
      <dsp:txXfrm>
        <a:off x="800272" y="465255"/>
        <a:ext cx="2241608" cy="2241608"/>
      </dsp:txXfrm>
    </dsp:sp>
    <dsp:sp modelId="{1DB4BE3B-D2F4-4E00-88F2-BEEF073265AA}">
      <dsp:nvSpPr>
        <dsp:cNvPr id="0" name=""/>
        <dsp:cNvSpPr/>
      </dsp:nvSpPr>
      <dsp:spPr>
        <a:xfrm>
          <a:off x="2872110" y="1003"/>
          <a:ext cx="3170112" cy="317011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-2623080"/>
                <a:satOff val="0"/>
                <a:lumOff val="398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alpha val="50000"/>
                <a:hueOff val="-2623080"/>
                <a:satOff val="0"/>
                <a:lumOff val="398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-2623080"/>
                <a:satOff val="0"/>
                <a:lumOff val="398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4462" tIns="30480" rIns="174462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Fully collaborative process</a:t>
          </a:r>
        </a:p>
      </dsp:txBody>
      <dsp:txXfrm>
        <a:off x="3336362" y="465255"/>
        <a:ext cx="2241608" cy="2241608"/>
      </dsp:txXfrm>
    </dsp:sp>
    <dsp:sp modelId="{0957DAE0-5E1B-4380-8652-3D4E0C70D5B4}">
      <dsp:nvSpPr>
        <dsp:cNvPr id="0" name=""/>
        <dsp:cNvSpPr/>
      </dsp:nvSpPr>
      <dsp:spPr>
        <a:xfrm>
          <a:off x="5408200" y="1003"/>
          <a:ext cx="3170112" cy="317011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-5246160"/>
                <a:satOff val="0"/>
                <a:lumOff val="797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alpha val="50000"/>
                <a:hueOff val="-5246160"/>
                <a:satOff val="0"/>
                <a:lumOff val="797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-5246160"/>
                <a:satOff val="0"/>
                <a:lumOff val="797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4462" tIns="30480" rIns="174462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Fully negotiable process</a:t>
          </a:r>
        </a:p>
      </dsp:txBody>
      <dsp:txXfrm>
        <a:off x="5872452" y="465255"/>
        <a:ext cx="2241608" cy="2241608"/>
      </dsp:txXfrm>
    </dsp:sp>
    <dsp:sp modelId="{463A3FE7-3E26-410C-8123-7FAFFDFB3B66}">
      <dsp:nvSpPr>
        <dsp:cNvPr id="0" name=""/>
        <dsp:cNvSpPr/>
      </dsp:nvSpPr>
      <dsp:spPr>
        <a:xfrm>
          <a:off x="7944290" y="1003"/>
          <a:ext cx="3170112" cy="317011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-7869240"/>
                <a:satOff val="0"/>
                <a:lumOff val="119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alpha val="50000"/>
                <a:hueOff val="-7869240"/>
                <a:satOff val="0"/>
                <a:lumOff val="119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-7869240"/>
                <a:satOff val="0"/>
                <a:lumOff val="119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4462" tIns="30480" rIns="174462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Provides guarantees</a:t>
          </a:r>
        </a:p>
      </dsp:txBody>
      <dsp:txXfrm>
        <a:off x="8408542" y="465255"/>
        <a:ext cx="2241608" cy="22416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55BB6-FF4F-4C41-A871-51518B61700D}">
      <dsp:nvSpPr>
        <dsp:cNvPr id="0" name=""/>
        <dsp:cNvSpPr/>
      </dsp:nvSpPr>
      <dsp:spPr>
        <a:xfrm>
          <a:off x="3629" y="572141"/>
          <a:ext cx="1965329" cy="117919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 dirty="0"/>
            <a:t>Energy efficient lighting retrofits</a:t>
          </a:r>
          <a:endParaRPr lang="en-US" sz="2000" kern="1200" dirty="0"/>
        </a:p>
      </dsp:txBody>
      <dsp:txXfrm>
        <a:off x="3629" y="572141"/>
        <a:ext cx="1965329" cy="1179197"/>
      </dsp:txXfrm>
    </dsp:sp>
    <dsp:sp modelId="{7A76AFEA-A46B-424A-AAEB-839F222E7E3F}">
      <dsp:nvSpPr>
        <dsp:cNvPr id="0" name=""/>
        <dsp:cNvSpPr/>
      </dsp:nvSpPr>
      <dsp:spPr>
        <a:xfrm>
          <a:off x="2165491" y="572141"/>
          <a:ext cx="1965329" cy="1179197"/>
        </a:xfrm>
        <a:prstGeom prst="rect">
          <a:avLst/>
        </a:prstGeom>
        <a:gradFill rotWithShape="0">
          <a:gsLst>
            <a:gs pos="0">
              <a:schemeClr val="accent2">
                <a:hueOff val="-144471"/>
                <a:satOff val="2402"/>
                <a:lumOff val="-211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4471"/>
                <a:satOff val="2402"/>
                <a:lumOff val="-211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4471"/>
                <a:satOff val="2402"/>
                <a:lumOff val="-211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/>
            <a:t>High efficiency HVAC systems</a:t>
          </a:r>
          <a:endParaRPr lang="en-US" sz="2000" kern="1200"/>
        </a:p>
      </dsp:txBody>
      <dsp:txXfrm>
        <a:off x="2165491" y="572141"/>
        <a:ext cx="1965329" cy="1179197"/>
      </dsp:txXfrm>
    </dsp:sp>
    <dsp:sp modelId="{99FD84ED-E0AF-4E0B-A206-C854FC0B48D0}">
      <dsp:nvSpPr>
        <dsp:cNvPr id="0" name=""/>
        <dsp:cNvSpPr/>
      </dsp:nvSpPr>
      <dsp:spPr>
        <a:xfrm>
          <a:off x="4327353" y="572141"/>
          <a:ext cx="1965329" cy="1179197"/>
        </a:xfrm>
        <a:prstGeom prst="rect">
          <a:avLst/>
        </a:prstGeom>
        <a:gradFill rotWithShape="0">
          <a:gsLst>
            <a:gs pos="0">
              <a:schemeClr val="accent2">
                <a:hueOff val="-288941"/>
                <a:satOff val="4805"/>
                <a:lumOff val="-422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88941"/>
                <a:satOff val="4805"/>
                <a:lumOff val="-422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88941"/>
                <a:satOff val="4805"/>
                <a:lumOff val="-422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/>
            <a:t>Boiler and chiller systems</a:t>
          </a:r>
          <a:endParaRPr lang="en-US" sz="2000" kern="1200"/>
        </a:p>
      </dsp:txBody>
      <dsp:txXfrm>
        <a:off x="4327353" y="572141"/>
        <a:ext cx="1965329" cy="1179197"/>
      </dsp:txXfrm>
    </dsp:sp>
    <dsp:sp modelId="{6B8E4517-F9BE-49DE-B7AB-D5B423C21BAD}">
      <dsp:nvSpPr>
        <dsp:cNvPr id="0" name=""/>
        <dsp:cNvSpPr/>
      </dsp:nvSpPr>
      <dsp:spPr>
        <a:xfrm>
          <a:off x="6489215" y="572141"/>
          <a:ext cx="1965329" cy="1179197"/>
        </a:xfrm>
        <a:prstGeom prst="rect">
          <a:avLst/>
        </a:prstGeom>
        <a:gradFill rotWithShape="0">
          <a:gsLst>
            <a:gs pos="0">
              <a:schemeClr val="accent2">
                <a:hueOff val="-433412"/>
                <a:satOff val="7207"/>
                <a:lumOff val="-634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33412"/>
                <a:satOff val="7207"/>
                <a:lumOff val="-634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33412"/>
                <a:satOff val="7207"/>
                <a:lumOff val="-634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/>
            <a:t>Motor and pumping systems</a:t>
          </a:r>
          <a:endParaRPr lang="en-US" sz="2000" kern="1200"/>
        </a:p>
      </dsp:txBody>
      <dsp:txXfrm>
        <a:off x="6489215" y="572141"/>
        <a:ext cx="1965329" cy="1179197"/>
      </dsp:txXfrm>
    </dsp:sp>
    <dsp:sp modelId="{E0AD7069-C36A-4102-A924-4E12A4872F1A}">
      <dsp:nvSpPr>
        <dsp:cNvPr id="0" name=""/>
        <dsp:cNvSpPr/>
      </dsp:nvSpPr>
      <dsp:spPr>
        <a:xfrm>
          <a:off x="8651077" y="572141"/>
          <a:ext cx="1965329" cy="1179197"/>
        </a:xfrm>
        <a:prstGeom prst="rect">
          <a:avLst/>
        </a:prstGeom>
        <a:gradFill rotWithShape="0">
          <a:gsLst>
            <a:gs pos="0">
              <a:schemeClr val="accent2">
                <a:hueOff val="-577882"/>
                <a:satOff val="9610"/>
                <a:lumOff val="-84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77882"/>
                <a:satOff val="9610"/>
                <a:lumOff val="-84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77882"/>
                <a:satOff val="9610"/>
                <a:lumOff val="-84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/>
            <a:t>Solar, wind and co-generation</a:t>
          </a:r>
          <a:endParaRPr lang="en-US" sz="2000" kern="1200"/>
        </a:p>
      </dsp:txBody>
      <dsp:txXfrm>
        <a:off x="8651077" y="572141"/>
        <a:ext cx="1965329" cy="1179197"/>
      </dsp:txXfrm>
    </dsp:sp>
    <dsp:sp modelId="{18E28D39-233B-43BE-A646-6C87E2BF4917}">
      <dsp:nvSpPr>
        <dsp:cNvPr id="0" name=""/>
        <dsp:cNvSpPr/>
      </dsp:nvSpPr>
      <dsp:spPr>
        <a:xfrm>
          <a:off x="3629" y="1947871"/>
          <a:ext cx="1965329" cy="1179197"/>
        </a:xfrm>
        <a:prstGeom prst="rect">
          <a:avLst/>
        </a:prstGeom>
        <a:gradFill rotWithShape="0">
          <a:gsLst>
            <a:gs pos="0">
              <a:schemeClr val="accent2">
                <a:hueOff val="-722353"/>
                <a:satOff val="12012"/>
                <a:lumOff val="-105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2353"/>
                <a:satOff val="12012"/>
                <a:lumOff val="-105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2353"/>
                <a:satOff val="12012"/>
                <a:lumOff val="-105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 dirty="0"/>
            <a:t>Water and Wastewater Treatment Plants</a:t>
          </a:r>
          <a:endParaRPr lang="en-US" sz="2000" kern="1200" dirty="0"/>
        </a:p>
      </dsp:txBody>
      <dsp:txXfrm>
        <a:off x="3629" y="1947871"/>
        <a:ext cx="1965329" cy="1179197"/>
      </dsp:txXfrm>
    </dsp:sp>
    <dsp:sp modelId="{573C75E7-013B-4530-B3D9-D2B3583B2DCA}">
      <dsp:nvSpPr>
        <dsp:cNvPr id="0" name=""/>
        <dsp:cNvSpPr/>
      </dsp:nvSpPr>
      <dsp:spPr>
        <a:xfrm>
          <a:off x="2165491" y="1947871"/>
          <a:ext cx="1965329" cy="1179197"/>
        </a:xfrm>
        <a:prstGeom prst="rect">
          <a:avLst/>
        </a:prstGeom>
        <a:gradFill rotWithShape="0">
          <a:gsLst>
            <a:gs pos="0">
              <a:schemeClr val="accent2">
                <a:hueOff val="-866823"/>
                <a:satOff val="14415"/>
                <a:lumOff val="-1268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66823"/>
                <a:satOff val="14415"/>
                <a:lumOff val="-1268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66823"/>
                <a:satOff val="14415"/>
                <a:lumOff val="-1268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/>
            <a:t>Water efficiency projects</a:t>
          </a:r>
          <a:endParaRPr lang="en-US" sz="2000" kern="1200"/>
        </a:p>
      </dsp:txBody>
      <dsp:txXfrm>
        <a:off x="2165491" y="1947871"/>
        <a:ext cx="1965329" cy="1179197"/>
      </dsp:txXfrm>
    </dsp:sp>
    <dsp:sp modelId="{282BF31F-9FF4-46AB-B11E-519D5DAB8FD6}">
      <dsp:nvSpPr>
        <dsp:cNvPr id="0" name=""/>
        <dsp:cNvSpPr/>
      </dsp:nvSpPr>
      <dsp:spPr>
        <a:xfrm>
          <a:off x="4327353" y="1947871"/>
          <a:ext cx="1965329" cy="1179197"/>
        </a:xfrm>
        <a:prstGeom prst="rect">
          <a:avLst/>
        </a:prstGeom>
        <a:gradFill rotWithShape="0">
          <a:gsLst>
            <a:gs pos="0">
              <a:schemeClr val="accent2">
                <a:hueOff val="-1011294"/>
                <a:satOff val="16817"/>
                <a:lumOff val="-1479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11294"/>
                <a:satOff val="16817"/>
                <a:lumOff val="-1479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11294"/>
                <a:satOff val="16817"/>
                <a:lumOff val="-1479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/>
            <a:t>EV charging </a:t>
          </a:r>
          <a:endParaRPr lang="en-US" sz="2000" kern="1200"/>
        </a:p>
      </dsp:txBody>
      <dsp:txXfrm>
        <a:off x="4327353" y="1947871"/>
        <a:ext cx="1965329" cy="1179197"/>
      </dsp:txXfrm>
    </dsp:sp>
    <dsp:sp modelId="{EF4528EB-C2FD-42DD-9F27-2E91EAF4B000}">
      <dsp:nvSpPr>
        <dsp:cNvPr id="0" name=""/>
        <dsp:cNvSpPr/>
      </dsp:nvSpPr>
      <dsp:spPr>
        <a:xfrm>
          <a:off x="6489215" y="1947871"/>
          <a:ext cx="1965329" cy="1179197"/>
        </a:xfrm>
        <a:prstGeom prst="rect">
          <a:avLst/>
        </a:prstGeom>
        <a:gradFill rotWithShape="0">
          <a:gsLst>
            <a:gs pos="0">
              <a:schemeClr val="accent2">
                <a:hueOff val="-1155764"/>
                <a:satOff val="19220"/>
                <a:lumOff val="-1690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55764"/>
                <a:satOff val="19220"/>
                <a:lumOff val="-1690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55764"/>
                <a:satOff val="19220"/>
                <a:lumOff val="-1690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/>
            <a:t>Demand response &amp; grid resiliency </a:t>
          </a:r>
          <a:endParaRPr lang="en-US" sz="2000" kern="1200"/>
        </a:p>
      </dsp:txBody>
      <dsp:txXfrm>
        <a:off x="6489215" y="1947871"/>
        <a:ext cx="1965329" cy="1179197"/>
      </dsp:txXfrm>
    </dsp:sp>
    <dsp:sp modelId="{28EAE134-A0A4-4AA9-9761-1FD820934B96}">
      <dsp:nvSpPr>
        <dsp:cNvPr id="0" name=""/>
        <dsp:cNvSpPr/>
      </dsp:nvSpPr>
      <dsp:spPr>
        <a:xfrm>
          <a:off x="8651077" y="1947871"/>
          <a:ext cx="1965329" cy="1179197"/>
        </a:xfrm>
        <a:prstGeom prst="rect">
          <a:avLst/>
        </a:prstGeom>
        <a:gradFill rotWithShape="0">
          <a:gsLst>
            <a:gs pos="0">
              <a:schemeClr val="accent2">
                <a:hueOff val="-1300235"/>
                <a:satOff val="21622"/>
                <a:lumOff val="-1902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300235"/>
                <a:satOff val="21622"/>
                <a:lumOff val="-1902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300235"/>
                <a:satOff val="21622"/>
                <a:lumOff val="-1902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/>
            <a:t>Submetering</a:t>
          </a:r>
          <a:endParaRPr lang="en-US" sz="2000" kern="1200"/>
        </a:p>
      </dsp:txBody>
      <dsp:txXfrm>
        <a:off x="8651077" y="1947871"/>
        <a:ext cx="1965329" cy="11791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151D3-E915-486A-AE7C-55854BB8D95F}">
      <dsp:nvSpPr>
        <dsp:cNvPr id="0" name=""/>
        <dsp:cNvSpPr/>
      </dsp:nvSpPr>
      <dsp:spPr>
        <a:xfrm>
          <a:off x="-5768018" y="-882838"/>
          <a:ext cx="6867066" cy="6867066"/>
        </a:xfrm>
        <a:prstGeom prst="blockArc">
          <a:avLst>
            <a:gd name="adj1" fmla="val 18900000"/>
            <a:gd name="adj2" fmla="val 2700000"/>
            <a:gd name="adj3" fmla="val 315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8C6A9B-5177-4607-922F-F6F6AD196ACF}">
      <dsp:nvSpPr>
        <dsp:cNvPr id="0" name=""/>
        <dsp:cNvSpPr/>
      </dsp:nvSpPr>
      <dsp:spPr>
        <a:xfrm>
          <a:off x="409489" y="268639"/>
          <a:ext cx="10944177" cy="53707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63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ESCO and DES sign investment grade audit agreement, Client signs funding authorization.</a:t>
          </a:r>
        </a:p>
      </dsp:txBody>
      <dsp:txXfrm>
        <a:off x="409489" y="268639"/>
        <a:ext cx="10944177" cy="537074"/>
      </dsp:txXfrm>
    </dsp:sp>
    <dsp:sp modelId="{B9681F4B-7C19-41E4-99EC-E8EA6F2504F4}">
      <dsp:nvSpPr>
        <dsp:cNvPr id="0" name=""/>
        <dsp:cNvSpPr/>
      </dsp:nvSpPr>
      <dsp:spPr>
        <a:xfrm>
          <a:off x="73818" y="201504"/>
          <a:ext cx="671342" cy="671342"/>
        </a:xfrm>
        <a:prstGeom prst="ellipse">
          <a:avLst/>
        </a:prstGeom>
        <a:solidFill>
          <a:srgbClr val="DBF5F2"/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B61CA19-5276-4709-B55B-422110CCC12C}">
      <dsp:nvSpPr>
        <dsp:cNvPr id="0" name=""/>
        <dsp:cNvSpPr/>
      </dsp:nvSpPr>
      <dsp:spPr>
        <a:xfrm>
          <a:off x="851270" y="1074148"/>
          <a:ext cx="10502396" cy="53707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6303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ESCO conducts detailed site investigation, energy analysis, and cost estimation of proposed scope.</a:t>
          </a:r>
        </a:p>
      </dsp:txBody>
      <dsp:txXfrm>
        <a:off x="851270" y="1074148"/>
        <a:ext cx="10502396" cy="537074"/>
      </dsp:txXfrm>
    </dsp:sp>
    <dsp:sp modelId="{3B5C3472-C85C-432F-AB8A-DA03D24B3DA4}">
      <dsp:nvSpPr>
        <dsp:cNvPr id="0" name=""/>
        <dsp:cNvSpPr/>
      </dsp:nvSpPr>
      <dsp:spPr>
        <a:xfrm>
          <a:off x="515598" y="1007014"/>
          <a:ext cx="671342" cy="671342"/>
        </a:xfrm>
        <a:prstGeom prst="ellipse">
          <a:avLst/>
        </a:prstGeom>
        <a:solidFill>
          <a:srgbClr val="CCF0EC"/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98EB719-12FD-4532-842D-A476C7758535}">
      <dsp:nvSpPr>
        <dsp:cNvPr id="0" name=""/>
        <dsp:cNvSpPr/>
      </dsp:nvSpPr>
      <dsp:spPr>
        <a:xfrm>
          <a:off x="1053285" y="1879657"/>
          <a:ext cx="10300381" cy="53707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63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Client may identify preferred subs and equipment.</a:t>
          </a:r>
        </a:p>
      </dsp:txBody>
      <dsp:txXfrm>
        <a:off x="1053285" y="1879657"/>
        <a:ext cx="10300381" cy="537074"/>
      </dsp:txXfrm>
    </dsp:sp>
    <dsp:sp modelId="{45115F5E-B492-4763-8DAC-835CCCF14DD7}">
      <dsp:nvSpPr>
        <dsp:cNvPr id="0" name=""/>
        <dsp:cNvSpPr/>
      </dsp:nvSpPr>
      <dsp:spPr>
        <a:xfrm>
          <a:off x="717613" y="1812523"/>
          <a:ext cx="671342" cy="671342"/>
        </a:xfrm>
        <a:prstGeom prst="ellipse">
          <a:avLst/>
        </a:prstGeom>
        <a:solidFill>
          <a:srgbClr val="BEECE7"/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E301BD7-1608-459F-8F75-D09D03624FCA}">
      <dsp:nvSpPr>
        <dsp:cNvPr id="0" name=""/>
        <dsp:cNvSpPr/>
      </dsp:nvSpPr>
      <dsp:spPr>
        <a:xfrm>
          <a:off x="1053285" y="2684656"/>
          <a:ext cx="10300381" cy="53707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6303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IGA report delivered identifying energy savings and costing for each measure investigated.</a:t>
          </a:r>
        </a:p>
      </dsp:txBody>
      <dsp:txXfrm>
        <a:off x="1053285" y="2684656"/>
        <a:ext cx="10300381" cy="537074"/>
      </dsp:txXfrm>
    </dsp:sp>
    <dsp:sp modelId="{44970F2D-E0B1-4568-A3FD-8ABA548B49E8}">
      <dsp:nvSpPr>
        <dsp:cNvPr id="0" name=""/>
        <dsp:cNvSpPr/>
      </dsp:nvSpPr>
      <dsp:spPr>
        <a:xfrm>
          <a:off x="717613" y="2617522"/>
          <a:ext cx="671342" cy="671342"/>
        </a:xfrm>
        <a:prstGeom prst="ellipse">
          <a:avLst/>
        </a:prstGeom>
        <a:solidFill>
          <a:srgbClr val="9AE2D9"/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D5B92C9-54A9-4C15-9104-14817427A6FA}">
      <dsp:nvSpPr>
        <dsp:cNvPr id="0" name=""/>
        <dsp:cNvSpPr/>
      </dsp:nvSpPr>
      <dsp:spPr>
        <a:xfrm>
          <a:off x="851270" y="3490166"/>
          <a:ext cx="10502396" cy="53707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6303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Energy Services Proposal (ESP) outlines scope, guaranteed savings, detailed budget, guaranteed costs, schedule etc. for measures agreed to.</a:t>
          </a:r>
        </a:p>
      </dsp:txBody>
      <dsp:txXfrm>
        <a:off x="851270" y="3490166"/>
        <a:ext cx="10502396" cy="537074"/>
      </dsp:txXfrm>
    </dsp:sp>
    <dsp:sp modelId="{73C410F1-12C2-41CA-BC49-282E88676F08}">
      <dsp:nvSpPr>
        <dsp:cNvPr id="0" name=""/>
        <dsp:cNvSpPr/>
      </dsp:nvSpPr>
      <dsp:spPr>
        <a:xfrm>
          <a:off x="515598" y="3423032"/>
          <a:ext cx="671342" cy="671342"/>
        </a:xfrm>
        <a:prstGeom prst="ellipse">
          <a:avLst/>
        </a:prstGeom>
        <a:solidFill>
          <a:srgbClr val="90DFD6"/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B4A163A-8985-4CDC-A52C-2F6ECB840144}">
      <dsp:nvSpPr>
        <dsp:cNvPr id="0" name=""/>
        <dsp:cNvSpPr/>
      </dsp:nvSpPr>
      <dsp:spPr>
        <a:xfrm>
          <a:off x="409489" y="4295675"/>
          <a:ext cx="10944177" cy="53707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63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Client and DES review energy services proposal. ESP is basis for construction contract set.</a:t>
          </a:r>
        </a:p>
      </dsp:txBody>
      <dsp:txXfrm>
        <a:off x="409489" y="4295675"/>
        <a:ext cx="10944177" cy="537074"/>
      </dsp:txXfrm>
    </dsp:sp>
    <dsp:sp modelId="{D8FBF425-B739-40C3-8E6F-4BC38E2CF90A}">
      <dsp:nvSpPr>
        <dsp:cNvPr id="0" name=""/>
        <dsp:cNvSpPr/>
      </dsp:nvSpPr>
      <dsp:spPr>
        <a:xfrm>
          <a:off x="73818" y="4228541"/>
          <a:ext cx="671342" cy="671342"/>
        </a:xfrm>
        <a:prstGeom prst="ellipse">
          <a:avLst/>
        </a:prstGeom>
        <a:solidFill>
          <a:srgbClr val="00D0C1"/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AD3C26-982C-4624-BBF9-053A2EC7A7B5}">
      <dsp:nvSpPr>
        <dsp:cNvPr id="0" name=""/>
        <dsp:cNvSpPr/>
      </dsp:nvSpPr>
      <dsp:spPr>
        <a:xfrm rot="5400000">
          <a:off x="495098" y="1731250"/>
          <a:ext cx="1484639" cy="247040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DA4E8D0-5776-44C5-99E7-D5FD820A421B}">
      <dsp:nvSpPr>
        <dsp:cNvPr id="0" name=""/>
        <dsp:cNvSpPr/>
      </dsp:nvSpPr>
      <dsp:spPr>
        <a:xfrm>
          <a:off x="247275" y="2469370"/>
          <a:ext cx="2230296" cy="1954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baseline="0" dirty="0"/>
            <a:t>Project funding is through a special purpose entity (SPE)</a:t>
          </a:r>
          <a:endParaRPr lang="en-US" sz="2300" kern="1200" dirty="0"/>
        </a:p>
      </dsp:txBody>
      <dsp:txXfrm>
        <a:off x="247275" y="2469370"/>
        <a:ext cx="2230296" cy="1954985"/>
      </dsp:txXfrm>
    </dsp:sp>
    <dsp:sp modelId="{027BEEA5-1DEE-46D0-AD33-4FE5EAE5DBFF}">
      <dsp:nvSpPr>
        <dsp:cNvPr id="0" name=""/>
        <dsp:cNvSpPr/>
      </dsp:nvSpPr>
      <dsp:spPr>
        <a:xfrm>
          <a:off x="2056761" y="1549376"/>
          <a:ext cx="420810" cy="42081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-1311540"/>
                <a:satOff val="0"/>
                <a:lumOff val="199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1311540"/>
                <a:satOff val="0"/>
                <a:lumOff val="199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1311540"/>
                <a:satOff val="0"/>
                <a:lumOff val="199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-1311540"/>
              <a:satOff val="0"/>
              <a:lumOff val="19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36BA5D3-45FE-4C7C-93B1-60AA89E60971}">
      <dsp:nvSpPr>
        <dsp:cNvPr id="0" name=""/>
        <dsp:cNvSpPr/>
      </dsp:nvSpPr>
      <dsp:spPr>
        <a:xfrm rot="5400000">
          <a:off x="3225417" y="1055630"/>
          <a:ext cx="1484639" cy="247040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-2623080"/>
                <a:satOff val="0"/>
                <a:lumOff val="398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2623080"/>
                <a:satOff val="0"/>
                <a:lumOff val="398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2623080"/>
                <a:satOff val="0"/>
                <a:lumOff val="398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-2623080"/>
              <a:satOff val="0"/>
              <a:lumOff val="398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3169960-DF31-4368-8E1F-8AA25F575187}">
      <dsp:nvSpPr>
        <dsp:cNvPr id="0" name=""/>
        <dsp:cNvSpPr/>
      </dsp:nvSpPr>
      <dsp:spPr>
        <a:xfrm>
          <a:off x="2977594" y="1793750"/>
          <a:ext cx="2230296" cy="1954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baseline="0" dirty="0"/>
            <a:t>Requires an agreement signed by Client and the SPE</a:t>
          </a:r>
          <a:endParaRPr lang="en-US" sz="2300" kern="1200" dirty="0"/>
        </a:p>
      </dsp:txBody>
      <dsp:txXfrm>
        <a:off x="2977594" y="1793750"/>
        <a:ext cx="2230296" cy="1954985"/>
      </dsp:txXfrm>
    </dsp:sp>
    <dsp:sp modelId="{99F79490-444C-4270-8762-B528BB111C99}">
      <dsp:nvSpPr>
        <dsp:cNvPr id="0" name=""/>
        <dsp:cNvSpPr/>
      </dsp:nvSpPr>
      <dsp:spPr>
        <a:xfrm>
          <a:off x="4787079" y="873756"/>
          <a:ext cx="420810" cy="42081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-3934620"/>
                <a:satOff val="0"/>
                <a:lumOff val="59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3934620"/>
                <a:satOff val="0"/>
                <a:lumOff val="59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3934620"/>
                <a:satOff val="0"/>
                <a:lumOff val="59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-3934620"/>
              <a:satOff val="0"/>
              <a:lumOff val="59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E91B2A3-65CF-42E6-93BA-1D872516DF4C}">
      <dsp:nvSpPr>
        <dsp:cNvPr id="0" name=""/>
        <dsp:cNvSpPr/>
      </dsp:nvSpPr>
      <dsp:spPr>
        <a:xfrm rot="5400000">
          <a:off x="5955735" y="380010"/>
          <a:ext cx="1484639" cy="247040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-5246160"/>
                <a:satOff val="0"/>
                <a:lumOff val="797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5246160"/>
                <a:satOff val="0"/>
                <a:lumOff val="797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5246160"/>
                <a:satOff val="0"/>
                <a:lumOff val="797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-5246160"/>
              <a:satOff val="0"/>
              <a:lumOff val="79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F9FAC42-45CC-4551-9EDC-8C9F42D1BA35}">
      <dsp:nvSpPr>
        <dsp:cNvPr id="0" name=""/>
        <dsp:cNvSpPr/>
      </dsp:nvSpPr>
      <dsp:spPr>
        <a:xfrm>
          <a:off x="5707912" y="1118130"/>
          <a:ext cx="2230296" cy="1954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baseline="0"/>
            <a:t>Follows same pathway of ESPC currently used through construction</a:t>
          </a:r>
          <a:endParaRPr lang="en-US" sz="2300" kern="1200"/>
        </a:p>
      </dsp:txBody>
      <dsp:txXfrm>
        <a:off x="5707912" y="1118130"/>
        <a:ext cx="2230296" cy="1954985"/>
      </dsp:txXfrm>
    </dsp:sp>
    <dsp:sp modelId="{F2AB0981-8D7B-40C5-8109-0125C363FC78}">
      <dsp:nvSpPr>
        <dsp:cNvPr id="0" name=""/>
        <dsp:cNvSpPr/>
      </dsp:nvSpPr>
      <dsp:spPr>
        <a:xfrm>
          <a:off x="7517398" y="198136"/>
          <a:ext cx="420810" cy="42081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-6557700"/>
                <a:satOff val="0"/>
                <a:lumOff val="996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6557700"/>
                <a:satOff val="0"/>
                <a:lumOff val="996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6557700"/>
                <a:satOff val="0"/>
                <a:lumOff val="996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-6557700"/>
              <a:satOff val="0"/>
              <a:lumOff val="996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EAF2354-0992-49AD-A7B2-B05382D3BA30}">
      <dsp:nvSpPr>
        <dsp:cNvPr id="0" name=""/>
        <dsp:cNvSpPr/>
      </dsp:nvSpPr>
      <dsp:spPr>
        <a:xfrm rot="5400000">
          <a:off x="8686054" y="-295609"/>
          <a:ext cx="1484639" cy="247040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-7869240"/>
                <a:satOff val="0"/>
                <a:lumOff val="119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7869240"/>
                <a:satOff val="0"/>
                <a:lumOff val="119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7869240"/>
                <a:satOff val="0"/>
                <a:lumOff val="119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-7869240"/>
              <a:satOff val="0"/>
              <a:lumOff val="1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C07EFA0-8C20-44F6-A106-B9F4E02299E5}">
      <dsp:nvSpPr>
        <dsp:cNvPr id="0" name=""/>
        <dsp:cNvSpPr/>
      </dsp:nvSpPr>
      <dsp:spPr>
        <a:xfrm>
          <a:off x="8438231" y="442510"/>
          <a:ext cx="2230296" cy="1954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baseline="0"/>
            <a:t>Ownership and maintenance of equipment is by the SPE after construction</a:t>
          </a:r>
          <a:endParaRPr lang="en-US" sz="2300" kern="1200"/>
        </a:p>
      </dsp:txBody>
      <dsp:txXfrm>
        <a:off x="8438231" y="442510"/>
        <a:ext cx="2230296" cy="19549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40A21-5B7A-4937-B2C7-8CAF2BC9611A}">
      <dsp:nvSpPr>
        <dsp:cNvPr id="0" name=""/>
        <dsp:cNvSpPr/>
      </dsp:nvSpPr>
      <dsp:spPr>
        <a:xfrm>
          <a:off x="8828061" y="1122304"/>
          <a:ext cx="2642043" cy="264217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B7AE6F2-8F94-432A-8CD3-C3A23C68EA16}">
      <dsp:nvSpPr>
        <dsp:cNvPr id="0" name=""/>
        <dsp:cNvSpPr/>
      </dsp:nvSpPr>
      <dsp:spPr>
        <a:xfrm>
          <a:off x="8916431" y="1210392"/>
          <a:ext cx="2466436" cy="24660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baseline="0" dirty="0"/>
            <a:t>DES Energy requires Level 2 audits</a:t>
          </a:r>
          <a:endParaRPr lang="en-US" sz="2200" kern="1200" dirty="0"/>
        </a:p>
      </dsp:txBody>
      <dsp:txXfrm>
        <a:off x="9268780" y="1562745"/>
        <a:ext cx="1761740" cy="1761298"/>
      </dsp:txXfrm>
    </dsp:sp>
    <dsp:sp modelId="{EC834E44-1694-420D-A369-93AACAF1DC71}">
      <dsp:nvSpPr>
        <dsp:cNvPr id="0" name=""/>
        <dsp:cNvSpPr/>
      </dsp:nvSpPr>
      <dsp:spPr>
        <a:xfrm rot="2700000">
          <a:off x="6086296" y="1122118"/>
          <a:ext cx="2642087" cy="2642087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79CAE62-0739-4B3D-BDE3-9CA301B1E281}">
      <dsp:nvSpPr>
        <dsp:cNvPr id="0" name=""/>
        <dsp:cNvSpPr/>
      </dsp:nvSpPr>
      <dsp:spPr>
        <a:xfrm>
          <a:off x="6186017" y="1210392"/>
          <a:ext cx="2466436" cy="24660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 dirty="0"/>
            <a:t>ESCO assists in developing energy management and O&amp;M plans</a:t>
          </a:r>
          <a:endParaRPr lang="en-US" sz="2000" kern="1200" dirty="0"/>
        </a:p>
      </dsp:txBody>
      <dsp:txXfrm>
        <a:off x="6538365" y="1562745"/>
        <a:ext cx="1761740" cy="1761298"/>
      </dsp:txXfrm>
    </dsp:sp>
    <dsp:sp modelId="{33D30AA1-7513-4C5C-A1F7-37CB0487CF97}">
      <dsp:nvSpPr>
        <dsp:cNvPr id="0" name=""/>
        <dsp:cNvSpPr/>
      </dsp:nvSpPr>
      <dsp:spPr>
        <a:xfrm rot="2700000">
          <a:off x="3367211" y="1122118"/>
          <a:ext cx="2642087" cy="2642087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99281B5-0453-4049-BEA9-B7BF875148B6}">
      <dsp:nvSpPr>
        <dsp:cNvPr id="0" name=""/>
        <dsp:cNvSpPr/>
      </dsp:nvSpPr>
      <dsp:spPr>
        <a:xfrm>
          <a:off x="3455603" y="1210392"/>
          <a:ext cx="2466436" cy="24660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baseline="0" dirty="0"/>
            <a:t>ESCOs are required to validate ESPM data and determine </a:t>
          </a:r>
          <a:r>
            <a:rPr lang="en-US" sz="2100" b="0" kern="1200" baseline="0" dirty="0" err="1"/>
            <a:t>EUIt</a:t>
          </a:r>
          <a:endParaRPr lang="en-US" sz="2100" kern="1200" dirty="0"/>
        </a:p>
      </dsp:txBody>
      <dsp:txXfrm>
        <a:off x="3807951" y="1562745"/>
        <a:ext cx="1761740" cy="1761298"/>
      </dsp:txXfrm>
    </dsp:sp>
    <dsp:sp modelId="{9626D371-71F1-4228-9CC7-E402CF4D0F95}">
      <dsp:nvSpPr>
        <dsp:cNvPr id="0" name=""/>
        <dsp:cNvSpPr/>
      </dsp:nvSpPr>
      <dsp:spPr>
        <a:xfrm rot="2700000">
          <a:off x="636797" y="1122118"/>
          <a:ext cx="2642087" cy="2642087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357358C-FF3F-4915-B978-EB28AE5E9FB8}">
      <dsp:nvSpPr>
        <dsp:cNvPr id="0" name=""/>
        <dsp:cNvSpPr/>
      </dsp:nvSpPr>
      <dsp:spPr>
        <a:xfrm>
          <a:off x="725189" y="1210392"/>
          <a:ext cx="2466436" cy="24660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baseline="0" dirty="0"/>
            <a:t>ESCO staff meet qualification requirements for auditing</a:t>
          </a:r>
          <a:endParaRPr lang="en-US" sz="2200" kern="1200" dirty="0"/>
        </a:p>
      </dsp:txBody>
      <dsp:txXfrm>
        <a:off x="1077537" y="1562745"/>
        <a:ext cx="1761740" cy="1761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47CE8-B3C7-4DC8-B710-0AD4FB95C4B1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EB05C-2E53-491B-802D-7A8B18C23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71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EB05C-2E53-491B-802D-7A8B18C237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56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D4BA8-4563-4987-B0CC-8EFE630F18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64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D4BA8-4563-4987-B0CC-8EFE630F18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53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D4BA8-4563-4987-B0CC-8EFE630F18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9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EB05C-2E53-491B-802D-7A8B18C237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43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EB05C-2E53-491B-802D-7A8B18C237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96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EB05C-2E53-491B-802D-7A8B18C237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RCW 39.35 gives municipalities and agencies legislative authority to use of performance-based contracting to do energy and water conservation. DES is to assist in developing and implementing conservation projects. The ESPC process satisfies all other procurement requirements; therefore, the city does not have to go to bid. </a:t>
            </a:r>
          </a:p>
          <a:p>
            <a:endParaRPr lang="en-US" dirty="0"/>
          </a:p>
          <a:p>
            <a:r>
              <a:rPr lang="en-US" dirty="0"/>
              <a:t>Every biennium DES prequalifies ESCOs. This provides a list of qualified professional energy service companies for city to select from. </a:t>
            </a:r>
          </a:p>
          <a:p>
            <a:endParaRPr lang="en-US" dirty="0"/>
          </a:p>
          <a:p>
            <a:r>
              <a:rPr lang="en-US" dirty="0"/>
              <a:t>DES provides project oversight. We have main energy service agreements and general conditions that outlines complete contractual requirements. A DES project manager assists with project development and implementation. This includes attending design  and construction meetings, reviewing and approving energy service proposal, invoices, change orders, and handling of administrative paperwork. </a:t>
            </a:r>
          </a:p>
          <a:p>
            <a:endParaRPr lang="en-US" dirty="0"/>
          </a:p>
          <a:p>
            <a:r>
              <a:rPr lang="en-US" dirty="0"/>
              <a:t>DES developed all contracts that have been reviewed by Attorney General and ESCO’s have already agreed to abide by. </a:t>
            </a:r>
          </a:p>
          <a:p>
            <a:endParaRPr lang="en-US" dirty="0"/>
          </a:p>
          <a:p>
            <a:r>
              <a:rPr lang="en-US" dirty="0"/>
              <a:t>ESCO’s are required to substantiate all construction costs; materials, labor, site supervision, subcontractors, commissioning. Agency have price transparency where dollars are being spent in project. DES PM reviews and approves all substation and accounting.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D4BA8-4563-4987-B0CC-8EFE630F18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61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D4BA8-4563-4987-B0CC-8EFE630F18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37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D4BA8-4563-4987-B0CC-8EFE630F18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54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D4BA8-4563-4987-B0CC-8EFE630F18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93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D4BA8-4563-4987-B0CC-8EFE630F18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41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D4BA8-4563-4987-B0CC-8EFE630F18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23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D4BA8-4563-4987-B0CC-8EFE630F18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D4BA8-4563-4987-B0CC-8EFE630F18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66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2BA07B1-95F8-F9CE-E58D-EC6067DA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79375"/>
            <a:ext cx="11634787" cy="649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860605" y="1936857"/>
            <a:ext cx="9261483" cy="1217612"/>
          </a:xfrm>
        </p:spPr>
        <p:txBody>
          <a:bodyPr>
            <a:normAutofit/>
          </a:bodyPr>
          <a:lstStyle>
            <a:lvl1pPr marL="0" indent="0" algn="r">
              <a:buNone/>
              <a:defRPr sz="5400" b="1">
                <a:solidFill>
                  <a:schemeClr val="bg1"/>
                </a:solidFill>
              </a:defRPr>
            </a:lvl1pPr>
            <a:lvl2pPr marL="457200" indent="0" algn="r">
              <a:buNone/>
              <a:defRPr b="1">
                <a:solidFill>
                  <a:schemeClr val="bg1"/>
                </a:solidFill>
              </a:defRPr>
            </a:lvl2pPr>
            <a:lvl3pPr marL="914400" indent="0" algn="r">
              <a:buNone/>
              <a:defRPr b="1">
                <a:solidFill>
                  <a:schemeClr val="bg1"/>
                </a:solidFill>
              </a:defRPr>
            </a:lvl3pPr>
            <a:lvl4pPr marL="1371600" indent="0" algn="r">
              <a:buNone/>
              <a:defRPr b="1">
                <a:solidFill>
                  <a:schemeClr val="bg1"/>
                </a:solidFill>
              </a:defRPr>
            </a:lvl4pPr>
            <a:lvl5pPr marL="1828800" indent="0" algn="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4015409" y="3388116"/>
            <a:ext cx="7091283" cy="660400"/>
          </a:xfrm>
        </p:spPr>
        <p:txBody>
          <a:bodyPr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772647" y="3976105"/>
            <a:ext cx="5349799" cy="660401"/>
          </a:xfrm>
        </p:spPr>
        <p:txBody>
          <a:bodyPr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r">
              <a:buNone/>
              <a:defRPr b="1">
                <a:solidFill>
                  <a:schemeClr val="bg1"/>
                </a:solidFill>
              </a:defRPr>
            </a:lvl2pPr>
            <a:lvl3pPr marL="914400" indent="0" algn="r">
              <a:buNone/>
              <a:defRPr b="1">
                <a:solidFill>
                  <a:schemeClr val="bg1"/>
                </a:solidFill>
              </a:defRPr>
            </a:lvl3pPr>
            <a:lvl4pPr marL="1371600" indent="0" algn="r">
              <a:buNone/>
              <a:defRPr b="1">
                <a:solidFill>
                  <a:schemeClr val="bg1"/>
                </a:solidFill>
              </a:defRPr>
            </a:lvl4pPr>
            <a:lvl5pPr marL="1828800" indent="0" algn="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8484042" y="4978028"/>
            <a:ext cx="2637516" cy="610680"/>
          </a:xfrm>
        </p:spPr>
        <p:txBody>
          <a:bodyPr/>
          <a:lstStyle>
            <a:lvl1pPr marL="0" indent="0" algn="r">
              <a:buNone/>
              <a:defRPr i="1" cap="all" baseline="0">
                <a:solidFill>
                  <a:schemeClr val="bg1"/>
                </a:solidFill>
              </a:defRPr>
            </a:lvl1pPr>
            <a:lvl2pPr marL="457200" indent="0" algn="r">
              <a:buNone/>
              <a:defRPr i="1" cap="all" baseline="0">
                <a:solidFill>
                  <a:schemeClr val="bg1"/>
                </a:solidFill>
              </a:defRPr>
            </a:lvl2pPr>
            <a:lvl3pPr marL="914400" indent="0" algn="r">
              <a:buNone/>
              <a:defRPr i="1" cap="all" baseline="0">
                <a:solidFill>
                  <a:schemeClr val="bg1"/>
                </a:solidFill>
              </a:defRPr>
            </a:lvl3pPr>
            <a:lvl4pPr marL="1371600" indent="0" algn="r">
              <a:buNone/>
              <a:defRPr i="1" cap="all" baseline="0">
                <a:solidFill>
                  <a:schemeClr val="bg1"/>
                </a:solidFill>
              </a:defRPr>
            </a:lvl4pPr>
            <a:lvl5pPr marL="1828800" indent="0" algn="r">
              <a:buNone/>
              <a:defRPr i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6BBAAF-D953-040B-E52E-BB7DE903CD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7" y="851379"/>
            <a:ext cx="3439029" cy="7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8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1228724" y="831086"/>
            <a:ext cx="9744075" cy="733533"/>
          </a:xfrm>
        </p:spPr>
        <p:txBody>
          <a:bodyPr/>
          <a:lstStyle>
            <a:lvl1pPr algn="ctr">
              <a:defRPr sz="4400" cap="all" baseline="0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64583" y="1971675"/>
            <a:ext cx="9744075" cy="405288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baseline="0"/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16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Decorative blue box as background" title="Decorative blue box as background">
            <a:extLst>
              <a:ext uri="{FF2B5EF4-FFF2-40B4-BE49-F238E27FC236}">
                <a16:creationId xmlns:a16="http://schemas.microsoft.com/office/drawing/2014/main" id="{367B7830-84CD-E10B-8891-727E50374BA5}"/>
              </a:ext>
            </a:extLst>
          </p:cNvPr>
          <p:cNvSpPr/>
          <p:nvPr/>
        </p:nvSpPr>
        <p:spPr>
          <a:xfrm>
            <a:off x="0" y="3313113"/>
            <a:ext cx="12192000" cy="3544887"/>
          </a:xfrm>
          <a:prstGeom prst="rect">
            <a:avLst/>
          </a:prstGeom>
          <a:solidFill>
            <a:srgbClr val="013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223962" y="1347607"/>
            <a:ext cx="9744075" cy="606225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5400" b="1" cap="all" baseline="0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117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1"/>
          <p:cNvSpPr>
            <a:spLocks noGrp="1"/>
          </p:cNvSpPr>
          <p:nvPr>
            <p:ph type="title"/>
          </p:nvPr>
        </p:nvSpPr>
        <p:spPr>
          <a:xfrm>
            <a:off x="1228724" y="831086"/>
            <a:ext cx="9744075" cy="733533"/>
          </a:xfrm>
        </p:spPr>
        <p:txBody>
          <a:bodyPr/>
          <a:lstStyle>
            <a:lvl1pPr algn="ctr">
              <a:defRPr sz="4400" cap="all" baseline="0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1043756" y="3183867"/>
            <a:ext cx="3180374" cy="2831167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7"/>
          </p:nvPr>
        </p:nvSpPr>
        <p:spPr>
          <a:xfrm>
            <a:off x="7944030" y="3183867"/>
            <a:ext cx="3180374" cy="283116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9"/>
          </p:nvPr>
        </p:nvSpPr>
        <p:spPr>
          <a:xfrm>
            <a:off x="4493893" y="3183867"/>
            <a:ext cx="3180374" cy="283116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1043756" y="1927711"/>
            <a:ext cx="3180374" cy="100012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8"/>
          </p:nvPr>
        </p:nvSpPr>
        <p:spPr>
          <a:xfrm>
            <a:off x="7944030" y="1927711"/>
            <a:ext cx="3180374" cy="1000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20"/>
          </p:nvPr>
        </p:nvSpPr>
        <p:spPr>
          <a:xfrm>
            <a:off x="4493893" y="1927711"/>
            <a:ext cx="3180374" cy="1000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5010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/>
          <p:cNvSpPr>
            <a:spLocks noGrp="1"/>
          </p:cNvSpPr>
          <p:nvPr>
            <p:ph type="title"/>
          </p:nvPr>
        </p:nvSpPr>
        <p:spPr>
          <a:xfrm>
            <a:off x="1228724" y="831086"/>
            <a:ext cx="9744075" cy="733533"/>
          </a:xfrm>
        </p:spPr>
        <p:txBody>
          <a:bodyPr/>
          <a:lstStyle>
            <a:lvl1pPr algn="ctr">
              <a:defRPr sz="4400" cap="all" baseline="0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396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F247A8E-BC81-C657-1806-EBFA9D152C89}"/>
              </a:ext>
            </a:extLst>
          </p:cNvPr>
          <p:cNvCxnSpPr/>
          <p:nvPr/>
        </p:nvCxnSpPr>
        <p:spPr>
          <a:xfrm>
            <a:off x="1022350" y="3359150"/>
            <a:ext cx="10201275" cy="0"/>
          </a:xfrm>
          <a:prstGeom prst="line">
            <a:avLst/>
          </a:prstGeom>
          <a:ln w="34925" cap="rnd">
            <a:solidFill>
              <a:schemeClr val="accent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1228724" y="831086"/>
            <a:ext cx="9744075" cy="733533"/>
          </a:xfrm>
        </p:spPr>
        <p:txBody>
          <a:bodyPr/>
          <a:lstStyle>
            <a:lvl1pPr algn="ctr">
              <a:defRPr sz="4400" cap="all" baseline="0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487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96223" y="956020"/>
            <a:ext cx="4526472" cy="1080821"/>
          </a:xfrm>
        </p:spPr>
        <p:txBody>
          <a:bodyPr/>
          <a:lstStyle>
            <a:lvl1pPr>
              <a:defRPr sz="3400" baseline="0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5274" y="2544763"/>
            <a:ext cx="4526472" cy="204754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15272" y="4744710"/>
            <a:ext cx="4526474" cy="1322715"/>
          </a:xfr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 b="1" i="1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1" i="1">
                <a:solidFill>
                  <a:srgbClr val="1B355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1" i="1">
                <a:solidFill>
                  <a:srgbClr val="1B355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1" i="1">
                <a:solidFill>
                  <a:srgbClr val="1B355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1" i="1">
                <a:solidFill>
                  <a:srgbClr val="1B355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9175" y="0"/>
            <a:ext cx="4816475" cy="6867525"/>
          </a:xfrm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20750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7"/>
          <p:cNvSpPr>
            <a:spLocks noGrp="1"/>
          </p:cNvSpPr>
          <p:nvPr>
            <p:ph type="title"/>
          </p:nvPr>
        </p:nvSpPr>
        <p:spPr>
          <a:xfrm>
            <a:off x="893612" y="1360341"/>
            <a:ext cx="3356915" cy="1015663"/>
          </a:xfrm>
        </p:spPr>
        <p:txBody>
          <a:bodyPr>
            <a:noAutofit/>
          </a:bodyPr>
          <a:lstStyle>
            <a:lvl1pPr>
              <a:defRPr sz="3400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1676401" y="2889580"/>
            <a:ext cx="2695574" cy="1381761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1663757" y="4512176"/>
            <a:ext cx="2695574" cy="1381761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4"/>
          <p:cNvSpPr>
            <a:spLocks noGrp="1"/>
          </p:cNvSpPr>
          <p:nvPr>
            <p:ph type="pic" sz="quarter" idx="12"/>
          </p:nvPr>
        </p:nvSpPr>
        <p:spPr>
          <a:xfrm>
            <a:off x="4772025" y="1014413"/>
            <a:ext cx="3124200" cy="5045075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8049621" y="1014413"/>
            <a:ext cx="3123203" cy="2462213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8049621" y="3605861"/>
            <a:ext cx="3123203" cy="245331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E0E42EE-5148-E8E8-8411-AF631C34D3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3" y="2889250"/>
            <a:ext cx="493097" cy="49377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EA3A37E-0796-AC59-1B33-F174BE77CD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" y="4458567"/>
            <a:ext cx="493097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41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85963" y="1828800"/>
            <a:ext cx="8007350" cy="281463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9914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con&#10;&#10;Description automatically generated">
            <a:extLst>
              <a:ext uri="{FF2B5EF4-FFF2-40B4-BE49-F238E27FC236}">
                <a16:creationId xmlns:a16="http://schemas.microsoft.com/office/drawing/2014/main" id="{EC89F1B5-C786-B4C1-D76A-76409372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975" y="4037013"/>
            <a:ext cx="132238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Icon&#10;&#10;Description automatically generated">
            <a:extLst>
              <a:ext uri="{FF2B5EF4-FFF2-40B4-BE49-F238E27FC236}">
                <a16:creationId xmlns:a16="http://schemas.microsoft.com/office/drawing/2014/main" id="{71B533F8-FCA6-030A-CF21-45B865BCC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4046538"/>
            <a:ext cx="13255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Icon&#10;&#10;Description automatically generated">
            <a:extLst>
              <a:ext uri="{FF2B5EF4-FFF2-40B4-BE49-F238E27FC236}">
                <a16:creationId xmlns:a16="http://schemas.microsoft.com/office/drawing/2014/main" id="{AD319CF5-5110-4DF4-2BB9-AB4E62375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4046538"/>
            <a:ext cx="132238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 descr="Decorative blue box as background" title="Decorative blue box as background">
            <a:extLst>
              <a:ext uri="{FF2B5EF4-FFF2-40B4-BE49-F238E27FC236}">
                <a16:creationId xmlns:a16="http://schemas.microsoft.com/office/drawing/2014/main" id="{486A5101-6296-8074-237B-52B7EE9D6981}"/>
              </a:ext>
            </a:extLst>
          </p:cNvPr>
          <p:cNvSpPr/>
          <p:nvPr/>
        </p:nvSpPr>
        <p:spPr>
          <a:xfrm>
            <a:off x="-9525" y="-1588"/>
            <a:ext cx="12201525" cy="3544888"/>
          </a:xfrm>
          <a:prstGeom prst="rect">
            <a:avLst/>
          </a:prstGeom>
          <a:solidFill>
            <a:srgbClr val="013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67412" y="5666576"/>
            <a:ext cx="3056084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2pPr>
            <a:lvl3pPr marL="9144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3pPr>
            <a:lvl4pPr marL="13716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4pPr>
            <a:lvl5pPr marL="18288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32300" y="5666576"/>
            <a:ext cx="2891448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2pPr>
            <a:lvl3pPr marL="9144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3pPr>
            <a:lvl4pPr marL="13716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4pPr>
            <a:lvl5pPr marL="18288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949895" y="5666576"/>
            <a:ext cx="3056084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2pPr>
            <a:lvl3pPr marL="9144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3pPr>
            <a:lvl4pPr marL="13716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4pPr>
            <a:lvl5pPr marL="1828800" indent="0">
              <a:buNone/>
              <a:defRPr sz="1800">
                <a:solidFill>
                  <a:srgbClr val="1B355E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1"/>
          <p:cNvSpPr>
            <a:spLocks noGrp="1"/>
          </p:cNvSpPr>
          <p:nvPr>
            <p:ph type="title"/>
          </p:nvPr>
        </p:nvSpPr>
        <p:spPr>
          <a:xfrm>
            <a:off x="1148453" y="1447620"/>
            <a:ext cx="9744075" cy="606225"/>
          </a:xfrm>
        </p:spPr>
        <p:txBody>
          <a:bodyPr>
            <a:noAutofit/>
          </a:bodyPr>
          <a:lstStyle>
            <a:lvl1pPr algn="ctr">
              <a:defRPr sz="5400" b="1" cap="all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67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1F7E9A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460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127991BF-87BD-CEE1-EE89-84A20E9F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r="51984"/>
          <a:stretch>
            <a:fillRect/>
          </a:stretch>
        </p:blipFill>
        <p:spPr bwMode="auto">
          <a:xfrm>
            <a:off x="2054225" y="0"/>
            <a:ext cx="10137775" cy="619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101774" y="2147972"/>
            <a:ext cx="5356225" cy="1839198"/>
          </a:xfrm>
        </p:spPr>
        <p:txBody>
          <a:bodyPr>
            <a:normAutofit/>
          </a:bodyPr>
          <a:lstStyle>
            <a:lvl1pPr marL="0" indent="0">
              <a:buNone/>
              <a:defRPr sz="5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4"/>
          </p:nvPr>
        </p:nvSpPr>
        <p:spPr>
          <a:xfrm>
            <a:off x="1101775" y="4167345"/>
            <a:ext cx="8664058" cy="761367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1109220" y="4735890"/>
            <a:ext cx="8664058" cy="798513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16"/>
          </p:nvPr>
        </p:nvSpPr>
        <p:spPr>
          <a:xfrm>
            <a:off x="1109196" y="5579009"/>
            <a:ext cx="3661588" cy="869950"/>
          </a:xfrm>
        </p:spPr>
        <p:txBody>
          <a:bodyPr/>
          <a:lstStyle>
            <a:lvl1pPr marL="0" indent="0">
              <a:buNone/>
              <a:defRPr i="1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3671283-B0BC-B40D-4BDB-D25AA66622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42" y="843702"/>
            <a:ext cx="3460886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69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96223" y="956020"/>
            <a:ext cx="4526472" cy="1080821"/>
          </a:xfrm>
        </p:spPr>
        <p:txBody>
          <a:bodyPr/>
          <a:lstStyle>
            <a:lvl1pPr>
              <a:defRPr sz="3400" baseline="0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5274" y="2544763"/>
            <a:ext cx="4526472" cy="204754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15272" y="4744710"/>
            <a:ext cx="4526474" cy="1322715"/>
          </a:xfr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 b="1" i="1">
                <a:solidFill>
                  <a:srgbClr val="1F7F9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1" i="1">
                <a:solidFill>
                  <a:srgbClr val="1B355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1" i="1">
                <a:solidFill>
                  <a:srgbClr val="1B355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1" i="1">
                <a:solidFill>
                  <a:srgbClr val="1B355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1" i="1">
                <a:solidFill>
                  <a:srgbClr val="1B355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9175" y="0"/>
            <a:ext cx="4816475" cy="6867525"/>
          </a:xfrm>
        </p:spPr>
        <p:txBody>
          <a:bodyPr rtlCol="0">
            <a:normAutofit/>
          </a:bodyPr>
          <a:lstStyle>
            <a:lvl1pPr marL="0" indent="0">
              <a:buNone/>
              <a:defRPr sz="2000" baseline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3040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24E6BE7-E794-8058-68E3-7A4F088D4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" r="1772" b="2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367519" y="4462253"/>
            <a:ext cx="9244332" cy="512079"/>
          </a:xfrm>
        </p:spPr>
        <p:txBody>
          <a:bodyPr>
            <a:normAutofit/>
          </a:bodyPr>
          <a:lstStyle>
            <a:lvl1pPr marL="0" indent="0" algn="ctr">
              <a:buNone/>
              <a:defRPr sz="2800" b="1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1359568" y="4982699"/>
            <a:ext cx="9260234" cy="585787"/>
          </a:xfrm>
        </p:spPr>
        <p:txBody>
          <a:bodyPr>
            <a:normAutofit/>
          </a:bodyPr>
          <a:lstStyle>
            <a:lvl1pPr marL="0" indent="0" algn="ctr">
              <a:buNone/>
              <a:defRPr sz="2800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4662487" y="5751664"/>
            <a:ext cx="2867025" cy="585787"/>
          </a:xfrm>
        </p:spPr>
        <p:txBody>
          <a:bodyPr/>
          <a:lstStyle>
            <a:lvl1pPr marL="0" indent="0" algn="ctr">
              <a:buNone/>
              <a:defRPr sz="2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200" b="1">
                <a:solidFill>
                  <a:schemeClr val="bg1"/>
                </a:solidFill>
              </a:defRPr>
            </a:lvl2pPr>
            <a:lvl3pPr marL="914400" indent="0">
              <a:buNone/>
              <a:defRPr sz="2200" b="1">
                <a:solidFill>
                  <a:schemeClr val="bg1"/>
                </a:solidFill>
              </a:defRPr>
            </a:lvl3pPr>
            <a:lvl4pPr marL="1371600" indent="0">
              <a:buNone/>
              <a:defRPr sz="2200" b="1">
                <a:solidFill>
                  <a:schemeClr val="bg1"/>
                </a:solidFill>
              </a:defRPr>
            </a:lvl4pPr>
            <a:lvl5pPr marL="1828800" indent="0">
              <a:buNone/>
              <a:defRPr sz="2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8"/>
          </p:nvPr>
        </p:nvSpPr>
        <p:spPr>
          <a:xfrm>
            <a:off x="1374229" y="2689658"/>
            <a:ext cx="9261475" cy="1795462"/>
          </a:xfrm>
        </p:spPr>
        <p:txBody>
          <a:bodyPr/>
          <a:lstStyle>
            <a:lvl1pPr marL="0" indent="0" algn="ctr">
              <a:buNone/>
              <a:defRPr sz="65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65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65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65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6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BBD39B3-1DE6-7766-6997-F4F3D1A6ED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41" y="775643"/>
            <a:ext cx="1792515" cy="173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con&#10;&#10;Description automatically generated">
            <a:extLst>
              <a:ext uri="{FF2B5EF4-FFF2-40B4-BE49-F238E27FC236}">
                <a16:creationId xmlns:a16="http://schemas.microsoft.com/office/drawing/2014/main" id="{B8975931-3EDD-D9C3-CE7C-2B464211B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12288838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Text&#10;&#10;Description automatically generated">
            <a:extLst>
              <a:ext uri="{FF2B5EF4-FFF2-40B4-BE49-F238E27FC236}">
                <a16:creationId xmlns:a16="http://schemas.microsoft.com/office/drawing/2014/main" id="{12BD66E8-8E27-66B6-BDAA-06514F7EC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942975"/>
            <a:ext cx="32639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109195" y="1936857"/>
            <a:ext cx="10012893" cy="1217612"/>
          </a:xfrm>
        </p:spPr>
        <p:txBody>
          <a:bodyPr>
            <a:normAutofit/>
          </a:bodyPr>
          <a:lstStyle>
            <a:lvl1pPr marL="0" indent="0" algn="l">
              <a:buNone/>
              <a:defRPr sz="5400" b="1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chemeClr val="bg1"/>
                </a:solidFill>
              </a:defRPr>
            </a:lvl2pPr>
            <a:lvl3pPr marL="914400" indent="0" algn="r">
              <a:buNone/>
              <a:defRPr b="1">
                <a:solidFill>
                  <a:schemeClr val="bg1"/>
                </a:solidFill>
              </a:defRPr>
            </a:lvl3pPr>
            <a:lvl4pPr marL="1371600" indent="0" algn="r">
              <a:buNone/>
              <a:defRPr b="1">
                <a:solidFill>
                  <a:schemeClr val="bg1"/>
                </a:solidFill>
              </a:defRPr>
            </a:lvl4pPr>
            <a:lvl5pPr marL="1828800" indent="0" algn="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109195" y="3388116"/>
            <a:ext cx="9997497" cy="660400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tx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109196" y="3976105"/>
            <a:ext cx="5872050" cy="660401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chemeClr val="bg1"/>
                </a:solidFill>
              </a:defRPr>
            </a:lvl2pPr>
            <a:lvl3pPr marL="914400" indent="0" algn="r">
              <a:buNone/>
              <a:defRPr b="1">
                <a:solidFill>
                  <a:schemeClr val="bg1"/>
                </a:solidFill>
              </a:defRPr>
            </a:lvl3pPr>
            <a:lvl4pPr marL="1371600" indent="0" algn="r">
              <a:buNone/>
              <a:defRPr b="1">
                <a:solidFill>
                  <a:schemeClr val="bg1"/>
                </a:solidFill>
              </a:defRPr>
            </a:lvl4pPr>
            <a:lvl5pPr marL="1828800" indent="0" algn="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108307" y="4978028"/>
            <a:ext cx="3749940" cy="610680"/>
          </a:xfrm>
        </p:spPr>
        <p:txBody>
          <a:bodyPr/>
          <a:lstStyle>
            <a:lvl1pPr marL="0" indent="0" algn="l">
              <a:buNone/>
              <a:defRPr i="1" cap="all" baseline="0">
                <a:solidFill>
                  <a:schemeClr val="tx1"/>
                </a:solidFill>
              </a:defRPr>
            </a:lvl1pPr>
            <a:lvl2pPr marL="457200" indent="0" algn="r">
              <a:buNone/>
              <a:defRPr i="1" cap="all" baseline="0">
                <a:solidFill>
                  <a:schemeClr val="bg1"/>
                </a:solidFill>
              </a:defRPr>
            </a:lvl2pPr>
            <a:lvl3pPr marL="914400" indent="0" algn="r">
              <a:buNone/>
              <a:defRPr i="1" cap="all" baseline="0">
                <a:solidFill>
                  <a:schemeClr val="bg1"/>
                </a:solidFill>
              </a:defRPr>
            </a:lvl3pPr>
            <a:lvl4pPr marL="1371600" indent="0" algn="r">
              <a:buNone/>
              <a:defRPr i="1" cap="all" baseline="0">
                <a:solidFill>
                  <a:schemeClr val="bg1"/>
                </a:solidFill>
              </a:defRPr>
            </a:lvl4pPr>
            <a:lvl5pPr marL="1828800" indent="0" algn="r">
              <a:buNone/>
              <a:defRPr i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371135F-7291-338A-BC1B-51673D4FE75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42" y="843702"/>
            <a:ext cx="3460886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20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con&#10;&#10;Description automatically generated">
            <a:extLst>
              <a:ext uri="{FF2B5EF4-FFF2-40B4-BE49-F238E27FC236}">
                <a16:creationId xmlns:a16="http://schemas.microsoft.com/office/drawing/2014/main" id="{741EF09B-E121-A971-F284-7B053861C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"/>
          <a:stretch>
            <a:fillRect/>
          </a:stretch>
        </p:blipFill>
        <p:spPr bwMode="auto">
          <a:xfrm>
            <a:off x="-31750" y="-47625"/>
            <a:ext cx="12223750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109195" y="2660427"/>
            <a:ext cx="10012893" cy="1217612"/>
          </a:xfrm>
        </p:spPr>
        <p:txBody>
          <a:bodyPr>
            <a:normAutofit/>
          </a:bodyPr>
          <a:lstStyle>
            <a:lvl1pPr marL="0" indent="0" algn="r">
              <a:buNone/>
              <a:defRPr sz="5400" b="1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chemeClr val="bg1"/>
                </a:solidFill>
              </a:defRPr>
            </a:lvl2pPr>
            <a:lvl3pPr marL="914400" indent="0" algn="r">
              <a:buNone/>
              <a:defRPr b="1">
                <a:solidFill>
                  <a:schemeClr val="bg1"/>
                </a:solidFill>
              </a:defRPr>
            </a:lvl3pPr>
            <a:lvl4pPr marL="1371600" indent="0" algn="r">
              <a:buNone/>
              <a:defRPr b="1">
                <a:solidFill>
                  <a:schemeClr val="bg1"/>
                </a:solidFill>
              </a:defRPr>
            </a:lvl4pPr>
            <a:lvl5pPr marL="1828800" indent="0" algn="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109195" y="4079883"/>
            <a:ext cx="9997497" cy="660400"/>
          </a:xfrm>
        </p:spPr>
        <p:txBody>
          <a:bodyPr>
            <a:normAutofit/>
          </a:bodyPr>
          <a:lstStyle>
            <a:lvl1pPr marL="0" indent="0" algn="r">
              <a:buNone/>
              <a:defRPr sz="3600" b="0">
                <a:solidFill>
                  <a:schemeClr val="tx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109195" y="4699675"/>
            <a:ext cx="10013251" cy="660401"/>
          </a:xfrm>
        </p:spPr>
        <p:txBody>
          <a:bodyPr>
            <a:normAutofit/>
          </a:bodyPr>
          <a:lstStyle>
            <a:lvl1pPr marL="0" indent="0" algn="r">
              <a:buNone/>
              <a:defRPr sz="3600" b="0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chemeClr val="bg1"/>
                </a:solidFill>
              </a:defRPr>
            </a:lvl2pPr>
            <a:lvl3pPr marL="914400" indent="0" algn="r">
              <a:buNone/>
              <a:defRPr b="1">
                <a:solidFill>
                  <a:schemeClr val="bg1"/>
                </a:solidFill>
              </a:defRPr>
            </a:lvl3pPr>
            <a:lvl4pPr marL="1371600" indent="0" algn="r">
              <a:buNone/>
              <a:defRPr b="1">
                <a:solidFill>
                  <a:schemeClr val="bg1"/>
                </a:solidFill>
              </a:defRPr>
            </a:lvl4pPr>
            <a:lvl5pPr marL="1828800" indent="0" algn="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911548" y="5606180"/>
            <a:ext cx="3209650" cy="610680"/>
          </a:xfrm>
        </p:spPr>
        <p:txBody>
          <a:bodyPr/>
          <a:lstStyle>
            <a:lvl1pPr marL="0" indent="0" algn="r">
              <a:buNone/>
              <a:defRPr i="1" cap="all" baseline="0">
                <a:solidFill>
                  <a:schemeClr val="bg1"/>
                </a:solidFill>
              </a:defRPr>
            </a:lvl1pPr>
            <a:lvl2pPr marL="457200" indent="0" algn="r">
              <a:buNone/>
              <a:defRPr i="1" cap="all" baseline="0">
                <a:solidFill>
                  <a:schemeClr val="bg1"/>
                </a:solidFill>
              </a:defRPr>
            </a:lvl2pPr>
            <a:lvl3pPr marL="914400" indent="0" algn="r">
              <a:buNone/>
              <a:defRPr i="1" cap="all" baseline="0">
                <a:solidFill>
                  <a:schemeClr val="bg1"/>
                </a:solidFill>
              </a:defRPr>
            </a:lvl3pPr>
            <a:lvl4pPr marL="1371600" indent="0" algn="r">
              <a:buNone/>
              <a:defRPr i="1" cap="all" baseline="0">
                <a:solidFill>
                  <a:schemeClr val="bg1"/>
                </a:solidFill>
              </a:defRPr>
            </a:lvl4pPr>
            <a:lvl5pPr marL="1828800" indent="0" algn="r">
              <a:buNone/>
              <a:defRPr i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2F9BF4B-CFFD-96C9-9F85-8151806215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7" y="851379"/>
            <a:ext cx="3439029" cy="7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8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E05C6F37-2088-C059-D98C-D7FEBD461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31750"/>
            <a:ext cx="122999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71353" y="2660427"/>
            <a:ext cx="7750735" cy="1217612"/>
          </a:xfrm>
        </p:spPr>
        <p:txBody>
          <a:bodyPr>
            <a:normAutofit/>
          </a:bodyPr>
          <a:lstStyle>
            <a:lvl1pPr marL="0" indent="0" algn="r">
              <a:buNone/>
              <a:defRPr sz="5400" b="1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chemeClr val="bg1"/>
                </a:solidFill>
              </a:defRPr>
            </a:lvl2pPr>
            <a:lvl3pPr marL="914400" indent="0" algn="r">
              <a:buNone/>
              <a:defRPr b="1">
                <a:solidFill>
                  <a:schemeClr val="bg1"/>
                </a:solidFill>
              </a:defRPr>
            </a:lvl3pPr>
            <a:lvl4pPr marL="1371600" indent="0" algn="r">
              <a:buNone/>
              <a:defRPr b="1">
                <a:solidFill>
                  <a:schemeClr val="bg1"/>
                </a:solidFill>
              </a:defRPr>
            </a:lvl4pPr>
            <a:lvl5pPr marL="1828800" indent="0" algn="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800723" y="4079883"/>
            <a:ext cx="7305969" cy="660400"/>
          </a:xfrm>
        </p:spPr>
        <p:txBody>
          <a:bodyPr>
            <a:normAutofit/>
          </a:bodyPr>
          <a:lstStyle>
            <a:lvl1pPr marL="0" indent="0" algn="r">
              <a:buNone/>
              <a:defRPr sz="3600" b="0">
                <a:solidFill>
                  <a:schemeClr val="tx1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4007457" y="4699675"/>
            <a:ext cx="7114989" cy="660401"/>
          </a:xfrm>
        </p:spPr>
        <p:txBody>
          <a:bodyPr>
            <a:normAutofit/>
          </a:bodyPr>
          <a:lstStyle>
            <a:lvl1pPr marL="0" indent="0" algn="r">
              <a:buNone/>
              <a:defRPr sz="3600" b="0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chemeClr val="bg1"/>
                </a:solidFill>
              </a:defRPr>
            </a:lvl2pPr>
            <a:lvl3pPr marL="914400" indent="0" algn="r">
              <a:buNone/>
              <a:defRPr b="1">
                <a:solidFill>
                  <a:schemeClr val="bg1"/>
                </a:solidFill>
              </a:defRPr>
            </a:lvl3pPr>
            <a:lvl4pPr marL="1371600" indent="0" algn="r">
              <a:buNone/>
              <a:defRPr b="1">
                <a:solidFill>
                  <a:schemeClr val="bg1"/>
                </a:solidFill>
              </a:defRPr>
            </a:lvl4pPr>
            <a:lvl5pPr marL="1828800" indent="0" algn="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657105" y="5606180"/>
            <a:ext cx="3464093" cy="610680"/>
          </a:xfrm>
        </p:spPr>
        <p:txBody>
          <a:bodyPr/>
          <a:lstStyle>
            <a:lvl1pPr marL="0" indent="0" algn="r">
              <a:buNone/>
              <a:defRPr i="1" cap="all" baseline="0">
                <a:solidFill>
                  <a:schemeClr val="tx1"/>
                </a:solidFill>
              </a:defRPr>
            </a:lvl1pPr>
            <a:lvl2pPr marL="457200" indent="0" algn="r">
              <a:buNone/>
              <a:defRPr i="1" cap="all" baseline="0">
                <a:solidFill>
                  <a:schemeClr val="bg1"/>
                </a:solidFill>
              </a:defRPr>
            </a:lvl2pPr>
            <a:lvl3pPr marL="914400" indent="0" algn="r">
              <a:buNone/>
              <a:defRPr i="1" cap="all" baseline="0">
                <a:solidFill>
                  <a:schemeClr val="bg1"/>
                </a:solidFill>
              </a:defRPr>
            </a:lvl3pPr>
            <a:lvl4pPr marL="1371600" indent="0" algn="r">
              <a:buNone/>
              <a:defRPr i="1" cap="all" baseline="0">
                <a:solidFill>
                  <a:schemeClr val="bg1"/>
                </a:solidFill>
              </a:defRPr>
            </a:lvl4pPr>
            <a:lvl5pPr marL="1828800" indent="0" algn="r">
              <a:buNone/>
              <a:defRPr i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D46EEF2-F74C-B9E9-25FE-BF27DEBFB7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5" y="873682"/>
            <a:ext cx="3460886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23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351463" cy="68580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5945188" y="2494770"/>
            <a:ext cx="4946650" cy="1581150"/>
          </a:xfrm>
        </p:spPr>
        <p:txBody>
          <a:bodyPr>
            <a:normAutofit/>
          </a:bodyPr>
          <a:lstStyle>
            <a:lvl1pPr marL="0" indent="0">
              <a:buNone/>
              <a:defRPr sz="4500" b="1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5967673" y="4221240"/>
            <a:ext cx="4870450" cy="553883"/>
          </a:xfrm>
        </p:spPr>
        <p:txBody>
          <a:bodyPr/>
          <a:lstStyle>
            <a:lvl1pPr marL="0" indent="0">
              <a:spcBef>
                <a:spcPts val="1500"/>
              </a:spcBef>
              <a:buNone/>
              <a:defRPr b="0" i="1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5967673" y="4775123"/>
            <a:ext cx="4884737" cy="479425"/>
          </a:xfrm>
        </p:spPr>
        <p:txBody>
          <a:bodyPr/>
          <a:lstStyle>
            <a:lvl1pPr marL="0" indent="0">
              <a:buNone/>
              <a:defRPr i="1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5967673" y="5329575"/>
            <a:ext cx="4906962" cy="698500"/>
          </a:xfrm>
        </p:spPr>
        <p:txBody>
          <a:bodyPr/>
          <a:lstStyle>
            <a:lvl1pPr marL="0" indent="0">
              <a:buNone/>
              <a:defRPr i="1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62EDF28-CB6F-664A-56DC-E7B3D80C04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117" y="761257"/>
            <a:ext cx="3460885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3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F89DA95-1B35-C0CA-DC63-C3C813F11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 picture containing text, display, electronics, screenshot&#10;&#10;Description automatically generated">
            <a:extLst>
              <a:ext uri="{FF2B5EF4-FFF2-40B4-BE49-F238E27FC236}">
                <a16:creationId xmlns:a16="http://schemas.microsoft.com/office/drawing/2014/main" id="{C5B9DEED-ADC1-C466-EFD6-4F9B08AEB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1263650"/>
            <a:ext cx="6103937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29425" y="2562226"/>
            <a:ext cx="4946457" cy="158115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4500" b="1">
                <a:solidFill>
                  <a:schemeClr val="tx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29425" y="4287743"/>
            <a:ext cx="4946457" cy="4512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cap="all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819900" y="5334000"/>
            <a:ext cx="3743325" cy="523875"/>
          </a:xfrm>
        </p:spPr>
        <p:txBody>
          <a:bodyPr/>
          <a:lstStyle>
            <a:lvl1pPr marL="0" indent="0">
              <a:buNone/>
              <a:defRPr b="0" i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0750" y="4790002"/>
            <a:ext cx="4946457" cy="45123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cap="all" spc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5909CA3-711F-81DF-D273-C2ECC329F6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42" y="319052"/>
            <a:ext cx="3007584" cy="65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3E46A25-D3D6-5AE3-FF6B-A374823A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207EAD-B279-B30B-07BE-17F57973A4AF}"/>
              </a:ext>
            </a:extLst>
          </p:cNvPr>
          <p:cNvCxnSpPr>
            <a:cxnSpLocks/>
          </p:cNvCxnSpPr>
          <p:nvPr/>
        </p:nvCxnSpPr>
        <p:spPr>
          <a:xfrm>
            <a:off x="5080000" y="5219700"/>
            <a:ext cx="4676775" cy="0"/>
          </a:xfrm>
          <a:prstGeom prst="line">
            <a:avLst/>
          </a:prstGeom>
          <a:ln w="76200" cap="rnd">
            <a:solidFill>
              <a:srgbClr val="18809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14900" y="4410076"/>
            <a:ext cx="6334125" cy="704850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43475" y="5372101"/>
            <a:ext cx="6296025" cy="39312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2000" b="1"/>
            </a:lvl3pPr>
            <a:lvl4pPr marL="1371600" indent="0">
              <a:buNone/>
              <a:defRPr sz="2000" b="1"/>
            </a:lvl4pPr>
            <a:lvl5pPr marL="1828800" indent="0">
              <a:buNone/>
              <a:defRPr sz="20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946650" y="5772151"/>
            <a:ext cx="6296025" cy="313402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4943475" y="6094413"/>
            <a:ext cx="2905125" cy="39312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F9780F2-2835-6B2F-9FBC-F2E322B761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84" y="4600331"/>
            <a:ext cx="1649997" cy="159322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1D39F9-1F98-49AB-B4F0-9DFB2669C909}"/>
              </a:ext>
            </a:extLst>
          </p:cNvPr>
          <p:cNvCxnSpPr/>
          <p:nvPr/>
        </p:nvCxnSpPr>
        <p:spPr>
          <a:xfrm>
            <a:off x="5080000" y="5219700"/>
            <a:ext cx="4676775" cy="0"/>
          </a:xfrm>
          <a:prstGeom prst="line">
            <a:avLst/>
          </a:prstGeom>
          <a:ln w="825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47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D79261-1895-7571-82C2-EE50CA3E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51654DE-60ED-AFFB-5FA3-5A2AA0225A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673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3" r:id="rId19"/>
    <p:sldLayoutId id="2147483660" r:id="rId2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 cap="all">
          <a:solidFill>
            <a:schemeClr val="accent2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egoe UI" panose="020B0502040204020203" pitchFamily="34" charset="0"/>
          <a:cs typeface="Segoe UI" panose="020B0502040204020203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egoe UI" panose="020B0502040204020203" pitchFamily="34" charset="0"/>
          <a:cs typeface="Segoe UI" panose="020B0502040204020203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egoe UI" panose="020B0502040204020203" pitchFamily="34" charset="0"/>
          <a:cs typeface="Segoe UI" panose="020B0502040204020203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Segoe UI" panose="020B0502040204020203" pitchFamily="34" charset="0"/>
          <a:cs typeface="Segoe UI" panose="020B0502040204020203" pitchFamily="34" charset="0"/>
        </a:defRPr>
      </a:lvl9pPr>
    </p:titleStyle>
    <p:bodyStyle>
      <a:lvl1pPr marL="228600" indent="-228600" algn="l" rtl="0" eaLnBrk="1" fontAlgn="base" hangingPunct="1"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rtl="0" eaLnBrk="1" fontAlgn="base" hangingPunct="1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rtl="0" eaLnBrk="1" fontAlgn="base" hangingPunct="1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rtl="0" eaLnBrk="1" fontAlgn="base" hangingPunct="1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rtl="0" eaLnBrk="1" fontAlgn="base" hangingPunct="1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3BA790-8803-6FCF-8FF9-0C424CCF95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Energy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11131-E260-AF82-A653-9085D147F5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Kirsten G. Wilson, PE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8494D-148C-D612-C285-B6A779399BC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October 9, 2023</a:t>
            </a:r>
          </a:p>
        </p:txBody>
      </p:sp>
    </p:spTree>
    <p:extLst>
      <p:ext uri="{BB962C8B-B14F-4D97-AF65-F5344CB8AC3E}">
        <p14:creationId xmlns:p14="http://schemas.microsoft.com/office/powerpoint/2010/main" val="79000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30779" y="883984"/>
            <a:ext cx="601579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27100" algn="l"/>
              </a:tabLst>
            </a:pPr>
            <a:r>
              <a:rPr sz="4000" spc="-25" dirty="0"/>
              <a:t>3:</a:t>
            </a:r>
            <a:r>
              <a:rPr sz="4000" dirty="0"/>
              <a:t>	</a:t>
            </a:r>
            <a:r>
              <a:rPr sz="4000" spc="-10" dirty="0"/>
              <a:t>PRELIMINARY</a:t>
            </a:r>
            <a:r>
              <a:rPr sz="4000" spc="-240" dirty="0"/>
              <a:t> </a:t>
            </a:r>
            <a:r>
              <a:rPr sz="4000" spc="-10" dirty="0"/>
              <a:t>AUDIT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956FD-0A21-599C-A74D-E3D43AD518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0779" y="1971674"/>
            <a:ext cx="6184232" cy="4616557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0" baseline="0" dirty="0"/>
              <a:t>Walkthrough to identify facilities and systems to study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0" baseline="0" dirty="0"/>
              <a:t>Project team determines desired project outcomes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0" baseline="0" dirty="0"/>
              <a:t>Client establishes cost-effectiveness criteria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0" baseline="0" dirty="0"/>
              <a:t>ESCO provides preliminary audit results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0" baseline="0" dirty="0"/>
              <a:t>Project team review list of energy efficiency measures proposed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317B2C-F6B5-1439-0524-FBDEF21C0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" r="7364"/>
          <a:stretch/>
        </p:blipFill>
        <p:spPr>
          <a:xfrm>
            <a:off x="930441" y="0"/>
            <a:ext cx="43794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8724" y="883984"/>
            <a:ext cx="974407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27100" algn="l"/>
              </a:tabLst>
            </a:pPr>
            <a:r>
              <a:rPr sz="4000" spc="-25" dirty="0"/>
              <a:t>4:</a:t>
            </a:r>
            <a:r>
              <a:rPr sz="4000" dirty="0"/>
              <a:t>	INVESTMENT</a:t>
            </a:r>
            <a:r>
              <a:rPr sz="4000" spc="-165" dirty="0"/>
              <a:t> </a:t>
            </a:r>
            <a:r>
              <a:rPr sz="4000" dirty="0"/>
              <a:t>GRADE</a:t>
            </a:r>
            <a:r>
              <a:rPr sz="4000" spc="-185" dirty="0"/>
              <a:t> </a:t>
            </a:r>
            <a:r>
              <a:rPr sz="4000" dirty="0"/>
              <a:t>AUDIT</a:t>
            </a:r>
            <a:r>
              <a:rPr sz="4000" spc="-195" dirty="0"/>
              <a:t> </a:t>
            </a:r>
            <a:r>
              <a:rPr lang="en-US" sz="4000" spc="-10" dirty="0"/>
              <a:t>&amp; ESP</a:t>
            </a:r>
            <a:endParaRPr sz="4000" spc="-1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8648878-E4ED-B6F4-323B-27800400B8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7565154"/>
              </p:ext>
            </p:extLst>
          </p:nvPr>
        </p:nvGraphicFramePr>
        <p:xfrm>
          <a:off x="383381" y="1756611"/>
          <a:ext cx="11425238" cy="5101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5274" y="225080"/>
            <a:ext cx="4526472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927100" algn="l"/>
              </a:tabLst>
            </a:pPr>
            <a:r>
              <a:rPr sz="4000" spc="-25" dirty="0"/>
              <a:t>5:</a:t>
            </a:r>
            <a:r>
              <a:rPr lang="en-US" sz="4000" spc="-25" dirty="0"/>
              <a:t> 	</a:t>
            </a:r>
            <a:r>
              <a:rPr sz="4000" dirty="0"/>
              <a:t>DESIGN</a:t>
            </a:r>
            <a:r>
              <a:rPr sz="4000" spc="-105" dirty="0"/>
              <a:t> </a:t>
            </a:r>
            <a:r>
              <a:rPr sz="4000" dirty="0"/>
              <a:t>AND</a:t>
            </a:r>
            <a:r>
              <a:rPr sz="4000" spc="-145" dirty="0"/>
              <a:t> </a:t>
            </a:r>
            <a:r>
              <a:rPr sz="4000" spc="-10" dirty="0"/>
              <a:t>CONSTRUCTION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8463A7-E422-FA47-9CA3-F62CADF1B3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5274" y="1804737"/>
            <a:ext cx="4526472" cy="4872789"/>
          </a:xfrm>
        </p:spPr>
        <p:txBody>
          <a:bodyPr>
            <a:normAutofit fontScale="85000" lnSpcReduction="20000"/>
          </a:bodyPr>
          <a:lstStyle/>
          <a:p>
            <a:pPr marL="355600" indent="-342900">
              <a:lnSpc>
                <a:spcPct val="100000"/>
              </a:lnSpc>
              <a:spcBef>
                <a:spcPts val="15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200" dirty="0"/>
              <a:t>ESCO and DES sign construction contract set</a:t>
            </a:r>
          </a:p>
          <a:p>
            <a:pPr marL="1155700" lvl="1" indent="-342900">
              <a:lnSpc>
                <a:spcPct val="100000"/>
              </a:lnSpc>
              <a:spcBef>
                <a:spcPts val="96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lang="en-US" dirty="0"/>
              <a:t>Client signs funding authorization and IAA amendment</a:t>
            </a:r>
          </a:p>
          <a:p>
            <a:pPr marL="1155700" lvl="1" indent="-342900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lang="en-US" dirty="0"/>
              <a:t>DES issues notice to proceed to ESCO</a:t>
            </a:r>
          </a:p>
          <a:p>
            <a:pPr marL="241300" indent="-228600">
              <a:lnSpc>
                <a:spcPct val="100000"/>
              </a:lnSpc>
              <a:spcBef>
                <a:spcPts val="151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200" dirty="0"/>
              <a:t>Client and DES review design documents</a:t>
            </a:r>
          </a:p>
          <a:p>
            <a:pPr marL="241300" indent="-228600">
              <a:lnSpc>
                <a:spcPct val="100000"/>
              </a:lnSpc>
              <a:spcBef>
                <a:spcPts val="151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200" dirty="0"/>
              <a:t>Project documents prepared by ESCO</a:t>
            </a:r>
          </a:p>
          <a:p>
            <a:pPr marL="241300" indent="-228600">
              <a:lnSpc>
                <a:spcPct val="100000"/>
              </a:lnSpc>
              <a:spcBef>
                <a:spcPts val="151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200" dirty="0"/>
              <a:t>Sub-contractors and equipment selected</a:t>
            </a:r>
          </a:p>
          <a:p>
            <a:pPr marL="241300" indent="-228600">
              <a:spcBef>
                <a:spcPts val="151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200" dirty="0"/>
              <a:t>DES PMs provide management and review of construction meetings, invoicing, change orders, substantial completion/commencement of energy savings, closeout, NOC, intents, affidavits, apprenticeship, etc.</a:t>
            </a:r>
          </a:p>
          <a:p>
            <a:endParaRPr lang="en-US" sz="2200" dirty="0"/>
          </a:p>
        </p:txBody>
      </p:sp>
      <p:pic>
        <p:nvPicPr>
          <p:cNvPr id="8" name="Picture Placeholder 7" descr="A person holding a piece of paper&#10;&#10;Description automatically generated with low confidence">
            <a:extLst>
              <a:ext uri="{FF2B5EF4-FFF2-40B4-BE49-F238E27FC236}">
                <a16:creationId xmlns:a16="http://schemas.microsoft.com/office/drawing/2014/main" id="{F9C4E3C6-95A4-F557-7766-47CC91EC4B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" b="2475"/>
          <a:stretch>
            <a:fillRect/>
          </a:stretch>
        </p:blipFill>
        <p:spPr/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0968" y="964063"/>
            <a:ext cx="3725017" cy="10586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27100" algn="l"/>
              </a:tabLst>
            </a:pPr>
            <a:r>
              <a:rPr spc="-25" dirty="0"/>
              <a:t>6:</a:t>
            </a:r>
            <a:r>
              <a:rPr lang="en-US" spc="-25" dirty="0"/>
              <a:t> </a:t>
            </a:r>
            <a:r>
              <a:rPr spc="-10" dirty="0"/>
              <a:t>MEASUREMENT</a:t>
            </a:r>
            <a:r>
              <a:rPr spc="-120" dirty="0"/>
              <a:t> </a:t>
            </a:r>
            <a:r>
              <a:rPr dirty="0"/>
              <a:t>AND</a:t>
            </a:r>
            <a:r>
              <a:rPr spc="-140" dirty="0"/>
              <a:t> </a:t>
            </a:r>
            <a:r>
              <a:rPr spc="-10" dirty="0"/>
              <a:t>VERIFICATION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41D062-9383-2071-0598-147A60EF94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6401" y="2586800"/>
            <a:ext cx="3095624" cy="1670520"/>
          </a:xfrm>
        </p:spPr>
        <p:txBody>
          <a:bodyPr>
            <a:noAutofit/>
          </a:bodyPr>
          <a:lstStyle/>
          <a:p>
            <a:pPr marL="12700" marR="269875">
              <a:spcBef>
                <a:spcPts val="0"/>
              </a:spcBef>
              <a:tabLst>
                <a:tab pos="241300" algn="l"/>
              </a:tabLst>
            </a:pPr>
            <a:r>
              <a:rPr lang="en-US" sz="2000" dirty="0"/>
              <a:t>First year measurement and verification (M&amp;V) is part of every project. ESCO to provide report.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09615A-0440-2266-43BB-80151F5AE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63757" y="4377803"/>
            <a:ext cx="2942228" cy="188911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Longer term of M&amp;V is recommended for systems which require frequent adjustments, such as controls systems.</a:t>
            </a:r>
          </a:p>
        </p:txBody>
      </p:sp>
      <p:pic>
        <p:nvPicPr>
          <p:cNvPr id="15" name="Picture Placeholder 14" descr="Engineers with digital tablet and projected plans">
            <a:extLst>
              <a:ext uri="{FF2B5EF4-FFF2-40B4-BE49-F238E27FC236}">
                <a16:creationId xmlns:a16="http://schemas.microsoft.com/office/drawing/2014/main" id="{C51AD968-8BB8-DA71-27AE-46C7D50256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6" r="22690"/>
          <a:stretch/>
        </p:blipFill>
        <p:spPr/>
      </p:pic>
      <p:pic>
        <p:nvPicPr>
          <p:cNvPr id="13" name="Picture Placeholder 12" descr="Monthly calendar with solid fill">
            <a:extLst>
              <a:ext uri="{FF2B5EF4-FFF2-40B4-BE49-F238E27FC236}">
                <a16:creationId xmlns:a16="http://schemas.microsoft.com/office/drawing/2014/main" id="{AE339099-2B2E-4F07-BFBC-33D262E76D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0574" b="10574"/>
          <a:stretch>
            <a:fillRect/>
          </a:stretch>
        </p:blipFill>
        <p:spPr/>
      </p:pic>
      <p:pic>
        <p:nvPicPr>
          <p:cNvPr id="17" name="Picture Placeholder 16" descr="Document with solid fill">
            <a:extLst>
              <a:ext uri="{FF2B5EF4-FFF2-40B4-BE49-F238E27FC236}">
                <a16:creationId xmlns:a16="http://schemas.microsoft.com/office/drawing/2014/main" id="{2DA27C6A-08CA-467F-2845-D91CA339CC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0702" b="10702"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27100" algn="l"/>
              </a:tabLst>
            </a:pPr>
            <a:r>
              <a:rPr lang="en-US" spc="-25" dirty="0"/>
              <a:t>Energy as a Service</a:t>
            </a:r>
            <a:endParaRPr spc="-10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95EFF36-8797-6C9F-2B72-7B8D010281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9057948"/>
              </p:ext>
            </p:extLst>
          </p:nvPr>
        </p:nvGraphicFramePr>
        <p:xfrm>
          <a:off x="760628" y="1959643"/>
          <a:ext cx="10670743" cy="4621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4813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3DDED-D853-DD27-50B2-05F37DCF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Decarbonization Plans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DC5013C-431F-52E7-573F-9911F7CA1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4619"/>
            <a:ext cx="12192000" cy="529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B240B-7CDD-E02C-C846-5CDC5FE3D3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520" y="1732547"/>
            <a:ext cx="4943712" cy="4993105"/>
          </a:xfrm>
          <a:prstGeom prst="round2DiagRect">
            <a:avLst/>
          </a:prstGeom>
          <a:solidFill>
            <a:srgbClr val="DDCFE9">
              <a:alpha val="70000"/>
            </a:srgbClr>
          </a:solidFill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Only applies to campus with a district energy system(s) serving 5 or more buildings and at least 100k sf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Allows for 15-year time horizon to implement energy efficiency and decarbonize campus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Must be approved by Commerce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Updated every 5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Provides compliance pathway for CBA</a:t>
            </a:r>
          </a:p>
        </p:txBody>
      </p:sp>
    </p:spTree>
    <p:extLst>
      <p:ext uri="{BB962C8B-B14F-4D97-AF65-F5344CB8AC3E}">
        <p14:creationId xmlns:p14="http://schemas.microsoft.com/office/powerpoint/2010/main" val="1520015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ED8D6-B60B-AA84-D610-487E41D2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CBA Compliance Assistance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11F737E-87CB-67BB-57BA-664D32F232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2058933"/>
              </p:ext>
            </p:extLst>
          </p:nvPr>
        </p:nvGraphicFramePr>
        <p:xfrm>
          <a:off x="316145" y="1564619"/>
          <a:ext cx="11559709" cy="4886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8648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1904-F6B0-9F76-CFAC-56F704FE6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274" y="956020"/>
            <a:ext cx="4526472" cy="108082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RCM Pilot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BE285-3BDC-31A7-C580-852DAA6104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5274" y="2695074"/>
            <a:ext cx="4526472" cy="375385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Pilot participant: Renton Technical College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Number of target buildings: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RCM site visits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RCM staff interviews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Opportunities Identified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585AE5D-A33E-2F16-84CC-EB18C9498007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" b="2472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50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376175-36E5-01C6-12F5-CD3B6007EE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kirsten.Wilson@des.wa.gov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B5EC-2C0A-F4E8-5731-630F214273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509.370.0216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E39F0-6E39-A200-2E51-74DD8F37D2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des.wa.gov/energy-program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4AB51C-FF68-3B73-D618-F9BC1B45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67361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FD3E-90CB-B82D-0E39-5182EF20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Topics being covered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7158B5A-4EF1-D03B-16E2-099459CCD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676465"/>
              </p:ext>
            </p:extLst>
          </p:nvPr>
        </p:nvGraphicFramePr>
        <p:xfrm>
          <a:off x="432165" y="2453814"/>
          <a:ext cx="11327670" cy="3023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5534">
                  <a:extLst>
                    <a:ext uri="{9D8B030D-6E8A-4147-A177-3AD203B41FA5}">
                      <a16:colId xmlns:a16="http://schemas.microsoft.com/office/drawing/2014/main" val="3036819193"/>
                    </a:ext>
                  </a:extLst>
                </a:gridCol>
                <a:gridCol w="2265534">
                  <a:extLst>
                    <a:ext uri="{9D8B030D-6E8A-4147-A177-3AD203B41FA5}">
                      <a16:colId xmlns:a16="http://schemas.microsoft.com/office/drawing/2014/main" val="3944217259"/>
                    </a:ext>
                  </a:extLst>
                </a:gridCol>
                <a:gridCol w="2265534">
                  <a:extLst>
                    <a:ext uri="{9D8B030D-6E8A-4147-A177-3AD203B41FA5}">
                      <a16:colId xmlns:a16="http://schemas.microsoft.com/office/drawing/2014/main" val="593153472"/>
                    </a:ext>
                  </a:extLst>
                </a:gridCol>
                <a:gridCol w="2265534">
                  <a:extLst>
                    <a:ext uri="{9D8B030D-6E8A-4147-A177-3AD203B41FA5}">
                      <a16:colId xmlns:a16="http://schemas.microsoft.com/office/drawing/2014/main" val="947131595"/>
                    </a:ext>
                  </a:extLst>
                </a:gridCol>
                <a:gridCol w="2265534">
                  <a:extLst>
                    <a:ext uri="{9D8B030D-6E8A-4147-A177-3AD203B41FA5}">
                      <a16:colId xmlns:a16="http://schemas.microsoft.com/office/drawing/2014/main" val="2855394150"/>
                    </a:ext>
                  </a:extLst>
                </a:gridCol>
              </a:tblGrid>
              <a:tr h="3023159"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ysClr val="windowText" lastClr="000000"/>
                          </a:solidFill>
                        </a:rPr>
                        <a:t>Overview of ESPC</a:t>
                      </a:r>
                    </a:p>
                    <a:p>
                      <a:pPr algn="ctr"/>
                      <a:r>
                        <a:rPr lang="en-US" sz="2200" b="0" dirty="0">
                          <a:solidFill>
                            <a:sysClr val="windowText" lastClr="000000"/>
                          </a:solidFill>
                        </a:rPr>
                        <a:t>Energy Program</a:t>
                      </a:r>
                    </a:p>
                    <a:p>
                      <a:pPr algn="ctr"/>
                      <a:r>
                        <a:rPr lang="en-US" sz="2200" b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</a:rPr>
                        <a:t>PM role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</a:rPr>
                        <a:t>ESCO role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</a:rPr>
                        <a:t>Types of projects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</a:rPr>
                        <a:t>Process overview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ysClr val="windowText" lastClr="000000"/>
                          </a:solidFill>
                        </a:rPr>
                        <a:t>Summary of EaaS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ysClr val="windowText" lastClr="000000"/>
                          </a:solidFill>
                        </a:rPr>
                        <a:t>Decarbonization Plans (HB 1390)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ysClr val="windowText" lastClr="000000"/>
                          </a:solidFill>
                        </a:rPr>
                        <a:t>CBA Compliance Assistance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ysClr val="windowText" lastClr="000000"/>
                          </a:solidFill>
                        </a:rPr>
                        <a:t>RCM Pilot Project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214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483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3F4D6-9BCD-7F02-A455-162C49C3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ESPC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C78DB-1EED-C1FE-4571-E3FDAA0A87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695" y="1768147"/>
            <a:ext cx="11272609" cy="884647"/>
          </a:xfrm>
        </p:spPr>
        <p:txBody>
          <a:bodyPr anchor="ctr"/>
          <a:lstStyle/>
          <a:p>
            <a:pPr algn="ctr"/>
            <a:r>
              <a:rPr lang="en-US" sz="4000" b="1" u="sng" dirty="0"/>
              <a:t>E</a:t>
            </a:r>
            <a:r>
              <a:rPr lang="en-US" sz="4000" dirty="0"/>
              <a:t>nergy </a:t>
            </a:r>
            <a:r>
              <a:rPr lang="en-US" sz="4000" b="1" u="sng" dirty="0"/>
              <a:t>S</a:t>
            </a:r>
            <a:r>
              <a:rPr lang="en-US" sz="4000" dirty="0"/>
              <a:t>avings </a:t>
            </a:r>
            <a:r>
              <a:rPr lang="en-US" sz="4000" b="1" u="sng" dirty="0"/>
              <a:t>P</a:t>
            </a:r>
            <a:r>
              <a:rPr lang="en-US" sz="4000" dirty="0"/>
              <a:t>erformance </a:t>
            </a:r>
            <a:r>
              <a:rPr lang="en-US" sz="4000" b="1" u="sng" dirty="0"/>
              <a:t>C</a:t>
            </a:r>
            <a:r>
              <a:rPr lang="en-US" sz="4000" dirty="0"/>
              <a:t>ontracting (ESPC)</a:t>
            </a:r>
            <a:endParaRPr lang="en-US" sz="32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C5AE335-5A9C-BA01-DEE0-E08C8E8747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0232868"/>
              </p:ext>
            </p:extLst>
          </p:nvPr>
        </p:nvGraphicFramePr>
        <p:xfrm>
          <a:off x="370788" y="2856322"/>
          <a:ext cx="11450424" cy="317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8001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0" dirty="0"/>
              <a:t>WHAT</a:t>
            </a:r>
            <a:r>
              <a:rPr spc="-90" dirty="0"/>
              <a:t> </a:t>
            </a:r>
            <a:r>
              <a:rPr dirty="0"/>
              <a:t>IS</a:t>
            </a:r>
            <a:r>
              <a:rPr spc="-100" dirty="0"/>
              <a:t> </a:t>
            </a:r>
            <a:r>
              <a:rPr dirty="0"/>
              <a:t>THE</a:t>
            </a:r>
            <a:r>
              <a:rPr spc="-95" dirty="0"/>
              <a:t> </a:t>
            </a:r>
            <a:r>
              <a:rPr dirty="0"/>
              <a:t>ROLE</a:t>
            </a:r>
            <a:r>
              <a:rPr spc="-95" dirty="0"/>
              <a:t> </a:t>
            </a:r>
            <a:r>
              <a:rPr dirty="0"/>
              <a:t>OF</a:t>
            </a:r>
            <a:r>
              <a:rPr spc="-105" dirty="0"/>
              <a:t> </a:t>
            </a:r>
            <a:r>
              <a:rPr spc="-20" dirty="0"/>
              <a:t>DES?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3151" y="4271210"/>
            <a:ext cx="1781174" cy="1874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200" dirty="0"/>
              <a:t>1986 RCW</a:t>
            </a:r>
            <a:endParaRPr lang="en-US" sz="2200" dirty="0"/>
          </a:p>
          <a:p>
            <a:pPr marL="1905">
              <a:lnSpc>
                <a:spcPct val="100000"/>
              </a:lnSpc>
            </a:pPr>
            <a:r>
              <a:rPr lang="en-US" sz="2200" dirty="0"/>
              <a:t>39.35 A and C:</a:t>
            </a:r>
          </a:p>
          <a:p>
            <a:pPr marL="1905">
              <a:lnSpc>
                <a:spcPct val="100000"/>
              </a:lnSpc>
            </a:pPr>
            <a:endParaRPr lang="en-US" sz="1050" dirty="0"/>
          </a:p>
          <a:p>
            <a:pPr marL="83820" marR="5080" indent="-70485">
              <a:lnSpc>
                <a:spcPct val="100000"/>
              </a:lnSpc>
            </a:pPr>
            <a:r>
              <a:rPr sz="2200" dirty="0"/>
              <a:t>Legislativ</a:t>
            </a:r>
            <a:r>
              <a:rPr lang="en-US" sz="2200" dirty="0"/>
              <a:t>e</a:t>
            </a:r>
          </a:p>
          <a:p>
            <a:pPr marL="83820" marR="5080" indent="-70485">
              <a:lnSpc>
                <a:spcPct val="100000"/>
              </a:lnSpc>
            </a:pPr>
            <a:r>
              <a:rPr sz="2200" dirty="0"/>
              <a:t>Authority to</a:t>
            </a:r>
            <a:endParaRPr lang="en-US" sz="2200" dirty="0"/>
          </a:p>
          <a:p>
            <a:pPr marL="83820" marR="5080" indent="-70485">
              <a:lnSpc>
                <a:spcPct val="100000"/>
              </a:lnSpc>
            </a:pPr>
            <a:r>
              <a:rPr sz="2200" dirty="0"/>
              <a:t>DES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37345" y="4271210"/>
            <a:ext cx="162115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6055" marR="5080" indent="-173990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latin typeface="Segoe UI"/>
                <a:cs typeface="Segoe UI"/>
              </a:rPr>
              <a:t>Prequalified Providers</a:t>
            </a:r>
            <a:endParaRPr sz="2200" dirty="0">
              <a:latin typeface="Segoe UI"/>
              <a:cs typeface="Segoe U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30265" y="4271210"/>
            <a:ext cx="132715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5420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latin typeface="Segoe UI"/>
                <a:cs typeface="Segoe UI"/>
              </a:rPr>
              <a:t>Project Oversight</a:t>
            </a:r>
            <a:endParaRPr sz="2200" dirty="0">
              <a:latin typeface="Segoe UI"/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10435" y="4271210"/>
            <a:ext cx="178117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latin typeface="Segoe UI"/>
                <a:cs typeface="Segoe UI"/>
              </a:rPr>
              <a:t>Contractual Framework </a:t>
            </a:r>
            <a:r>
              <a:rPr sz="2200" spc="-50" dirty="0">
                <a:latin typeface="Segoe UI"/>
                <a:cs typeface="Segoe UI"/>
              </a:rPr>
              <a:t>&amp; </a:t>
            </a:r>
            <a:r>
              <a:rPr sz="2200" spc="-10" dirty="0">
                <a:latin typeface="Segoe UI"/>
                <a:cs typeface="Segoe UI"/>
              </a:rPr>
              <a:t>Coordination</a:t>
            </a:r>
            <a:endParaRPr sz="2200" dirty="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17999" y="4271210"/>
            <a:ext cx="177609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94005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latin typeface="Segoe UI"/>
                <a:cs typeface="Segoe UI"/>
              </a:rPr>
              <a:t>Financial </a:t>
            </a:r>
            <a:r>
              <a:rPr sz="2200" spc="-30" dirty="0">
                <a:latin typeface="Segoe UI"/>
                <a:cs typeface="Segoe UI"/>
              </a:rPr>
              <a:t>Transparency</a:t>
            </a:r>
            <a:endParaRPr sz="2200" dirty="0">
              <a:latin typeface="Segoe UI"/>
              <a:cs typeface="Segoe U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8433" y="2766059"/>
            <a:ext cx="1322831" cy="132587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4584" y="2769108"/>
            <a:ext cx="1322831" cy="132283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44632" y="2754024"/>
            <a:ext cx="1322831" cy="132587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86508" y="2754025"/>
            <a:ext cx="1322831" cy="132587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39608" y="2766059"/>
            <a:ext cx="1322830" cy="13258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94D8B-B86D-41BF-C06B-BB772440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ENERGY SERVICE COMPANY ROLE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3759A-3876-8204-5A48-CE84EFF165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5274" y="2544763"/>
            <a:ext cx="4526472" cy="3357217"/>
          </a:xfrm>
        </p:spPr>
        <p:txBody>
          <a:bodyPr>
            <a:noAutofit/>
          </a:bodyPr>
          <a:lstStyle/>
          <a:p>
            <a:pPr marL="241300" indent="-228600">
              <a:lnSpc>
                <a:spcPct val="100000"/>
              </a:lnSpc>
              <a:spcBef>
                <a:spcPts val="161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200" dirty="0">
                <a:latin typeface="Segoe UI"/>
                <a:cs typeface="Segoe UI"/>
              </a:rPr>
              <a:t>Energy Services</a:t>
            </a:r>
            <a:r>
              <a:rPr lang="en-US" sz="2200" spc="-15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Company</a:t>
            </a:r>
            <a:r>
              <a:rPr lang="en-US" sz="2200" spc="25" dirty="0">
                <a:latin typeface="Segoe UI"/>
                <a:cs typeface="Segoe UI"/>
              </a:rPr>
              <a:t> </a:t>
            </a:r>
            <a:r>
              <a:rPr lang="en-US" sz="2200" spc="-10" dirty="0">
                <a:latin typeface="Segoe UI"/>
                <a:cs typeface="Segoe UI"/>
              </a:rPr>
              <a:t>(ESCO)</a:t>
            </a:r>
            <a:endParaRPr lang="en-US" sz="2200" dirty="0">
              <a:latin typeface="Segoe UI"/>
              <a:cs typeface="Segoe UI"/>
            </a:endParaRPr>
          </a:p>
          <a:p>
            <a:pPr marL="241300" marR="304800" indent="-228600">
              <a:lnSpc>
                <a:spcPts val="2590"/>
              </a:lnSpc>
              <a:spcBef>
                <a:spcPts val="1839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200" dirty="0">
                <a:latin typeface="Segoe UI"/>
                <a:cs typeface="Segoe UI"/>
              </a:rPr>
              <a:t>Some</a:t>
            </a:r>
            <a:r>
              <a:rPr lang="en-US" sz="2200" spc="-3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similarities</a:t>
            </a:r>
            <a:r>
              <a:rPr lang="en-US" sz="2200" spc="15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to</a:t>
            </a:r>
            <a:r>
              <a:rPr lang="en-US" sz="2200" spc="-1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a</a:t>
            </a:r>
            <a:r>
              <a:rPr lang="en-US" sz="2200" spc="-15" dirty="0">
                <a:latin typeface="Segoe UI"/>
                <a:cs typeface="Segoe UI"/>
              </a:rPr>
              <a:t> </a:t>
            </a:r>
            <a:r>
              <a:rPr lang="en-US" sz="2200" spc="-10" dirty="0">
                <a:latin typeface="Segoe UI"/>
                <a:cs typeface="Segoe UI"/>
              </a:rPr>
              <a:t>Design/Build </a:t>
            </a:r>
            <a:r>
              <a:rPr lang="en-US" sz="2200" spc="-20" dirty="0">
                <a:latin typeface="Segoe UI"/>
                <a:cs typeface="Segoe UI"/>
              </a:rPr>
              <a:t>firm</a:t>
            </a:r>
            <a:endParaRPr lang="en-US" sz="2200" dirty="0">
              <a:latin typeface="Segoe UI"/>
              <a:cs typeface="Segoe UI"/>
            </a:endParaRPr>
          </a:p>
          <a:p>
            <a:pPr marL="241300" marR="114935" indent="-228600">
              <a:lnSpc>
                <a:spcPts val="2590"/>
              </a:lnSpc>
              <a:spcBef>
                <a:spcPts val="180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200" spc="-20" dirty="0">
                <a:latin typeface="Segoe UI"/>
                <a:cs typeface="Segoe UI"/>
              </a:rPr>
              <a:t>Turnkey</a:t>
            </a:r>
            <a:r>
              <a:rPr lang="en-US" sz="2200" spc="-3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service</a:t>
            </a:r>
            <a:r>
              <a:rPr lang="en-US" sz="2200" spc="-25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for</a:t>
            </a:r>
            <a:r>
              <a:rPr lang="en-US" sz="2200" spc="-15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energy</a:t>
            </a:r>
            <a:r>
              <a:rPr lang="en-US" sz="2200" spc="-30" dirty="0">
                <a:latin typeface="Segoe UI"/>
                <a:cs typeface="Segoe UI"/>
              </a:rPr>
              <a:t> </a:t>
            </a:r>
            <a:r>
              <a:rPr lang="en-US" sz="2200" spc="-10" dirty="0">
                <a:latin typeface="Segoe UI"/>
                <a:cs typeface="Segoe UI"/>
              </a:rPr>
              <a:t>efficiency projects</a:t>
            </a:r>
            <a:endParaRPr lang="en-US" sz="22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47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200" dirty="0">
                <a:latin typeface="Segoe UI"/>
                <a:cs typeface="Segoe UI"/>
              </a:rPr>
              <a:t>Expertise</a:t>
            </a:r>
            <a:r>
              <a:rPr lang="en-US" sz="2200" spc="-25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in</a:t>
            </a:r>
            <a:r>
              <a:rPr lang="en-US" sz="2200" spc="15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energy </a:t>
            </a:r>
            <a:r>
              <a:rPr lang="en-US" sz="2200" spc="-10" dirty="0">
                <a:latin typeface="Segoe UI"/>
                <a:cs typeface="Segoe UI"/>
              </a:rPr>
              <a:t>engineering</a:t>
            </a:r>
            <a:endParaRPr lang="en-US" sz="22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51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200" dirty="0">
                <a:latin typeface="Segoe UI"/>
                <a:cs typeface="Segoe UI"/>
              </a:rPr>
              <a:t>Commissions</a:t>
            </a:r>
            <a:r>
              <a:rPr lang="en-US" sz="2200" spc="-2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project</a:t>
            </a:r>
            <a:r>
              <a:rPr lang="en-US" sz="2200" spc="-20" dirty="0">
                <a:latin typeface="Segoe UI"/>
                <a:cs typeface="Segoe UI"/>
              </a:rPr>
              <a:t> work</a:t>
            </a:r>
            <a:endParaRPr lang="en-US" sz="22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51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200" dirty="0">
                <a:latin typeface="Segoe UI"/>
                <a:cs typeface="Segoe UI"/>
              </a:rPr>
              <a:t>Measures</a:t>
            </a:r>
            <a:r>
              <a:rPr lang="en-US" sz="2200" spc="-75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and</a:t>
            </a:r>
            <a:r>
              <a:rPr lang="en-US" sz="2200" spc="-15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verifies</a:t>
            </a:r>
            <a:r>
              <a:rPr lang="en-US" sz="2200" spc="-35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energy</a:t>
            </a:r>
            <a:r>
              <a:rPr lang="en-US" sz="2200" spc="-45" dirty="0">
                <a:latin typeface="Segoe UI"/>
                <a:cs typeface="Segoe UI"/>
              </a:rPr>
              <a:t> </a:t>
            </a:r>
            <a:r>
              <a:rPr lang="en-US" sz="2200" spc="-10" dirty="0">
                <a:latin typeface="Segoe UI"/>
                <a:cs typeface="Segoe UI"/>
              </a:rPr>
              <a:t>savings</a:t>
            </a:r>
            <a:endParaRPr lang="en-US" sz="2200" dirty="0">
              <a:latin typeface="Segoe UI"/>
              <a:cs typeface="Segoe UI"/>
            </a:endParaRPr>
          </a:p>
        </p:txBody>
      </p:sp>
      <p:pic>
        <p:nvPicPr>
          <p:cNvPr id="20" name="Picture Placeholder 19" descr="Safety professional in front of power plant">
            <a:extLst>
              <a:ext uri="{FF2B5EF4-FFF2-40B4-BE49-F238E27FC236}">
                <a16:creationId xmlns:a16="http://schemas.microsoft.com/office/drawing/2014/main" id="{4332C255-AAF4-FA96-1269-270C0F4C70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r="26376"/>
          <a:stretch/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16314F3-0B6A-3BF0-AAF6-BFBB009EDFCD}"/>
              </a:ext>
            </a:extLst>
          </p:cNvPr>
          <p:cNvSpPr txBox="1">
            <a:spLocks/>
          </p:cNvSpPr>
          <p:nvPr/>
        </p:nvSpPr>
        <p:spPr>
          <a:xfrm>
            <a:off x="6453903" y="283263"/>
            <a:ext cx="5430716" cy="10808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kern="1200" cap="all" baseline="0">
                <a:solidFill>
                  <a:srgbClr val="1F7F9A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400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BE8DBDA-8ECA-B02C-030F-C1D7260E0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QUALIFYING PROJECTS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F2FAE5A-A734-BD54-515E-73F3078DF5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1865" y="1971675"/>
            <a:ext cx="9744075" cy="733533"/>
          </a:xfrm>
        </p:spPr>
        <p:txBody>
          <a:bodyPr anchor="ctr">
            <a:normAutofit/>
          </a:bodyPr>
          <a:lstStyle/>
          <a:p>
            <a:pPr marL="12700" algn="ctr">
              <a:spcBef>
                <a:spcPts val="1610"/>
              </a:spcBef>
              <a:tabLst>
                <a:tab pos="241300" algn="l"/>
              </a:tabLst>
            </a:pPr>
            <a:r>
              <a:rPr lang="en-US" sz="2200" dirty="0"/>
              <a:t>Conservation projects resulting in cost savings or benefits: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23621AB9-7E04-C0FE-C125-5787F26F6C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451302"/>
              </p:ext>
            </p:extLst>
          </p:nvPr>
        </p:nvGraphicFramePr>
        <p:xfrm>
          <a:off x="785981" y="2327704"/>
          <a:ext cx="10620037" cy="3699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8679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F5A95A-34C6-DB69-F2C5-F5D58E9D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spc="-10" dirty="0">
                <a:solidFill>
                  <a:srgbClr val="1F7E9A"/>
                </a:solidFill>
                <a:latin typeface="Segoe UI"/>
                <a:cs typeface="Segoe UI"/>
              </a:rPr>
              <a:t>SEQUENCE </a:t>
            </a:r>
            <a:r>
              <a:rPr lang="en-US" sz="4400" dirty="0">
                <a:solidFill>
                  <a:srgbClr val="1F7E9A"/>
                </a:solidFill>
                <a:latin typeface="Segoe UI"/>
                <a:cs typeface="Segoe UI"/>
              </a:rPr>
              <a:t>OF</a:t>
            </a:r>
            <a:r>
              <a:rPr lang="en-US" sz="4400" spc="-20" dirty="0">
                <a:solidFill>
                  <a:srgbClr val="1F7E9A"/>
                </a:solidFill>
                <a:latin typeface="Segoe UI"/>
                <a:cs typeface="Segoe UI"/>
              </a:rPr>
              <a:t> </a:t>
            </a:r>
            <a:r>
              <a:rPr lang="en-US" sz="4400" cap="all" dirty="0">
                <a:solidFill>
                  <a:srgbClr val="1F7F9A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AN</a:t>
            </a:r>
            <a:r>
              <a:rPr lang="en-US" sz="4400" spc="-25" dirty="0">
                <a:solidFill>
                  <a:srgbClr val="1F7E9A"/>
                </a:solidFill>
                <a:latin typeface="Segoe UI"/>
                <a:cs typeface="Segoe UI"/>
              </a:rPr>
              <a:t> </a:t>
            </a:r>
            <a:r>
              <a:rPr lang="en-US" sz="4400" spc="-20" dirty="0">
                <a:solidFill>
                  <a:srgbClr val="1F7E9A"/>
                </a:solidFill>
                <a:latin typeface="Segoe UI"/>
                <a:cs typeface="Segoe UI"/>
              </a:rPr>
              <a:t>ESCO </a:t>
            </a:r>
            <a:r>
              <a:rPr lang="en-US" sz="4400" cap="all" dirty="0">
                <a:solidFill>
                  <a:srgbClr val="1F7F9A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PROJECT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6BAEB7-E05B-0622-73DA-1121303778F7}"/>
              </a:ext>
            </a:extLst>
          </p:cNvPr>
          <p:cNvGrpSpPr/>
          <p:nvPr/>
        </p:nvGrpSpPr>
        <p:grpSpPr>
          <a:xfrm>
            <a:off x="1066562" y="1969907"/>
            <a:ext cx="9942096" cy="4054655"/>
            <a:chOff x="1066562" y="1969907"/>
            <a:chExt cx="9942096" cy="4054655"/>
          </a:xfrm>
        </p:grpSpPr>
        <p:sp>
          <p:nvSpPr>
            <p:cNvPr id="7" name="Arrow: Notched Right 6">
              <a:extLst>
                <a:ext uri="{FF2B5EF4-FFF2-40B4-BE49-F238E27FC236}">
                  <a16:creationId xmlns:a16="http://schemas.microsoft.com/office/drawing/2014/main" id="{8F0D4AFD-3315-29C4-5965-EBB659F07A02}"/>
                </a:ext>
              </a:extLst>
            </p:cNvPr>
            <p:cNvSpPr/>
            <p:nvPr/>
          </p:nvSpPr>
          <p:spPr>
            <a:xfrm>
              <a:off x="1264583" y="3187541"/>
              <a:ext cx="9744075" cy="1621155"/>
            </a:xfrm>
            <a:prstGeom prst="notchedRightArrow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55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EB64FC-50B2-EB24-AD30-C6A01625C22D}"/>
                </a:ext>
              </a:extLst>
            </p:cNvPr>
            <p:cNvSpPr/>
            <p:nvPr/>
          </p:nvSpPr>
          <p:spPr>
            <a:xfrm>
              <a:off x="1066562" y="1969907"/>
              <a:ext cx="1803234" cy="1621155"/>
            </a:xfrm>
            <a:custGeom>
              <a:avLst/>
              <a:gdLst>
                <a:gd name="connsiteX0" fmla="*/ 0 w 1402376"/>
                <a:gd name="connsiteY0" fmla="*/ 0 h 1621155"/>
                <a:gd name="connsiteX1" fmla="*/ 1402376 w 1402376"/>
                <a:gd name="connsiteY1" fmla="*/ 0 h 1621155"/>
                <a:gd name="connsiteX2" fmla="*/ 1402376 w 1402376"/>
                <a:gd name="connsiteY2" fmla="*/ 1621155 h 1621155"/>
                <a:gd name="connsiteX3" fmla="*/ 0 w 1402376"/>
                <a:gd name="connsiteY3" fmla="*/ 1621155 h 1621155"/>
                <a:gd name="connsiteX4" fmla="*/ 0 w 1402376"/>
                <a:gd name="connsiteY4" fmla="*/ 0 h 162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376" h="1621155">
                  <a:moveTo>
                    <a:pt x="0" y="0"/>
                  </a:moveTo>
                  <a:lnTo>
                    <a:pt x="1402376" y="0"/>
                  </a:lnTo>
                  <a:lnTo>
                    <a:pt x="1402376" y="1621155"/>
                  </a:lnTo>
                  <a:lnTo>
                    <a:pt x="0" y="1621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b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0" kern="1200" baseline="0" dirty="0"/>
                <a:t>Initiate Interagency Agreement </a:t>
              </a:r>
              <a:endParaRPr lang="en-US" sz="2200" kern="12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3E381E6-13C4-62E4-2F20-17336A2C2699}"/>
                </a:ext>
              </a:extLst>
            </p:cNvPr>
            <p:cNvSpPr/>
            <p:nvPr/>
          </p:nvSpPr>
          <p:spPr>
            <a:xfrm>
              <a:off x="1765535" y="3795474"/>
              <a:ext cx="405288" cy="405288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90499B3-21B2-2FDD-6365-07A31139385C}"/>
                </a:ext>
              </a:extLst>
            </p:cNvPr>
            <p:cNvSpPr/>
            <p:nvPr/>
          </p:nvSpPr>
          <p:spPr>
            <a:xfrm>
              <a:off x="2647054" y="4403407"/>
              <a:ext cx="1587240" cy="1621155"/>
            </a:xfrm>
            <a:custGeom>
              <a:avLst/>
              <a:gdLst>
                <a:gd name="connsiteX0" fmla="*/ 0 w 1402376"/>
                <a:gd name="connsiteY0" fmla="*/ 0 h 1621155"/>
                <a:gd name="connsiteX1" fmla="*/ 1402376 w 1402376"/>
                <a:gd name="connsiteY1" fmla="*/ 0 h 1621155"/>
                <a:gd name="connsiteX2" fmla="*/ 1402376 w 1402376"/>
                <a:gd name="connsiteY2" fmla="*/ 1621155 h 1621155"/>
                <a:gd name="connsiteX3" fmla="*/ 0 w 1402376"/>
                <a:gd name="connsiteY3" fmla="*/ 1621155 h 1621155"/>
                <a:gd name="connsiteX4" fmla="*/ 0 w 1402376"/>
                <a:gd name="connsiteY4" fmla="*/ 0 h 162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376" h="1621155">
                  <a:moveTo>
                    <a:pt x="0" y="0"/>
                  </a:moveTo>
                  <a:lnTo>
                    <a:pt x="1402376" y="0"/>
                  </a:lnTo>
                  <a:lnTo>
                    <a:pt x="1402376" y="1621155"/>
                  </a:lnTo>
                  <a:lnTo>
                    <a:pt x="0" y="1621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0" kern="1200" baseline="0" dirty="0"/>
                <a:t>ESCO Selection </a:t>
              </a:r>
              <a:endParaRPr lang="en-US" sz="2200" kern="120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A986E5D-20BC-D811-0441-4EE933A883CE}"/>
                </a:ext>
              </a:extLst>
            </p:cNvPr>
            <p:cNvSpPr/>
            <p:nvPr/>
          </p:nvSpPr>
          <p:spPr>
            <a:xfrm>
              <a:off x="3238030" y="3795474"/>
              <a:ext cx="405288" cy="405288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shade val="50000"/>
                <a:hueOff val="0"/>
                <a:satOff val="464"/>
                <a:lumOff val="9574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3E2F85B-79A7-D88F-56A0-F16EDD6B49CC}"/>
                </a:ext>
              </a:extLst>
            </p:cNvPr>
            <p:cNvSpPr/>
            <p:nvPr/>
          </p:nvSpPr>
          <p:spPr>
            <a:xfrm>
              <a:off x="4011551" y="1969907"/>
              <a:ext cx="1803234" cy="1621155"/>
            </a:xfrm>
            <a:custGeom>
              <a:avLst/>
              <a:gdLst>
                <a:gd name="connsiteX0" fmla="*/ 0 w 1402376"/>
                <a:gd name="connsiteY0" fmla="*/ 0 h 1621155"/>
                <a:gd name="connsiteX1" fmla="*/ 1402376 w 1402376"/>
                <a:gd name="connsiteY1" fmla="*/ 0 h 1621155"/>
                <a:gd name="connsiteX2" fmla="*/ 1402376 w 1402376"/>
                <a:gd name="connsiteY2" fmla="*/ 1621155 h 1621155"/>
                <a:gd name="connsiteX3" fmla="*/ 0 w 1402376"/>
                <a:gd name="connsiteY3" fmla="*/ 1621155 h 1621155"/>
                <a:gd name="connsiteX4" fmla="*/ 0 w 1402376"/>
                <a:gd name="connsiteY4" fmla="*/ 0 h 162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376" h="1621155">
                  <a:moveTo>
                    <a:pt x="0" y="0"/>
                  </a:moveTo>
                  <a:lnTo>
                    <a:pt x="1402376" y="0"/>
                  </a:lnTo>
                  <a:lnTo>
                    <a:pt x="1402376" y="1621155"/>
                  </a:lnTo>
                  <a:lnTo>
                    <a:pt x="0" y="1621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b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0" kern="1200" baseline="0" dirty="0"/>
                <a:t>Preliminary Audit </a:t>
              </a:r>
              <a:endParaRPr lang="en-US" sz="2200" kern="120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A4FC9EE-428F-D47C-30BC-6E7B2DB27D24}"/>
                </a:ext>
              </a:extLst>
            </p:cNvPr>
            <p:cNvSpPr/>
            <p:nvPr/>
          </p:nvSpPr>
          <p:spPr>
            <a:xfrm>
              <a:off x="4710524" y="3795474"/>
              <a:ext cx="405288" cy="405288"/>
            </a:xfrm>
            <a:prstGeom prst="ellipse">
              <a:avLst/>
            </a:prstGeom>
            <a:solidFill>
              <a:schemeClr val="accent1">
                <a:lumMod val="50000"/>
                <a:lumOff val="5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shade val="50000"/>
                <a:hueOff val="0"/>
                <a:satOff val="929"/>
                <a:lumOff val="1914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F51066E-E601-E205-8E4F-C1C111038CBC}"/>
                </a:ext>
              </a:extLst>
            </p:cNvPr>
            <p:cNvSpPr/>
            <p:nvPr/>
          </p:nvSpPr>
          <p:spPr>
            <a:xfrm>
              <a:off x="5484046" y="4403407"/>
              <a:ext cx="1803234" cy="1621155"/>
            </a:xfrm>
            <a:custGeom>
              <a:avLst/>
              <a:gdLst>
                <a:gd name="connsiteX0" fmla="*/ 0 w 1402376"/>
                <a:gd name="connsiteY0" fmla="*/ 0 h 1621155"/>
                <a:gd name="connsiteX1" fmla="*/ 1402376 w 1402376"/>
                <a:gd name="connsiteY1" fmla="*/ 0 h 1621155"/>
                <a:gd name="connsiteX2" fmla="*/ 1402376 w 1402376"/>
                <a:gd name="connsiteY2" fmla="*/ 1621155 h 1621155"/>
                <a:gd name="connsiteX3" fmla="*/ 0 w 1402376"/>
                <a:gd name="connsiteY3" fmla="*/ 1621155 h 1621155"/>
                <a:gd name="connsiteX4" fmla="*/ 0 w 1402376"/>
                <a:gd name="connsiteY4" fmla="*/ 0 h 162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376" h="1621155">
                  <a:moveTo>
                    <a:pt x="0" y="0"/>
                  </a:moveTo>
                  <a:lnTo>
                    <a:pt x="1402376" y="0"/>
                  </a:lnTo>
                  <a:lnTo>
                    <a:pt x="1402376" y="1621155"/>
                  </a:lnTo>
                  <a:lnTo>
                    <a:pt x="0" y="1621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0" kern="1200" baseline="0" dirty="0"/>
                <a:t>Investment Grade Audit</a:t>
              </a:r>
              <a:endParaRPr lang="en-US" sz="2200" kern="120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6C7C50-3C14-5049-8D83-95DF98CB509F}"/>
                </a:ext>
              </a:extLst>
            </p:cNvPr>
            <p:cNvSpPr/>
            <p:nvPr/>
          </p:nvSpPr>
          <p:spPr>
            <a:xfrm>
              <a:off x="6183019" y="3795474"/>
              <a:ext cx="405288" cy="405288"/>
            </a:xfrm>
            <a:prstGeom prst="ellipse">
              <a:avLst/>
            </a:prstGeom>
            <a:solidFill>
              <a:schemeClr val="accent1">
                <a:lumMod val="75000"/>
                <a:lumOff val="25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shade val="50000"/>
                <a:hueOff val="0"/>
                <a:satOff val="1393"/>
                <a:lumOff val="28722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F41DE93-E69D-DF36-95A9-A06F2F9B970E}"/>
                </a:ext>
              </a:extLst>
            </p:cNvPr>
            <p:cNvSpPr/>
            <p:nvPr/>
          </p:nvSpPr>
          <p:spPr>
            <a:xfrm>
              <a:off x="6872638" y="1969907"/>
              <a:ext cx="1971039" cy="1621155"/>
            </a:xfrm>
            <a:custGeom>
              <a:avLst/>
              <a:gdLst>
                <a:gd name="connsiteX0" fmla="*/ 0 w 1402376"/>
                <a:gd name="connsiteY0" fmla="*/ 0 h 1621155"/>
                <a:gd name="connsiteX1" fmla="*/ 1402376 w 1402376"/>
                <a:gd name="connsiteY1" fmla="*/ 0 h 1621155"/>
                <a:gd name="connsiteX2" fmla="*/ 1402376 w 1402376"/>
                <a:gd name="connsiteY2" fmla="*/ 1621155 h 1621155"/>
                <a:gd name="connsiteX3" fmla="*/ 0 w 1402376"/>
                <a:gd name="connsiteY3" fmla="*/ 1621155 h 1621155"/>
                <a:gd name="connsiteX4" fmla="*/ 0 w 1402376"/>
                <a:gd name="connsiteY4" fmla="*/ 0 h 162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376" h="1621155">
                  <a:moveTo>
                    <a:pt x="0" y="0"/>
                  </a:moveTo>
                  <a:lnTo>
                    <a:pt x="1402376" y="0"/>
                  </a:lnTo>
                  <a:lnTo>
                    <a:pt x="1402376" y="1621155"/>
                  </a:lnTo>
                  <a:lnTo>
                    <a:pt x="0" y="1621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b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0" kern="1200" baseline="0" dirty="0"/>
                <a:t>Design &amp; Construction</a:t>
              </a:r>
              <a:endParaRPr lang="en-US" sz="2200" kern="12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9A2DD1C-FF25-D87A-F950-5DB593753BAF}"/>
                </a:ext>
              </a:extLst>
            </p:cNvPr>
            <p:cNvSpPr/>
            <p:nvPr/>
          </p:nvSpPr>
          <p:spPr>
            <a:xfrm>
              <a:off x="7655514" y="3795474"/>
              <a:ext cx="405288" cy="405288"/>
            </a:xfrm>
            <a:prstGeom prst="ellipse">
              <a:avLst/>
            </a:prstGeom>
            <a:solidFill>
              <a:schemeClr val="accent1">
                <a:lumMod val="90000"/>
                <a:lumOff val="1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shade val="50000"/>
                <a:hueOff val="0"/>
                <a:satOff val="929"/>
                <a:lumOff val="1914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BE51F05-CB03-AAC6-8C07-212564EC02D1}"/>
                </a:ext>
              </a:extLst>
            </p:cNvPr>
            <p:cNvSpPr/>
            <p:nvPr/>
          </p:nvSpPr>
          <p:spPr>
            <a:xfrm>
              <a:off x="8245256" y="4403407"/>
              <a:ext cx="2170793" cy="1621155"/>
            </a:xfrm>
            <a:custGeom>
              <a:avLst/>
              <a:gdLst>
                <a:gd name="connsiteX0" fmla="*/ 0 w 1402376"/>
                <a:gd name="connsiteY0" fmla="*/ 0 h 1621155"/>
                <a:gd name="connsiteX1" fmla="*/ 1402376 w 1402376"/>
                <a:gd name="connsiteY1" fmla="*/ 0 h 1621155"/>
                <a:gd name="connsiteX2" fmla="*/ 1402376 w 1402376"/>
                <a:gd name="connsiteY2" fmla="*/ 1621155 h 1621155"/>
                <a:gd name="connsiteX3" fmla="*/ 0 w 1402376"/>
                <a:gd name="connsiteY3" fmla="*/ 1621155 h 1621155"/>
                <a:gd name="connsiteX4" fmla="*/ 0 w 1402376"/>
                <a:gd name="connsiteY4" fmla="*/ 0 h 162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376" h="1621155">
                  <a:moveTo>
                    <a:pt x="0" y="0"/>
                  </a:moveTo>
                  <a:lnTo>
                    <a:pt x="1402376" y="0"/>
                  </a:lnTo>
                  <a:lnTo>
                    <a:pt x="1402376" y="1621155"/>
                  </a:lnTo>
                  <a:lnTo>
                    <a:pt x="0" y="1621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0" kern="1200" baseline="0" dirty="0"/>
                <a:t>Measurement &amp; Verification</a:t>
              </a:r>
              <a:endParaRPr lang="en-US" sz="2200" kern="12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4FEF923-D9CD-5F23-8A3C-AD3D637A9974}"/>
                </a:ext>
              </a:extLst>
            </p:cNvPr>
            <p:cNvSpPr/>
            <p:nvPr/>
          </p:nvSpPr>
          <p:spPr>
            <a:xfrm>
              <a:off x="9128009" y="3795474"/>
              <a:ext cx="405288" cy="405288"/>
            </a:xfrm>
            <a:prstGeom prst="ellipse">
              <a:avLst/>
            </a:prstGeom>
            <a:solidFill>
              <a:schemeClr val="accent1"/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6">
                <a:shade val="50000"/>
                <a:hueOff val="0"/>
                <a:satOff val="464"/>
                <a:lumOff val="9574"/>
                <a:alphaOff val="0"/>
              </a:schemeClr>
            </a:effectRef>
            <a:fontRef idx="minor">
              <a:schemeClr val="dk1"/>
            </a:fontRef>
          </p:style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27100" algn="l"/>
              </a:tabLst>
            </a:pPr>
            <a:r>
              <a:rPr sz="4000" spc="-25" dirty="0"/>
              <a:t>1:</a:t>
            </a:r>
            <a:r>
              <a:rPr sz="4000" dirty="0"/>
              <a:t>	</a:t>
            </a:r>
            <a:r>
              <a:rPr sz="4000" spc="-10" dirty="0"/>
              <a:t>INTERAGENCY</a:t>
            </a:r>
            <a:r>
              <a:rPr sz="4000" spc="-210" dirty="0"/>
              <a:t> </a:t>
            </a:r>
            <a:r>
              <a:rPr sz="4000" spc="-10" dirty="0"/>
              <a:t>AGREEMENT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934222B-E5C6-D509-A3D3-6A5FC9C95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62" y="3893730"/>
            <a:ext cx="3180374" cy="2831167"/>
          </a:xfrm>
        </p:spPr>
        <p:txBody>
          <a:bodyPr/>
          <a:lstStyle/>
          <a:p>
            <a:r>
              <a:rPr lang="en-US" sz="2200" dirty="0">
                <a:latin typeface="Segoe UI"/>
                <a:cs typeface="Segoe UI"/>
              </a:rPr>
              <a:t>DES</a:t>
            </a:r>
            <a:r>
              <a:rPr lang="en-US" sz="2200" spc="-3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initiates</a:t>
            </a:r>
            <a:r>
              <a:rPr lang="en-US" sz="2200" spc="-25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an</a:t>
            </a:r>
            <a:r>
              <a:rPr lang="en-US" sz="2200" spc="-25" dirty="0">
                <a:latin typeface="Segoe UI"/>
                <a:cs typeface="Segoe UI"/>
              </a:rPr>
              <a:t> </a:t>
            </a:r>
            <a:r>
              <a:rPr lang="en-US" sz="2200" spc="-10" dirty="0">
                <a:latin typeface="Segoe UI"/>
                <a:cs typeface="Segoe UI"/>
              </a:rPr>
              <a:t>Interagency </a:t>
            </a:r>
            <a:r>
              <a:rPr lang="en-US" sz="2200" dirty="0">
                <a:latin typeface="Segoe UI"/>
                <a:cs typeface="Segoe UI"/>
              </a:rPr>
              <a:t>Agreement</a:t>
            </a:r>
            <a:r>
              <a:rPr lang="en-US" sz="2200" spc="-45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(IAA)</a:t>
            </a:r>
            <a:r>
              <a:rPr lang="en-US" sz="2200" spc="-40" dirty="0">
                <a:latin typeface="Segoe UI"/>
                <a:cs typeface="Segoe UI"/>
              </a:rPr>
              <a:t> </a:t>
            </a:r>
            <a:r>
              <a:rPr lang="en-US" sz="2200" spc="-10" dirty="0">
                <a:latin typeface="Segoe UI"/>
                <a:cs typeface="Segoe UI"/>
              </a:rPr>
              <a:t>between </a:t>
            </a:r>
            <a:r>
              <a:rPr lang="en-US" sz="2200" dirty="0">
                <a:latin typeface="Segoe UI"/>
                <a:cs typeface="Segoe UI"/>
              </a:rPr>
              <a:t>the</a:t>
            </a:r>
            <a:r>
              <a:rPr lang="en-US" sz="2200" spc="-3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State</a:t>
            </a:r>
            <a:r>
              <a:rPr lang="en-US" sz="2200" spc="-55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and</a:t>
            </a:r>
            <a:r>
              <a:rPr lang="en-US" sz="2200" spc="-3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the</a:t>
            </a:r>
            <a:r>
              <a:rPr lang="en-US" sz="2200" spc="-25" dirty="0">
                <a:latin typeface="Segoe UI"/>
                <a:cs typeface="Segoe UI"/>
              </a:rPr>
              <a:t> </a:t>
            </a:r>
            <a:r>
              <a:rPr lang="en-US" sz="2200" spc="-10" dirty="0">
                <a:latin typeface="Segoe UI"/>
                <a:cs typeface="Segoe UI"/>
              </a:rPr>
              <a:t>client agency</a:t>
            </a:r>
            <a:endParaRPr lang="en-US" sz="2200" dirty="0">
              <a:latin typeface="Segoe UI"/>
              <a:cs typeface="Segoe UI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0A64E38-9588-88C5-0ED9-F673935171B2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955936" y="3893730"/>
            <a:ext cx="3180374" cy="2831167"/>
          </a:xfrm>
        </p:spPr>
        <p:txBody>
          <a:bodyPr/>
          <a:lstStyle/>
          <a:p>
            <a:r>
              <a:rPr lang="en-US" sz="2200" dirty="0">
                <a:latin typeface="Segoe UI"/>
                <a:cs typeface="Segoe UI"/>
              </a:rPr>
              <a:t>The Client signs and DES executes the IAA</a:t>
            </a:r>
          </a:p>
          <a:p>
            <a:endParaRPr lang="en-US" sz="2200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85E5091-5DC4-7189-049E-B3B0785E3BCE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4505799" y="3893730"/>
            <a:ext cx="3180374" cy="2831167"/>
          </a:xfrm>
        </p:spPr>
        <p:txBody>
          <a:bodyPr/>
          <a:lstStyle/>
          <a:p>
            <a:r>
              <a:rPr lang="en-US" sz="2200" dirty="0">
                <a:latin typeface="Segoe UI"/>
                <a:cs typeface="Segoe UI"/>
              </a:rPr>
              <a:t>DES</a:t>
            </a:r>
            <a:r>
              <a:rPr lang="en-US" sz="2200" spc="-3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management</a:t>
            </a:r>
            <a:r>
              <a:rPr lang="en-US" sz="2200" spc="-35" dirty="0">
                <a:latin typeface="Segoe UI"/>
                <a:cs typeface="Segoe UI"/>
              </a:rPr>
              <a:t> </a:t>
            </a:r>
            <a:r>
              <a:rPr lang="en-US" sz="2200" spc="-25" dirty="0">
                <a:latin typeface="Segoe UI"/>
                <a:cs typeface="Segoe UI"/>
              </a:rPr>
              <a:t>fee </a:t>
            </a:r>
            <a:r>
              <a:rPr lang="en-US" sz="2200" dirty="0">
                <a:latin typeface="Segoe UI"/>
                <a:cs typeface="Segoe UI"/>
              </a:rPr>
              <a:t>schedule</a:t>
            </a:r>
            <a:r>
              <a:rPr lang="en-US" sz="2200" spc="-3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is</a:t>
            </a:r>
            <a:r>
              <a:rPr lang="en-US" sz="2200" spc="-1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included</a:t>
            </a:r>
            <a:r>
              <a:rPr lang="en-US" sz="2200" spc="-3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in </a:t>
            </a:r>
            <a:r>
              <a:rPr lang="en-US" sz="2200" spc="-25" dirty="0">
                <a:latin typeface="Segoe UI"/>
                <a:cs typeface="Segoe UI"/>
              </a:rPr>
              <a:t>the IAA</a:t>
            </a:r>
            <a:endParaRPr lang="en-US" sz="2200" dirty="0">
              <a:latin typeface="Segoe UI"/>
              <a:cs typeface="Segoe UI"/>
            </a:endParaRPr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5C64CDCE-341C-B069-7DA6-E56F0EDF8F2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2255214" y="2637088"/>
            <a:ext cx="780709" cy="1000125"/>
          </a:xfrm>
          <a:prstGeom prst="rect">
            <a:avLst/>
          </a:prstGeom>
        </p:spPr>
      </p:pic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9AD11550-E479-075A-E1EA-0A9A01239EB4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4"/>
          <a:stretch>
            <a:fillRect/>
          </a:stretch>
        </p:blipFill>
        <p:spPr>
          <a:xfrm>
            <a:off x="9157834" y="2637088"/>
            <a:ext cx="775606" cy="1000125"/>
          </a:xfrm>
          <a:prstGeom prst="rect">
            <a:avLst/>
          </a:prstGeom>
        </p:spPr>
      </p:pic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2674948D-951E-C445-2C7F-7E05B4956C09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5"/>
          <a:stretch>
            <a:fillRect/>
          </a:stretch>
        </p:blipFill>
        <p:spPr>
          <a:xfrm>
            <a:off x="5407092" y="2652476"/>
            <a:ext cx="137781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91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27100" algn="l"/>
              </a:tabLst>
            </a:pPr>
            <a:r>
              <a:rPr sz="4000" spc="-25" dirty="0"/>
              <a:t>2:</a:t>
            </a:r>
            <a:r>
              <a:rPr sz="4000" dirty="0"/>
              <a:t>	ESCO</a:t>
            </a:r>
            <a:r>
              <a:rPr sz="4000" spc="-165" dirty="0"/>
              <a:t> </a:t>
            </a:r>
            <a:r>
              <a:rPr sz="4000" spc="-10" dirty="0"/>
              <a:t>SELECTION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11EC149-41DE-C5AA-60B3-DAE4D4403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3756" y="3629034"/>
            <a:ext cx="3180374" cy="2831167"/>
          </a:xfrm>
        </p:spPr>
        <p:txBody>
          <a:bodyPr/>
          <a:lstStyle/>
          <a:p>
            <a:r>
              <a:rPr lang="en-US" sz="2200" dirty="0">
                <a:latin typeface="Segoe UI"/>
                <a:cs typeface="Segoe UI"/>
              </a:rPr>
              <a:t>DES</a:t>
            </a:r>
            <a:r>
              <a:rPr lang="en-US" sz="2200" spc="-20" dirty="0">
                <a:latin typeface="Segoe UI"/>
                <a:cs typeface="Segoe UI"/>
              </a:rPr>
              <a:t> </a:t>
            </a:r>
            <a:r>
              <a:rPr lang="en-US" sz="2200" spc="-10" dirty="0">
                <a:latin typeface="Segoe UI"/>
                <a:cs typeface="Segoe UI"/>
              </a:rPr>
              <a:t>pre-</a:t>
            </a:r>
            <a:r>
              <a:rPr lang="en-US" sz="2200" dirty="0">
                <a:latin typeface="Segoe UI"/>
                <a:cs typeface="Segoe UI"/>
              </a:rPr>
              <a:t>qualifies</a:t>
            </a:r>
            <a:r>
              <a:rPr lang="en-US" sz="2200" spc="5" dirty="0">
                <a:latin typeface="Segoe UI"/>
                <a:cs typeface="Segoe UI"/>
              </a:rPr>
              <a:t> </a:t>
            </a:r>
            <a:r>
              <a:rPr lang="en-US" sz="2200" spc="-10" dirty="0">
                <a:latin typeface="Segoe UI"/>
                <a:cs typeface="Segoe UI"/>
              </a:rPr>
              <a:t>Energy </a:t>
            </a:r>
            <a:r>
              <a:rPr lang="en-US" sz="2200" dirty="0">
                <a:latin typeface="Segoe UI"/>
                <a:cs typeface="Segoe UI"/>
              </a:rPr>
              <a:t>Service Companies</a:t>
            </a:r>
            <a:r>
              <a:rPr lang="en-US" sz="2200" spc="15" dirty="0">
                <a:latin typeface="Segoe UI"/>
                <a:cs typeface="Segoe UI"/>
              </a:rPr>
              <a:t> </a:t>
            </a:r>
            <a:r>
              <a:rPr lang="en-US" sz="2200" spc="-10" dirty="0">
                <a:latin typeface="Segoe UI"/>
                <a:cs typeface="Segoe UI"/>
              </a:rPr>
              <a:t>(ESCOs) </a:t>
            </a:r>
            <a:r>
              <a:rPr lang="en-US" sz="2200" dirty="0">
                <a:latin typeface="Segoe UI"/>
                <a:cs typeface="Segoe UI"/>
              </a:rPr>
              <a:t>every</a:t>
            </a:r>
            <a:r>
              <a:rPr lang="en-US" sz="2200" spc="-15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biennium</a:t>
            </a:r>
            <a:r>
              <a:rPr lang="en-US" sz="2200" spc="-1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and</a:t>
            </a:r>
            <a:r>
              <a:rPr lang="en-US" sz="2200" spc="-1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creates </a:t>
            </a:r>
            <a:r>
              <a:rPr lang="en-US" sz="2200" spc="-50" dirty="0">
                <a:latin typeface="Segoe UI"/>
                <a:cs typeface="Segoe UI"/>
              </a:rPr>
              <a:t>a </a:t>
            </a:r>
            <a:r>
              <a:rPr lang="en-US" sz="2200" dirty="0">
                <a:latin typeface="Segoe UI"/>
                <a:cs typeface="Segoe UI"/>
              </a:rPr>
              <a:t>registry</a:t>
            </a:r>
            <a:r>
              <a:rPr lang="en-US" sz="2200" spc="-5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through</a:t>
            </a:r>
            <a:r>
              <a:rPr lang="en-US" sz="2200" spc="-1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an</a:t>
            </a:r>
            <a:r>
              <a:rPr lang="en-US" sz="2200" spc="-5" dirty="0">
                <a:latin typeface="Segoe UI"/>
                <a:cs typeface="Segoe UI"/>
              </a:rPr>
              <a:t> </a:t>
            </a:r>
            <a:r>
              <a:rPr lang="en-US" sz="2200" spc="-25" dirty="0">
                <a:latin typeface="Segoe UI"/>
                <a:cs typeface="Segoe UI"/>
              </a:rPr>
              <a:t>RFQ</a:t>
            </a:r>
            <a:endParaRPr lang="en-US" sz="2200" dirty="0">
              <a:latin typeface="Segoe UI"/>
              <a:cs typeface="Segoe UI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7EE6EB3-D18E-D15F-8CD7-452780D65C8E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944030" y="3629034"/>
            <a:ext cx="3180374" cy="2831167"/>
          </a:xfrm>
        </p:spPr>
        <p:txBody>
          <a:bodyPr/>
          <a:lstStyle/>
          <a:p>
            <a:r>
              <a:rPr lang="en-US" sz="2200" dirty="0">
                <a:latin typeface="Segoe UI"/>
                <a:cs typeface="Segoe UI"/>
              </a:rPr>
              <a:t>ESCO</a:t>
            </a:r>
            <a:r>
              <a:rPr lang="en-US" sz="2200" spc="-1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Interviews</a:t>
            </a:r>
            <a:r>
              <a:rPr lang="en-US" sz="2200" spc="-15" dirty="0">
                <a:latin typeface="Segoe UI"/>
                <a:cs typeface="Segoe UI"/>
              </a:rPr>
              <a:t> </a:t>
            </a:r>
            <a:r>
              <a:rPr lang="en-US" sz="2200" spc="-25" dirty="0">
                <a:latin typeface="Segoe UI"/>
                <a:cs typeface="Segoe UI"/>
              </a:rPr>
              <a:t>are </a:t>
            </a:r>
            <a:r>
              <a:rPr lang="en-US" sz="2200" spc="-10" dirty="0">
                <a:latin typeface="Segoe UI"/>
                <a:cs typeface="Segoe UI"/>
              </a:rPr>
              <a:t>optional</a:t>
            </a:r>
            <a:endParaRPr lang="en-US" sz="2200" dirty="0">
              <a:latin typeface="Segoe UI"/>
              <a:cs typeface="Segoe UI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A6C49DB-3F6A-43B3-7A32-776265CC955D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4493893" y="3629034"/>
            <a:ext cx="3180374" cy="2831167"/>
          </a:xfrm>
        </p:spPr>
        <p:txBody>
          <a:bodyPr/>
          <a:lstStyle/>
          <a:p>
            <a:r>
              <a:rPr lang="en-US" sz="2200" dirty="0">
                <a:latin typeface="Segoe UI"/>
                <a:cs typeface="Segoe UI"/>
              </a:rPr>
              <a:t>The</a:t>
            </a:r>
            <a:r>
              <a:rPr lang="en-US" sz="2200" spc="-3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client</a:t>
            </a:r>
            <a:r>
              <a:rPr lang="en-US" sz="2200" spc="-10" dirty="0">
                <a:latin typeface="Segoe UI"/>
                <a:cs typeface="Segoe UI"/>
              </a:rPr>
              <a:t> reviews </a:t>
            </a:r>
            <a:r>
              <a:rPr lang="en-US" sz="2200" dirty="0">
                <a:latin typeface="Segoe UI"/>
                <a:cs typeface="Segoe UI"/>
              </a:rPr>
              <a:t>qualifications</a:t>
            </a:r>
            <a:r>
              <a:rPr lang="en-US" sz="2200" spc="-35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and</a:t>
            </a:r>
            <a:r>
              <a:rPr lang="en-US" sz="2200" spc="-40" dirty="0">
                <a:latin typeface="Segoe UI"/>
                <a:cs typeface="Segoe UI"/>
              </a:rPr>
              <a:t> </a:t>
            </a:r>
            <a:r>
              <a:rPr lang="en-US" sz="2200" spc="-10" dirty="0">
                <a:latin typeface="Segoe UI"/>
                <a:cs typeface="Segoe UI"/>
              </a:rPr>
              <a:t>chooses </a:t>
            </a:r>
            <a:r>
              <a:rPr lang="en-US" sz="2200" dirty="0">
                <a:latin typeface="Segoe UI"/>
                <a:cs typeface="Segoe UI"/>
              </a:rPr>
              <a:t>the</a:t>
            </a:r>
            <a:r>
              <a:rPr lang="en-US" sz="2200" spc="-3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ESCO</a:t>
            </a:r>
            <a:r>
              <a:rPr lang="en-US" sz="2200" spc="-2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that</a:t>
            </a:r>
            <a:r>
              <a:rPr lang="en-US" sz="2200" spc="-25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is</a:t>
            </a:r>
            <a:r>
              <a:rPr lang="en-US" sz="2200" spc="-20" dirty="0">
                <a:latin typeface="Segoe UI"/>
                <a:cs typeface="Segoe UI"/>
              </a:rPr>
              <a:t> </a:t>
            </a:r>
            <a:r>
              <a:rPr lang="en-US" sz="2200" dirty="0">
                <a:latin typeface="Segoe UI"/>
                <a:cs typeface="Segoe UI"/>
              </a:rPr>
              <a:t>right</a:t>
            </a:r>
            <a:r>
              <a:rPr lang="en-US" sz="2200" spc="-15" dirty="0">
                <a:latin typeface="Segoe UI"/>
                <a:cs typeface="Segoe UI"/>
              </a:rPr>
              <a:t> </a:t>
            </a:r>
            <a:r>
              <a:rPr lang="en-US" sz="2200" spc="-25" dirty="0">
                <a:latin typeface="Segoe UI"/>
                <a:cs typeface="Segoe UI"/>
              </a:rPr>
              <a:t>for </a:t>
            </a:r>
            <a:r>
              <a:rPr lang="en-US" sz="2200" spc="-20" dirty="0">
                <a:latin typeface="Segoe UI"/>
                <a:cs typeface="Segoe UI"/>
              </a:rPr>
              <a:t>them</a:t>
            </a:r>
            <a:endParaRPr lang="en-US" sz="2200" dirty="0">
              <a:latin typeface="Segoe UI"/>
              <a:cs typeface="Segoe UI"/>
            </a:endParaRP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144996F1-4B57-891A-30EB-5F2B9264730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2136139" y="2372392"/>
            <a:ext cx="995048" cy="1000125"/>
          </a:xfrm>
          <a:prstGeom prst="rect">
            <a:avLst/>
          </a:prstGeo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A9DE72DB-DA65-D3B2-8688-C720DEFB790D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4"/>
          <a:stretch>
            <a:fillRect/>
          </a:stretch>
        </p:blipFill>
        <p:spPr>
          <a:xfrm>
            <a:off x="8936271" y="2454842"/>
            <a:ext cx="1194920" cy="835224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BA73CAE0-4B46-5D0E-B3C5-BB22E5A7ECF6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5"/>
          <a:stretch>
            <a:fillRect/>
          </a:stretch>
        </p:blipFill>
        <p:spPr>
          <a:xfrm>
            <a:off x="5514255" y="2372392"/>
            <a:ext cx="1139677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3268"/>
      </p:ext>
    </p:extLst>
  </p:cSld>
  <p:clrMapOvr>
    <a:masterClrMapping/>
  </p:clrMapOvr>
</p:sld>
</file>

<file path=ppt/theme/theme1.xml><?xml version="1.0" encoding="utf-8"?>
<a:theme xmlns:a="http://schemas.openxmlformats.org/drawingml/2006/main" name="New DES 2023">
  <a:themeElements>
    <a:clrScheme name="NEW DES colors">
      <a:dk1>
        <a:srgbClr val="000000"/>
      </a:dk1>
      <a:lt1>
        <a:srgbClr val="FFFFFF"/>
      </a:lt1>
      <a:dk2>
        <a:srgbClr val="000000"/>
      </a:dk2>
      <a:lt2>
        <a:srgbClr val="1F7F9A"/>
      </a:lt2>
      <a:accent1>
        <a:srgbClr val="003B4A"/>
      </a:accent1>
      <a:accent2>
        <a:srgbClr val="39B4E7"/>
      </a:accent2>
      <a:accent3>
        <a:srgbClr val="00BFB2"/>
      </a:accent3>
      <a:accent4>
        <a:srgbClr val="FCBC00"/>
      </a:accent4>
      <a:accent5>
        <a:srgbClr val="FB5226"/>
      </a:accent5>
      <a:accent6>
        <a:srgbClr val="E5E4E4"/>
      </a:accent6>
      <a:hlink>
        <a:srgbClr val="003B4A"/>
      </a:hlink>
      <a:folHlink>
        <a:srgbClr val="000000"/>
      </a:folHlink>
    </a:clrScheme>
    <a:fontScheme name="DES PowerPoint Templat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DES 2023" id="{2DBDD5C3-6DAA-4E4C-BDF7-62E0E00FFF0C}" vid="{A4DF1511-D013-4909-8802-3B46C9ECDF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DES 2023</Template>
  <TotalTime>233</TotalTime>
  <Words>920</Words>
  <Application>Microsoft Office PowerPoint</Application>
  <PresentationFormat>Widescreen</PresentationFormat>
  <Paragraphs>140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Segoe UI</vt:lpstr>
      <vt:lpstr>Ubuntu</vt:lpstr>
      <vt:lpstr>New DES 2023</vt:lpstr>
      <vt:lpstr>PowerPoint Presentation</vt:lpstr>
      <vt:lpstr>Topics being covered</vt:lpstr>
      <vt:lpstr>What is ESPC</vt:lpstr>
      <vt:lpstr>WHAT IS THE ROLE OF DES?</vt:lpstr>
      <vt:lpstr>ENERGY SERVICE COMPANY ROLE</vt:lpstr>
      <vt:lpstr>QUALIFYING PROJECTS</vt:lpstr>
      <vt:lpstr>SEQUENCE OF AN ESCO PROJECT</vt:lpstr>
      <vt:lpstr>1: INTERAGENCY AGREEMENT</vt:lpstr>
      <vt:lpstr>2: ESCO SELECTION</vt:lpstr>
      <vt:lpstr>3: PRELIMINARY AUDIT</vt:lpstr>
      <vt:lpstr>4: INVESTMENT GRADE AUDIT &amp; ESP</vt:lpstr>
      <vt:lpstr>5:  DESIGN AND CONSTRUCTION</vt:lpstr>
      <vt:lpstr>6: MEASUREMENT AND VERIFICATION</vt:lpstr>
      <vt:lpstr>Energy as a Service</vt:lpstr>
      <vt:lpstr>Decarbonization Plans</vt:lpstr>
      <vt:lpstr>CBA Compliance Assistance</vt:lpstr>
      <vt:lpstr>RCM Pilot</vt:lpstr>
      <vt:lpstr>Thank you</vt:lpstr>
    </vt:vector>
  </TitlesOfParts>
  <Company>Department of Enterprise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Energy Program</dc:title>
  <dc:creator>Wilson, Kirsten G. (DES)</dc:creator>
  <cp:lastModifiedBy>Susan Locke</cp:lastModifiedBy>
  <cp:revision>2</cp:revision>
  <dcterms:created xsi:type="dcterms:W3CDTF">2023-10-06T18:27:06Z</dcterms:created>
  <dcterms:modified xsi:type="dcterms:W3CDTF">2023-11-06T20:42:05Z</dcterms:modified>
</cp:coreProperties>
</file>