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4" r:id="rId2"/>
    <p:sldMasterId id="2147483657" r:id="rId3"/>
    <p:sldMasterId id="2147483660" r:id="rId4"/>
    <p:sldMasterId id="2147483690" r:id="rId5"/>
    <p:sldMasterId id="2147483692" r:id="rId6"/>
    <p:sldMasterId id="2147483697" r:id="rId7"/>
  </p:sldMasterIdLst>
  <p:notesMasterIdLst>
    <p:notesMasterId r:id="rId32"/>
  </p:notesMasterIdLst>
  <p:handoutMasterIdLst>
    <p:handoutMasterId r:id="rId33"/>
  </p:handoutMasterIdLst>
  <p:sldIdLst>
    <p:sldId id="343" r:id="rId8"/>
    <p:sldId id="323" r:id="rId9"/>
    <p:sldId id="304" r:id="rId10"/>
    <p:sldId id="336" r:id="rId11"/>
    <p:sldId id="342" r:id="rId12"/>
    <p:sldId id="310" r:id="rId13"/>
    <p:sldId id="311" r:id="rId14"/>
    <p:sldId id="312" r:id="rId15"/>
    <p:sldId id="352" r:id="rId16"/>
    <p:sldId id="344" r:id="rId17"/>
    <p:sldId id="347" r:id="rId18"/>
    <p:sldId id="346" r:id="rId19"/>
    <p:sldId id="350" r:id="rId20"/>
    <p:sldId id="351" r:id="rId21"/>
    <p:sldId id="335" r:id="rId22"/>
    <p:sldId id="325" r:id="rId23"/>
    <p:sldId id="324" r:id="rId24"/>
    <p:sldId id="326" r:id="rId25"/>
    <p:sldId id="328" r:id="rId26"/>
    <p:sldId id="332" r:id="rId27"/>
    <p:sldId id="330" r:id="rId28"/>
    <p:sldId id="334" r:id="rId29"/>
    <p:sldId id="345" r:id="rId30"/>
    <p:sldId id="307" r:id="rId3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3A1"/>
    <a:srgbClr val="668B53"/>
    <a:srgbClr val="58C3B4"/>
    <a:srgbClr val="006671"/>
    <a:srgbClr val="5B234F"/>
    <a:srgbClr val="C3E7E3"/>
    <a:srgbClr val="E45D48"/>
    <a:srgbClr val="9CADB7"/>
    <a:srgbClr val="474B55"/>
    <a:srgbClr val="EEC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4186" autoAdjust="0"/>
  </p:normalViewPr>
  <p:slideViewPr>
    <p:cSldViewPr snapToGrid="0">
      <p:cViewPr varScale="1">
        <p:scale>
          <a:sx n="126" d="100"/>
          <a:sy n="126" d="100"/>
        </p:scale>
        <p:origin x="1116" y="156"/>
      </p:cViewPr>
      <p:guideLst>
        <p:guide orient="horz" pos="1644"/>
        <p:guide pos="2880"/>
      </p:guideLst>
    </p:cSldViewPr>
  </p:slideViewPr>
  <p:outlineViewPr>
    <p:cViewPr>
      <p:scale>
        <a:sx n="33" d="100"/>
        <a:sy n="33" d="100"/>
      </p:scale>
      <p:origin x="0" y="-1269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8D03A-899B-4BCE-8D88-FA8312B61AED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5A3D-70F8-49E9-A700-66573C602E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7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97A23-7AF7-41C1-9936-CFC3230C9D30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A22AF-3A4F-4932-866D-2233858EC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4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A22AF-3A4F-4932-866D-2233858ECA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90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686E-E441-40BA-BA2D-C474B7CD2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607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A22AF-3A4F-4932-866D-2233858ECA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81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A22AF-3A4F-4932-866D-2233858ECA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649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23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30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A22AF-3A4F-4932-866D-2233858ECA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106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Public buildings included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3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46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7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Multifamily</a:t>
            </a:r>
            <a:r>
              <a:rPr lang="en-US" baseline="0" dirty="0"/>
              <a:t> residential = 5 or more units </a:t>
            </a:r>
          </a:p>
          <a:p>
            <a:endParaRPr lang="en-US" baseline="0" dirty="0"/>
          </a:p>
          <a:p>
            <a:r>
              <a:rPr lang="en-US" baseline="0" dirty="0"/>
              <a:t>Commerce is supposed to define the requirements for the 3 components of compliance by end of 2023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A22AF-3A4F-4932-866D-2233858ECA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10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85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Compliance is building</a:t>
            </a:r>
            <a:r>
              <a:rPr lang="en-US" baseline="0" dirty="0"/>
              <a:t> owner’s obligation, but PSE is here to help</a:t>
            </a:r>
          </a:p>
          <a:p>
            <a:r>
              <a:rPr lang="en-US" baseline="0" dirty="0"/>
              <a:t>Building needs to be over 50k </a:t>
            </a:r>
            <a:r>
              <a:rPr lang="en-US" baseline="0" dirty="0" err="1"/>
              <a:t>sq</a:t>
            </a:r>
            <a:r>
              <a:rPr lang="en-US" baseline="0" dirty="0"/>
              <a:t> </a:t>
            </a:r>
            <a:r>
              <a:rPr lang="en-US" baseline="0" dirty="0" err="1"/>
              <a:t>ft</a:t>
            </a:r>
            <a:r>
              <a:rPr lang="en-US" baseline="0" dirty="0"/>
              <a:t>, customers need to use PSE gas or electric for space or water heating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9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5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0BD247-3E73-4D35-9722-E41A37D503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758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6686E-E441-40BA-BA2D-C474B7CD2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74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3859618" y="-652331"/>
            <a:ext cx="5699084" cy="5471480"/>
            <a:chOff x="2575398" y="-2286000"/>
            <a:chExt cx="7364156" cy="7070054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938" y="3770513"/>
              <a:ext cx="2085484" cy="101354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2575398" y="-2286000"/>
              <a:ext cx="7364156" cy="5728783"/>
              <a:chOff x="4195026" y="-389227"/>
              <a:chExt cx="5564745" cy="4328971"/>
            </a:xfrm>
          </p:grpSpPr>
          <p:sp>
            <p:nvSpPr>
              <p:cNvPr id="13" name="Rounded Rectangle 12"/>
              <p:cNvSpPr>
                <a:spLocks noChangeAspect="1"/>
              </p:cNvSpPr>
              <p:nvPr userDrawn="1"/>
            </p:nvSpPr>
            <p:spPr>
              <a:xfrm rot="2700000">
                <a:off x="6985513" y="-414236"/>
                <a:ext cx="2499337" cy="2549356"/>
              </a:xfrm>
              <a:prstGeom prst="roundRect">
                <a:avLst>
                  <a:gd name="adj" fmla="val 2645"/>
                </a:avLst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4" name="Rounded Rectangle 13"/>
              <p:cNvSpPr>
                <a:spLocks noChangeAspect="1"/>
              </p:cNvSpPr>
              <p:nvPr userDrawn="1"/>
            </p:nvSpPr>
            <p:spPr>
              <a:xfrm rot="2700000">
                <a:off x="8548085" y="2098727"/>
                <a:ext cx="1199682" cy="1223691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5" name="Rounded Rectangle 14"/>
              <p:cNvSpPr>
                <a:spLocks noChangeAspect="1"/>
              </p:cNvSpPr>
              <p:nvPr userDrawn="1"/>
            </p:nvSpPr>
            <p:spPr>
              <a:xfrm rot="2700000">
                <a:off x="5766758" y="1198183"/>
                <a:ext cx="1199682" cy="1223691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6" name="Rounded Rectangle 15"/>
              <p:cNvSpPr>
                <a:spLocks noChangeAspect="1"/>
              </p:cNvSpPr>
              <p:nvPr userDrawn="1"/>
            </p:nvSpPr>
            <p:spPr>
              <a:xfrm rot="2700000">
                <a:off x="7015265" y="1984498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7" name="Rounded Rectangle 16"/>
              <p:cNvSpPr>
                <a:spLocks noChangeAspect="1"/>
              </p:cNvSpPr>
              <p:nvPr userDrawn="1"/>
            </p:nvSpPr>
            <p:spPr>
              <a:xfrm rot="2700000">
                <a:off x="5155879" y="2005895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8" name="Rounded Rectangle 17"/>
              <p:cNvSpPr>
                <a:spLocks noChangeAspect="1"/>
              </p:cNvSpPr>
              <p:nvPr userDrawn="1"/>
            </p:nvSpPr>
            <p:spPr>
              <a:xfrm rot="2700000">
                <a:off x="6534371" y="3384388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9" name="Rounded Rectangle 18"/>
              <p:cNvSpPr>
                <a:spLocks noChangeAspect="1"/>
              </p:cNvSpPr>
              <p:nvPr userDrawn="1"/>
            </p:nvSpPr>
            <p:spPr>
              <a:xfrm rot="2700000">
                <a:off x="8396702" y="3365936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20" name="Rounded Rectangle 19"/>
              <p:cNvSpPr>
                <a:spLocks noChangeAspect="1"/>
              </p:cNvSpPr>
              <p:nvPr userDrawn="1"/>
            </p:nvSpPr>
            <p:spPr>
              <a:xfrm rot="2700000">
                <a:off x="5627577" y="580013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21" name="Rounded Rectangle 20"/>
              <p:cNvSpPr>
                <a:spLocks noChangeAspect="1"/>
              </p:cNvSpPr>
              <p:nvPr userDrawn="1"/>
            </p:nvSpPr>
            <p:spPr>
              <a:xfrm rot="2700000">
                <a:off x="4200527" y="1080935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32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97655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1602181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44535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 5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687078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EV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139967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mploye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95324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inema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63261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gricultur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176283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Fores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172529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 Diagonal Corner Rectangle 49"/>
          <p:cNvSpPr>
            <a:spLocks/>
          </p:cNvSpPr>
          <p:nvPr userDrawn="1"/>
        </p:nvSpPr>
        <p:spPr>
          <a:xfrm>
            <a:off x="3690257" y="914400"/>
            <a:ext cx="5029200" cy="2743200"/>
          </a:xfrm>
          <a:prstGeom prst="round2DiagRect">
            <a:avLst/>
          </a:prstGeom>
          <a:solidFill>
            <a:srgbClr val="58C3B4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3352800" y="626364"/>
            <a:ext cx="0" cy="33192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0"/>
          </p:nvPr>
        </p:nvSpPr>
        <p:spPr>
          <a:xfrm>
            <a:off x="3763962" y="914400"/>
            <a:ext cx="4808538" cy="2743200"/>
          </a:xfrm>
          <a:prstGeom prst="rect">
            <a:avLst/>
          </a:prstGeom>
        </p:spPr>
        <p:txBody>
          <a:bodyPr lIns="365760" tIns="182880" rIns="365760" bIns="18288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5760" indent="-36576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31520" indent="-365760"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669925" y="914401"/>
            <a:ext cx="2481489" cy="275113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0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966850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3352800" y="914400"/>
            <a:ext cx="0" cy="2743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7"/>
          <p:cNvSpPr txBox="1">
            <a:spLocks/>
          </p:cNvSpPr>
          <p:nvPr userDrawn="1"/>
        </p:nvSpPr>
        <p:spPr>
          <a:xfrm>
            <a:off x="533401" y="922564"/>
            <a:ext cx="2651760" cy="274320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energy provider for </a:t>
            </a:r>
            <a:b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nearly 150 years.</a:t>
            </a:r>
          </a:p>
        </p:txBody>
      </p:sp>
      <p:sp>
        <p:nvSpPr>
          <p:cNvPr id="29" name="Text Placeholder 23"/>
          <p:cNvSpPr txBox="1">
            <a:spLocks/>
          </p:cNvSpPr>
          <p:nvPr userDrawn="1"/>
        </p:nvSpPr>
        <p:spPr>
          <a:xfrm>
            <a:off x="3853543" y="1143000"/>
            <a:ext cx="4572000" cy="228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3" indent="-285743">
              <a:spcBef>
                <a:spcPts val="600"/>
              </a:spcBef>
            </a:pPr>
            <a:r>
              <a:rPr lang="en-US" dirty="0"/>
              <a:t>Washington’s largest and oldest utility,</a:t>
            </a:r>
            <a:br>
              <a:rPr lang="en-US" dirty="0"/>
            </a:br>
            <a:r>
              <a:rPr lang="en-US" b="1" dirty="0"/>
              <a:t>serving 1.5 million customers </a:t>
            </a:r>
            <a:r>
              <a:rPr lang="en-US" dirty="0"/>
              <a:t>in 10 counties.</a:t>
            </a:r>
          </a:p>
          <a:p>
            <a:pPr marL="285743" indent="-285743">
              <a:spcBef>
                <a:spcPts val="600"/>
              </a:spcBef>
            </a:pPr>
            <a:r>
              <a:rPr lang="en-US" dirty="0"/>
              <a:t>Our </a:t>
            </a:r>
            <a:r>
              <a:rPr lang="en-US" b="1" dirty="0"/>
              <a:t>3,100+ employees </a:t>
            </a:r>
            <a:r>
              <a:rPr lang="en-US" dirty="0"/>
              <a:t>live and work in the communities we serve.</a:t>
            </a:r>
          </a:p>
          <a:p>
            <a:pPr marL="285743" indent="-285743">
              <a:spcBef>
                <a:spcPts val="600"/>
              </a:spcBef>
            </a:pPr>
            <a:r>
              <a:rPr lang="en-US" dirty="0"/>
              <a:t>We share our customers’ </a:t>
            </a:r>
            <a:r>
              <a:rPr lang="en-US" b="1" dirty="0"/>
              <a:t>concern for the environment</a:t>
            </a:r>
            <a:r>
              <a:rPr lang="en-US" dirty="0"/>
              <a:t>, balanced with their expectations for uncompromised </a:t>
            </a:r>
            <a:r>
              <a:rPr lang="en-US" b="1" dirty="0"/>
              <a:t>reliability, affordability and safety.</a:t>
            </a:r>
            <a:endParaRPr lang="en-US" b="1" i="1" dirty="0"/>
          </a:p>
        </p:txBody>
      </p:sp>
      <p:sp>
        <p:nvSpPr>
          <p:cNvPr id="8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456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668120" y="1049783"/>
            <a:ext cx="5832584" cy="212953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69250" y="895350"/>
            <a:ext cx="717530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871538" y="694487"/>
            <a:ext cx="724557" cy="17697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15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15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69250" y="3333750"/>
            <a:ext cx="717530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7501387" y="2428209"/>
            <a:ext cx="724557" cy="10988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15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1"/>
          </p:nvPr>
        </p:nvSpPr>
        <p:spPr>
          <a:xfrm>
            <a:off x="3981652" y="3431476"/>
            <a:ext cx="4244975" cy="25920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96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495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9749" y="633413"/>
            <a:ext cx="2486900" cy="185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026649" y="1992879"/>
            <a:ext cx="5835997" cy="2252550"/>
          </a:xfrm>
          <a:prstGeom prst="rect">
            <a:avLst/>
          </a:prstGeom>
        </p:spPr>
        <p:txBody>
          <a:bodyPr lIns="0" tIns="0" rIns="0" bIns="0"/>
          <a:lstStyle>
            <a:lvl1pPr marL="548640" indent="-548640">
              <a:spcBef>
                <a:spcPts val="1800"/>
              </a:spcBef>
              <a:buFontTx/>
              <a:buBlip>
                <a:blip r:embed="rId2"/>
              </a:buBlip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419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9749" y="633413"/>
            <a:ext cx="2464708" cy="185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62019" y="971488"/>
            <a:ext cx="4379852" cy="26697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5760" indent="-365760">
              <a:spcBef>
                <a:spcPts val="1800"/>
              </a:spcBef>
              <a:buFontTx/>
              <a:buBlip>
                <a:blip r:embed="rId2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95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9749" y="633413"/>
            <a:ext cx="1991180" cy="3465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55872" y="633413"/>
            <a:ext cx="2509496" cy="3465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000"/>
            </a:lvl2pPr>
            <a:lvl3pPr marL="0" indent="0">
              <a:buNone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469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380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93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795344"/>
            <a:ext cx="9144000" cy="450082"/>
          </a:xfrm>
          <a:prstGeom prst="rect">
            <a:avLst/>
          </a:prstGeom>
          <a:solidFill>
            <a:srgbClr val="58C3B4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/>
          <p:cNvSpPr txBox="1">
            <a:spLocks/>
          </p:cNvSpPr>
          <p:nvPr userDrawn="1"/>
        </p:nvSpPr>
        <p:spPr>
          <a:xfrm>
            <a:off x="517225" y="3862191"/>
            <a:ext cx="8202059" cy="3163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Blip>
                <a:blip r:embed="rId2"/>
              </a:buBlip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Washington’s largest and oldest utility,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serving 1.5 million customers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10 counties.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17525" y="1176338"/>
            <a:ext cx="8201025" cy="207327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6671"/>
              </a:buClr>
              <a:buSzPct val="13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704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>
            <a:spLocks/>
          </p:cNvSpPr>
          <p:nvPr userDrawn="1"/>
        </p:nvSpPr>
        <p:spPr>
          <a:xfrm>
            <a:off x="-1" y="0"/>
            <a:ext cx="9144000" cy="5143500"/>
          </a:xfrm>
          <a:custGeom>
            <a:avLst/>
            <a:gdLst>
              <a:gd name="connsiteX0" fmla="*/ 927481 w 9144000"/>
              <a:gd name="connsiteY0" fmla="*/ 620486 h 5143500"/>
              <a:gd name="connsiteX1" fmla="*/ 527958 w 9144000"/>
              <a:gd name="connsiteY1" fmla="*/ 1020009 h 5143500"/>
              <a:gd name="connsiteX2" fmla="*/ 527958 w 9144000"/>
              <a:gd name="connsiteY2" fmla="*/ 4095206 h 5143500"/>
              <a:gd name="connsiteX3" fmla="*/ 8281834 w 9144000"/>
              <a:gd name="connsiteY3" fmla="*/ 4095206 h 5143500"/>
              <a:gd name="connsiteX4" fmla="*/ 8681357 w 9144000"/>
              <a:gd name="connsiteY4" fmla="*/ 3695683 h 5143500"/>
              <a:gd name="connsiteX5" fmla="*/ 8681357 w 9144000"/>
              <a:gd name="connsiteY5" fmla="*/ 620486 h 5143500"/>
              <a:gd name="connsiteX6" fmla="*/ 0 w 9144000"/>
              <a:gd name="connsiteY6" fmla="*/ 0 h 5143500"/>
              <a:gd name="connsiteX7" fmla="*/ 9144000 w 9144000"/>
              <a:gd name="connsiteY7" fmla="*/ 0 h 5143500"/>
              <a:gd name="connsiteX8" fmla="*/ 9144000 w 9144000"/>
              <a:gd name="connsiteY8" fmla="*/ 5143500 h 5143500"/>
              <a:gd name="connsiteX9" fmla="*/ 0 w 9144000"/>
              <a:gd name="connsiteY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5143500">
                <a:moveTo>
                  <a:pt x="927481" y="620486"/>
                </a:moveTo>
                <a:cubicBezTo>
                  <a:pt x="706831" y="620486"/>
                  <a:pt x="527958" y="799359"/>
                  <a:pt x="527958" y="1020009"/>
                </a:cubicBezTo>
                <a:lnTo>
                  <a:pt x="527958" y="4095206"/>
                </a:lnTo>
                <a:lnTo>
                  <a:pt x="8281834" y="4095206"/>
                </a:lnTo>
                <a:cubicBezTo>
                  <a:pt x="8502484" y="4095206"/>
                  <a:pt x="8681357" y="3916333"/>
                  <a:pt x="8681357" y="3695683"/>
                </a:cubicBezTo>
                <a:lnTo>
                  <a:pt x="8681357" y="620486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5B23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ound Diagonal Corner Rectangle 20"/>
          <p:cNvSpPr>
            <a:spLocks/>
          </p:cNvSpPr>
          <p:nvPr userDrawn="1"/>
        </p:nvSpPr>
        <p:spPr>
          <a:xfrm>
            <a:off x="527958" y="621030"/>
            <a:ext cx="8153399" cy="3474720"/>
          </a:xfrm>
          <a:prstGeom prst="round2DiagRect">
            <a:avLst>
              <a:gd name="adj1" fmla="val 11498"/>
              <a:gd name="adj2" fmla="val 0"/>
            </a:avLst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69000">
                <a:schemeClr val="tx1">
                  <a:alpha val="31000"/>
                </a:schemeClr>
              </a:gs>
            </a:gsLst>
            <a:lin ang="0" scaled="1"/>
            <a:tileRect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648891" y="982164"/>
            <a:ext cx="0" cy="274320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9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4176850" y="981516"/>
            <a:ext cx="4205150" cy="27520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766037" y="981517"/>
            <a:ext cx="2583497" cy="27520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08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1982894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 202X</a:t>
            </a:r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3859618" y="-652331"/>
            <a:ext cx="5699084" cy="5471480"/>
            <a:chOff x="2575398" y="-2286000"/>
            <a:chExt cx="7364156" cy="7070054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938" y="3770513"/>
              <a:ext cx="2085484" cy="101354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2575398" y="-2286000"/>
              <a:ext cx="7364156" cy="5728783"/>
              <a:chOff x="4195026" y="-389227"/>
              <a:chExt cx="5564745" cy="4328971"/>
            </a:xfrm>
          </p:grpSpPr>
          <p:sp>
            <p:nvSpPr>
              <p:cNvPr id="13" name="Rounded Rectangle 12"/>
              <p:cNvSpPr>
                <a:spLocks noChangeAspect="1"/>
              </p:cNvSpPr>
              <p:nvPr userDrawn="1"/>
            </p:nvSpPr>
            <p:spPr>
              <a:xfrm rot="2700000">
                <a:off x="6985513" y="-414236"/>
                <a:ext cx="2499337" cy="2549356"/>
              </a:xfrm>
              <a:prstGeom prst="roundRect">
                <a:avLst>
                  <a:gd name="adj" fmla="val 2645"/>
                </a:avLst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4" name="Rounded Rectangle 13"/>
              <p:cNvSpPr>
                <a:spLocks noChangeAspect="1"/>
              </p:cNvSpPr>
              <p:nvPr userDrawn="1"/>
            </p:nvSpPr>
            <p:spPr>
              <a:xfrm rot="2700000">
                <a:off x="8548085" y="2098727"/>
                <a:ext cx="1199682" cy="1223691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5" name="Rounded Rectangle 14"/>
              <p:cNvSpPr>
                <a:spLocks noChangeAspect="1"/>
              </p:cNvSpPr>
              <p:nvPr userDrawn="1"/>
            </p:nvSpPr>
            <p:spPr>
              <a:xfrm rot="2700000">
                <a:off x="5766758" y="1198183"/>
                <a:ext cx="1199682" cy="1223691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6" name="Rounded Rectangle 15"/>
              <p:cNvSpPr>
                <a:spLocks noChangeAspect="1"/>
              </p:cNvSpPr>
              <p:nvPr userDrawn="1"/>
            </p:nvSpPr>
            <p:spPr>
              <a:xfrm rot="2700000">
                <a:off x="7015265" y="1984498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7" name="Rounded Rectangle 16"/>
              <p:cNvSpPr>
                <a:spLocks noChangeAspect="1"/>
              </p:cNvSpPr>
              <p:nvPr userDrawn="1"/>
            </p:nvSpPr>
            <p:spPr>
              <a:xfrm rot="2700000">
                <a:off x="5155879" y="2005895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8" name="Rounded Rectangle 17"/>
              <p:cNvSpPr>
                <a:spLocks noChangeAspect="1"/>
              </p:cNvSpPr>
              <p:nvPr userDrawn="1"/>
            </p:nvSpPr>
            <p:spPr>
              <a:xfrm rot="2700000">
                <a:off x="6534371" y="3384388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9" name="Rounded Rectangle 18"/>
              <p:cNvSpPr>
                <a:spLocks noChangeAspect="1"/>
              </p:cNvSpPr>
              <p:nvPr userDrawn="1"/>
            </p:nvSpPr>
            <p:spPr>
              <a:xfrm rot="2700000">
                <a:off x="8396702" y="3365936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20" name="Rounded Rectangle 19"/>
              <p:cNvSpPr>
                <a:spLocks noChangeAspect="1"/>
              </p:cNvSpPr>
              <p:nvPr userDrawn="1"/>
            </p:nvSpPr>
            <p:spPr>
              <a:xfrm rot="2700000">
                <a:off x="5627577" y="580013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21" name="Rounded Rectangle 20"/>
              <p:cNvSpPr>
                <a:spLocks noChangeAspect="1"/>
              </p:cNvSpPr>
              <p:nvPr userDrawn="1"/>
            </p:nvSpPr>
            <p:spPr>
              <a:xfrm rot="2700000">
                <a:off x="4200527" y="1080935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5895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9749" y="633414"/>
            <a:ext cx="2486900" cy="185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26650" y="1992879"/>
            <a:ext cx="5835997" cy="2252550"/>
          </a:xfrm>
          <a:prstGeom prst="rect">
            <a:avLst/>
          </a:prstGeom>
        </p:spPr>
        <p:txBody>
          <a:bodyPr lIns="0" tIns="0" rIns="0" bIns="0"/>
          <a:lstStyle>
            <a:lvl1pPr marL="548627" indent="-548627">
              <a:spcBef>
                <a:spcPts val="1800"/>
              </a:spcBef>
              <a:spcAft>
                <a:spcPts val="600"/>
              </a:spcAft>
              <a:buFontTx/>
              <a:buBlip>
                <a:blip r:embed="rId2"/>
              </a:buBlip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40" indent="-274313">
              <a:buSzPct val="100000"/>
              <a:buFontTx/>
              <a:buBlip>
                <a:blip r:embed="rId3"/>
              </a:buBlip>
              <a:defRPr lang="en-US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Edit Master text styles </a:t>
            </a:r>
          </a:p>
          <a:p>
            <a:pPr lvl="1"/>
            <a:r>
              <a:rPr lang="en-US"/>
              <a:t>2nd level</a:t>
            </a:r>
          </a:p>
        </p:txBody>
      </p:sp>
      <p:sp>
        <p:nvSpPr>
          <p:cNvPr id="25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617721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57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9750" y="633414"/>
            <a:ext cx="2464708" cy="185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062019" y="971489"/>
            <a:ext cx="4379852" cy="26697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5751" indent="-365751">
              <a:spcBef>
                <a:spcPts val="1800"/>
              </a:spcBef>
              <a:spcAft>
                <a:spcPts val="600"/>
              </a:spcAft>
              <a:buFontTx/>
              <a:buBlip>
                <a:blip r:embed="rId2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02" indent="-365751">
              <a:buFontTx/>
              <a:buBlip>
                <a:blip r:embed="rId3"/>
              </a:buBlip>
              <a:defRPr lang="en-US" sz="1600" dirty="0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Edit Master text styles </a:t>
            </a:r>
          </a:p>
          <a:p>
            <a:pPr lvl="1"/>
            <a:r>
              <a:rPr lang="en-US"/>
              <a:t>2nd level </a:t>
            </a:r>
          </a:p>
        </p:txBody>
      </p:sp>
      <p:sp>
        <p:nvSpPr>
          <p:cNvPr id="7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617721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2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9749" y="633414"/>
            <a:ext cx="1991180" cy="3465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4617721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55872" y="633414"/>
            <a:ext cx="2509496" cy="3465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000"/>
            </a:lvl2pPr>
            <a:lvl3pPr marL="0" indent="0">
              <a:buNone/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663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749A-123F-4785-930E-52865E958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AF95B-973C-47ED-BCBA-D15F2C668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829C-DCD9-4FAE-A4D1-C4B94A0E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86FB-978C-44C5-803A-FFF9FCD4AE0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E5442-A0AD-42CD-854D-A90DC6C8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04FC6-BC3E-4073-969E-91E40FD9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3C82-1952-488D-8415-A5E21545C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04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2772B-CA9F-4B78-9E8E-FF294846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7EB9D-2AD9-4116-82CD-F7B72A23A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40B-A620-4DBD-AD02-C6BBB8FE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86FB-978C-44C5-803A-FFF9FCD4AE0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25D53-9782-4383-94D0-9792E2C8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46D90-4DFC-4B45-9BF1-3A4A9EF1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3C82-1952-488D-8415-A5E21545C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33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88A40-C857-4976-8151-03DD849D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CB69F-C3D7-447A-BC50-95DF900C2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BA147-12F1-405F-97F4-BB2DD3D4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86FB-978C-44C5-803A-FFF9FCD4AE0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0E702-C717-47CF-A04E-EB3729173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5EE96-9682-42E8-8F15-50CC7864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3C82-1952-488D-8415-A5E21545C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46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EE5FE-2587-4553-8E95-79E68CB56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D4BF7-D5EF-4330-BE6E-4171FF60E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0FB43-174A-4CA3-BF60-7A794B3AF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3612C-6D04-46CC-AE39-01A8722D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86FB-978C-44C5-803A-FFF9FCD4AE0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EDD26-CC6C-4D27-BB18-E9AFD803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229BA-7A2F-4EF9-9369-6C2ADD25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3C82-1952-488D-8415-A5E21545C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38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18BD-5D66-4BA3-B050-1C3C02CD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DEDF6-8A59-4722-A6E6-BA4E68297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C0F6B-3DD6-42C7-8335-B0FAB9C09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0103E-8CCA-4F76-8BFF-F610A9C76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BD8D19-402B-4798-8DC7-F205A0D7F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1EDFE-CA65-4C40-9A4E-4E743F0D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86FB-978C-44C5-803A-FFF9FCD4AE0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B5CDC-2398-478D-B487-68FC066D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5C8E25-4307-4364-ADC0-1637F1A21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3C82-1952-488D-8415-A5E21545C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9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E655B-CE25-4DAC-B47A-1EBD74A1A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2DC684-16DF-4679-90D5-DCD7DA422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86FB-978C-44C5-803A-FFF9FCD4AE0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93F53-9CF2-4120-8EC4-1D403421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33F53-BFCF-413A-A811-B4ACE010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3C82-1952-488D-8415-A5E21545C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1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149169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6161A-8C46-4001-8DC4-B1C36756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86FB-978C-44C5-803A-FFF9FCD4AE0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C7DC53-82BF-473A-B18C-8C3AC209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A713C-0AED-4B78-98F5-BB96BE1F6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3C82-1952-488D-8415-A5E21545C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07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41562-ED36-44AC-9689-069CEB3F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6BBC1-2F5A-4DD7-9E7D-872DB2DFA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C11CF-C485-4E6C-BDBF-C49B69B3A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10530-999F-45B7-A430-C9B4E1C7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86FB-978C-44C5-803A-FFF9FCD4AE0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99DBA-62EE-42FC-AACB-C3CCA9A8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1698D-B05A-4AF2-9E1C-7F20BC20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3C82-1952-488D-8415-A5E21545C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909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B8DAF-E2C2-436D-B9A0-8355CE05D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9D8FE-1F36-405D-84B3-3C505B588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B2727-DF01-4A2B-AE07-1255B6ECE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1E500-78F0-4DEE-850C-AFC57CE0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86FB-978C-44C5-803A-FFF9FCD4AE0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8A6AA-04EE-466E-B1CD-5EB25168C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DE6DF-CFEB-45B2-AB20-B7CF894C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3C82-1952-488D-8415-A5E21545C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2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ED71-109B-4D43-B391-3F501617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265626-E694-4A8B-88F8-FB7F42939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9EC98-4F23-4788-9CA1-DE4811E6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86FB-978C-44C5-803A-FFF9FCD4AE0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3B4D-29AB-4F72-B4E6-E32629B4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7A44D-F6F6-4EBC-9DC7-B9BAF630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3C82-1952-488D-8415-A5E21545C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6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B9E8A8-2CF6-4677-BCDD-938F4F756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7E9B3-1E17-4E03-BB08-C7CE7D03F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8A2D5-C1A4-4E2D-AA36-3F337813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86FB-978C-44C5-803A-FFF9FCD4AE0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E3768-3A89-4E26-96F6-12E3D6E2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129AF-736C-4CA4-828A-36070608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13C82-1952-488D-8415-A5E21545C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5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3184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5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114922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&amp; Sol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130364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ol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2769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284467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0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0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CA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3859618" y="-652331"/>
            <a:ext cx="5699084" cy="5471480"/>
            <a:chOff x="2575398" y="-2286000"/>
            <a:chExt cx="7364156" cy="7070054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938" y="3770513"/>
              <a:ext cx="2085484" cy="101354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 userDrawn="1"/>
          </p:nvGrpSpPr>
          <p:grpSpPr>
            <a:xfrm>
              <a:off x="2575398" y="-2286000"/>
              <a:ext cx="7364156" cy="5728783"/>
              <a:chOff x="4195026" y="-389227"/>
              <a:chExt cx="5564745" cy="4328971"/>
            </a:xfrm>
          </p:grpSpPr>
          <p:sp>
            <p:nvSpPr>
              <p:cNvPr id="12" name="Rounded Rectangle 11"/>
              <p:cNvSpPr>
                <a:spLocks noChangeAspect="1"/>
              </p:cNvSpPr>
              <p:nvPr userDrawn="1"/>
            </p:nvSpPr>
            <p:spPr>
              <a:xfrm rot="2700000">
                <a:off x="6985513" y="-414236"/>
                <a:ext cx="2499337" cy="2549356"/>
              </a:xfrm>
              <a:prstGeom prst="roundRect">
                <a:avLst>
                  <a:gd name="adj" fmla="val 2645"/>
                </a:avLst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3" name="Rounded Rectangle 12"/>
              <p:cNvSpPr>
                <a:spLocks noChangeAspect="1"/>
              </p:cNvSpPr>
              <p:nvPr userDrawn="1"/>
            </p:nvSpPr>
            <p:spPr>
              <a:xfrm rot="2700000">
                <a:off x="8548085" y="2098727"/>
                <a:ext cx="1199682" cy="1223691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4" name="Rounded Rectangle 13"/>
              <p:cNvSpPr>
                <a:spLocks noChangeAspect="1"/>
              </p:cNvSpPr>
              <p:nvPr userDrawn="1"/>
            </p:nvSpPr>
            <p:spPr>
              <a:xfrm rot="2700000">
                <a:off x="5766758" y="1198183"/>
                <a:ext cx="1199682" cy="1223691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5" name="Rounded Rectangle 14"/>
              <p:cNvSpPr>
                <a:spLocks noChangeAspect="1"/>
              </p:cNvSpPr>
              <p:nvPr userDrawn="1"/>
            </p:nvSpPr>
            <p:spPr>
              <a:xfrm rot="2700000">
                <a:off x="7015265" y="1984498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6" name="Rounded Rectangle 15"/>
              <p:cNvSpPr>
                <a:spLocks noChangeAspect="1"/>
              </p:cNvSpPr>
              <p:nvPr userDrawn="1"/>
            </p:nvSpPr>
            <p:spPr>
              <a:xfrm rot="2700000">
                <a:off x="5155879" y="2005895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7" name="Rounded Rectangle 16"/>
              <p:cNvSpPr>
                <a:spLocks noChangeAspect="1"/>
              </p:cNvSpPr>
              <p:nvPr userDrawn="1"/>
            </p:nvSpPr>
            <p:spPr>
              <a:xfrm rot="2700000">
                <a:off x="6534371" y="3384388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8" name="Rounded Rectangle 17"/>
              <p:cNvSpPr>
                <a:spLocks noChangeAspect="1"/>
              </p:cNvSpPr>
              <p:nvPr userDrawn="1"/>
            </p:nvSpPr>
            <p:spPr>
              <a:xfrm rot="2700000">
                <a:off x="8396702" y="3365936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9" name="Rounded Rectangle 18"/>
              <p:cNvSpPr>
                <a:spLocks noChangeAspect="1"/>
              </p:cNvSpPr>
              <p:nvPr userDrawn="1"/>
            </p:nvSpPr>
            <p:spPr>
              <a:xfrm rot="2700000">
                <a:off x="5627577" y="580013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20" name="Rounded Rectangle 19"/>
              <p:cNvSpPr>
                <a:spLocks noChangeAspect="1"/>
              </p:cNvSpPr>
              <p:nvPr userDrawn="1"/>
            </p:nvSpPr>
            <p:spPr>
              <a:xfrm rot="2700000">
                <a:off x="4200527" y="1080935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376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2" r:id="rId2"/>
    <p:sldLayoutId id="2147483678" r:id="rId3"/>
    <p:sldLayoutId id="2147483677" r:id="rId4"/>
    <p:sldLayoutId id="2147483687" r:id="rId5"/>
    <p:sldLayoutId id="2147483689" r:id="rId6"/>
    <p:sldLayoutId id="2147483682" r:id="rId7"/>
    <p:sldLayoutId id="2147483681" r:id="rId8"/>
    <p:sldLayoutId id="2147483674" r:id="rId9"/>
    <p:sldLayoutId id="2147483680" r:id="rId10"/>
    <p:sldLayoutId id="2147483675" r:id="rId11"/>
    <p:sldLayoutId id="2147483688" r:id="rId12"/>
    <p:sldLayoutId id="2147483684" r:id="rId13"/>
    <p:sldLayoutId id="2147483670" r:id="rId14"/>
    <p:sldLayoutId id="2147483685" r:id="rId15"/>
    <p:sldLayoutId id="2147483673" r:id="rId16"/>
    <p:sldLayoutId id="2147483676" r:id="rId17"/>
    <p:sldLayoutId id="2147483686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CA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7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3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8C3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352800" y="0"/>
            <a:ext cx="5791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tx1"/>
                </a:solidFill>
              </a:rPr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7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CA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3859618" y="-652331"/>
            <a:ext cx="5699084" cy="5471480"/>
            <a:chOff x="2575398" y="-2286000"/>
            <a:chExt cx="7364156" cy="7070054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938" y="3770513"/>
              <a:ext cx="2085484" cy="101354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 userDrawn="1"/>
          </p:nvGrpSpPr>
          <p:grpSpPr>
            <a:xfrm>
              <a:off x="2575398" y="-2286000"/>
              <a:ext cx="7364156" cy="5728783"/>
              <a:chOff x="4195026" y="-389227"/>
              <a:chExt cx="5564745" cy="4328971"/>
            </a:xfrm>
          </p:grpSpPr>
          <p:sp>
            <p:nvSpPr>
              <p:cNvPr id="12" name="Rounded Rectangle 11"/>
              <p:cNvSpPr>
                <a:spLocks noChangeAspect="1"/>
              </p:cNvSpPr>
              <p:nvPr userDrawn="1"/>
            </p:nvSpPr>
            <p:spPr>
              <a:xfrm rot="2700000">
                <a:off x="6985513" y="-414236"/>
                <a:ext cx="2499337" cy="2549356"/>
              </a:xfrm>
              <a:prstGeom prst="roundRect">
                <a:avLst>
                  <a:gd name="adj" fmla="val 2645"/>
                </a:avLst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3" name="Rounded Rectangle 12"/>
              <p:cNvSpPr>
                <a:spLocks noChangeAspect="1"/>
              </p:cNvSpPr>
              <p:nvPr userDrawn="1"/>
            </p:nvSpPr>
            <p:spPr>
              <a:xfrm rot="2700000">
                <a:off x="8548085" y="2098727"/>
                <a:ext cx="1199682" cy="1223691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4" name="Rounded Rectangle 13"/>
              <p:cNvSpPr>
                <a:spLocks noChangeAspect="1"/>
              </p:cNvSpPr>
              <p:nvPr userDrawn="1"/>
            </p:nvSpPr>
            <p:spPr>
              <a:xfrm rot="2700000">
                <a:off x="5766758" y="1198183"/>
                <a:ext cx="1199682" cy="1223691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5" name="Rounded Rectangle 14"/>
              <p:cNvSpPr>
                <a:spLocks noChangeAspect="1"/>
              </p:cNvSpPr>
              <p:nvPr userDrawn="1"/>
            </p:nvSpPr>
            <p:spPr>
              <a:xfrm rot="2700000">
                <a:off x="7015265" y="1984498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6" name="Rounded Rectangle 15"/>
              <p:cNvSpPr>
                <a:spLocks noChangeAspect="1"/>
              </p:cNvSpPr>
              <p:nvPr userDrawn="1"/>
            </p:nvSpPr>
            <p:spPr>
              <a:xfrm rot="2700000">
                <a:off x="5155879" y="2005895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7" name="Rounded Rectangle 16"/>
              <p:cNvSpPr>
                <a:spLocks noChangeAspect="1"/>
              </p:cNvSpPr>
              <p:nvPr userDrawn="1"/>
            </p:nvSpPr>
            <p:spPr>
              <a:xfrm rot="2700000">
                <a:off x="6534371" y="3384388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8" name="Rounded Rectangle 17"/>
              <p:cNvSpPr>
                <a:spLocks noChangeAspect="1"/>
              </p:cNvSpPr>
              <p:nvPr userDrawn="1"/>
            </p:nvSpPr>
            <p:spPr>
              <a:xfrm rot="2700000">
                <a:off x="8396702" y="3365936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9" name="Rounded Rectangle 18"/>
              <p:cNvSpPr>
                <a:spLocks noChangeAspect="1"/>
              </p:cNvSpPr>
              <p:nvPr userDrawn="1"/>
            </p:nvSpPr>
            <p:spPr>
              <a:xfrm rot="2700000">
                <a:off x="5627577" y="580013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20" name="Rounded Rectangle 19"/>
              <p:cNvSpPr>
                <a:spLocks noChangeAspect="1"/>
              </p:cNvSpPr>
              <p:nvPr userDrawn="1"/>
            </p:nvSpPr>
            <p:spPr>
              <a:xfrm rot="2700000">
                <a:off x="4200527" y="1080935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587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8C3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352800" y="0"/>
            <a:ext cx="5791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5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3B650-96F3-4E21-AE3B-14C7081E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54C2E-36C1-4E64-95D9-C4E304E47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137CD-6847-4CFB-8681-4CC698E30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686FB-978C-44C5-803A-FFF9FCD4AE0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C4516-D818-428F-B006-BD2936550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0FAC9-38DA-4F2E-A902-E653C567E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13C82-1952-488D-8415-A5E21545C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2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th.Gilbertson@ps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e.com/cleanbuilding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abristow@bpa.gov" TargetMode="External"/><Relationship Id="rId2" Type="http://schemas.openxmlformats.org/officeDocument/2006/relationships/hyperlink" Target="mailto:ebboyer@bpa.gov" TargetMode="External"/><Relationship Id="rId1" Type="http://schemas.openxmlformats.org/officeDocument/2006/relationships/slideLayout" Target="../slideLayouts/slideLayout32.xml"/><Relationship Id="rId5" Type="http://schemas.openxmlformats.org/officeDocument/2006/relationships/hyperlink" Target="mailto:Tracie.oergel@avistacorp.com" TargetMode="External"/><Relationship Id="rId4" Type="http://schemas.openxmlformats.org/officeDocument/2006/relationships/hyperlink" Target="mailto:beth.Gilbertson@pse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pse.com/csem" TargetMode="External"/><Relationship Id="rId2" Type="http://schemas.openxmlformats.org/officeDocument/2006/relationships/hyperlink" Target="pse.com/cleanbuildings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Beth.Gilbertson@PSE.com" TargetMode="External"/><Relationship Id="rId5" Type="http://schemas.openxmlformats.org/officeDocument/2006/relationships/hyperlink" Target="https://www.commerce.wa.gov/growing-the-economy/energy/buildings" TargetMode="External"/><Relationship Id="rId4" Type="http://schemas.openxmlformats.org/officeDocument/2006/relationships/hyperlink" Target="https://www.pse.com/en/business-incentive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pse.com/ebcx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pse.com/tuneup" TargetMode="Externa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hyperlink" Target="pse.com/businesslighti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pse.com/p4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e.com/business-incentives/commercial-appliance-programs/commercial-foodservice-equipment?utm_source=sendgrid&amp;utm_medium=email&amp;utm_campaign=ee-dlr-smb-foodservice&amp;utm_content=20230511-bem-smb-foodservice-energystar&amp;sc_camp=5E5D9E2A8800474FC87472A2117F98E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erce.wa.gov/growing-the-economy/energy/buildings/clean-buildings-porta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erce.wa.gov/growing-the-economy/energy/buildings/clean-buildings-porta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commerce.wa.gov/growing-the-economy/energy/buildings/support-and-resources/" TargetMode="External"/><Relationship Id="rId5" Type="http://schemas.openxmlformats.org/officeDocument/2006/relationships/hyperlink" Target="https://www.commerce.wa.gov/growing-the-economy/energy/buildings/how-to-comply/" TargetMode="External"/><Relationship Id="rId4" Type="http://schemas.openxmlformats.org/officeDocument/2006/relationships/hyperlink" Target="https://www.commerce.wa.gov/growing-the-economy/energy/buildings/clean-buildings-standard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O&amp;M%20Tempate%20v5.xlsx" TargetMode="External"/><Relationship Id="rId2" Type="http://schemas.openxmlformats.org/officeDocument/2006/relationships/hyperlink" Target="Energy%20Management%20Plan%20-%20Template.docx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pse.com/business-incentives/energy-management-programs/clean-buildings?sc_camp=7C38E5249AEF4EE6E67C295322211E50&amp;gclid=EAIaIQobChMI1obz05O7_QIVlBJ9Ch29cgREEAAYASAAEgIqS_D_Bw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3291" y="1750293"/>
            <a:ext cx="8229600" cy="1039090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PSE Programs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(and our clean little secret)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3291" y="3017700"/>
            <a:ext cx="8229600" cy="482460"/>
          </a:xfrm>
        </p:spPr>
        <p:txBody>
          <a:bodyPr/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3291" y="4482906"/>
            <a:ext cx="2615097" cy="273330"/>
          </a:xfrm>
        </p:spPr>
        <p:txBody>
          <a:bodyPr/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October 2023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57200" y="4209576"/>
            <a:ext cx="1828800" cy="27333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53291" y="3374103"/>
            <a:ext cx="8229600" cy="796051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spcBef>
                <a:spcPts val="750"/>
              </a:spcBef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Beth Gilbertson, </a:t>
            </a:r>
          </a:p>
          <a:p>
            <a:pPr defTabSz="685783">
              <a:spcBef>
                <a:spcPts val="750"/>
              </a:spcBef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Energy Management, Account Executive</a:t>
            </a:r>
          </a:p>
          <a:p>
            <a:pPr defTabSz="685783">
              <a:spcBef>
                <a:spcPts val="750"/>
              </a:spcBef>
            </a:pPr>
            <a:r>
              <a:rPr lang="en-US" sz="1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Beth.Gilbertson@pse.com</a:t>
            </a:r>
            <a:r>
              <a:rPr lang="en-US" sz="15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253-867-7965</a:t>
            </a:r>
          </a:p>
          <a:p>
            <a:pPr defTabSz="685783">
              <a:spcBef>
                <a:spcPts val="750"/>
              </a:spcBef>
            </a:pP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96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68325" y="385764"/>
            <a:ext cx="2464708" cy="1852612"/>
          </a:xfrm>
        </p:spPr>
        <p:txBody>
          <a:bodyPr/>
          <a:lstStyle/>
          <a:p>
            <a:r>
              <a:rPr lang="en-US" dirty="0"/>
              <a:t>Sign up for Orientations and Cohorts:</a:t>
            </a:r>
          </a:p>
          <a:p>
            <a:r>
              <a:rPr lang="en-US" sz="1500" dirty="0"/>
              <a:t>pse.com/</a:t>
            </a:r>
            <a:r>
              <a:rPr lang="en-US" sz="1500" dirty="0" err="1"/>
              <a:t>CleanBuildings</a:t>
            </a:r>
            <a:endParaRPr lang="en-US" sz="1500" dirty="0"/>
          </a:p>
          <a:p>
            <a:endParaRPr lang="en-US" dirty="0"/>
          </a:p>
          <a:p>
            <a:r>
              <a:rPr lang="en-US" sz="2100" dirty="0"/>
              <a:t>Bookmark this page to find other valuable info you will need along the way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19501" y="824554"/>
            <a:ext cx="4822371" cy="38004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/>
              <a:t>Orientations</a:t>
            </a:r>
            <a:r>
              <a:rPr lang="en-US" sz="5400" dirty="0"/>
              <a:t>:</a:t>
            </a:r>
          </a:p>
          <a:p>
            <a:pPr fontAlgn="base"/>
            <a:r>
              <a:rPr lang="en-US" sz="5400" dirty="0"/>
              <a:t>Tuesday, Nov. 14, 2023, 11 a.m. – noon</a:t>
            </a:r>
          </a:p>
          <a:p>
            <a:pPr fontAlgn="base"/>
            <a:r>
              <a:rPr lang="en-US" sz="5400" dirty="0"/>
              <a:t>Tuesday, Dec. 12, 2023, 11 a.m. – noon</a:t>
            </a:r>
          </a:p>
          <a:p>
            <a:pPr marL="0" indent="0" fontAlgn="base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sz="7200" b="1" dirty="0"/>
              <a:t>Next Cohorts (group training start dates):  </a:t>
            </a:r>
          </a:p>
          <a:p>
            <a:r>
              <a:rPr lang="en-US" sz="5400" dirty="0"/>
              <a:t>Thursday, Nov 9, 2023 - 9-11 am</a:t>
            </a:r>
          </a:p>
          <a:p>
            <a:r>
              <a:rPr lang="en-US" sz="5400" dirty="0"/>
              <a:t>Tuesday, Jan 23, 2024 - 9-11 am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sz="5400" dirty="0"/>
              <a:t>Watch our 3 minute video at </a:t>
            </a:r>
            <a:r>
              <a:rPr lang="en-US" sz="5400" dirty="0">
                <a:hlinkClick r:id="rId3"/>
              </a:rPr>
              <a:t>www.pse.com/cleanbuildings</a:t>
            </a: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350" dirty="0">
                <a:hlinkClick r:id="rId3"/>
              </a:rPr>
              <a:t>www.pse.com/cleanbuildings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48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960" y="298027"/>
            <a:ext cx="2943498" cy="2187999"/>
          </a:xfrm>
        </p:spPr>
        <p:txBody>
          <a:bodyPr/>
          <a:lstStyle/>
          <a:p>
            <a:r>
              <a:rPr lang="en-US" dirty="0"/>
              <a:t>Utilities</a:t>
            </a:r>
          </a:p>
          <a:p>
            <a:r>
              <a:rPr lang="en-US" dirty="0"/>
              <a:t>Trainings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List from Dept. of Commerce Website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87" y="54187"/>
            <a:ext cx="64332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5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46304" y="392853"/>
            <a:ext cx="3287776" cy="4337643"/>
          </a:xfrm>
        </p:spPr>
        <p:txBody>
          <a:bodyPr/>
          <a:lstStyle/>
          <a:p>
            <a:r>
              <a:rPr lang="en-US" dirty="0"/>
              <a:t>Utility Contact Information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23733" y="392853"/>
            <a:ext cx="5102618" cy="380732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Bonneville Power Assoc.(BPA)</a:t>
            </a:r>
          </a:p>
          <a:p>
            <a:pPr lvl="1"/>
            <a:r>
              <a:rPr lang="en-US" dirty="0"/>
              <a:t>Erik Boyer, </a:t>
            </a:r>
            <a:r>
              <a:rPr lang="en-US" dirty="0">
                <a:hlinkClick r:id="rId2"/>
              </a:rPr>
              <a:t>ebboyer@bpa.gov</a:t>
            </a:r>
            <a:endParaRPr lang="en-US" dirty="0"/>
          </a:p>
          <a:p>
            <a:pPr lvl="1"/>
            <a:r>
              <a:rPr lang="en-US" dirty="0"/>
              <a:t>Debra Bristow, </a:t>
            </a:r>
            <a:r>
              <a:rPr lang="en-US" dirty="0">
                <a:hlinkClick r:id="rId3"/>
              </a:rPr>
              <a:t>dabristow@bpa.gov</a:t>
            </a:r>
            <a:endParaRPr lang="en-US" dirty="0"/>
          </a:p>
          <a:p>
            <a:r>
              <a:rPr lang="en-US" b="1" dirty="0"/>
              <a:t>Puget Sound Energy</a:t>
            </a:r>
          </a:p>
          <a:p>
            <a:pPr lvl="1"/>
            <a:r>
              <a:rPr lang="en-US" dirty="0"/>
              <a:t>Beth Gilbertson, </a:t>
            </a:r>
            <a:r>
              <a:rPr lang="en-US" dirty="0">
                <a:hlinkClick r:id="rId4"/>
              </a:rPr>
              <a:t>beth.Gilbertson@pse.com</a:t>
            </a:r>
            <a:endParaRPr lang="en-US" dirty="0"/>
          </a:p>
          <a:p>
            <a:r>
              <a:rPr lang="en-US" b="1" dirty="0" err="1"/>
              <a:t>Avista</a:t>
            </a:r>
            <a:endParaRPr lang="en-US" b="1" dirty="0"/>
          </a:p>
          <a:p>
            <a:pPr lvl="1"/>
            <a:r>
              <a:rPr lang="en-US" dirty="0"/>
              <a:t>Tracie </a:t>
            </a:r>
            <a:r>
              <a:rPr lang="en-US" dirty="0" err="1"/>
              <a:t>Oergel</a:t>
            </a:r>
            <a:r>
              <a:rPr lang="en-US" dirty="0"/>
              <a:t>, 509-495-4078 </a:t>
            </a:r>
            <a:r>
              <a:rPr lang="en-US" dirty="0">
                <a:hlinkClick r:id="rId5"/>
              </a:rPr>
              <a:t>Tracie.oergel@avistacorp.com</a:t>
            </a:r>
            <a:r>
              <a:rPr lang="en-US" dirty="0"/>
              <a:t> </a:t>
            </a:r>
          </a:p>
          <a:p>
            <a:pPr marL="365751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79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D36808-ECA4-30EA-169D-E2A027DA28C8}"/>
              </a:ext>
            </a:extLst>
          </p:cNvPr>
          <p:cNvSpPr/>
          <p:nvPr/>
        </p:nvSpPr>
        <p:spPr>
          <a:xfrm>
            <a:off x="233353" y="195264"/>
            <a:ext cx="8310572" cy="700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71693-F9A3-FE8C-FB23-647BE519E989}"/>
              </a:ext>
            </a:extLst>
          </p:cNvPr>
          <p:cNvSpPr txBox="1"/>
          <p:nvPr/>
        </p:nvSpPr>
        <p:spPr>
          <a:xfrm>
            <a:off x="233353" y="230435"/>
            <a:ext cx="757714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 Light" panose="020F0302020204030204"/>
              </a:rPr>
              <a:t>Smart Buildings Center </a:t>
            </a:r>
          </a:p>
          <a:p>
            <a:r>
              <a:rPr lang="en-US" sz="2100" b="1" dirty="0">
                <a:solidFill>
                  <a:prstClr val="black"/>
                </a:solidFill>
                <a:latin typeface="Calibri Light" panose="020F0302020204030204"/>
              </a:rPr>
              <a:t>Clean Buildings Performance Standard Helpdesk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AB8FC1-B840-F7C8-17C4-659FB878F2D7}"/>
              </a:ext>
            </a:extLst>
          </p:cNvPr>
          <p:cNvSpPr txBox="1"/>
          <p:nvPr/>
        </p:nvSpPr>
        <p:spPr>
          <a:xfrm>
            <a:off x="167229" y="1229831"/>
            <a:ext cx="831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If you have a question, a specific scenario you would like to discuss or are looking for some more resources, then the one-on-one consultation is for you.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2C9D21-0EAD-FEF4-BE09-C3E0AD5E0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5874"/>
            <a:ext cx="7549092" cy="288900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00DF834-4D77-4DE3-5080-934A831AEA6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35055" y="195265"/>
            <a:ext cx="1475583" cy="49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53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D36808-ECA4-30EA-169D-E2A027DA28C8}"/>
              </a:ext>
            </a:extLst>
          </p:cNvPr>
          <p:cNvSpPr/>
          <p:nvPr/>
        </p:nvSpPr>
        <p:spPr>
          <a:xfrm>
            <a:off x="233353" y="195264"/>
            <a:ext cx="8310572" cy="700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71693-F9A3-FE8C-FB23-647BE519E989}"/>
              </a:ext>
            </a:extLst>
          </p:cNvPr>
          <p:cNvSpPr txBox="1"/>
          <p:nvPr/>
        </p:nvSpPr>
        <p:spPr>
          <a:xfrm>
            <a:off x="233353" y="230435"/>
            <a:ext cx="757714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prstClr val="black"/>
                </a:solidFill>
                <a:latin typeface="Calibri Light" panose="020F0302020204030204"/>
              </a:rPr>
              <a:t>Lighting Survey Workbook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E52E67-78CD-7751-0355-BE8F1B8DC7F2}"/>
              </a:ext>
            </a:extLst>
          </p:cNvPr>
          <p:cNvSpPr txBox="1"/>
          <p:nvPr/>
        </p:nvSpPr>
        <p:spPr>
          <a:xfrm>
            <a:off x="233354" y="850350"/>
            <a:ext cx="8550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Developed in collaboration with Commerce and sponsoring utilities</a:t>
            </a:r>
          </a:p>
          <a:p>
            <a:pPr marL="285764" indent="-285764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Vetted by various industry stakeholders</a:t>
            </a:r>
          </a:p>
          <a:p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76B389-636D-9E08-1197-3F7A65782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53" y="1792340"/>
            <a:ext cx="8853488" cy="242887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DEB5E4B-C341-D824-63DA-EAEC20CE84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35055" y="195265"/>
            <a:ext cx="1475583" cy="49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71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PSE Business Energy Management Contacts &amp; Resources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88025" y="806027"/>
            <a:ext cx="4560295" cy="4337473"/>
          </a:xfrm>
        </p:spPr>
        <p:txBody>
          <a:bodyPr>
            <a:normAutofit/>
          </a:bodyPr>
          <a:lstStyle/>
          <a:p>
            <a:r>
              <a:rPr lang="en-US" sz="1500" dirty="0"/>
              <a:t>Clean Buildings Accelerator Trainings</a:t>
            </a:r>
          </a:p>
          <a:p>
            <a:pPr lvl="1"/>
            <a:r>
              <a:rPr lang="en-US" sz="1500" dirty="0">
                <a:hlinkClick r:id="rId2" action="ppaction://hlinkfile"/>
              </a:rPr>
              <a:t>pse.com/</a:t>
            </a:r>
            <a:r>
              <a:rPr lang="en-US" sz="1500" dirty="0" err="1">
                <a:hlinkClick r:id="rId2" action="ppaction://hlinkfile"/>
              </a:rPr>
              <a:t>cleanbuildings</a:t>
            </a:r>
            <a:endParaRPr lang="en-US" sz="1500" dirty="0"/>
          </a:p>
          <a:p>
            <a:r>
              <a:rPr lang="en-US" sz="1500" dirty="0"/>
              <a:t>Commercial Strategic Energy Management Program</a:t>
            </a:r>
          </a:p>
          <a:p>
            <a:pPr lvl="1"/>
            <a:r>
              <a:rPr lang="en-US" sz="1500" dirty="0">
                <a:hlinkClick r:id="rId3" action="ppaction://hlinkfile"/>
              </a:rPr>
              <a:t>pse.com/</a:t>
            </a:r>
            <a:r>
              <a:rPr lang="en-US" sz="1500" dirty="0" err="1">
                <a:hlinkClick r:id="rId3" action="ppaction://hlinkfile"/>
              </a:rPr>
              <a:t>csem</a:t>
            </a:r>
            <a:endParaRPr lang="en-US" sz="1500" dirty="0"/>
          </a:p>
          <a:p>
            <a:r>
              <a:rPr lang="en-US" sz="1500" dirty="0"/>
              <a:t>PSE Business Incentives</a:t>
            </a:r>
          </a:p>
          <a:p>
            <a:pPr lvl="1"/>
            <a:r>
              <a:rPr lang="en-US" sz="1500" dirty="0">
                <a:hlinkClick r:id="rId4"/>
              </a:rPr>
              <a:t>https://www.pse.com/en/business-incentives</a:t>
            </a:r>
            <a:endParaRPr lang="en-US" sz="1500" dirty="0"/>
          </a:p>
          <a:p>
            <a:pPr lvl="0"/>
            <a:r>
              <a:rPr lang="en-US" sz="1500" dirty="0">
                <a:solidFill>
                  <a:prstClr val="black"/>
                </a:solidFill>
              </a:rPr>
              <a:t>Department of Commerce</a:t>
            </a:r>
          </a:p>
          <a:p>
            <a:pPr marL="457200" lvl="1" indent="0">
              <a:buNone/>
            </a:pPr>
            <a:r>
              <a:rPr lang="en-US" sz="1500" dirty="0">
                <a:solidFill>
                  <a:srgbClr val="474C55"/>
                </a:solidFill>
                <a:hlinkClick r:id="rId5"/>
              </a:rPr>
              <a:t>https://www.commerce.wa.gov/growing-the-economy/energy/buildings</a:t>
            </a:r>
            <a:endParaRPr lang="en-US" sz="1500" dirty="0">
              <a:solidFill>
                <a:srgbClr val="474C55"/>
              </a:solidFill>
            </a:endParaRPr>
          </a:p>
          <a:p>
            <a:pPr marL="457200" lvl="1" indent="0">
              <a:buNone/>
            </a:pPr>
            <a:endParaRPr lang="en-US" sz="1000" dirty="0">
              <a:solidFill>
                <a:srgbClr val="474C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/>
              <a:t>Beth Gilbertson</a:t>
            </a:r>
            <a:r>
              <a:rPr lang="en-US" sz="1400" dirty="0"/>
              <a:t>, Acct. Exec., Major Accounts</a:t>
            </a:r>
          </a:p>
          <a:p>
            <a:pPr lvl="1"/>
            <a:r>
              <a:rPr lang="en-US" sz="1400" dirty="0">
                <a:hlinkClick r:id="rId6"/>
              </a:rPr>
              <a:t>Beth.Gilbertson@PSE.com</a:t>
            </a:r>
            <a:r>
              <a:rPr lang="en-US" sz="1400" dirty="0"/>
              <a:t>, 253-867-7965</a:t>
            </a:r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https://www.pse.com/en/business-incentives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61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198626" y="1006275"/>
            <a:ext cx="2909455" cy="1852612"/>
          </a:xfrm>
        </p:spPr>
        <p:txBody>
          <a:bodyPr/>
          <a:lstStyle/>
          <a:p>
            <a:r>
              <a:rPr lang="en-US" dirty="0"/>
              <a:t>Who is a CSEM Customer?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108081" y="1106959"/>
            <a:ext cx="5835997" cy="2252550"/>
          </a:xfrm>
        </p:spPr>
        <p:txBody>
          <a:bodyPr/>
          <a:lstStyle/>
          <a:p>
            <a:pPr lvl="0"/>
            <a:r>
              <a:rPr lang="en-US" sz="1800" dirty="0"/>
              <a:t>Commercial buildings</a:t>
            </a:r>
          </a:p>
          <a:p>
            <a:pPr lvl="1">
              <a:buClr>
                <a:srgbClr val="58C3B4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Examples –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Colleges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universities, school districts, government facilities, office buildings</a:t>
            </a:r>
          </a:p>
          <a:p>
            <a:pPr lvl="0"/>
            <a:r>
              <a:rPr lang="en-US" sz="1800" dirty="0"/>
              <a:t>Eligibility: 1,000,000 kWh or 135,000 therms (annually)</a:t>
            </a:r>
          </a:p>
          <a:p>
            <a:pPr lvl="0"/>
            <a:r>
              <a:rPr lang="en-US" sz="1800" dirty="0"/>
              <a:t>Designate point of contact (“energy champion”)</a:t>
            </a:r>
          </a:p>
          <a:p>
            <a:pPr lvl="1">
              <a:buClr>
                <a:srgbClr val="58C3B4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New/existing employee</a:t>
            </a:r>
          </a:p>
          <a:p>
            <a:pPr lvl="1">
              <a:buClr>
                <a:srgbClr val="58C3B4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Suggest: administration employee, custodian, HVAC/ Building technician, property manager, consultant</a:t>
            </a:r>
          </a:p>
          <a:p>
            <a:pPr lvl="1">
              <a:buClr>
                <a:srgbClr val="58C3B4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PSE contact for energy saving actions performed through the year</a:t>
            </a:r>
          </a:p>
          <a:p>
            <a:pPr lvl="1">
              <a:buClr>
                <a:srgbClr val="58C3B4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 reassign as needed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833523" y="4625029"/>
            <a:ext cx="3163888" cy="225728"/>
          </a:xfrm>
        </p:spPr>
        <p:txBody>
          <a:bodyPr/>
          <a:lstStyle/>
          <a:p>
            <a:r>
              <a:rPr lang="en-US" dirty="0"/>
              <a:t>PSE CSEM Program Summary</a:t>
            </a:r>
          </a:p>
        </p:txBody>
      </p:sp>
    </p:spTree>
    <p:extLst>
      <p:ext uri="{BB962C8B-B14F-4D97-AF65-F5344CB8AC3E}">
        <p14:creationId xmlns:p14="http://schemas.microsoft.com/office/powerpoint/2010/main" val="3375753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100972" y="1956007"/>
            <a:ext cx="2909455" cy="1852612"/>
          </a:xfrm>
        </p:spPr>
        <p:txBody>
          <a:bodyPr/>
          <a:lstStyle/>
          <a:p>
            <a:r>
              <a:rPr lang="en-US" dirty="0"/>
              <a:t>What is CSEM?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122511" y="739658"/>
            <a:ext cx="5835997" cy="2252550"/>
          </a:xfrm>
        </p:spPr>
        <p:txBody>
          <a:bodyPr/>
          <a:lstStyle/>
          <a:p>
            <a:pPr lvl="0"/>
            <a:r>
              <a:rPr lang="en-US" sz="1800" dirty="0"/>
              <a:t>Commercial Strategic Energy Management (CSEM) program targets </a:t>
            </a:r>
            <a:r>
              <a:rPr lang="en-US" sz="1800" b="1" dirty="0">
                <a:solidFill>
                  <a:srgbClr val="006671"/>
                </a:solidFill>
              </a:rPr>
              <a:t>energy savings </a:t>
            </a:r>
            <a:r>
              <a:rPr lang="en-US" sz="1800" dirty="0"/>
              <a:t>at commercial buildings through </a:t>
            </a:r>
            <a:r>
              <a:rPr lang="en-US" sz="1800" b="1" dirty="0">
                <a:solidFill>
                  <a:srgbClr val="006671"/>
                </a:solidFill>
              </a:rPr>
              <a:t>low/no-cost measures</a:t>
            </a:r>
            <a:r>
              <a:rPr lang="en-US" sz="1800" dirty="0"/>
              <a:t>. Examples:</a:t>
            </a:r>
          </a:p>
          <a:p>
            <a:pPr lvl="1">
              <a:buClr>
                <a:srgbClr val="58C3B4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Match operating schedules to occupancy</a:t>
            </a:r>
          </a:p>
          <a:p>
            <a:pPr lvl="1">
              <a:buClr>
                <a:srgbClr val="58C3B4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Verify set-points</a:t>
            </a:r>
          </a:p>
          <a:p>
            <a:pPr lvl="1">
              <a:buClr>
                <a:srgbClr val="58C3B4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Occupant engagement campaigns</a:t>
            </a:r>
          </a:p>
          <a:p>
            <a:pPr lvl="1">
              <a:buClr>
                <a:srgbClr val="58C3B4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Support facility maintenance teams</a:t>
            </a:r>
          </a:p>
          <a:p>
            <a:pPr lvl="0"/>
            <a:r>
              <a:rPr lang="en-US" dirty="0"/>
              <a:t>A no-penalty </a:t>
            </a:r>
            <a:r>
              <a:rPr lang="en-US" b="1" dirty="0">
                <a:solidFill>
                  <a:srgbClr val="006671"/>
                </a:solidFill>
              </a:rPr>
              <a:t>3-year program </a:t>
            </a:r>
            <a:r>
              <a:rPr lang="en-US" dirty="0"/>
              <a:t>provides </a:t>
            </a:r>
            <a:r>
              <a:rPr lang="en-US" b="1" dirty="0">
                <a:solidFill>
                  <a:srgbClr val="006671"/>
                </a:solidFill>
              </a:rPr>
              <a:t>incentives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b="1" dirty="0">
                <a:solidFill>
                  <a:srgbClr val="006671"/>
                </a:solidFill>
              </a:rPr>
              <a:t>training</a:t>
            </a:r>
            <a:r>
              <a:rPr lang="en-US" b="1" dirty="0"/>
              <a:t>, </a:t>
            </a:r>
            <a:r>
              <a:rPr lang="en-US" b="1" dirty="0">
                <a:solidFill>
                  <a:srgbClr val="006671"/>
                </a:solidFill>
              </a:rPr>
              <a:t>support</a:t>
            </a:r>
            <a:r>
              <a:rPr lang="en-US" b="1" dirty="0"/>
              <a:t> </a:t>
            </a:r>
            <a:r>
              <a:rPr lang="en-US" dirty="0"/>
              <a:t>from PSE engineers and access to building energy use </a:t>
            </a:r>
            <a:r>
              <a:rPr lang="en-US" b="1" dirty="0">
                <a:solidFill>
                  <a:srgbClr val="006671"/>
                </a:solidFill>
              </a:rPr>
              <a:t>data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Partners are supported to </a:t>
            </a:r>
            <a:r>
              <a:rPr lang="en-US" b="1" dirty="0">
                <a:solidFill>
                  <a:srgbClr val="006671"/>
                </a:solidFill>
              </a:rPr>
              <a:t>reduce energy </a:t>
            </a:r>
            <a:r>
              <a:rPr lang="en-US" dirty="0"/>
              <a:t>by </a:t>
            </a:r>
            <a:r>
              <a:rPr lang="en-US" b="1" dirty="0">
                <a:solidFill>
                  <a:srgbClr val="006671"/>
                </a:solidFill>
              </a:rPr>
              <a:t>3%</a:t>
            </a:r>
            <a:r>
              <a:rPr lang="en-US" dirty="0"/>
              <a:t> in the first year, </a:t>
            </a:r>
            <a:r>
              <a:rPr lang="en-US" b="1" dirty="0">
                <a:solidFill>
                  <a:srgbClr val="006671"/>
                </a:solidFill>
              </a:rPr>
              <a:t>5%</a:t>
            </a:r>
            <a:r>
              <a:rPr lang="en-US" dirty="0"/>
              <a:t> in the second year, and </a:t>
            </a:r>
            <a:r>
              <a:rPr lang="en-US" b="1" dirty="0">
                <a:solidFill>
                  <a:srgbClr val="006671"/>
                </a:solidFill>
              </a:rPr>
              <a:t>5%</a:t>
            </a:r>
            <a:r>
              <a:rPr lang="en-US" dirty="0">
                <a:solidFill>
                  <a:srgbClr val="006671"/>
                </a:solidFill>
              </a:rPr>
              <a:t> </a:t>
            </a:r>
            <a:r>
              <a:rPr lang="en-US" dirty="0"/>
              <a:t>in the third year. (Targets)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PSE CSEM Program Summary</a:t>
            </a:r>
          </a:p>
        </p:txBody>
      </p:sp>
    </p:spTree>
    <p:extLst>
      <p:ext uri="{BB962C8B-B14F-4D97-AF65-F5344CB8AC3E}">
        <p14:creationId xmlns:p14="http://schemas.microsoft.com/office/powerpoint/2010/main" val="795398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08790" y="212894"/>
            <a:ext cx="2173045" cy="4853957"/>
          </a:xfrm>
        </p:spPr>
        <p:txBody>
          <a:bodyPr/>
          <a:lstStyle/>
          <a:p>
            <a:endParaRPr lang="en-US" dirty="0"/>
          </a:p>
          <a:p>
            <a:r>
              <a:rPr lang="en-US" sz="2400" dirty="0"/>
              <a:t>Commercial Strategic </a:t>
            </a:r>
          </a:p>
          <a:p>
            <a:r>
              <a:rPr lang="en-US" sz="2400" dirty="0"/>
              <a:t>Energy Management</a:t>
            </a:r>
          </a:p>
          <a:p>
            <a:r>
              <a:rPr lang="en-US" sz="2400" dirty="0"/>
              <a:t>Benefits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059687" y="0"/>
            <a:ext cx="5835997" cy="2252550"/>
          </a:xfrm>
        </p:spPr>
        <p:txBody>
          <a:bodyPr/>
          <a:lstStyle/>
          <a:p>
            <a:pPr lvl="0"/>
            <a:r>
              <a:rPr lang="en-US" sz="1400" dirty="0"/>
              <a:t>Grant incentives - annually</a:t>
            </a:r>
          </a:p>
          <a:p>
            <a:pPr lvl="1">
              <a:buClr>
                <a:srgbClr val="58C3B4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Performance incentive: $0.02/kWh and $.15/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therm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reduced</a:t>
            </a:r>
          </a:p>
          <a:p>
            <a:pPr lvl="1">
              <a:buClr>
                <a:srgbClr val="58C3B4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Target incentive: target savings are achieved (3%, 5%, 5%)</a:t>
            </a:r>
          </a:p>
          <a:p>
            <a:pPr lvl="1">
              <a:buClr>
                <a:srgbClr val="58C3B4"/>
              </a:buClr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Training allowance: reimbursement for training, software, &amp; software upgrades</a:t>
            </a:r>
          </a:p>
          <a:p>
            <a:pPr lvl="0"/>
            <a:r>
              <a:rPr lang="en-US" sz="1400" dirty="0"/>
              <a:t>Energy use software – </a:t>
            </a:r>
            <a:r>
              <a:rPr lang="en-US" sz="1400" dirty="0" err="1"/>
              <a:t>i.d.</a:t>
            </a:r>
            <a:r>
              <a:rPr lang="en-US" sz="1400" dirty="0"/>
              <a:t> energy waste, interval energy data, training &amp; support </a:t>
            </a:r>
          </a:p>
          <a:p>
            <a:pPr lvl="0"/>
            <a:r>
              <a:rPr lang="en-US" sz="1400" dirty="0"/>
              <a:t>Professional trainings &amp; workshops: Smart Buildings Center, Building Operator Certifications</a:t>
            </a:r>
          </a:p>
          <a:p>
            <a:pPr lvl="0"/>
            <a:r>
              <a:rPr lang="en-US" sz="1400" dirty="0"/>
              <a:t>(3) building assessments – “energy audits” identify no-cost &amp; low-cost energy saving actions</a:t>
            </a:r>
          </a:p>
          <a:p>
            <a:pPr lvl="0"/>
            <a:r>
              <a:rPr lang="en-US" sz="1400" b="1" dirty="0"/>
              <a:t>Clean Buildings Act (House Bill 1257) compliance support</a:t>
            </a:r>
            <a:r>
              <a:rPr lang="en-US" sz="1400" dirty="0"/>
              <a:t>: EUI reports, document templates, portfolio manager data upload, &amp; trainings</a:t>
            </a:r>
          </a:p>
          <a:p>
            <a:pPr lvl="0"/>
            <a:r>
              <a:rPr lang="en-US" sz="1400" dirty="0"/>
              <a:t>Operating cost predictability &amp; impacts: unforeseen circumstances – ex; extreme weather, COVID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PSE CSEM Program Summary</a:t>
            </a:r>
          </a:p>
        </p:txBody>
      </p:sp>
    </p:spTree>
    <p:extLst>
      <p:ext uri="{BB962C8B-B14F-4D97-AF65-F5344CB8AC3E}">
        <p14:creationId xmlns:p14="http://schemas.microsoft.com/office/powerpoint/2010/main" val="1949758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633413"/>
            <a:ext cx="3501813" cy="2502640"/>
          </a:xfrm>
        </p:spPr>
        <p:txBody>
          <a:bodyPr/>
          <a:lstStyle/>
          <a:p>
            <a:r>
              <a:rPr lang="en-US" dirty="0"/>
              <a:t>Existing Building Commissioning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Can covers100% of commissioning professional. fee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dirty="0"/>
              <a:t>More incentives for implementation &amp; performance</a:t>
            </a:r>
          </a:p>
          <a:p>
            <a:r>
              <a:rPr lang="en-US" sz="1400" dirty="0"/>
              <a:t>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pse.com/</a:t>
            </a:r>
            <a:r>
              <a:rPr lang="en-US" dirty="0" err="1">
                <a:hlinkClick r:id="rId2" action="ppaction://hlinkfile"/>
              </a:rPr>
              <a:t>ebcx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13" y="633413"/>
            <a:ext cx="5560675" cy="36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9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844" y="105703"/>
            <a:ext cx="4521485" cy="5037797"/>
          </a:xfrm>
          <a:prstGeom prst="rect">
            <a:avLst/>
          </a:prstGeom>
        </p:spPr>
      </p:pic>
      <p:sp>
        <p:nvSpPr>
          <p:cNvPr id="3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9331" y="198284"/>
            <a:ext cx="3613457" cy="1852612"/>
          </a:xfrm>
        </p:spPr>
        <p:txBody>
          <a:bodyPr/>
          <a:lstStyle/>
          <a:p>
            <a:r>
              <a:rPr lang="en-US" dirty="0"/>
              <a:t>PSE Service Area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02" y="705967"/>
            <a:ext cx="21471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95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13028" y="572453"/>
            <a:ext cx="3117851" cy="1852612"/>
          </a:xfrm>
        </p:spPr>
        <p:txBody>
          <a:bodyPr/>
          <a:lstStyle/>
          <a:p>
            <a:r>
              <a:rPr lang="en-US" dirty="0"/>
              <a:t>Building Tune Up</a:t>
            </a:r>
          </a:p>
          <a:p>
            <a:pPr lvl="1"/>
            <a:r>
              <a:rPr lang="en-US" dirty="0"/>
              <a:t>Low-cost/no-cost</a:t>
            </a:r>
          </a:p>
          <a:p>
            <a:pPr lvl="1"/>
            <a:r>
              <a:rPr lang="en-US" dirty="0"/>
              <a:t>In-house HVAC techs</a:t>
            </a:r>
          </a:p>
          <a:p>
            <a:pPr lvl="1"/>
            <a:r>
              <a:rPr lang="en-US" dirty="0"/>
              <a:t>Performance Incentive – pays for system upgrades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pse.com/</a:t>
            </a:r>
            <a:r>
              <a:rPr lang="en-US" dirty="0" err="1">
                <a:hlinkClick r:id="rId2" action="ppaction://hlinkfile"/>
              </a:rPr>
              <a:t>tuneup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40" y="88053"/>
            <a:ext cx="5750560" cy="439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6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919" y="178904"/>
            <a:ext cx="5687081" cy="482047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45440" y="453813"/>
            <a:ext cx="3115733" cy="2032212"/>
          </a:xfrm>
        </p:spPr>
        <p:txBody>
          <a:bodyPr/>
          <a:lstStyle/>
          <a:p>
            <a:r>
              <a:rPr lang="en-US" dirty="0"/>
              <a:t>Lighting can amount to 40% to Building’s total energy use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4" action="ppaction://hlinkfile"/>
              </a:rPr>
              <a:t>pse.com/</a:t>
            </a:r>
            <a:r>
              <a:rPr lang="en-US" dirty="0" err="1">
                <a:hlinkClick r:id="rId4" action="ppaction://hlinkfile"/>
              </a:rPr>
              <a:t>businesslighting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24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3" action="ppaction://hlinkfile"/>
              </a:rPr>
              <a:t>pse.com/p4p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0" y="633413"/>
            <a:ext cx="3004457" cy="1852612"/>
          </a:xfrm>
        </p:spPr>
        <p:txBody>
          <a:bodyPr/>
          <a:lstStyle/>
          <a:p>
            <a:r>
              <a:rPr lang="en-US" dirty="0"/>
              <a:t>For whole building energy saving projects:</a:t>
            </a:r>
          </a:p>
          <a:p>
            <a:pPr marL="1143000" lvl="1" indent="-457200"/>
            <a:r>
              <a:rPr lang="en-US" dirty="0"/>
              <a:t>Windows</a:t>
            </a:r>
          </a:p>
          <a:p>
            <a:pPr marL="1143000" lvl="1" indent="-457200"/>
            <a:r>
              <a:rPr lang="en-US" dirty="0"/>
              <a:t>HVAC</a:t>
            </a:r>
          </a:p>
          <a:p>
            <a:pPr marL="1143000" lvl="1" indent="-457200"/>
            <a:r>
              <a:rPr lang="en-US" dirty="0"/>
              <a:t>Controls</a:t>
            </a:r>
          </a:p>
          <a:p>
            <a:pPr marL="1143000" lvl="1" indent="-457200"/>
            <a:r>
              <a:rPr lang="en-US" dirty="0"/>
              <a:t>Lighting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16" y="1"/>
            <a:ext cx="5583392" cy="447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54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-99391" y="385157"/>
            <a:ext cx="3103848" cy="3282717"/>
          </a:xfrm>
        </p:spPr>
        <p:txBody>
          <a:bodyPr/>
          <a:lstStyle/>
          <a:p>
            <a:pPr algn="ctr"/>
            <a:r>
              <a:rPr lang="en-US" dirty="0"/>
              <a:t>Foodservice</a:t>
            </a:r>
          </a:p>
          <a:p>
            <a:pPr algn="ctr"/>
            <a:r>
              <a:rPr lang="en-US" dirty="0"/>
              <a:t>Equipment Rebates</a:t>
            </a:r>
          </a:p>
          <a:p>
            <a:endParaRPr lang="en-US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Central Kitchens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Check in with Foodservice folks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Athletics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54072" y="4625029"/>
            <a:ext cx="2150386" cy="384293"/>
          </a:xfrm>
        </p:spPr>
        <p:txBody>
          <a:bodyPr/>
          <a:lstStyle/>
          <a:p>
            <a:r>
              <a:rPr lang="en-US" dirty="0">
                <a:hlinkClick r:id="rId3"/>
              </a:rPr>
              <a:t>PSE | Commercial Foodservice Equipment Rebates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39" y="143222"/>
            <a:ext cx="5661061" cy="500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44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buildings are eligible?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62019" y="327991"/>
            <a:ext cx="4379852" cy="4565557"/>
          </a:xfrm>
        </p:spPr>
        <p:txBody>
          <a:bodyPr>
            <a:normAutofit/>
          </a:bodyPr>
          <a:lstStyle/>
          <a:p>
            <a:r>
              <a:rPr lang="en-US" dirty="0"/>
              <a:t>Commercial buildings over 50,000 sq. ft.</a:t>
            </a:r>
          </a:p>
          <a:p>
            <a:pPr marL="457200" lvl="1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Examples: Schools, Supermarkets, Hospitals, Car dealerships, Churches, Office buildings, Non-profits, Warehouses</a:t>
            </a:r>
          </a:p>
          <a:p>
            <a:r>
              <a:rPr lang="en-US" dirty="0"/>
              <a:t>Does not include:</a:t>
            </a:r>
          </a:p>
          <a:p>
            <a:pPr marL="457200" lvl="1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Industrial buildings (manufacturers), Federal buildings, Multifamily, Agricultural structures, Parking garage area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2431740" cy="268518"/>
          </a:xfrm>
        </p:spPr>
        <p:txBody>
          <a:bodyPr/>
          <a:lstStyle/>
          <a:p>
            <a:r>
              <a:rPr lang="en-US" dirty="0"/>
              <a:t>https://apps.leg.wa.gov/wac/default.aspx?cite=194-50-150</a:t>
            </a:r>
          </a:p>
        </p:txBody>
      </p:sp>
    </p:spTree>
    <p:extLst>
      <p:ext uri="{BB962C8B-B14F-4D97-AF65-F5344CB8AC3E}">
        <p14:creationId xmlns:p14="http://schemas.microsoft.com/office/powerpoint/2010/main" val="345336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Deadlines &amp; penalties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62019" y="971488"/>
            <a:ext cx="4379852" cy="3879269"/>
          </a:xfrm>
        </p:spPr>
        <p:txBody>
          <a:bodyPr>
            <a:normAutofit/>
          </a:bodyPr>
          <a:lstStyle/>
          <a:p>
            <a:r>
              <a:rPr lang="en-US" dirty="0"/>
              <a:t>Compliance required by </a:t>
            </a:r>
            <a:r>
              <a:rPr lang="en-US" b="1" dirty="0"/>
              <a:t>June 1</a:t>
            </a:r>
            <a:r>
              <a:rPr lang="en-US" dirty="0"/>
              <a:t> of each year below with 5 year review cycles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EMP and O&amp;M program must be operationalized </a:t>
            </a:r>
            <a:r>
              <a:rPr lang="en-US" b="1" dirty="0"/>
              <a:t>one year prior to deadline</a:t>
            </a:r>
          </a:p>
          <a:p>
            <a:r>
              <a:rPr lang="en-US" b="1" dirty="0"/>
              <a:t>1 year of energy data required </a:t>
            </a:r>
            <a:r>
              <a:rPr lang="en-US" dirty="0"/>
              <a:t>and EUI must be at or better than target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98131" y="4625029"/>
            <a:ext cx="2537386" cy="225728"/>
          </a:xfrm>
        </p:spPr>
        <p:txBody>
          <a:bodyPr/>
          <a:lstStyle/>
          <a:p>
            <a:r>
              <a:rPr lang="x-none" dirty="0">
                <a:hlinkClick r:id="rId3"/>
              </a:rPr>
              <a:t>Clean Buildings Portal - Washington State Department of Commerce</a:t>
            </a:r>
            <a:endParaRPr lang="x-none" dirty="0"/>
          </a:p>
          <a:p>
            <a:endParaRPr lang="en-US" dirty="0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6E4A65A2-7E7C-4C3E-9BFA-75FEA8C50C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t="8299" r="1734" b="7310"/>
          <a:stretch/>
        </p:blipFill>
        <p:spPr>
          <a:xfrm>
            <a:off x="3346496" y="1487903"/>
            <a:ext cx="5721877" cy="157355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724812" y="1784523"/>
            <a:ext cx="1583687" cy="1191571"/>
            <a:chOff x="6548154" y="1887850"/>
            <a:chExt cx="1765329" cy="139598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915956" y="2365440"/>
              <a:ext cx="0" cy="365760"/>
            </a:xfrm>
            <a:prstGeom prst="line">
              <a:avLst/>
            </a:prstGeom>
            <a:ln w="19050">
              <a:solidFill>
                <a:srgbClr val="0C83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313483" y="2793589"/>
              <a:ext cx="0" cy="365760"/>
            </a:xfrm>
            <a:prstGeom prst="line">
              <a:avLst/>
            </a:prstGeom>
            <a:ln w="19050">
              <a:solidFill>
                <a:srgbClr val="0C83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577278" y="1887850"/>
              <a:ext cx="0" cy="365760"/>
            </a:xfrm>
            <a:prstGeom prst="line">
              <a:avLst/>
            </a:prstGeom>
            <a:ln w="19050">
              <a:solidFill>
                <a:srgbClr val="0C83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279287" y="3006837"/>
              <a:ext cx="9733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C83A1"/>
                  </a:solidFill>
                </a:rPr>
                <a:t>June 1, 2027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57367" y="2571648"/>
              <a:ext cx="9733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C83A1"/>
                  </a:solidFill>
                </a:rPr>
                <a:t>June 1, 2026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48154" y="2094107"/>
              <a:ext cx="9733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C83A1"/>
                  </a:solidFill>
                </a:rPr>
                <a:t>June 1,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2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Recently Passed</a:t>
            </a:r>
          </a:p>
          <a:p>
            <a:endParaRPr lang="en-US" dirty="0"/>
          </a:p>
          <a:p>
            <a:r>
              <a:rPr lang="en-US" dirty="0"/>
              <a:t>SB 5722 – “Tier 2 Buildings”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SB 5722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3667539" y="633413"/>
            <a:ext cx="5387009" cy="47012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Applies to multifamily residential, non-residential, hotel, motel, dorms, and commercial buildings with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8C3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least 20,000 square feet of conditioned space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8C3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components: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Benchmarking, O&amp;M plan, Energy Management Plan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8C3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8C3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EUIt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8C3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Commerce must adopt by 2030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Notify building owners by July 1, 2025;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8C3B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reports due July 1, 2027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followed by five year review cycle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 Adopter Incentive: $0.30/sq. ft.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Noncompliance penalty: $0.30/sq. ft.</a:t>
            </a:r>
          </a:p>
        </p:txBody>
      </p:sp>
    </p:spTree>
    <p:extLst>
      <p:ext uri="{BB962C8B-B14F-4D97-AF65-F5344CB8AC3E}">
        <p14:creationId xmlns:p14="http://schemas.microsoft.com/office/powerpoint/2010/main" val="393656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13030" y="965306"/>
            <a:ext cx="3228312" cy="3465512"/>
          </a:xfrm>
        </p:spPr>
        <p:txBody>
          <a:bodyPr/>
          <a:lstStyle/>
          <a:p>
            <a:r>
              <a:rPr lang="en-US" dirty="0"/>
              <a:t>What can I do to get started?</a:t>
            </a:r>
          </a:p>
          <a:p>
            <a:r>
              <a:rPr lang="en-US" dirty="0"/>
              <a:t>Go to the Department of Commerce Website                                                              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3030" y="3634428"/>
            <a:ext cx="3412952" cy="598135"/>
          </a:xfrm>
        </p:spPr>
        <p:txBody>
          <a:bodyPr/>
          <a:lstStyle/>
          <a:p>
            <a:r>
              <a:rPr lang="x-none" sz="1800" dirty="0">
                <a:hlinkClick r:id="rId3"/>
              </a:rPr>
              <a:t>Clean Buildings Portal - Washington State Department of Commerce</a:t>
            </a:r>
            <a:endParaRPr lang="x-none" sz="18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400213" y="494453"/>
            <a:ext cx="5299021" cy="3936365"/>
          </a:xfrm>
        </p:spPr>
        <p:txBody>
          <a:bodyPr/>
          <a:lstStyle/>
          <a:p>
            <a:r>
              <a:rPr lang="en-US" dirty="0"/>
              <a:t>Here are a few steps to get you started: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Log into the </a:t>
            </a:r>
            <a:r>
              <a:rPr lang="en-US" dirty="0">
                <a:hlinkClick r:id="rId3"/>
              </a:rPr>
              <a:t>Clean Building Portal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on building profile, change Parcel Status to “ownership confirmed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Download </a:t>
            </a:r>
            <a:r>
              <a:rPr lang="en-US" dirty="0">
                <a:hlinkClick r:id="rId4"/>
              </a:rPr>
              <a:t>copy of Standard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Visit </a:t>
            </a:r>
            <a:r>
              <a:rPr lang="en-US" dirty="0">
                <a:hlinkClick r:id="rId5"/>
              </a:rPr>
              <a:t>How to Comply </a:t>
            </a:r>
            <a:r>
              <a:rPr lang="en-US" dirty="0"/>
              <a:t>webpage</a:t>
            </a:r>
          </a:p>
          <a:p>
            <a:pPr marL="1943100" lvl="3" indent="-342900"/>
            <a:r>
              <a:rPr lang="en-US" dirty="0"/>
              <a:t>Videos, flow charts,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Visit </a:t>
            </a:r>
            <a:r>
              <a:rPr lang="en-US" dirty="0">
                <a:hlinkClick r:id="rId6"/>
              </a:rPr>
              <a:t>Support and Resources </a:t>
            </a:r>
            <a:r>
              <a:rPr lang="en-US" dirty="0"/>
              <a:t>webpage</a:t>
            </a:r>
          </a:p>
          <a:p>
            <a:pPr marL="1943100" lvl="3" indent="-342900"/>
            <a:r>
              <a:rPr lang="en-US" dirty="0"/>
              <a:t>Commerce “How </a:t>
            </a:r>
            <a:r>
              <a:rPr lang="en-US" dirty="0" err="1"/>
              <a:t>To’s</a:t>
            </a:r>
            <a:r>
              <a:rPr lang="en-US" dirty="0"/>
              <a:t>”</a:t>
            </a:r>
          </a:p>
          <a:p>
            <a:pPr marL="1943100" lvl="3" indent="-342900"/>
            <a:r>
              <a:rPr lang="en-US" dirty="0"/>
              <a:t>Directory of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65012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PSE </a:t>
            </a:r>
          </a:p>
          <a:p>
            <a:r>
              <a:rPr lang="en-US" dirty="0"/>
              <a:t>Clean Buildings Accelerator Training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62019" y="964096"/>
            <a:ext cx="4379852" cy="3031434"/>
          </a:xfrm>
        </p:spPr>
        <p:txBody>
          <a:bodyPr>
            <a:normAutofit/>
          </a:bodyPr>
          <a:lstStyle/>
          <a:p>
            <a:r>
              <a:rPr lang="en-US" dirty="0"/>
              <a:t>Designed to </a:t>
            </a:r>
            <a:r>
              <a:rPr lang="en-US" b="1" dirty="0"/>
              <a:t>help PSE customers comply with the law</a:t>
            </a:r>
          </a:p>
          <a:p>
            <a:r>
              <a:rPr lang="en-US" dirty="0"/>
              <a:t>Achieve energy savings with participants own buildings (up to 3 buildings)</a:t>
            </a:r>
          </a:p>
          <a:p>
            <a:r>
              <a:rPr lang="en-US" dirty="0"/>
              <a:t>Program is </a:t>
            </a:r>
            <a:r>
              <a:rPr lang="en-US" b="1" dirty="0"/>
              <a:t>no-cost</a:t>
            </a:r>
            <a:r>
              <a:rPr lang="en-US" dirty="0"/>
              <a:t> to participants</a:t>
            </a:r>
          </a:p>
          <a:p>
            <a:r>
              <a:rPr lang="en-US" dirty="0"/>
              <a:t>Training session begins in Nov 2023, another in January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Path to compliance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/>
          </p:nvPr>
        </p:nvSpPr>
        <p:spPr>
          <a:xfrm>
            <a:off x="4062018" y="971488"/>
            <a:ext cx="5081981" cy="2669783"/>
          </a:xfrm>
        </p:spPr>
        <p:txBody>
          <a:bodyPr>
            <a:noAutofit/>
          </a:bodyPr>
          <a:lstStyle/>
          <a:p>
            <a:pPr marL="285750" lvl="2" indent="-285750" defTabSz="342900">
              <a:lnSpc>
                <a:spcPct val="25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Manager tools and guidance</a:t>
            </a:r>
          </a:p>
          <a:p>
            <a:pPr marL="285750" lvl="2" indent="-285750">
              <a:lnSpc>
                <a:spcPct val="250000"/>
              </a:lnSpc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Hands-on ESPM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(Energy Star Portfolio Manager)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Bootcamp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Support</a:t>
            </a:r>
          </a:p>
          <a:p>
            <a:pPr marL="285750" lvl="2" indent="-285750" defTabSz="342900">
              <a:lnSpc>
                <a:spcPct val="25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Management Plan Practicum with Templates</a:t>
            </a:r>
          </a:p>
          <a:p>
            <a:pPr marL="285750" lvl="2" indent="-285750" defTabSz="342900">
              <a:lnSpc>
                <a:spcPct val="25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O&amp;M Program Tools and Ongoing Elevation Seminars</a:t>
            </a:r>
          </a:p>
          <a:p>
            <a:pPr marL="285750" lvl="2" indent="-285750" defTabSz="342900">
              <a:lnSpc>
                <a:spcPct val="25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Guided EUIt assistance using ESPM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016814-790D-4FC6-98D8-751F6A5355F1}"/>
              </a:ext>
            </a:extLst>
          </p:cNvPr>
          <p:cNvGrpSpPr/>
          <p:nvPr/>
        </p:nvGrpSpPr>
        <p:grpSpPr>
          <a:xfrm>
            <a:off x="3865278" y="1111756"/>
            <a:ext cx="393482" cy="2535420"/>
            <a:chOff x="8163878" y="3264353"/>
            <a:chExt cx="312583" cy="230866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7E4871-43ED-4571-8460-C57C122E093B}"/>
                </a:ext>
              </a:extLst>
            </p:cNvPr>
            <p:cNvSpPr/>
            <p:nvPr/>
          </p:nvSpPr>
          <p:spPr>
            <a:xfrm>
              <a:off x="8166410" y="5259573"/>
              <a:ext cx="308386" cy="313441"/>
            </a:xfrm>
            <a:prstGeom prst="ellipse">
              <a:avLst/>
            </a:prstGeom>
            <a:solidFill>
              <a:srgbClr val="2E506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Gill Sans MT" panose="020B0502020104020203" pitchFamily="34" charset="0"/>
              </a:endParaRPr>
            </a:p>
          </p:txBody>
        </p:sp>
        <p:pic>
          <p:nvPicPr>
            <p:cNvPr id="14" name="Graphic 8" descr="Bullseye">
              <a:extLst>
                <a:ext uri="{FF2B5EF4-FFF2-40B4-BE49-F238E27FC236}">
                  <a16:creationId xmlns:a16="http://schemas.microsoft.com/office/drawing/2014/main" id="{CE0135BD-8A42-4D89-8513-70371274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6112" y="5295744"/>
              <a:ext cx="241093" cy="241093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9217660-4512-4D92-AAA3-74434A80E3C3}"/>
                </a:ext>
              </a:extLst>
            </p:cNvPr>
            <p:cNvSpPr/>
            <p:nvPr/>
          </p:nvSpPr>
          <p:spPr>
            <a:xfrm>
              <a:off x="8166411" y="3264353"/>
              <a:ext cx="308386" cy="313441"/>
            </a:xfrm>
            <a:prstGeom prst="ellipse">
              <a:avLst/>
            </a:prstGeom>
            <a:solidFill>
              <a:srgbClr val="F15F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Gill Sans MT" panose="020B0502020104020203" pitchFamily="34" charset="0"/>
              </a:endParaRPr>
            </a:p>
          </p:txBody>
        </p:sp>
        <p:pic>
          <p:nvPicPr>
            <p:cNvPr id="16" name="Graphic 10" descr="Lightbulb">
              <a:extLst>
                <a:ext uri="{FF2B5EF4-FFF2-40B4-BE49-F238E27FC236}">
                  <a16:creationId xmlns:a16="http://schemas.microsoft.com/office/drawing/2014/main" id="{B562EB70-FC0C-4454-B627-473225DF1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8200057" y="3300522"/>
              <a:ext cx="241093" cy="241093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A6B9B03-D219-4AF6-B0C1-495C455C139C}"/>
                </a:ext>
              </a:extLst>
            </p:cNvPr>
            <p:cNvSpPr/>
            <p:nvPr/>
          </p:nvSpPr>
          <p:spPr>
            <a:xfrm>
              <a:off x="8163878" y="3798387"/>
              <a:ext cx="308386" cy="313441"/>
            </a:xfrm>
            <a:prstGeom prst="ellipse">
              <a:avLst/>
            </a:prstGeom>
            <a:solidFill>
              <a:srgbClr val="FBA91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Gill Sans MT" panose="020B0502020104020203" pitchFamily="34" charset="0"/>
              </a:endParaRPr>
            </a:p>
          </p:txBody>
        </p:sp>
        <p:pic>
          <p:nvPicPr>
            <p:cNvPr id="18" name="Graphic 12" descr="Checklist">
              <a:extLst>
                <a:ext uri="{FF2B5EF4-FFF2-40B4-BE49-F238E27FC236}">
                  <a16:creationId xmlns:a16="http://schemas.microsoft.com/office/drawing/2014/main" id="{883887A1-FBEE-4CC8-A98A-7F34532D5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97525" y="3834561"/>
              <a:ext cx="241093" cy="241093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E64851A-6C00-4C82-AD24-0040F6150E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8075" y="4778954"/>
              <a:ext cx="308386" cy="313441"/>
            </a:xfrm>
            <a:prstGeom prst="ellipse">
              <a:avLst/>
            </a:prstGeom>
            <a:solidFill>
              <a:srgbClr val="46793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Gill Sans MT" panose="020B0502020104020203" pitchFamily="34" charset="0"/>
              </a:endParaRPr>
            </a:p>
          </p:txBody>
        </p:sp>
        <p:pic>
          <p:nvPicPr>
            <p:cNvPr id="20" name="Graphic 14" descr="Tools">
              <a:extLst>
                <a:ext uri="{FF2B5EF4-FFF2-40B4-BE49-F238E27FC236}">
                  <a16:creationId xmlns:a16="http://schemas.microsoft.com/office/drawing/2014/main" id="{6D2CDB68-EAD3-41E0-AAFE-7D678472B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201721" y="4813232"/>
              <a:ext cx="241093" cy="241093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8684344-652F-45F7-99EA-B6F875598DC4}"/>
                </a:ext>
              </a:extLst>
            </p:cNvPr>
            <p:cNvSpPr/>
            <p:nvPr/>
          </p:nvSpPr>
          <p:spPr>
            <a:xfrm>
              <a:off x="8164579" y="4295850"/>
              <a:ext cx="308386" cy="313441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prstClr val="white"/>
                </a:solidFill>
                <a:latin typeface="Gill Sans MT" panose="020B0502020104020203" pitchFamily="34" charset="0"/>
              </a:endParaRPr>
            </a:p>
          </p:txBody>
        </p:sp>
        <p:pic>
          <p:nvPicPr>
            <p:cNvPr id="22" name="Graphic 16" descr="Playbook">
              <a:extLst>
                <a:ext uri="{FF2B5EF4-FFF2-40B4-BE49-F238E27FC236}">
                  <a16:creationId xmlns:a16="http://schemas.microsoft.com/office/drawing/2014/main" id="{0FC85EB4-8EA3-4130-A149-D6EC53BCD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88817" y="4328376"/>
              <a:ext cx="248384" cy="248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159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Training Timeline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887" y="755374"/>
            <a:ext cx="5851574" cy="30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453766"/>
            <a:ext cx="3556000" cy="2431673"/>
          </a:xfrm>
        </p:spPr>
        <p:txBody>
          <a:bodyPr/>
          <a:lstStyle/>
          <a:p>
            <a:r>
              <a:rPr lang="en-US" dirty="0"/>
              <a:t>Puget Sound Energy – Clean Building Accelerator Training Templates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Energy Management Plan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O&amp;M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16960" y="243840"/>
            <a:ext cx="5242560" cy="4057227"/>
          </a:xfrm>
        </p:spPr>
        <p:txBody>
          <a:bodyPr/>
          <a:lstStyle/>
          <a:p>
            <a:r>
              <a:rPr lang="en-US" dirty="0">
                <a:hlinkClick r:id="rId2" action="ppaction://hlinkfile"/>
              </a:rPr>
              <a:t>Energy Management Plan</a:t>
            </a:r>
            <a:endParaRPr lang="en-US" dirty="0"/>
          </a:p>
          <a:p>
            <a:r>
              <a:rPr lang="en-US" dirty="0">
                <a:hlinkClick r:id="rId3" action="ppaction://hlinkfile"/>
              </a:rPr>
              <a:t>Operations &amp; Maintenance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PSE | Clean Buildings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8680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ctr" anchorCtr="0">
        <a:normAutofit/>
      </a:bodyPr>
      <a:lstStyle>
        <a:defPPr marL="285743" indent="-285743">
          <a:spcBef>
            <a:spcPts val="600"/>
          </a:spcBef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Puget Sound Energy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6671"/>
      </a:accent1>
      <a:accent2>
        <a:srgbClr val="58C3B4"/>
      </a:accent2>
      <a:accent3>
        <a:srgbClr val="C3E7E3"/>
      </a:accent3>
      <a:accent4>
        <a:srgbClr val="668B53"/>
      </a:accent4>
      <a:accent5>
        <a:srgbClr val="5B234F"/>
      </a:accent5>
      <a:accent6>
        <a:srgbClr val="E45D48"/>
      </a:accent6>
      <a:hlink>
        <a:srgbClr val="48A1FA"/>
      </a:hlink>
      <a:folHlink>
        <a:srgbClr val="C490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itle Slide">
  <a:themeElements>
    <a:clrScheme name="PSE Colors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6671"/>
      </a:accent1>
      <a:accent2>
        <a:srgbClr val="58C3B4"/>
      </a:accent2>
      <a:accent3>
        <a:srgbClr val="C3E7E3"/>
      </a:accent3>
      <a:accent4>
        <a:srgbClr val="668B53"/>
      </a:accent4>
      <a:accent5>
        <a:srgbClr val="5B234F"/>
      </a:accent5>
      <a:accent6>
        <a:srgbClr val="E45D48"/>
      </a:accent6>
      <a:hlink>
        <a:srgbClr val="48A1FA"/>
      </a:hlink>
      <a:folHlink>
        <a:srgbClr val="C490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Puget Sound Energy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6671"/>
      </a:accent1>
      <a:accent2>
        <a:srgbClr val="58C3B4"/>
      </a:accent2>
      <a:accent3>
        <a:srgbClr val="C3E7E3"/>
      </a:accent3>
      <a:accent4>
        <a:srgbClr val="668B53"/>
      </a:accent4>
      <a:accent5>
        <a:srgbClr val="5B234F"/>
      </a:accent5>
      <a:accent6>
        <a:srgbClr val="E45D48"/>
      </a:accent6>
      <a:hlink>
        <a:srgbClr val="48A1FA"/>
      </a:hlink>
      <a:folHlink>
        <a:srgbClr val="C490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18691</TotalTime>
  <Words>1253</Words>
  <Application>Microsoft Office PowerPoint</Application>
  <PresentationFormat>On-screen Show (16:9)</PresentationFormat>
  <Paragraphs>197</Paragraphs>
  <Slides>24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Gill Sans MT</vt:lpstr>
      <vt:lpstr>Wingdings</vt:lpstr>
      <vt:lpstr>Title Slide</vt:lpstr>
      <vt:lpstr>Custom Design</vt:lpstr>
      <vt:lpstr>1_Custom Design</vt:lpstr>
      <vt:lpstr>2_Custom Design</vt:lpstr>
      <vt:lpstr>1_Title Slide</vt:lpstr>
      <vt:lpstr>4_Custom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PUGET SOUND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Graey, Nathen</dc:creator>
  <cp:lastModifiedBy>Susan Locke</cp:lastModifiedBy>
  <cp:revision>334</cp:revision>
  <dcterms:created xsi:type="dcterms:W3CDTF">2021-08-12T16:24:34Z</dcterms:created>
  <dcterms:modified xsi:type="dcterms:W3CDTF">2023-11-06T20:46:17Z</dcterms:modified>
</cp:coreProperties>
</file>