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16"/>
  </p:notesMasterIdLst>
  <p:handoutMasterIdLst>
    <p:handoutMasterId r:id="rId17"/>
  </p:handoutMasterIdLst>
  <p:sldIdLst>
    <p:sldId id="259" r:id="rId6"/>
    <p:sldId id="273" r:id="rId7"/>
    <p:sldId id="266" r:id="rId8"/>
    <p:sldId id="271" r:id="rId9"/>
    <p:sldId id="269" r:id="rId10"/>
    <p:sldId id="277" r:id="rId11"/>
    <p:sldId id="276" r:id="rId12"/>
    <p:sldId id="278" r:id="rId13"/>
    <p:sldId id="279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5A50"/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036" autoAdjust="0"/>
  </p:normalViewPr>
  <p:slideViewPr>
    <p:cSldViewPr snapToGrid="0">
      <p:cViewPr varScale="1">
        <p:scale>
          <a:sx n="105" d="100"/>
          <a:sy n="105" d="100"/>
        </p:scale>
        <p:origin x="18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ysClr val="windowText" lastClr="000000"/>
                </a:solidFill>
              </a:rPr>
              <a:t>% of</a:t>
            </a:r>
            <a:r>
              <a:rPr lang="en-US" baseline="0" dirty="0">
                <a:solidFill>
                  <a:sysClr val="windowText" lastClr="000000"/>
                </a:solidFill>
              </a:rPr>
              <a:t> 2023-25 Minor Work Allocations by College</a:t>
            </a:r>
          </a:p>
          <a:p>
            <a:pPr>
              <a:defRPr>
                <a:solidFill>
                  <a:sysClr val="windowText" lastClr="000000"/>
                </a:solidFill>
              </a:defRPr>
            </a:pPr>
            <a:r>
              <a:rPr lang="en-US" sz="1100" baseline="0" dirty="0">
                <a:solidFill>
                  <a:sysClr val="windowText" lastClr="000000"/>
                </a:solidFill>
              </a:rPr>
              <a:t>(includes expenditures and reappropriations)</a:t>
            </a:r>
            <a:endParaRPr lang="en-US" sz="1100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4"/>
          <c:order val="4"/>
          <c:tx>
            <c:strRef>
              <c:f>'End of Biennium'!$G$3</c:f>
              <c:strCache>
                <c:ptCount val="1"/>
                <c:pt idx="0">
                  <c:v>% Obligated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3377959769387912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BC-43CF-8FF5-CC3B53FBEED0}"/>
                </c:ext>
              </c:extLst>
            </c:dLbl>
            <c:dLbl>
              <c:idx val="1"/>
              <c:layout>
                <c:manualLayout>
                  <c:x val="0"/>
                  <c:y val="-0.3460349032055910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BC-43CF-8FF5-CC3B53FBEED0}"/>
                </c:ext>
              </c:extLst>
            </c:dLbl>
            <c:dLbl>
              <c:idx val="2"/>
              <c:layout>
                <c:manualLayout>
                  <c:x val="1.6044923765134364E-3"/>
                  <c:y val="-0.343288594449991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BC-43CF-8FF5-CC3B53FBEED0}"/>
                </c:ext>
              </c:extLst>
            </c:dLbl>
            <c:dLbl>
              <c:idx val="3"/>
              <c:layout>
                <c:manualLayout>
                  <c:x val="0"/>
                  <c:y val="-0.271884566804392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BC-43CF-8FF5-CC3B53FBEED0}"/>
                </c:ext>
              </c:extLst>
            </c:dLbl>
            <c:dLbl>
              <c:idx val="4"/>
              <c:layout>
                <c:manualLayout>
                  <c:x val="0"/>
                  <c:y val="-0.3295570506719914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EBC-43CF-8FF5-CC3B53FBEED0}"/>
                </c:ext>
              </c:extLst>
            </c:dLbl>
            <c:dLbl>
              <c:idx val="5"/>
              <c:layout>
                <c:manualLayout>
                  <c:x val="0"/>
                  <c:y val="-0.3460349032055910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EBC-43CF-8FF5-CC3B53FBEED0}"/>
                </c:ext>
              </c:extLst>
            </c:dLbl>
            <c:dLbl>
              <c:idx val="6"/>
              <c:layout>
                <c:manualLayout>
                  <c:x val="2.9415353760736789E-17"/>
                  <c:y val="-0.293855036849192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EBC-43CF-8FF5-CC3B53FBEED0}"/>
                </c:ext>
              </c:extLst>
            </c:dLbl>
            <c:dLbl>
              <c:idx val="7"/>
              <c:layout>
                <c:manualLayout>
                  <c:x val="0"/>
                  <c:y val="-0.2526604055151935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EBC-43CF-8FF5-CC3B53FBEED0}"/>
                </c:ext>
              </c:extLst>
            </c:dLbl>
            <c:dLbl>
              <c:idx val="8"/>
              <c:layout>
                <c:manualLayout>
                  <c:x val="0"/>
                  <c:y val="-0.340542285694391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EBC-43CF-8FF5-CC3B53FBEED0}"/>
                </c:ext>
              </c:extLst>
            </c:dLbl>
            <c:dLbl>
              <c:idx val="9"/>
              <c:layout>
                <c:manualLayout>
                  <c:x val="0"/>
                  <c:y val="-0.274630875559992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EBC-43CF-8FF5-CC3B53FBEED0}"/>
                </c:ext>
              </c:extLst>
            </c:dLbl>
            <c:dLbl>
              <c:idx val="10"/>
              <c:layout>
                <c:manualLayout>
                  <c:x val="0"/>
                  <c:y val="-0.1840026866251952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EBC-43CF-8FF5-CC3B53FBEED0}"/>
                </c:ext>
              </c:extLst>
            </c:dLbl>
            <c:dLbl>
              <c:idx val="11"/>
              <c:layout>
                <c:manualLayout>
                  <c:x val="0"/>
                  <c:y val="-0.1592859078247958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EBC-43CF-8FF5-CC3B53FBEED0}"/>
                </c:ext>
              </c:extLst>
            </c:dLbl>
            <c:dLbl>
              <c:idx val="12"/>
              <c:layout>
                <c:manualLayout>
                  <c:x val="0"/>
                  <c:y val="-0.2883624193379925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EBC-43CF-8FF5-CC3B53FBEED0}"/>
                </c:ext>
              </c:extLst>
            </c:dLbl>
            <c:dLbl>
              <c:idx val="13"/>
              <c:layout>
                <c:manualLayout>
                  <c:x val="0"/>
                  <c:y val="-0.307586580627192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EBC-43CF-8FF5-CC3B53FBEED0}"/>
                </c:ext>
              </c:extLst>
            </c:dLbl>
            <c:dLbl>
              <c:idx val="14"/>
              <c:layout>
                <c:manualLayout>
                  <c:x val="0"/>
                  <c:y val="-0.3103328893827919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EBC-43CF-8FF5-CC3B53FBEED0}"/>
                </c:ext>
              </c:extLst>
            </c:dLbl>
            <c:dLbl>
              <c:idx val="15"/>
              <c:layout>
                <c:manualLayout>
                  <c:x val="0"/>
                  <c:y val="-0.343288594449991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EBC-43CF-8FF5-CC3B53FBEED0}"/>
                </c:ext>
              </c:extLst>
            </c:dLbl>
            <c:dLbl>
              <c:idx val="16"/>
              <c:layout>
                <c:manualLayout>
                  <c:x val="-5.8830707521473578E-17"/>
                  <c:y val="-0.3130791981383919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EBC-43CF-8FF5-CC3B53FBEED0}"/>
                </c:ext>
              </c:extLst>
            </c:dLbl>
            <c:dLbl>
              <c:idx val="17"/>
              <c:layout>
                <c:manualLayout>
                  <c:x val="-5.8830707521473578E-17"/>
                  <c:y val="-0.3048402718715921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EBC-43CF-8FF5-CC3B53FBEED0}"/>
                </c:ext>
              </c:extLst>
            </c:dLbl>
            <c:dLbl>
              <c:idx val="18"/>
              <c:layout>
                <c:manualLayout>
                  <c:x val="0"/>
                  <c:y val="-0.340542285694391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EBC-43CF-8FF5-CC3B53FBEED0}"/>
                </c:ext>
              </c:extLst>
            </c:dLbl>
            <c:dLbl>
              <c:idx val="19"/>
              <c:layout>
                <c:manualLayout>
                  <c:x val="-1.1766141504294716E-16"/>
                  <c:y val="-0.32131812440519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EBC-43CF-8FF5-CC3B53FBEED0}"/>
                </c:ext>
              </c:extLst>
            </c:dLbl>
            <c:dLbl>
              <c:idx val="20"/>
              <c:layout>
                <c:manualLayout>
                  <c:x val="-1.6044923765135834E-3"/>
                  <c:y val="-0.340542285694391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EBC-43CF-8FF5-CC3B53FBEED0}"/>
                </c:ext>
              </c:extLst>
            </c:dLbl>
            <c:dLbl>
              <c:idx val="21"/>
              <c:layout>
                <c:manualLayout>
                  <c:x val="0"/>
                  <c:y val="-0.340542285694391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EBC-43CF-8FF5-CC3B53FBEED0}"/>
                </c:ext>
              </c:extLst>
            </c:dLbl>
            <c:dLbl>
              <c:idx val="22"/>
              <c:layout>
                <c:manualLayout>
                  <c:x val="1.6044923765134659E-3"/>
                  <c:y val="-0.335049668183191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EBC-43CF-8FF5-CC3B53FBEED0}"/>
                </c:ext>
              </c:extLst>
            </c:dLbl>
            <c:dLbl>
              <c:idx val="23"/>
              <c:layout>
                <c:manualLayout>
                  <c:x val="0"/>
                  <c:y val="-0.2691382580487930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EBC-43CF-8FF5-CC3B53FBEED0}"/>
                </c:ext>
              </c:extLst>
            </c:dLbl>
            <c:dLbl>
              <c:idx val="24"/>
              <c:layout>
                <c:manualLayout>
                  <c:x val="0"/>
                  <c:y val="-0.318571815649591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EBC-43CF-8FF5-CC3B53FBEED0}"/>
                </c:ext>
              </c:extLst>
            </c:dLbl>
            <c:dLbl>
              <c:idx val="25"/>
              <c:layout>
                <c:manualLayout>
                  <c:x val="0"/>
                  <c:y val="-0.293855036849192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EBC-43CF-8FF5-CC3B53FBEED0}"/>
                </c:ext>
              </c:extLst>
            </c:dLbl>
            <c:dLbl>
              <c:idx val="26"/>
              <c:layout>
                <c:manualLayout>
                  <c:x val="0"/>
                  <c:y val="-0.343288594449991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EBC-43CF-8FF5-CC3B53FBEED0}"/>
                </c:ext>
              </c:extLst>
            </c:dLbl>
            <c:dLbl>
              <c:idx val="27"/>
              <c:layout>
                <c:manualLayout>
                  <c:x val="0"/>
                  <c:y val="-0.3323033594275914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EBC-43CF-8FF5-CC3B53FBEED0}"/>
                </c:ext>
              </c:extLst>
            </c:dLbl>
            <c:dLbl>
              <c:idx val="28"/>
              <c:layout>
                <c:manualLayout>
                  <c:x val="0"/>
                  <c:y val="-0.3377959769387912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EBC-43CF-8FF5-CC3B53FBEED0}"/>
                </c:ext>
              </c:extLst>
            </c:dLbl>
            <c:dLbl>
              <c:idx val="29"/>
              <c:layout>
                <c:manualLayout>
                  <c:x val="-1.1766141504294716E-16"/>
                  <c:y val="-0.335049668183191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EBC-43CF-8FF5-CC3B53FBEED0}"/>
                </c:ext>
              </c:extLst>
            </c:dLbl>
            <c:dLbl>
              <c:idx val="30"/>
              <c:layout>
                <c:manualLayout>
                  <c:x val="0"/>
                  <c:y val="-0.3295570506719914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EBC-43CF-8FF5-CC3B53FBEED0}"/>
                </c:ext>
              </c:extLst>
            </c:dLbl>
            <c:dLbl>
              <c:idx val="31"/>
              <c:layout>
                <c:manualLayout>
                  <c:x val="0"/>
                  <c:y val="-0.3323033594275914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EBC-43CF-8FF5-CC3B53FBEED0}"/>
                </c:ext>
              </c:extLst>
            </c:dLbl>
            <c:dLbl>
              <c:idx val="32"/>
              <c:layout>
                <c:manualLayout>
                  <c:x val="0"/>
                  <c:y val="-0.340542285694391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AEBC-43CF-8FF5-CC3B53FBEED0}"/>
                </c:ext>
              </c:extLst>
            </c:dLbl>
            <c:dLbl>
              <c:idx val="33"/>
              <c:layout>
                <c:manualLayout>
                  <c:x val="-1.1766141504294716E-16"/>
                  <c:y val="-0.3323033594275914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EBC-43CF-8FF5-CC3B53FBEE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t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'End of Biennium'!$B$4:$B$37</c:f>
              <c:strCache>
                <c:ptCount val="34"/>
                <c:pt idx="0">
                  <c:v>Bates</c:v>
                </c:pt>
                <c:pt idx="1">
                  <c:v>Bellevue</c:v>
                </c:pt>
                <c:pt idx="2">
                  <c:v>Bellingham</c:v>
                </c:pt>
                <c:pt idx="3">
                  <c:v>Big Bend</c:v>
                </c:pt>
                <c:pt idx="4">
                  <c:v>Cascadia</c:v>
                </c:pt>
                <c:pt idx="5">
                  <c:v>Centralia</c:v>
                </c:pt>
                <c:pt idx="6">
                  <c:v>Clark</c:v>
                </c:pt>
                <c:pt idx="7">
                  <c:v>Clover Park</c:v>
                </c:pt>
                <c:pt idx="8">
                  <c:v>Columbia Basin</c:v>
                </c:pt>
                <c:pt idx="9">
                  <c:v>Edmonds</c:v>
                </c:pt>
                <c:pt idx="10">
                  <c:v>Everett</c:v>
                </c:pt>
                <c:pt idx="11">
                  <c:v>Grays Harbor</c:v>
                </c:pt>
                <c:pt idx="12">
                  <c:v>Green River</c:v>
                </c:pt>
                <c:pt idx="13">
                  <c:v>Highline</c:v>
                </c:pt>
                <c:pt idx="14">
                  <c:v>Lake WA</c:v>
                </c:pt>
                <c:pt idx="15">
                  <c:v>Lower Columbia</c:v>
                </c:pt>
                <c:pt idx="16">
                  <c:v>North Seattle (063)</c:v>
                </c:pt>
                <c:pt idx="17">
                  <c:v>Olympic</c:v>
                </c:pt>
                <c:pt idx="18">
                  <c:v>Peninsula</c:v>
                </c:pt>
                <c:pt idx="19">
                  <c:v>Pierce Ft. Steilacoom</c:v>
                </c:pt>
                <c:pt idx="20">
                  <c:v>Pierce Puyallup</c:v>
                </c:pt>
                <c:pt idx="21">
                  <c:v>Renton</c:v>
                </c:pt>
                <c:pt idx="22">
                  <c:v>Seattle Central (062)</c:v>
                </c:pt>
                <c:pt idx="23">
                  <c:v>Shoreline</c:v>
                </c:pt>
                <c:pt idx="24">
                  <c:v>Skagit Valley</c:v>
                </c:pt>
                <c:pt idx="25">
                  <c:v>South Puget Sound</c:v>
                </c:pt>
                <c:pt idx="26">
                  <c:v>South Seattle (064)</c:v>
                </c:pt>
                <c:pt idx="27">
                  <c:v>Spokane (171)</c:v>
                </c:pt>
                <c:pt idx="28">
                  <c:v>Spokane Falls (172)</c:v>
                </c:pt>
                <c:pt idx="29">
                  <c:v>Tacoma</c:v>
                </c:pt>
                <c:pt idx="30">
                  <c:v>Walla Walla</c:v>
                </c:pt>
                <c:pt idx="31">
                  <c:v>Wenatchee Valley</c:v>
                </c:pt>
                <c:pt idx="32">
                  <c:v>Whatcom</c:v>
                </c:pt>
                <c:pt idx="33">
                  <c:v>Yakima</c:v>
                </c:pt>
              </c:strCache>
            </c:strRef>
          </c:cat>
          <c:val>
            <c:numRef>
              <c:f>'End of Biennium'!$G$4:$G$37</c:f>
              <c:numCache>
                <c:formatCode>0.0%</c:formatCode>
                <c:ptCount val="34"/>
                <c:pt idx="0">
                  <c:v>0.9991964969658117</c:v>
                </c:pt>
                <c:pt idx="1">
                  <c:v>1</c:v>
                </c:pt>
                <c:pt idx="2">
                  <c:v>0.99996837265509197</c:v>
                </c:pt>
                <c:pt idx="3">
                  <c:v>0.93977129154730454</c:v>
                </c:pt>
                <c:pt idx="4">
                  <c:v>0.99740249407633064</c:v>
                </c:pt>
                <c:pt idx="5">
                  <c:v>1</c:v>
                </c:pt>
                <c:pt idx="6">
                  <c:v>0.95833168145168013</c:v>
                </c:pt>
                <c:pt idx="7">
                  <c:v>0.92867070651913874</c:v>
                </c:pt>
                <c:pt idx="8">
                  <c:v>1</c:v>
                </c:pt>
                <c:pt idx="9">
                  <c:v>0.94502366145345684</c:v>
                </c:pt>
                <c:pt idx="10">
                  <c:v>0.86785656846140713</c:v>
                </c:pt>
                <c:pt idx="11">
                  <c:v>0.83429660387012328</c:v>
                </c:pt>
                <c:pt idx="12">
                  <c:v>0.96549089206044025</c:v>
                </c:pt>
                <c:pt idx="13">
                  <c:v>0.97833989262217824</c:v>
                </c:pt>
                <c:pt idx="14">
                  <c:v>0.9781893534381878</c:v>
                </c:pt>
                <c:pt idx="15">
                  <c:v>1</c:v>
                </c:pt>
                <c:pt idx="16">
                  <c:v>0.97918165568139204</c:v>
                </c:pt>
                <c:pt idx="17">
                  <c:v>0.97171099019724072</c:v>
                </c:pt>
                <c:pt idx="18">
                  <c:v>1</c:v>
                </c:pt>
                <c:pt idx="19">
                  <c:v>0.99342945437587971</c:v>
                </c:pt>
                <c:pt idx="20">
                  <c:v>1</c:v>
                </c:pt>
                <c:pt idx="21">
                  <c:v>0.9997920838277724</c:v>
                </c:pt>
                <c:pt idx="22">
                  <c:v>0.9962212120808992</c:v>
                </c:pt>
                <c:pt idx="23">
                  <c:v>0.93924932563561814</c:v>
                </c:pt>
                <c:pt idx="24">
                  <c:v>0.99283572401841957</c:v>
                </c:pt>
                <c:pt idx="25">
                  <c:v>0.96255611718996248</c:v>
                </c:pt>
                <c:pt idx="26">
                  <c:v>1</c:v>
                </c:pt>
                <c:pt idx="27">
                  <c:v>0.99697084886993093</c:v>
                </c:pt>
                <c:pt idx="28">
                  <c:v>1</c:v>
                </c:pt>
                <c:pt idx="29">
                  <c:v>0.99830400790315332</c:v>
                </c:pt>
                <c:pt idx="30">
                  <c:v>0.99625995172210013</c:v>
                </c:pt>
                <c:pt idx="31">
                  <c:v>0.99498905318131781</c:v>
                </c:pt>
                <c:pt idx="32">
                  <c:v>1</c:v>
                </c:pt>
                <c:pt idx="33">
                  <c:v>0.99180310790742521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AEBC-43CF-8FF5-CC3B53FBE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5264671"/>
        <c:axId val="495265151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'End of Biennium'!$C$3</c15:sqref>
                        </c15:formulaRef>
                      </c:ext>
                    </c:extLst>
                    <c:strCache>
                      <c:ptCount val="1"/>
                      <c:pt idx="0">
                        <c:v>Allocation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'End of Biennium'!$B$4:$B$37</c15:sqref>
                        </c15:formulaRef>
                      </c:ext>
                    </c:extLst>
                    <c:strCache>
                      <c:ptCount val="34"/>
                      <c:pt idx="0">
                        <c:v>Bates</c:v>
                      </c:pt>
                      <c:pt idx="1">
                        <c:v>Bellevue</c:v>
                      </c:pt>
                      <c:pt idx="2">
                        <c:v>Bellingham</c:v>
                      </c:pt>
                      <c:pt idx="3">
                        <c:v>Big Bend</c:v>
                      </c:pt>
                      <c:pt idx="4">
                        <c:v>Cascadia</c:v>
                      </c:pt>
                      <c:pt idx="5">
                        <c:v>Centralia</c:v>
                      </c:pt>
                      <c:pt idx="6">
                        <c:v>Clark</c:v>
                      </c:pt>
                      <c:pt idx="7">
                        <c:v>Clover Park</c:v>
                      </c:pt>
                      <c:pt idx="8">
                        <c:v>Columbia Basin</c:v>
                      </c:pt>
                      <c:pt idx="9">
                        <c:v>Edmonds</c:v>
                      </c:pt>
                      <c:pt idx="10">
                        <c:v>Everett</c:v>
                      </c:pt>
                      <c:pt idx="11">
                        <c:v>Grays Harbor</c:v>
                      </c:pt>
                      <c:pt idx="12">
                        <c:v>Green River</c:v>
                      </c:pt>
                      <c:pt idx="13">
                        <c:v>Highline</c:v>
                      </c:pt>
                      <c:pt idx="14">
                        <c:v>Lake WA</c:v>
                      </c:pt>
                      <c:pt idx="15">
                        <c:v>Lower Columbia</c:v>
                      </c:pt>
                      <c:pt idx="16">
                        <c:v>North Seattle (063)</c:v>
                      </c:pt>
                      <c:pt idx="17">
                        <c:v>Olympic</c:v>
                      </c:pt>
                      <c:pt idx="18">
                        <c:v>Peninsula</c:v>
                      </c:pt>
                      <c:pt idx="19">
                        <c:v>Pierce Ft. Steilacoom</c:v>
                      </c:pt>
                      <c:pt idx="20">
                        <c:v>Pierce Puyallup</c:v>
                      </c:pt>
                      <c:pt idx="21">
                        <c:v>Renton</c:v>
                      </c:pt>
                      <c:pt idx="22">
                        <c:v>Seattle Central (062)</c:v>
                      </c:pt>
                      <c:pt idx="23">
                        <c:v>Shoreline</c:v>
                      </c:pt>
                      <c:pt idx="24">
                        <c:v>Skagit Valley</c:v>
                      </c:pt>
                      <c:pt idx="25">
                        <c:v>South Puget Sound</c:v>
                      </c:pt>
                      <c:pt idx="26">
                        <c:v>South Seattle (064)</c:v>
                      </c:pt>
                      <c:pt idx="27">
                        <c:v>Spokane (171)</c:v>
                      </c:pt>
                      <c:pt idx="28">
                        <c:v>Spokane Falls (172)</c:v>
                      </c:pt>
                      <c:pt idx="29">
                        <c:v>Tacoma</c:v>
                      </c:pt>
                      <c:pt idx="30">
                        <c:v>Walla Walla</c:v>
                      </c:pt>
                      <c:pt idx="31">
                        <c:v>Wenatchee Valley</c:v>
                      </c:pt>
                      <c:pt idx="32">
                        <c:v>Whatcom</c:v>
                      </c:pt>
                      <c:pt idx="33">
                        <c:v>Yakima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'End of Biennium'!$C$4:$C$37</c15:sqref>
                        </c15:formulaRef>
                      </c:ext>
                    </c:extLst>
                    <c:numCache>
                      <c:formatCode>_("$"* #,##0_);_("$"* \(#,##0\);_("$"* "-"??_);_(@_)</c:formatCode>
                      <c:ptCount val="34"/>
                      <c:pt idx="0">
                        <c:v>3681380</c:v>
                      </c:pt>
                      <c:pt idx="1">
                        <c:v>6025084</c:v>
                      </c:pt>
                      <c:pt idx="2">
                        <c:v>4236840</c:v>
                      </c:pt>
                      <c:pt idx="3">
                        <c:v>5056044</c:v>
                      </c:pt>
                      <c:pt idx="4">
                        <c:v>1784789</c:v>
                      </c:pt>
                      <c:pt idx="5">
                        <c:v>3019946</c:v>
                      </c:pt>
                      <c:pt idx="6">
                        <c:v>5574451</c:v>
                      </c:pt>
                      <c:pt idx="7">
                        <c:v>5977446</c:v>
                      </c:pt>
                      <c:pt idx="8">
                        <c:v>6436705</c:v>
                      </c:pt>
                      <c:pt idx="9">
                        <c:v>5192834</c:v>
                      </c:pt>
                      <c:pt idx="10">
                        <c:v>4874688</c:v>
                      </c:pt>
                      <c:pt idx="11">
                        <c:v>4761037</c:v>
                      </c:pt>
                      <c:pt idx="12">
                        <c:v>3854055</c:v>
                      </c:pt>
                      <c:pt idx="13">
                        <c:v>8924748</c:v>
                      </c:pt>
                      <c:pt idx="14">
                        <c:v>4563276</c:v>
                      </c:pt>
                      <c:pt idx="15">
                        <c:v>4733705</c:v>
                      </c:pt>
                      <c:pt idx="16">
                        <c:v>4831316</c:v>
                      </c:pt>
                      <c:pt idx="17">
                        <c:v>3846264</c:v>
                      </c:pt>
                      <c:pt idx="18">
                        <c:v>2534171</c:v>
                      </c:pt>
                      <c:pt idx="19">
                        <c:v>4724113</c:v>
                      </c:pt>
                      <c:pt idx="20">
                        <c:v>888742</c:v>
                      </c:pt>
                      <c:pt idx="21">
                        <c:v>4766344</c:v>
                      </c:pt>
                      <c:pt idx="22">
                        <c:v>7592117</c:v>
                      </c:pt>
                      <c:pt idx="23">
                        <c:v>3602281</c:v>
                      </c:pt>
                      <c:pt idx="24">
                        <c:v>9126812</c:v>
                      </c:pt>
                      <c:pt idx="25">
                        <c:v>6456355</c:v>
                      </c:pt>
                      <c:pt idx="26">
                        <c:v>4506975</c:v>
                      </c:pt>
                      <c:pt idx="27">
                        <c:v>9270584</c:v>
                      </c:pt>
                      <c:pt idx="28">
                        <c:v>6965679</c:v>
                      </c:pt>
                      <c:pt idx="29">
                        <c:v>8713484</c:v>
                      </c:pt>
                      <c:pt idx="30">
                        <c:v>5607949</c:v>
                      </c:pt>
                      <c:pt idx="31">
                        <c:v>4806876</c:v>
                      </c:pt>
                      <c:pt idx="32">
                        <c:v>4493092</c:v>
                      </c:pt>
                      <c:pt idx="33">
                        <c:v>4175607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3-AEBC-43CF-8FF5-CC3B53FBEED0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'End of Biennium'!$D$3</c15:sqref>
                        </c15:formulaRef>
                      </c:ext>
                    </c:extLst>
                    <c:strCache>
                      <c:ptCount val="1"/>
                      <c:pt idx="0">
                        <c:v>Expenses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'End of Biennium'!$B$4:$B$37</c15:sqref>
                        </c15:formulaRef>
                      </c:ext>
                    </c:extLst>
                    <c:strCache>
                      <c:ptCount val="34"/>
                      <c:pt idx="0">
                        <c:v>Bates</c:v>
                      </c:pt>
                      <c:pt idx="1">
                        <c:v>Bellevue</c:v>
                      </c:pt>
                      <c:pt idx="2">
                        <c:v>Bellingham</c:v>
                      </c:pt>
                      <c:pt idx="3">
                        <c:v>Big Bend</c:v>
                      </c:pt>
                      <c:pt idx="4">
                        <c:v>Cascadia</c:v>
                      </c:pt>
                      <c:pt idx="5">
                        <c:v>Centralia</c:v>
                      </c:pt>
                      <c:pt idx="6">
                        <c:v>Clark</c:v>
                      </c:pt>
                      <c:pt idx="7">
                        <c:v>Clover Park</c:v>
                      </c:pt>
                      <c:pt idx="8">
                        <c:v>Columbia Basin</c:v>
                      </c:pt>
                      <c:pt idx="9">
                        <c:v>Edmonds</c:v>
                      </c:pt>
                      <c:pt idx="10">
                        <c:v>Everett</c:v>
                      </c:pt>
                      <c:pt idx="11">
                        <c:v>Grays Harbor</c:v>
                      </c:pt>
                      <c:pt idx="12">
                        <c:v>Green River</c:v>
                      </c:pt>
                      <c:pt idx="13">
                        <c:v>Highline</c:v>
                      </c:pt>
                      <c:pt idx="14">
                        <c:v>Lake WA</c:v>
                      </c:pt>
                      <c:pt idx="15">
                        <c:v>Lower Columbia</c:v>
                      </c:pt>
                      <c:pt idx="16">
                        <c:v>North Seattle (063)</c:v>
                      </c:pt>
                      <c:pt idx="17">
                        <c:v>Olympic</c:v>
                      </c:pt>
                      <c:pt idx="18">
                        <c:v>Peninsula</c:v>
                      </c:pt>
                      <c:pt idx="19">
                        <c:v>Pierce Ft. Steilacoom</c:v>
                      </c:pt>
                      <c:pt idx="20">
                        <c:v>Pierce Puyallup</c:v>
                      </c:pt>
                      <c:pt idx="21">
                        <c:v>Renton</c:v>
                      </c:pt>
                      <c:pt idx="22">
                        <c:v>Seattle Central (062)</c:v>
                      </c:pt>
                      <c:pt idx="23">
                        <c:v>Shoreline</c:v>
                      </c:pt>
                      <c:pt idx="24">
                        <c:v>Skagit Valley</c:v>
                      </c:pt>
                      <c:pt idx="25">
                        <c:v>South Puget Sound</c:v>
                      </c:pt>
                      <c:pt idx="26">
                        <c:v>South Seattle (064)</c:v>
                      </c:pt>
                      <c:pt idx="27">
                        <c:v>Spokane (171)</c:v>
                      </c:pt>
                      <c:pt idx="28">
                        <c:v>Spokane Falls (172)</c:v>
                      </c:pt>
                      <c:pt idx="29">
                        <c:v>Tacoma</c:v>
                      </c:pt>
                      <c:pt idx="30">
                        <c:v>Walla Walla</c:v>
                      </c:pt>
                      <c:pt idx="31">
                        <c:v>Wenatchee Valley</c:v>
                      </c:pt>
                      <c:pt idx="32">
                        <c:v>Whatcom</c:v>
                      </c:pt>
                      <c:pt idx="33">
                        <c:v>Yakima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'End of Biennium'!$D$4:$D$37</c15:sqref>
                        </c15:formulaRef>
                      </c:ext>
                    </c:extLst>
                    <c:numCache>
                      <c:formatCode>_("$"* #,##0_);_("$"* \(#,##0\);_("$"* "-"??_);_(@_)</c:formatCode>
                      <c:ptCount val="34"/>
                      <c:pt idx="0">
                        <c:v>2731376</c:v>
                      </c:pt>
                      <c:pt idx="1">
                        <c:v>6025084</c:v>
                      </c:pt>
                      <c:pt idx="2">
                        <c:v>4236706</c:v>
                      </c:pt>
                      <c:pt idx="3">
                        <c:v>4751525</c:v>
                      </c:pt>
                      <c:pt idx="4">
                        <c:v>1780153</c:v>
                      </c:pt>
                      <c:pt idx="5">
                        <c:v>3019946</c:v>
                      </c:pt>
                      <c:pt idx="6">
                        <c:v>5342173</c:v>
                      </c:pt>
                      <c:pt idx="7">
                        <c:v>5551079</c:v>
                      </c:pt>
                      <c:pt idx="8">
                        <c:v>6436705</c:v>
                      </c:pt>
                      <c:pt idx="9">
                        <c:v>4907351</c:v>
                      </c:pt>
                      <c:pt idx="10">
                        <c:v>4230530</c:v>
                      </c:pt>
                      <c:pt idx="11">
                        <c:v>3972117</c:v>
                      </c:pt>
                      <c:pt idx="12">
                        <c:v>3721055</c:v>
                      </c:pt>
                      <c:pt idx="13">
                        <c:v>8731437</c:v>
                      </c:pt>
                      <c:pt idx="14">
                        <c:v>4463748</c:v>
                      </c:pt>
                      <c:pt idx="15">
                        <c:v>3092152</c:v>
                      </c:pt>
                      <c:pt idx="16">
                        <c:v>4730736</c:v>
                      </c:pt>
                      <c:pt idx="17">
                        <c:v>3281112</c:v>
                      </c:pt>
                      <c:pt idx="18">
                        <c:v>2507630</c:v>
                      </c:pt>
                      <c:pt idx="19">
                        <c:v>4693073</c:v>
                      </c:pt>
                      <c:pt idx="20">
                        <c:v>888742</c:v>
                      </c:pt>
                      <c:pt idx="21">
                        <c:v>4765353</c:v>
                      </c:pt>
                      <c:pt idx="22">
                        <c:v>7563428</c:v>
                      </c:pt>
                      <c:pt idx="23">
                        <c:v>3383440</c:v>
                      </c:pt>
                      <c:pt idx="24">
                        <c:v>8560142</c:v>
                      </c:pt>
                      <c:pt idx="25">
                        <c:v>6214604</c:v>
                      </c:pt>
                      <c:pt idx="26">
                        <c:v>4506975</c:v>
                      </c:pt>
                      <c:pt idx="27">
                        <c:v>9242502</c:v>
                      </c:pt>
                      <c:pt idx="28">
                        <c:v>6965679</c:v>
                      </c:pt>
                      <c:pt idx="29">
                        <c:v>8165960</c:v>
                      </c:pt>
                      <c:pt idx="30">
                        <c:v>5094843</c:v>
                      </c:pt>
                      <c:pt idx="31">
                        <c:v>4782789</c:v>
                      </c:pt>
                      <c:pt idx="32">
                        <c:v>4350007</c:v>
                      </c:pt>
                      <c:pt idx="33">
                        <c:v>4141380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AEBC-43CF-8FF5-CC3B53FBEED0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'End of Biennium'!$E$3</c15:sqref>
                        </c15:formulaRef>
                      </c:ext>
                    </c:extLst>
                    <c:strCache>
                      <c:ptCount val="1"/>
                      <c:pt idx="0">
                        <c:v>% Spend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'End of Biennium'!$B$4:$B$37</c15:sqref>
                        </c15:formulaRef>
                      </c:ext>
                    </c:extLst>
                    <c:strCache>
                      <c:ptCount val="34"/>
                      <c:pt idx="0">
                        <c:v>Bates</c:v>
                      </c:pt>
                      <c:pt idx="1">
                        <c:v>Bellevue</c:v>
                      </c:pt>
                      <c:pt idx="2">
                        <c:v>Bellingham</c:v>
                      </c:pt>
                      <c:pt idx="3">
                        <c:v>Big Bend</c:v>
                      </c:pt>
                      <c:pt idx="4">
                        <c:v>Cascadia</c:v>
                      </c:pt>
                      <c:pt idx="5">
                        <c:v>Centralia</c:v>
                      </c:pt>
                      <c:pt idx="6">
                        <c:v>Clark</c:v>
                      </c:pt>
                      <c:pt idx="7">
                        <c:v>Clover Park</c:v>
                      </c:pt>
                      <c:pt idx="8">
                        <c:v>Columbia Basin</c:v>
                      </c:pt>
                      <c:pt idx="9">
                        <c:v>Edmonds</c:v>
                      </c:pt>
                      <c:pt idx="10">
                        <c:v>Everett</c:v>
                      </c:pt>
                      <c:pt idx="11">
                        <c:v>Grays Harbor</c:v>
                      </c:pt>
                      <c:pt idx="12">
                        <c:v>Green River</c:v>
                      </c:pt>
                      <c:pt idx="13">
                        <c:v>Highline</c:v>
                      </c:pt>
                      <c:pt idx="14">
                        <c:v>Lake WA</c:v>
                      </c:pt>
                      <c:pt idx="15">
                        <c:v>Lower Columbia</c:v>
                      </c:pt>
                      <c:pt idx="16">
                        <c:v>North Seattle (063)</c:v>
                      </c:pt>
                      <c:pt idx="17">
                        <c:v>Olympic</c:v>
                      </c:pt>
                      <c:pt idx="18">
                        <c:v>Peninsula</c:v>
                      </c:pt>
                      <c:pt idx="19">
                        <c:v>Pierce Ft. Steilacoom</c:v>
                      </c:pt>
                      <c:pt idx="20">
                        <c:v>Pierce Puyallup</c:v>
                      </c:pt>
                      <c:pt idx="21">
                        <c:v>Renton</c:v>
                      </c:pt>
                      <c:pt idx="22">
                        <c:v>Seattle Central (062)</c:v>
                      </c:pt>
                      <c:pt idx="23">
                        <c:v>Shoreline</c:v>
                      </c:pt>
                      <c:pt idx="24">
                        <c:v>Skagit Valley</c:v>
                      </c:pt>
                      <c:pt idx="25">
                        <c:v>South Puget Sound</c:v>
                      </c:pt>
                      <c:pt idx="26">
                        <c:v>South Seattle (064)</c:v>
                      </c:pt>
                      <c:pt idx="27">
                        <c:v>Spokane (171)</c:v>
                      </c:pt>
                      <c:pt idx="28">
                        <c:v>Spokane Falls (172)</c:v>
                      </c:pt>
                      <c:pt idx="29">
                        <c:v>Tacoma</c:v>
                      </c:pt>
                      <c:pt idx="30">
                        <c:v>Walla Walla</c:v>
                      </c:pt>
                      <c:pt idx="31">
                        <c:v>Wenatchee Valley</c:v>
                      </c:pt>
                      <c:pt idx="32">
                        <c:v>Whatcom</c:v>
                      </c:pt>
                      <c:pt idx="33">
                        <c:v>Yakima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'End of Biennium'!$E$4:$E$37</c15:sqref>
                        </c15:formulaRef>
                      </c:ext>
                    </c:extLst>
                    <c:numCache>
                      <c:formatCode>0.0%</c:formatCode>
                      <c:ptCount val="34"/>
                      <c:pt idx="0">
                        <c:v>0.74194351031406702</c:v>
                      </c:pt>
                      <c:pt idx="1">
                        <c:v>1</c:v>
                      </c:pt>
                      <c:pt idx="2">
                        <c:v>0.99996837265509197</c:v>
                      </c:pt>
                      <c:pt idx="3">
                        <c:v>0.93977129154730454</c:v>
                      </c:pt>
                      <c:pt idx="4">
                        <c:v>0.99740249407633064</c:v>
                      </c:pt>
                      <c:pt idx="5">
                        <c:v>1</c:v>
                      </c:pt>
                      <c:pt idx="6">
                        <c:v>0.95833168145168013</c:v>
                      </c:pt>
                      <c:pt idx="7">
                        <c:v>0.92867070651913874</c:v>
                      </c:pt>
                      <c:pt idx="8">
                        <c:v>1</c:v>
                      </c:pt>
                      <c:pt idx="9">
                        <c:v>0.94502366145345684</c:v>
                      </c:pt>
                      <c:pt idx="10">
                        <c:v>0.86785656846140713</c:v>
                      </c:pt>
                      <c:pt idx="11">
                        <c:v>0.83429660387012328</c:v>
                      </c:pt>
                      <c:pt idx="12">
                        <c:v>0.96549089206044025</c:v>
                      </c:pt>
                      <c:pt idx="13">
                        <c:v>0.97833989262217824</c:v>
                      </c:pt>
                      <c:pt idx="14">
                        <c:v>0.9781893534381878</c:v>
                      </c:pt>
                      <c:pt idx="15">
                        <c:v>0.65322025770511682</c:v>
                      </c:pt>
                      <c:pt idx="16">
                        <c:v>0.97918165568139204</c:v>
                      </c:pt>
                      <c:pt idx="17">
                        <c:v>0.85306468822732917</c:v>
                      </c:pt>
                      <c:pt idx="18">
                        <c:v>0.98952675253564182</c:v>
                      </c:pt>
                      <c:pt idx="19">
                        <c:v>0.99342945437587971</c:v>
                      </c:pt>
                      <c:pt idx="20">
                        <c:v>1</c:v>
                      </c:pt>
                      <c:pt idx="21">
                        <c:v>0.9997920838277724</c:v>
                      </c:pt>
                      <c:pt idx="22">
                        <c:v>0.9962212120808992</c:v>
                      </c:pt>
                      <c:pt idx="23">
                        <c:v>0.93924932563561814</c:v>
                      </c:pt>
                      <c:pt idx="24">
                        <c:v>0.93791150732588768</c:v>
                      </c:pt>
                      <c:pt idx="25">
                        <c:v>0.96255611718996248</c:v>
                      </c:pt>
                      <c:pt idx="26">
                        <c:v>1</c:v>
                      </c:pt>
                      <c:pt idx="27">
                        <c:v>0.99697084886993093</c:v>
                      </c:pt>
                      <c:pt idx="28">
                        <c:v>1</c:v>
                      </c:pt>
                      <c:pt idx="29">
                        <c:v>0.93716359610002153</c:v>
                      </c:pt>
                      <c:pt idx="30">
                        <c:v>0.90850380415371113</c:v>
                      </c:pt>
                      <c:pt idx="31">
                        <c:v>0.99498905318131781</c:v>
                      </c:pt>
                      <c:pt idx="32">
                        <c:v>0.96815444687088537</c:v>
                      </c:pt>
                      <c:pt idx="33">
                        <c:v>0.99180310790742521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AEBC-43CF-8FF5-CC3B53FBEED0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'End of Biennium'!$F$3</c15:sqref>
                        </c15:formulaRef>
                      </c:ext>
                    </c:extLst>
                    <c:strCache>
                      <c:ptCount val="1"/>
                      <c:pt idx="0">
                        <c:v>Reapprop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'End of Biennium'!$B$4:$B$37</c15:sqref>
                        </c15:formulaRef>
                      </c:ext>
                    </c:extLst>
                    <c:strCache>
                      <c:ptCount val="34"/>
                      <c:pt idx="0">
                        <c:v>Bates</c:v>
                      </c:pt>
                      <c:pt idx="1">
                        <c:v>Bellevue</c:v>
                      </c:pt>
                      <c:pt idx="2">
                        <c:v>Bellingham</c:v>
                      </c:pt>
                      <c:pt idx="3">
                        <c:v>Big Bend</c:v>
                      </c:pt>
                      <c:pt idx="4">
                        <c:v>Cascadia</c:v>
                      </c:pt>
                      <c:pt idx="5">
                        <c:v>Centralia</c:v>
                      </c:pt>
                      <c:pt idx="6">
                        <c:v>Clark</c:v>
                      </c:pt>
                      <c:pt idx="7">
                        <c:v>Clover Park</c:v>
                      </c:pt>
                      <c:pt idx="8">
                        <c:v>Columbia Basin</c:v>
                      </c:pt>
                      <c:pt idx="9">
                        <c:v>Edmonds</c:v>
                      </c:pt>
                      <c:pt idx="10">
                        <c:v>Everett</c:v>
                      </c:pt>
                      <c:pt idx="11">
                        <c:v>Grays Harbor</c:v>
                      </c:pt>
                      <c:pt idx="12">
                        <c:v>Green River</c:v>
                      </c:pt>
                      <c:pt idx="13">
                        <c:v>Highline</c:v>
                      </c:pt>
                      <c:pt idx="14">
                        <c:v>Lake WA</c:v>
                      </c:pt>
                      <c:pt idx="15">
                        <c:v>Lower Columbia</c:v>
                      </c:pt>
                      <c:pt idx="16">
                        <c:v>North Seattle (063)</c:v>
                      </c:pt>
                      <c:pt idx="17">
                        <c:v>Olympic</c:v>
                      </c:pt>
                      <c:pt idx="18">
                        <c:v>Peninsula</c:v>
                      </c:pt>
                      <c:pt idx="19">
                        <c:v>Pierce Ft. Steilacoom</c:v>
                      </c:pt>
                      <c:pt idx="20">
                        <c:v>Pierce Puyallup</c:v>
                      </c:pt>
                      <c:pt idx="21">
                        <c:v>Renton</c:v>
                      </c:pt>
                      <c:pt idx="22">
                        <c:v>Seattle Central (062)</c:v>
                      </c:pt>
                      <c:pt idx="23">
                        <c:v>Shoreline</c:v>
                      </c:pt>
                      <c:pt idx="24">
                        <c:v>Skagit Valley</c:v>
                      </c:pt>
                      <c:pt idx="25">
                        <c:v>South Puget Sound</c:v>
                      </c:pt>
                      <c:pt idx="26">
                        <c:v>South Seattle (064)</c:v>
                      </c:pt>
                      <c:pt idx="27">
                        <c:v>Spokane (171)</c:v>
                      </c:pt>
                      <c:pt idx="28">
                        <c:v>Spokane Falls (172)</c:v>
                      </c:pt>
                      <c:pt idx="29">
                        <c:v>Tacoma</c:v>
                      </c:pt>
                      <c:pt idx="30">
                        <c:v>Walla Walla</c:v>
                      </c:pt>
                      <c:pt idx="31">
                        <c:v>Wenatchee Valley</c:v>
                      </c:pt>
                      <c:pt idx="32">
                        <c:v>Whatcom</c:v>
                      </c:pt>
                      <c:pt idx="33">
                        <c:v>Yakima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'End of Biennium'!$F$4:$F$37</c15:sqref>
                        </c15:formulaRef>
                      </c:ext>
                    </c:extLst>
                    <c:numCache>
                      <c:formatCode>General</c:formatCode>
                      <c:ptCount val="34"/>
                      <c:pt idx="0" formatCode="_(&quot;$&quot;* #,##0_);_(&quot;$&quot;* \(#,##0\);_(&quot;$&quot;* &quot;-&quot;??_);_(@_)">
                        <c:v>947046</c:v>
                      </c:pt>
                      <c:pt idx="15" formatCode="_(&quot;$&quot;* #,##0_);_(&quot;$&quot;* \(#,##0\);_(&quot;$&quot;* &quot;-&quot;??_);_(@_)">
                        <c:v>1641553</c:v>
                      </c:pt>
                      <c:pt idx="17" formatCode="_(&quot;$&quot;* #,##0_);_(&quot;$&quot;* \(#,##0\);_(&quot;$&quot;* &quot;-&quot;??_);_(@_)">
                        <c:v>456345</c:v>
                      </c:pt>
                      <c:pt idx="18" formatCode="_(&quot;$&quot;* #,##0_);_(&quot;$&quot;* \(#,##0\);_(&quot;$&quot;* &quot;-&quot;??_);_(@_)">
                        <c:v>26541</c:v>
                      </c:pt>
                      <c:pt idx="24" formatCode="_(&quot;$&quot;* #,##0_);_(&quot;$&quot;* \(#,##0\);_(&quot;$&quot;* &quot;-&quot;??_);_(@_)">
                        <c:v>501283</c:v>
                      </c:pt>
                      <c:pt idx="29" formatCode="_(&quot;$&quot;* #,##0_);_(&quot;$&quot;* \(#,##0\);_(&quot;$&quot;* &quot;-&quot;??_);_(@_)">
                        <c:v>532746</c:v>
                      </c:pt>
                      <c:pt idx="30" formatCode="_(&quot;$&quot;* #,##0_);_(&quot;$&quot;* \(#,##0\);_(&quot;$&quot;* &quot;-&quot;??_);_(@_)">
                        <c:v>492132</c:v>
                      </c:pt>
                      <c:pt idx="32" formatCode="_(&quot;$&quot;* #,##0_);_(&quot;$&quot;* \(#,##0\);_(&quot;$&quot;* &quot;-&quot;??_);_(@_)">
                        <c:v>143085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AEBC-43CF-8FF5-CC3B53FBEED0}"/>
                  </c:ext>
                </c:extLst>
              </c15:ser>
            </c15:filteredBarSeries>
          </c:ext>
        </c:extLst>
      </c:barChart>
      <c:catAx>
        <c:axId val="495264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2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265151"/>
        <c:crosses val="autoZero"/>
        <c:auto val="1"/>
        <c:lblAlgn val="ctr"/>
        <c:lblOffset val="100"/>
        <c:noMultiLvlLbl val="0"/>
      </c:catAx>
      <c:valAx>
        <c:axId val="495265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264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Expenditures don’t reflect SBCTC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82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10/22/2025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10/22/2025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584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750" b="0" i="1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except where otherwise noted.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73916" y="6435073"/>
            <a:ext cx="480406" cy="228600"/>
            <a:chOff x="973916" y="6435073"/>
            <a:chExt cx="480406" cy="22860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916" y="6435073"/>
              <a:ext cx="228600" cy="2286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722" y="6435073"/>
              <a:ext cx="228600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10/22/2025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10/22/2025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10/22/2025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10/22/2025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10/22/2025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10/22/2025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10/22/2025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10/22/2025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lyons@sbctc.edu" TargetMode="External"/><Relationship Id="rId2" Type="http://schemas.openxmlformats.org/officeDocument/2006/relationships/hyperlink" Target="mailto:djennings@sbctc.edu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slocke@sbctc.edu" TargetMode="External"/><Relationship Id="rId5" Type="http://schemas.openxmlformats.org/officeDocument/2006/relationships/hyperlink" Target="mailto:kknittle@sbctc.edu" TargetMode="External"/><Relationship Id="rId4" Type="http://schemas.openxmlformats.org/officeDocument/2006/relationships/hyperlink" Target="mailto:semorgan@sbctc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aptrack.sbctc.edu/Schedul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ctc.edu/colleges-staff/programs-services/capital-budget/facility-assessment" TargetMode="External"/><Relationship Id="rId2" Type="http://schemas.openxmlformats.org/officeDocument/2006/relationships/hyperlink" Target="https://qars.sbctc.edu/Hom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ctc.edu/resources/documents/colleges-staff/data-services/peoplesoft-ctclink/qars-access-request-form-fillable.pdf" TargetMode="External"/><Relationship Id="rId2" Type="http://schemas.openxmlformats.org/officeDocument/2006/relationships/hyperlink" Target="https://qars.sbctc.edu/hom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bctc.edu/resources/documents/colleges-staff/data-services/peoplesoft-ctclink/qars-report-guide.pdf" TargetMode="External"/><Relationship Id="rId4" Type="http://schemas.openxmlformats.org/officeDocument/2006/relationships/hyperlink" Target="https://www.sbctc.edu/resources/documents/colleges-staff/data-services/peoplesoft-ctclink/qars-qrg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9888" y="3922408"/>
            <a:ext cx="8336975" cy="999259"/>
          </a:xfrm>
        </p:spPr>
        <p:txBody>
          <a:bodyPr/>
          <a:lstStyle/>
          <a:p>
            <a:r>
              <a:rPr lang="en-US" dirty="0"/>
              <a:t>Operations and Facilities Council – October 2025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Susan Locke</a:t>
            </a:r>
          </a:p>
          <a:p>
            <a:pPr>
              <a:spcBef>
                <a:spcPts val="600"/>
              </a:spcBef>
            </a:pPr>
            <a:r>
              <a:rPr lang="en-US" dirty="0"/>
              <a:t>October 23,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C2CC4F-BFFF-4597-9BBB-7974DD537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888" y="5314596"/>
            <a:ext cx="8388928" cy="679016"/>
          </a:xfrm>
        </p:spPr>
        <p:txBody>
          <a:bodyPr/>
          <a:lstStyle/>
          <a:p>
            <a:r>
              <a:rPr lang="en-US" dirty="0"/>
              <a:t>Budget Analyst</a:t>
            </a:r>
          </a:p>
        </p:txBody>
      </p:sp>
    </p:spTree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791D1E0-CC2C-9376-2029-18FC1873B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13863"/>
              </p:ext>
            </p:extLst>
          </p:nvPr>
        </p:nvGraphicFramePr>
        <p:xfrm>
          <a:off x="598206" y="1687309"/>
          <a:ext cx="8178324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8373">
                  <a:extLst>
                    <a:ext uri="{9D8B030D-6E8A-4147-A177-3AD203B41FA5}">
                      <a16:colId xmlns:a16="http://schemas.microsoft.com/office/drawing/2014/main" val="598013762"/>
                    </a:ext>
                  </a:extLst>
                </a:gridCol>
                <a:gridCol w="3349951">
                  <a:extLst>
                    <a:ext uri="{9D8B030D-6E8A-4147-A177-3AD203B41FA5}">
                      <a16:colId xmlns:a16="http://schemas.microsoft.com/office/drawing/2014/main" val="136826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Contact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Email/Phone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583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Darrell Jennings</a:t>
                      </a:r>
                    </a:p>
                    <a:p>
                      <a:r>
                        <a:rPr lang="en-US" dirty="0"/>
                        <a:t>Capital Budget Director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2"/>
                        </a:rPr>
                        <a:t>djennings@sbctc.edu</a:t>
                      </a:r>
                      <a:endParaRPr lang="en-US" dirty="0"/>
                    </a:p>
                    <a:p>
                      <a:r>
                        <a:rPr lang="en-US" dirty="0"/>
                        <a:t>360.704.4382</a:t>
                      </a:r>
                    </a:p>
                    <a:p>
                      <a:r>
                        <a:rPr lang="en-US" dirty="0"/>
                        <a:t>360.561.1385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689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John Lyons</a:t>
                      </a:r>
                    </a:p>
                    <a:p>
                      <a:r>
                        <a:rPr lang="en-US" dirty="0"/>
                        <a:t>Principal Architect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3"/>
                        </a:rPr>
                        <a:t>jlyons@sbctc.edu</a:t>
                      </a:r>
                      <a:endParaRPr lang="en-US" dirty="0"/>
                    </a:p>
                    <a:p>
                      <a:r>
                        <a:rPr lang="en-US" dirty="0"/>
                        <a:t>360.704.4395</a:t>
                      </a:r>
                    </a:p>
                    <a:p>
                      <a:r>
                        <a:rPr lang="en-US" dirty="0"/>
                        <a:t>503.267.6562.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74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Scott Morgan</a:t>
                      </a:r>
                    </a:p>
                    <a:p>
                      <a:r>
                        <a:rPr lang="en-US" dirty="0"/>
                        <a:t>Sustainability &amp; Energy Conservation Manager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/>
                        </a:rPr>
                        <a:t>semorgan@sbctc.edu</a:t>
                      </a:r>
                      <a:endParaRPr lang="en-US" dirty="0"/>
                    </a:p>
                    <a:p>
                      <a:r>
                        <a:rPr lang="en-US" dirty="0"/>
                        <a:t>360.704.1073</a:t>
                      </a:r>
                    </a:p>
                    <a:p>
                      <a:r>
                        <a:rPr lang="en-US" dirty="0"/>
                        <a:t>360.951.0305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506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Kirk Knittle</a:t>
                      </a:r>
                    </a:p>
                    <a:p>
                      <a:r>
                        <a:rPr lang="en-US" dirty="0"/>
                        <a:t>Functional Analyst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5"/>
                        </a:rPr>
                        <a:t>kknittle@sbctc.edu</a:t>
                      </a:r>
                      <a:endParaRPr lang="en-US" dirty="0"/>
                    </a:p>
                    <a:p>
                      <a:r>
                        <a:rPr lang="en-US" dirty="0"/>
                        <a:t>360.704.1034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842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Susan Locke</a:t>
                      </a:r>
                    </a:p>
                    <a:p>
                      <a:r>
                        <a:rPr lang="en-US" dirty="0"/>
                        <a:t>Capital Budget Analyst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6"/>
                        </a:rPr>
                        <a:t>slocke@sbctc.edu</a:t>
                      </a:r>
                      <a:endParaRPr lang="en-US" dirty="0"/>
                    </a:p>
                    <a:p>
                      <a:r>
                        <a:rPr lang="en-US" dirty="0"/>
                        <a:t>360.704.4386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389443"/>
                  </a:ext>
                </a:extLst>
              </a:tr>
            </a:tbl>
          </a:graphicData>
        </a:graphic>
      </p:graphicFrame>
      <p:sp>
        <p:nvSpPr>
          <p:cNvPr id="3" name="Title 5">
            <a:extLst>
              <a:ext uri="{FF2B5EF4-FFF2-40B4-BE49-F238E27FC236}">
                <a16:creationId xmlns:a16="http://schemas.microsoft.com/office/drawing/2014/main" id="{68AF9B7E-A09E-56DC-60D1-D0BA764A4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1" y="1100708"/>
            <a:ext cx="8534403" cy="719850"/>
          </a:xfrm>
        </p:spPr>
        <p:txBody>
          <a:bodyPr>
            <a:normAutofit/>
          </a:bodyPr>
          <a:lstStyle/>
          <a:p>
            <a:r>
              <a:rPr lang="en-US" cap="none" dirty="0"/>
              <a:t>Capital Budget Staff Contacts</a:t>
            </a:r>
          </a:p>
        </p:txBody>
      </p:sp>
    </p:spTree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B2EF9-B9B7-1DE2-EF12-441C45A23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6638D-3C8D-5F1F-DFA6-960C73FBC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679" y="1561394"/>
            <a:ext cx="7255566" cy="525326"/>
          </a:xfrm>
        </p:spPr>
        <p:txBody>
          <a:bodyPr/>
          <a:lstStyle/>
          <a:p>
            <a:pPr algn="ctr"/>
            <a:r>
              <a:rPr lang="en-US" dirty="0"/>
              <a:t>Captrack project schedules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0944C-882F-0669-6A03-2697D83C4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18" y="2347099"/>
            <a:ext cx="7255567" cy="3059235"/>
          </a:xfrm>
        </p:spPr>
        <p:txBody>
          <a:bodyPr/>
          <a:lstStyle/>
          <a:p>
            <a:pPr lvl="1"/>
            <a:r>
              <a:rPr lang="en-US" sz="3200" dirty="0"/>
              <a:t>Adding/Updating project schedules</a:t>
            </a:r>
          </a:p>
          <a:p>
            <a:pPr lvl="1"/>
            <a:r>
              <a:rPr lang="en-US" sz="2800" dirty="0">
                <a:hlinkClick r:id="rId2"/>
              </a:rPr>
              <a:t>https://captrack.sbctc.edu/Schedule</a:t>
            </a:r>
            <a:endParaRPr lang="en-US" sz="2800" dirty="0"/>
          </a:p>
          <a:p>
            <a:pPr lvl="1"/>
            <a:r>
              <a:rPr lang="en-US" sz="2800" dirty="0"/>
              <a:t>User Name and Password</a:t>
            </a:r>
          </a:p>
          <a:p>
            <a:pPr lvl="2"/>
            <a:r>
              <a:rPr lang="en-US" sz="2400" dirty="0"/>
              <a:t>College 3-digit code</a:t>
            </a:r>
          </a:p>
          <a:p>
            <a:pPr lvl="1"/>
            <a:r>
              <a:rPr lang="en-US" sz="2800" dirty="0"/>
              <a:t>Project dates</a:t>
            </a:r>
          </a:p>
          <a:p>
            <a:pPr lvl="2"/>
            <a:r>
              <a:rPr lang="en-US" sz="2400" dirty="0"/>
              <a:t>Estimate/Actual</a:t>
            </a:r>
          </a:p>
          <a:p>
            <a:pPr lvl="2"/>
            <a:r>
              <a:rPr lang="en-US" sz="2400" dirty="0"/>
              <a:t>Design Start/Finish and Construction Start/Finish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25D62-52B7-E08C-F7FA-8979C0F6A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399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22C61-A0AF-1796-20B8-15589A070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2CF7-AE82-FCC5-42BC-17D97BBD0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564" y="1381439"/>
            <a:ext cx="7255566" cy="525326"/>
          </a:xfrm>
        </p:spPr>
        <p:txBody>
          <a:bodyPr/>
          <a:lstStyle/>
          <a:p>
            <a:pPr algn="ctr"/>
            <a:r>
              <a:rPr lang="en-US" dirty="0"/>
              <a:t>Directline space coding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23435-6DC9-AFF3-DC1F-93AFC2B4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4B072-0F1B-3E5A-16D0-8F61BD383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60" y="1906765"/>
            <a:ext cx="8336975" cy="4814710"/>
          </a:xfrm>
        </p:spPr>
        <p:txBody>
          <a:bodyPr/>
          <a:lstStyle/>
          <a:p>
            <a:r>
              <a:rPr lang="en-US" dirty="0"/>
              <a:t>Z-list Report in </a:t>
            </a:r>
            <a:r>
              <a:rPr lang="en-US" dirty="0">
                <a:hlinkClick r:id="rId2"/>
              </a:rPr>
              <a:t>QARS</a:t>
            </a:r>
            <a:r>
              <a:rPr lang="en-US" dirty="0"/>
              <a:t> (updated ~15</a:t>
            </a:r>
            <a:r>
              <a:rPr lang="en-US" baseline="30000" dirty="0"/>
              <a:t>th</a:t>
            </a:r>
            <a:r>
              <a:rPr lang="en-US" dirty="0"/>
              <a:t> monthly)</a:t>
            </a:r>
          </a:p>
          <a:p>
            <a:pPr lvl="1"/>
            <a:r>
              <a:rPr lang="en-US" dirty="0"/>
              <a:t>A report that identifies rooms that do not follow typical expectations for space coding.</a:t>
            </a:r>
          </a:p>
          <a:p>
            <a:pPr lvl="1"/>
            <a:r>
              <a:rPr lang="en-US" dirty="0"/>
              <a:t>The Capital Budget department prepares an annual report each fall which is reliant on accurate space coding.</a:t>
            </a:r>
          </a:p>
          <a:p>
            <a:pPr lvl="2"/>
            <a:r>
              <a:rPr lang="en-US" dirty="0"/>
              <a:t>Use QARS, or contact Susan, to obtain the Z-List spaces for your college. </a:t>
            </a:r>
          </a:p>
          <a:p>
            <a:pPr lvl="2"/>
            <a:r>
              <a:rPr lang="en-US" dirty="0"/>
              <a:t>Suggest taking this opportunity to review all your space coding and make any updates to better reflect accurate use of your spaces.</a:t>
            </a:r>
          </a:p>
          <a:p>
            <a:pPr lvl="1"/>
            <a:r>
              <a:rPr lang="en-US" dirty="0"/>
              <a:t>Leverage your data sets/resources; 25Live can be used to true up instructional spaces as updates are made for how spaces are used and </a:t>
            </a:r>
            <a:r>
              <a:rPr lang="en-US" dirty="0">
                <a:hlinkClick r:id="rId3"/>
              </a:rPr>
              <a:t>FAE &amp; CIP matrix &amp; list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3756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B3522-34BE-89F9-8E45-4BD2F5CD4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F1144-E5C7-F0E2-ACB7-0B5C10616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17" y="1499067"/>
            <a:ext cx="7255566" cy="525326"/>
          </a:xfrm>
        </p:spPr>
        <p:txBody>
          <a:bodyPr/>
          <a:lstStyle/>
          <a:p>
            <a:pPr algn="ctr"/>
            <a:r>
              <a:rPr lang="en-US" dirty="0"/>
              <a:t>QARS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06E8A-524B-D049-B3BF-0A9A3506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88204-3BA6-0B93-A303-9A8D28F10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Quality Assurance Reporting System (QARS)</a:t>
            </a:r>
          </a:p>
          <a:p>
            <a:pPr lvl="1"/>
            <a:r>
              <a:rPr lang="en-US" b="0" i="0" u="sng" dirty="0">
                <a:solidFill>
                  <a:srgbClr val="003864"/>
                </a:solidFill>
                <a:effectLst/>
                <a:latin typeface="Montserrat" panose="00000500000000000000" pitchFamily="2" charset="0"/>
                <a:hlinkClick r:id="rId2"/>
              </a:rPr>
              <a:t>Quality Assurance Reporting System (QARS)</a:t>
            </a:r>
            <a:endParaRPr lang="en-US" b="0" i="0" dirty="0">
              <a:solidFill>
                <a:srgbClr val="2B2B2B"/>
              </a:solidFill>
              <a:effectLst/>
              <a:latin typeface="Montserrat" panose="00000500000000000000" pitchFamily="2" charset="0"/>
            </a:endParaRPr>
          </a:p>
          <a:p>
            <a:pPr lvl="1"/>
            <a:r>
              <a:rPr lang="en-US" b="0" i="0" u="sng" dirty="0">
                <a:solidFill>
                  <a:srgbClr val="003864"/>
                </a:solidFill>
                <a:effectLst/>
                <a:latin typeface="Montserrat" panose="00000500000000000000" pitchFamily="2" charset="0"/>
                <a:hlinkClick r:id="rId3"/>
              </a:rPr>
              <a:t>QARS Access Request Form (Fillable)</a:t>
            </a:r>
            <a:endParaRPr lang="en-US" b="0" i="0" dirty="0">
              <a:solidFill>
                <a:srgbClr val="2B2B2B"/>
              </a:solidFill>
              <a:effectLst/>
              <a:latin typeface="Montserrat" panose="00000500000000000000" pitchFamily="2" charset="0"/>
            </a:endParaRPr>
          </a:p>
          <a:p>
            <a:pPr lvl="1"/>
            <a:r>
              <a:rPr lang="en-US" b="0" i="0" u="sng" dirty="0">
                <a:solidFill>
                  <a:srgbClr val="003864"/>
                </a:solidFill>
                <a:effectLst/>
                <a:latin typeface="Montserrat" panose="00000500000000000000" pitchFamily="2" charset="0"/>
                <a:hlinkClick r:id="rId4"/>
              </a:rPr>
              <a:t>QARS QRG</a:t>
            </a:r>
            <a:endParaRPr lang="en-US" b="0" i="0" dirty="0">
              <a:solidFill>
                <a:srgbClr val="2B2B2B"/>
              </a:solidFill>
              <a:effectLst/>
              <a:latin typeface="Montserrat" panose="00000500000000000000" pitchFamily="2" charset="0"/>
            </a:endParaRPr>
          </a:p>
          <a:p>
            <a:pPr lvl="1"/>
            <a:r>
              <a:rPr lang="en-US" b="0" i="0" u="sng" dirty="0">
                <a:solidFill>
                  <a:srgbClr val="003864"/>
                </a:solidFill>
                <a:effectLst/>
                <a:latin typeface="Montserrat" panose="00000500000000000000" pitchFamily="2" charset="0"/>
                <a:hlinkClick r:id="rId5"/>
              </a:rPr>
              <a:t>QARS Report Guide</a:t>
            </a:r>
            <a:endParaRPr lang="en-US" b="0" i="0" dirty="0">
              <a:solidFill>
                <a:srgbClr val="2B2B2B"/>
              </a:solidFill>
              <a:effectLst/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999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46D7400-44F5-0019-FBAA-DF218CAD6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69" y="1098813"/>
            <a:ext cx="3358139" cy="811249"/>
          </a:xfrm>
        </p:spPr>
        <p:txBody>
          <a:bodyPr/>
          <a:lstStyle/>
          <a:p>
            <a:r>
              <a:rPr lang="en-US" cap="none" dirty="0"/>
              <a:t>How did we do?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C067DEF-C1A5-6A1D-29D7-63B5C8193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369" y="2182156"/>
            <a:ext cx="3358139" cy="3461434"/>
          </a:xfrm>
        </p:spPr>
        <p:txBody>
          <a:bodyPr/>
          <a:lstStyle/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Reporting expenditures for:</a:t>
            </a:r>
          </a:p>
          <a:p>
            <a:pPr marL="400050" lvl="1" indent="-169863">
              <a:buFont typeface="Arial" panose="020B0604020202020204" pitchFamily="34" charset="0"/>
              <a:buChar char="•"/>
            </a:pPr>
            <a:r>
              <a:rPr lang="en-US" dirty="0"/>
              <a:t>Roof, Facility, and Site repairs</a:t>
            </a:r>
          </a:p>
          <a:p>
            <a:pPr marL="400050" lvl="1" indent="-169863">
              <a:buFont typeface="Arial" panose="020B0604020202020204" pitchFamily="34" charset="0"/>
              <a:buChar char="•"/>
            </a:pPr>
            <a:r>
              <a:rPr lang="en-US" dirty="0"/>
              <a:t>Infrastructure replacement</a:t>
            </a:r>
          </a:p>
          <a:p>
            <a:pPr marL="400050" lvl="1" indent="-169863">
              <a:buFont typeface="Arial" panose="020B0604020202020204" pitchFamily="34" charset="0"/>
              <a:buChar char="•"/>
            </a:pPr>
            <a:r>
              <a:rPr lang="en-US" dirty="0"/>
              <a:t>Program allocations</a:t>
            </a:r>
          </a:p>
          <a:p>
            <a:pPr marL="400050" lvl="1" indent="-169863">
              <a:buFont typeface="Arial" panose="020B0604020202020204" pitchFamily="34" charset="0"/>
              <a:buChar char="•"/>
            </a:pPr>
            <a:r>
              <a:rPr lang="en-US" dirty="0"/>
              <a:t>URF and emergency pool allocations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/>
              <a:t>Allocations = $175.6 million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/>
              <a:t>Expenditures = $166.8 million</a:t>
            </a:r>
          </a:p>
          <a:p>
            <a:pPr marL="400050" lvl="1" indent="-174625">
              <a:buFont typeface="Arial" panose="020B0604020202020204" pitchFamily="34" charset="0"/>
              <a:buChar char="•"/>
            </a:pPr>
            <a:r>
              <a:rPr lang="en-US" b="1" dirty="0"/>
              <a:t>97.7% of allocations spent or reappropriated</a:t>
            </a:r>
          </a:p>
          <a:p>
            <a:pPr marL="400050" lvl="1" indent="-174625">
              <a:buFont typeface="Arial" panose="020B0604020202020204" pitchFamily="34" charset="0"/>
              <a:buChar char="•"/>
            </a:pPr>
            <a:r>
              <a:rPr lang="en-US" b="1" dirty="0"/>
              <a:t>99.5% median (obligated funding)</a:t>
            </a:r>
          </a:p>
          <a:p>
            <a:pPr indent="-231753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Content Placeholder 4" descr="End of biennium summary">
            <a:extLst>
              <a:ext uri="{FF2B5EF4-FFF2-40B4-BE49-F238E27FC236}">
                <a16:creationId xmlns:a16="http://schemas.microsoft.com/office/drawing/2014/main" id="{5F4866AF-8B18-7CA5-A810-F47582E0D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67765" y="1504438"/>
            <a:ext cx="4548871" cy="514431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5CD5C-7489-5E64-8F42-815A9E3AA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EE5BC03-7CE3-4FE3-BC0A-0ACCA8AC1F24}" type="slidenum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291598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4A68B-F3AC-3D47-2541-8380085EBDA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5869" y="1297246"/>
            <a:ext cx="7255566" cy="5253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cap="all" baseline="0">
                <a:solidFill>
                  <a:srgbClr val="00376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all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% by College 2023-25</a:t>
            </a:r>
          </a:p>
        </p:txBody>
      </p:sp>
      <p:graphicFrame>
        <p:nvGraphicFramePr>
          <p:cNvPr id="6" name="Content Placeholder 5" descr="% of 2023-25 Minor Work expenditures by college/districts">
            <a:extLst>
              <a:ext uri="{FF2B5EF4-FFF2-40B4-BE49-F238E27FC236}">
                <a16:creationId xmlns:a16="http://schemas.microsoft.com/office/drawing/2014/main" id="{AF6540AC-2D1C-6605-F285-A2B890633F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734711"/>
              </p:ext>
            </p:extLst>
          </p:nvPr>
        </p:nvGraphicFramePr>
        <p:xfrm>
          <a:off x="536285" y="1822572"/>
          <a:ext cx="8337550" cy="473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F5D89D-8D95-68D5-CF53-3A6D3AF3B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44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1A612678-A4CA-9573-386C-072C85244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1" y="1100708"/>
            <a:ext cx="8534403" cy="719850"/>
          </a:xfrm>
        </p:spPr>
        <p:txBody>
          <a:bodyPr>
            <a:normAutofit/>
          </a:bodyPr>
          <a:lstStyle/>
          <a:p>
            <a:r>
              <a:rPr lang="en-US" cap="none" dirty="0"/>
              <a:t>Reallocating minor funding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C479327-146C-F1CE-5CEA-FAF921009D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“Swap meet” to reallocate funding from colleges that will not fully spend to those that need more:</a:t>
            </a:r>
          </a:p>
          <a:p>
            <a:pPr lvl="1"/>
            <a:r>
              <a:rPr lang="en-US" dirty="0"/>
              <a:t>Swap #1: $2.8 million </a:t>
            </a:r>
          </a:p>
          <a:p>
            <a:pPr lvl="1"/>
            <a:r>
              <a:rPr lang="en-US" dirty="0"/>
              <a:t>Swap #2: $1.5 million</a:t>
            </a:r>
          </a:p>
          <a:p>
            <a:endParaRPr lang="en-US" dirty="0"/>
          </a:p>
          <a:p>
            <a:r>
              <a:rPr lang="en-US" dirty="0"/>
              <a:t>End of biennium journals</a:t>
            </a:r>
          </a:p>
          <a:p>
            <a:pPr lvl="1"/>
            <a:r>
              <a:rPr lang="en-US" dirty="0"/>
              <a:t>$5.4 million “cash” to bonds</a:t>
            </a:r>
          </a:p>
          <a:p>
            <a:endParaRPr lang="en-US" dirty="0"/>
          </a:p>
        </p:txBody>
      </p:sp>
      <p:pic>
        <p:nvPicPr>
          <p:cNvPr id="5" name="Content Placeholder 4" descr="2023-25 minor work allocation end of biennium swap and spend down summary">
            <a:extLst>
              <a:ext uri="{FF2B5EF4-FFF2-40B4-BE49-F238E27FC236}">
                <a16:creationId xmlns:a16="http://schemas.microsoft.com/office/drawing/2014/main" id="{A82EFFB2-0AB5-86B7-D779-07C034ED9D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49850" y="1646374"/>
            <a:ext cx="3466786" cy="5057663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B4DD6-CB80-023F-8F50-F2BA3065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EE5BC03-7CE3-4FE3-BC0A-0ACCA8AC1F24}" type="slidenum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420102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83CFE-17A8-2F49-11FD-076982AA3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D4BD86F3-075F-FAAD-A39C-CCDF8A2F1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7" y="1474710"/>
            <a:ext cx="8534403" cy="719850"/>
          </a:xfrm>
        </p:spPr>
        <p:txBody>
          <a:bodyPr>
            <a:normAutofit/>
          </a:bodyPr>
          <a:lstStyle/>
          <a:p>
            <a:r>
              <a:rPr lang="en-US" cap="none" dirty="0"/>
              <a:t>Capital Dashboard College/District-DRAFT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C07AF-011C-EEF2-56D9-495893986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EE5BC03-7CE3-4FE3-BC0A-0ACCA8AC1F24}" type="slidenum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700" dirty="0"/>
          </a:p>
        </p:txBody>
      </p:sp>
      <p:pic>
        <p:nvPicPr>
          <p:cNvPr id="10" name="Content Placeholder 9" descr="Capital Budget Dashboard DRAFT with college/district filter, revenue, and expenditure details for 2025-27 biennium">
            <a:extLst>
              <a:ext uri="{FF2B5EF4-FFF2-40B4-BE49-F238E27FC236}">
                <a16:creationId xmlns:a16="http://schemas.microsoft.com/office/drawing/2014/main" id="{9E60941B-1BFC-55BF-44E3-E3EF55F61C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70" y="2053346"/>
            <a:ext cx="8306059" cy="4343399"/>
          </a:xfrm>
        </p:spPr>
      </p:pic>
    </p:spTree>
    <p:extLst>
      <p:ext uri="{BB962C8B-B14F-4D97-AF65-F5344CB8AC3E}">
        <p14:creationId xmlns:p14="http://schemas.microsoft.com/office/powerpoint/2010/main" val="3501141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14FE2-F804-30E2-8C28-B3FF958C5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6A4D7D3D-ADF7-751A-0BCF-E79B81E6B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80" y="1200390"/>
            <a:ext cx="8534403" cy="719850"/>
          </a:xfrm>
        </p:spPr>
        <p:txBody>
          <a:bodyPr>
            <a:normAutofit/>
          </a:bodyPr>
          <a:lstStyle/>
          <a:p>
            <a:r>
              <a:rPr lang="en-US" cap="none" dirty="0"/>
              <a:t>Capital Dashboard-DRAFT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04C3F-E1AE-90DA-F6A0-BC785B5D4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EE5BC03-7CE3-4FE3-BC0A-0ACCA8AC1F24}" type="slidenum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700" dirty="0"/>
          </a:p>
        </p:txBody>
      </p:sp>
      <p:pic>
        <p:nvPicPr>
          <p:cNvPr id="10" name="Content Placeholder 9" descr="Capital Budget Dashboard DRAFT without the filter">
            <a:extLst>
              <a:ext uri="{FF2B5EF4-FFF2-40B4-BE49-F238E27FC236}">
                <a16:creationId xmlns:a16="http://schemas.microsoft.com/office/drawing/2014/main" id="{290851FD-9CA7-7AB0-085D-758DE03414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561" y="1920240"/>
            <a:ext cx="8306059" cy="4343399"/>
          </a:xfrm>
        </p:spPr>
      </p:pic>
    </p:spTree>
    <p:extLst>
      <p:ext uri="{BB962C8B-B14F-4D97-AF65-F5344CB8AC3E}">
        <p14:creationId xmlns:p14="http://schemas.microsoft.com/office/powerpoint/2010/main" val="1810660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ECA933C-E61D-4F0A-B8CC-7399F5DE585F}" vid="{FB695196-C725-406F-B47F-C1D50E497C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Content_x0020_Owner xmlns="d9922a8a-c8e9-487d-95d2-c6b1c2450a72">
      <UserInfo>
        <DisplayName>Katie Rose</DisplayName>
        <AccountId>85</AccountId>
        <AccountType/>
      </UserInfo>
    </Content_x0020_Owner>
    <IconOverlay xmlns="d9922a8a-c8e9-487d-95d2-c6b1c2450a72" xsi:nil="true"/>
    <Menu_x0020_Group xmlns="d9922a8a-c8e9-487d-95d2-c6b1c2450a72">Publications &amp; Printing</Menu_x0020_Group>
    <Category xmlns="d9922a8a-c8e9-487d-95d2-c6b1c2450a72">SBCTC Templates</Category>
    <_dlc_DocId xmlns="03e82ba2-b1c2-49ab-af23-43782fb35cbc">Z7X6SQ3F62JH-64-83</_dlc_DocId>
    <_dlc_DocIdUrl xmlns="03e82ba2-b1c2-49ab-af23-43782fb35cbc">
      <Url>https://portal.sbctc.edu/sites/Intranet/publications/_layouts/15/DocIdRedir.aspx?ID=Z7X6SQ3F62JH-64-83</Url>
      <Description>Z7X6SQ3F62JH-64-83</Description>
    </_dlc_DocIdUrl>
    <lcf76f155ced4ddcb4097134ff3c332f xmlns="d9922a8a-c8e9-487d-95d2-c6b1c2450a72">
      <Terms xmlns="http://schemas.microsoft.com/office/infopath/2007/PartnerControls"/>
    </lcf76f155ced4ddcb4097134ff3c332f>
    <TaxCatchAll xmlns="03e82ba2-b1c2-49ab-af23-43782fb35cbc" xsi:nil="true"/>
  </documentManagement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948E665ECF7842A8E9F6A6D42CD1A8" ma:contentTypeVersion="521" ma:contentTypeDescription="Create a new document." ma:contentTypeScope="" ma:versionID="51f8041fdf45ec22aa6f6fa6ea81b15c">
  <xsd:schema xmlns:xsd="http://www.w3.org/2001/XMLSchema" xmlns:xs="http://www.w3.org/2001/XMLSchema" xmlns:p="http://schemas.microsoft.com/office/2006/metadata/properties" xmlns:ns1="http://schemas.microsoft.com/sharepoint/v3" xmlns:ns2="d9922a8a-c8e9-487d-95d2-c6b1c2450a72" xmlns:ns3="03e82ba2-b1c2-49ab-af23-43782fb35cbc" targetNamespace="http://schemas.microsoft.com/office/2006/metadata/properties" ma:root="true" ma:fieldsID="fa3f456d78f6af42d6d05b92447bc613" ns1:_="" ns2:_="" ns3:_="">
    <xsd:import namespace="http://schemas.microsoft.com/sharepoint/v3"/>
    <xsd:import namespace="d9922a8a-c8e9-487d-95d2-c6b1c2450a72"/>
    <xsd:import namespace="03e82ba2-b1c2-49ab-af23-43782fb35cbc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3:_dlc_DocId" minOccurs="0"/>
                <xsd:element ref="ns3:_dlc_DocIdUrl" minOccurs="0"/>
                <xsd:element ref="ns3:_dlc_DocIdPersistId" minOccurs="0"/>
                <xsd:element ref="ns2:IconOverlay" minOccurs="0"/>
                <xsd:element ref="ns1:PublishingExpirationDate" minOccurs="0"/>
                <xsd:element ref="ns1:PublishingStartDate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ExpirationDate" ma:index="15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  <xsd:element name="PublishingStartDate" ma:index="16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922a8a-c8e9-487d-95d2-c6b1c2450a72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 ma:readOnly="false">
      <xsd:simpleType>
        <xsd:restriction base="dms:Choice">
          <xsd:enumeration value="Business Cards"/>
          <xsd:enumeration value="Name Badges"/>
          <xsd:enumeration value="Logos"/>
          <xsd:enumeration value="SBCTC Templates"/>
          <xsd:enumeration value="Style Guide"/>
          <xsd:enumeration value="Zoom Backgrounds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conOverlay" ma:index="14" nillable="true" ma:displayName="IconOverlay" ma:internalName="IconOverlay" ma:readOnly="false">
      <xsd:simpleType>
        <xsd:restriction base="dms:Text"/>
      </xsd:simpleType>
    </xsd:element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072a751-c2a1-410f-8384-0186ab4766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e82ba2-b1c2-49ab-af23-43782fb35cbc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3" nillable="true" ma:displayName="Taxonomy Catch All Column" ma:hidden="true" ma:list="{f6202957-37ba-46a5-855f-0b2c18713e96}" ma:internalName="TaxCatchAll" ma:showField="CatchAllData" ma:web="03e82ba2-b1c2-49ab-af23-43782fb35c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C388AF-9EF2-40E4-AC4E-C9E502C2E4DC}">
  <ds:schemaRefs>
    <ds:schemaRef ds:uri="http://purl.org/dc/terms/"/>
    <ds:schemaRef ds:uri="d9922a8a-c8e9-487d-95d2-c6b1c2450a72"/>
    <ds:schemaRef ds:uri="http://schemas.microsoft.com/sharepoint/v3"/>
    <ds:schemaRef ds:uri="http://schemas.microsoft.com/office/infopath/2007/PartnerControls"/>
    <ds:schemaRef ds:uri="03e82ba2-b1c2-49ab-af23-43782fb35cbc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35940EB-9295-40F5-8C8B-916A82F32F4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56CFCBF-C6F2-4D1E-B23D-3567FAA054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9922a8a-c8e9-487d-95d2-c6b1c2450a72"/>
    <ds:schemaRef ds:uri="03e82ba2-b1c2-49ab-af23-43782fb35c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DB5638D-D5BF-4859-98A2-1C19EAA93C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16202</TotalTime>
  <Words>401</Words>
  <Application>Microsoft Office PowerPoint</Application>
  <PresentationFormat>On-screen Show (4:3)</PresentationFormat>
  <Paragraphs>83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Montserrat</vt:lpstr>
      <vt:lpstr>Office Theme</vt:lpstr>
      <vt:lpstr>Operations and Facilities Council – October 2025</vt:lpstr>
      <vt:lpstr>Captrack project schedules</vt:lpstr>
      <vt:lpstr>Directline space coding</vt:lpstr>
      <vt:lpstr>QARS</vt:lpstr>
      <vt:lpstr>How did we do?</vt:lpstr>
      <vt:lpstr>% by College 2023-25</vt:lpstr>
      <vt:lpstr>Reallocating minor funding</vt:lpstr>
      <vt:lpstr>Capital Dashboard College/District-DRAFT</vt:lpstr>
      <vt:lpstr>Capital Dashboard-DRAFT</vt:lpstr>
      <vt:lpstr>Capital Budget Staff 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SBCTC PowerPoint template--standard version</dc:title>
  <dc:creator>Katie Rose</dc:creator>
  <cp:lastModifiedBy>Susan Locke</cp:lastModifiedBy>
  <cp:revision>59</cp:revision>
  <dcterms:created xsi:type="dcterms:W3CDTF">2019-07-26T22:41:21Z</dcterms:created>
  <dcterms:modified xsi:type="dcterms:W3CDTF">2025-10-22T13:52:14Z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0x0101001F948E665ECF7842A8E9F6A6D42CD1A8</vt:lpwstr>
  </property>
  <property fmtid="{D5CDD505-2E9C-101B-9397-08002B2CF9AE}" pid="3" name="_dlc_DocIdItemGuid">
    <vt:lpwstr>bc372a88-358c-4bb6-8d38-dd951ccab0b4</vt:lpwstr>
  </property>
</Properties>
</file>