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25"/>
  </p:notesMasterIdLst>
  <p:sldIdLst>
    <p:sldId id="269" r:id="rId2"/>
    <p:sldId id="265" r:id="rId3"/>
    <p:sldId id="293" r:id="rId4"/>
    <p:sldId id="261" r:id="rId5"/>
    <p:sldId id="289" r:id="rId6"/>
    <p:sldId id="290" r:id="rId7"/>
    <p:sldId id="292" r:id="rId8"/>
    <p:sldId id="291" r:id="rId9"/>
    <p:sldId id="270" r:id="rId10"/>
    <p:sldId id="285" r:id="rId11"/>
    <p:sldId id="286" r:id="rId12"/>
    <p:sldId id="271" r:id="rId13"/>
    <p:sldId id="279" r:id="rId14"/>
    <p:sldId id="287" r:id="rId15"/>
    <p:sldId id="275" r:id="rId16"/>
    <p:sldId id="278" r:id="rId17"/>
    <p:sldId id="288" r:id="rId18"/>
    <p:sldId id="262" r:id="rId19"/>
    <p:sldId id="280" r:id="rId20"/>
    <p:sldId id="281" r:id="rId21"/>
    <p:sldId id="282" r:id="rId22"/>
    <p:sldId id="283" r:id="rId23"/>
    <p:sldId id="28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617" autoAdjust="0"/>
  </p:normalViewPr>
  <p:slideViewPr>
    <p:cSldViewPr snapToGrid="0">
      <p:cViewPr varScale="1">
        <p:scale>
          <a:sx n="54" d="100"/>
          <a:sy n="54" d="100"/>
        </p:scale>
        <p:origin x="178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6E286A-6240-429C-8707-AA977D935B72}" type="datetimeFigureOut">
              <a:rPr lang="en-US" smtClean="0"/>
              <a:t>10/27/2025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9D7F9C-A53A-46CB-9AC0-8E89969D0F83}" type="slidenum">
              <a:rPr lang="en-US" smtClean="0"/>
              <a:t>‹#›</a:t>
            </a:fld>
            <a:endParaRPr lang="en-US"/>
          </a:p>
        </p:txBody>
      </p:sp>
    </p:spTree>
    <p:extLst>
      <p:ext uri="{BB962C8B-B14F-4D97-AF65-F5344CB8AC3E}">
        <p14:creationId xmlns:p14="http://schemas.microsoft.com/office/powerpoint/2010/main" val="2474600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app.leg.wa.gov/RCW/default.aspx?cite=28B.92.03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app.leg.wa.gov/RCW/default.aspx?cite=28B.92.03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dirty="0"/>
              <a:t>Everyone’s favorite topic, more red tape!</a:t>
            </a:r>
          </a:p>
          <a:p>
            <a:endParaRPr lang="en-US" dirty="0"/>
          </a:p>
          <a:p>
            <a:r>
              <a:rPr lang="en-US" dirty="0"/>
              <a:t>Fortunately, most of these changes should be relatively low impact.</a:t>
            </a:r>
          </a:p>
        </p:txBody>
      </p:sp>
      <p:sp>
        <p:nvSpPr>
          <p:cNvPr id="4" name="Slide Number Placeholder 3"/>
          <p:cNvSpPr>
            <a:spLocks noGrp="1"/>
          </p:cNvSpPr>
          <p:nvPr>
            <p:ph type="sldNum" sz="quarter" idx="5"/>
          </p:nvPr>
        </p:nvSpPr>
        <p:spPr/>
        <p:txBody>
          <a:bodyPr/>
          <a:lstStyle/>
          <a:p>
            <a:fld id="{E49D7F9C-A53A-46CB-9AC0-8E89969D0F83}" type="slidenum">
              <a:rPr lang="en-US" smtClean="0"/>
              <a:t>1</a:t>
            </a:fld>
            <a:endParaRPr lang="en-US"/>
          </a:p>
        </p:txBody>
      </p:sp>
    </p:spTree>
    <p:extLst>
      <p:ext uri="{BB962C8B-B14F-4D97-AF65-F5344CB8AC3E}">
        <p14:creationId xmlns:p14="http://schemas.microsoft.com/office/powerpoint/2010/main" val="460249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D7F9C-A53A-46CB-9AC0-8E89969D0F83}" type="slidenum">
              <a:rPr lang="en-US" smtClean="0"/>
              <a:t>10</a:t>
            </a:fld>
            <a:endParaRPr lang="en-US"/>
          </a:p>
        </p:txBody>
      </p:sp>
    </p:spTree>
    <p:extLst>
      <p:ext uri="{BB962C8B-B14F-4D97-AF65-F5344CB8AC3E}">
        <p14:creationId xmlns:p14="http://schemas.microsoft.com/office/powerpoint/2010/main" val="1912588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best/easiest manner to prove O&amp;M implementation would be including screenshots/examples preventative maintenance logs that demonstrate a PM task was completed to include what that task is, that someone was identified to complete it, any relevant condition indicators, and recurrence interval for the task to be performed (i.e. every quarter).  We do not need to have volumes of logs to be submitted, instead just a singular example work ticket with the information above.  Note that this should be preventative maintenance and not a work order response to reactive maintenance - i.e. light bulb goes out and needs to be replaced.</a:t>
            </a:r>
          </a:p>
          <a:p>
            <a:endParaRPr lang="en-US" dirty="0"/>
          </a:p>
          <a:p>
            <a:r>
              <a:rPr lang="en-US" dirty="0"/>
              <a:t>Include documentation of all required elements, don't necessarily need 'evidence' for everything other than PM requirements.</a:t>
            </a:r>
          </a:p>
          <a:p>
            <a:endParaRPr lang="en-US" dirty="0"/>
          </a:p>
          <a:p>
            <a:r>
              <a:rPr lang="en-US" dirty="0"/>
              <a:t>A service log combined with a service contract that highlights preventative maintenance planning and logs which demonstrate implementation in accordance with the O&amp;M requirements would suffice for proof of implementation.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Occupant education simply needs to be in a manner that shows what training plan has been developed and if there's a schedule or registered classes, that would also be included.  For the occupant information related to the </a:t>
            </a:r>
            <a:r>
              <a:rPr lang="en-US" sz="1200" i="1" kern="1200" dirty="0" err="1">
                <a:solidFill>
                  <a:schemeClr val="tx1"/>
                </a:solidFill>
                <a:effectLst/>
                <a:latin typeface="+mn-lt"/>
                <a:ea typeface="+mn-ea"/>
                <a:cs typeface="+mn-cs"/>
              </a:rPr>
              <a:t>implementatin</a:t>
            </a:r>
            <a:r>
              <a:rPr lang="en-US" sz="1200" i="1" kern="1200" dirty="0">
                <a:solidFill>
                  <a:schemeClr val="tx1"/>
                </a:solidFill>
                <a:effectLst/>
                <a:latin typeface="+mn-lt"/>
                <a:ea typeface="+mn-ea"/>
                <a:cs typeface="+mn-cs"/>
              </a:rPr>
              <a:t> of EEMs - that is included in the EMP which should be developed by the time of the compliance reporting date.  The main evidence that we are looking for is that a preventative maintenance program has been implemented (for Tier 1) or developed (for Tier 2).  This should be more than a reactive maintenance ticket system.</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49D7F9C-A53A-46CB-9AC0-8E89969D0F83}" type="slidenum">
              <a:rPr lang="en-US" smtClean="0"/>
              <a:t>11</a:t>
            </a:fld>
            <a:endParaRPr lang="en-US"/>
          </a:p>
        </p:txBody>
      </p:sp>
    </p:spTree>
    <p:extLst>
      <p:ext uri="{BB962C8B-B14F-4D97-AF65-F5344CB8AC3E}">
        <p14:creationId xmlns:p14="http://schemas.microsoft.com/office/powerpoint/2010/main" val="3438769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you still need to confirm and setup your properties in the Clean Buildings Portal. At minimum, you’ll need to:</a:t>
            </a:r>
          </a:p>
          <a:p>
            <a:pPr marL="171450" indent="-171450">
              <a:buFont typeface="Arial" panose="020B0604020202020204" pitchFamily="34" charset="0"/>
              <a:buChar char="•"/>
            </a:pPr>
            <a:r>
              <a:rPr lang="en-US" dirty="0"/>
              <a:t>Confirm the college contacts.</a:t>
            </a:r>
          </a:p>
          <a:p>
            <a:pPr marL="171450" indent="-171450">
              <a:buFont typeface="Arial" panose="020B0604020202020204" pitchFamily="34" charset="0"/>
              <a:buChar char="•"/>
            </a:pPr>
            <a:r>
              <a:rPr lang="en-US" dirty="0"/>
              <a:t>Confirm ownership and GFA details on all your owned properties.</a:t>
            </a:r>
          </a:p>
          <a:p>
            <a:pPr marL="171450" indent="-171450">
              <a:buFont typeface="Arial" panose="020B0604020202020204" pitchFamily="34" charset="0"/>
              <a:buChar char="•"/>
            </a:pPr>
            <a:r>
              <a:rPr lang="en-US" dirty="0"/>
              <a:t>Share your properties with your vendor, if you have someone else setting it up for your reporting.</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 can support your team in that work.</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Any questions on the CBPS before I shift topics?</a:t>
            </a:r>
          </a:p>
        </p:txBody>
      </p:sp>
      <p:sp>
        <p:nvSpPr>
          <p:cNvPr id="4" name="Slide Number Placeholder 3"/>
          <p:cNvSpPr>
            <a:spLocks noGrp="1"/>
          </p:cNvSpPr>
          <p:nvPr>
            <p:ph type="sldNum" sz="quarter" idx="5"/>
          </p:nvPr>
        </p:nvSpPr>
        <p:spPr/>
        <p:txBody>
          <a:bodyPr/>
          <a:lstStyle/>
          <a:p>
            <a:fld id="{87384A02-D147-49A8-A06D-A5C08FF69055}" type="slidenum">
              <a:rPr lang="en-US" smtClean="0"/>
              <a:t>12</a:t>
            </a:fld>
            <a:endParaRPr lang="en-US"/>
          </a:p>
        </p:txBody>
      </p:sp>
    </p:spTree>
    <p:extLst>
      <p:ext uri="{BB962C8B-B14F-4D97-AF65-F5344CB8AC3E}">
        <p14:creationId xmlns:p14="http://schemas.microsoft.com/office/powerpoint/2010/main" val="4171150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Buy Clean Buy Fair is a new requirement for major capital projects.</a:t>
            </a:r>
          </a:p>
        </p:txBody>
      </p:sp>
      <p:sp>
        <p:nvSpPr>
          <p:cNvPr id="4" name="Slide Number Placeholder 3"/>
          <p:cNvSpPr>
            <a:spLocks noGrp="1"/>
          </p:cNvSpPr>
          <p:nvPr>
            <p:ph type="sldNum" sz="quarter" idx="5"/>
          </p:nvPr>
        </p:nvSpPr>
        <p:spPr/>
        <p:txBody>
          <a:bodyPr/>
          <a:lstStyle/>
          <a:p>
            <a:fld id="{E49D7F9C-A53A-46CB-9AC0-8E89969D0F83}" type="slidenum">
              <a:rPr lang="en-US" smtClean="0"/>
              <a:t>13</a:t>
            </a:fld>
            <a:endParaRPr lang="en-US"/>
          </a:p>
        </p:txBody>
      </p:sp>
    </p:spTree>
    <p:extLst>
      <p:ext uri="{BB962C8B-B14F-4D97-AF65-F5344CB8AC3E}">
        <p14:creationId xmlns:p14="http://schemas.microsoft.com/office/powerpoint/2010/main" val="4066524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Whatcom was nearly impacted this biennium, but they should be able to start their project before the qualifying timeline.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you’re on this list, when your project is funded you can expect your DES PM to include specific language in your RFP and construction contracts.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More details are included at the end of this slide deck for anyone who’s interested.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I’m also working with Commerce to coordinate support for our projects, so feel free to reach out if you need anything.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(2) "Awarding authority" means:</a:t>
            </a:r>
          </a:p>
          <a:p>
            <a:r>
              <a:rPr lang="en-US" sz="1200" b="0" i="0" kern="1200" dirty="0">
                <a:solidFill>
                  <a:schemeClr val="tx1"/>
                </a:solidFill>
                <a:effectLst/>
                <a:latin typeface="+mn-lt"/>
                <a:ea typeface="+mn-ea"/>
                <a:cs typeface="+mn-cs"/>
              </a:rPr>
              <a:t>(a) Institutions of higher education as defined in RCW </a:t>
            </a:r>
            <a:r>
              <a:rPr lang="en-US" sz="1200" b="1" i="0" u="none" strike="noStrike" kern="1200" dirty="0">
                <a:solidFill>
                  <a:schemeClr val="tx1"/>
                </a:solidFill>
                <a:effectLst/>
                <a:latin typeface="+mn-lt"/>
                <a:ea typeface="+mn-ea"/>
                <a:cs typeface="+mn-cs"/>
                <a:hlinkClick r:id="rId3"/>
              </a:rPr>
              <a:t>28B.92.030</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"Institution" or "institutions of higher education" means:</a:t>
            </a:r>
          </a:p>
          <a:p>
            <a:r>
              <a:rPr lang="en-US" sz="1200" b="0" i="0" kern="1200" dirty="0">
                <a:solidFill>
                  <a:schemeClr val="tx1"/>
                </a:solidFill>
                <a:effectLst/>
                <a:latin typeface="+mn-lt"/>
                <a:ea typeface="+mn-ea"/>
                <a:cs typeface="+mn-cs"/>
              </a:rPr>
              <a:t>(a) Any public university, college, community college, or technical college operated by the state of Washington</a:t>
            </a:r>
          </a:p>
          <a:p>
            <a:endParaRPr lang="en-US" dirty="0"/>
          </a:p>
        </p:txBody>
      </p:sp>
      <p:sp>
        <p:nvSpPr>
          <p:cNvPr id="4" name="Slide Number Placeholder 3"/>
          <p:cNvSpPr>
            <a:spLocks noGrp="1"/>
          </p:cNvSpPr>
          <p:nvPr>
            <p:ph type="sldNum" sz="quarter" idx="5"/>
          </p:nvPr>
        </p:nvSpPr>
        <p:spPr/>
        <p:txBody>
          <a:bodyPr/>
          <a:lstStyle/>
          <a:p>
            <a:fld id="{A695B320-8A1D-4993-937A-39FD0B7085C4}" type="slidenum">
              <a:rPr lang="en-US" smtClean="0"/>
              <a:t>14</a:t>
            </a:fld>
            <a:endParaRPr lang="en-US"/>
          </a:p>
        </p:txBody>
      </p:sp>
    </p:spTree>
    <p:extLst>
      <p:ext uri="{BB962C8B-B14F-4D97-AF65-F5344CB8AC3E}">
        <p14:creationId xmlns:p14="http://schemas.microsoft.com/office/powerpoint/2010/main" val="1784668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2026 supplemental capital requests have been submitted.</a:t>
            </a:r>
          </a:p>
          <a:p>
            <a:endParaRPr lang="en-US" dirty="0"/>
          </a:p>
          <a:p>
            <a:r>
              <a:rPr lang="en-US" dirty="0"/>
              <a:t>The requests highlighted in teal are all for Climate Commitment Act funds. They include district energy decarbonization projects at 7 of the 8 affected colleges, and three grant programs.</a:t>
            </a:r>
          </a:p>
          <a:p>
            <a:pPr marL="171450" indent="-171450">
              <a:buFont typeface="Arial" panose="020B0604020202020204" pitchFamily="34" charset="0"/>
              <a:buChar char="•"/>
            </a:pPr>
            <a:r>
              <a:rPr lang="en-US" dirty="0"/>
              <a:t>Building Tune-up – retro commissioning</a:t>
            </a:r>
          </a:p>
          <a:p>
            <a:pPr marL="171450" indent="-171450">
              <a:buFont typeface="Arial" panose="020B0604020202020204" pitchFamily="34" charset="0"/>
              <a:buChar char="•"/>
            </a:pPr>
            <a:r>
              <a:rPr lang="en-US" dirty="0"/>
              <a:t>HVAC control-to-schedule upgrades</a:t>
            </a:r>
          </a:p>
          <a:p>
            <a:pPr marL="171450" indent="-171450">
              <a:buFont typeface="Arial" panose="020B0604020202020204" pitchFamily="34" charset="0"/>
              <a:buChar char="•"/>
            </a:pPr>
            <a:r>
              <a:rPr lang="en-US" dirty="0"/>
              <a:t>R22 equipment replacements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 session starts in January.</a:t>
            </a:r>
          </a:p>
        </p:txBody>
      </p:sp>
      <p:sp>
        <p:nvSpPr>
          <p:cNvPr id="4" name="Slide Number Placeholder 3"/>
          <p:cNvSpPr>
            <a:spLocks noGrp="1"/>
          </p:cNvSpPr>
          <p:nvPr>
            <p:ph type="sldNum" sz="quarter" idx="5"/>
          </p:nvPr>
        </p:nvSpPr>
        <p:spPr/>
        <p:txBody>
          <a:bodyPr/>
          <a:lstStyle/>
          <a:p>
            <a:fld id="{E49D7F9C-A53A-46CB-9AC0-8E89969D0F83}" type="slidenum">
              <a:rPr lang="en-US" smtClean="0"/>
              <a:t>15</a:t>
            </a:fld>
            <a:endParaRPr lang="en-US"/>
          </a:p>
        </p:txBody>
      </p:sp>
    </p:spTree>
    <p:extLst>
      <p:ext uri="{BB962C8B-B14F-4D97-AF65-F5344CB8AC3E}">
        <p14:creationId xmlns:p14="http://schemas.microsoft.com/office/powerpoint/2010/main" val="1718962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Clover Park, Cascadia/UW Bothell, and Columbia Basin!</a:t>
            </a:r>
          </a:p>
          <a:p>
            <a:pPr marL="228600" indent="-228600">
              <a:buAutoNum type="arabicPeriod"/>
            </a:pPr>
            <a:r>
              <a:rPr lang="en-US" dirty="0"/>
              <a:t>Lake WA, Pierce Ft Steilacoom, Spokane College, Walla Walla, Bates, Seattle Central, </a:t>
            </a:r>
          </a:p>
          <a:p>
            <a:pPr marL="228600" indent="-228600">
              <a:buAutoNum type="arabicPeriod"/>
            </a:pPr>
            <a:r>
              <a:rPr lang="en-US" dirty="0"/>
              <a:t>Renton Tech (79), Yakima (54), Clover Park (49); 638 R22 units have been identified across 25 of the colleges.</a:t>
            </a:r>
          </a:p>
          <a:p>
            <a:pPr marL="228600" indent="-228600">
              <a:buAutoNum type="arabicPeriod"/>
            </a:pPr>
            <a:r>
              <a:rPr lang="en-US" dirty="0"/>
              <a:t>Maybe Tacoma. Cascadia and Edmonds may be facing a similar level of cost just to acquire the utility service necessary to support their projected electrical demand.</a:t>
            </a:r>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7F76F3F6-418B-42A8-A590-428C49C5275A}" type="slidenum">
              <a:rPr lang="en-US" smtClean="0"/>
              <a:t>16</a:t>
            </a:fld>
            <a:endParaRPr lang="en-US"/>
          </a:p>
        </p:txBody>
      </p:sp>
    </p:spTree>
    <p:extLst>
      <p:ext uri="{BB962C8B-B14F-4D97-AF65-F5344CB8AC3E}">
        <p14:creationId xmlns:p14="http://schemas.microsoft.com/office/powerpoint/2010/main" val="1978040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Each refrigerant-containing unit has a 26 pound charge, under the 50 pound threshold.</a:t>
            </a:r>
          </a:p>
        </p:txBody>
      </p:sp>
      <p:sp>
        <p:nvSpPr>
          <p:cNvPr id="4" name="Slide Number Placeholder 3"/>
          <p:cNvSpPr>
            <a:spLocks noGrp="1"/>
          </p:cNvSpPr>
          <p:nvPr>
            <p:ph type="sldNum" sz="quarter" idx="5"/>
          </p:nvPr>
        </p:nvSpPr>
        <p:spPr/>
        <p:txBody>
          <a:bodyPr/>
          <a:lstStyle/>
          <a:p>
            <a:fld id="{E49D7F9C-A53A-46CB-9AC0-8E89969D0F83}" type="slidenum">
              <a:rPr lang="en-US" smtClean="0"/>
              <a:t>17</a:t>
            </a:fld>
            <a:endParaRPr lang="en-US"/>
          </a:p>
        </p:txBody>
      </p:sp>
    </p:spTree>
    <p:extLst>
      <p:ext uri="{BB962C8B-B14F-4D97-AF65-F5344CB8AC3E}">
        <p14:creationId xmlns:p14="http://schemas.microsoft.com/office/powerpoint/2010/main" val="2312368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D7F9C-A53A-46CB-9AC0-8E89969D0F83}" type="slidenum">
              <a:rPr lang="en-US" smtClean="0"/>
              <a:t>18</a:t>
            </a:fld>
            <a:endParaRPr lang="en-US"/>
          </a:p>
        </p:txBody>
      </p:sp>
    </p:spTree>
    <p:extLst>
      <p:ext uri="{BB962C8B-B14F-4D97-AF65-F5344CB8AC3E}">
        <p14:creationId xmlns:p14="http://schemas.microsoft.com/office/powerpoint/2010/main" val="2285372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Feel free to reach out if/when you need to understand any details.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Covered projects</a:t>
            </a:r>
          </a:p>
          <a:p>
            <a:r>
              <a:rPr lang="en-US" sz="1200" b="0" i="0" kern="1200" dirty="0">
                <a:solidFill>
                  <a:schemeClr val="tx1"/>
                </a:solidFill>
                <a:effectLst/>
                <a:latin typeface="+mn-lt"/>
                <a:ea typeface="+mn-ea"/>
                <a:cs typeface="+mn-cs"/>
              </a:rPr>
              <a:t>(a) A construction project larger than 50,000 gross square feet as defined in the Washington state building code, chapter 51-50 WAC; or</a:t>
            </a:r>
          </a:p>
          <a:p>
            <a:r>
              <a:rPr lang="en-US" sz="1200" b="0" i="0" kern="1200" dirty="0">
                <a:solidFill>
                  <a:schemeClr val="tx1"/>
                </a:solidFill>
                <a:effectLst/>
                <a:latin typeface="+mn-lt"/>
                <a:ea typeface="+mn-ea"/>
                <a:cs typeface="+mn-cs"/>
              </a:rPr>
              <a:t>(b) A building renovation project where the cost is greater than 50 percent of the assessed value and the project is larger than 50,000 gross square feet of occupied or conditioned space as defined in the Washington state building code, chapter 51-50 WAC.</a:t>
            </a:r>
          </a:p>
          <a:p>
            <a:endParaRPr lang="en-US" dirty="0"/>
          </a:p>
        </p:txBody>
      </p:sp>
      <p:sp>
        <p:nvSpPr>
          <p:cNvPr id="4" name="Slide Number Placeholder 3"/>
          <p:cNvSpPr>
            <a:spLocks noGrp="1"/>
          </p:cNvSpPr>
          <p:nvPr>
            <p:ph type="sldNum" sz="quarter" idx="5"/>
          </p:nvPr>
        </p:nvSpPr>
        <p:spPr/>
        <p:txBody>
          <a:bodyPr/>
          <a:lstStyle/>
          <a:p>
            <a:fld id="{E49D7F9C-A53A-46CB-9AC0-8E89969D0F83}" type="slidenum">
              <a:rPr lang="en-US" smtClean="0"/>
              <a:t>19</a:t>
            </a:fld>
            <a:endParaRPr lang="en-US"/>
          </a:p>
        </p:txBody>
      </p:sp>
    </p:spTree>
    <p:extLst>
      <p:ext uri="{BB962C8B-B14F-4D97-AF65-F5344CB8AC3E}">
        <p14:creationId xmlns:p14="http://schemas.microsoft.com/office/powerpoint/2010/main" val="1930100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guess I should start with the changes I’m leading. </a:t>
            </a:r>
          </a:p>
          <a:p>
            <a:endParaRPr lang="en-US" dirty="0"/>
          </a:p>
          <a:p>
            <a:r>
              <a:rPr lang="en-US" dirty="0"/>
              <a:t>We’re reforming a user group that faded out in 2023-24. If you have anyone actively working on the inventory side of </a:t>
            </a:r>
            <a:r>
              <a:rPr lang="en-US" dirty="0" err="1"/>
              <a:t>DirectLine</a:t>
            </a:r>
            <a:r>
              <a:rPr lang="en-US" dirty="0"/>
              <a:t>, please encourage them to sign up.</a:t>
            </a:r>
          </a:p>
          <a:p>
            <a:endParaRPr lang="en-US" dirty="0"/>
          </a:p>
          <a:p>
            <a:r>
              <a:rPr lang="en-US" dirty="0"/>
              <a:t>Susan and I are updating old training guides and building new ones directly relevant to your O&amp;M inventories.</a:t>
            </a:r>
          </a:p>
          <a:p>
            <a:endParaRPr lang="en-US" dirty="0"/>
          </a:p>
          <a:p>
            <a:r>
              <a:rPr lang="en-US" dirty="0"/>
              <a:t>Direct Line was originally built for work orders and financial/fiscal asset inventories. The existing rules and guidance are not directly applicable to what you need for O&amp;M!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I’ll note that many standards that have been defined for years aren’t always followed, and it appears that many college staff aren’t aware of the existing training and resources. Part of this training development includes a process to ensure that everyone is informed of the standards and that our training/guidance is easy to find.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49D7F9C-A53A-46CB-9AC0-8E89969D0F83}" type="slidenum">
              <a:rPr lang="en-US" smtClean="0"/>
              <a:t>2</a:t>
            </a:fld>
            <a:endParaRPr lang="en-US"/>
          </a:p>
        </p:txBody>
      </p:sp>
    </p:spTree>
    <p:extLst>
      <p:ext uri="{BB962C8B-B14F-4D97-AF65-F5344CB8AC3E}">
        <p14:creationId xmlns:p14="http://schemas.microsoft.com/office/powerpoint/2010/main" val="358629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(2) "Awarding authority" means:</a:t>
            </a:r>
          </a:p>
          <a:p>
            <a:r>
              <a:rPr lang="en-US" sz="1200" b="0" i="0" kern="1200" dirty="0">
                <a:solidFill>
                  <a:schemeClr val="tx1"/>
                </a:solidFill>
                <a:effectLst/>
                <a:latin typeface="+mn-lt"/>
                <a:ea typeface="+mn-ea"/>
                <a:cs typeface="+mn-cs"/>
              </a:rPr>
              <a:t>(a) Institutions of higher education as defined in RCW </a:t>
            </a:r>
            <a:r>
              <a:rPr lang="en-US" sz="1200" b="1" i="0" u="none" strike="noStrike" kern="1200" dirty="0">
                <a:solidFill>
                  <a:schemeClr val="tx1"/>
                </a:solidFill>
                <a:effectLst/>
                <a:latin typeface="+mn-lt"/>
                <a:ea typeface="+mn-ea"/>
                <a:cs typeface="+mn-cs"/>
                <a:hlinkClick r:id="rId3"/>
              </a:rPr>
              <a:t>28B.92.030</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"Institution" or "institutions of higher education" means:</a:t>
            </a:r>
          </a:p>
          <a:p>
            <a:r>
              <a:rPr lang="en-US" sz="1200" b="0" i="0" kern="1200" dirty="0">
                <a:solidFill>
                  <a:schemeClr val="tx1"/>
                </a:solidFill>
                <a:effectLst/>
                <a:latin typeface="+mn-lt"/>
                <a:ea typeface="+mn-ea"/>
                <a:cs typeface="+mn-cs"/>
              </a:rPr>
              <a:t>(a) Any public university, college, community college, or technical college operated by the state of Washington</a:t>
            </a:r>
          </a:p>
          <a:p>
            <a:endParaRPr lang="en-US" dirty="0"/>
          </a:p>
        </p:txBody>
      </p:sp>
      <p:sp>
        <p:nvSpPr>
          <p:cNvPr id="4" name="Slide Number Placeholder 3"/>
          <p:cNvSpPr>
            <a:spLocks noGrp="1"/>
          </p:cNvSpPr>
          <p:nvPr>
            <p:ph type="sldNum" sz="quarter" idx="5"/>
          </p:nvPr>
        </p:nvSpPr>
        <p:spPr/>
        <p:txBody>
          <a:bodyPr/>
          <a:lstStyle/>
          <a:p>
            <a:fld id="{E49D7F9C-A53A-46CB-9AC0-8E89969D0F83}" type="slidenum">
              <a:rPr lang="en-US" smtClean="0"/>
              <a:t>22</a:t>
            </a:fld>
            <a:endParaRPr lang="en-US"/>
          </a:p>
        </p:txBody>
      </p:sp>
    </p:spTree>
    <p:extLst>
      <p:ext uri="{BB962C8B-B14F-4D97-AF65-F5344CB8AC3E}">
        <p14:creationId xmlns:p14="http://schemas.microsoft.com/office/powerpoint/2010/main" val="1242203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user group will review and select recommended changes.</a:t>
            </a:r>
          </a:p>
          <a:p>
            <a:endParaRPr lang="en-US" dirty="0"/>
          </a:p>
          <a:p>
            <a:r>
              <a:rPr lang="en-US" dirty="0"/>
              <a:t>The first change above provides two pieces of critical information that will show up on work orders issued for rooms where swipe/key card access is required, or where equipment is still under warranty.</a:t>
            </a:r>
          </a:p>
          <a:p>
            <a:endParaRPr lang="en-US" dirty="0"/>
          </a:p>
          <a:p>
            <a:r>
              <a:rPr lang="en-US" dirty="0"/>
              <a:t>Megamation also has an automated work order status summary report that may be emailed to you each week, if you choose. Reach out to Li Liang or Support at Megamation if you’re interested.</a:t>
            </a:r>
          </a:p>
        </p:txBody>
      </p:sp>
      <p:sp>
        <p:nvSpPr>
          <p:cNvPr id="4" name="Slide Number Placeholder 3"/>
          <p:cNvSpPr>
            <a:spLocks noGrp="1"/>
          </p:cNvSpPr>
          <p:nvPr>
            <p:ph type="sldNum" sz="quarter" idx="5"/>
          </p:nvPr>
        </p:nvSpPr>
        <p:spPr/>
        <p:txBody>
          <a:bodyPr/>
          <a:lstStyle/>
          <a:p>
            <a:fld id="{E49D7F9C-A53A-46CB-9AC0-8E89969D0F83}" type="slidenum">
              <a:rPr lang="en-US" smtClean="0"/>
              <a:t>3</a:t>
            </a:fld>
            <a:endParaRPr lang="en-US"/>
          </a:p>
        </p:txBody>
      </p:sp>
    </p:spTree>
    <p:extLst>
      <p:ext uri="{BB962C8B-B14F-4D97-AF65-F5344CB8AC3E}">
        <p14:creationId xmlns:p14="http://schemas.microsoft.com/office/powerpoint/2010/main" val="2278906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operations and maintenance inventory that you need for Clean Buildings compliance should be within the </a:t>
            </a:r>
            <a:r>
              <a:rPr lang="en-US" dirty="0" err="1"/>
              <a:t>DirectLine</a:t>
            </a:r>
            <a:r>
              <a:rPr lang="en-US" dirty="0"/>
              <a:t> Fixed Asset entries. I’ll note that CBPS also requires expected useful life and condition assessments for each item.</a:t>
            </a:r>
          </a:p>
          <a:p>
            <a:endParaRPr lang="en-US" dirty="0"/>
          </a:p>
          <a:p>
            <a:r>
              <a:rPr lang="en-US" dirty="0"/>
              <a:t>The State Board also needs standard classifications across all 32 databases so that we may run our analyses and respond to requests for information from other agencies or the Legislature.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Thanks to comments and discussions with various college staff, I’m recommending that we use the built-in Uniformat classifications and condition assessments.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It'll be simpler to use those than to change everyone's categorical classifications.</a:t>
            </a:r>
          </a:p>
          <a:p>
            <a:endParaRPr lang="en-US" dirty="0"/>
          </a:p>
          <a:p>
            <a:r>
              <a:rPr lang="en-US" dirty="0"/>
              <a:t>The State Board can use Uniformat to pull our reports without serious disruptions of your existing fixed asset classes.</a:t>
            </a:r>
          </a:p>
          <a:p>
            <a:endParaRPr lang="en-US" dirty="0"/>
          </a:p>
          <a:p>
            <a:r>
              <a:rPr lang="en-US" dirty="0"/>
              <a:t>We’ll still need to clean up the status codes and some fixed asset classes. Refrigerant-containing units should be a special class to facilitate your RAMP reporting.</a:t>
            </a:r>
          </a:p>
        </p:txBody>
      </p:sp>
      <p:sp>
        <p:nvSpPr>
          <p:cNvPr id="4" name="Slide Number Placeholder 3"/>
          <p:cNvSpPr>
            <a:spLocks noGrp="1"/>
          </p:cNvSpPr>
          <p:nvPr>
            <p:ph type="sldNum" sz="quarter" idx="5"/>
          </p:nvPr>
        </p:nvSpPr>
        <p:spPr/>
        <p:txBody>
          <a:bodyPr/>
          <a:lstStyle/>
          <a:p>
            <a:fld id="{E49D7F9C-A53A-46CB-9AC0-8E89969D0F83}" type="slidenum">
              <a:rPr lang="en-US" smtClean="0"/>
              <a:t>4</a:t>
            </a:fld>
            <a:endParaRPr lang="en-US"/>
          </a:p>
        </p:txBody>
      </p:sp>
    </p:spTree>
    <p:extLst>
      <p:ext uri="{BB962C8B-B14F-4D97-AF65-F5344CB8AC3E}">
        <p14:creationId xmlns:p14="http://schemas.microsoft.com/office/powerpoint/2010/main" val="2832861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approach will be simpler than requiring everyone to change their categorical classes, and it’ll still meet our needs.</a:t>
            </a:r>
          </a:p>
        </p:txBody>
      </p:sp>
      <p:sp>
        <p:nvSpPr>
          <p:cNvPr id="4" name="Slide Number Placeholder 3"/>
          <p:cNvSpPr>
            <a:spLocks noGrp="1"/>
          </p:cNvSpPr>
          <p:nvPr>
            <p:ph type="sldNum" sz="quarter" idx="5"/>
          </p:nvPr>
        </p:nvSpPr>
        <p:spPr/>
        <p:txBody>
          <a:bodyPr/>
          <a:lstStyle/>
          <a:p>
            <a:fld id="{E49D7F9C-A53A-46CB-9AC0-8E89969D0F83}" type="slidenum">
              <a:rPr lang="en-US" smtClean="0"/>
              <a:t>5</a:t>
            </a:fld>
            <a:endParaRPr lang="en-US"/>
          </a:p>
        </p:txBody>
      </p:sp>
    </p:spTree>
    <p:extLst>
      <p:ext uri="{BB962C8B-B14F-4D97-AF65-F5344CB8AC3E}">
        <p14:creationId xmlns:p14="http://schemas.microsoft.com/office/powerpoint/2010/main" val="2887338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526F9-D094-47E5-D093-7541008D4E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2A581-D84C-8AA8-855D-749C541A58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F2E42A-54AE-9BF3-8C8C-D27EBDAE8BAB}"/>
              </a:ext>
            </a:extLst>
          </p:cNvPr>
          <p:cNvSpPr>
            <a:spLocks noGrp="1"/>
          </p:cNvSpPr>
          <p:nvPr>
            <p:ph type="body" idx="1"/>
          </p:nvPr>
        </p:nvSpPr>
        <p:spPr/>
        <p:txBody>
          <a:bodyPr/>
          <a:lstStyle/>
          <a:p>
            <a:r>
              <a:rPr lang="en-US" dirty="0"/>
              <a:t>We will develop a bulk update/upload process for everyone to update your existing inventory, but here’s a short video of where manual data entry occurs.</a:t>
            </a:r>
          </a:p>
          <a:p>
            <a:endParaRPr lang="en-US" dirty="0"/>
          </a:p>
          <a:p>
            <a:endParaRPr lang="en-US" dirty="0"/>
          </a:p>
        </p:txBody>
      </p:sp>
      <p:sp>
        <p:nvSpPr>
          <p:cNvPr id="4" name="Slide Number Placeholder 3">
            <a:extLst>
              <a:ext uri="{FF2B5EF4-FFF2-40B4-BE49-F238E27FC236}">
                <a16:creationId xmlns:a16="http://schemas.microsoft.com/office/drawing/2014/main" id="{F360BC02-C396-C5F0-8D4A-804F8DF55A8F}"/>
              </a:ext>
            </a:extLst>
          </p:cNvPr>
          <p:cNvSpPr>
            <a:spLocks noGrp="1"/>
          </p:cNvSpPr>
          <p:nvPr>
            <p:ph type="sldNum" sz="quarter" idx="5"/>
          </p:nvPr>
        </p:nvSpPr>
        <p:spPr/>
        <p:txBody>
          <a:bodyPr/>
          <a:lstStyle/>
          <a:p>
            <a:fld id="{E49D7F9C-A53A-46CB-9AC0-8E89969D0F83}" type="slidenum">
              <a:rPr lang="en-US" smtClean="0"/>
              <a:t>6</a:t>
            </a:fld>
            <a:endParaRPr lang="en-US"/>
          </a:p>
        </p:txBody>
      </p:sp>
    </p:spTree>
    <p:extLst>
      <p:ext uri="{BB962C8B-B14F-4D97-AF65-F5344CB8AC3E}">
        <p14:creationId xmlns:p14="http://schemas.microsoft.com/office/powerpoint/2010/main" val="3377393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place to record the EUL for your fixed asset inventory in </a:t>
            </a:r>
            <a:r>
              <a:rPr lang="en-US" dirty="0" err="1"/>
              <a:t>DirectLine</a:t>
            </a:r>
            <a:r>
              <a:rPr lang="en-US" dirty="0"/>
              <a:t>. But this structure has already been built for Cascadia/UW Bothell. </a:t>
            </a:r>
          </a:p>
          <a:p>
            <a:endParaRPr lang="en-US" dirty="0"/>
          </a:p>
          <a:p>
            <a:r>
              <a:rPr lang="en-US" dirty="0"/>
              <a:t>Li has suggested, and I agree, that we simply roll it out to all the colleges. </a:t>
            </a:r>
          </a:p>
          <a:p>
            <a:endParaRPr lang="en-US" dirty="0"/>
          </a:p>
          <a:p>
            <a:r>
              <a:rPr lang="en-US" dirty="0"/>
              <a:t>I do expect to retitle the first field to match the CBPS language.</a:t>
            </a:r>
          </a:p>
          <a:p>
            <a:endParaRPr lang="en-US" dirty="0"/>
          </a:p>
          <a:p>
            <a:r>
              <a:rPr lang="en-US" dirty="0"/>
              <a:t>I would appreciate your thoughts/feedback.</a:t>
            </a:r>
          </a:p>
        </p:txBody>
      </p:sp>
      <p:sp>
        <p:nvSpPr>
          <p:cNvPr id="4" name="Slide Number Placeholder 3"/>
          <p:cNvSpPr>
            <a:spLocks noGrp="1"/>
          </p:cNvSpPr>
          <p:nvPr>
            <p:ph type="sldNum" sz="quarter" idx="5"/>
          </p:nvPr>
        </p:nvSpPr>
        <p:spPr/>
        <p:txBody>
          <a:bodyPr/>
          <a:lstStyle/>
          <a:p>
            <a:fld id="{E49D7F9C-A53A-46CB-9AC0-8E89969D0F83}" type="slidenum">
              <a:rPr lang="en-US" smtClean="0"/>
              <a:t>7</a:t>
            </a:fld>
            <a:endParaRPr lang="en-US"/>
          </a:p>
        </p:txBody>
      </p:sp>
    </p:spTree>
    <p:extLst>
      <p:ext uri="{BB962C8B-B14F-4D97-AF65-F5344CB8AC3E}">
        <p14:creationId xmlns:p14="http://schemas.microsoft.com/office/powerpoint/2010/main" val="4002783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42F88-9D20-4E28-7A1F-DEAA28CEB3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D49469-AF5A-E932-E004-1E35C00936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C42E95-7682-6504-2D10-F988BE678412}"/>
              </a:ext>
            </a:extLst>
          </p:cNvPr>
          <p:cNvSpPr>
            <a:spLocks noGrp="1"/>
          </p:cNvSpPr>
          <p:nvPr>
            <p:ph type="body" idx="1"/>
          </p:nvPr>
        </p:nvSpPr>
        <p:spPr/>
        <p:txBody>
          <a:bodyPr/>
          <a:lstStyle/>
          <a:p>
            <a:r>
              <a:rPr lang="en-US" dirty="0" err="1"/>
              <a:t>DirectLine</a:t>
            </a:r>
            <a:r>
              <a:rPr lang="en-US" dirty="0"/>
              <a:t> also includes assessment scores for the impacts of failure and delay in repairing the unit. Those two assessments are not required by any current standards but could be useful to support your Facility Condition Surveys.</a:t>
            </a:r>
          </a:p>
          <a:p>
            <a:endParaRPr lang="en-US" dirty="0"/>
          </a:p>
          <a:p>
            <a:r>
              <a:rPr lang="en-US" dirty="0"/>
              <a:t>Any questions on </a:t>
            </a:r>
            <a:r>
              <a:rPr lang="en-US" dirty="0" err="1"/>
              <a:t>DirectLine</a:t>
            </a:r>
            <a:r>
              <a:rPr lang="en-US" dirty="0"/>
              <a:t> before I shift topics?</a:t>
            </a:r>
          </a:p>
        </p:txBody>
      </p:sp>
      <p:sp>
        <p:nvSpPr>
          <p:cNvPr id="4" name="Slide Number Placeholder 3">
            <a:extLst>
              <a:ext uri="{FF2B5EF4-FFF2-40B4-BE49-F238E27FC236}">
                <a16:creationId xmlns:a16="http://schemas.microsoft.com/office/drawing/2014/main" id="{49FBCA3E-5F5C-5247-59B8-8FE137CB4D51}"/>
              </a:ext>
            </a:extLst>
          </p:cNvPr>
          <p:cNvSpPr>
            <a:spLocks noGrp="1"/>
          </p:cNvSpPr>
          <p:nvPr>
            <p:ph type="sldNum" sz="quarter" idx="5"/>
          </p:nvPr>
        </p:nvSpPr>
        <p:spPr/>
        <p:txBody>
          <a:bodyPr/>
          <a:lstStyle/>
          <a:p>
            <a:fld id="{E49D7F9C-A53A-46CB-9AC0-8E89969D0F83}" type="slidenum">
              <a:rPr lang="en-US" smtClean="0"/>
              <a:t>8</a:t>
            </a:fld>
            <a:endParaRPr lang="en-US"/>
          </a:p>
        </p:txBody>
      </p:sp>
    </p:spTree>
    <p:extLst>
      <p:ext uri="{BB962C8B-B14F-4D97-AF65-F5344CB8AC3E}">
        <p14:creationId xmlns:p14="http://schemas.microsoft.com/office/powerpoint/2010/main" val="2613262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recent CBPS rulemaking process was triggered by HB 1543 in the 2025 session. It is nearly complete.</a:t>
            </a:r>
          </a:p>
          <a:p>
            <a:endParaRPr lang="en-US" dirty="0"/>
          </a:p>
          <a:p>
            <a:r>
              <a:rPr lang="en-US" dirty="0"/>
              <a:t>The final comment period will be this month, then Commerce will hold a public hearing in November. The new language will be filed in December.</a:t>
            </a:r>
          </a:p>
          <a:p>
            <a:endParaRPr lang="en-US" dirty="0"/>
          </a:p>
          <a:p>
            <a:r>
              <a:rPr lang="en-US" dirty="0"/>
              <a:t>I don’t expect that anyone will need to pursue an alternative compliance path but check with me if you’re thinking about it. I’ll provide support.</a:t>
            </a:r>
          </a:p>
          <a:p>
            <a:endParaRPr lang="en-US" dirty="0"/>
          </a:p>
          <a:p>
            <a:r>
              <a:rPr lang="en-US" dirty="0"/>
              <a:t>Commerce does not intend to make any other changes to the CBPS until roughly 2029, unless the Legislature says otherwise.</a:t>
            </a:r>
          </a:p>
        </p:txBody>
      </p:sp>
      <p:sp>
        <p:nvSpPr>
          <p:cNvPr id="4" name="Slide Number Placeholder 3"/>
          <p:cNvSpPr>
            <a:spLocks noGrp="1"/>
          </p:cNvSpPr>
          <p:nvPr>
            <p:ph type="sldNum" sz="quarter" idx="5"/>
          </p:nvPr>
        </p:nvSpPr>
        <p:spPr/>
        <p:txBody>
          <a:bodyPr/>
          <a:lstStyle/>
          <a:p>
            <a:fld id="{E49D7F9C-A53A-46CB-9AC0-8E89969D0F83}" type="slidenum">
              <a:rPr lang="en-US" smtClean="0"/>
              <a:t>9</a:t>
            </a:fld>
            <a:endParaRPr lang="en-US"/>
          </a:p>
        </p:txBody>
      </p:sp>
    </p:spTree>
    <p:extLst>
      <p:ext uri="{BB962C8B-B14F-4D97-AF65-F5344CB8AC3E}">
        <p14:creationId xmlns:p14="http://schemas.microsoft.com/office/powerpoint/2010/main" val="1455694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186" y="3863688"/>
            <a:ext cx="11115967"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494144" y="4976665"/>
            <a:ext cx="11185237"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493184" y="5769405"/>
            <a:ext cx="6153149"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pic>
        <p:nvPicPr>
          <p:cNvPr id="6" name="Picture 5"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5362523" y="0"/>
            <a:ext cx="6829477" cy="3749964"/>
          </a:xfrm>
          <a:prstGeom prst="rect">
            <a:avLst/>
          </a:prstGeom>
        </p:spPr>
      </p:pic>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8"/>
            <a:ext cx="105156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73"/>
            <a:ext cx="105156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D050C99A-C753-4499-A91D-5F42026EA8F2}" type="datetime1">
              <a:rPr lang="en-US" smtClean="0"/>
              <a:t>10/27/2025</a:t>
            </a:fld>
            <a:endParaRPr lang="en-US"/>
          </a:p>
        </p:txBody>
      </p:sp>
      <p:sp>
        <p:nvSpPr>
          <p:cNvPr id="11"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4832"/>
            <a:ext cx="4067706" cy="1481791"/>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D050C99A-C753-4499-A91D-5F42026EA8F2}" type="datetime1">
              <a:rPr lang="en-US" smtClean="0"/>
              <a:t>10/27/2025</a:t>
            </a:fld>
            <a:endParaRPr lang="en-US"/>
          </a:p>
        </p:txBody>
      </p:sp>
      <p:sp>
        <p:nvSpPr>
          <p:cNvPr id="11"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692720" y="294201"/>
            <a:ext cx="11069783"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692722" y="1174172"/>
            <a:ext cx="11115967"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4584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476958"/>
            <a:ext cx="105156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838200" y="2265367"/>
            <a:ext cx="105156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sp>
        <p:nvSpPr>
          <p:cNvPr id="10" name="TextBox 9">
            <a:extLst>
              <a:ext uri="{FF2B5EF4-FFF2-40B4-BE49-F238E27FC236}">
                <a16:creationId xmlns:a16="http://schemas.microsoft.com/office/drawing/2014/main" id="{AD9A014E-7345-4161-B6F8-70E7EA234759}"/>
              </a:ext>
            </a:extLst>
          </p:cNvPr>
          <p:cNvSpPr txBox="1"/>
          <p:nvPr userDrawn="1"/>
        </p:nvSpPr>
        <p:spPr>
          <a:xfrm>
            <a:off x="1107823" y="6445502"/>
            <a:ext cx="5046616" cy="207749"/>
          </a:xfrm>
          <a:prstGeom prst="rect">
            <a:avLst/>
          </a:prstGeom>
          <a:noFill/>
        </p:spPr>
        <p:txBody>
          <a:bodyPr wrap="square" rtlCol="0">
            <a:spAutoFit/>
          </a:bodyPr>
          <a:lstStyle/>
          <a:p>
            <a:r>
              <a:rPr lang="en-US" sz="750" b="0" i="1" u="sng" kern="1200" dirty="0">
                <a:solidFill>
                  <a:schemeClr val="tx1"/>
                </a:solidFill>
                <a:effectLst/>
                <a:latin typeface="+mn-lt"/>
                <a:ea typeface="+mn-ea"/>
                <a:cs typeface="+mn-cs"/>
              </a:rPr>
              <a:t>CC BY 4.0</a:t>
            </a:r>
            <a:r>
              <a:rPr lang="en-US" sz="750" b="0" i="1" u="none" kern="1200" dirty="0">
                <a:solidFill>
                  <a:schemeClr val="bg1">
                    <a:lumMod val="50000"/>
                  </a:schemeClr>
                </a:solidFill>
                <a:effectLst/>
                <a:latin typeface="+mn-lt"/>
                <a:ea typeface="+mn-ea"/>
                <a:cs typeface="+mn-cs"/>
              </a:rPr>
              <a:t>,</a:t>
            </a:r>
            <a:r>
              <a:rPr lang="en-US" sz="750" b="0" i="1" u="none" kern="1200" baseline="0" dirty="0">
                <a:solidFill>
                  <a:schemeClr val="bg1">
                    <a:lumMod val="50000"/>
                  </a:schemeClr>
                </a:solidFill>
                <a:effectLst/>
                <a:latin typeface="+mn-lt"/>
                <a:ea typeface="+mn-ea"/>
                <a:cs typeface="+mn-cs"/>
              </a:rPr>
              <a:t> except where otherwise noted.</a:t>
            </a:r>
            <a:endParaRPr lang="en-US" sz="750" b="0" i="1" dirty="0">
              <a:solidFill>
                <a:schemeClr val="bg1">
                  <a:lumMod val="50000"/>
                </a:schemeClr>
              </a:solidFill>
              <a:latin typeface="+mn-lt"/>
            </a:endParaRPr>
          </a:p>
        </p:txBody>
      </p:sp>
      <p:sp>
        <p:nvSpPr>
          <p:cNvPr id="13" name="Rectangle 12"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5218"/>
            <a:ext cx="4067706" cy="1481791"/>
          </a:xfrm>
          <a:prstGeom prst="rect">
            <a:avLst/>
          </a:prstGeom>
        </p:spPr>
      </p:pic>
      <p:grpSp>
        <p:nvGrpSpPr>
          <p:cNvPr id="17" name="Group 16"/>
          <p:cNvGrpSpPr/>
          <p:nvPr userDrawn="1"/>
        </p:nvGrpSpPr>
        <p:grpSpPr>
          <a:xfrm>
            <a:off x="627417" y="6435076"/>
            <a:ext cx="480406" cy="228600"/>
            <a:chOff x="973916" y="6435073"/>
            <a:chExt cx="480406" cy="228600"/>
          </a:xfrm>
        </p:grpSpPr>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3916" y="6435073"/>
              <a:ext cx="228600" cy="228600"/>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5722" y="6435073"/>
              <a:ext cx="228600" cy="228600"/>
            </a:xfrm>
            <a:prstGeom prst="rect">
              <a:avLst/>
            </a:prstGeom>
          </p:spPr>
        </p:pic>
      </p:grpSp>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130380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itle 1"/>
          <p:cNvSpPr>
            <a:spLocks noGrp="1"/>
          </p:cNvSpPr>
          <p:nvPr>
            <p:ph type="title"/>
          </p:nvPr>
        </p:nvSpPr>
        <p:spPr>
          <a:xfrm>
            <a:off x="715815" y="1549936"/>
            <a:ext cx="11115967"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715815" y="2415155"/>
            <a:ext cx="11115967"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F79CB6C7-AD96-437F-A75B-A1987D8D9ACA}" type="datetime1">
              <a:rPr lang="en-US" smtClean="0"/>
              <a:t>10/27/2025</a:t>
            </a:fld>
            <a:endParaRPr lang="en-US"/>
          </a:p>
        </p:txBody>
      </p:sp>
      <p:sp>
        <p:nvSpPr>
          <p:cNvPr id="16"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11208328" y="6483929"/>
            <a:ext cx="623453" cy="237549"/>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8" name="Picture 17"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4051"/>
            <a:ext cx="4067706" cy="1481791"/>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1"/>
          <p:cNvSpPr>
            <a:spLocks noGrp="1"/>
          </p:cNvSpPr>
          <p:nvPr>
            <p:ph type="title"/>
          </p:nvPr>
        </p:nvSpPr>
        <p:spPr>
          <a:xfrm>
            <a:off x="776625" y="1709747"/>
            <a:ext cx="11027451"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776625" y="4589472"/>
            <a:ext cx="11027451"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0E68BEF8-F67A-4B64-B2F2-CC4AA048128C}" type="datetime1">
              <a:rPr lang="en-US" smtClean="0"/>
              <a:t>10/27/2025</a:t>
            </a:fld>
            <a:endParaRPr lang="en-US"/>
          </a:p>
        </p:txBody>
      </p:sp>
      <p:sp>
        <p:nvSpPr>
          <p:cNvPr id="16"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8" name="Picture 17"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4834"/>
            <a:ext cx="4067706" cy="1481791"/>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itle 1"/>
          <p:cNvSpPr>
            <a:spLocks noGrp="1"/>
          </p:cNvSpPr>
          <p:nvPr>
            <p:ph type="title"/>
          </p:nvPr>
        </p:nvSpPr>
        <p:spPr>
          <a:xfrm>
            <a:off x="563415" y="1462241"/>
            <a:ext cx="11379204"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563415" y="2400303"/>
            <a:ext cx="5352476"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6345695" y="2400307"/>
            <a:ext cx="5596924"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1001848F-E7F6-4E55-B1DE-CC691BBD4F09}" type="datetime1">
              <a:rPr lang="en-US" smtClean="0"/>
              <a:t>10/27/2025</a:t>
            </a:fld>
            <a:endParaRPr lang="en-US"/>
          </a:p>
        </p:txBody>
      </p:sp>
      <p:sp>
        <p:nvSpPr>
          <p:cNvPr id="18"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0"/>
            <a:ext cx="4067706" cy="1481791"/>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Title 1"/>
          <p:cNvSpPr>
            <a:spLocks noGrp="1"/>
          </p:cNvSpPr>
          <p:nvPr>
            <p:ph type="title"/>
          </p:nvPr>
        </p:nvSpPr>
        <p:spPr>
          <a:xfrm>
            <a:off x="676369" y="1485854"/>
            <a:ext cx="11113851"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676371" y="2385437"/>
            <a:ext cx="5336504"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676371" y="3003843"/>
            <a:ext cx="5336504"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6386943" y="2385430"/>
            <a:ext cx="5403276"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6386943" y="3003843"/>
            <a:ext cx="5403276"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5E48A247-4D0D-4017-954A-CBEE1B524F16}" type="datetime1">
              <a:rPr lang="en-US" smtClean="0"/>
              <a:t>10/27/2025</a:t>
            </a:fld>
            <a:endParaRPr lang="en-US"/>
          </a:p>
        </p:txBody>
      </p:sp>
      <p:sp>
        <p:nvSpPr>
          <p:cNvPr id="22"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4" name="Picture 23"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0"/>
            <a:ext cx="4067706" cy="1481791"/>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
          <p:cNvSpPr>
            <a:spLocks noGrp="1"/>
          </p:cNvSpPr>
          <p:nvPr>
            <p:ph type="title"/>
          </p:nvPr>
        </p:nvSpPr>
        <p:spPr>
          <a:xfrm>
            <a:off x="720436" y="1457982"/>
            <a:ext cx="11069783"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3F43D62C-E4AB-4F6C-BB6E-7C3A3BBC5E2B}" type="datetime1">
              <a:rPr lang="en-US" smtClean="0"/>
              <a:t>10/27/2025</a:t>
            </a:fld>
            <a:endParaRPr lang="en-US"/>
          </a:p>
        </p:txBody>
      </p:sp>
      <p:sp>
        <p:nvSpPr>
          <p:cNvPr id="14"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0"/>
            <a:ext cx="4067706" cy="1481791"/>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92275FF0-9E97-4E0A-B533-109FB6621FD2}" type="datetime1">
              <a:rPr lang="en-US" smtClean="0"/>
              <a:t>10/27/2025</a:t>
            </a:fld>
            <a:endParaRPr lang="en-US"/>
          </a:p>
        </p:txBody>
      </p:sp>
      <p:sp>
        <p:nvSpPr>
          <p:cNvPr id="12"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4" name="Picture 13"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0"/>
            <a:ext cx="4067706" cy="1481791"/>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Title 1"/>
          <p:cNvSpPr>
            <a:spLocks noGrp="1"/>
          </p:cNvSpPr>
          <p:nvPr>
            <p:ph type="title"/>
          </p:nvPr>
        </p:nvSpPr>
        <p:spPr>
          <a:xfrm>
            <a:off x="648661" y="1385541"/>
            <a:ext cx="4214287"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648661" y="2888673"/>
            <a:ext cx="4214287"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5151389" y="1569027"/>
            <a:ext cx="672195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A3C062AC-1CC2-40A8-B531-F2154AC26E35}" type="datetime1">
              <a:rPr lang="en-US" smtClean="0"/>
              <a:t>10/27/2025</a:t>
            </a:fld>
            <a:endParaRPr lang="en-US"/>
          </a:p>
        </p:txBody>
      </p:sp>
      <p:sp>
        <p:nvSpPr>
          <p:cNvPr id="18"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5140"/>
            <a:ext cx="4067706" cy="1481791"/>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185269"/>
            <a:ext cx="3080223" cy="1097280"/>
          </a:xfrm>
          <a:prstGeom prst="rect">
            <a:avLst/>
          </a:prstGeom>
        </p:spPr>
      </p:pic>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4" name="Title 1"/>
          <p:cNvSpPr>
            <a:spLocks noGrp="1"/>
          </p:cNvSpPr>
          <p:nvPr>
            <p:ph type="title"/>
          </p:nvPr>
        </p:nvSpPr>
        <p:spPr>
          <a:xfrm>
            <a:off x="537829" y="1385541"/>
            <a:ext cx="447751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537829" y="2888676"/>
            <a:ext cx="447751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5365397" y="1569029"/>
            <a:ext cx="6452531"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06EA93EB-E55E-4DBB-B6AA-C54A9BA5E4A4}" type="datetime1">
              <a:rPr lang="en-US" smtClean="0"/>
              <a:t>10/27/2025</a:t>
            </a:fld>
            <a:endParaRPr lang="en-US"/>
          </a:p>
        </p:txBody>
      </p:sp>
      <p:sp>
        <p:nvSpPr>
          <p:cNvPr id="18"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1111"/>
            <a:ext cx="4067706" cy="1481791"/>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185269"/>
            <a:ext cx="3080223" cy="1097280"/>
          </a:xfrm>
          <a:prstGeom prst="rect">
            <a:avLst/>
          </a:prstGeom>
        </p:spPr>
      </p:pic>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2"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semorgan@sbctc.edu"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lists.ctc.edu/mailman/listinfo/cmms_lists.ctc.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tclinkreferencecenter.ctclink.us/m/65093"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ptofcommerce.app.box.com/s/b1qt16ubz0hu5lkc2tax9w3edzjyrrsa" TargetMode="External"/><Relationship Id="rId2" Type="http://schemas.openxmlformats.org/officeDocument/2006/relationships/hyperlink" Target="https://www.commerce.wa.gov/seep/bcbf/" TargetMode="External"/><Relationship Id="rId1" Type="http://schemas.openxmlformats.org/officeDocument/2006/relationships/slideLayout" Target="../slideLayouts/slideLayout2.xml"/><Relationship Id="rId4" Type="http://schemas.openxmlformats.org/officeDocument/2006/relationships/hyperlink" Target="https://app.leg.wa.gov/RCW/default.aspx?cite=39.11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cid:b21e9f52-c606-4aa9-b78b-6cf1e799c912"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8666072" y="6035093"/>
            <a:ext cx="2984396" cy="679016"/>
          </a:xfrm>
        </p:spPr>
        <p:txBody>
          <a:bodyPr/>
          <a:lstStyle/>
          <a:p>
            <a:r>
              <a:rPr lang="en-US" sz="2800" dirty="0"/>
              <a:t>OFC – OCT 2025</a:t>
            </a:r>
          </a:p>
        </p:txBody>
      </p:sp>
      <p:sp>
        <p:nvSpPr>
          <p:cNvPr id="4" name="Title 3"/>
          <p:cNvSpPr>
            <a:spLocks noGrp="1"/>
          </p:cNvSpPr>
          <p:nvPr>
            <p:ph type="title"/>
          </p:nvPr>
        </p:nvSpPr>
        <p:spPr>
          <a:xfrm>
            <a:off x="516776" y="1111950"/>
            <a:ext cx="2473569" cy="999259"/>
          </a:xfrm>
        </p:spPr>
        <p:txBody>
          <a:bodyPr/>
          <a:lstStyle/>
          <a:p>
            <a:pPr algn="ctr"/>
            <a:r>
              <a:rPr lang="en-US" dirty="0"/>
              <a:t>More</a:t>
            </a:r>
          </a:p>
        </p:txBody>
      </p:sp>
      <p:sp>
        <p:nvSpPr>
          <p:cNvPr id="6" name="Text Placeholder 5"/>
          <p:cNvSpPr>
            <a:spLocks noGrp="1"/>
          </p:cNvSpPr>
          <p:nvPr>
            <p:ph type="body" sz="quarter" idx="10"/>
          </p:nvPr>
        </p:nvSpPr>
        <p:spPr>
          <a:xfrm>
            <a:off x="1007803" y="5728080"/>
            <a:ext cx="6153149" cy="758825"/>
          </a:xfrm>
        </p:spPr>
        <p:txBody>
          <a:bodyPr/>
          <a:lstStyle/>
          <a:p>
            <a:r>
              <a:rPr lang="en-US" dirty="0"/>
              <a:t>Scott Morgan</a:t>
            </a:r>
          </a:p>
          <a:p>
            <a:r>
              <a:rPr lang="en-US" dirty="0"/>
              <a:t>Sustainability &amp; Energy Conservation Manager</a:t>
            </a:r>
          </a:p>
        </p:txBody>
      </p:sp>
      <p:sp>
        <p:nvSpPr>
          <p:cNvPr id="9" name="Arrow: U-Turn 8">
            <a:extLst>
              <a:ext uri="{FF2B5EF4-FFF2-40B4-BE49-F238E27FC236}">
                <a16:creationId xmlns:a16="http://schemas.microsoft.com/office/drawing/2014/main" id="{39D68443-CB47-039C-2C11-708D411516FA}"/>
              </a:ext>
            </a:extLst>
          </p:cNvPr>
          <p:cNvSpPr/>
          <p:nvPr/>
        </p:nvSpPr>
        <p:spPr>
          <a:xfrm rot="5400000">
            <a:off x="5929593" y="1562875"/>
            <a:ext cx="1272209" cy="3455013"/>
          </a:xfrm>
          <a:prstGeom prst="uturnArrow">
            <a:avLst/>
          </a:prstGeom>
          <a:solidFill>
            <a:srgbClr val="C00000">
              <a:alpha val="69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Bent 9">
            <a:extLst>
              <a:ext uri="{FF2B5EF4-FFF2-40B4-BE49-F238E27FC236}">
                <a16:creationId xmlns:a16="http://schemas.microsoft.com/office/drawing/2014/main" id="{6A443265-77C4-F71D-6081-DAD08F1F131A}"/>
              </a:ext>
            </a:extLst>
          </p:cNvPr>
          <p:cNvSpPr/>
          <p:nvPr/>
        </p:nvSpPr>
        <p:spPr>
          <a:xfrm>
            <a:off x="760556" y="1803271"/>
            <a:ext cx="4121426" cy="1610713"/>
          </a:xfrm>
          <a:prstGeom prst="bentArrow">
            <a:avLst/>
          </a:prstGeom>
          <a:solidFill>
            <a:srgbClr val="C00000">
              <a:alpha val="7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urved Right 10">
            <a:extLst>
              <a:ext uri="{FF2B5EF4-FFF2-40B4-BE49-F238E27FC236}">
                <a16:creationId xmlns:a16="http://schemas.microsoft.com/office/drawing/2014/main" id="{561E7265-2B18-C1BC-9CCD-5A538CC6E566}"/>
              </a:ext>
            </a:extLst>
          </p:cNvPr>
          <p:cNvSpPr/>
          <p:nvPr/>
        </p:nvSpPr>
        <p:spPr>
          <a:xfrm>
            <a:off x="2893739" y="3441956"/>
            <a:ext cx="2555309" cy="2286124"/>
          </a:xfrm>
          <a:prstGeom prst="curvedRightArrow">
            <a:avLst>
              <a:gd name="adj1" fmla="val 15651"/>
              <a:gd name="adj2" fmla="val 50000"/>
              <a:gd name="adj3" fmla="val 25000"/>
            </a:avLst>
          </a:prstGeom>
          <a:solidFill>
            <a:srgbClr val="C00000">
              <a:alpha val="7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itle 3">
            <a:extLst>
              <a:ext uri="{FF2B5EF4-FFF2-40B4-BE49-F238E27FC236}">
                <a16:creationId xmlns:a16="http://schemas.microsoft.com/office/drawing/2014/main" id="{2F2FB7E7-E0D3-01F0-820B-8C72A05867DB}"/>
              </a:ext>
            </a:extLst>
          </p:cNvPr>
          <p:cNvSpPr txBox="1">
            <a:spLocks/>
          </p:cNvSpPr>
          <p:nvPr/>
        </p:nvSpPr>
        <p:spPr>
          <a:xfrm>
            <a:off x="2313821" y="2754756"/>
            <a:ext cx="2303473" cy="999259"/>
          </a:xfrm>
          <a:prstGeom prst="rect">
            <a:avLst/>
          </a:prstGeom>
        </p:spPr>
        <p:txBody>
          <a:bodyPr/>
          <a:lstStyle>
            <a:lvl1pPr algn="l" defTabSz="914400" rtl="0" eaLnBrk="1" latinLnBrk="0" hangingPunct="1">
              <a:lnSpc>
                <a:spcPct val="90000"/>
              </a:lnSpc>
              <a:spcBef>
                <a:spcPct val="0"/>
              </a:spcBef>
              <a:buNone/>
              <a:defRPr sz="4800" kern="1200" cap="all" baseline="0">
                <a:solidFill>
                  <a:srgbClr val="003764"/>
                </a:solidFill>
                <a:latin typeface="+mj-lt"/>
                <a:ea typeface="+mj-ea"/>
                <a:cs typeface="+mj-cs"/>
              </a:defRPr>
            </a:lvl1pPr>
          </a:lstStyle>
          <a:p>
            <a:pPr algn="ctr"/>
            <a:r>
              <a:rPr lang="en-US" dirty="0"/>
              <a:t>rule</a:t>
            </a:r>
          </a:p>
        </p:txBody>
      </p:sp>
      <p:sp>
        <p:nvSpPr>
          <p:cNvPr id="13" name="Title 3">
            <a:extLst>
              <a:ext uri="{FF2B5EF4-FFF2-40B4-BE49-F238E27FC236}">
                <a16:creationId xmlns:a16="http://schemas.microsoft.com/office/drawing/2014/main" id="{DC7B92BC-1EB9-7ECB-0491-72C590A36303}"/>
              </a:ext>
            </a:extLst>
          </p:cNvPr>
          <p:cNvSpPr txBox="1">
            <a:spLocks/>
          </p:cNvSpPr>
          <p:nvPr/>
        </p:nvSpPr>
        <p:spPr>
          <a:xfrm>
            <a:off x="5552440" y="4585018"/>
            <a:ext cx="3217024" cy="999259"/>
          </a:xfrm>
          <a:prstGeom prst="rect">
            <a:avLst/>
          </a:prstGeom>
        </p:spPr>
        <p:txBody>
          <a:bodyPr/>
          <a:lstStyle>
            <a:lvl1pPr algn="l" defTabSz="914400" rtl="0" eaLnBrk="1" latinLnBrk="0" hangingPunct="1">
              <a:lnSpc>
                <a:spcPct val="90000"/>
              </a:lnSpc>
              <a:spcBef>
                <a:spcPct val="0"/>
              </a:spcBef>
              <a:buNone/>
              <a:defRPr sz="4800" kern="1200" cap="all" baseline="0">
                <a:solidFill>
                  <a:srgbClr val="003764"/>
                </a:solidFill>
                <a:latin typeface="+mj-lt"/>
                <a:ea typeface="+mj-ea"/>
                <a:cs typeface="+mj-cs"/>
              </a:defRPr>
            </a:lvl1pPr>
          </a:lstStyle>
          <a:p>
            <a:pPr algn="ctr"/>
            <a:r>
              <a:rPr lang="en-US" dirty="0"/>
              <a:t>changes</a:t>
            </a:r>
          </a:p>
        </p:txBody>
      </p:sp>
    </p:spTree>
    <p:extLst>
      <p:ext uri="{BB962C8B-B14F-4D97-AF65-F5344CB8AC3E}">
        <p14:creationId xmlns:p14="http://schemas.microsoft.com/office/powerpoint/2010/main" val="79382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AD02C-04BE-6953-7C6D-9FA68E0B8F18}"/>
              </a:ext>
            </a:extLst>
          </p:cNvPr>
          <p:cNvSpPr>
            <a:spLocks noGrp="1"/>
          </p:cNvSpPr>
          <p:nvPr>
            <p:ph type="title"/>
          </p:nvPr>
        </p:nvSpPr>
        <p:spPr/>
        <p:txBody>
          <a:bodyPr/>
          <a:lstStyle/>
          <a:p>
            <a:r>
              <a:rPr lang="en-US" dirty="0"/>
              <a:t>Some positive revisions to note</a:t>
            </a:r>
          </a:p>
        </p:txBody>
      </p:sp>
      <p:sp>
        <p:nvSpPr>
          <p:cNvPr id="3" name="Content Placeholder 2">
            <a:extLst>
              <a:ext uri="{FF2B5EF4-FFF2-40B4-BE49-F238E27FC236}">
                <a16:creationId xmlns:a16="http://schemas.microsoft.com/office/drawing/2014/main" id="{6F41189D-0671-B535-A89C-BBA0F2BEEC69}"/>
              </a:ext>
            </a:extLst>
          </p:cNvPr>
          <p:cNvSpPr>
            <a:spLocks noGrp="1"/>
          </p:cNvSpPr>
          <p:nvPr>
            <p:ph idx="1"/>
          </p:nvPr>
        </p:nvSpPr>
        <p:spPr>
          <a:xfrm>
            <a:off x="715815" y="2192215"/>
            <a:ext cx="11115967" cy="3979986"/>
          </a:xfrm>
        </p:spPr>
        <p:txBody>
          <a:bodyPr/>
          <a:lstStyle/>
          <a:p>
            <a:r>
              <a:rPr lang="en-US" dirty="0"/>
              <a:t>Campus-level compliance is triggered by the earliest relevant compliance date, not the largest building. Section Z 3.2</a:t>
            </a:r>
          </a:p>
          <a:p>
            <a:r>
              <a:rPr lang="en-US" dirty="0"/>
              <a:t>On-campus renewable energy production that feeds into the buildings is not included in the net energy use calculation (EUI). Section 5.2.1</a:t>
            </a:r>
          </a:p>
          <a:p>
            <a:r>
              <a:rPr lang="en-US" dirty="0"/>
              <a:t>O&amp;M plans may now start on date of compliance for Tier 1, not 12 months prior as previously required. Section Z 4</a:t>
            </a:r>
          </a:p>
          <a:p>
            <a:r>
              <a:rPr lang="en-US" dirty="0"/>
              <a:t>EM plans are no longer required to review and limit tenant improvements from increasing net energy use but are still encouraged to include that review of all tenant improvements. Section 6.5</a:t>
            </a:r>
          </a:p>
        </p:txBody>
      </p:sp>
      <p:sp>
        <p:nvSpPr>
          <p:cNvPr id="4" name="Slide Number Placeholder 3">
            <a:extLst>
              <a:ext uri="{FF2B5EF4-FFF2-40B4-BE49-F238E27FC236}">
                <a16:creationId xmlns:a16="http://schemas.microsoft.com/office/drawing/2014/main" id="{E0B24A08-CF2D-DB52-57A0-3A10F35739EC}"/>
              </a:ext>
            </a:extLst>
          </p:cNvPr>
          <p:cNvSpPr>
            <a:spLocks noGrp="1"/>
          </p:cNvSpPr>
          <p:nvPr>
            <p:ph type="sldNum" sz="quarter" idx="12"/>
          </p:nvPr>
        </p:nvSpPr>
        <p:spPr/>
        <p:txBody>
          <a:bodyPr/>
          <a:lstStyle/>
          <a:p>
            <a:fld id="{DEE5BC03-7CE3-4FE3-BC0A-0ACCA8AC1F24}" type="slidenum">
              <a:rPr lang="en-US" smtClean="0"/>
              <a:pPr/>
              <a:t>10</a:t>
            </a:fld>
            <a:endParaRPr lang="en-US" dirty="0"/>
          </a:p>
        </p:txBody>
      </p:sp>
    </p:spTree>
    <p:extLst>
      <p:ext uri="{BB962C8B-B14F-4D97-AF65-F5344CB8AC3E}">
        <p14:creationId xmlns:p14="http://schemas.microsoft.com/office/powerpoint/2010/main" val="4126562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C0EDF-F572-14E1-C851-165969AF8423}"/>
              </a:ext>
            </a:extLst>
          </p:cNvPr>
          <p:cNvSpPr>
            <a:spLocks noGrp="1"/>
          </p:cNvSpPr>
          <p:nvPr>
            <p:ph type="title"/>
          </p:nvPr>
        </p:nvSpPr>
        <p:spPr>
          <a:xfrm>
            <a:off x="92361" y="1353198"/>
            <a:ext cx="11115967" cy="797070"/>
          </a:xfrm>
        </p:spPr>
        <p:txBody>
          <a:bodyPr/>
          <a:lstStyle/>
          <a:p>
            <a:pPr algn="ctr"/>
            <a:r>
              <a:rPr lang="en-US" dirty="0"/>
              <a:t>O&amp;M proof should include:</a:t>
            </a:r>
          </a:p>
        </p:txBody>
      </p:sp>
      <p:sp>
        <p:nvSpPr>
          <p:cNvPr id="3" name="Content Placeholder 2">
            <a:extLst>
              <a:ext uri="{FF2B5EF4-FFF2-40B4-BE49-F238E27FC236}">
                <a16:creationId xmlns:a16="http://schemas.microsoft.com/office/drawing/2014/main" id="{2A28D83F-1739-0D17-93CE-74ABAA466735}"/>
              </a:ext>
            </a:extLst>
          </p:cNvPr>
          <p:cNvSpPr>
            <a:spLocks noGrp="1"/>
          </p:cNvSpPr>
          <p:nvPr>
            <p:ph idx="1"/>
          </p:nvPr>
        </p:nvSpPr>
        <p:spPr>
          <a:xfrm>
            <a:off x="538016" y="2239308"/>
            <a:ext cx="11115967" cy="3757046"/>
          </a:xfrm>
        </p:spPr>
        <p:txBody>
          <a:bodyPr/>
          <a:lstStyle/>
          <a:p>
            <a:r>
              <a:rPr lang="en-US" dirty="0"/>
              <a:t>Screenshots/examples of preventative maintenance logs that demonstrate a PM task was completed. Show what that task is, that someone was identified to complete it, any relevant condition indicators, and recurrence interval for the task to be performed.</a:t>
            </a:r>
          </a:p>
          <a:p>
            <a:r>
              <a:rPr lang="en-US" dirty="0"/>
              <a:t>Document all other required O&amp;M elements. We don't necessarily need 'evidence' for everything other than PM requirements.</a:t>
            </a:r>
          </a:p>
          <a:p>
            <a:r>
              <a:rPr lang="en-US" dirty="0"/>
              <a:t>A service log combined with a service contract that highlights preventative maintenance planning and logs which demonstrate implementation in accordance with the O&amp;M requirements would also suffice for proof of implementation.</a:t>
            </a:r>
          </a:p>
        </p:txBody>
      </p:sp>
      <p:sp>
        <p:nvSpPr>
          <p:cNvPr id="4" name="Slide Number Placeholder 3">
            <a:extLst>
              <a:ext uri="{FF2B5EF4-FFF2-40B4-BE49-F238E27FC236}">
                <a16:creationId xmlns:a16="http://schemas.microsoft.com/office/drawing/2014/main" id="{035094B3-C9E6-5A6B-FF97-F883E95D285F}"/>
              </a:ext>
            </a:extLst>
          </p:cNvPr>
          <p:cNvSpPr>
            <a:spLocks noGrp="1"/>
          </p:cNvSpPr>
          <p:nvPr>
            <p:ph type="sldNum" sz="quarter" idx="12"/>
          </p:nvPr>
        </p:nvSpPr>
        <p:spPr/>
        <p:txBody>
          <a:bodyPr/>
          <a:lstStyle/>
          <a:p>
            <a:fld id="{DEE5BC03-7CE3-4FE3-BC0A-0ACCA8AC1F24}" type="slidenum">
              <a:rPr lang="en-US" smtClean="0"/>
              <a:pPr/>
              <a:t>11</a:t>
            </a:fld>
            <a:endParaRPr lang="en-US" dirty="0"/>
          </a:p>
        </p:txBody>
      </p:sp>
    </p:spTree>
    <p:extLst>
      <p:ext uri="{BB962C8B-B14F-4D97-AF65-F5344CB8AC3E}">
        <p14:creationId xmlns:p14="http://schemas.microsoft.com/office/powerpoint/2010/main" val="3805793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87" y="1481988"/>
            <a:ext cx="11115967" cy="797070"/>
          </a:xfrm>
        </p:spPr>
        <p:txBody>
          <a:bodyPr/>
          <a:lstStyle/>
          <a:p>
            <a:pPr algn="ctr"/>
            <a:r>
              <a:rPr lang="en-US" dirty="0"/>
              <a:t>Compliance reporting is done through the Clean buildings portal.</a:t>
            </a:r>
          </a:p>
        </p:txBody>
      </p:sp>
      <p:sp>
        <p:nvSpPr>
          <p:cNvPr id="3" name="Content Placeholder 2"/>
          <p:cNvSpPr>
            <a:spLocks noGrp="1"/>
          </p:cNvSpPr>
          <p:nvPr>
            <p:ph idx="1"/>
          </p:nvPr>
        </p:nvSpPr>
        <p:spPr>
          <a:xfrm>
            <a:off x="622031" y="2702357"/>
            <a:ext cx="11115967" cy="3809799"/>
          </a:xfrm>
        </p:spPr>
        <p:txBody>
          <a:bodyPr/>
          <a:lstStyle/>
          <a:p>
            <a:r>
              <a:rPr lang="en-US" dirty="0"/>
              <a:t>Clean Buildings Portal details must be finalized</a:t>
            </a:r>
          </a:p>
          <a:p>
            <a:pPr lvl="1"/>
            <a:r>
              <a:rPr lang="en-US" dirty="0"/>
              <a:t>Confirm all relevant contacts/responsible parties</a:t>
            </a:r>
          </a:p>
          <a:p>
            <a:pPr lvl="1"/>
            <a:r>
              <a:rPr lang="en-US" dirty="0"/>
              <a:t>Confirm ownership of your buildings</a:t>
            </a:r>
          </a:p>
          <a:p>
            <a:pPr lvl="1"/>
            <a:r>
              <a:rPr lang="en-US" dirty="0"/>
              <a:t>Clarify/correct GFA</a:t>
            </a:r>
          </a:p>
          <a:p>
            <a:pPr lvl="1"/>
            <a:r>
              <a:rPr lang="en-US" dirty="0"/>
              <a:t>Create groups for connected buildings or campus-level</a:t>
            </a:r>
          </a:p>
          <a:p>
            <a:pPr lvl="1"/>
            <a:r>
              <a:rPr lang="en-US" dirty="0"/>
              <a:t>Add ESPM property ID</a:t>
            </a:r>
          </a:p>
          <a:p>
            <a:r>
              <a:rPr lang="en-US" dirty="0"/>
              <a:t>O&amp;M and Energy Management plans are submitted as documents.</a:t>
            </a:r>
          </a:p>
        </p:txBody>
      </p:sp>
      <p:sp>
        <p:nvSpPr>
          <p:cNvPr id="4" name="Slide Number Placeholder 3"/>
          <p:cNvSpPr>
            <a:spLocks noGrp="1"/>
          </p:cNvSpPr>
          <p:nvPr>
            <p:ph type="sldNum" sz="quarter" idx="12"/>
          </p:nvPr>
        </p:nvSpPr>
        <p:spPr/>
        <p:txBody>
          <a:bodyPr/>
          <a:lstStyle/>
          <a:p>
            <a:fld id="{DEE5BC03-7CE3-4FE3-BC0A-0ACCA8AC1F24}" type="slidenum">
              <a:rPr lang="en-US" smtClean="0"/>
              <a:pPr/>
              <a:t>12</a:t>
            </a:fld>
            <a:endParaRPr lang="en-US" dirty="0"/>
          </a:p>
        </p:txBody>
      </p:sp>
    </p:spTree>
    <p:extLst>
      <p:ext uri="{BB962C8B-B14F-4D97-AF65-F5344CB8AC3E}">
        <p14:creationId xmlns:p14="http://schemas.microsoft.com/office/powerpoint/2010/main" val="1355895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654FC-CCBE-C9B9-C3ED-4127E838C53B}"/>
              </a:ext>
            </a:extLst>
          </p:cNvPr>
          <p:cNvSpPr>
            <a:spLocks noGrp="1"/>
          </p:cNvSpPr>
          <p:nvPr>
            <p:ph type="title"/>
          </p:nvPr>
        </p:nvSpPr>
        <p:spPr/>
        <p:txBody>
          <a:bodyPr/>
          <a:lstStyle/>
          <a:p>
            <a:r>
              <a:rPr lang="en-US" dirty="0"/>
              <a:t>Buy clean buy fair</a:t>
            </a:r>
          </a:p>
        </p:txBody>
      </p:sp>
      <p:sp>
        <p:nvSpPr>
          <p:cNvPr id="3" name="Content Placeholder 2">
            <a:extLst>
              <a:ext uri="{FF2B5EF4-FFF2-40B4-BE49-F238E27FC236}">
                <a16:creationId xmlns:a16="http://schemas.microsoft.com/office/drawing/2014/main" id="{2E7B687B-60EB-BE35-C56C-E2DC51180114}"/>
              </a:ext>
            </a:extLst>
          </p:cNvPr>
          <p:cNvSpPr>
            <a:spLocks noGrp="1"/>
          </p:cNvSpPr>
          <p:nvPr>
            <p:ph idx="1"/>
          </p:nvPr>
        </p:nvSpPr>
        <p:spPr/>
        <p:txBody>
          <a:bodyPr/>
          <a:lstStyle/>
          <a:p>
            <a:r>
              <a:rPr lang="en-US" dirty="0"/>
              <a:t>HB 1282 –2024</a:t>
            </a:r>
          </a:p>
          <a:p>
            <a:r>
              <a:rPr lang="en-US" dirty="0"/>
              <a:t>RCW 39.116</a:t>
            </a:r>
          </a:p>
          <a:p>
            <a:r>
              <a:rPr lang="en-US" dirty="0"/>
              <a:t>Administered by the Department of Commerce’s State Efficiency and Environmental Performance (SEEP) office</a:t>
            </a:r>
          </a:p>
          <a:p>
            <a:r>
              <a:rPr lang="en-US" dirty="0"/>
              <a:t>Adds structural material source reporting requirements for state agency and higher ed construction projects for more than 50,000 gross square feet.</a:t>
            </a:r>
          </a:p>
          <a:p>
            <a:endParaRPr lang="en-US" dirty="0"/>
          </a:p>
        </p:txBody>
      </p:sp>
      <p:sp>
        <p:nvSpPr>
          <p:cNvPr id="4" name="Slide Number Placeholder 3">
            <a:extLst>
              <a:ext uri="{FF2B5EF4-FFF2-40B4-BE49-F238E27FC236}">
                <a16:creationId xmlns:a16="http://schemas.microsoft.com/office/drawing/2014/main" id="{0481CFBD-437B-CA4F-3F1E-55A2E5B5D846}"/>
              </a:ext>
            </a:extLst>
          </p:cNvPr>
          <p:cNvSpPr>
            <a:spLocks noGrp="1"/>
          </p:cNvSpPr>
          <p:nvPr>
            <p:ph type="sldNum" sz="quarter" idx="12"/>
          </p:nvPr>
        </p:nvSpPr>
        <p:spPr/>
        <p:txBody>
          <a:bodyPr/>
          <a:lstStyle/>
          <a:p>
            <a:fld id="{DEE5BC03-7CE3-4FE3-BC0A-0ACCA8AC1F24}" type="slidenum">
              <a:rPr lang="en-US" smtClean="0"/>
              <a:pPr/>
              <a:t>13</a:t>
            </a:fld>
            <a:endParaRPr lang="en-US" dirty="0"/>
          </a:p>
        </p:txBody>
      </p:sp>
    </p:spTree>
    <p:extLst>
      <p:ext uri="{BB962C8B-B14F-4D97-AF65-F5344CB8AC3E}">
        <p14:creationId xmlns:p14="http://schemas.microsoft.com/office/powerpoint/2010/main" val="1439528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AC7AC-9D77-6EEB-D118-090AB24AF5A0}"/>
              </a:ext>
            </a:extLst>
          </p:cNvPr>
          <p:cNvSpPr>
            <a:spLocks noGrp="1"/>
          </p:cNvSpPr>
          <p:nvPr>
            <p:ph type="title"/>
          </p:nvPr>
        </p:nvSpPr>
        <p:spPr>
          <a:xfrm>
            <a:off x="-656492" y="1303751"/>
            <a:ext cx="11115967" cy="797070"/>
          </a:xfrm>
        </p:spPr>
        <p:txBody>
          <a:bodyPr/>
          <a:lstStyle/>
          <a:p>
            <a:pPr algn="ctr"/>
            <a:r>
              <a:rPr lang="en-US" dirty="0"/>
              <a:t>It should be relatively low impact.</a:t>
            </a:r>
          </a:p>
        </p:txBody>
      </p:sp>
      <p:sp>
        <p:nvSpPr>
          <p:cNvPr id="3" name="Content Placeholder 2">
            <a:extLst>
              <a:ext uri="{FF2B5EF4-FFF2-40B4-BE49-F238E27FC236}">
                <a16:creationId xmlns:a16="http://schemas.microsoft.com/office/drawing/2014/main" id="{CCCAEF63-8646-61C5-F710-CC8578E37682}"/>
              </a:ext>
            </a:extLst>
          </p:cNvPr>
          <p:cNvSpPr>
            <a:spLocks noGrp="1"/>
          </p:cNvSpPr>
          <p:nvPr>
            <p:ph idx="1"/>
          </p:nvPr>
        </p:nvSpPr>
        <p:spPr>
          <a:xfrm>
            <a:off x="538016" y="2100821"/>
            <a:ext cx="11115967" cy="4274579"/>
          </a:xfrm>
        </p:spPr>
        <p:txBody>
          <a:bodyPr/>
          <a:lstStyle/>
          <a:p>
            <a:r>
              <a:rPr lang="en-US" b="1" dirty="0"/>
              <a:t>Only 14 of the 31 major projects in our current pipeline will qualify</a:t>
            </a:r>
            <a:endParaRPr lang="en-US" dirty="0"/>
          </a:p>
          <a:p>
            <a:pPr lvl="1">
              <a:buFont typeface="Wingdings" panose="05000000000000000000" pitchFamily="2" charset="2"/>
              <a:buChar char="Ø"/>
            </a:pPr>
            <a:r>
              <a:rPr lang="en-US" b="1" dirty="0"/>
              <a:t>11 colleges will be impacted</a:t>
            </a:r>
          </a:p>
          <a:p>
            <a:pPr lvl="2">
              <a:buFont typeface="Wingdings" panose="05000000000000000000" pitchFamily="2" charset="2"/>
              <a:buChar char="Ø"/>
            </a:pPr>
            <a:r>
              <a:rPr lang="en-US" b="1" dirty="0"/>
              <a:t>Renton Tech (2)	Spokane College (2)	Highline (2)</a:t>
            </a:r>
          </a:p>
          <a:p>
            <a:pPr lvl="2">
              <a:buFont typeface="Wingdings" panose="05000000000000000000" pitchFamily="2" charset="2"/>
              <a:buChar char="Ø"/>
            </a:pPr>
            <a:r>
              <a:rPr lang="en-US" b="1" dirty="0"/>
              <a:t>South Seattle		Tacoma			Columbia Basin</a:t>
            </a:r>
          </a:p>
          <a:p>
            <a:pPr lvl="2">
              <a:buFont typeface="Wingdings" panose="05000000000000000000" pitchFamily="2" charset="2"/>
              <a:buChar char="Ø"/>
            </a:pPr>
            <a:r>
              <a:rPr lang="en-US" b="1" dirty="0"/>
              <a:t>Clover Park		Seattle Central		Spokane Falls</a:t>
            </a:r>
          </a:p>
          <a:p>
            <a:pPr lvl="2">
              <a:buFont typeface="Wingdings" panose="05000000000000000000" pitchFamily="2" charset="2"/>
              <a:buChar char="Ø"/>
            </a:pPr>
            <a:r>
              <a:rPr lang="en-US" b="1" dirty="0"/>
              <a:t>Skagit Valley		Lake Washington</a:t>
            </a:r>
            <a:endParaRPr lang="en-US" dirty="0"/>
          </a:p>
          <a:p>
            <a:r>
              <a:rPr lang="en-US" b="1" dirty="0"/>
              <a:t>Renton Tech and Spokane are likely to be caught in the early-learning period (if their projects are funded in the 2027-29 biennium). </a:t>
            </a:r>
          </a:p>
          <a:p>
            <a:r>
              <a:rPr lang="en-US" b="1" dirty="0"/>
              <a:t>Everyone else should see minimal impacts because DES will have standardized the processes before those projects get started.</a:t>
            </a:r>
            <a:endParaRPr lang="en-US" dirty="0"/>
          </a:p>
          <a:p>
            <a:pPr marL="514350" indent="-514350">
              <a:buFont typeface="+mj-lt"/>
              <a:buAutoNum type="arabicPeriod"/>
            </a:pPr>
            <a:endParaRPr lang="en-US" dirty="0"/>
          </a:p>
          <a:p>
            <a:endParaRPr lang="en-US" dirty="0"/>
          </a:p>
          <a:p>
            <a:endParaRPr lang="en-US" dirty="0"/>
          </a:p>
        </p:txBody>
      </p:sp>
    </p:spTree>
    <p:extLst>
      <p:ext uri="{BB962C8B-B14F-4D97-AF65-F5344CB8AC3E}">
        <p14:creationId xmlns:p14="http://schemas.microsoft.com/office/powerpoint/2010/main" val="298900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09E3443-D00C-C89E-7F73-A256D7171F80}"/>
              </a:ext>
            </a:extLst>
          </p:cNvPr>
          <p:cNvPicPr>
            <a:picLocks noChangeAspect="1"/>
          </p:cNvPicPr>
          <p:nvPr/>
        </p:nvPicPr>
        <p:blipFill>
          <a:blip r:embed="rId3"/>
          <a:stretch>
            <a:fillRect/>
          </a:stretch>
        </p:blipFill>
        <p:spPr>
          <a:xfrm>
            <a:off x="317438" y="1597027"/>
            <a:ext cx="11557123" cy="5120295"/>
          </a:xfrm>
          <a:prstGeom prst="rect">
            <a:avLst/>
          </a:prstGeom>
        </p:spPr>
      </p:pic>
      <p:sp>
        <p:nvSpPr>
          <p:cNvPr id="14" name="Rectangle 13">
            <a:extLst>
              <a:ext uri="{FF2B5EF4-FFF2-40B4-BE49-F238E27FC236}">
                <a16:creationId xmlns:a16="http://schemas.microsoft.com/office/drawing/2014/main" id="{891BF03A-2EBE-686B-5DDC-6DD46F5FE9E6}"/>
              </a:ext>
            </a:extLst>
          </p:cNvPr>
          <p:cNvSpPr/>
          <p:nvPr/>
        </p:nvSpPr>
        <p:spPr>
          <a:xfrm>
            <a:off x="317438" y="2708031"/>
            <a:ext cx="11557123" cy="1981200"/>
          </a:xfrm>
          <a:prstGeom prst="rect">
            <a:avLst/>
          </a:prstGeom>
          <a:solidFill>
            <a:schemeClr val="accent2">
              <a:alpha val="1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0220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4753FC-F2D4-9D85-6A56-F73EABA11150}"/>
              </a:ext>
            </a:extLst>
          </p:cNvPr>
          <p:cNvSpPr>
            <a:spLocks noGrp="1"/>
          </p:cNvSpPr>
          <p:nvPr>
            <p:ph idx="1"/>
          </p:nvPr>
        </p:nvSpPr>
        <p:spPr>
          <a:xfrm>
            <a:off x="1151872" y="2593068"/>
            <a:ext cx="10472281" cy="3975583"/>
          </a:xfrm>
        </p:spPr>
        <p:txBody>
          <a:bodyPr>
            <a:normAutofit/>
          </a:bodyPr>
          <a:lstStyle/>
          <a:p>
            <a:pPr marL="514350" indent="-514350">
              <a:buFont typeface="+mj-lt"/>
              <a:buAutoNum type="arabicPeriod"/>
            </a:pPr>
            <a:endParaRPr lang="en-US" b="1" i="1" dirty="0"/>
          </a:p>
          <a:p>
            <a:pPr marL="514350" indent="-514350">
              <a:buFont typeface="+mj-lt"/>
              <a:buAutoNum type="arabicPeriod"/>
            </a:pPr>
            <a:r>
              <a:rPr lang="en-US" b="1" i="1" dirty="0"/>
              <a:t>Who has successfully filed CBPS compliance early?</a:t>
            </a:r>
          </a:p>
          <a:p>
            <a:pPr marL="514350" indent="-514350">
              <a:buFont typeface="+mj-lt"/>
              <a:buAutoNum type="arabicPeriod"/>
            </a:pPr>
            <a:r>
              <a:rPr lang="en-US" b="1" i="1" dirty="0"/>
              <a:t>Who needs to file by next June?</a:t>
            </a:r>
          </a:p>
          <a:p>
            <a:pPr marL="514350" indent="-514350">
              <a:buFont typeface="+mj-lt"/>
              <a:buAutoNum type="arabicPeriod"/>
            </a:pPr>
            <a:r>
              <a:rPr lang="en-US" b="1" i="1" dirty="0"/>
              <a:t>Who’s done the best job maintaining their R22 chillers &amp; air conditioners?</a:t>
            </a:r>
          </a:p>
          <a:p>
            <a:pPr marL="514350" indent="-514350">
              <a:buFont typeface="+mj-lt"/>
              <a:buAutoNum type="arabicPeriod"/>
            </a:pPr>
            <a:r>
              <a:rPr lang="en-US" b="1" i="1" dirty="0"/>
              <a:t>Who needs a $20+ million sub-station to decarbonize their campus?</a:t>
            </a:r>
          </a:p>
          <a:p>
            <a:pPr marL="514350" indent="-514350">
              <a:buFont typeface="+mj-lt"/>
              <a:buAutoNum type="arabicPeriod"/>
            </a:pPr>
            <a:endParaRPr lang="en-US" b="1" i="1" dirty="0"/>
          </a:p>
          <a:p>
            <a:pPr marL="514350" indent="-514350">
              <a:buFont typeface="+mj-lt"/>
              <a:buAutoNum type="arabicPeriod"/>
            </a:pPr>
            <a:endParaRPr lang="en-US" b="1" i="1" dirty="0"/>
          </a:p>
          <a:p>
            <a:pPr marL="514350" indent="-514350">
              <a:buFont typeface="+mj-lt"/>
              <a:buAutoNum type="arabicPeriod"/>
            </a:pPr>
            <a:endParaRPr lang="en-US" b="1" i="1" dirty="0"/>
          </a:p>
          <a:p>
            <a:pPr marL="514350" indent="-514350">
              <a:buFont typeface="+mj-lt"/>
              <a:buAutoNum type="arabicPeriod"/>
            </a:pPr>
            <a:endParaRPr lang="en-US" b="1" i="1" dirty="0"/>
          </a:p>
          <a:p>
            <a:pPr marL="514350" indent="-514350">
              <a:buFont typeface="+mj-lt"/>
              <a:buAutoNum type="arabicPeriod"/>
            </a:pPr>
            <a:endParaRPr lang="en-US" b="1" i="1" dirty="0"/>
          </a:p>
          <a:p>
            <a:pPr marL="514350" indent="-514350">
              <a:buFont typeface="+mj-lt"/>
              <a:buAutoNum type="arabicPeriod"/>
            </a:pPr>
            <a:endParaRPr lang="en-US" b="1" i="1" dirty="0"/>
          </a:p>
          <a:p>
            <a:pPr marL="514350" indent="-514350">
              <a:buFont typeface="+mj-lt"/>
              <a:buAutoNum type="arabicPeriod"/>
            </a:pPr>
            <a:endParaRPr lang="en-US" b="1" i="1" dirty="0"/>
          </a:p>
        </p:txBody>
      </p:sp>
      <p:pic>
        <p:nvPicPr>
          <p:cNvPr id="7" name="Picture 6">
            <a:extLst>
              <a:ext uri="{FF2B5EF4-FFF2-40B4-BE49-F238E27FC236}">
                <a16:creationId xmlns:a16="http://schemas.microsoft.com/office/drawing/2014/main" id="{469DDE7B-E6CB-66AC-4622-6B0B8ECAB25F}"/>
              </a:ext>
            </a:extLst>
          </p:cNvPr>
          <p:cNvPicPr>
            <a:picLocks noChangeAspect="1"/>
          </p:cNvPicPr>
          <p:nvPr/>
        </p:nvPicPr>
        <p:blipFill>
          <a:blip r:embed="rId3"/>
          <a:stretch>
            <a:fillRect/>
          </a:stretch>
        </p:blipFill>
        <p:spPr>
          <a:xfrm>
            <a:off x="2336213" y="769330"/>
            <a:ext cx="7256023" cy="202076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0197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3ED8A-580B-6025-83DB-D8E320D91F2C}"/>
              </a:ext>
            </a:extLst>
          </p:cNvPr>
          <p:cNvSpPr>
            <a:spLocks noGrp="1"/>
          </p:cNvSpPr>
          <p:nvPr>
            <p:ph type="title"/>
          </p:nvPr>
        </p:nvSpPr>
        <p:spPr/>
        <p:txBody>
          <a:bodyPr/>
          <a:lstStyle/>
          <a:p>
            <a:r>
              <a:rPr lang="en-US" dirty="0"/>
              <a:t>One more…</a:t>
            </a:r>
          </a:p>
        </p:txBody>
      </p:sp>
      <p:sp>
        <p:nvSpPr>
          <p:cNvPr id="3" name="Content Placeholder 2">
            <a:extLst>
              <a:ext uri="{FF2B5EF4-FFF2-40B4-BE49-F238E27FC236}">
                <a16:creationId xmlns:a16="http://schemas.microsoft.com/office/drawing/2014/main" id="{6DE6E8C3-E5CB-F5C7-CBE7-DEB662BAD378}"/>
              </a:ext>
            </a:extLst>
          </p:cNvPr>
          <p:cNvSpPr>
            <a:spLocks noGrp="1"/>
          </p:cNvSpPr>
          <p:nvPr>
            <p:ph idx="1"/>
          </p:nvPr>
        </p:nvSpPr>
        <p:spPr/>
        <p:txBody>
          <a:bodyPr/>
          <a:lstStyle/>
          <a:p>
            <a:r>
              <a:rPr lang="en-US" b="1" i="1" dirty="0"/>
              <a:t>This RTU contains more than 50 </a:t>
            </a:r>
            <a:r>
              <a:rPr lang="en-US" b="1" i="1" dirty="0" err="1"/>
              <a:t>lbs</a:t>
            </a:r>
            <a:r>
              <a:rPr lang="en-US" b="1" i="1" dirty="0"/>
              <a:t> of refrigerant. Does it need to be reported in the RAMP?</a:t>
            </a:r>
          </a:p>
          <a:p>
            <a:endParaRPr lang="en-US" dirty="0"/>
          </a:p>
        </p:txBody>
      </p:sp>
      <p:sp>
        <p:nvSpPr>
          <p:cNvPr id="4" name="Slide Number Placeholder 3">
            <a:extLst>
              <a:ext uri="{FF2B5EF4-FFF2-40B4-BE49-F238E27FC236}">
                <a16:creationId xmlns:a16="http://schemas.microsoft.com/office/drawing/2014/main" id="{C146C8D7-CFE3-6246-7BDA-ED97DFBC088A}"/>
              </a:ext>
            </a:extLst>
          </p:cNvPr>
          <p:cNvSpPr>
            <a:spLocks noGrp="1"/>
          </p:cNvSpPr>
          <p:nvPr>
            <p:ph type="sldNum" sz="quarter" idx="12"/>
          </p:nvPr>
        </p:nvSpPr>
        <p:spPr/>
        <p:txBody>
          <a:bodyPr/>
          <a:lstStyle/>
          <a:p>
            <a:fld id="{DEE5BC03-7CE3-4FE3-BC0A-0ACCA8AC1F24}" type="slidenum">
              <a:rPr lang="en-US" smtClean="0"/>
              <a:pPr/>
              <a:t>17</a:t>
            </a:fld>
            <a:endParaRPr lang="en-US" dirty="0"/>
          </a:p>
        </p:txBody>
      </p:sp>
      <p:pic>
        <p:nvPicPr>
          <p:cNvPr id="5" name="Picture 4" descr="A close-up of a panel&#10;&#10;AI-generated content may be incorrect.">
            <a:extLst>
              <a:ext uri="{FF2B5EF4-FFF2-40B4-BE49-F238E27FC236}">
                <a16:creationId xmlns:a16="http://schemas.microsoft.com/office/drawing/2014/main" id="{27025240-A0FD-E55B-E90B-C7FC0BC35D96}"/>
              </a:ext>
            </a:extLst>
          </p:cNvPr>
          <p:cNvPicPr>
            <a:picLocks noChangeAspect="1"/>
          </p:cNvPicPr>
          <p:nvPr/>
        </p:nvPicPr>
        <p:blipFill>
          <a:blip r:embed="rId3">
            <a:extLst>
              <a:ext uri="{28A0092B-C50C-407E-A947-70E740481C1C}">
                <a14:useLocalDpi xmlns:a14="http://schemas.microsoft.com/office/drawing/2010/main" val="0"/>
              </a:ext>
            </a:extLst>
          </a:blip>
          <a:srcRect l="52127" t="37255" r="18834"/>
          <a:stretch>
            <a:fillRect/>
          </a:stretch>
        </p:blipFill>
        <p:spPr>
          <a:xfrm rot="5400000">
            <a:off x="6386712" y="1883842"/>
            <a:ext cx="3164463" cy="5548553"/>
          </a:xfrm>
          <a:prstGeom prst="rect">
            <a:avLst/>
          </a:prstGeom>
        </p:spPr>
      </p:pic>
    </p:spTree>
    <p:extLst>
      <p:ext uri="{BB962C8B-B14F-4D97-AF65-F5344CB8AC3E}">
        <p14:creationId xmlns:p14="http://schemas.microsoft.com/office/powerpoint/2010/main" val="487787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077" y="2597613"/>
            <a:ext cx="7567246" cy="611619"/>
          </a:xfrm>
        </p:spPr>
        <p:txBody>
          <a:bodyPr/>
          <a:lstStyle/>
          <a:p>
            <a:pPr algn="ctr"/>
            <a:r>
              <a:rPr lang="en-US" dirty="0"/>
              <a:t>As usual, reach out for support.</a:t>
            </a:r>
          </a:p>
        </p:txBody>
      </p:sp>
      <p:sp>
        <p:nvSpPr>
          <p:cNvPr id="3" name="Text Placeholder 2"/>
          <p:cNvSpPr>
            <a:spLocks noGrp="1"/>
          </p:cNvSpPr>
          <p:nvPr>
            <p:ph type="body" sz="quarter" idx="10"/>
          </p:nvPr>
        </p:nvSpPr>
        <p:spPr>
          <a:xfrm>
            <a:off x="838200" y="3519814"/>
            <a:ext cx="10515600" cy="2174408"/>
          </a:xfrm>
        </p:spPr>
        <p:txBody>
          <a:bodyPr/>
          <a:lstStyle/>
          <a:p>
            <a:pPr marL="0" indent="0">
              <a:buNone/>
            </a:pPr>
            <a:endParaRPr lang="en-US" dirty="0"/>
          </a:p>
          <a:p>
            <a:pPr marL="0" indent="0">
              <a:buNone/>
            </a:pPr>
            <a:endParaRPr lang="en-US" dirty="0"/>
          </a:p>
          <a:p>
            <a:pPr marL="0" indent="0">
              <a:buNone/>
            </a:pPr>
            <a:r>
              <a:rPr lang="en-US" dirty="0">
                <a:hlinkClick r:id="rId3"/>
              </a:rPr>
              <a:t>semorgan@sbctc.edu</a:t>
            </a:r>
            <a:endParaRPr lang="en-US" dirty="0"/>
          </a:p>
          <a:p>
            <a:pPr marL="0" indent="0">
              <a:buNone/>
            </a:pPr>
            <a:endParaRPr lang="en-US" dirty="0"/>
          </a:p>
        </p:txBody>
      </p:sp>
    </p:spTree>
    <p:extLst>
      <p:ext uri="{BB962C8B-B14F-4D97-AF65-F5344CB8AC3E}">
        <p14:creationId xmlns:p14="http://schemas.microsoft.com/office/powerpoint/2010/main" val="4188286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7175E-8C5C-D7DA-D7D1-2A8DF58FEE37}"/>
              </a:ext>
            </a:extLst>
          </p:cNvPr>
          <p:cNvSpPr>
            <a:spLocks noGrp="1"/>
          </p:cNvSpPr>
          <p:nvPr>
            <p:ph type="title"/>
          </p:nvPr>
        </p:nvSpPr>
        <p:spPr>
          <a:xfrm>
            <a:off x="715814" y="1462221"/>
            <a:ext cx="11115967" cy="797070"/>
          </a:xfrm>
        </p:spPr>
        <p:txBody>
          <a:bodyPr/>
          <a:lstStyle/>
          <a:p>
            <a:pPr algn="ctr"/>
            <a:r>
              <a:rPr lang="en-US" dirty="0"/>
              <a:t>BCBF Requires embodied carbon reporting for structural materials used in major capital projects.</a:t>
            </a:r>
          </a:p>
        </p:txBody>
      </p:sp>
      <p:sp>
        <p:nvSpPr>
          <p:cNvPr id="3" name="Content Placeholder 2">
            <a:extLst>
              <a:ext uri="{FF2B5EF4-FFF2-40B4-BE49-F238E27FC236}">
                <a16:creationId xmlns:a16="http://schemas.microsoft.com/office/drawing/2014/main" id="{0AE4938F-4D22-21FE-2E06-E2255A8847CE}"/>
              </a:ext>
            </a:extLst>
          </p:cNvPr>
          <p:cNvSpPr>
            <a:spLocks noGrp="1"/>
          </p:cNvSpPr>
          <p:nvPr>
            <p:ph idx="1"/>
          </p:nvPr>
        </p:nvSpPr>
        <p:spPr>
          <a:xfrm>
            <a:off x="538016" y="3100954"/>
            <a:ext cx="11115967" cy="3757046"/>
          </a:xfrm>
        </p:spPr>
        <p:txBody>
          <a:bodyPr/>
          <a:lstStyle/>
          <a:p>
            <a:pPr marL="0" indent="0">
              <a:buNone/>
            </a:pPr>
            <a:r>
              <a:rPr lang="en-US" dirty="0"/>
              <a:t>Applies to</a:t>
            </a:r>
          </a:p>
          <a:p>
            <a:r>
              <a:rPr lang="en-US" i="1" dirty="0"/>
              <a:t>“all newly executed construction contracts</a:t>
            </a:r>
            <a:r>
              <a:rPr lang="en-US" dirty="0"/>
              <a:t>” after July 1, 2027, for new construction or major renovation projects greater than 50,000 gross square feet funded from the omnibus capital appropriations act.</a:t>
            </a:r>
          </a:p>
          <a:p>
            <a:r>
              <a:rPr lang="en-US" dirty="0"/>
              <a:t>all structural concrete, reinforcing steel, structural steel, and engineered wood products used in the construction.</a:t>
            </a:r>
          </a:p>
          <a:p>
            <a:endParaRPr lang="en-US" dirty="0"/>
          </a:p>
        </p:txBody>
      </p:sp>
      <p:sp>
        <p:nvSpPr>
          <p:cNvPr id="4" name="Slide Number Placeholder 3">
            <a:extLst>
              <a:ext uri="{FF2B5EF4-FFF2-40B4-BE49-F238E27FC236}">
                <a16:creationId xmlns:a16="http://schemas.microsoft.com/office/drawing/2014/main" id="{D77F27B1-8464-7AB6-0F23-99A296A259C9}"/>
              </a:ext>
            </a:extLst>
          </p:cNvPr>
          <p:cNvSpPr>
            <a:spLocks noGrp="1"/>
          </p:cNvSpPr>
          <p:nvPr>
            <p:ph type="sldNum" sz="quarter" idx="12"/>
          </p:nvPr>
        </p:nvSpPr>
        <p:spPr/>
        <p:txBody>
          <a:bodyPr/>
          <a:lstStyle/>
          <a:p>
            <a:fld id="{DEE5BC03-7CE3-4FE3-BC0A-0ACCA8AC1F24}" type="slidenum">
              <a:rPr lang="en-US" smtClean="0"/>
              <a:pPr/>
              <a:t>19</a:t>
            </a:fld>
            <a:endParaRPr lang="en-US" dirty="0"/>
          </a:p>
        </p:txBody>
      </p:sp>
    </p:spTree>
    <p:extLst>
      <p:ext uri="{BB962C8B-B14F-4D97-AF65-F5344CB8AC3E}">
        <p14:creationId xmlns:p14="http://schemas.microsoft.com/office/powerpoint/2010/main" val="2872887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7575B5-CD56-C494-F0D6-022A3812552A}"/>
              </a:ext>
            </a:extLst>
          </p:cNvPr>
          <p:cNvSpPr>
            <a:spLocks noGrp="1"/>
          </p:cNvSpPr>
          <p:nvPr>
            <p:ph idx="1"/>
          </p:nvPr>
        </p:nvSpPr>
        <p:spPr>
          <a:xfrm>
            <a:off x="967754" y="2213803"/>
            <a:ext cx="10508283" cy="4049211"/>
          </a:xfrm>
        </p:spPr>
        <p:txBody>
          <a:bodyPr/>
          <a:lstStyle/>
          <a:p>
            <a:r>
              <a:rPr lang="en-US" dirty="0"/>
              <a:t>Please join our User Group: </a:t>
            </a:r>
            <a:r>
              <a:rPr lang="en-US" dirty="0">
                <a:hlinkClick r:id="rId3"/>
              </a:rPr>
              <a:t>CMMS</a:t>
            </a:r>
            <a:endParaRPr lang="en-US" dirty="0"/>
          </a:p>
          <a:p>
            <a:pPr lvl="1"/>
            <a:r>
              <a:rPr lang="en-US" dirty="0"/>
              <a:t>Those users will help us check and clarify details as we roll out changes.</a:t>
            </a:r>
          </a:p>
          <a:p>
            <a:pPr lvl="1"/>
            <a:r>
              <a:rPr lang="en-US" dirty="0"/>
              <a:t>This is also a good way to stay informed of changes as everything rolls out.</a:t>
            </a:r>
          </a:p>
          <a:p>
            <a:r>
              <a:rPr lang="en-US" dirty="0"/>
              <a:t>We’re building/updating training guides</a:t>
            </a:r>
          </a:p>
          <a:p>
            <a:pPr lvl="1"/>
            <a:r>
              <a:rPr lang="en-US" dirty="0"/>
              <a:t>New User orientation in Canvas</a:t>
            </a:r>
          </a:p>
          <a:p>
            <a:pPr lvl="1"/>
            <a:r>
              <a:rPr lang="en-US" dirty="0"/>
              <a:t>QRG’s and videos in the </a:t>
            </a:r>
            <a:r>
              <a:rPr lang="en-US" dirty="0" err="1">
                <a:hlinkClick r:id="rId4"/>
              </a:rPr>
              <a:t>ctcLink</a:t>
            </a:r>
            <a:r>
              <a:rPr lang="en-US" dirty="0">
                <a:hlinkClick r:id="rId4"/>
              </a:rPr>
              <a:t> Reference Center</a:t>
            </a:r>
            <a:r>
              <a:rPr lang="en-US" dirty="0"/>
              <a:t> will be updated as changes are made, in coordination with Megamation.</a:t>
            </a:r>
          </a:p>
          <a:p>
            <a:r>
              <a:rPr lang="en-US" dirty="0"/>
              <a:t>Some structural changes remain to be implemented before we begin updating the databases.</a:t>
            </a:r>
          </a:p>
          <a:p>
            <a:endParaRPr lang="en-US" dirty="0"/>
          </a:p>
        </p:txBody>
      </p:sp>
      <p:sp>
        <p:nvSpPr>
          <p:cNvPr id="4" name="Slide Number Placeholder 3">
            <a:extLst>
              <a:ext uri="{FF2B5EF4-FFF2-40B4-BE49-F238E27FC236}">
                <a16:creationId xmlns:a16="http://schemas.microsoft.com/office/drawing/2014/main" id="{1B966623-F8C9-8779-6C82-58321E1336AF}"/>
              </a:ext>
            </a:extLst>
          </p:cNvPr>
          <p:cNvSpPr>
            <a:spLocks noGrp="1"/>
          </p:cNvSpPr>
          <p:nvPr>
            <p:ph type="sldNum" sz="quarter" idx="12"/>
          </p:nvPr>
        </p:nvSpPr>
        <p:spPr/>
        <p:txBody>
          <a:bodyPr/>
          <a:lstStyle/>
          <a:p>
            <a:fld id="{DEE5BC03-7CE3-4FE3-BC0A-0ACCA8AC1F24}" type="slidenum">
              <a:rPr lang="en-US" smtClean="0"/>
              <a:pPr/>
              <a:t>2</a:t>
            </a:fld>
            <a:endParaRPr lang="en-US" dirty="0"/>
          </a:p>
        </p:txBody>
      </p:sp>
      <p:sp>
        <p:nvSpPr>
          <p:cNvPr id="5" name="Title 1">
            <a:extLst>
              <a:ext uri="{FF2B5EF4-FFF2-40B4-BE49-F238E27FC236}">
                <a16:creationId xmlns:a16="http://schemas.microsoft.com/office/drawing/2014/main" id="{4F359365-F0BF-9687-76DD-2910243CF8AD}"/>
              </a:ext>
            </a:extLst>
          </p:cNvPr>
          <p:cNvSpPr>
            <a:spLocks noGrp="1"/>
          </p:cNvSpPr>
          <p:nvPr>
            <p:ph type="title"/>
          </p:nvPr>
        </p:nvSpPr>
        <p:spPr>
          <a:xfrm>
            <a:off x="715963" y="1549400"/>
            <a:ext cx="11115675" cy="796925"/>
          </a:xfrm>
        </p:spPr>
        <p:txBody>
          <a:bodyPr/>
          <a:lstStyle/>
          <a:p>
            <a:r>
              <a:rPr lang="en-US" dirty="0"/>
              <a:t>Direct line standardization process</a:t>
            </a:r>
          </a:p>
        </p:txBody>
      </p:sp>
    </p:spTree>
    <p:extLst>
      <p:ext uri="{BB962C8B-B14F-4D97-AF65-F5344CB8AC3E}">
        <p14:creationId xmlns:p14="http://schemas.microsoft.com/office/powerpoint/2010/main" val="2503975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67D38-B9C1-F221-673A-9F2D02D86650}"/>
              </a:ext>
            </a:extLst>
          </p:cNvPr>
          <p:cNvSpPr>
            <a:spLocks noGrp="1"/>
          </p:cNvSpPr>
          <p:nvPr>
            <p:ph type="title"/>
          </p:nvPr>
        </p:nvSpPr>
        <p:spPr/>
        <p:txBody>
          <a:bodyPr/>
          <a:lstStyle/>
          <a:p>
            <a:r>
              <a:rPr lang="en-US" dirty="0"/>
              <a:t>BCBF also limits specifications on concrete!</a:t>
            </a:r>
          </a:p>
        </p:txBody>
      </p:sp>
      <p:sp>
        <p:nvSpPr>
          <p:cNvPr id="3" name="Content Placeholder 2">
            <a:extLst>
              <a:ext uri="{FF2B5EF4-FFF2-40B4-BE49-F238E27FC236}">
                <a16:creationId xmlns:a16="http://schemas.microsoft.com/office/drawing/2014/main" id="{80176883-0A48-64DF-22F3-A99109E70738}"/>
              </a:ext>
            </a:extLst>
          </p:cNvPr>
          <p:cNvSpPr>
            <a:spLocks noGrp="1"/>
          </p:cNvSpPr>
          <p:nvPr>
            <p:ph idx="1"/>
          </p:nvPr>
        </p:nvSpPr>
        <p:spPr/>
        <p:txBody>
          <a:bodyPr/>
          <a:lstStyle/>
          <a:p>
            <a:pPr marL="0" indent="0">
              <a:buNone/>
            </a:pPr>
            <a:r>
              <a:rPr lang="en-US" dirty="0"/>
              <a:t>“…specifications for a bid or proposal for a project contract by an awarding authority may only include </a:t>
            </a:r>
            <a:r>
              <a:rPr lang="en-US" b="1" dirty="0"/>
              <a:t>performance-based</a:t>
            </a:r>
            <a:r>
              <a:rPr lang="en-US" dirty="0"/>
              <a:t> specifications for concrete used as a structural material. </a:t>
            </a:r>
          </a:p>
          <a:p>
            <a:pPr marL="0" indent="0">
              <a:buNone/>
            </a:pPr>
            <a:r>
              <a:rPr lang="en-US" dirty="0"/>
              <a:t>Awarding authorities may continue to use prescriptive specifications on structural elements to support special designs and emerging technology implementation.”</a:t>
            </a:r>
          </a:p>
          <a:p>
            <a:endParaRPr lang="en-US" dirty="0"/>
          </a:p>
        </p:txBody>
      </p:sp>
      <p:sp>
        <p:nvSpPr>
          <p:cNvPr id="4" name="Slide Number Placeholder 3">
            <a:extLst>
              <a:ext uri="{FF2B5EF4-FFF2-40B4-BE49-F238E27FC236}">
                <a16:creationId xmlns:a16="http://schemas.microsoft.com/office/drawing/2014/main" id="{BE1A0562-3A86-694A-74FB-BAC9D25B1A86}"/>
              </a:ext>
            </a:extLst>
          </p:cNvPr>
          <p:cNvSpPr>
            <a:spLocks noGrp="1"/>
          </p:cNvSpPr>
          <p:nvPr>
            <p:ph type="sldNum" sz="quarter" idx="12"/>
          </p:nvPr>
        </p:nvSpPr>
        <p:spPr/>
        <p:txBody>
          <a:bodyPr/>
          <a:lstStyle/>
          <a:p>
            <a:fld id="{DEE5BC03-7CE3-4FE3-BC0A-0ACCA8AC1F24}" type="slidenum">
              <a:rPr lang="en-US" smtClean="0"/>
              <a:pPr/>
              <a:t>20</a:t>
            </a:fld>
            <a:endParaRPr lang="en-US" dirty="0"/>
          </a:p>
        </p:txBody>
      </p:sp>
    </p:spTree>
    <p:extLst>
      <p:ext uri="{BB962C8B-B14F-4D97-AF65-F5344CB8AC3E}">
        <p14:creationId xmlns:p14="http://schemas.microsoft.com/office/powerpoint/2010/main" val="312907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511D-709A-AE13-2C82-B1F551C415DC}"/>
              </a:ext>
            </a:extLst>
          </p:cNvPr>
          <p:cNvSpPr>
            <a:spLocks noGrp="1"/>
          </p:cNvSpPr>
          <p:nvPr>
            <p:ph type="title"/>
          </p:nvPr>
        </p:nvSpPr>
        <p:spPr/>
        <p:txBody>
          <a:bodyPr/>
          <a:lstStyle/>
          <a:p>
            <a:r>
              <a:rPr lang="en-US" dirty="0"/>
              <a:t>The following declarations are required:	</a:t>
            </a:r>
          </a:p>
        </p:txBody>
      </p:sp>
      <p:sp>
        <p:nvSpPr>
          <p:cNvPr id="3" name="Content Placeholder 2">
            <a:extLst>
              <a:ext uri="{FF2B5EF4-FFF2-40B4-BE49-F238E27FC236}">
                <a16:creationId xmlns:a16="http://schemas.microsoft.com/office/drawing/2014/main" id="{FEC41DAE-7D0E-8131-6963-71F7B561EAC0}"/>
              </a:ext>
            </a:extLst>
          </p:cNvPr>
          <p:cNvSpPr>
            <a:spLocks noGrp="1"/>
          </p:cNvSpPr>
          <p:nvPr>
            <p:ph idx="1"/>
          </p:nvPr>
        </p:nvSpPr>
        <p:spPr>
          <a:xfrm>
            <a:off x="538016" y="2314227"/>
            <a:ext cx="11115967" cy="3757046"/>
          </a:xfrm>
        </p:spPr>
        <p:txBody>
          <a:bodyPr/>
          <a:lstStyle/>
          <a:p>
            <a:r>
              <a:rPr lang="en-US" dirty="0"/>
              <a:t>Product quantity;</a:t>
            </a:r>
          </a:p>
          <a:p>
            <a:r>
              <a:rPr lang="en-US" dirty="0"/>
              <a:t>A current environmental product declaration;</a:t>
            </a:r>
          </a:p>
          <a:p>
            <a:r>
              <a:rPr lang="en-US" dirty="0"/>
              <a:t>Health product declaration, if any, completed for the product;</a:t>
            </a:r>
          </a:p>
          <a:p>
            <a:r>
              <a:rPr lang="en-US" dirty="0"/>
              <a:t>Manufacturer name and location, including state or province and country;</a:t>
            </a:r>
          </a:p>
          <a:p>
            <a:r>
              <a:rPr lang="en-US" dirty="0"/>
              <a:t>Working conditions at the production facility(s);</a:t>
            </a:r>
          </a:p>
          <a:p>
            <a:r>
              <a:rPr lang="en-US" dirty="0"/>
              <a:t>Supplier code of conduct, if any; and</a:t>
            </a:r>
          </a:p>
          <a:p>
            <a:r>
              <a:rPr lang="en-US" dirty="0"/>
              <a:t>Office of minority and women-owned business enterprises certification, if any.</a:t>
            </a:r>
          </a:p>
        </p:txBody>
      </p:sp>
      <p:sp>
        <p:nvSpPr>
          <p:cNvPr id="4" name="Slide Number Placeholder 3">
            <a:extLst>
              <a:ext uri="{FF2B5EF4-FFF2-40B4-BE49-F238E27FC236}">
                <a16:creationId xmlns:a16="http://schemas.microsoft.com/office/drawing/2014/main" id="{0DA76D21-0B32-C929-C323-F8F5EF46D11F}"/>
              </a:ext>
            </a:extLst>
          </p:cNvPr>
          <p:cNvSpPr>
            <a:spLocks noGrp="1"/>
          </p:cNvSpPr>
          <p:nvPr>
            <p:ph type="sldNum" sz="quarter" idx="12"/>
          </p:nvPr>
        </p:nvSpPr>
        <p:spPr/>
        <p:txBody>
          <a:bodyPr/>
          <a:lstStyle/>
          <a:p>
            <a:fld id="{DEE5BC03-7CE3-4FE3-BC0A-0ACCA8AC1F24}" type="slidenum">
              <a:rPr lang="en-US" smtClean="0"/>
              <a:pPr/>
              <a:t>21</a:t>
            </a:fld>
            <a:endParaRPr lang="en-US" dirty="0"/>
          </a:p>
        </p:txBody>
      </p:sp>
    </p:spTree>
    <p:extLst>
      <p:ext uri="{BB962C8B-B14F-4D97-AF65-F5344CB8AC3E}">
        <p14:creationId xmlns:p14="http://schemas.microsoft.com/office/powerpoint/2010/main" val="2559763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5FDEF-B883-F5D9-C5FB-1F3CA96DACB9}"/>
              </a:ext>
            </a:extLst>
          </p:cNvPr>
          <p:cNvSpPr>
            <a:spLocks noGrp="1"/>
          </p:cNvSpPr>
          <p:nvPr>
            <p:ph type="title"/>
          </p:nvPr>
        </p:nvSpPr>
        <p:spPr/>
        <p:txBody>
          <a:bodyPr/>
          <a:lstStyle/>
          <a:p>
            <a:r>
              <a:rPr lang="en-US" dirty="0"/>
              <a:t>Responsible parties:</a:t>
            </a:r>
          </a:p>
        </p:txBody>
      </p:sp>
      <p:sp>
        <p:nvSpPr>
          <p:cNvPr id="3" name="Content Placeholder 2">
            <a:extLst>
              <a:ext uri="{FF2B5EF4-FFF2-40B4-BE49-F238E27FC236}">
                <a16:creationId xmlns:a16="http://schemas.microsoft.com/office/drawing/2014/main" id="{E9DCAD68-338D-700B-3ABD-A066509CF3BC}"/>
              </a:ext>
            </a:extLst>
          </p:cNvPr>
          <p:cNvSpPr>
            <a:spLocks noGrp="1"/>
          </p:cNvSpPr>
          <p:nvPr>
            <p:ph idx="1"/>
          </p:nvPr>
        </p:nvSpPr>
        <p:spPr/>
        <p:txBody>
          <a:bodyPr/>
          <a:lstStyle/>
          <a:p>
            <a:r>
              <a:rPr lang="en-US" b="1" dirty="0"/>
              <a:t>The college</a:t>
            </a:r>
            <a:r>
              <a:rPr lang="en-US" dirty="0"/>
              <a:t>, as the “awarding authority” must ensure that these requirements are written into the project specifications for bids.</a:t>
            </a:r>
          </a:p>
          <a:p>
            <a:pPr lvl="1">
              <a:buFont typeface="Wingdings" panose="05000000000000000000" pitchFamily="2" charset="2"/>
              <a:buChar char="Ø"/>
            </a:pPr>
            <a:r>
              <a:rPr lang="en-US" b="1" dirty="0"/>
              <a:t>Commerce and DES A &amp; E </a:t>
            </a:r>
            <a:r>
              <a:rPr lang="en-US" dirty="0"/>
              <a:t>have drafted the required contract language for RFQ’s and construction contracts.</a:t>
            </a:r>
          </a:p>
          <a:p>
            <a:r>
              <a:rPr lang="en-US" b="1" dirty="0"/>
              <a:t>The contractor </a:t>
            </a:r>
            <a:r>
              <a:rPr lang="en-US" dirty="0"/>
              <a:t>is responsible for collecting and providing all the required declarations to the college.</a:t>
            </a:r>
          </a:p>
          <a:p>
            <a:r>
              <a:rPr lang="en-US" b="1" dirty="0"/>
              <a:t>The college </a:t>
            </a:r>
            <a:r>
              <a:rPr lang="en-US" dirty="0"/>
              <a:t>(awarding authority) is responsible for ensuring that all declarations are reported within a new Commerce database.</a:t>
            </a:r>
          </a:p>
          <a:p>
            <a:pPr lvl="1"/>
            <a:r>
              <a:rPr lang="en-US" dirty="0"/>
              <a:t>Commerce is assuming that the contractors will upload the declarations, that remains to be clarified.</a:t>
            </a:r>
          </a:p>
          <a:p>
            <a:endParaRPr lang="en-US" dirty="0"/>
          </a:p>
        </p:txBody>
      </p:sp>
      <p:sp>
        <p:nvSpPr>
          <p:cNvPr id="4" name="Slide Number Placeholder 3">
            <a:extLst>
              <a:ext uri="{FF2B5EF4-FFF2-40B4-BE49-F238E27FC236}">
                <a16:creationId xmlns:a16="http://schemas.microsoft.com/office/drawing/2014/main" id="{E87F2B39-EC83-8E6F-98F3-E9C712A8FA94}"/>
              </a:ext>
            </a:extLst>
          </p:cNvPr>
          <p:cNvSpPr>
            <a:spLocks noGrp="1"/>
          </p:cNvSpPr>
          <p:nvPr>
            <p:ph type="sldNum" sz="quarter" idx="12"/>
          </p:nvPr>
        </p:nvSpPr>
        <p:spPr/>
        <p:txBody>
          <a:bodyPr/>
          <a:lstStyle/>
          <a:p>
            <a:fld id="{DEE5BC03-7CE3-4FE3-BC0A-0ACCA8AC1F24}" type="slidenum">
              <a:rPr lang="en-US" smtClean="0"/>
              <a:pPr/>
              <a:t>22</a:t>
            </a:fld>
            <a:endParaRPr lang="en-US" dirty="0"/>
          </a:p>
        </p:txBody>
      </p:sp>
    </p:spTree>
    <p:extLst>
      <p:ext uri="{BB962C8B-B14F-4D97-AF65-F5344CB8AC3E}">
        <p14:creationId xmlns:p14="http://schemas.microsoft.com/office/powerpoint/2010/main" val="287557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428D4-DCB8-9FE5-8230-F14E1AF6237D}"/>
              </a:ext>
            </a:extLst>
          </p:cNvPr>
          <p:cNvSpPr>
            <a:spLocks noGrp="1"/>
          </p:cNvSpPr>
          <p:nvPr>
            <p:ph type="title"/>
          </p:nvPr>
        </p:nvSpPr>
        <p:spPr/>
        <p:txBody>
          <a:bodyPr/>
          <a:lstStyle/>
          <a:p>
            <a:r>
              <a:rPr lang="en-US" dirty="0"/>
              <a:t>Commerce has developed support materials</a:t>
            </a:r>
          </a:p>
        </p:txBody>
      </p:sp>
      <p:sp>
        <p:nvSpPr>
          <p:cNvPr id="3" name="Content Placeholder 2">
            <a:extLst>
              <a:ext uri="{FF2B5EF4-FFF2-40B4-BE49-F238E27FC236}">
                <a16:creationId xmlns:a16="http://schemas.microsoft.com/office/drawing/2014/main" id="{47792A18-082C-6F0B-8DB0-463F721932B8}"/>
              </a:ext>
            </a:extLst>
          </p:cNvPr>
          <p:cNvSpPr>
            <a:spLocks noGrp="1"/>
          </p:cNvSpPr>
          <p:nvPr>
            <p:ph idx="1"/>
          </p:nvPr>
        </p:nvSpPr>
        <p:spPr/>
        <p:txBody>
          <a:bodyPr/>
          <a:lstStyle/>
          <a:p>
            <a:pPr lvl="0"/>
            <a:r>
              <a:rPr lang="en-US" b="1" i="1" u="sng" dirty="0">
                <a:hlinkClick r:id="rId2"/>
              </a:rPr>
              <a:t>https://www.commerce.wa.gov/seep/bcbf/</a:t>
            </a:r>
            <a:endParaRPr lang="en-US" dirty="0"/>
          </a:p>
          <a:p>
            <a:pPr lvl="0"/>
            <a:r>
              <a:rPr lang="en-US" b="1" i="1" u="sng" dirty="0">
                <a:hlinkClick r:id="rId3"/>
              </a:rPr>
              <a:t>https://deptofcommerce.app.box.com/s/b1qt16ubz0hu5lkc2tax9w3edzjyrrsa</a:t>
            </a:r>
            <a:endParaRPr lang="en-US" b="1" i="1" u="sng" dirty="0"/>
          </a:p>
          <a:p>
            <a:pPr lvl="0"/>
            <a:r>
              <a:rPr lang="en-US" b="1" i="1" u="sng" dirty="0">
                <a:hlinkClick r:id="rId4"/>
              </a:rPr>
              <a:t>RCW 39.116</a:t>
            </a:r>
            <a:endParaRPr lang="en-US" dirty="0"/>
          </a:p>
        </p:txBody>
      </p:sp>
      <p:sp>
        <p:nvSpPr>
          <p:cNvPr id="4" name="Slide Number Placeholder 3">
            <a:extLst>
              <a:ext uri="{FF2B5EF4-FFF2-40B4-BE49-F238E27FC236}">
                <a16:creationId xmlns:a16="http://schemas.microsoft.com/office/drawing/2014/main" id="{17098A10-AF13-4657-DF78-1CCE85BEB7A4}"/>
              </a:ext>
            </a:extLst>
          </p:cNvPr>
          <p:cNvSpPr>
            <a:spLocks noGrp="1"/>
          </p:cNvSpPr>
          <p:nvPr>
            <p:ph type="sldNum" sz="quarter" idx="12"/>
          </p:nvPr>
        </p:nvSpPr>
        <p:spPr/>
        <p:txBody>
          <a:bodyPr/>
          <a:lstStyle/>
          <a:p>
            <a:fld id="{DEE5BC03-7CE3-4FE3-BC0A-0ACCA8AC1F24}" type="slidenum">
              <a:rPr lang="en-US" smtClean="0"/>
              <a:pPr/>
              <a:t>23</a:t>
            </a:fld>
            <a:endParaRPr lang="en-US" dirty="0"/>
          </a:p>
        </p:txBody>
      </p:sp>
    </p:spTree>
    <p:extLst>
      <p:ext uri="{BB962C8B-B14F-4D97-AF65-F5344CB8AC3E}">
        <p14:creationId xmlns:p14="http://schemas.microsoft.com/office/powerpoint/2010/main" val="2405615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34A5C-F7CA-F8FD-61DA-5F2F5415998B}"/>
              </a:ext>
            </a:extLst>
          </p:cNvPr>
          <p:cNvSpPr>
            <a:spLocks noGrp="1"/>
          </p:cNvSpPr>
          <p:nvPr>
            <p:ph type="title"/>
          </p:nvPr>
        </p:nvSpPr>
        <p:spPr/>
        <p:txBody>
          <a:bodyPr/>
          <a:lstStyle/>
          <a:p>
            <a:r>
              <a:rPr lang="en-US" dirty="0"/>
              <a:t>We want to start sharing best practices.</a:t>
            </a:r>
          </a:p>
        </p:txBody>
      </p:sp>
      <p:sp>
        <p:nvSpPr>
          <p:cNvPr id="3" name="Content Placeholder 2">
            <a:extLst>
              <a:ext uri="{FF2B5EF4-FFF2-40B4-BE49-F238E27FC236}">
                <a16:creationId xmlns:a16="http://schemas.microsoft.com/office/drawing/2014/main" id="{2B3F8137-19F3-C932-25F3-7CC85E8EF062}"/>
              </a:ext>
            </a:extLst>
          </p:cNvPr>
          <p:cNvSpPr>
            <a:spLocks noGrp="1"/>
          </p:cNvSpPr>
          <p:nvPr>
            <p:ph idx="1"/>
          </p:nvPr>
        </p:nvSpPr>
        <p:spPr>
          <a:xfrm>
            <a:off x="715815" y="2415155"/>
            <a:ext cx="11115967" cy="3757046"/>
          </a:xfrm>
        </p:spPr>
        <p:txBody>
          <a:bodyPr/>
          <a:lstStyle/>
          <a:p>
            <a:r>
              <a:rPr lang="en-US" dirty="0"/>
              <a:t>UW Bothell/Cascadia room entry screen check boxes.</a:t>
            </a:r>
          </a:p>
          <a:p>
            <a:endParaRPr lang="en-US" dirty="0"/>
          </a:p>
          <a:p>
            <a:pPr lvl="1"/>
            <a:r>
              <a:rPr lang="en-US" dirty="0"/>
              <a:t>If checked, these will appear on work orders defined for that space.</a:t>
            </a:r>
          </a:p>
          <a:p>
            <a:r>
              <a:rPr lang="en-US" dirty="0"/>
              <a:t>Work order status reports</a:t>
            </a:r>
          </a:p>
          <a:p>
            <a:pPr lvl="1"/>
            <a:r>
              <a:rPr lang="en-US" dirty="0"/>
              <a:t>Optional automated, weekly summary report</a:t>
            </a:r>
          </a:p>
          <a:p>
            <a:r>
              <a:rPr lang="en-US" dirty="0"/>
              <a:t>Send any other suggestions and/or requests to Susan or I and we’ll discuss with the user group</a:t>
            </a:r>
          </a:p>
        </p:txBody>
      </p:sp>
      <p:sp>
        <p:nvSpPr>
          <p:cNvPr id="4" name="Slide Number Placeholder 3">
            <a:extLst>
              <a:ext uri="{FF2B5EF4-FFF2-40B4-BE49-F238E27FC236}">
                <a16:creationId xmlns:a16="http://schemas.microsoft.com/office/drawing/2014/main" id="{02E8E07E-DFBE-595D-4831-31FBF8DC9223}"/>
              </a:ext>
            </a:extLst>
          </p:cNvPr>
          <p:cNvSpPr>
            <a:spLocks noGrp="1"/>
          </p:cNvSpPr>
          <p:nvPr>
            <p:ph type="sldNum" sz="quarter" idx="12"/>
          </p:nvPr>
        </p:nvSpPr>
        <p:spPr/>
        <p:txBody>
          <a:bodyPr/>
          <a:lstStyle/>
          <a:p>
            <a:fld id="{DEE5BC03-7CE3-4FE3-BC0A-0ACCA8AC1F24}" type="slidenum">
              <a:rPr lang="en-US" smtClean="0"/>
              <a:pPr/>
              <a:t>3</a:t>
            </a:fld>
            <a:endParaRPr lang="en-US" dirty="0"/>
          </a:p>
        </p:txBody>
      </p:sp>
      <p:pic>
        <p:nvPicPr>
          <p:cNvPr id="1025" name="Picture 1">
            <a:extLst>
              <a:ext uri="{FF2B5EF4-FFF2-40B4-BE49-F238E27FC236}">
                <a16:creationId xmlns:a16="http://schemas.microsoft.com/office/drawing/2014/main" id="{F17FD622-12D4-92A2-775A-E17B517FB51F}"/>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934818" y="2961860"/>
            <a:ext cx="6088378" cy="467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482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9EFA8-AE91-A582-D937-393E3979558D}"/>
              </a:ext>
            </a:extLst>
          </p:cNvPr>
          <p:cNvSpPr>
            <a:spLocks noGrp="1"/>
          </p:cNvSpPr>
          <p:nvPr>
            <p:ph type="title"/>
          </p:nvPr>
        </p:nvSpPr>
        <p:spPr>
          <a:xfrm>
            <a:off x="538016" y="1696683"/>
            <a:ext cx="11115967" cy="797070"/>
          </a:xfrm>
        </p:spPr>
        <p:txBody>
          <a:bodyPr/>
          <a:lstStyle/>
          <a:p>
            <a:pPr algn="ctr"/>
            <a:r>
              <a:rPr lang="en-US" dirty="0"/>
              <a:t>Recommendations for </a:t>
            </a:r>
            <a:r>
              <a:rPr lang="en-US" dirty="0" err="1"/>
              <a:t>o&amp;m</a:t>
            </a:r>
            <a:r>
              <a:rPr lang="en-US" dirty="0"/>
              <a:t> inventories have been adjusted a bit.</a:t>
            </a:r>
          </a:p>
        </p:txBody>
      </p:sp>
      <p:sp>
        <p:nvSpPr>
          <p:cNvPr id="3" name="Content Placeholder 2">
            <a:extLst>
              <a:ext uri="{FF2B5EF4-FFF2-40B4-BE49-F238E27FC236}">
                <a16:creationId xmlns:a16="http://schemas.microsoft.com/office/drawing/2014/main" id="{00C7A91E-70AE-F8BC-7CB0-B87386C3C054}"/>
              </a:ext>
            </a:extLst>
          </p:cNvPr>
          <p:cNvSpPr>
            <a:spLocks noGrp="1"/>
          </p:cNvSpPr>
          <p:nvPr>
            <p:ph idx="1"/>
          </p:nvPr>
        </p:nvSpPr>
        <p:spPr>
          <a:xfrm>
            <a:off x="903383" y="2989384"/>
            <a:ext cx="10045971" cy="3249024"/>
          </a:xfrm>
        </p:spPr>
        <p:txBody>
          <a:bodyPr/>
          <a:lstStyle/>
          <a:p>
            <a:r>
              <a:rPr lang="en-US" dirty="0"/>
              <a:t>Use built-in Fixed Asset fields:</a:t>
            </a:r>
          </a:p>
          <a:p>
            <a:pPr lvl="1"/>
            <a:r>
              <a:rPr lang="en-US" dirty="0"/>
              <a:t>Uniformat Level 3</a:t>
            </a:r>
          </a:p>
          <a:p>
            <a:pPr lvl="1"/>
            <a:r>
              <a:rPr lang="en-US" dirty="0"/>
              <a:t>Condition scores (we might adjust to align more with FCS)</a:t>
            </a:r>
          </a:p>
          <a:p>
            <a:r>
              <a:rPr lang="en-US" dirty="0"/>
              <a:t>Refrigerant-containing unit entry/class needs to be clarified.</a:t>
            </a:r>
          </a:p>
          <a:p>
            <a:r>
              <a:rPr lang="en-US" dirty="0"/>
              <a:t>We’ll add data fields for Expected Useful Life.</a:t>
            </a:r>
          </a:p>
          <a:p>
            <a:endParaRPr lang="en-US" dirty="0"/>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C6ABCED8-1DF7-CCAA-5408-A4DA19E5AC87}"/>
              </a:ext>
            </a:extLst>
          </p:cNvPr>
          <p:cNvSpPr>
            <a:spLocks noGrp="1"/>
          </p:cNvSpPr>
          <p:nvPr>
            <p:ph type="sldNum" sz="quarter" idx="12"/>
          </p:nvPr>
        </p:nvSpPr>
        <p:spPr/>
        <p:txBody>
          <a:bodyPr/>
          <a:lstStyle/>
          <a:p>
            <a:fld id="{DEE5BC03-7CE3-4FE3-BC0A-0ACCA8AC1F24}" type="slidenum">
              <a:rPr lang="en-US" smtClean="0"/>
              <a:pPr/>
              <a:t>4</a:t>
            </a:fld>
            <a:endParaRPr lang="en-US" dirty="0"/>
          </a:p>
        </p:txBody>
      </p:sp>
    </p:spTree>
    <p:extLst>
      <p:ext uri="{BB962C8B-B14F-4D97-AF65-F5344CB8AC3E}">
        <p14:creationId xmlns:p14="http://schemas.microsoft.com/office/powerpoint/2010/main" val="222791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25AAF-A0FA-183D-C5D5-546869A6E2FD}"/>
              </a:ext>
            </a:extLst>
          </p:cNvPr>
          <p:cNvSpPr>
            <a:spLocks noGrp="1"/>
          </p:cNvSpPr>
          <p:nvPr>
            <p:ph type="title"/>
          </p:nvPr>
        </p:nvSpPr>
        <p:spPr/>
        <p:txBody>
          <a:bodyPr/>
          <a:lstStyle/>
          <a:p>
            <a:r>
              <a:rPr lang="en-US" dirty="0"/>
              <a:t>Use the </a:t>
            </a:r>
            <a:r>
              <a:rPr lang="en-US" dirty="0" err="1"/>
              <a:t>uniformat</a:t>
            </a:r>
            <a:r>
              <a:rPr lang="en-US" dirty="0"/>
              <a:t> tab in the fixed asset entry.</a:t>
            </a:r>
          </a:p>
        </p:txBody>
      </p:sp>
      <p:sp>
        <p:nvSpPr>
          <p:cNvPr id="4" name="Slide Number Placeholder 3">
            <a:extLst>
              <a:ext uri="{FF2B5EF4-FFF2-40B4-BE49-F238E27FC236}">
                <a16:creationId xmlns:a16="http://schemas.microsoft.com/office/drawing/2014/main" id="{8A120A06-A27B-ECB5-34D6-D8E6B4B1CF19}"/>
              </a:ext>
            </a:extLst>
          </p:cNvPr>
          <p:cNvSpPr>
            <a:spLocks noGrp="1"/>
          </p:cNvSpPr>
          <p:nvPr>
            <p:ph type="sldNum" sz="quarter" idx="12"/>
          </p:nvPr>
        </p:nvSpPr>
        <p:spPr/>
        <p:txBody>
          <a:bodyPr/>
          <a:lstStyle/>
          <a:p>
            <a:fld id="{DEE5BC03-7CE3-4FE3-BC0A-0ACCA8AC1F24}" type="slidenum">
              <a:rPr lang="en-US" smtClean="0"/>
              <a:pPr/>
              <a:t>5</a:t>
            </a:fld>
            <a:endParaRPr lang="en-US" dirty="0"/>
          </a:p>
        </p:txBody>
      </p:sp>
      <p:sp>
        <p:nvSpPr>
          <p:cNvPr id="12" name="Content Placeholder 2">
            <a:extLst>
              <a:ext uri="{FF2B5EF4-FFF2-40B4-BE49-F238E27FC236}">
                <a16:creationId xmlns:a16="http://schemas.microsoft.com/office/drawing/2014/main" id="{4A702A8B-E980-4AD5-0C57-31B039AB647F}"/>
              </a:ext>
            </a:extLst>
          </p:cNvPr>
          <p:cNvSpPr>
            <a:spLocks noGrp="1"/>
          </p:cNvSpPr>
          <p:nvPr>
            <p:ph idx="1"/>
          </p:nvPr>
        </p:nvSpPr>
        <p:spPr>
          <a:xfrm>
            <a:off x="715815" y="2463291"/>
            <a:ext cx="4883642" cy="3249024"/>
          </a:xfrm>
        </p:spPr>
        <p:txBody>
          <a:bodyPr/>
          <a:lstStyle/>
          <a:p>
            <a:r>
              <a:rPr lang="en-US" dirty="0"/>
              <a:t>Built-in Uniformat codes extend through Level 4. </a:t>
            </a:r>
          </a:p>
          <a:p>
            <a:r>
              <a:rPr lang="en-US" dirty="0"/>
              <a:t>We want to standardize the databases to </a:t>
            </a:r>
            <a:r>
              <a:rPr lang="en-US" b="1" u="sng" dirty="0"/>
              <a:t>Level 3</a:t>
            </a:r>
            <a:r>
              <a:rPr lang="en-US" dirty="0"/>
              <a:t>.</a:t>
            </a:r>
          </a:p>
          <a:p>
            <a:r>
              <a:rPr lang="en-US" dirty="0"/>
              <a:t>Additional levels are optional if they meet your purposes.</a:t>
            </a:r>
          </a:p>
          <a:p>
            <a:pPr marL="0" indent="0">
              <a:buNone/>
            </a:pPr>
            <a:endParaRPr lang="en-US" dirty="0"/>
          </a:p>
          <a:p>
            <a:endParaRPr lang="en-US" dirty="0"/>
          </a:p>
          <a:p>
            <a:endParaRPr lang="en-US" dirty="0"/>
          </a:p>
          <a:p>
            <a:pPr lvl="1"/>
            <a:endParaRPr lang="en-US" dirty="0"/>
          </a:p>
          <a:p>
            <a:endParaRPr lang="en-US" dirty="0"/>
          </a:p>
        </p:txBody>
      </p:sp>
      <p:pic>
        <p:nvPicPr>
          <p:cNvPr id="16" name="Picture 15" descr="A screenshot of a computer&#10;&#10;AI-generated content may be incorrect.">
            <a:extLst>
              <a:ext uri="{FF2B5EF4-FFF2-40B4-BE49-F238E27FC236}">
                <a16:creationId xmlns:a16="http://schemas.microsoft.com/office/drawing/2014/main" id="{39FFA21C-D985-627D-A604-6971B53C1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320" y="2127464"/>
            <a:ext cx="5685734" cy="4168575"/>
          </a:xfrm>
          <a:prstGeom prst="rect">
            <a:avLst/>
          </a:prstGeom>
        </p:spPr>
      </p:pic>
    </p:spTree>
    <p:extLst>
      <p:ext uri="{BB962C8B-B14F-4D97-AF65-F5344CB8AC3E}">
        <p14:creationId xmlns:p14="http://schemas.microsoft.com/office/powerpoint/2010/main" val="1952809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1426B-6E94-D708-803D-6A3B6F098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91F0E2-C203-287C-B8C9-48CADB778972}"/>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CC90026D-52E3-BE42-ADA7-1F79203468DC}"/>
              </a:ext>
            </a:extLst>
          </p:cNvPr>
          <p:cNvSpPr>
            <a:spLocks noGrp="1"/>
          </p:cNvSpPr>
          <p:nvPr>
            <p:ph type="sldNum" sz="quarter" idx="12"/>
          </p:nvPr>
        </p:nvSpPr>
        <p:spPr/>
        <p:txBody>
          <a:bodyPr/>
          <a:lstStyle/>
          <a:p>
            <a:fld id="{DEE5BC03-7CE3-4FE3-BC0A-0ACCA8AC1F24}" type="slidenum">
              <a:rPr lang="en-US" smtClean="0"/>
              <a:pPr/>
              <a:t>6</a:t>
            </a:fld>
            <a:endParaRPr lang="en-US" dirty="0"/>
          </a:p>
        </p:txBody>
      </p:sp>
      <p:pic>
        <p:nvPicPr>
          <p:cNvPr id="14" name="GMT20251001-175514_Clip_DL-Uniformat-classification">
            <a:hlinkClick r:id="" action="ppaction://media"/>
            <a:extLst>
              <a:ext uri="{FF2B5EF4-FFF2-40B4-BE49-F238E27FC236}">
                <a16:creationId xmlns:a16="http://schemas.microsoft.com/office/drawing/2014/main" id="{AB344C15-F2CD-F8F5-CB82-877152193AB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41855" y="79794"/>
            <a:ext cx="11908289" cy="6698412"/>
          </a:xfrm>
          <a:prstGeom prst="rect">
            <a:avLst/>
          </a:prstGeom>
        </p:spPr>
      </p:pic>
    </p:spTree>
    <p:extLst>
      <p:ext uri="{BB962C8B-B14F-4D97-AF65-F5344CB8AC3E}">
        <p14:creationId xmlns:p14="http://schemas.microsoft.com/office/powerpoint/2010/main" val="276538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634"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4"/>
                                        </p:tgtEl>
                                      </p:cBhvr>
                                    </p:cmd>
                                  </p:childTnLst>
                                </p:cTn>
                              </p:par>
                            </p:childTnLst>
                          </p:cTn>
                        </p:par>
                      </p:childTnLst>
                    </p:cTn>
                  </p:par>
                </p:childTnLst>
              </p:cTn>
              <p:nextCondLst>
                <p:cond evt="onClick" delay="0">
                  <p:tgtEl>
                    <p:spTgt spid="14"/>
                  </p:tgtEl>
                </p:cond>
              </p:nextCondLst>
            </p:seq>
            <p:video>
              <p:cMediaNode vol="80000">
                <p:cTn id="12" fill="hold" display="0">
                  <p:stCondLst>
                    <p:cond delay="indefinite"/>
                  </p:stCondLst>
                </p:cTn>
                <p:tgtEl>
                  <p:spTgt spid="1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326AA-86D7-80BC-5118-B817B7F7339B}"/>
              </a:ext>
            </a:extLst>
          </p:cNvPr>
          <p:cNvSpPr>
            <a:spLocks noGrp="1"/>
          </p:cNvSpPr>
          <p:nvPr>
            <p:ph type="title"/>
          </p:nvPr>
        </p:nvSpPr>
        <p:spPr/>
        <p:txBody>
          <a:bodyPr/>
          <a:lstStyle/>
          <a:p>
            <a:r>
              <a:rPr lang="en-US" dirty="0"/>
              <a:t>Expected useful life is now required by the CBPS.</a:t>
            </a:r>
          </a:p>
        </p:txBody>
      </p:sp>
      <p:sp>
        <p:nvSpPr>
          <p:cNvPr id="4" name="Slide Number Placeholder 3">
            <a:extLst>
              <a:ext uri="{FF2B5EF4-FFF2-40B4-BE49-F238E27FC236}">
                <a16:creationId xmlns:a16="http://schemas.microsoft.com/office/drawing/2014/main" id="{600493AF-65C5-0B71-2324-2531D702F647}"/>
              </a:ext>
            </a:extLst>
          </p:cNvPr>
          <p:cNvSpPr>
            <a:spLocks noGrp="1"/>
          </p:cNvSpPr>
          <p:nvPr>
            <p:ph type="sldNum" sz="quarter" idx="12"/>
          </p:nvPr>
        </p:nvSpPr>
        <p:spPr/>
        <p:txBody>
          <a:bodyPr/>
          <a:lstStyle/>
          <a:p>
            <a:fld id="{DEE5BC03-7CE3-4FE3-BC0A-0ACCA8AC1F24}" type="slidenum">
              <a:rPr lang="en-US" smtClean="0"/>
              <a:pPr/>
              <a:t>7</a:t>
            </a:fld>
            <a:endParaRPr lang="en-US" dirty="0"/>
          </a:p>
        </p:txBody>
      </p:sp>
      <p:pic>
        <p:nvPicPr>
          <p:cNvPr id="6" name="Picture 5">
            <a:extLst>
              <a:ext uri="{FF2B5EF4-FFF2-40B4-BE49-F238E27FC236}">
                <a16:creationId xmlns:a16="http://schemas.microsoft.com/office/drawing/2014/main" id="{2D69727C-D2ED-3325-F2AC-0AD353E5817A}"/>
              </a:ext>
            </a:extLst>
          </p:cNvPr>
          <p:cNvPicPr>
            <a:picLocks noChangeAspect="1"/>
          </p:cNvPicPr>
          <p:nvPr/>
        </p:nvPicPr>
        <p:blipFill>
          <a:blip r:embed="rId3"/>
          <a:stretch>
            <a:fillRect/>
          </a:stretch>
        </p:blipFill>
        <p:spPr>
          <a:xfrm>
            <a:off x="4243978" y="2365149"/>
            <a:ext cx="7316221" cy="3867690"/>
          </a:xfrm>
          <a:prstGeom prst="rect">
            <a:avLst/>
          </a:prstGeom>
        </p:spPr>
      </p:pic>
      <p:sp>
        <p:nvSpPr>
          <p:cNvPr id="7" name="Content Placeholder 2">
            <a:extLst>
              <a:ext uri="{FF2B5EF4-FFF2-40B4-BE49-F238E27FC236}">
                <a16:creationId xmlns:a16="http://schemas.microsoft.com/office/drawing/2014/main" id="{C41FDC81-3E10-7830-8BD5-EA31CB349DC7}"/>
              </a:ext>
            </a:extLst>
          </p:cNvPr>
          <p:cNvSpPr>
            <a:spLocks noGrp="1"/>
          </p:cNvSpPr>
          <p:nvPr>
            <p:ph idx="1"/>
          </p:nvPr>
        </p:nvSpPr>
        <p:spPr>
          <a:xfrm>
            <a:off x="631801" y="2547031"/>
            <a:ext cx="3572032" cy="3249024"/>
          </a:xfrm>
        </p:spPr>
        <p:txBody>
          <a:bodyPr/>
          <a:lstStyle/>
          <a:p>
            <a:r>
              <a:rPr lang="en-US" dirty="0"/>
              <a:t>Expected Useful Life is now defined by Commerce (BOMA standards).</a:t>
            </a:r>
          </a:p>
          <a:p>
            <a:pPr lvl="1"/>
            <a:r>
              <a:rPr lang="en-US" dirty="0"/>
              <a:t>Do not use the depreciation life built in for Equipment entry!</a:t>
            </a:r>
          </a:p>
          <a:p>
            <a:endParaRPr lang="en-US" dirty="0"/>
          </a:p>
        </p:txBody>
      </p:sp>
    </p:spTree>
    <p:extLst>
      <p:ext uri="{BB962C8B-B14F-4D97-AF65-F5344CB8AC3E}">
        <p14:creationId xmlns:p14="http://schemas.microsoft.com/office/powerpoint/2010/main" val="4106328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6B925-5066-7C6E-72D6-ACBBA8DAA5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62B85A-D498-87C8-083E-2249838B34C3}"/>
              </a:ext>
            </a:extLst>
          </p:cNvPr>
          <p:cNvSpPr>
            <a:spLocks noGrp="1"/>
          </p:cNvSpPr>
          <p:nvPr>
            <p:ph type="title"/>
          </p:nvPr>
        </p:nvSpPr>
        <p:spPr/>
        <p:txBody>
          <a:bodyPr/>
          <a:lstStyle/>
          <a:p>
            <a:pPr algn="ctr"/>
            <a:r>
              <a:rPr lang="en-US" dirty="0"/>
              <a:t>Condition scores are required for clean buildings compliance and should match with our facility condition survey process.</a:t>
            </a:r>
          </a:p>
        </p:txBody>
      </p:sp>
      <p:sp>
        <p:nvSpPr>
          <p:cNvPr id="4" name="Slide Number Placeholder 3">
            <a:extLst>
              <a:ext uri="{FF2B5EF4-FFF2-40B4-BE49-F238E27FC236}">
                <a16:creationId xmlns:a16="http://schemas.microsoft.com/office/drawing/2014/main" id="{15729F25-03B4-26F3-F79D-0369ABB15A00}"/>
              </a:ext>
            </a:extLst>
          </p:cNvPr>
          <p:cNvSpPr>
            <a:spLocks noGrp="1"/>
          </p:cNvSpPr>
          <p:nvPr>
            <p:ph type="sldNum" sz="quarter" idx="12"/>
          </p:nvPr>
        </p:nvSpPr>
        <p:spPr/>
        <p:txBody>
          <a:bodyPr/>
          <a:lstStyle/>
          <a:p>
            <a:fld id="{DEE5BC03-7CE3-4FE3-BC0A-0ACCA8AC1F24}" type="slidenum">
              <a:rPr lang="en-US" smtClean="0"/>
              <a:pPr/>
              <a:t>8</a:t>
            </a:fld>
            <a:endParaRPr lang="en-US" dirty="0"/>
          </a:p>
        </p:txBody>
      </p:sp>
      <p:sp>
        <p:nvSpPr>
          <p:cNvPr id="3" name="Content Placeholder 2">
            <a:extLst>
              <a:ext uri="{FF2B5EF4-FFF2-40B4-BE49-F238E27FC236}">
                <a16:creationId xmlns:a16="http://schemas.microsoft.com/office/drawing/2014/main" id="{3476DD11-B854-31A2-F37B-64995EACDE7A}"/>
              </a:ext>
            </a:extLst>
          </p:cNvPr>
          <p:cNvSpPr>
            <a:spLocks noGrp="1"/>
          </p:cNvSpPr>
          <p:nvPr>
            <p:ph idx="1"/>
          </p:nvPr>
        </p:nvSpPr>
        <p:spPr>
          <a:xfrm>
            <a:off x="2166176" y="3429000"/>
            <a:ext cx="8215243" cy="2815166"/>
          </a:xfrm>
        </p:spPr>
        <p:txBody>
          <a:bodyPr/>
          <a:lstStyle/>
          <a:p>
            <a:pPr marL="0" indent="0">
              <a:buNone/>
            </a:pPr>
            <a:r>
              <a:rPr lang="en-US" dirty="0" err="1"/>
              <a:t>DirectLine</a:t>
            </a:r>
            <a:endParaRPr lang="en-US" dirty="0"/>
          </a:p>
          <a:p>
            <a:pPr lvl="1"/>
            <a:r>
              <a:rPr lang="en-US" dirty="0"/>
              <a:t>Acceptable – no action required</a:t>
            </a:r>
          </a:p>
          <a:p>
            <a:pPr lvl="1"/>
            <a:r>
              <a:rPr lang="en-US" dirty="0"/>
              <a:t>Moderate – below acceptable standard</a:t>
            </a:r>
          </a:p>
          <a:p>
            <a:pPr lvl="1"/>
            <a:r>
              <a:rPr lang="en-US" dirty="0"/>
              <a:t>Poor – well below acceptable standard</a:t>
            </a:r>
          </a:p>
          <a:p>
            <a:pPr lvl="1"/>
            <a:r>
              <a:rPr lang="en-US" dirty="0"/>
              <a:t>Very Poor – imminent failure</a:t>
            </a:r>
          </a:p>
          <a:p>
            <a:pPr lvl="1"/>
            <a:r>
              <a:rPr lang="en-US" dirty="0"/>
              <a:t>Failed</a:t>
            </a:r>
          </a:p>
          <a:p>
            <a:pPr lvl="1"/>
            <a:endParaRPr lang="en-US" dirty="0"/>
          </a:p>
          <a:p>
            <a:endParaRPr lang="en-US" dirty="0"/>
          </a:p>
        </p:txBody>
      </p:sp>
    </p:spTree>
    <p:extLst>
      <p:ext uri="{BB962C8B-B14F-4D97-AF65-F5344CB8AC3E}">
        <p14:creationId xmlns:p14="http://schemas.microsoft.com/office/powerpoint/2010/main" val="2551524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5E474-9A20-9857-A77F-EB9DEFEDD870}"/>
              </a:ext>
            </a:extLst>
          </p:cNvPr>
          <p:cNvSpPr>
            <a:spLocks noGrp="1"/>
          </p:cNvSpPr>
          <p:nvPr>
            <p:ph type="title"/>
          </p:nvPr>
        </p:nvSpPr>
        <p:spPr/>
        <p:txBody>
          <a:bodyPr/>
          <a:lstStyle/>
          <a:p>
            <a:r>
              <a:rPr lang="en-US" dirty="0"/>
              <a:t>CBPS rulemaking update</a:t>
            </a:r>
          </a:p>
        </p:txBody>
      </p:sp>
      <p:sp>
        <p:nvSpPr>
          <p:cNvPr id="3" name="Content Placeholder 2">
            <a:extLst>
              <a:ext uri="{FF2B5EF4-FFF2-40B4-BE49-F238E27FC236}">
                <a16:creationId xmlns:a16="http://schemas.microsoft.com/office/drawing/2014/main" id="{28C4B7EA-0C67-DBDF-1F52-1AA069ABA53E}"/>
              </a:ext>
            </a:extLst>
          </p:cNvPr>
          <p:cNvSpPr>
            <a:spLocks noGrp="1"/>
          </p:cNvSpPr>
          <p:nvPr>
            <p:ph idx="1"/>
          </p:nvPr>
        </p:nvSpPr>
        <p:spPr>
          <a:xfrm>
            <a:off x="715815" y="2443656"/>
            <a:ext cx="11115967" cy="3347544"/>
          </a:xfrm>
        </p:spPr>
        <p:txBody>
          <a:bodyPr/>
          <a:lstStyle/>
          <a:p>
            <a:pPr marL="0" indent="0">
              <a:buNone/>
            </a:pPr>
            <a:r>
              <a:rPr lang="en-US" b="1" dirty="0"/>
              <a:t>Final draft rules have been released.</a:t>
            </a:r>
          </a:p>
          <a:p>
            <a:pPr marL="0" indent="0">
              <a:buNone/>
            </a:pPr>
            <a:r>
              <a:rPr lang="en-US" b="1" dirty="0"/>
              <a:t>Full adoption of the new language should occur in December.</a:t>
            </a:r>
          </a:p>
          <a:p>
            <a:pPr marL="0" indent="0">
              <a:buNone/>
            </a:pPr>
            <a:r>
              <a:rPr lang="en-US" b="1" dirty="0"/>
              <a:t>There are no plans for further changes until 2029 (fingers crossed).</a:t>
            </a:r>
          </a:p>
          <a:p>
            <a:pPr marL="0" indent="0">
              <a:buNone/>
            </a:pPr>
            <a:r>
              <a:rPr lang="en-US" b="1" dirty="0"/>
              <a:t>The proposed changes include new exemptions, extensions, and compliance pathways, as well as clarification of some conflicts in the old rules.</a:t>
            </a:r>
          </a:p>
          <a:p>
            <a:pPr marL="0" indent="0">
              <a:buNone/>
            </a:pPr>
            <a:endParaRPr lang="en-US" b="1" dirty="0"/>
          </a:p>
          <a:p>
            <a:pPr marL="0" indent="0">
              <a:buNone/>
            </a:pPr>
            <a:endParaRPr lang="en-US" dirty="0"/>
          </a:p>
        </p:txBody>
      </p:sp>
      <p:sp>
        <p:nvSpPr>
          <p:cNvPr id="4" name="Slide Number Placeholder 3">
            <a:extLst>
              <a:ext uri="{FF2B5EF4-FFF2-40B4-BE49-F238E27FC236}">
                <a16:creationId xmlns:a16="http://schemas.microsoft.com/office/drawing/2014/main" id="{2FB72CEF-293C-89BB-B38F-AD2EF6EA5C81}"/>
              </a:ext>
            </a:extLst>
          </p:cNvPr>
          <p:cNvSpPr>
            <a:spLocks noGrp="1"/>
          </p:cNvSpPr>
          <p:nvPr>
            <p:ph type="sldNum" sz="quarter" idx="12"/>
          </p:nvPr>
        </p:nvSpPr>
        <p:spPr/>
        <p:txBody>
          <a:bodyPr/>
          <a:lstStyle/>
          <a:p>
            <a:fld id="{DEE5BC03-7CE3-4FE3-BC0A-0ACCA8AC1F24}" type="slidenum">
              <a:rPr lang="en-US" smtClean="0"/>
              <a:pPr/>
              <a:t>9</a:t>
            </a:fld>
            <a:endParaRPr lang="en-US" dirty="0"/>
          </a:p>
        </p:txBody>
      </p:sp>
    </p:spTree>
    <p:extLst>
      <p:ext uri="{BB962C8B-B14F-4D97-AF65-F5344CB8AC3E}">
        <p14:creationId xmlns:p14="http://schemas.microsoft.com/office/powerpoint/2010/main" val="3238783163"/>
      </p:ext>
    </p:extLst>
  </p:cSld>
  <p:clrMapOvr>
    <a:masterClrMapping/>
  </p:clrMapOvr>
</p:sld>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ECA933C-E61D-4F0A-B8CC-7399F5DE585F}" vid="{FB695196-C725-406F-B47F-C1D50E497C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1318</TotalTime>
  <Words>2746</Words>
  <Application>Microsoft Office PowerPoint</Application>
  <PresentationFormat>Widescreen</PresentationFormat>
  <Paragraphs>262</Paragraphs>
  <Slides>23</Slides>
  <Notes>20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Aptos</vt:lpstr>
      <vt:lpstr>Arial</vt:lpstr>
      <vt:lpstr>Wingdings</vt:lpstr>
      <vt:lpstr>Office Theme</vt:lpstr>
      <vt:lpstr>More</vt:lpstr>
      <vt:lpstr>Direct line standardization process</vt:lpstr>
      <vt:lpstr>We want to start sharing best practices.</vt:lpstr>
      <vt:lpstr>Recommendations for o&amp;m inventories have been adjusted a bit.</vt:lpstr>
      <vt:lpstr>Use the uniformat tab in the fixed asset entry.</vt:lpstr>
      <vt:lpstr>PowerPoint Presentation</vt:lpstr>
      <vt:lpstr>Expected useful life is now required by the CBPS.</vt:lpstr>
      <vt:lpstr>Condition scores are required for clean buildings compliance and should match with our facility condition survey process.</vt:lpstr>
      <vt:lpstr>CBPS rulemaking update</vt:lpstr>
      <vt:lpstr>Some positive revisions to note</vt:lpstr>
      <vt:lpstr>O&amp;M proof should include:</vt:lpstr>
      <vt:lpstr>Compliance reporting is done through the Clean buildings portal.</vt:lpstr>
      <vt:lpstr>Buy clean buy fair</vt:lpstr>
      <vt:lpstr>It should be relatively low impact.</vt:lpstr>
      <vt:lpstr>PowerPoint Presentation</vt:lpstr>
      <vt:lpstr>PowerPoint Presentation</vt:lpstr>
      <vt:lpstr>One more…</vt:lpstr>
      <vt:lpstr>As usual, reach out for support.</vt:lpstr>
      <vt:lpstr>BCBF Requires embodied carbon reporting for structural materials used in major capital projects.</vt:lpstr>
      <vt:lpstr>BCBF also limits specifications on concrete!</vt:lpstr>
      <vt:lpstr>The following declarations are required: </vt:lpstr>
      <vt:lpstr>Responsible parties:</vt:lpstr>
      <vt:lpstr>Commerce has developed support materials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Scott Morgan</dc:creator>
  <cp:lastModifiedBy>Scott Morgan</cp:lastModifiedBy>
  <cp:revision>43</cp:revision>
  <dcterms:created xsi:type="dcterms:W3CDTF">2025-03-31T21:19:56Z</dcterms:created>
  <dcterms:modified xsi:type="dcterms:W3CDTF">2025-10-27T14:57:40Z</dcterms:modified>
</cp:coreProperties>
</file>