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Lst>
  <p:notesMasterIdLst>
    <p:notesMasterId r:id="rId19"/>
  </p:notesMasterIdLst>
  <p:sldIdLst>
    <p:sldId id="269" r:id="rId2"/>
    <p:sldId id="270" r:id="rId3"/>
    <p:sldId id="283" r:id="rId4"/>
    <p:sldId id="294" r:id="rId5"/>
    <p:sldId id="288" r:id="rId6"/>
    <p:sldId id="284" r:id="rId7"/>
    <p:sldId id="265" r:id="rId8"/>
    <p:sldId id="293" r:id="rId9"/>
    <p:sldId id="261" r:id="rId10"/>
    <p:sldId id="289" r:id="rId11"/>
    <p:sldId id="280" r:id="rId12"/>
    <p:sldId id="295" r:id="rId13"/>
    <p:sldId id="296" r:id="rId14"/>
    <p:sldId id="297" r:id="rId15"/>
    <p:sldId id="298" r:id="rId16"/>
    <p:sldId id="292" r:id="rId17"/>
    <p:sldId id="26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4575" autoAdjust="0"/>
  </p:normalViewPr>
  <p:slideViewPr>
    <p:cSldViewPr snapToGrid="0">
      <p:cViewPr varScale="1">
        <p:scale>
          <a:sx n="53" d="100"/>
          <a:sy n="53" d="100"/>
        </p:scale>
        <p:origin x="1152" y="53"/>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6E286A-6240-429C-8707-AA977D935B72}" type="datetimeFigureOut">
              <a:rPr lang="en-US" smtClean="0"/>
              <a:t>3/3/2026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9D7F9C-A53A-46CB-9AC0-8E89969D0F83}" type="slidenum">
              <a:rPr lang="en-US" smtClean="0"/>
              <a:t>‹#›</a:t>
            </a:fld>
            <a:endParaRPr lang="en-US"/>
          </a:p>
        </p:txBody>
      </p:sp>
    </p:spTree>
    <p:extLst>
      <p:ext uri="{BB962C8B-B14F-4D97-AF65-F5344CB8AC3E}">
        <p14:creationId xmlns:p14="http://schemas.microsoft.com/office/powerpoint/2010/main" val="2474600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have multiple environmentally motivated rules and standards to navigate. There are some long-term benefits from these requirements, but they’ll all feel like extra work up front.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is high level, feel free to ask questions on anything specific to your campus.</a:t>
            </a:r>
          </a:p>
        </p:txBody>
      </p:sp>
      <p:sp>
        <p:nvSpPr>
          <p:cNvPr id="4" name="Slide Number Placeholder 3"/>
          <p:cNvSpPr>
            <a:spLocks noGrp="1"/>
          </p:cNvSpPr>
          <p:nvPr>
            <p:ph type="sldNum" sz="quarter" idx="5"/>
          </p:nvPr>
        </p:nvSpPr>
        <p:spPr/>
        <p:txBody>
          <a:bodyPr/>
          <a:lstStyle/>
          <a:p>
            <a:fld id="{E49D7F9C-A53A-46CB-9AC0-8E89969D0F83}" type="slidenum">
              <a:rPr lang="en-US" smtClean="0"/>
              <a:t>1</a:t>
            </a:fld>
            <a:endParaRPr lang="en-US"/>
          </a:p>
        </p:txBody>
      </p:sp>
    </p:spTree>
    <p:extLst>
      <p:ext uri="{BB962C8B-B14F-4D97-AF65-F5344CB8AC3E}">
        <p14:creationId xmlns:p14="http://schemas.microsoft.com/office/powerpoint/2010/main" val="4602493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These targets are specifically aimed at emissions from onsite combustion of fossil fuels – natural gas, heating oil, propane, gasoline, and diesel – and emissions associated with purchased electricity (statewide average emissions factor).</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Only the Seattle and Spokane districts are required to report their GHG emissions to Ecology each year. Everyone else is a small emitter.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 have the 2005 baseline levels for everyone except Clark, Green River, and Yakima, for whom Ecology didn’t have any records.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While most of you don’t currently need to file an emissions report, it would be a good exercise to see where you stand today. This is a good student internship project or class exercise, if you have an interested faculty member. I can provide support if anyone wants to give it a try. Data collection takes longer than the calculations.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 have also developed a strategic decarbonization framework to incorporate decarbonization planning into your normal minor works and capital planning. This aligns with John’s work to remove the like-for-like expectation in minor works projects and our budgetary realities. I intend to share that out soon but wanted to mention it now as you start thinking about your minor works request for the next budget cycle.</a:t>
            </a:r>
          </a:p>
          <a:p>
            <a:pPr marL="0" indent="0">
              <a:buNone/>
            </a:pPr>
            <a:endParaRPr lang="en-US" dirty="0"/>
          </a:p>
        </p:txBody>
      </p:sp>
      <p:sp>
        <p:nvSpPr>
          <p:cNvPr id="4" name="Slide Number Placeholder 3"/>
          <p:cNvSpPr>
            <a:spLocks noGrp="1"/>
          </p:cNvSpPr>
          <p:nvPr>
            <p:ph type="sldNum" sz="quarter" idx="5"/>
          </p:nvPr>
        </p:nvSpPr>
        <p:spPr/>
        <p:txBody>
          <a:bodyPr/>
          <a:lstStyle/>
          <a:p>
            <a:fld id="{E49D7F9C-A53A-46CB-9AC0-8E89969D0F83}" type="slidenum">
              <a:rPr lang="en-US" smtClean="0"/>
              <a:t>10</a:t>
            </a:fld>
            <a:endParaRPr lang="en-US"/>
          </a:p>
        </p:txBody>
      </p:sp>
    </p:spTree>
    <p:extLst>
      <p:ext uri="{BB962C8B-B14F-4D97-AF65-F5344CB8AC3E}">
        <p14:creationId xmlns:p14="http://schemas.microsoft.com/office/powerpoint/2010/main" val="28873387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My personal recommendation is to leverage everything possible available through your utility.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 share out grant announcements when I see them, but the state programs are once a year and their criteria change just about every year. The Federal incentives are mostly expiring, and there are other complications with those. If you can qualify and apply, do it. Use them before they’re gone.</a:t>
            </a:r>
          </a:p>
          <a:p>
            <a:endParaRPr lang="en-US" dirty="0"/>
          </a:p>
        </p:txBody>
      </p:sp>
      <p:sp>
        <p:nvSpPr>
          <p:cNvPr id="4" name="Slide Number Placeholder 3"/>
          <p:cNvSpPr>
            <a:spLocks noGrp="1"/>
          </p:cNvSpPr>
          <p:nvPr>
            <p:ph type="sldNum" sz="quarter" idx="5"/>
          </p:nvPr>
        </p:nvSpPr>
        <p:spPr/>
        <p:txBody>
          <a:bodyPr/>
          <a:lstStyle/>
          <a:p>
            <a:fld id="{E49D7F9C-A53A-46CB-9AC0-8E89969D0F83}" type="slidenum">
              <a:rPr lang="en-US" smtClean="0"/>
              <a:t>11</a:t>
            </a:fld>
            <a:endParaRPr lang="en-US"/>
          </a:p>
        </p:txBody>
      </p:sp>
    </p:spTree>
    <p:extLst>
      <p:ext uri="{BB962C8B-B14F-4D97-AF65-F5344CB8AC3E}">
        <p14:creationId xmlns:p14="http://schemas.microsoft.com/office/powerpoint/2010/main" val="19301009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I’ve received a few responses to the energy utility cost and consumption survey and wanted to take a moment to share some insights.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You can see that electric rates are increasing, but mostly just for PSE customers. The three PUD examples I have so far are showing lower costs and less of a steady increase.</a:t>
            </a:r>
          </a:p>
          <a:p>
            <a:endParaRPr lang="en-US" dirty="0"/>
          </a:p>
        </p:txBody>
      </p:sp>
      <p:sp>
        <p:nvSpPr>
          <p:cNvPr id="4" name="Slide Number Placeholder 3"/>
          <p:cNvSpPr>
            <a:spLocks noGrp="1"/>
          </p:cNvSpPr>
          <p:nvPr>
            <p:ph type="sldNum" sz="quarter" idx="5"/>
          </p:nvPr>
        </p:nvSpPr>
        <p:spPr/>
        <p:txBody>
          <a:bodyPr/>
          <a:lstStyle/>
          <a:p>
            <a:fld id="{E49D7F9C-A53A-46CB-9AC0-8E89969D0F83}" type="slidenum">
              <a:rPr lang="en-US" smtClean="0"/>
              <a:t>12</a:t>
            </a:fld>
            <a:endParaRPr lang="en-US"/>
          </a:p>
        </p:txBody>
      </p:sp>
    </p:spTree>
    <p:extLst>
      <p:ext uri="{BB962C8B-B14F-4D97-AF65-F5344CB8AC3E}">
        <p14:creationId xmlns:p14="http://schemas.microsoft.com/office/powerpoint/2010/main" val="31616808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Gas costs have always been more volatile though they would generally return to a stable level for the last decade or so. They are now climbing all over.</a:t>
            </a:r>
          </a:p>
          <a:p>
            <a:endParaRPr lang="en-US" dirty="0"/>
          </a:p>
        </p:txBody>
      </p:sp>
      <p:sp>
        <p:nvSpPr>
          <p:cNvPr id="4" name="Slide Number Placeholder 3"/>
          <p:cNvSpPr>
            <a:spLocks noGrp="1"/>
          </p:cNvSpPr>
          <p:nvPr>
            <p:ph type="sldNum" sz="quarter" idx="5"/>
          </p:nvPr>
        </p:nvSpPr>
        <p:spPr/>
        <p:txBody>
          <a:bodyPr/>
          <a:lstStyle/>
          <a:p>
            <a:fld id="{E49D7F9C-A53A-46CB-9AC0-8E89969D0F83}" type="slidenum">
              <a:rPr lang="en-US" smtClean="0"/>
              <a:t>13</a:t>
            </a:fld>
            <a:endParaRPr lang="en-US"/>
          </a:p>
        </p:txBody>
      </p:sp>
    </p:spTree>
    <p:extLst>
      <p:ext uri="{BB962C8B-B14F-4D97-AF65-F5344CB8AC3E}">
        <p14:creationId xmlns:p14="http://schemas.microsoft.com/office/powerpoint/2010/main" val="30894731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Not everyone is able to make this point yet, but this is the story you want to be able to tell. You are managing, if not actively reducing, your energy consumption, and yet the total costs continue to rise.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is an argument for aggressive energy efficiency and management projects. At the same time, we’re taking these messages to the Legislature (as is K12). There doesn’t seem to have been much appetite for the discussion this session, but we’re already getting ready for next year.</a:t>
            </a:r>
          </a:p>
          <a:p>
            <a:endParaRPr lang="en-US" dirty="0"/>
          </a:p>
        </p:txBody>
      </p:sp>
      <p:sp>
        <p:nvSpPr>
          <p:cNvPr id="4" name="Slide Number Placeholder 3"/>
          <p:cNvSpPr>
            <a:spLocks noGrp="1"/>
          </p:cNvSpPr>
          <p:nvPr>
            <p:ph type="sldNum" sz="quarter" idx="5"/>
          </p:nvPr>
        </p:nvSpPr>
        <p:spPr/>
        <p:txBody>
          <a:bodyPr/>
          <a:lstStyle/>
          <a:p>
            <a:fld id="{E49D7F9C-A53A-46CB-9AC0-8E89969D0F83}" type="slidenum">
              <a:rPr lang="en-US" smtClean="0"/>
              <a:t>14</a:t>
            </a:fld>
            <a:endParaRPr lang="en-US"/>
          </a:p>
        </p:txBody>
      </p:sp>
    </p:spTree>
    <p:extLst>
      <p:ext uri="{BB962C8B-B14F-4D97-AF65-F5344CB8AC3E}">
        <p14:creationId xmlns:p14="http://schemas.microsoft.com/office/powerpoint/2010/main" val="42351615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It was easier to tell this story by showing the percent change in total costs and consumption since a baseline year (the first year of available data). You can see that both colleges are managing, even reducing, their total consumption compared to that baseline, yet their total costs continue to increase.</a:t>
            </a:r>
          </a:p>
          <a:p>
            <a:endParaRPr lang="en-US" dirty="0"/>
          </a:p>
        </p:txBody>
      </p:sp>
      <p:sp>
        <p:nvSpPr>
          <p:cNvPr id="4" name="Slide Number Placeholder 3"/>
          <p:cNvSpPr>
            <a:spLocks noGrp="1"/>
          </p:cNvSpPr>
          <p:nvPr>
            <p:ph type="sldNum" sz="quarter" idx="5"/>
          </p:nvPr>
        </p:nvSpPr>
        <p:spPr/>
        <p:txBody>
          <a:bodyPr/>
          <a:lstStyle/>
          <a:p>
            <a:fld id="{E49D7F9C-A53A-46CB-9AC0-8E89969D0F83}" type="slidenum">
              <a:rPr lang="en-US" smtClean="0"/>
              <a:t>15</a:t>
            </a:fld>
            <a:endParaRPr lang="en-US"/>
          </a:p>
        </p:txBody>
      </p:sp>
    </p:spTree>
    <p:extLst>
      <p:ext uri="{BB962C8B-B14F-4D97-AF65-F5344CB8AC3E}">
        <p14:creationId xmlns:p14="http://schemas.microsoft.com/office/powerpoint/2010/main" val="1305123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you have a RCx project, that is CCA funding and we are required to report specific details to Ecology. I will be sending out a summary and guide for those projects soon, I hope.</a:t>
            </a:r>
          </a:p>
          <a:p>
            <a:endParaRPr lang="en-US" dirty="0"/>
          </a:p>
        </p:txBody>
      </p:sp>
      <p:sp>
        <p:nvSpPr>
          <p:cNvPr id="4" name="Slide Number Placeholder 3"/>
          <p:cNvSpPr>
            <a:spLocks noGrp="1"/>
          </p:cNvSpPr>
          <p:nvPr>
            <p:ph type="sldNum" sz="quarter" idx="5"/>
          </p:nvPr>
        </p:nvSpPr>
        <p:spPr/>
        <p:txBody>
          <a:bodyPr/>
          <a:lstStyle/>
          <a:p>
            <a:fld id="{E49D7F9C-A53A-46CB-9AC0-8E89969D0F83}" type="slidenum">
              <a:rPr lang="en-US" smtClean="0"/>
              <a:t>16</a:t>
            </a:fld>
            <a:endParaRPr lang="en-US"/>
          </a:p>
        </p:txBody>
      </p:sp>
    </p:spTree>
    <p:extLst>
      <p:ext uri="{BB962C8B-B14F-4D97-AF65-F5344CB8AC3E}">
        <p14:creationId xmlns:p14="http://schemas.microsoft.com/office/powerpoint/2010/main" val="40027830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9D7F9C-A53A-46CB-9AC0-8E89969D0F83}" type="slidenum">
              <a:rPr lang="en-US" smtClean="0"/>
              <a:t>17</a:t>
            </a:fld>
            <a:endParaRPr lang="en-US"/>
          </a:p>
        </p:txBody>
      </p:sp>
    </p:spTree>
    <p:extLst>
      <p:ext uri="{BB962C8B-B14F-4D97-AF65-F5344CB8AC3E}">
        <p14:creationId xmlns:p14="http://schemas.microsoft.com/office/powerpoint/2010/main" val="2285372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Clean Buildings Performance Standard requires proactive building operations and maintenance. This is a big plus in an industry that owns their buildings for life, but it hasn’t quite been the reality on most campuses for a decade or so. </a:t>
            </a:r>
            <a:endParaRPr lang="en-US" sz="11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 isn’t necessarily easy to manage all the documentation and reporting requirements, but most of you are or have been already doing your best to move out of the reactive maintenance space. You might be able to leverage your compliance requirements to </a:t>
            </a:r>
            <a:endParaRPr lang="en-US" sz="11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Commerce is behind schedule on several CBPS actions:</a:t>
            </a:r>
            <a:endParaRPr lang="en-US" sz="11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CR102 – final public comment should be released before the end of March</a:t>
            </a:r>
            <a:endParaRPr lang="en-US"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They hope to have the final integrated rules available by July</a:t>
            </a:r>
            <a:endParaRPr lang="en-US" sz="11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No direct feedback on decarbonization, yet</a:t>
            </a:r>
            <a:endParaRPr lang="en-US"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They also haven’t completed the summary report that was due in December</a:t>
            </a:r>
            <a:endParaRPr lang="en-US" sz="11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First deadline for buildings larger than 220,000 </a:t>
            </a:r>
            <a:r>
              <a:rPr lang="en-US" sz="1200" kern="1200" dirty="0" err="1">
                <a:solidFill>
                  <a:schemeClr val="tx1"/>
                </a:solidFill>
                <a:effectLst/>
                <a:latin typeface="+mn-lt"/>
                <a:ea typeface="+mn-ea"/>
                <a:cs typeface="+mn-cs"/>
              </a:rPr>
              <a:t>gsf</a:t>
            </a:r>
            <a:r>
              <a:rPr lang="en-US" sz="1200" kern="1200" dirty="0">
                <a:solidFill>
                  <a:schemeClr val="tx1"/>
                </a:solidFill>
                <a:effectLst/>
                <a:latin typeface="+mn-lt"/>
                <a:ea typeface="+mn-ea"/>
                <a:cs typeface="+mn-cs"/>
              </a:rPr>
              <a:t> is this July</a:t>
            </a:r>
            <a:endParaRPr lang="en-US" sz="11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Also, the state energy benchmarking report is due this year, your ESPM energy data should be current for the past two years.</a:t>
            </a:r>
            <a:endParaRPr lang="en-US" sz="11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Finally, the current BEACON cohort ends in March. That program is supported by a Federal grant and Commerce has announced that they may need to pause the program until the grant funding is assured. In the meantime, 8 fellows have been working on CTC campuses since last July. </a:t>
            </a:r>
            <a:endParaRPr lang="en-US" sz="1100" kern="1200" dirty="0">
              <a:solidFill>
                <a:schemeClr val="tx1"/>
              </a:solidFill>
              <a:effectLst/>
              <a:latin typeface="+mn-lt"/>
              <a:ea typeface="+mn-ea"/>
              <a:cs typeface="+mn-cs"/>
            </a:endParaRPr>
          </a:p>
          <a:p>
            <a:pPr marL="0" indent="0">
              <a:buNone/>
            </a:pPr>
            <a:endParaRPr lang="en-US" dirty="0"/>
          </a:p>
        </p:txBody>
      </p:sp>
      <p:sp>
        <p:nvSpPr>
          <p:cNvPr id="4" name="Slide Number Placeholder 3"/>
          <p:cNvSpPr>
            <a:spLocks noGrp="1"/>
          </p:cNvSpPr>
          <p:nvPr>
            <p:ph type="sldNum" sz="quarter" idx="5"/>
          </p:nvPr>
        </p:nvSpPr>
        <p:spPr/>
        <p:txBody>
          <a:bodyPr/>
          <a:lstStyle/>
          <a:p>
            <a:fld id="{E49D7F9C-A53A-46CB-9AC0-8E89969D0F83}" type="slidenum">
              <a:rPr lang="en-US" smtClean="0"/>
              <a:t>2</a:t>
            </a:fld>
            <a:endParaRPr lang="en-US"/>
          </a:p>
        </p:txBody>
      </p:sp>
    </p:spTree>
    <p:extLst>
      <p:ext uri="{BB962C8B-B14F-4D97-AF65-F5344CB8AC3E}">
        <p14:creationId xmlns:p14="http://schemas.microsoft.com/office/powerpoint/2010/main" val="1455694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chart is based upon self-reported status updates. Let me know if I’m missing anyone.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Everyone will need to file within the next year! Either individually for all buildings between 20 – 50K, and 90 – 220K </a:t>
            </a:r>
            <a:r>
              <a:rPr lang="en-US" sz="1200" kern="1200" dirty="0" err="1">
                <a:solidFill>
                  <a:schemeClr val="tx1"/>
                </a:solidFill>
                <a:effectLst/>
                <a:latin typeface="+mn-lt"/>
                <a:ea typeface="+mn-ea"/>
                <a:cs typeface="+mn-cs"/>
              </a:rPr>
              <a:t>gsf</a:t>
            </a:r>
            <a:r>
              <a:rPr lang="en-US" sz="1200" kern="1200" dirty="0">
                <a:solidFill>
                  <a:schemeClr val="tx1"/>
                </a:solidFill>
                <a:effectLst/>
                <a:latin typeface="+mn-lt"/>
                <a:ea typeface="+mn-ea"/>
                <a:cs typeface="+mn-cs"/>
              </a:rPr>
              <a:t>, or at the campus level for all your affected buildings.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Most, though not all, colleges have been in communication as they develop their required data and programs.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Three colleges have confirmed that they are applying for Tier 2 early adopter incentives. Most of you can qualify; think about going after those, if you haven’t already.</a:t>
            </a:r>
          </a:p>
          <a:p>
            <a:endParaRPr lang="en-US" dirty="0"/>
          </a:p>
        </p:txBody>
      </p:sp>
      <p:sp>
        <p:nvSpPr>
          <p:cNvPr id="4" name="Slide Number Placeholder 3"/>
          <p:cNvSpPr>
            <a:spLocks noGrp="1"/>
          </p:cNvSpPr>
          <p:nvPr>
            <p:ph type="sldNum" sz="quarter" idx="5"/>
          </p:nvPr>
        </p:nvSpPr>
        <p:spPr/>
        <p:txBody>
          <a:bodyPr/>
          <a:lstStyle/>
          <a:p>
            <a:fld id="{E49D7F9C-A53A-46CB-9AC0-8E89969D0F83}" type="slidenum">
              <a:rPr lang="en-US" smtClean="0"/>
              <a:t>3</a:t>
            </a:fld>
            <a:endParaRPr lang="en-US"/>
          </a:p>
        </p:txBody>
      </p:sp>
    </p:spTree>
    <p:extLst>
      <p:ext uri="{BB962C8B-B14F-4D97-AF65-F5344CB8AC3E}">
        <p14:creationId xmlns:p14="http://schemas.microsoft.com/office/powerpoint/2010/main" val="1242203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We’ve received a couple letters saying that buildings are out of compliance and fines will be assessed.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letters were not from Commerce, deadlines were wrong, and the sender was a third party. Please check directly with Commerce if you receive any warning letters or emails.</a:t>
            </a:r>
          </a:p>
          <a:p>
            <a:endParaRPr lang="en-US" dirty="0"/>
          </a:p>
        </p:txBody>
      </p:sp>
      <p:sp>
        <p:nvSpPr>
          <p:cNvPr id="4" name="Slide Number Placeholder 3"/>
          <p:cNvSpPr>
            <a:spLocks noGrp="1"/>
          </p:cNvSpPr>
          <p:nvPr>
            <p:ph type="sldNum" sz="quarter" idx="5"/>
          </p:nvPr>
        </p:nvSpPr>
        <p:spPr/>
        <p:txBody>
          <a:bodyPr/>
          <a:lstStyle/>
          <a:p>
            <a:fld id="{E49D7F9C-A53A-46CB-9AC0-8E89969D0F83}" type="slidenum">
              <a:rPr lang="en-US" smtClean="0"/>
              <a:t>4</a:t>
            </a:fld>
            <a:endParaRPr lang="en-US"/>
          </a:p>
        </p:txBody>
      </p:sp>
    </p:spTree>
    <p:extLst>
      <p:ext uri="{BB962C8B-B14F-4D97-AF65-F5344CB8AC3E}">
        <p14:creationId xmlns:p14="http://schemas.microsoft.com/office/powerpoint/2010/main" val="3655044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Refrigerant Management is a greenhouse gas mitigation effort.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RMP sets requirements on maintenance and repair of air conditioning and refrigeration equipment, as well as the purchase of replacement refrigerants and new equipment.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YOU SHOULD BE AWARE that many of your common refrigerants are now banned in new equipment. You may have a vendor who’s able to sell you equipment that was manufactured before the date of restriction, but you will carry the risk of finding replacement refrigerant years after it’s been banned for sale in the state for any such systems.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We’re exploring suggestions for </a:t>
            </a:r>
            <a:r>
              <a:rPr lang="en-US" sz="1200" kern="1200" dirty="0" err="1">
                <a:solidFill>
                  <a:schemeClr val="tx1"/>
                </a:solidFill>
                <a:effectLst/>
                <a:latin typeface="+mn-lt"/>
                <a:ea typeface="+mn-ea"/>
                <a:cs typeface="+mn-cs"/>
              </a:rPr>
              <a:t>DirectLine</a:t>
            </a:r>
            <a:r>
              <a:rPr lang="en-US" sz="1200" kern="1200" dirty="0">
                <a:solidFill>
                  <a:schemeClr val="tx1"/>
                </a:solidFill>
                <a:effectLst/>
                <a:latin typeface="+mn-lt"/>
                <a:ea typeface="+mn-ea"/>
                <a:cs typeface="+mn-cs"/>
              </a:rPr>
              <a:t>, but nothing new has been built yet. Most of what you need to track can be recorded in existing </a:t>
            </a:r>
            <a:r>
              <a:rPr lang="en-US" sz="1200" kern="1200" dirty="0" err="1">
                <a:solidFill>
                  <a:schemeClr val="tx1"/>
                </a:solidFill>
                <a:effectLst/>
                <a:latin typeface="+mn-lt"/>
                <a:ea typeface="+mn-ea"/>
                <a:cs typeface="+mn-cs"/>
              </a:rPr>
              <a:t>DirectLine</a:t>
            </a:r>
            <a:r>
              <a:rPr lang="en-US" sz="1200" kern="1200" dirty="0">
                <a:solidFill>
                  <a:schemeClr val="tx1"/>
                </a:solidFill>
                <a:effectLst/>
                <a:latin typeface="+mn-lt"/>
                <a:ea typeface="+mn-ea"/>
                <a:cs typeface="+mn-cs"/>
              </a:rPr>
              <a:t> data fields.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Most of you should have registered with Ecology by now. If your largest system is smaller than 200 </a:t>
            </a:r>
            <a:r>
              <a:rPr lang="en-US" sz="1200" kern="1200" dirty="0" err="1">
                <a:solidFill>
                  <a:schemeClr val="tx1"/>
                </a:solidFill>
                <a:effectLst/>
                <a:latin typeface="+mn-lt"/>
                <a:ea typeface="+mn-ea"/>
                <a:cs typeface="+mn-cs"/>
              </a:rPr>
              <a:t>lbs</a:t>
            </a:r>
            <a:r>
              <a:rPr lang="en-US" sz="1200" kern="1200" dirty="0">
                <a:solidFill>
                  <a:schemeClr val="tx1"/>
                </a:solidFill>
                <a:effectLst/>
                <a:latin typeface="+mn-lt"/>
                <a:ea typeface="+mn-ea"/>
                <a:cs typeface="+mn-cs"/>
              </a:rPr>
              <a:t> but greater than 50, you have another year.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I’ll note that Ecology is recommending at least two people with administrative user privileges so that you aren’t dependent upon one reporter. I’ve also learned that refrigerant purchased for on-site stock must be included in your annual reports, even if it’s sitting on the shelf.</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Finally, just queuing up future planning, many of today’s commonly used refrigerants are scheduled for a phased down restriction on new/virgin materials in 2030 – 33. You can expect more attention to reclaiming used refrigerants and more of what’s available on the market will be reclaimed or recycled.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49D7F9C-A53A-46CB-9AC0-8E89969D0F83}" type="slidenum">
              <a:rPr lang="en-US" smtClean="0"/>
              <a:t>5</a:t>
            </a:fld>
            <a:endParaRPr lang="en-US"/>
          </a:p>
        </p:txBody>
      </p:sp>
    </p:spTree>
    <p:extLst>
      <p:ext uri="{BB962C8B-B14F-4D97-AF65-F5344CB8AC3E}">
        <p14:creationId xmlns:p14="http://schemas.microsoft.com/office/powerpoint/2010/main" val="23123686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There are three levels to this data management:</a:t>
            </a:r>
          </a:p>
          <a:p>
            <a:pPr marL="228600" lvl="0" indent="-228600">
              <a:buFont typeface="+mj-lt"/>
              <a:buAutoNum type="arabicPeriod"/>
            </a:pPr>
            <a:r>
              <a:rPr lang="en-US" sz="1200" kern="1200" dirty="0">
                <a:solidFill>
                  <a:schemeClr val="tx1"/>
                </a:solidFill>
                <a:effectLst/>
                <a:latin typeface="+mn-lt"/>
                <a:ea typeface="+mn-ea"/>
                <a:cs typeface="+mn-cs"/>
              </a:rPr>
              <a:t>Building out a complete internal inventory of every qualifying system (and definitive documentation for those that don’t).</a:t>
            </a:r>
          </a:p>
          <a:p>
            <a:pPr marL="228600" lvl="0" indent="-228600">
              <a:buFont typeface="+mj-lt"/>
              <a:buAutoNum type="arabicPeriod"/>
            </a:pPr>
            <a:r>
              <a:rPr lang="en-US" sz="1200" kern="1200" dirty="0">
                <a:solidFill>
                  <a:schemeClr val="tx1"/>
                </a:solidFill>
                <a:effectLst/>
                <a:latin typeface="+mn-lt"/>
                <a:ea typeface="+mn-ea"/>
                <a:cs typeface="+mn-cs"/>
              </a:rPr>
              <a:t>Registering with Ecology and filing that data in RAMP.</a:t>
            </a:r>
          </a:p>
          <a:p>
            <a:pPr marL="228600" lvl="0" indent="-228600">
              <a:buFont typeface="+mj-lt"/>
              <a:buAutoNum type="arabicPeriod"/>
            </a:pPr>
            <a:r>
              <a:rPr lang="en-US" sz="1200" kern="1200" dirty="0">
                <a:solidFill>
                  <a:schemeClr val="tx1"/>
                </a:solidFill>
                <a:effectLst/>
                <a:latin typeface="+mn-lt"/>
                <a:ea typeface="+mn-ea"/>
                <a:cs typeface="+mn-cs"/>
              </a:rPr>
              <a:t>Building an internal data &amp; document management system/process/workflow.</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 recommend taking one step at a time, unless you’re able to spread the work across a multi-talented team.</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Thanks to Spokane Colleges and Cascade/UW Bothell for breaking ground on data management. I’m sure there’s been a lot of other work that I just haven’t heard about.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Is anyone interested in forming up a user group to share practices and insights as you get everything going this year? I could schedule regular calls for the next few months to help folks share ideas and talk through common solutions.</a:t>
            </a:r>
          </a:p>
          <a:p>
            <a:endParaRPr lang="en-US" dirty="0"/>
          </a:p>
        </p:txBody>
      </p:sp>
      <p:sp>
        <p:nvSpPr>
          <p:cNvPr id="4" name="Slide Number Placeholder 3"/>
          <p:cNvSpPr>
            <a:spLocks noGrp="1"/>
          </p:cNvSpPr>
          <p:nvPr>
            <p:ph type="sldNum" sz="quarter" idx="5"/>
          </p:nvPr>
        </p:nvSpPr>
        <p:spPr/>
        <p:txBody>
          <a:bodyPr/>
          <a:lstStyle/>
          <a:p>
            <a:fld id="{E49D7F9C-A53A-46CB-9AC0-8E89969D0F83}" type="slidenum">
              <a:rPr lang="en-US" smtClean="0"/>
              <a:t>6</a:t>
            </a:fld>
            <a:endParaRPr lang="en-US"/>
          </a:p>
        </p:txBody>
      </p:sp>
    </p:spTree>
    <p:extLst>
      <p:ext uri="{BB962C8B-B14F-4D97-AF65-F5344CB8AC3E}">
        <p14:creationId xmlns:p14="http://schemas.microsoft.com/office/powerpoint/2010/main" val="6353991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mercury in fluorescent bulbs is an environmental toxin and potential local hazard if bulbs are broken.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HB 1185 extended and tightened existing restrictions on the use of fluorescent light bulbs (which date back to 2004). General space lighting is affected. Some special purpose bulbs, mostly health and science equipment related, will not be affected.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Start phasing these out, if you haven’t already.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Tap into utility incentives and ESCO projects to convert to LEDs.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Change out those old fixtures in your mechanical rooms, grounds and fleet shops that have been ignored.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Search out the boxes of replacement bulbs stuck in the back corners of your custodial supply closets or stacked in front of that electrical panel that hasn’t been opened in the past few years.</a:t>
            </a:r>
          </a:p>
          <a:p>
            <a:endParaRPr lang="en-US" dirty="0"/>
          </a:p>
        </p:txBody>
      </p:sp>
      <p:sp>
        <p:nvSpPr>
          <p:cNvPr id="4" name="Slide Number Placeholder 3"/>
          <p:cNvSpPr>
            <a:spLocks noGrp="1"/>
          </p:cNvSpPr>
          <p:nvPr>
            <p:ph type="sldNum" sz="quarter" idx="5"/>
          </p:nvPr>
        </p:nvSpPr>
        <p:spPr/>
        <p:txBody>
          <a:bodyPr/>
          <a:lstStyle/>
          <a:p>
            <a:fld id="{E49D7F9C-A53A-46CB-9AC0-8E89969D0F83}" type="slidenum">
              <a:rPr lang="en-US" smtClean="0"/>
              <a:t>7</a:t>
            </a:fld>
            <a:endParaRPr lang="en-US"/>
          </a:p>
        </p:txBody>
      </p:sp>
    </p:spTree>
    <p:extLst>
      <p:ext uri="{BB962C8B-B14F-4D97-AF65-F5344CB8AC3E}">
        <p14:creationId xmlns:p14="http://schemas.microsoft.com/office/powerpoint/2010/main" val="358629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WA’s first mandatory building energy code went into effect in 1986. Roughly half of the buildings currently owned by the CTC system were built before building energy codes existed.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Some of you are very familiar with the challenges involved in heating or cooling those buildings. Today’s energy code is pushing hard on both energy efficient construction and greenhouse gas mitigations.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Replacing heating equipment, particularly natural gas fired boilers, may trigger requirements to select smaller or more efficient systems. C503.4.6, exception 7</a:t>
            </a:r>
          </a:p>
          <a:p>
            <a:r>
              <a:rPr lang="en-US" sz="1200" kern="1200" dirty="0">
                <a:solidFill>
                  <a:schemeClr val="tx1"/>
                </a:solidFill>
                <a:effectLst/>
                <a:latin typeface="+mn-lt"/>
                <a:ea typeface="+mn-ea"/>
                <a:cs typeface="+mn-cs"/>
              </a:rPr>
              <a:t>New construction greater than 10,000 </a:t>
            </a:r>
            <a:r>
              <a:rPr lang="en-US" sz="1200" kern="1200" dirty="0" err="1">
                <a:solidFill>
                  <a:schemeClr val="tx1"/>
                </a:solidFill>
                <a:effectLst/>
                <a:latin typeface="+mn-lt"/>
                <a:ea typeface="+mn-ea"/>
                <a:cs typeface="+mn-cs"/>
              </a:rPr>
              <a:t>gsf</a:t>
            </a:r>
            <a:r>
              <a:rPr lang="en-US" sz="1200" kern="1200" dirty="0">
                <a:solidFill>
                  <a:schemeClr val="tx1"/>
                </a:solidFill>
                <a:effectLst/>
                <a:latin typeface="+mn-lt"/>
                <a:ea typeface="+mn-ea"/>
                <a:cs typeface="+mn-cs"/>
              </a:rPr>
              <a:t> is required to include renewable energy system(s), with just a few exceptions.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Other energy efficient and renewable energy standards are defined for new construction, most of which will be addressed during design.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2024 Code drops the RE requirement to buildings 5,000 </a:t>
            </a:r>
            <a:r>
              <a:rPr lang="en-US" sz="1200" kern="1200" dirty="0" err="1">
                <a:solidFill>
                  <a:schemeClr val="tx1"/>
                </a:solidFill>
                <a:effectLst/>
                <a:latin typeface="+mn-lt"/>
                <a:ea typeface="+mn-ea"/>
                <a:cs typeface="+mn-cs"/>
              </a:rPr>
              <a:t>gsf</a:t>
            </a:r>
            <a:r>
              <a:rPr lang="en-US" sz="1200" kern="1200" dirty="0">
                <a:solidFill>
                  <a:schemeClr val="tx1"/>
                </a:solidFill>
                <a:effectLst/>
                <a:latin typeface="+mn-lt"/>
                <a:ea typeface="+mn-ea"/>
                <a:cs typeface="+mn-cs"/>
              </a:rPr>
              <a:t> and larger, with a few limited exceptions (heavy shading or rooftop mechanicals). Also triggers thermal insulation requirements for renovation/repair work that opens up roofs, walls, or floors.</a:t>
            </a:r>
          </a:p>
          <a:p>
            <a:endParaRPr lang="en-US" dirty="0"/>
          </a:p>
        </p:txBody>
      </p:sp>
      <p:sp>
        <p:nvSpPr>
          <p:cNvPr id="4" name="Slide Number Placeholder 3"/>
          <p:cNvSpPr>
            <a:spLocks noGrp="1"/>
          </p:cNvSpPr>
          <p:nvPr>
            <p:ph type="sldNum" sz="quarter" idx="5"/>
          </p:nvPr>
        </p:nvSpPr>
        <p:spPr/>
        <p:txBody>
          <a:bodyPr/>
          <a:lstStyle/>
          <a:p>
            <a:fld id="{E49D7F9C-A53A-46CB-9AC0-8E89969D0F83}" type="slidenum">
              <a:rPr lang="en-US" smtClean="0"/>
              <a:t>8</a:t>
            </a:fld>
            <a:endParaRPr lang="en-US"/>
          </a:p>
        </p:txBody>
      </p:sp>
    </p:spTree>
    <p:extLst>
      <p:ext uri="{BB962C8B-B14F-4D97-AF65-F5344CB8AC3E}">
        <p14:creationId xmlns:p14="http://schemas.microsoft.com/office/powerpoint/2010/main" val="22789065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Organic waste is the primary source of landfill methane and has value in other local uses. So, there’s an active emphasis upon diverting organics from the landfills.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most places, this is just food and yard waste. Don’t get caught up in all the potentially compostable organic materials in your waste stream. Your local waste hauler will have a list of what is and is not acceptable.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Best practice is to set up your collection in food prep kitchens, not post-consumer, to meet those requirements. Beware of contamination! You might face additional fees every time the organic waste must be sent to the landfill. Plastic bags are a very common contaminant, because no minimum wage kitchen aide wants to dump heavy bags of food waste by hand.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AFFECTS: Wenatchee Valley, SPSCC, the Pierce Colleges, Tacoma, Bates, Clover Park, Highline, Green River, Renton, Lake WA, Bellevue, Cascadia, the Seattle Colleges, Shoreline, Edmonds, Everett, Skagit Valley, Bellingham Tech, and Whatcom.</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NOT: Peninsula, Grays Harbor, Olympic, Centralia, Lower Columbia, Clark, Yakima, Columbia Basin, Walla Walla, Big Bend, and the Spokane Colleges.</a:t>
            </a:r>
          </a:p>
          <a:p>
            <a:endParaRPr lang="en-US" dirty="0"/>
          </a:p>
        </p:txBody>
      </p:sp>
      <p:sp>
        <p:nvSpPr>
          <p:cNvPr id="4" name="Slide Number Placeholder 3"/>
          <p:cNvSpPr>
            <a:spLocks noGrp="1"/>
          </p:cNvSpPr>
          <p:nvPr>
            <p:ph type="sldNum" sz="quarter" idx="5"/>
          </p:nvPr>
        </p:nvSpPr>
        <p:spPr/>
        <p:txBody>
          <a:bodyPr/>
          <a:lstStyle/>
          <a:p>
            <a:fld id="{E49D7F9C-A53A-46CB-9AC0-8E89969D0F83}" type="slidenum">
              <a:rPr lang="en-US" smtClean="0"/>
              <a:t>9</a:t>
            </a:fld>
            <a:endParaRPr lang="en-US"/>
          </a:p>
        </p:txBody>
      </p:sp>
    </p:spTree>
    <p:extLst>
      <p:ext uri="{BB962C8B-B14F-4D97-AF65-F5344CB8AC3E}">
        <p14:creationId xmlns:p14="http://schemas.microsoft.com/office/powerpoint/2010/main" val="28328619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493186" y="3863688"/>
            <a:ext cx="11115967" cy="999259"/>
          </a:xfrm>
          <a:prstGeom prst="rect">
            <a:avLst/>
          </a:prstGeom>
        </p:spPr>
        <p:txBody>
          <a:bodyPr/>
          <a:lstStyle>
            <a:lvl1pPr>
              <a:defRPr sz="4800" cap="all" baseline="0">
                <a:solidFill>
                  <a:srgbClr val="003764"/>
                </a:solidFill>
              </a:defRPr>
            </a:lvl1pPr>
          </a:lstStyle>
          <a:p>
            <a:r>
              <a:rPr lang="en-US" dirty="0"/>
              <a:t>Title slide</a:t>
            </a:r>
          </a:p>
        </p:txBody>
      </p:sp>
      <p:sp>
        <p:nvSpPr>
          <p:cNvPr id="10" name="Subtitle 2"/>
          <p:cNvSpPr>
            <a:spLocks noGrp="1"/>
          </p:cNvSpPr>
          <p:nvPr>
            <p:ph type="subTitle" idx="1" hasCustomPrompt="1"/>
          </p:nvPr>
        </p:nvSpPr>
        <p:spPr>
          <a:xfrm>
            <a:off x="494144" y="4976665"/>
            <a:ext cx="11185237" cy="679016"/>
          </a:xfrm>
          <a:prstGeom prst="rect">
            <a:avLst/>
          </a:prstGeom>
        </p:spPr>
        <p:txBody>
          <a:bodyPr/>
          <a:lstStyle>
            <a:lvl1pPr marL="0" indent="0" algn="l">
              <a:buNone/>
              <a:defRPr sz="3500" b="0" i="0" baseline="0">
                <a:solidFill>
                  <a:srgbClr val="003764"/>
                </a:solidFill>
                <a:latin typeface="+mj-lt"/>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Subheading</a:t>
            </a:r>
          </a:p>
        </p:txBody>
      </p:sp>
      <p:sp>
        <p:nvSpPr>
          <p:cNvPr id="19" name="Text Placeholder 18"/>
          <p:cNvSpPr>
            <a:spLocks noGrp="1"/>
          </p:cNvSpPr>
          <p:nvPr>
            <p:ph type="body" sz="quarter" idx="10" hasCustomPrompt="1"/>
          </p:nvPr>
        </p:nvSpPr>
        <p:spPr>
          <a:xfrm>
            <a:off x="493184" y="5769405"/>
            <a:ext cx="6153149" cy="758825"/>
          </a:xfrm>
          <a:prstGeom prst="rect">
            <a:avLst/>
          </a:prstGeom>
        </p:spPr>
        <p:txBody>
          <a:bodyPr/>
          <a:lstStyle>
            <a:lvl1pPr marL="0" indent="0">
              <a:buNone/>
              <a:defRPr sz="2000" baseline="0">
                <a:solidFill>
                  <a:srgbClr val="003764"/>
                </a:solidFill>
              </a:defRPr>
            </a:lvl1pPr>
          </a:lstStyle>
          <a:p>
            <a:pPr lvl="0"/>
            <a:r>
              <a:rPr lang="en-US" dirty="0"/>
              <a:t>Presenter(s)</a:t>
            </a:r>
            <a:br>
              <a:rPr lang="en-US" dirty="0"/>
            </a:br>
            <a:r>
              <a:rPr lang="en-US" dirty="0"/>
              <a:t>Month Day, Year</a:t>
            </a:r>
          </a:p>
        </p:txBody>
      </p:sp>
      <p:pic>
        <p:nvPicPr>
          <p:cNvPr id="6" name="Picture 5" descr="Cover Triangle Pattern"/>
          <p:cNvPicPr>
            <a:picLocks noChangeAspect="1"/>
          </p:cNvPicPr>
          <p:nvPr userDrawn="1"/>
        </p:nvPicPr>
        <p:blipFill rotWithShape="1">
          <a:blip r:embed="rId2" cstate="print">
            <a:extLst>
              <a:ext uri="{28A0092B-C50C-407E-A947-70E740481C1C}">
                <a14:useLocalDpi xmlns:a14="http://schemas.microsoft.com/office/drawing/2010/main" val="0"/>
              </a:ext>
            </a:extLst>
          </a:blip>
          <a:srcRect t="12978"/>
          <a:stretch/>
        </p:blipFill>
        <p:spPr>
          <a:xfrm>
            <a:off x="5362523" y="0"/>
            <a:ext cx="6829477" cy="3749964"/>
          </a:xfrm>
          <a:prstGeom prst="rect">
            <a:avLst/>
          </a:prstGeom>
        </p:spPr>
      </p:pic>
    </p:spTree>
    <p:extLst>
      <p:ext uri="{BB962C8B-B14F-4D97-AF65-F5344CB8AC3E}">
        <p14:creationId xmlns:p14="http://schemas.microsoft.com/office/powerpoint/2010/main" val="2854638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8"/>
            <a:ext cx="10515600" cy="2852737"/>
          </a:xfrm>
          <a:prstGeom prst="rect">
            <a:avLst/>
          </a:prstGeom>
        </p:spPr>
        <p:txBody>
          <a:bodyPr anchor="b"/>
          <a:lstStyle>
            <a:lvl1pPr>
              <a:defRPr sz="3500" cap="all" baseline="0">
                <a:solidFill>
                  <a:srgbClr val="003764"/>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1851" y="4589473"/>
            <a:ext cx="10515600" cy="1500187"/>
          </a:xfrm>
          <a:prstGeom prst="rect">
            <a:avLst/>
          </a:prstGeom>
        </p:spPr>
        <p:txBody>
          <a:bodyPr/>
          <a:lstStyle>
            <a:lvl1pPr marL="0" indent="0">
              <a:buNone/>
              <a:defRPr sz="1800">
                <a:solidFill>
                  <a:srgbClr val="003764"/>
                </a:solidFill>
              </a:defRPr>
            </a:lvl1pPr>
            <a:lvl2pPr marL="342884" indent="0">
              <a:buNone/>
              <a:defRPr sz="1500">
                <a:solidFill>
                  <a:schemeClr val="tx1">
                    <a:tint val="75000"/>
                  </a:schemeClr>
                </a:solidFill>
              </a:defRPr>
            </a:lvl2pPr>
            <a:lvl3pPr marL="685766" indent="0">
              <a:buNone/>
              <a:defRPr sz="1350">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5"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4" indent="0">
              <a:buNone/>
              <a:defRPr sz="1200">
                <a:solidFill>
                  <a:schemeClr val="tx1">
                    <a:tint val="75000"/>
                  </a:schemeClr>
                </a:solidFill>
              </a:defRPr>
            </a:lvl9pPr>
          </a:lstStyle>
          <a:p>
            <a:pPr lvl="0"/>
            <a:r>
              <a:rPr lang="en-US"/>
              <a:t>Edit Master text styles</a:t>
            </a:r>
          </a:p>
        </p:txBody>
      </p:sp>
      <p:sp>
        <p:nvSpPr>
          <p:cNvPr id="15" name="Rectangle 14" descr="Yellow sidebar"/>
          <p:cNvSpPr/>
          <p:nvPr userDrawn="1"/>
        </p:nvSpPr>
        <p:spPr>
          <a:xfrm>
            <a:off x="1" y="0"/>
            <a:ext cx="133611"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Date Placeholder 3"/>
          <p:cNvSpPr>
            <a:spLocks noGrp="1"/>
          </p:cNvSpPr>
          <p:nvPr>
            <p:ph type="dt" sz="half" idx="10"/>
          </p:nvPr>
        </p:nvSpPr>
        <p:spPr>
          <a:xfrm>
            <a:off x="838200" y="6483929"/>
            <a:ext cx="2743200" cy="237549"/>
          </a:xfrm>
          <a:prstGeom prst="rect">
            <a:avLst/>
          </a:prstGeom>
        </p:spPr>
        <p:txBody>
          <a:bodyPr/>
          <a:lstStyle>
            <a:lvl1pPr>
              <a:defRPr sz="1100"/>
            </a:lvl1pPr>
          </a:lstStyle>
          <a:p>
            <a:fld id="{D050C99A-C753-4499-A91D-5F42026EA8F2}" type="datetime1">
              <a:rPr lang="en-US" smtClean="0"/>
              <a:t>3/3/2026</a:t>
            </a:fld>
            <a:endParaRPr lang="en-US"/>
          </a:p>
        </p:txBody>
      </p:sp>
      <p:sp>
        <p:nvSpPr>
          <p:cNvPr id="11" name="Footer Placeholder 4"/>
          <p:cNvSpPr>
            <a:spLocks noGrp="1"/>
          </p:cNvSpPr>
          <p:nvPr>
            <p:ph type="ftr" sz="quarter" idx="11"/>
          </p:nvPr>
        </p:nvSpPr>
        <p:spPr>
          <a:xfrm>
            <a:off x="4038600" y="6483929"/>
            <a:ext cx="4114800" cy="237549"/>
          </a:xfrm>
          <a:prstGeom prst="rect">
            <a:avLst/>
          </a:prstGeom>
        </p:spPr>
        <p:txBody>
          <a:bodyPr/>
          <a:lstStyle>
            <a:lvl1pPr>
              <a:defRPr sz="1100"/>
            </a:lvl1pPr>
          </a:lstStyle>
          <a:p>
            <a:endParaRPr lang="en-US"/>
          </a:p>
        </p:txBody>
      </p:sp>
      <p:sp>
        <p:nvSpPr>
          <p:cNvPr id="14" name="Slide Number Placeholder 5"/>
          <p:cNvSpPr>
            <a:spLocks noGrp="1"/>
          </p:cNvSpPr>
          <p:nvPr>
            <p:ph type="sldNum" sz="quarter" idx="12"/>
          </p:nvPr>
        </p:nvSpPr>
        <p:spPr>
          <a:xfrm>
            <a:off x="11222183" y="6529855"/>
            <a:ext cx="6095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16" name="Picture 15" descr="Header triangles pattern"/>
          <p:cNvPicPr>
            <a:picLocks noChangeAspect="1"/>
          </p:cNvPicPr>
          <p:nvPr userDrawn="1"/>
        </p:nvPicPr>
        <p:blipFill rotWithShape="1">
          <a:blip r:embed="rId2" cstate="print">
            <a:extLst>
              <a:ext uri="{28A0092B-C50C-407E-A947-70E740481C1C}">
                <a14:useLocalDpi xmlns:a14="http://schemas.microsoft.com/office/drawing/2010/main" val="0"/>
              </a:ext>
            </a:extLst>
          </a:blip>
          <a:srcRect t="42267"/>
          <a:stretch/>
        </p:blipFill>
        <p:spPr>
          <a:xfrm>
            <a:off x="8124294" y="-14832"/>
            <a:ext cx="4067706" cy="1481791"/>
          </a:xfrm>
          <a:prstGeom prst="rect">
            <a:avLst/>
          </a:prstGeom>
        </p:spPr>
      </p:pic>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0656" y="206051"/>
            <a:ext cx="3080223" cy="1097280"/>
          </a:xfrm>
          <a:prstGeom prst="rect">
            <a:avLst/>
          </a:prstGeom>
        </p:spPr>
      </p:pic>
    </p:spTree>
    <p:extLst>
      <p:ext uri="{BB962C8B-B14F-4D97-AF65-F5344CB8AC3E}">
        <p14:creationId xmlns:p14="http://schemas.microsoft.com/office/powerpoint/2010/main" val="1682628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15" name="Rectangle 14" descr="Yellow sidebar"/>
          <p:cNvSpPr/>
          <p:nvPr userDrawn="1"/>
        </p:nvSpPr>
        <p:spPr>
          <a:xfrm>
            <a:off x="1" y="0"/>
            <a:ext cx="133611"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Date Placeholder 3"/>
          <p:cNvSpPr>
            <a:spLocks noGrp="1"/>
          </p:cNvSpPr>
          <p:nvPr>
            <p:ph type="dt" sz="half" idx="10"/>
          </p:nvPr>
        </p:nvSpPr>
        <p:spPr>
          <a:xfrm>
            <a:off x="838200" y="6483929"/>
            <a:ext cx="2743200" cy="237549"/>
          </a:xfrm>
          <a:prstGeom prst="rect">
            <a:avLst/>
          </a:prstGeom>
        </p:spPr>
        <p:txBody>
          <a:bodyPr/>
          <a:lstStyle>
            <a:lvl1pPr>
              <a:defRPr sz="1100"/>
            </a:lvl1pPr>
          </a:lstStyle>
          <a:p>
            <a:fld id="{D050C99A-C753-4499-A91D-5F42026EA8F2}" type="datetime1">
              <a:rPr lang="en-US" smtClean="0"/>
              <a:t>3/3/2026</a:t>
            </a:fld>
            <a:endParaRPr lang="en-US"/>
          </a:p>
        </p:txBody>
      </p:sp>
      <p:sp>
        <p:nvSpPr>
          <p:cNvPr id="11" name="Footer Placeholder 4"/>
          <p:cNvSpPr>
            <a:spLocks noGrp="1"/>
          </p:cNvSpPr>
          <p:nvPr>
            <p:ph type="ftr" sz="quarter" idx="11"/>
          </p:nvPr>
        </p:nvSpPr>
        <p:spPr>
          <a:xfrm>
            <a:off x="4038600" y="6483929"/>
            <a:ext cx="4114800" cy="237549"/>
          </a:xfrm>
          <a:prstGeom prst="rect">
            <a:avLst/>
          </a:prstGeom>
        </p:spPr>
        <p:txBody>
          <a:bodyPr/>
          <a:lstStyle>
            <a:lvl1pPr>
              <a:defRPr sz="1100"/>
            </a:lvl1pPr>
          </a:lstStyle>
          <a:p>
            <a:endParaRPr lang="en-US"/>
          </a:p>
        </p:txBody>
      </p:sp>
      <p:sp>
        <p:nvSpPr>
          <p:cNvPr id="14" name="Slide Number Placeholder 5"/>
          <p:cNvSpPr>
            <a:spLocks noGrp="1"/>
          </p:cNvSpPr>
          <p:nvPr>
            <p:ph type="sldNum" sz="quarter" idx="12"/>
          </p:nvPr>
        </p:nvSpPr>
        <p:spPr>
          <a:xfrm>
            <a:off x="11222183" y="6529855"/>
            <a:ext cx="609599" cy="191623"/>
          </a:xfrm>
          <a:prstGeom prst="rect">
            <a:avLst/>
          </a:prstGeom>
        </p:spPr>
        <p:txBody>
          <a:bodyPr/>
          <a:lstStyle>
            <a:lvl1pPr algn="r">
              <a:defRPr sz="1100"/>
            </a:lvl1pPr>
          </a:lstStyle>
          <a:p>
            <a:fld id="{DEE5BC03-7CE3-4FE3-BC0A-0ACCA8AC1F24}" type="slidenum">
              <a:rPr lang="en-US" smtClean="0"/>
              <a:pPr/>
              <a:t>‹#›</a:t>
            </a:fld>
            <a:endParaRPr lang="en-US" dirty="0"/>
          </a:p>
        </p:txBody>
      </p:sp>
      <p:sp>
        <p:nvSpPr>
          <p:cNvPr id="6" name="Title 1"/>
          <p:cNvSpPr>
            <a:spLocks noGrp="1"/>
          </p:cNvSpPr>
          <p:nvPr>
            <p:ph type="title"/>
          </p:nvPr>
        </p:nvSpPr>
        <p:spPr>
          <a:xfrm>
            <a:off x="692720" y="294201"/>
            <a:ext cx="11069783" cy="786457"/>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7" name="Content Placeholder 2"/>
          <p:cNvSpPr>
            <a:spLocks noGrp="1"/>
          </p:cNvSpPr>
          <p:nvPr>
            <p:ph idx="1"/>
          </p:nvPr>
        </p:nvSpPr>
        <p:spPr>
          <a:xfrm>
            <a:off x="692722" y="1174172"/>
            <a:ext cx="11115967" cy="4966856"/>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745842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inal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476958"/>
            <a:ext cx="10515600" cy="611619"/>
          </a:xfrm>
          <a:prstGeom prst="rect">
            <a:avLst/>
          </a:prstGeom>
        </p:spPr>
        <p:txBody>
          <a:bodyPr/>
          <a:lstStyle>
            <a:lvl1pPr>
              <a:defRPr sz="3500" cap="all" baseline="0">
                <a:solidFill>
                  <a:srgbClr val="003764"/>
                </a:solidFill>
              </a:defRPr>
            </a:lvl1pPr>
          </a:lstStyle>
          <a:p>
            <a:r>
              <a:rPr lang="en-US" dirty="0"/>
              <a:t>Final Slide</a:t>
            </a:r>
          </a:p>
        </p:txBody>
      </p:sp>
      <p:sp>
        <p:nvSpPr>
          <p:cNvPr id="7" name="Text Placeholder 6"/>
          <p:cNvSpPr>
            <a:spLocks noGrp="1"/>
          </p:cNvSpPr>
          <p:nvPr>
            <p:ph type="body" sz="quarter" idx="10" hasCustomPrompt="1"/>
          </p:nvPr>
        </p:nvSpPr>
        <p:spPr>
          <a:xfrm>
            <a:off x="838200" y="2265367"/>
            <a:ext cx="10515600" cy="3428855"/>
          </a:xfrm>
          <a:prstGeom prst="rect">
            <a:avLst/>
          </a:prstGeom>
        </p:spPr>
        <p:txBody>
          <a:bodyPr/>
          <a:lstStyle>
            <a:lvl1pPr marL="457200" marR="0" indent="-457200" algn="l" defTabSz="685766" rtl="0" eaLnBrk="1" fontAlgn="auto" latinLnBrk="0" hangingPunct="1">
              <a:lnSpc>
                <a:spcPct val="90000"/>
              </a:lnSpc>
              <a:spcBef>
                <a:spcPts val="750"/>
              </a:spcBef>
              <a:spcAft>
                <a:spcPts val="0"/>
              </a:spcAft>
              <a:buClrTx/>
              <a:buSzTx/>
              <a:buFont typeface="Arial" panose="020B0604020202020204" pitchFamily="34" charset="0"/>
              <a:buChar char="•"/>
              <a:tabLst/>
              <a:defRPr baseline="0">
                <a:solidFill>
                  <a:srgbClr val="003764"/>
                </a:solidFill>
              </a:defRPr>
            </a:lvl1pPr>
            <a:lvl2pPr marL="342884" indent="0">
              <a:buNone/>
              <a:defRPr>
                <a:solidFill>
                  <a:srgbClr val="003764"/>
                </a:solidFill>
              </a:defRPr>
            </a:lvl2pPr>
          </a:lstStyle>
          <a:p>
            <a:pPr marL="0" marR="0" lvl="0" indent="0" algn="l" defTabSz="685766"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Always use a Final Slide in order to include the Creative Commons footer language in the presentation.</a:t>
            </a:r>
            <a:br>
              <a:rPr lang="en-US" dirty="0"/>
            </a:br>
            <a:r>
              <a:rPr lang="en-US" dirty="0"/>
              <a:t>Ideas for the slide: Contact information; “Thank you;” “Questions?”</a:t>
            </a:r>
          </a:p>
        </p:txBody>
      </p:sp>
      <p:sp>
        <p:nvSpPr>
          <p:cNvPr id="10" name="TextBox 9">
            <a:extLst>
              <a:ext uri="{FF2B5EF4-FFF2-40B4-BE49-F238E27FC236}">
                <a16:creationId xmlns:a16="http://schemas.microsoft.com/office/drawing/2014/main" id="{AD9A014E-7345-4161-B6F8-70E7EA234759}"/>
              </a:ext>
            </a:extLst>
          </p:cNvPr>
          <p:cNvSpPr txBox="1"/>
          <p:nvPr userDrawn="1"/>
        </p:nvSpPr>
        <p:spPr>
          <a:xfrm>
            <a:off x="1107823" y="6445502"/>
            <a:ext cx="5046616" cy="207749"/>
          </a:xfrm>
          <a:prstGeom prst="rect">
            <a:avLst/>
          </a:prstGeom>
          <a:noFill/>
        </p:spPr>
        <p:txBody>
          <a:bodyPr wrap="square" rtlCol="0">
            <a:spAutoFit/>
          </a:bodyPr>
          <a:lstStyle/>
          <a:p>
            <a:r>
              <a:rPr lang="en-US" sz="750" b="0" i="1" u="sng" kern="1200" dirty="0">
                <a:solidFill>
                  <a:schemeClr val="tx1"/>
                </a:solidFill>
                <a:effectLst/>
                <a:latin typeface="+mn-lt"/>
                <a:ea typeface="+mn-ea"/>
                <a:cs typeface="+mn-cs"/>
              </a:rPr>
              <a:t>CC BY 4.0</a:t>
            </a:r>
            <a:r>
              <a:rPr lang="en-US" sz="750" b="0" i="1" u="none" kern="1200" dirty="0">
                <a:solidFill>
                  <a:schemeClr val="bg1">
                    <a:lumMod val="50000"/>
                  </a:schemeClr>
                </a:solidFill>
                <a:effectLst/>
                <a:latin typeface="+mn-lt"/>
                <a:ea typeface="+mn-ea"/>
                <a:cs typeface="+mn-cs"/>
              </a:rPr>
              <a:t>,</a:t>
            </a:r>
            <a:r>
              <a:rPr lang="en-US" sz="750" b="0" i="1" u="none" kern="1200" baseline="0" dirty="0">
                <a:solidFill>
                  <a:schemeClr val="bg1">
                    <a:lumMod val="50000"/>
                  </a:schemeClr>
                </a:solidFill>
                <a:effectLst/>
                <a:latin typeface="+mn-lt"/>
                <a:ea typeface="+mn-ea"/>
                <a:cs typeface="+mn-cs"/>
              </a:rPr>
              <a:t> except where otherwise noted.</a:t>
            </a:r>
            <a:endParaRPr lang="en-US" sz="750" b="0" i="1" dirty="0">
              <a:solidFill>
                <a:schemeClr val="bg1">
                  <a:lumMod val="50000"/>
                </a:schemeClr>
              </a:solidFill>
              <a:latin typeface="+mn-lt"/>
            </a:endParaRPr>
          </a:p>
        </p:txBody>
      </p:sp>
      <p:sp>
        <p:nvSpPr>
          <p:cNvPr id="13" name="Rectangle 12" descr="Yellow sidebar"/>
          <p:cNvSpPr/>
          <p:nvPr userDrawn="1"/>
        </p:nvSpPr>
        <p:spPr>
          <a:xfrm>
            <a:off x="1" y="0"/>
            <a:ext cx="133611"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4" name="Picture 13" descr="Header triangles pattern"/>
          <p:cNvPicPr>
            <a:picLocks noChangeAspect="1"/>
          </p:cNvPicPr>
          <p:nvPr userDrawn="1"/>
        </p:nvPicPr>
        <p:blipFill rotWithShape="1">
          <a:blip r:embed="rId2" cstate="print">
            <a:extLst>
              <a:ext uri="{28A0092B-C50C-407E-A947-70E740481C1C}">
                <a14:useLocalDpi xmlns:a14="http://schemas.microsoft.com/office/drawing/2010/main" val="0"/>
              </a:ext>
            </a:extLst>
          </a:blip>
          <a:srcRect t="42267"/>
          <a:stretch/>
        </p:blipFill>
        <p:spPr>
          <a:xfrm>
            <a:off x="8124294" y="-15218"/>
            <a:ext cx="4067706" cy="1481791"/>
          </a:xfrm>
          <a:prstGeom prst="rect">
            <a:avLst/>
          </a:prstGeom>
        </p:spPr>
      </p:pic>
      <p:grpSp>
        <p:nvGrpSpPr>
          <p:cNvPr id="17" name="Group 16"/>
          <p:cNvGrpSpPr/>
          <p:nvPr userDrawn="1"/>
        </p:nvGrpSpPr>
        <p:grpSpPr>
          <a:xfrm>
            <a:off x="627417" y="6435076"/>
            <a:ext cx="480406" cy="228600"/>
            <a:chOff x="973916" y="6435073"/>
            <a:chExt cx="480406" cy="228600"/>
          </a:xfrm>
        </p:grpSpPr>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3916" y="6435073"/>
              <a:ext cx="228600" cy="228600"/>
            </a:xfrm>
            <a:prstGeom prst="rect">
              <a:avLst/>
            </a:prstGeom>
          </p:spPr>
        </p:pic>
        <p:pic>
          <p:nvPicPr>
            <p:cNvPr id="19" name="Picture 1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25722" y="6435073"/>
              <a:ext cx="228600" cy="228600"/>
            </a:xfrm>
            <a:prstGeom prst="rect">
              <a:avLst/>
            </a:prstGeom>
          </p:spPr>
        </p:pic>
      </p:grpSp>
      <p:pic>
        <p:nvPicPr>
          <p:cNvPr id="20" name="Picture 1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90656" y="206051"/>
            <a:ext cx="3080223" cy="1097280"/>
          </a:xfrm>
          <a:prstGeom prst="rect">
            <a:avLst/>
          </a:prstGeom>
        </p:spPr>
      </p:pic>
    </p:spTree>
    <p:extLst>
      <p:ext uri="{BB962C8B-B14F-4D97-AF65-F5344CB8AC3E}">
        <p14:creationId xmlns:p14="http://schemas.microsoft.com/office/powerpoint/2010/main" val="1303808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Title 1"/>
          <p:cNvSpPr>
            <a:spLocks noGrp="1"/>
          </p:cNvSpPr>
          <p:nvPr>
            <p:ph type="title"/>
          </p:nvPr>
        </p:nvSpPr>
        <p:spPr>
          <a:xfrm>
            <a:off x="715815" y="1549936"/>
            <a:ext cx="11115967" cy="797070"/>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15" name="Content Placeholder 2"/>
          <p:cNvSpPr>
            <a:spLocks noGrp="1"/>
          </p:cNvSpPr>
          <p:nvPr>
            <p:ph idx="1"/>
          </p:nvPr>
        </p:nvSpPr>
        <p:spPr>
          <a:xfrm>
            <a:off x="715815" y="2415155"/>
            <a:ext cx="11115967" cy="3757046"/>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descr="Yellow sidebar"/>
          <p:cNvSpPr/>
          <p:nvPr userDrawn="1"/>
        </p:nvSpPr>
        <p:spPr>
          <a:xfrm>
            <a:off x="1" y="0"/>
            <a:ext cx="133611"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Date Placeholder 3"/>
          <p:cNvSpPr>
            <a:spLocks noGrp="1"/>
          </p:cNvSpPr>
          <p:nvPr>
            <p:ph type="dt" sz="half" idx="10"/>
          </p:nvPr>
        </p:nvSpPr>
        <p:spPr>
          <a:xfrm>
            <a:off x="838200" y="6483929"/>
            <a:ext cx="2743200" cy="237549"/>
          </a:xfrm>
          <a:prstGeom prst="rect">
            <a:avLst/>
          </a:prstGeom>
        </p:spPr>
        <p:txBody>
          <a:bodyPr/>
          <a:lstStyle>
            <a:lvl1pPr>
              <a:defRPr sz="1100"/>
            </a:lvl1pPr>
          </a:lstStyle>
          <a:p>
            <a:fld id="{F79CB6C7-AD96-437F-A75B-A1987D8D9ACA}" type="datetime1">
              <a:rPr lang="en-US" smtClean="0"/>
              <a:t>3/3/2026</a:t>
            </a:fld>
            <a:endParaRPr lang="en-US"/>
          </a:p>
        </p:txBody>
      </p:sp>
      <p:sp>
        <p:nvSpPr>
          <p:cNvPr id="16" name="Footer Placeholder 4"/>
          <p:cNvSpPr>
            <a:spLocks noGrp="1"/>
          </p:cNvSpPr>
          <p:nvPr>
            <p:ph type="ftr" sz="quarter" idx="11"/>
          </p:nvPr>
        </p:nvSpPr>
        <p:spPr>
          <a:xfrm>
            <a:off x="4038600" y="6483929"/>
            <a:ext cx="4114800" cy="237549"/>
          </a:xfrm>
          <a:prstGeom prst="rect">
            <a:avLst/>
          </a:prstGeom>
        </p:spPr>
        <p:txBody>
          <a:bodyPr/>
          <a:lstStyle>
            <a:lvl1pPr>
              <a:defRPr sz="1100"/>
            </a:lvl1pPr>
          </a:lstStyle>
          <a:p>
            <a:endParaRPr lang="en-US"/>
          </a:p>
        </p:txBody>
      </p:sp>
      <p:sp>
        <p:nvSpPr>
          <p:cNvPr id="17" name="Slide Number Placeholder 5"/>
          <p:cNvSpPr>
            <a:spLocks noGrp="1"/>
          </p:cNvSpPr>
          <p:nvPr>
            <p:ph type="sldNum" sz="quarter" idx="12"/>
          </p:nvPr>
        </p:nvSpPr>
        <p:spPr>
          <a:xfrm>
            <a:off x="11208328" y="6483929"/>
            <a:ext cx="623453" cy="237549"/>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18" name="Picture 17" descr="Header triangles pattern"/>
          <p:cNvPicPr>
            <a:picLocks noChangeAspect="1"/>
          </p:cNvPicPr>
          <p:nvPr userDrawn="1"/>
        </p:nvPicPr>
        <p:blipFill rotWithShape="1">
          <a:blip r:embed="rId2" cstate="print">
            <a:extLst>
              <a:ext uri="{28A0092B-C50C-407E-A947-70E740481C1C}">
                <a14:useLocalDpi xmlns:a14="http://schemas.microsoft.com/office/drawing/2010/main" val="0"/>
              </a:ext>
            </a:extLst>
          </a:blip>
          <a:srcRect t="42267"/>
          <a:stretch/>
        </p:blipFill>
        <p:spPr>
          <a:xfrm>
            <a:off x="8124294" y="-14051"/>
            <a:ext cx="4067706" cy="1481791"/>
          </a:xfrm>
          <a:prstGeom prst="rect">
            <a:avLst/>
          </a:prstGeom>
        </p:spPr>
      </p:pic>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0656" y="206051"/>
            <a:ext cx="3080223" cy="1097280"/>
          </a:xfrm>
          <a:prstGeom prst="rect">
            <a:avLst/>
          </a:prstGeom>
        </p:spPr>
      </p:pic>
    </p:spTree>
    <p:extLst>
      <p:ext uri="{BB962C8B-B14F-4D97-AF65-F5344CB8AC3E}">
        <p14:creationId xmlns:p14="http://schemas.microsoft.com/office/powerpoint/2010/main" val="2801780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Title 1"/>
          <p:cNvSpPr>
            <a:spLocks noGrp="1"/>
          </p:cNvSpPr>
          <p:nvPr>
            <p:ph type="title"/>
          </p:nvPr>
        </p:nvSpPr>
        <p:spPr>
          <a:xfrm>
            <a:off x="776625" y="1709747"/>
            <a:ext cx="11027451" cy="2852737"/>
          </a:xfrm>
          <a:prstGeom prst="rect">
            <a:avLst/>
          </a:prstGeom>
        </p:spPr>
        <p:txBody>
          <a:bodyPr anchor="b"/>
          <a:lstStyle>
            <a:lvl1pPr>
              <a:defRPr sz="4800" cap="all" baseline="0">
                <a:solidFill>
                  <a:srgbClr val="003764"/>
                </a:solidFill>
              </a:defRPr>
            </a:lvl1pPr>
          </a:lstStyle>
          <a:p>
            <a:r>
              <a:rPr lang="en-US"/>
              <a:t>Click to edit Master title style</a:t>
            </a:r>
            <a:endParaRPr lang="en-US" dirty="0"/>
          </a:p>
        </p:txBody>
      </p:sp>
      <p:sp>
        <p:nvSpPr>
          <p:cNvPr id="15" name="Text Placeholder 2"/>
          <p:cNvSpPr>
            <a:spLocks noGrp="1"/>
          </p:cNvSpPr>
          <p:nvPr>
            <p:ph type="body" idx="1"/>
          </p:nvPr>
        </p:nvSpPr>
        <p:spPr>
          <a:xfrm>
            <a:off x="776625" y="4589472"/>
            <a:ext cx="11027451" cy="1500187"/>
          </a:xfrm>
          <a:prstGeom prst="rect">
            <a:avLst/>
          </a:prstGeom>
        </p:spPr>
        <p:txBody>
          <a:bodyPr/>
          <a:lstStyle>
            <a:lvl1pPr marL="0" indent="0">
              <a:buNone/>
              <a:defRPr sz="2400">
                <a:solidFill>
                  <a:srgbClr val="003764"/>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a:t>Edit Master text styles</a:t>
            </a:r>
          </a:p>
        </p:txBody>
      </p:sp>
      <p:sp>
        <p:nvSpPr>
          <p:cNvPr id="12" name="Rectangle 11" descr="Yellow sidebar"/>
          <p:cNvSpPr/>
          <p:nvPr userDrawn="1"/>
        </p:nvSpPr>
        <p:spPr>
          <a:xfrm>
            <a:off x="1" y="0"/>
            <a:ext cx="133611"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Date Placeholder 3"/>
          <p:cNvSpPr>
            <a:spLocks noGrp="1"/>
          </p:cNvSpPr>
          <p:nvPr>
            <p:ph type="dt" sz="half" idx="10"/>
          </p:nvPr>
        </p:nvSpPr>
        <p:spPr>
          <a:xfrm>
            <a:off x="838200" y="6483929"/>
            <a:ext cx="2743200" cy="237549"/>
          </a:xfrm>
          <a:prstGeom prst="rect">
            <a:avLst/>
          </a:prstGeom>
        </p:spPr>
        <p:txBody>
          <a:bodyPr/>
          <a:lstStyle>
            <a:lvl1pPr>
              <a:defRPr sz="1100"/>
            </a:lvl1pPr>
          </a:lstStyle>
          <a:p>
            <a:fld id="{0E68BEF8-F67A-4B64-B2F2-CC4AA048128C}" type="datetime1">
              <a:rPr lang="en-US" smtClean="0"/>
              <a:t>3/3/2026</a:t>
            </a:fld>
            <a:endParaRPr lang="en-US"/>
          </a:p>
        </p:txBody>
      </p:sp>
      <p:sp>
        <p:nvSpPr>
          <p:cNvPr id="16" name="Footer Placeholder 4"/>
          <p:cNvSpPr>
            <a:spLocks noGrp="1"/>
          </p:cNvSpPr>
          <p:nvPr>
            <p:ph type="ftr" sz="quarter" idx="11"/>
          </p:nvPr>
        </p:nvSpPr>
        <p:spPr>
          <a:xfrm>
            <a:off x="4038600" y="6483929"/>
            <a:ext cx="4114800" cy="237549"/>
          </a:xfrm>
          <a:prstGeom prst="rect">
            <a:avLst/>
          </a:prstGeom>
        </p:spPr>
        <p:txBody>
          <a:bodyPr/>
          <a:lstStyle>
            <a:lvl1pPr>
              <a:defRPr sz="1100"/>
            </a:lvl1pPr>
          </a:lstStyle>
          <a:p>
            <a:endParaRPr lang="en-US"/>
          </a:p>
        </p:txBody>
      </p:sp>
      <p:sp>
        <p:nvSpPr>
          <p:cNvPr id="17" name="Slide Number Placeholder 5"/>
          <p:cNvSpPr>
            <a:spLocks noGrp="1"/>
          </p:cNvSpPr>
          <p:nvPr>
            <p:ph type="sldNum" sz="quarter" idx="12"/>
          </p:nvPr>
        </p:nvSpPr>
        <p:spPr>
          <a:xfrm>
            <a:off x="11222183" y="6529855"/>
            <a:ext cx="6095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18" name="Picture 17" descr="Header triangles pattern"/>
          <p:cNvPicPr>
            <a:picLocks noChangeAspect="1"/>
          </p:cNvPicPr>
          <p:nvPr userDrawn="1"/>
        </p:nvPicPr>
        <p:blipFill rotWithShape="1">
          <a:blip r:embed="rId2" cstate="print">
            <a:extLst>
              <a:ext uri="{28A0092B-C50C-407E-A947-70E740481C1C}">
                <a14:useLocalDpi xmlns:a14="http://schemas.microsoft.com/office/drawing/2010/main" val="0"/>
              </a:ext>
            </a:extLst>
          </a:blip>
          <a:srcRect t="42267"/>
          <a:stretch/>
        </p:blipFill>
        <p:spPr>
          <a:xfrm>
            <a:off x="8124294" y="-14834"/>
            <a:ext cx="4067706" cy="1481791"/>
          </a:xfrm>
          <a:prstGeom prst="rect">
            <a:avLst/>
          </a:prstGeom>
        </p:spPr>
      </p:pic>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0656" y="206051"/>
            <a:ext cx="3080223" cy="1097280"/>
          </a:xfrm>
          <a:prstGeom prst="rect">
            <a:avLst/>
          </a:prstGeom>
        </p:spPr>
      </p:pic>
    </p:spTree>
    <p:extLst>
      <p:ext uri="{BB962C8B-B14F-4D97-AF65-F5344CB8AC3E}">
        <p14:creationId xmlns:p14="http://schemas.microsoft.com/office/powerpoint/2010/main" val="2273949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5" name="Title 1"/>
          <p:cNvSpPr>
            <a:spLocks noGrp="1"/>
          </p:cNvSpPr>
          <p:nvPr>
            <p:ph type="title"/>
          </p:nvPr>
        </p:nvSpPr>
        <p:spPr>
          <a:xfrm>
            <a:off x="563415" y="1462241"/>
            <a:ext cx="11379204" cy="719850"/>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16" name="Content Placeholder 2"/>
          <p:cNvSpPr>
            <a:spLocks noGrp="1"/>
          </p:cNvSpPr>
          <p:nvPr>
            <p:ph sz="half" idx="1"/>
          </p:nvPr>
        </p:nvSpPr>
        <p:spPr>
          <a:xfrm>
            <a:off x="563415" y="2400303"/>
            <a:ext cx="5352476" cy="3969327"/>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3"/>
          <p:cNvSpPr>
            <a:spLocks noGrp="1"/>
          </p:cNvSpPr>
          <p:nvPr>
            <p:ph sz="half" idx="2"/>
          </p:nvPr>
        </p:nvSpPr>
        <p:spPr>
          <a:xfrm>
            <a:off x="6345695" y="2400307"/>
            <a:ext cx="5596924" cy="3969323"/>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descr="Yellow sidebar"/>
          <p:cNvSpPr/>
          <p:nvPr userDrawn="1"/>
        </p:nvSpPr>
        <p:spPr>
          <a:xfrm>
            <a:off x="1" y="0"/>
            <a:ext cx="133611"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Date Placeholder 3"/>
          <p:cNvSpPr>
            <a:spLocks noGrp="1"/>
          </p:cNvSpPr>
          <p:nvPr>
            <p:ph type="dt" sz="half" idx="10"/>
          </p:nvPr>
        </p:nvSpPr>
        <p:spPr>
          <a:xfrm>
            <a:off x="838200" y="6483929"/>
            <a:ext cx="2743200" cy="237549"/>
          </a:xfrm>
          <a:prstGeom prst="rect">
            <a:avLst/>
          </a:prstGeom>
        </p:spPr>
        <p:txBody>
          <a:bodyPr/>
          <a:lstStyle>
            <a:lvl1pPr>
              <a:defRPr sz="1100"/>
            </a:lvl1pPr>
          </a:lstStyle>
          <a:p>
            <a:fld id="{1001848F-E7F6-4E55-B1DE-CC691BBD4F09}" type="datetime1">
              <a:rPr lang="en-US" smtClean="0"/>
              <a:t>3/3/2026</a:t>
            </a:fld>
            <a:endParaRPr lang="en-US"/>
          </a:p>
        </p:txBody>
      </p:sp>
      <p:sp>
        <p:nvSpPr>
          <p:cNvPr id="18" name="Footer Placeholder 4"/>
          <p:cNvSpPr>
            <a:spLocks noGrp="1"/>
          </p:cNvSpPr>
          <p:nvPr>
            <p:ph type="ftr" sz="quarter" idx="11"/>
          </p:nvPr>
        </p:nvSpPr>
        <p:spPr>
          <a:xfrm>
            <a:off x="4038600" y="6483929"/>
            <a:ext cx="4114800" cy="237549"/>
          </a:xfrm>
          <a:prstGeom prst="rect">
            <a:avLst/>
          </a:prstGeom>
        </p:spPr>
        <p:txBody>
          <a:bodyPr/>
          <a:lstStyle>
            <a:lvl1pPr>
              <a:defRPr sz="1100"/>
            </a:lvl1pPr>
          </a:lstStyle>
          <a:p>
            <a:endParaRPr lang="en-US"/>
          </a:p>
        </p:txBody>
      </p:sp>
      <p:sp>
        <p:nvSpPr>
          <p:cNvPr id="19" name="Slide Number Placeholder 5"/>
          <p:cNvSpPr>
            <a:spLocks noGrp="1"/>
          </p:cNvSpPr>
          <p:nvPr>
            <p:ph type="sldNum" sz="quarter" idx="12"/>
          </p:nvPr>
        </p:nvSpPr>
        <p:spPr>
          <a:xfrm>
            <a:off x="11222183" y="6529855"/>
            <a:ext cx="6095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20" name="Picture 19" descr="Header triangles pattern"/>
          <p:cNvPicPr>
            <a:picLocks noChangeAspect="1"/>
          </p:cNvPicPr>
          <p:nvPr userDrawn="1"/>
        </p:nvPicPr>
        <p:blipFill rotWithShape="1">
          <a:blip r:embed="rId2" cstate="print">
            <a:extLst>
              <a:ext uri="{28A0092B-C50C-407E-A947-70E740481C1C}">
                <a14:useLocalDpi xmlns:a14="http://schemas.microsoft.com/office/drawing/2010/main" val="0"/>
              </a:ext>
            </a:extLst>
          </a:blip>
          <a:srcRect t="42267"/>
          <a:stretch/>
        </p:blipFill>
        <p:spPr>
          <a:xfrm>
            <a:off x="8124294" y="0"/>
            <a:ext cx="4067706" cy="1481791"/>
          </a:xfrm>
          <a:prstGeom prst="rect">
            <a:avLst/>
          </a:prstGeom>
        </p:spPr>
      </p:pic>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0656" y="206051"/>
            <a:ext cx="3080223" cy="1097280"/>
          </a:xfrm>
          <a:prstGeom prst="rect">
            <a:avLst/>
          </a:prstGeom>
        </p:spPr>
      </p:pic>
    </p:spTree>
    <p:extLst>
      <p:ext uri="{BB962C8B-B14F-4D97-AF65-F5344CB8AC3E}">
        <p14:creationId xmlns:p14="http://schemas.microsoft.com/office/powerpoint/2010/main" val="4227185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6" name="Title 1"/>
          <p:cNvSpPr>
            <a:spLocks noGrp="1"/>
          </p:cNvSpPr>
          <p:nvPr>
            <p:ph type="title"/>
          </p:nvPr>
        </p:nvSpPr>
        <p:spPr>
          <a:xfrm>
            <a:off x="676369" y="1485854"/>
            <a:ext cx="11113851" cy="736311"/>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17" name="Text Placeholder 2"/>
          <p:cNvSpPr>
            <a:spLocks noGrp="1"/>
          </p:cNvSpPr>
          <p:nvPr>
            <p:ph type="body" idx="1"/>
          </p:nvPr>
        </p:nvSpPr>
        <p:spPr>
          <a:xfrm>
            <a:off x="676371" y="2385437"/>
            <a:ext cx="5336504" cy="524893"/>
          </a:xfrm>
          <a:prstGeom prst="rect">
            <a:avLst/>
          </a:prstGeom>
        </p:spPr>
        <p:txBody>
          <a:bodyPr anchor="b"/>
          <a:lstStyle>
            <a:lvl1pPr marL="0" indent="0">
              <a:buNone/>
              <a:defRPr sz="2400" b="1">
                <a:solidFill>
                  <a:srgbClr val="003764"/>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sp>
        <p:nvSpPr>
          <p:cNvPr id="18" name="Content Placeholder 3"/>
          <p:cNvSpPr>
            <a:spLocks noGrp="1"/>
          </p:cNvSpPr>
          <p:nvPr>
            <p:ph sz="half" idx="2"/>
          </p:nvPr>
        </p:nvSpPr>
        <p:spPr>
          <a:xfrm>
            <a:off x="676371" y="3003843"/>
            <a:ext cx="5336504" cy="3313833"/>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4"/>
          <p:cNvSpPr>
            <a:spLocks noGrp="1"/>
          </p:cNvSpPr>
          <p:nvPr>
            <p:ph type="body" sz="quarter" idx="3"/>
          </p:nvPr>
        </p:nvSpPr>
        <p:spPr>
          <a:xfrm>
            <a:off x="6386943" y="2385430"/>
            <a:ext cx="5403276" cy="524894"/>
          </a:xfrm>
          <a:prstGeom prst="rect">
            <a:avLst/>
          </a:prstGeom>
        </p:spPr>
        <p:txBody>
          <a:bodyPr anchor="b"/>
          <a:lstStyle>
            <a:lvl1pPr marL="0" indent="0">
              <a:buNone/>
              <a:defRPr sz="2400" b="1">
                <a:solidFill>
                  <a:srgbClr val="003764"/>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sp>
        <p:nvSpPr>
          <p:cNvPr id="20" name="Content Placeholder 5"/>
          <p:cNvSpPr>
            <a:spLocks noGrp="1"/>
          </p:cNvSpPr>
          <p:nvPr>
            <p:ph sz="quarter" idx="4"/>
          </p:nvPr>
        </p:nvSpPr>
        <p:spPr>
          <a:xfrm>
            <a:off x="6386943" y="3003843"/>
            <a:ext cx="5403276" cy="3313833"/>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Rectangle 13" descr="Yellow sidebar"/>
          <p:cNvSpPr/>
          <p:nvPr userDrawn="1"/>
        </p:nvSpPr>
        <p:spPr>
          <a:xfrm>
            <a:off x="1" y="0"/>
            <a:ext cx="133611"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Date Placeholder 3"/>
          <p:cNvSpPr>
            <a:spLocks noGrp="1"/>
          </p:cNvSpPr>
          <p:nvPr>
            <p:ph type="dt" sz="half" idx="10"/>
          </p:nvPr>
        </p:nvSpPr>
        <p:spPr>
          <a:xfrm>
            <a:off x="838200" y="6483929"/>
            <a:ext cx="2743200" cy="237549"/>
          </a:xfrm>
          <a:prstGeom prst="rect">
            <a:avLst/>
          </a:prstGeom>
        </p:spPr>
        <p:txBody>
          <a:bodyPr/>
          <a:lstStyle>
            <a:lvl1pPr>
              <a:defRPr sz="1100"/>
            </a:lvl1pPr>
          </a:lstStyle>
          <a:p>
            <a:fld id="{5E48A247-4D0D-4017-954A-CBEE1B524F16}" type="datetime1">
              <a:rPr lang="en-US" smtClean="0"/>
              <a:t>3/3/2026</a:t>
            </a:fld>
            <a:endParaRPr lang="en-US"/>
          </a:p>
        </p:txBody>
      </p:sp>
      <p:sp>
        <p:nvSpPr>
          <p:cNvPr id="22" name="Footer Placeholder 4"/>
          <p:cNvSpPr>
            <a:spLocks noGrp="1"/>
          </p:cNvSpPr>
          <p:nvPr>
            <p:ph type="ftr" sz="quarter" idx="11"/>
          </p:nvPr>
        </p:nvSpPr>
        <p:spPr>
          <a:xfrm>
            <a:off x="4038600" y="6483929"/>
            <a:ext cx="4114800" cy="237549"/>
          </a:xfrm>
          <a:prstGeom prst="rect">
            <a:avLst/>
          </a:prstGeom>
        </p:spPr>
        <p:txBody>
          <a:bodyPr/>
          <a:lstStyle>
            <a:lvl1pPr>
              <a:defRPr sz="1100"/>
            </a:lvl1pPr>
          </a:lstStyle>
          <a:p>
            <a:endParaRPr lang="en-US"/>
          </a:p>
        </p:txBody>
      </p:sp>
      <p:sp>
        <p:nvSpPr>
          <p:cNvPr id="23" name="Slide Number Placeholder 5"/>
          <p:cNvSpPr>
            <a:spLocks noGrp="1"/>
          </p:cNvSpPr>
          <p:nvPr>
            <p:ph type="sldNum" sz="quarter" idx="12"/>
          </p:nvPr>
        </p:nvSpPr>
        <p:spPr>
          <a:xfrm>
            <a:off x="11222183" y="6529855"/>
            <a:ext cx="6095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24" name="Picture 23" descr="Header triangles pattern"/>
          <p:cNvPicPr>
            <a:picLocks noChangeAspect="1"/>
          </p:cNvPicPr>
          <p:nvPr userDrawn="1"/>
        </p:nvPicPr>
        <p:blipFill rotWithShape="1">
          <a:blip r:embed="rId2" cstate="print">
            <a:extLst>
              <a:ext uri="{28A0092B-C50C-407E-A947-70E740481C1C}">
                <a14:useLocalDpi xmlns:a14="http://schemas.microsoft.com/office/drawing/2010/main" val="0"/>
              </a:ext>
            </a:extLst>
          </a:blip>
          <a:srcRect t="42267"/>
          <a:stretch/>
        </p:blipFill>
        <p:spPr>
          <a:xfrm>
            <a:off x="8124294" y="0"/>
            <a:ext cx="4067706" cy="1481791"/>
          </a:xfrm>
          <a:prstGeom prst="rect">
            <a:avLst/>
          </a:prstGeom>
        </p:spPr>
      </p:pic>
      <p:pic>
        <p:nvPicPr>
          <p:cNvPr id="25" name="Picture 2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0656" y="206051"/>
            <a:ext cx="3080223" cy="1097280"/>
          </a:xfrm>
          <a:prstGeom prst="rect">
            <a:avLst/>
          </a:prstGeom>
        </p:spPr>
      </p:pic>
    </p:spTree>
    <p:extLst>
      <p:ext uri="{BB962C8B-B14F-4D97-AF65-F5344CB8AC3E}">
        <p14:creationId xmlns:p14="http://schemas.microsoft.com/office/powerpoint/2010/main" val="1974360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3" name="Title 1"/>
          <p:cNvSpPr>
            <a:spLocks noGrp="1"/>
          </p:cNvSpPr>
          <p:nvPr>
            <p:ph type="title"/>
          </p:nvPr>
        </p:nvSpPr>
        <p:spPr>
          <a:xfrm>
            <a:off x="720436" y="1457982"/>
            <a:ext cx="11069783" cy="786457"/>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11" name="Rectangle 10" descr="Yellow sidebar"/>
          <p:cNvSpPr/>
          <p:nvPr userDrawn="1"/>
        </p:nvSpPr>
        <p:spPr>
          <a:xfrm>
            <a:off x="1" y="0"/>
            <a:ext cx="133611"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Date Placeholder 3"/>
          <p:cNvSpPr>
            <a:spLocks noGrp="1"/>
          </p:cNvSpPr>
          <p:nvPr>
            <p:ph type="dt" sz="half" idx="10"/>
          </p:nvPr>
        </p:nvSpPr>
        <p:spPr>
          <a:xfrm>
            <a:off x="838200" y="6483929"/>
            <a:ext cx="2743200" cy="237549"/>
          </a:xfrm>
          <a:prstGeom prst="rect">
            <a:avLst/>
          </a:prstGeom>
        </p:spPr>
        <p:txBody>
          <a:bodyPr/>
          <a:lstStyle>
            <a:lvl1pPr>
              <a:defRPr sz="1100"/>
            </a:lvl1pPr>
          </a:lstStyle>
          <a:p>
            <a:fld id="{3F43D62C-E4AB-4F6C-BB6E-7C3A3BBC5E2B}" type="datetime1">
              <a:rPr lang="en-US" smtClean="0"/>
              <a:t>3/3/2026</a:t>
            </a:fld>
            <a:endParaRPr lang="en-US"/>
          </a:p>
        </p:txBody>
      </p:sp>
      <p:sp>
        <p:nvSpPr>
          <p:cNvPr id="14" name="Footer Placeholder 4"/>
          <p:cNvSpPr>
            <a:spLocks noGrp="1"/>
          </p:cNvSpPr>
          <p:nvPr>
            <p:ph type="ftr" sz="quarter" idx="11"/>
          </p:nvPr>
        </p:nvSpPr>
        <p:spPr>
          <a:xfrm>
            <a:off x="4038600" y="6483929"/>
            <a:ext cx="4114800" cy="237549"/>
          </a:xfrm>
          <a:prstGeom prst="rect">
            <a:avLst/>
          </a:prstGeom>
        </p:spPr>
        <p:txBody>
          <a:bodyPr/>
          <a:lstStyle>
            <a:lvl1pPr>
              <a:defRPr sz="1100"/>
            </a:lvl1pPr>
          </a:lstStyle>
          <a:p>
            <a:endParaRPr lang="en-US"/>
          </a:p>
        </p:txBody>
      </p:sp>
      <p:sp>
        <p:nvSpPr>
          <p:cNvPr id="15" name="Slide Number Placeholder 5"/>
          <p:cNvSpPr>
            <a:spLocks noGrp="1"/>
          </p:cNvSpPr>
          <p:nvPr>
            <p:ph type="sldNum" sz="quarter" idx="12"/>
          </p:nvPr>
        </p:nvSpPr>
        <p:spPr>
          <a:xfrm>
            <a:off x="11222183" y="6529855"/>
            <a:ext cx="6095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16" name="Picture 15" descr="Header triangles pattern"/>
          <p:cNvPicPr>
            <a:picLocks noChangeAspect="1"/>
          </p:cNvPicPr>
          <p:nvPr userDrawn="1"/>
        </p:nvPicPr>
        <p:blipFill rotWithShape="1">
          <a:blip r:embed="rId2" cstate="print">
            <a:extLst>
              <a:ext uri="{28A0092B-C50C-407E-A947-70E740481C1C}">
                <a14:useLocalDpi xmlns:a14="http://schemas.microsoft.com/office/drawing/2010/main" val="0"/>
              </a:ext>
            </a:extLst>
          </a:blip>
          <a:srcRect t="42267"/>
          <a:stretch/>
        </p:blipFill>
        <p:spPr>
          <a:xfrm>
            <a:off x="8124294" y="0"/>
            <a:ext cx="4067706" cy="1481791"/>
          </a:xfrm>
          <a:prstGeom prst="rect">
            <a:avLst/>
          </a:prstGeom>
        </p:spPr>
      </p:pic>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0656" y="206051"/>
            <a:ext cx="3080223" cy="1097280"/>
          </a:xfrm>
          <a:prstGeom prst="rect">
            <a:avLst/>
          </a:prstGeom>
        </p:spPr>
      </p:pic>
    </p:spTree>
    <p:extLst>
      <p:ext uri="{BB962C8B-B14F-4D97-AF65-F5344CB8AC3E}">
        <p14:creationId xmlns:p14="http://schemas.microsoft.com/office/powerpoint/2010/main" val="122518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descr="Yellow sidebar"/>
          <p:cNvSpPr/>
          <p:nvPr userDrawn="1"/>
        </p:nvSpPr>
        <p:spPr>
          <a:xfrm>
            <a:off x="1" y="0"/>
            <a:ext cx="133611"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Date Placeholder 3"/>
          <p:cNvSpPr>
            <a:spLocks noGrp="1"/>
          </p:cNvSpPr>
          <p:nvPr>
            <p:ph type="dt" sz="half" idx="10"/>
          </p:nvPr>
        </p:nvSpPr>
        <p:spPr>
          <a:xfrm>
            <a:off x="838200" y="6483929"/>
            <a:ext cx="2743200" cy="237549"/>
          </a:xfrm>
          <a:prstGeom prst="rect">
            <a:avLst/>
          </a:prstGeom>
        </p:spPr>
        <p:txBody>
          <a:bodyPr/>
          <a:lstStyle>
            <a:lvl1pPr>
              <a:defRPr sz="1100"/>
            </a:lvl1pPr>
          </a:lstStyle>
          <a:p>
            <a:fld id="{92275FF0-9E97-4E0A-B533-109FB6621FD2}" type="datetime1">
              <a:rPr lang="en-US" smtClean="0"/>
              <a:t>3/3/2026</a:t>
            </a:fld>
            <a:endParaRPr lang="en-US"/>
          </a:p>
        </p:txBody>
      </p:sp>
      <p:sp>
        <p:nvSpPr>
          <p:cNvPr id="12" name="Footer Placeholder 4"/>
          <p:cNvSpPr>
            <a:spLocks noGrp="1"/>
          </p:cNvSpPr>
          <p:nvPr>
            <p:ph type="ftr" sz="quarter" idx="11"/>
          </p:nvPr>
        </p:nvSpPr>
        <p:spPr>
          <a:xfrm>
            <a:off x="4038600" y="6483929"/>
            <a:ext cx="4114800" cy="237549"/>
          </a:xfrm>
          <a:prstGeom prst="rect">
            <a:avLst/>
          </a:prstGeom>
        </p:spPr>
        <p:txBody>
          <a:bodyPr/>
          <a:lstStyle>
            <a:lvl1pPr>
              <a:defRPr sz="1100"/>
            </a:lvl1pPr>
          </a:lstStyle>
          <a:p>
            <a:endParaRPr lang="en-US"/>
          </a:p>
        </p:txBody>
      </p:sp>
      <p:sp>
        <p:nvSpPr>
          <p:cNvPr id="13" name="Slide Number Placeholder 5"/>
          <p:cNvSpPr>
            <a:spLocks noGrp="1"/>
          </p:cNvSpPr>
          <p:nvPr>
            <p:ph type="sldNum" sz="quarter" idx="12"/>
          </p:nvPr>
        </p:nvSpPr>
        <p:spPr>
          <a:xfrm>
            <a:off x="11222183" y="6529855"/>
            <a:ext cx="6095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14" name="Picture 13" descr="Header triangles pattern"/>
          <p:cNvPicPr>
            <a:picLocks noChangeAspect="1"/>
          </p:cNvPicPr>
          <p:nvPr userDrawn="1"/>
        </p:nvPicPr>
        <p:blipFill rotWithShape="1">
          <a:blip r:embed="rId2" cstate="print">
            <a:extLst>
              <a:ext uri="{28A0092B-C50C-407E-A947-70E740481C1C}">
                <a14:useLocalDpi xmlns:a14="http://schemas.microsoft.com/office/drawing/2010/main" val="0"/>
              </a:ext>
            </a:extLst>
          </a:blip>
          <a:srcRect t="42267"/>
          <a:stretch/>
        </p:blipFill>
        <p:spPr>
          <a:xfrm>
            <a:off x="8124294" y="0"/>
            <a:ext cx="4067706" cy="1481791"/>
          </a:xfrm>
          <a:prstGeom prst="rect">
            <a:avLst/>
          </a:prstGeom>
        </p:spPr>
      </p:pic>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0656" y="206051"/>
            <a:ext cx="3080223" cy="1097280"/>
          </a:xfrm>
          <a:prstGeom prst="rect">
            <a:avLst/>
          </a:prstGeom>
        </p:spPr>
      </p:pic>
    </p:spTree>
    <p:extLst>
      <p:ext uri="{BB962C8B-B14F-4D97-AF65-F5344CB8AC3E}">
        <p14:creationId xmlns:p14="http://schemas.microsoft.com/office/powerpoint/2010/main" val="1926409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4" name="Title 1"/>
          <p:cNvSpPr>
            <a:spLocks noGrp="1"/>
          </p:cNvSpPr>
          <p:nvPr>
            <p:ph type="title"/>
          </p:nvPr>
        </p:nvSpPr>
        <p:spPr>
          <a:xfrm>
            <a:off x="648661" y="1385541"/>
            <a:ext cx="4214287" cy="1409614"/>
          </a:xfrm>
          <a:prstGeom prst="rect">
            <a:avLst/>
          </a:prstGeom>
        </p:spPr>
        <p:txBody>
          <a:bodyPr anchor="b"/>
          <a:lstStyle>
            <a:lvl1pPr>
              <a:defRPr sz="3500" cap="all" baseline="0">
                <a:solidFill>
                  <a:srgbClr val="003764"/>
                </a:solidFill>
              </a:defRPr>
            </a:lvl1pPr>
          </a:lstStyle>
          <a:p>
            <a:r>
              <a:rPr lang="en-US"/>
              <a:t>Click to edit Master title style</a:t>
            </a:r>
            <a:endParaRPr lang="en-US" dirty="0"/>
          </a:p>
        </p:txBody>
      </p:sp>
      <p:sp>
        <p:nvSpPr>
          <p:cNvPr id="16" name="Text Placeholder 3"/>
          <p:cNvSpPr>
            <a:spLocks noGrp="1"/>
          </p:cNvSpPr>
          <p:nvPr>
            <p:ph type="body" sz="half" idx="2"/>
          </p:nvPr>
        </p:nvSpPr>
        <p:spPr>
          <a:xfrm>
            <a:off x="648661" y="2888673"/>
            <a:ext cx="4214287" cy="3492378"/>
          </a:xfrm>
          <a:prstGeom prst="rect">
            <a:avLst/>
          </a:prstGeom>
        </p:spPr>
        <p:txBody>
          <a:bodyPr/>
          <a:lstStyle>
            <a:lvl1pPr marL="0" indent="0">
              <a:buNone/>
              <a:defRPr sz="1600">
                <a:solidFill>
                  <a:srgbClr val="003764"/>
                </a:solidFill>
              </a:defRPr>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Edit Master text styles</a:t>
            </a:r>
          </a:p>
        </p:txBody>
      </p:sp>
      <p:sp>
        <p:nvSpPr>
          <p:cNvPr id="15" name="Content Placeholder 2"/>
          <p:cNvSpPr>
            <a:spLocks noGrp="1"/>
          </p:cNvSpPr>
          <p:nvPr>
            <p:ph idx="1"/>
          </p:nvPr>
        </p:nvSpPr>
        <p:spPr>
          <a:xfrm>
            <a:off x="5151389" y="1569027"/>
            <a:ext cx="6721959" cy="4812024"/>
          </a:xfrm>
          <a:prstGeom prst="rect">
            <a:avLst/>
          </a:prstGeom>
        </p:spPr>
        <p:txBody>
          <a:bodyPr/>
          <a:lstStyle>
            <a:lvl1pPr>
              <a:defRPr sz="3200">
                <a:solidFill>
                  <a:srgbClr val="003764"/>
                </a:solidFill>
              </a:defRPr>
            </a:lvl1pPr>
            <a:lvl2pPr>
              <a:defRPr sz="2800">
                <a:solidFill>
                  <a:srgbClr val="003764"/>
                </a:solidFill>
              </a:defRPr>
            </a:lvl2pPr>
            <a:lvl3pPr>
              <a:defRPr sz="2400">
                <a:solidFill>
                  <a:srgbClr val="003764"/>
                </a:solidFill>
              </a:defRPr>
            </a:lvl3pPr>
            <a:lvl4pPr>
              <a:defRPr sz="2000">
                <a:solidFill>
                  <a:srgbClr val="003764"/>
                </a:solidFill>
              </a:defRPr>
            </a:lvl4pPr>
            <a:lvl5pPr>
              <a:defRPr sz="2000">
                <a:solidFill>
                  <a:srgbClr val="003764"/>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descr="Yellow sidebar"/>
          <p:cNvSpPr/>
          <p:nvPr userDrawn="1"/>
        </p:nvSpPr>
        <p:spPr>
          <a:xfrm>
            <a:off x="1" y="0"/>
            <a:ext cx="133611"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Date Placeholder 3"/>
          <p:cNvSpPr>
            <a:spLocks noGrp="1"/>
          </p:cNvSpPr>
          <p:nvPr>
            <p:ph type="dt" sz="half" idx="10"/>
          </p:nvPr>
        </p:nvSpPr>
        <p:spPr>
          <a:xfrm>
            <a:off x="838200" y="6483929"/>
            <a:ext cx="2743200" cy="237549"/>
          </a:xfrm>
          <a:prstGeom prst="rect">
            <a:avLst/>
          </a:prstGeom>
        </p:spPr>
        <p:txBody>
          <a:bodyPr/>
          <a:lstStyle>
            <a:lvl1pPr>
              <a:defRPr sz="1100"/>
            </a:lvl1pPr>
          </a:lstStyle>
          <a:p>
            <a:fld id="{A3C062AC-1CC2-40A8-B531-F2154AC26E35}" type="datetime1">
              <a:rPr lang="en-US" smtClean="0"/>
              <a:t>3/3/2026</a:t>
            </a:fld>
            <a:endParaRPr lang="en-US"/>
          </a:p>
        </p:txBody>
      </p:sp>
      <p:sp>
        <p:nvSpPr>
          <p:cNvPr id="18" name="Footer Placeholder 4"/>
          <p:cNvSpPr>
            <a:spLocks noGrp="1"/>
          </p:cNvSpPr>
          <p:nvPr>
            <p:ph type="ftr" sz="quarter" idx="11"/>
          </p:nvPr>
        </p:nvSpPr>
        <p:spPr>
          <a:xfrm>
            <a:off x="4038600" y="6483929"/>
            <a:ext cx="4114800" cy="237549"/>
          </a:xfrm>
          <a:prstGeom prst="rect">
            <a:avLst/>
          </a:prstGeom>
        </p:spPr>
        <p:txBody>
          <a:bodyPr/>
          <a:lstStyle>
            <a:lvl1pPr>
              <a:defRPr sz="1100"/>
            </a:lvl1pPr>
          </a:lstStyle>
          <a:p>
            <a:endParaRPr lang="en-US"/>
          </a:p>
        </p:txBody>
      </p:sp>
      <p:sp>
        <p:nvSpPr>
          <p:cNvPr id="19" name="Slide Number Placeholder 5"/>
          <p:cNvSpPr>
            <a:spLocks noGrp="1"/>
          </p:cNvSpPr>
          <p:nvPr>
            <p:ph type="sldNum" sz="quarter" idx="12"/>
          </p:nvPr>
        </p:nvSpPr>
        <p:spPr>
          <a:xfrm>
            <a:off x="11222183" y="6529855"/>
            <a:ext cx="6095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20" name="Picture 19" descr="Header triangles pattern"/>
          <p:cNvPicPr>
            <a:picLocks noChangeAspect="1"/>
          </p:cNvPicPr>
          <p:nvPr userDrawn="1"/>
        </p:nvPicPr>
        <p:blipFill rotWithShape="1">
          <a:blip r:embed="rId2" cstate="print">
            <a:extLst>
              <a:ext uri="{28A0092B-C50C-407E-A947-70E740481C1C}">
                <a14:useLocalDpi xmlns:a14="http://schemas.microsoft.com/office/drawing/2010/main" val="0"/>
              </a:ext>
            </a:extLst>
          </a:blip>
          <a:srcRect t="42267"/>
          <a:stretch/>
        </p:blipFill>
        <p:spPr>
          <a:xfrm>
            <a:off x="8124294" y="5140"/>
            <a:ext cx="4067706" cy="1481791"/>
          </a:xfrm>
          <a:prstGeom prst="rect">
            <a:avLst/>
          </a:prstGeom>
        </p:spPr>
      </p:pic>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0656" y="185269"/>
            <a:ext cx="3080223" cy="1097280"/>
          </a:xfrm>
          <a:prstGeom prst="rect">
            <a:avLst/>
          </a:prstGeom>
        </p:spPr>
      </p:pic>
    </p:spTree>
    <p:extLst>
      <p:ext uri="{BB962C8B-B14F-4D97-AF65-F5344CB8AC3E}">
        <p14:creationId xmlns:p14="http://schemas.microsoft.com/office/powerpoint/2010/main" val="2245539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4" name="Title 1"/>
          <p:cNvSpPr>
            <a:spLocks noGrp="1"/>
          </p:cNvSpPr>
          <p:nvPr>
            <p:ph type="title"/>
          </p:nvPr>
        </p:nvSpPr>
        <p:spPr>
          <a:xfrm>
            <a:off x="537829" y="1385541"/>
            <a:ext cx="4477519" cy="1409614"/>
          </a:xfrm>
          <a:prstGeom prst="rect">
            <a:avLst/>
          </a:prstGeom>
        </p:spPr>
        <p:txBody>
          <a:bodyPr anchor="b"/>
          <a:lstStyle>
            <a:lvl1pPr>
              <a:defRPr sz="3500" cap="all" baseline="0">
                <a:solidFill>
                  <a:srgbClr val="003764"/>
                </a:solidFill>
              </a:defRPr>
            </a:lvl1pPr>
          </a:lstStyle>
          <a:p>
            <a:r>
              <a:rPr lang="en-US"/>
              <a:t>Click to edit Master title style</a:t>
            </a:r>
            <a:endParaRPr lang="en-US" dirty="0"/>
          </a:p>
        </p:txBody>
      </p:sp>
      <p:sp>
        <p:nvSpPr>
          <p:cNvPr id="16" name="Text Placeholder 3"/>
          <p:cNvSpPr>
            <a:spLocks noGrp="1"/>
          </p:cNvSpPr>
          <p:nvPr>
            <p:ph type="body" sz="half" idx="2"/>
          </p:nvPr>
        </p:nvSpPr>
        <p:spPr>
          <a:xfrm>
            <a:off x="537829" y="2888676"/>
            <a:ext cx="4477519" cy="3542831"/>
          </a:xfrm>
          <a:prstGeom prst="rect">
            <a:avLst/>
          </a:prstGeom>
        </p:spPr>
        <p:txBody>
          <a:bodyPr/>
          <a:lstStyle>
            <a:lvl1pPr marL="0" indent="0">
              <a:buNone/>
              <a:defRPr sz="1600">
                <a:solidFill>
                  <a:srgbClr val="003764"/>
                </a:solidFill>
              </a:defRPr>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Edit Master text styles</a:t>
            </a:r>
          </a:p>
        </p:txBody>
      </p:sp>
      <p:sp>
        <p:nvSpPr>
          <p:cNvPr id="15" name="Content Placeholder 2"/>
          <p:cNvSpPr>
            <a:spLocks noGrp="1"/>
          </p:cNvSpPr>
          <p:nvPr>
            <p:ph idx="1"/>
          </p:nvPr>
        </p:nvSpPr>
        <p:spPr>
          <a:xfrm>
            <a:off x="5365397" y="1569029"/>
            <a:ext cx="6452531" cy="4862477"/>
          </a:xfrm>
          <a:prstGeom prst="rect">
            <a:avLst/>
          </a:prstGeom>
        </p:spPr>
        <p:txBody>
          <a:bodyPr/>
          <a:lstStyle>
            <a:lvl1pPr>
              <a:defRPr sz="3200">
                <a:solidFill>
                  <a:srgbClr val="003764"/>
                </a:solidFill>
              </a:defRPr>
            </a:lvl1pPr>
            <a:lvl2pPr>
              <a:defRPr sz="2800">
                <a:solidFill>
                  <a:srgbClr val="003764"/>
                </a:solidFill>
              </a:defRPr>
            </a:lvl2pPr>
            <a:lvl3pPr>
              <a:defRPr sz="2400">
                <a:solidFill>
                  <a:srgbClr val="003764"/>
                </a:solidFill>
              </a:defRPr>
            </a:lvl3pPr>
            <a:lvl4pPr>
              <a:defRPr sz="2000">
                <a:solidFill>
                  <a:srgbClr val="003764"/>
                </a:solidFill>
              </a:defRPr>
            </a:lvl4pPr>
            <a:lvl5pPr>
              <a:defRPr sz="2000">
                <a:solidFill>
                  <a:srgbClr val="003764"/>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descr="Yellow sidebar"/>
          <p:cNvSpPr/>
          <p:nvPr userDrawn="1"/>
        </p:nvSpPr>
        <p:spPr>
          <a:xfrm>
            <a:off x="1" y="0"/>
            <a:ext cx="133611"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Date Placeholder 3"/>
          <p:cNvSpPr>
            <a:spLocks noGrp="1"/>
          </p:cNvSpPr>
          <p:nvPr>
            <p:ph type="dt" sz="half" idx="10"/>
          </p:nvPr>
        </p:nvSpPr>
        <p:spPr>
          <a:xfrm>
            <a:off x="838200" y="6483929"/>
            <a:ext cx="2743200" cy="237549"/>
          </a:xfrm>
          <a:prstGeom prst="rect">
            <a:avLst/>
          </a:prstGeom>
        </p:spPr>
        <p:txBody>
          <a:bodyPr/>
          <a:lstStyle>
            <a:lvl1pPr>
              <a:defRPr sz="1100"/>
            </a:lvl1pPr>
          </a:lstStyle>
          <a:p>
            <a:fld id="{06EA93EB-E55E-4DBB-B6AA-C54A9BA5E4A4}" type="datetime1">
              <a:rPr lang="en-US" smtClean="0"/>
              <a:t>3/3/2026</a:t>
            </a:fld>
            <a:endParaRPr lang="en-US"/>
          </a:p>
        </p:txBody>
      </p:sp>
      <p:sp>
        <p:nvSpPr>
          <p:cNvPr id="18" name="Footer Placeholder 4"/>
          <p:cNvSpPr>
            <a:spLocks noGrp="1"/>
          </p:cNvSpPr>
          <p:nvPr>
            <p:ph type="ftr" sz="quarter" idx="11"/>
          </p:nvPr>
        </p:nvSpPr>
        <p:spPr>
          <a:xfrm>
            <a:off x="4038600" y="6483929"/>
            <a:ext cx="4114800" cy="237549"/>
          </a:xfrm>
          <a:prstGeom prst="rect">
            <a:avLst/>
          </a:prstGeom>
        </p:spPr>
        <p:txBody>
          <a:bodyPr/>
          <a:lstStyle>
            <a:lvl1pPr>
              <a:defRPr sz="1100"/>
            </a:lvl1pPr>
          </a:lstStyle>
          <a:p>
            <a:endParaRPr lang="en-US"/>
          </a:p>
        </p:txBody>
      </p:sp>
      <p:sp>
        <p:nvSpPr>
          <p:cNvPr id="19" name="Slide Number Placeholder 5"/>
          <p:cNvSpPr>
            <a:spLocks noGrp="1"/>
          </p:cNvSpPr>
          <p:nvPr>
            <p:ph type="sldNum" sz="quarter" idx="12"/>
          </p:nvPr>
        </p:nvSpPr>
        <p:spPr>
          <a:xfrm>
            <a:off x="11222183" y="6529855"/>
            <a:ext cx="6095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20" name="Picture 19" descr="Header triangles pattern"/>
          <p:cNvPicPr>
            <a:picLocks noChangeAspect="1"/>
          </p:cNvPicPr>
          <p:nvPr userDrawn="1"/>
        </p:nvPicPr>
        <p:blipFill rotWithShape="1">
          <a:blip r:embed="rId2" cstate="print">
            <a:extLst>
              <a:ext uri="{28A0092B-C50C-407E-A947-70E740481C1C}">
                <a14:useLocalDpi xmlns:a14="http://schemas.microsoft.com/office/drawing/2010/main" val="0"/>
              </a:ext>
            </a:extLst>
          </a:blip>
          <a:srcRect t="42267"/>
          <a:stretch/>
        </p:blipFill>
        <p:spPr>
          <a:xfrm>
            <a:off x="8124294" y="-11111"/>
            <a:ext cx="4067706" cy="1481791"/>
          </a:xfrm>
          <a:prstGeom prst="rect">
            <a:avLst/>
          </a:prstGeom>
        </p:spPr>
      </p:pic>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0656" y="185269"/>
            <a:ext cx="3080223" cy="1097280"/>
          </a:xfrm>
          <a:prstGeom prst="rect">
            <a:avLst/>
          </a:prstGeom>
        </p:spPr>
      </p:pic>
    </p:spTree>
    <p:extLst>
      <p:ext uri="{BB962C8B-B14F-4D97-AF65-F5344CB8AC3E}">
        <p14:creationId xmlns:p14="http://schemas.microsoft.com/office/powerpoint/2010/main" val="3798742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233675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51" r:id="rId10"/>
    <p:sldLayoutId id="2147483672" r:id="rId11"/>
    <p:sldLayoutId id="2147483671"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app.leg.wa.gov/RCW/default.aspx?cite=70A.45.050"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sbctc.edu/colleges-staff/programs-services/capital-budget/sustainability" TargetMode="External"/><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hyperlink" Target="mailto:semorgan@sbctc.ed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mailto:buildings@commerce.wa.gov"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ecology.wa.gov/waste-toxics/reducing-recycling-waste/organics-and-food-waste/2022-organics-management-law/organics-management-for-businesse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8666072" y="6035093"/>
            <a:ext cx="2984396" cy="679016"/>
          </a:xfrm>
        </p:spPr>
        <p:txBody>
          <a:bodyPr/>
          <a:lstStyle/>
          <a:p>
            <a:r>
              <a:rPr lang="en-US" sz="2800" dirty="0"/>
              <a:t>OFC – FEB 2026</a:t>
            </a:r>
          </a:p>
        </p:txBody>
      </p:sp>
      <p:sp>
        <p:nvSpPr>
          <p:cNvPr id="4" name="Title 3"/>
          <p:cNvSpPr>
            <a:spLocks noGrp="1"/>
          </p:cNvSpPr>
          <p:nvPr>
            <p:ph type="title"/>
          </p:nvPr>
        </p:nvSpPr>
        <p:spPr>
          <a:xfrm>
            <a:off x="395735" y="726797"/>
            <a:ext cx="2473569" cy="999259"/>
          </a:xfrm>
        </p:spPr>
        <p:txBody>
          <a:bodyPr/>
          <a:lstStyle/>
          <a:p>
            <a:pPr algn="ctr"/>
            <a:r>
              <a:rPr lang="en-US" dirty="0"/>
              <a:t>Only</a:t>
            </a:r>
          </a:p>
        </p:txBody>
      </p:sp>
      <p:sp>
        <p:nvSpPr>
          <p:cNvPr id="6" name="Text Placeholder 5"/>
          <p:cNvSpPr>
            <a:spLocks noGrp="1"/>
          </p:cNvSpPr>
          <p:nvPr>
            <p:ph type="body" sz="quarter" idx="10"/>
          </p:nvPr>
        </p:nvSpPr>
        <p:spPr>
          <a:xfrm>
            <a:off x="1007803" y="5728080"/>
            <a:ext cx="6153149" cy="758825"/>
          </a:xfrm>
        </p:spPr>
        <p:txBody>
          <a:bodyPr/>
          <a:lstStyle/>
          <a:p>
            <a:r>
              <a:rPr lang="en-US" dirty="0"/>
              <a:t>Scott Morgan</a:t>
            </a:r>
          </a:p>
          <a:p>
            <a:r>
              <a:rPr lang="en-US" dirty="0"/>
              <a:t>Sustainability &amp; Energy Conservation Manager</a:t>
            </a:r>
          </a:p>
        </p:txBody>
      </p:sp>
      <p:sp>
        <p:nvSpPr>
          <p:cNvPr id="12" name="Title 3">
            <a:extLst>
              <a:ext uri="{FF2B5EF4-FFF2-40B4-BE49-F238E27FC236}">
                <a16:creationId xmlns:a16="http://schemas.microsoft.com/office/drawing/2014/main" id="{2F2FB7E7-E0D3-01F0-820B-8C72A05867DB}"/>
              </a:ext>
            </a:extLst>
          </p:cNvPr>
          <p:cNvSpPr txBox="1">
            <a:spLocks/>
          </p:cNvSpPr>
          <p:nvPr/>
        </p:nvSpPr>
        <p:spPr>
          <a:xfrm>
            <a:off x="2008973" y="1874671"/>
            <a:ext cx="2303473" cy="999259"/>
          </a:xfrm>
          <a:prstGeom prst="rect">
            <a:avLst/>
          </a:prstGeom>
        </p:spPr>
        <p:txBody>
          <a:bodyPr/>
          <a:lstStyle>
            <a:lvl1pPr algn="l" defTabSz="914400" rtl="0" eaLnBrk="1" latinLnBrk="0" hangingPunct="1">
              <a:lnSpc>
                <a:spcPct val="90000"/>
              </a:lnSpc>
              <a:spcBef>
                <a:spcPct val="0"/>
              </a:spcBef>
              <a:buNone/>
              <a:defRPr sz="4800" kern="1200" cap="all" baseline="0">
                <a:solidFill>
                  <a:srgbClr val="003764"/>
                </a:solidFill>
                <a:latin typeface="+mj-lt"/>
                <a:ea typeface="+mj-ea"/>
                <a:cs typeface="+mj-cs"/>
              </a:defRPr>
            </a:lvl1pPr>
          </a:lstStyle>
          <a:p>
            <a:pPr algn="ctr"/>
            <a:r>
              <a:rPr lang="en-US" dirty="0"/>
              <a:t>A </a:t>
            </a:r>
            <a:r>
              <a:rPr lang="en-US" dirty="0" err="1"/>
              <a:t>FeW</a:t>
            </a:r>
            <a:endParaRPr lang="en-US" dirty="0"/>
          </a:p>
        </p:txBody>
      </p:sp>
      <p:sp>
        <p:nvSpPr>
          <p:cNvPr id="13" name="Title 3">
            <a:extLst>
              <a:ext uri="{FF2B5EF4-FFF2-40B4-BE49-F238E27FC236}">
                <a16:creationId xmlns:a16="http://schemas.microsoft.com/office/drawing/2014/main" id="{DC7B92BC-1EB9-7ECB-0491-72C590A36303}"/>
              </a:ext>
            </a:extLst>
          </p:cNvPr>
          <p:cNvSpPr txBox="1">
            <a:spLocks/>
          </p:cNvSpPr>
          <p:nvPr/>
        </p:nvSpPr>
        <p:spPr>
          <a:xfrm>
            <a:off x="3606105" y="2911574"/>
            <a:ext cx="4291648" cy="999259"/>
          </a:xfrm>
          <a:prstGeom prst="rect">
            <a:avLst/>
          </a:prstGeom>
        </p:spPr>
        <p:txBody>
          <a:bodyPr/>
          <a:lstStyle>
            <a:lvl1pPr algn="l" defTabSz="914400" rtl="0" eaLnBrk="1" latinLnBrk="0" hangingPunct="1">
              <a:lnSpc>
                <a:spcPct val="90000"/>
              </a:lnSpc>
              <a:spcBef>
                <a:spcPct val="0"/>
              </a:spcBef>
              <a:buNone/>
              <a:defRPr sz="4800" kern="1200" cap="all" baseline="0">
                <a:solidFill>
                  <a:srgbClr val="003764"/>
                </a:solidFill>
                <a:latin typeface="+mj-lt"/>
                <a:ea typeface="+mj-ea"/>
                <a:cs typeface="+mj-cs"/>
              </a:defRPr>
            </a:lvl1pPr>
          </a:lstStyle>
          <a:p>
            <a:pPr algn="ctr"/>
            <a:r>
              <a:rPr lang="en-US" dirty="0"/>
              <a:t>more rules</a:t>
            </a:r>
          </a:p>
        </p:txBody>
      </p:sp>
      <p:pic>
        <p:nvPicPr>
          <p:cNvPr id="3" name="Picture 2">
            <a:extLst>
              <a:ext uri="{FF2B5EF4-FFF2-40B4-BE49-F238E27FC236}">
                <a16:creationId xmlns:a16="http://schemas.microsoft.com/office/drawing/2014/main" id="{4F77B739-E5D9-449D-7008-BDBFF2149BC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2277" y="4346552"/>
            <a:ext cx="3411688" cy="1155425"/>
          </a:xfrm>
          <a:prstGeom prst="rect">
            <a:avLst/>
          </a:prstGeom>
        </p:spPr>
      </p:pic>
      <p:pic>
        <p:nvPicPr>
          <p:cNvPr id="8" name="Picture 7">
            <a:extLst>
              <a:ext uri="{FF2B5EF4-FFF2-40B4-BE49-F238E27FC236}">
                <a16:creationId xmlns:a16="http://schemas.microsoft.com/office/drawing/2014/main" id="{5F4218FA-3E04-ECCF-B7F3-02A211E5895B}"/>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7141" y="3633858"/>
            <a:ext cx="2473569" cy="1222784"/>
          </a:xfrm>
          <a:prstGeom prst="rect">
            <a:avLst/>
          </a:prstGeom>
        </p:spPr>
      </p:pic>
      <p:pic>
        <p:nvPicPr>
          <p:cNvPr id="10" name="Picture 9">
            <a:extLst>
              <a:ext uri="{FF2B5EF4-FFF2-40B4-BE49-F238E27FC236}">
                <a16:creationId xmlns:a16="http://schemas.microsoft.com/office/drawing/2014/main" id="{28AE96A4-B80B-AA83-3213-912DA9EE9BFE}"/>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67137" y="4166764"/>
            <a:ext cx="2918713" cy="1486029"/>
          </a:xfrm>
          <a:prstGeom prst="rect">
            <a:avLst/>
          </a:prstGeom>
        </p:spPr>
      </p:pic>
    </p:spTree>
    <p:extLst>
      <p:ext uri="{BB962C8B-B14F-4D97-AF65-F5344CB8AC3E}">
        <p14:creationId xmlns:p14="http://schemas.microsoft.com/office/powerpoint/2010/main" val="7938285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A Dept of Ecology chart of aggregated state agency compliance with GHG emission goals.">
            <a:extLst>
              <a:ext uri="{FF2B5EF4-FFF2-40B4-BE49-F238E27FC236}">
                <a16:creationId xmlns:a16="http://schemas.microsoft.com/office/drawing/2014/main" id="{ACA3BD58-4CAE-E9DE-C1FB-AAFE73E522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5065" y="2232640"/>
            <a:ext cx="6606935" cy="4108859"/>
          </a:xfrm>
          <a:prstGeom prst="rect">
            <a:avLst/>
          </a:prstGeom>
        </p:spPr>
      </p:pic>
      <p:sp>
        <p:nvSpPr>
          <p:cNvPr id="2" name="Title 1">
            <a:extLst>
              <a:ext uri="{FF2B5EF4-FFF2-40B4-BE49-F238E27FC236}">
                <a16:creationId xmlns:a16="http://schemas.microsoft.com/office/drawing/2014/main" id="{ED725AAF-A0FA-183D-C5D5-546869A6E2FD}"/>
              </a:ext>
            </a:extLst>
          </p:cNvPr>
          <p:cNvSpPr>
            <a:spLocks noGrp="1"/>
          </p:cNvSpPr>
          <p:nvPr>
            <p:ph type="title"/>
          </p:nvPr>
        </p:nvSpPr>
        <p:spPr>
          <a:xfrm>
            <a:off x="501502" y="1435571"/>
            <a:ext cx="6142185" cy="797070"/>
          </a:xfrm>
        </p:spPr>
        <p:txBody>
          <a:bodyPr/>
          <a:lstStyle/>
          <a:p>
            <a:r>
              <a:rPr lang="en-US" dirty="0"/>
              <a:t>Greenhouse gas emissions</a:t>
            </a:r>
          </a:p>
        </p:txBody>
      </p:sp>
      <p:sp>
        <p:nvSpPr>
          <p:cNvPr id="4" name="Slide Number Placeholder 3">
            <a:extLst>
              <a:ext uri="{FF2B5EF4-FFF2-40B4-BE49-F238E27FC236}">
                <a16:creationId xmlns:a16="http://schemas.microsoft.com/office/drawing/2014/main" id="{8A120A06-A27B-ECB5-34D6-D8E6B4B1CF19}"/>
              </a:ext>
            </a:extLst>
          </p:cNvPr>
          <p:cNvSpPr>
            <a:spLocks noGrp="1"/>
          </p:cNvSpPr>
          <p:nvPr>
            <p:ph type="sldNum" sz="quarter" idx="12"/>
          </p:nvPr>
        </p:nvSpPr>
        <p:spPr/>
        <p:txBody>
          <a:bodyPr/>
          <a:lstStyle/>
          <a:p>
            <a:fld id="{DEE5BC03-7CE3-4FE3-BC0A-0ACCA8AC1F24}" type="slidenum">
              <a:rPr lang="en-US" smtClean="0"/>
              <a:pPr/>
              <a:t>10</a:t>
            </a:fld>
            <a:endParaRPr lang="en-US" dirty="0"/>
          </a:p>
        </p:txBody>
      </p:sp>
      <p:sp>
        <p:nvSpPr>
          <p:cNvPr id="12" name="Content Placeholder 2">
            <a:extLst>
              <a:ext uri="{FF2B5EF4-FFF2-40B4-BE49-F238E27FC236}">
                <a16:creationId xmlns:a16="http://schemas.microsoft.com/office/drawing/2014/main" id="{4A702A8B-E980-4AD5-0C57-31B039AB647F}"/>
              </a:ext>
            </a:extLst>
          </p:cNvPr>
          <p:cNvSpPr>
            <a:spLocks noGrp="1"/>
          </p:cNvSpPr>
          <p:nvPr>
            <p:ph idx="1"/>
          </p:nvPr>
        </p:nvSpPr>
        <p:spPr>
          <a:xfrm>
            <a:off x="501503" y="2446953"/>
            <a:ext cx="5594498" cy="3249024"/>
          </a:xfrm>
        </p:spPr>
        <p:txBody>
          <a:bodyPr/>
          <a:lstStyle/>
          <a:p>
            <a:pPr marL="0" indent="0">
              <a:buNone/>
            </a:pPr>
            <a:r>
              <a:rPr lang="en-US" dirty="0"/>
              <a:t>Per </a:t>
            </a:r>
            <a:r>
              <a:rPr lang="en-US" u="sng" dirty="0">
                <a:hlinkClick r:id="rId4" tooltip="Link leaves our site, opens a new window"/>
              </a:rPr>
              <a:t>RCW 70A.45.050</a:t>
            </a:r>
            <a:r>
              <a:rPr lang="en-US" dirty="0"/>
              <a:t>. state agency emissions limits are:</a:t>
            </a:r>
          </a:p>
          <a:p>
            <a:r>
              <a:rPr lang="en-US" dirty="0"/>
              <a:t>15% below 2005 levels by 2020</a:t>
            </a:r>
          </a:p>
          <a:p>
            <a:r>
              <a:rPr lang="en-US" b="1" dirty="0"/>
              <a:t>45% below 2005 levels by 2030</a:t>
            </a:r>
          </a:p>
          <a:p>
            <a:r>
              <a:rPr lang="en-US" dirty="0"/>
              <a:t>70% below 2005 levels by 2040</a:t>
            </a:r>
          </a:p>
          <a:p>
            <a:r>
              <a:rPr lang="en-US" dirty="0"/>
              <a:t>95% below 2005 levels by 2050; achieve net zero</a:t>
            </a:r>
          </a:p>
          <a:p>
            <a:pPr marL="0" indent="0">
              <a:buNone/>
            </a:pPr>
            <a:endParaRPr lang="en-US" dirty="0"/>
          </a:p>
          <a:p>
            <a:pPr marL="0" indent="0">
              <a:buNone/>
            </a:pPr>
            <a:endParaRPr lang="en-US" dirty="0"/>
          </a:p>
          <a:p>
            <a:endParaRPr lang="en-US" dirty="0"/>
          </a:p>
          <a:p>
            <a:endParaRPr lang="en-US" dirty="0"/>
          </a:p>
          <a:p>
            <a:pPr lvl="1"/>
            <a:endParaRPr lang="en-US" dirty="0"/>
          </a:p>
          <a:p>
            <a:endParaRPr lang="en-US" dirty="0"/>
          </a:p>
        </p:txBody>
      </p:sp>
    </p:spTree>
    <p:extLst>
      <p:ext uri="{BB962C8B-B14F-4D97-AF65-F5344CB8AC3E}">
        <p14:creationId xmlns:p14="http://schemas.microsoft.com/office/powerpoint/2010/main" val="19528099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7175E-8C5C-D7DA-D7D1-2A8DF58FEE37}"/>
              </a:ext>
            </a:extLst>
          </p:cNvPr>
          <p:cNvSpPr>
            <a:spLocks noGrp="1"/>
          </p:cNvSpPr>
          <p:nvPr>
            <p:ph type="title"/>
          </p:nvPr>
        </p:nvSpPr>
        <p:spPr>
          <a:xfrm>
            <a:off x="715814" y="1462221"/>
            <a:ext cx="11115967" cy="797070"/>
          </a:xfrm>
        </p:spPr>
        <p:txBody>
          <a:bodyPr/>
          <a:lstStyle/>
          <a:p>
            <a:pPr algn="ctr"/>
            <a:r>
              <a:rPr lang="en-US" dirty="0"/>
              <a:t>What about grants &amp; incentives?</a:t>
            </a:r>
          </a:p>
        </p:txBody>
      </p:sp>
      <p:sp>
        <p:nvSpPr>
          <p:cNvPr id="3" name="Content Placeholder 2">
            <a:extLst>
              <a:ext uri="{FF2B5EF4-FFF2-40B4-BE49-F238E27FC236}">
                <a16:creationId xmlns:a16="http://schemas.microsoft.com/office/drawing/2014/main" id="{0AE4938F-4D22-21FE-2E06-E2255A8847CE}"/>
              </a:ext>
            </a:extLst>
          </p:cNvPr>
          <p:cNvSpPr>
            <a:spLocks noGrp="1"/>
          </p:cNvSpPr>
          <p:nvPr>
            <p:ph idx="1"/>
          </p:nvPr>
        </p:nvSpPr>
        <p:spPr>
          <a:xfrm>
            <a:off x="538016" y="2259291"/>
            <a:ext cx="11115967" cy="3757046"/>
          </a:xfrm>
        </p:spPr>
        <p:txBody>
          <a:bodyPr/>
          <a:lstStyle/>
          <a:p>
            <a:r>
              <a:rPr lang="en-US" dirty="0"/>
              <a:t>Commerce Grants</a:t>
            </a:r>
          </a:p>
          <a:p>
            <a:pPr lvl="1"/>
            <a:r>
              <a:rPr lang="en-US" dirty="0"/>
              <a:t>Multiple grants and plenty of hoops to jump through.</a:t>
            </a:r>
          </a:p>
          <a:p>
            <a:r>
              <a:rPr lang="en-US" dirty="0"/>
              <a:t>ECY VW Settlement</a:t>
            </a:r>
          </a:p>
          <a:p>
            <a:pPr lvl="1"/>
            <a:r>
              <a:rPr lang="en-US" dirty="0"/>
              <a:t>Mostly medium &amp; heavy-duty vehicles right now.</a:t>
            </a:r>
          </a:p>
          <a:p>
            <a:r>
              <a:rPr lang="en-US" dirty="0"/>
              <a:t>Utility incentives</a:t>
            </a:r>
          </a:p>
          <a:p>
            <a:pPr lvl="1"/>
            <a:r>
              <a:rPr lang="en-US" dirty="0"/>
              <a:t>Lighting, energy efficiency, recommissioning, strategic energy management…</a:t>
            </a:r>
          </a:p>
          <a:p>
            <a:r>
              <a:rPr lang="en-US" dirty="0"/>
              <a:t>Federal Direct Pay</a:t>
            </a:r>
          </a:p>
          <a:p>
            <a:pPr lvl="1"/>
            <a:r>
              <a:rPr lang="en-US" dirty="0"/>
              <a:t>Limited availability, but some solar projects might still qualify.</a:t>
            </a:r>
          </a:p>
          <a:p>
            <a:endParaRPr lang="en-US" dirty="0"/>
          </a:p>
        </p:txBody>
      </p:sp>
      <p:sp>
        <p:nvSpPr>
          <p:cNvPr id="4" name="Slide Number Placeholder 3">
            <a:extLst>
              <a:ext uri="{FF2B5EF4-FFF2-40B4-BE49-F238E27FC236}">
                <a16:creationId xmlns:a16="http://schemas.microsoft.com/office/drawing/2014/main" id="{D77F27B1-8464-7AB6-0F23-99A296A259C9}"/>
              </a:ext>
            </a:extLst>
          </p:cNvPr>
          <p:cNvSpPr>
            <a:spLocks noGrp="1"/>
          </p:cNvSpPr>
          <p:nvPr>
            <p:ph type="sldNum" sz="quarter" idx="12"/>
          </p:nvPr>
        </p:nvSpPr>
        <p:spPr/>
        <p:txBody>
          <a:bodyPr/>
          <a:lstStyle/>
          <a:p>
            <a:fld id="{DEE5BC03-7CE3-4FE3-BC0A-0ACCA8AC1F24}" type="slidenum">
              <a:rPr lang="en-US" smtClean="0"/>
              <a:pPr/>
              <a:t>11</a:t>
            </a:fld>
            <a:endParaRPr lang="en-US" dirty="0"/>
          </a:p>
        </p:txBody>
      </p:sp>
    </p:spTree>
    <p:extLst>
      <p:ext uri="{BB962C8B-B14F-4D97-AF65-F5344CB8AC3E}">
        <p14:creationId xmlns:p14="http://schemas.microsoft.com/office/powerpoint/2010/main" val="28728877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9CC1C-DCCD-F3D0-6EA8-0D7BF716988E}"/>
              </a:ext>
            </a:extLst>
          </p:cNvPr>
          <p:cNvSpPr>
            <a:spLocks noGrp="1"/>
          </p:cNvSpPr>
          <p:nvPr>
            <p:ph type="title"/>
          </p:nvPr>
        </p:nvSpPr>
        <p:spPr/>
        <p:txBody>
          <a:bodyPr/>
          <a:lstStyle/>
          <a:p>
            <a:r>
              <a:rPr lang="en-US" dirty="0" err="1"/>
              <a:t>SomE</a:t>
            </a:r>
            <a:r>
              <a:rPr lang="en-US" dirty="0"/>
              <a:t> Electric rates are increasing. </a:t>
            </a:r>
          </a:p>
        </p:txBody>
      </p:sp>
      <p:sp>
        <p:nvSpPr>
          <p:cNvPr id="4" name="Slide Number Placeholder 3">
            <a:extLst>
              <a:ext uri="{FF2B5EF4-FFF2-40B4-BE49-F238E27FC236}">
                <a16:creationId xmlns:a16="http://schemas.microsoft.com/office/drawing/2014/main" id="{BC826BBB-172C-D221-7CE2-0A2F2BAC2F97}"/>
              </a:ext>
            </a:extLst>
          </p:cNvPr>
          <p:cNvSpPr>
            <a:spLocks noGrp="1"/>
          </p:cNvSpPr>
          <p:nvPr>
            <p:ph type="sldNum" sz="quarter" idx="12"/>
          </p:nvPr>
        </p:nvSpPr>
        <p:spPr/>
        <p:txBody>
          <a:bodyPr/>
          <a:lstStyle/>
          <a:p>
            <a:fld id="{DEE5BC03-7CE3-4FE3-BC0A-0ACCA8AC1F24}" type="slidenum">
              <a:rPr lang="en-US" smtClean="0"/>
              <a:pPr/>
              <a:t>12</a:t>
            </a:fld>
            <a:endParaRPr lang="en-US" dirty="0"/>
          </a:p>
        </p:txBody>
      </p:sp>
      <p:pic>
        <p:nvPicPr>
          <p:cNvPr id="3" name="Picture 2" descr="Chart of electric costs at 8 colleges since 2019 showing steady increase at most, but not all.">
            <a:extLst>
              <a:ext uri="{FF2B5EF4-FFF2-40B4-BE49-F238E27FC236}">
                <a16:creationId xmlns:a16="http://schemas.microsoft.com/office/drawing/2014/main" id="{44E46D04-ED4E-9841-91A8-A9556993DD4B}"/>
              </a:ext>
            </a:extLst>
          </p:cNvPr>
          <p:cNvPicPr>
            <a:picLocks noChangeAspect="1"/>
          </p:cNvPicPr>
          <p:nvPr/>
        </p:nvPicPr>
        <p:blipFill>
          <a:blip r:embed="rId3"/>
          <a:stretch>
            <a:fillRect/>
          </a:stretch>
        </p:blipFill>
        <p:spPr>
          <a:xfrm>
            <a:off x="2679394" y="2246645"/>
            <a:ext cx="6833211" cy="3839810"/>
          </a:xfrm>
          <a:prstGeom prst="rect">
            <a:avLst/>
          </a:prstGeom>
        </p:spPr>
      </p:pic>
    </p:spTree>
    <p:extLst>
      <p:ext uri="{BB962C8B-B14F-4D97-AF65-F5344CB8AC3E}">
        <p14:creationId xmlns:p14="http://schemas.microsoft.com/office/powerpoint/2010/main" val="15634742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67740-FBA9-175A-A8B7-E463BF153277}"/>
              </a:ext>
            </a:extLst>
          </p:cNvPr>
          <p:cNvSpPr>
            <a:spLocks noGrp="1"/>
          </p:cNvSpPr>
          <p:nvPr>
            <p:ph type="title"/>
          </p:nvPr>
        </p:nvSpPr>
        <p:spPr/>
        <p:txBody>
          <a:bodyPr/>
          <a:lstStyle/>
          <a:p>
            <a:r>
              <a:rPr lang="en-US" dirty="0"/>
              <a:t>So is the cost of gas.</a:t>
            </a:r>
          </a:p>
        </p:txBody>
      </p:sp>
      <p:sp>
        <p:nvSpPr>
          <p:cNvPr id="4" name="Slide Number Placeholder 3">
            <a:extLst>
              <a:ext uri="{FF2B5EF4-FFF2-40B4-BE49-F238E27FC236}">
                <a16:creationId xmlns:a16="http://schemas.microsoft.com/office/drawing/2014/main" id="{20DBF277-B84E-5FB6-1CFE-22149D2172E4}"/>
              </a:ext>
            </a:extLst>
          </p:cNvPr>
          <p:cNvSpPr>
            <a:spLocks noGrp="1"/>
          </p:cNvSpPr>
          <p:nvPr>
            <p:ph type="sldNum" sz="quarter" idx="12"/>
          </p:nvPr>
        </p:nvSpPr>
        <p:spPr/>
        <p:txBody>
          <a:bodyPr/>
          <a:lstStyle/>
          <a:p>
            <a:fld id="{DEE5BC03-7CE3-4FE3-BC0A-0ACCA8AC1F24}" type="slidenum">
              <a:rPr lang="en-US" smtClean="0"/>
              <a:pPr/>
              <a:t>13</a:t>
            </a:fld>
            <a:endParaRPr lang="en-US" dirty="0"/>
          </a:p>
        </p:txBody>
      </p:sp>
      <p:pic>
        <p:nvPicPr>
          <p:cNvPr id="5" name="Picture 4" descr="Chart of total natural gas expenses at 7 colleges since 2019.">
            <a:extLst>
              <a:ext uri="{FF2B5EF4-FFF2-40B4-BE49-F238E27FC236}">
                <a16:creationId xmlns:a16="http://schemas.microsoft.com/office/drawing/2014/main" id="{77F290D7-CC08-58FA-2DA7-49DDEB07BD5D}"/>
              </a:ext>
            </a:extLst>
          </p:cNvPr>
          <p:cNvPicPr>
            <a:picLocks noChangeAspect="1"/>
          </p:cNvPicPr>
          <p:nvPr/>
        </p:nvPicPr>
        <p:blipFill>
          <a:blip r:embed="rId3"/>
          <a:stretch>
            <a:fillRect/>
          </a:stretch>
        </p:blipFill>
        <p:spPr>
          <a:xfrm>
            <a:off x="1731518" y="2161370"/>
            <a:ext cx="8728963" cy="4242481"/>
          </a:xfrm>
          <a:prstGeom prst="rect">
            <a:avLst/>
          </a:prstGeom>
        </p:spPr>
      </p:pic>
    </p:spTree>
    <p:extLst>
      <p:ext uri="{BB962C8B-B14F-4D97-AF65-F5344CB8AC3E}">
        <p14:creationId xmlns:p14="http://schemas.microsoft.com/office/powerpoint/2010/main" val="16560484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4A756-182E-4004-C5E1-8C66483C0138}"/>
              </a:ext>
            </a:extLst>
          </p:cNvPr>
          <p:cNvSpPr>
            <a:spLocks noGrp="1"/>
          </p:cNvSpPr>
          <p:nvPr>
            <p:ph type="title"/>
          </p:nvPr>
        </p:nvSpPr>
        <p:spPr/>
        <p:txBody>
          <a:bodyPr/>
          <a:lstStyle/>
          <a:p>
            <a:r>
              <a:rPr lang="en-US" dirty="0"/>
              <a:t>You need active energy management…</a:t>
            </a:r>
          </a:p>
        </p:txBody>
      </p:sp>
      <p:sp>
        <p:nvSpPr>
          <p:cNvPr id="4" name="Slide Number Placeholder 3">
            <a:extLst>
              <a:ext uri="{FF2B5EF4-FFF2-40B4-BE49-F238E27FC236}">
                <a16:creationId xmlns:a16="http://schemas.microsoft.com/office/drawing/2014/main" id="{B3F97A64-68F5-F291-462B-370AEA4E3BC2}"/>
              </a:ext>
            </a:extLst>
          </p:cNvPr>
          <p:cNvSpPr>
            <a:spLocks noGrp="1"/>
          </p:cNvSpPr>
          <p:nvPr>
            <p:ph type="sldNum" sz="quarter" idx="12"/>
          </p:nvPr>
        </p:nvSpPr>
        <p:spPr/>
        <p:txBody>
          <a:bodyPr/>
          <a:lstStyle/>
          <a:p>
            <a:fld id="{DEE5BC03-7CE3-4FE3-BC0A-0ACCA8AC1F24}" type="slidenum">
              <a:rPr lang="en-US" smtClean="0"/>
              <a:pPr/>
              <a:t>14</a:t>
            </a:fld>
            <a:endParaRPr lang="en-US" dirty="0"/>
          </a:p>
        </p:txBody>
      </p:sp>
      <p:sp>
        <p:nvSpPr>
          <p:cNvPr id="8" name="TextBox 7">
            <a:extLst>
              <a:ext uri="{FF2B5EF4-FFF2-40B4-BE49-F238E27FC236}">
                <a16:creationId xmlns:a16="http://schemas.microsoft.com/office/drawing/2014/main" id="{304FF448-2C96-5D69-9E51-C1DCAC68DDA3}"/>
              </a:ext>
            </a:extLst>
          </p:cNvPr>
          <p:cNvSpPr txBox="1"/>
          <p:nvPr/>
        </p:nvSpPr>
        <p:spPr>
          <a:xfrm>
            <a:off x="715815" y="5486400"/>
            <a:ext cx="5318932" cy="646331"/>
          </a:xfrm>
          <a:prstGeom prst="rect">
            <a:avLst/>
          </a:prstGeom>
          <a:noFill/>
        </p:spPr>
        <p:txBody>
          <a:bodyPr wrap="square" rtlCol="0">
            <a:spAutoFit/>
          </a:bodyPr>
          <a:lstStyle/>
          <a:p>
            <a:pPr algn="ctr"/>
            <a:r>
              <a:rPr lang="en-US" dirty="0"/>
              <a:t>2022 peak consumption would have cost $870,000 in ‘25, nearly another $100,000.</a:t>
            </a:r>
          </a:p>
        </p:txBody>
      </p:sp>
      <p:sp>
        <p:nvSpPr>
          <p:cNvPr id="9" name="TextBox 8">
            <a:extLst>
              <a:ext uri="{FF2B5EF4-FFF2-40B4-BE49-F238E27FC236}">
                <a16:creationId xmlns:a16="http://schemas.microsoft.com/office/drawing/2014/main" id="{3EF601F4-FF02-B40C-8D44-37757F763E84}"/>
              </a:ext>
            </a:extLst>
          </p:cNvPr>
          <p:cNvSpPr txBox="1"/>
          <p:nvPr/>
        </p:nvSpPr>
        <p:spPr>
          <a:xfrm>
            <a:off x="6418476" y="5485031"/>
            <a:ext cx="5318932" cy="646331"/>
          </a:xfrm>
          <a:prstGeom prst="rect">
            <a:avLst/>
          </a:prstGeom>
          <a:noFill/>
        </p:spPr>
        <p:txBody>
          <a:bodyPr wrap="square" rtlCol="0">
            <a:spAutoFit/>
          </a:bodyPr>
          <a:lstStyle/>
          <a:p>
            <a:pPr algn="ctr"/>
            <a:r>
              <a:rPr lang="en-US" dirty="0"/>
              <a:t>2024 peak consumption would have cost $1,233,000 in ‘25, a bit over another $100,000.</a:t>
            </a:r>
          </a:p>
        </p:txBody>
      </p:sp>
      <p:pic>
        <p:nvPicPr>
          <p:cNvPr id="3" name="Picture 2" descr="Chart of electrical cost vs consumption at Lake WA Institute of Technology showing significant decrease in consumption and increase in costs.">
            <a:extLst>
              <a:ext uri="{FF2B5EF4-FFF2-40B4-BE49-F238E27FC236}">
                <a16:creationId xmlns:a16="http://schemas.microsoft.com/office/drawing/2014/main" id="{A2A562D5-4DCD-469E-4224-5ECE3C5564EF}"/>
              </a:ext>
            </a:extLst>
          </p:cNvPr>
          <p:cNvPicPr>
            <a:picLocks noChangeAspect="1"/>
          </p:cNvPicPr>
          <p:nvPr/>
        </p:nvPicPr>
        <p:blipFill>
          <a:blip r:embed="rId3"/>
          <a:stretch>
            <a:fillRect/>
          </a:stretch>
        </p:blipFill>
        <p:spPr>
          <a:xfrm>
            <a:off x="529419" y="2267155"/>
            <a:ext cx="5566581" cy="3040909"/>
          </a:xfrm>
          <a:prstGeom prst="rect">
            <a:avLst/>
          </a:prstGeom>
        </p:spPr>
      </p:pic>
      <p:pic>
        <p:nvPicPr>
          <p:cNvPr id="5" name="Picture 4" descr="Chart of electrical costs vs consumption at Green River Community College showing reasonably stable consumption and increasing costs.">
            <a:extLst>
              <a:ext uri="{FF2B5EF4-FFF2-40B4-BE49-F238E27FC236}">
                <a16:creationId xmlns:a16="http://schemas.microsoft.com/office/drawing/2014/main" id="{FABE1DA8-548A-5186-EE9C-269931A8281B}"/>
              </a:ext>
            </a:extLst>
          </p:cNvPr>
          <p:cNvPicPr>
            <a:picLocks noChangeAspect="1"/>
          </p:cNvPicPr>
          <p:nvPr/>
        </p:nvPicPr>
        <p:blipFill>
          <a:blip r:embed="rId4"/>
          <a:stretch>
            <a:fillRect/>
          </a:stretch>
        </p:blipFill>
        <p:spPr>
          <a:xfrm>
            <a:off x="6227275" y="2267155"/>
            <a:ext cx="5701334" cy="3073133"/>
          </a:xfrm>
          <a:prstGeom prst="rect">
            <a:avLst/>
          </a:prstGeom>
        </p:spPr>
      </p:pic>
    </p:spTree>
    <p:extLst>
      <p:ext uri="{BB962C8B-B14F-4D97-AF65-F5344CB8AC3E}">
        <p14:creationId xmlns:p14="http://schemas.microsoft.com/office/powerpoint/2010/main" val="27777832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5CBE8-155E-7497-9A15-01A5ADA8BB0A}"/>
              </a:ext>
            </a:extLst>
          </p:cNvPr>
          <p:cNvSpPr>
            <a:spLocks noGrp="1"/>
          </p:cNvSpPr>
          <p:nvPr>
            <p:ph type="title"/>
          </p:nvPr>
        </p:nvSpPr>
        <p:spPr/>
        <p:txBody>
          <a:bodyPr/>
          <a:lstStyle/>
          <a:p>
            <a:r>
              <a:rPr lang="en-US" dirty="0"/>
              <a:t>Gas costs are even scarier…</a:t>
            </a:r>
          </a:p>
        </p:txBody>
      </p:sp>
      <p:sp>
        <p:nvSpPr>
          <p:cNvPr id="4" name="Slide Number Placeholder 3">
            <a:extLst>
              <a:ext uri="{FF2B5EF4-FFF2-40B4-BE49-F238E27FC236}">
                <a16:creationId xmlns:a16="http://schemas.microsoft.com/office/drawing/2014/main" id="{41A04534-2F9B-D829-2879-516BEFBE152B}"/>
              </a:ext>
            </a:extLst>
          </p:cNvPr>
          <p:cNvSpPr>
            <a:spLocks noGrp="1"/>
          </p:cNvSpPr>
          <p:nvPr>
            <p:ph type="sldNum" sz="quarter" idx="12"/>
          </p:nvPr>
        </p:nvSpPr>
        <p:spPr/>
        <p:txBody>
          <a:bodyPr/>
          <a:lstStyle/>
          <a:p>
            <a:fld id="{DEE5BC03-7CE3-4FE3-BC0A-0ACCA8AC1F24}" type="slidenum">
              <a:rPr lang="en-US" smtClean="0"/>
              <a:pPr/>
              <a:t>15</a:t>
            </a:fld>
            <a:endParaRPr lang="en-US" dirty="0"/>
          </a:p>
        </p:txBody>
      </p:sp>
      <p:pic>
        <p:nvPicPr>
          <p:cNvPr id="5" name="Picture 4" descr="Chart of percent change in gas consumption vs total costs since 2020 baseline at Bellevue College showing 26% increase in consumption and 180% increase in costs.">
            <a:extLst>
              <a:ext uri="{FF2B5EF4-FFF2-40B4-BE49-F238E27FC236}">
                <a16:creationId xmlns:a16="http://schemas.microsoft.com/office/drawing/2014/main" id="{7F1E34DB-3287-B277-D0F2-A8A8B86BA38D}"/>
              </a:ext>
            </a:extLst>
          </p:cNvPr>
          <p:cNvPicPr>
            <a:picLocks noChangeAspect="1"/>
          </p:cNvPicPr>
          <p:nvPr/>
        </p:nvPicPr>
        <p:blipFill>
          <a:blip r:embed="rId3"/>
          <a:stretch>
            <a:fillRect/>
          </a:stretch>
        </p:blipFill>
        <p:spPr>
          <a:xfrm>
            <a:off x="458795" y="2319006"/>
            <a:ext cx="5633030" cy="2989058"/>
          </a:xfrm>
          <a:prstGeom prst="rect">
            <a:avLst/>
          </a:prstGeom>
        </p:spPr>
      </p:pic>
      <p:pic>
        <p:nvPicPr>
          <p:cNvPr id="6" name="Picture 5" descr="Chart of percent change of gas costs vs consumption since 2019 baseline at Clark College showing 14% decrease in total consumption and 57% increase in total costs.">
            <a:extLst>
              <a:ext uri="{FF2B5EF4-FFF2-40B4-BE49-F238E27FC236}">
                <a16:creationId xmlns:a16="http://schemas.microsoft.com/office/drawing/2014/main" id="{1F3827E0-3118-D381-4702-F5BA73C4A9F9}"/>
              </a:ext>
            </a:extLst>
          </p:cNvPr>
          <p:cNvPicPr>
            <a:picLocks noChangeAspect="1"/>
          </p:cNvPicPr>
          <p:nvPr/>
        </p:nvPicPr>
        <p:blipFill>
          <a:blip r:embed="rId4"/>
          <a:stretch>
            <a:fillRect/>
          </a:stretch>
        </p:blipFill>
        <p:spPr>
          <a:xfrm>
            <a:off x="6273798" y="2319006"/>
            <a:ext cx="5627641" cy="2989058"/>
          </a:xfrm>
          <a:prstGeom prst="rect">
            <a:avLst/>
          </a:prstGeom>
        </p:spPr>
      </p:pic>
      <p:sp>
        <p:nvSpPr>
          <p:cNvPr id="7" name="TextBox 6">
            <a:extLst>
              <a:ext uri="{FF2B5EF4-FFF2-40B4-BE49-F238E27FC236}">
                <a16:creationId xmlns:a16="http://schemas.microsoft.com/office/drawing/2014/main" id="{21B079B1-CD95-F375-4E04-A9DAF5E22E91}"/>
              </a:ext>
            </a:extLst>
          </p:cNvPr>
          <p:cNvSpPr txBox="1"/>
          <p:nvPr/>
        </p:nvSpPr>
        <p:spPr>
          <a:xfrm>
            <a:off x="1049482" y="5579918"/>
            <a:ext cx="9736282" cy="646331"/>
          </a:xfrm>
          <a:prstGeom prst="rect">
            <a:avLst/>
          </a:prstGeom>
          <a:noFill/>
        </p:spPr>
        <p:txBody>
          <a:bodyPr wrap="square" rtlCol="0">
            <a:spAutoFit/>
          </a:bodyPr>
          <a:lstStyle/>
          <a:p>
            <a:pPr algn="ctr"/>
            <a:r>
              <a:rPr lang="en-US" dirty="0"/>
              <a:t>Percent change in total costs and consumption from baseline (first year of data). Consumption is being controlled, costs are out of your control.</a:t>
            </a:r>
          </a:p>
        </p:txBody>
      </p:sp>
    </p:spTree>
    <p:extLst>
      <p:ext uri="{BB962C8B-B14F-4D97-AF65-F5344CB8AC3E}">
        <p14:creationId xmlns:p14="http://schemas.microsoft.com/office/powerpoint/2010/main" val="38580465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326AA-86D7-80BC-5118-B817B7F7339B}"/>
              </a:ext>
            </a:extLst>
          </p:cNvPr>
          <p:cNvSpPr>
            <a:spLocks noGrp="1"/>
          </p:cNvSpPr>
          <p:nvPr>
            <p:ph type="title"/>
          </p:nvPr>
        </p:nvSpPr>
        <p:spPr/>
        <p:txBody>
          <a:bodyPr/>
          <a:lstStyle/>
          <a:p>
            <a:r>
              <a:rPr lang="en-US" dirty="0"/>
              <a:t>A few other details</a:t>
            </a:r>
          </a:p>
        </p:txBody>
      </p:sp>
      <p:sp>
        <p:nvSpPr>
          <p:cNvPr id="4" name="Slide Number Placeholder 3">
            <a:extLst>
              <a:ext uri="{FF2B5EF4-FFF2-40B4-BE49-F238E27FC236}">
                <a16:creationId xmlns:a16="http://schemas.microsoft.com/office/drawing/2014/main" id="{600493AF-65C5-0B71-2324-2531D702F647}"/>
              </a:ext>
            </a:extLst>
          </p:cNvPr>
          <p:cNvSpPr>
            <a:spLocks noGrp="1"/>
          </p:cNvSpPr>
          <p:nvPr>
            <p:ph type="sldNum" sz="quarter" idx="12"/>
          </p:nvPr>
        </p:nvSpPr>
        <p:spPr/>
        <p:txBody>
          <a:bodyPr/>
          <a:lstStyle/>
          <a:p>
            <a:fld id="{DEE5BC03-7CE3-4FE3-BC0A-0ACCA8AC1F24}" type="slidenum">
              <a:rPr lang="en-US" smtClean="0"/>
              <a:pPr/>
              <a:t>16</a:t>
            </a:fld>
            <a:endParaRPr lang="en-US" dirty="0"/>
          </a:p>
        </p:txBody>
      </p:sp>
      <p:sp>
        <p:nvSpPr>
          <p:cNvPr id="7" name="Content Placeholder 2">
            <a:extLst>
              <a:ext uri="{FF2B5EF4-FFF2-40B4-BE49-F238E27FC236}">
                <a16:creationId xmlns:a16="http://schemas.microsoft.com/office/drawing/2014/main" id="{C41FDC81-3E10-7830-8BD5-EA31CB349DC7}"/>
              </a:ext>
            </a:extLst>
          </p:cNvPr>
          <p:cNvSpPr>
            <a:spLocks noGrp="1"/>
          </p:cNvSpPr>
          <p:nvPr>
            <p:ph idx="1"/>
          </p:nvPr>
        </p:nvSpPr>
        <p:spPr>
          <a:xfrm>
            <a:off x="1104404" y="2454266"/>
            <a:ext cx="9983191" cy="1951479"/>
          </a:xfrm>
        </p:spPr>
        <p:txBody>
          <a:bodyPr/>
          <a:lstStyle/>
          <a:p>
            <a:r>
              <a:rPr lang="en-US" dirty="0"/>
              <a:t>We’re developing support and guidance, please reach out if you have suggestions for content or other questions.</a:t>
            </a:r>
          </a:p>
          <a:p>
            <a:r>
              <a:rPr lang="en-US" dirty="0"/>
              <a:t>Join the </a:t>
            </a:r>
            <a:r>
              <a:rPr lang="en-US" dirty="0" err="1"/>
              <a:t>DirectLine</a:t>
            </a:r>
            <a:r>
              <a:rPr lang="en-US" dirty="0"/>
              <a:t> User Group (CMMS) to participate in change decisions and updates.</a:t>
            </a:r>
          </a:p>
          <a:p>
            <a:endParaRPr lang="en-US" dirty="0"/>
          </a:p>
        </p:txBody>
      </p:sp>
    </p:spTree>
    <p:extLst>
      <p:ext uri="{BB962C8B-B14F-4D97-AF65-F5344CB8AC3E}">
        <p14:creationId xmlns:p14="http://schemas.microsoft.com/office/powerpoint/2010/main" val="41063288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6077" y="2597613"/>
            <a:ext cx="7567246" cy="611619"/>
          </a:xfrm>
        </p:spPr>
        <p:txBody>
          <a:bodyPr/>
          <a:lstStyle/>
          <a:p>
            <a:pPr algn="ctr"/>
            <a:r>
              <a:rPr lang="en-US" dirty="0"/>
              <a:t>As usual, reach out for support.</a:t>
            </a:r>
          </a:p>
        </p:txBody>
      </p:sp>
      <p:sp>
        <p:nvSpPr>
          <p:cNvPr id="3" name="Text Placeholder 2"/>
          <p:cNvSpPr>
            <a:spLocks noGrp="1"/>
          </p:cNvSpPr>
          <p:nvPr>
            <p:ph type="body" sz="quarter" idx="10"/>
          </p:nvPr>
        </p:nvSpPr>
        <p:spPr>
          <a:xfrm>
            <a:off x="2870522" y="3519814"/>
            <a:ext cx="8483278" cy="2174408"/>
          </a:xfrm>
        </p:spPr>
        <p:txBody>
          <a:bodyPr/>
          <a:lstStyle/>
          <a:p>
            <a:pPr marL="0" indent="0">
              <a:buNone/>
            </a:pPr>
            <a:r>
              <a:rPr lang="en-US" dirty="0">
                <a:hlinkClick r:id="rId3"/>
              </a:rPr>
              <a:t>SBCTC Capital Budget Sustainability</a:t>
            </a:r>
            <a:endParaRPr lang="en-US" dirty="0"/>
          </a:p>
          <a:p>
            <a:pPr marL="0" indent="0">
              <a:buNone/>
            </a:pPr>
            <a:endParaRPr lang="en-US" dirty="0"/>
          </a:p>
          <a:p>
            <a:pPr marL="0" indent="0">
              <a:buNone/>
            </a:pPr>
            <a:r>
              <a:rPr lang="en-US" dirty="0">
                <a:hlinkClick r:id="rId4"/>
              </a:rPr>
              <a:t>semorgan@sbctc.edu</a:t>
            </a:r>
            <a:endParaRPr lang="en-US" dirty="0"/>
          </a:p>
          <a:p>
            <a:pPr marL="0" indent="0">
              <a:buNone/>
            </a:pPr>
            <a:endParaRPr lang="en-US" dirty="0"/>
          </a:p>
        </p:txBody>
      </p:sp>
    </p:spTree>
    <p:extLst>
      <p:ext uri="{BB962C8B-B14F-4D97-AF65-F5344CB8AC3E}">
        <p14:creationId xmlns:p14="http://schemas.microsoft.com/office/powerpoint/2010/main" val="4188286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5E474-9A20-9857-A77F-EB9DEFEDD870}"/>
              </a:ext>
            </a:extLst>
          </p:cNvPr>
          <p:cNvSpPr>
            <a:spLocks noGrp="1"/>
          </p:cNvSpPr>
          <p:nvPr>
            <p:ph type="title"/>
          </p:nvPr>
        </p:nvSpPr>
        <p:spPr>
          <a:xfrm>
            <a:off x="1585319" y="1354390"/>
            <a:ext cx="11115967" cy="797070"/>
          </a:xfrm>
        </p:spPr>
        <p:txBody>
          <a:bodyPr/>
          <a:lstStyle/>
          <a:p>
            <a:r>
              <a:rPr lang="en-US" dirty="0"/>
              <a:t>Clean </a:t>
            </a:r>
            <a:r>
              <a:rPr lang="en-US" dirty="0" err="1"/>
              <a:t>BuildingS</a:t>
            </a:r>
            <a:r>
              <a:rPr lang="en-US" dirty="0"/>
              <a:t> deadlines are here.</a:t>
            </a:r>
          </a:p>
        </p:txBody>
      </p:sp>
      <p:sp>
        <p:nvSpPr>
          <p:cNvPr id="3" name="Content Placeholder 2">
            <a:extLst>
              <a:ext uri="{FF2B5EF4-FFF2-40B4-BE49-F238E27FC236}">
                <a16:creationId xmlns:a16="http://schemas.microsoft.com/office/drawing/2014/main" id="{28C4B7EA-0C67-DBDF-1F52-1AA069ABA53E}"/>
              </a:ext>
            </a:extLst>
          </p:cNvPr>
          <p:cNvSpPr>
            <a:spLocks noGrp="1"/>
          </p:cNvSpPr>
          <p:nvPr>
            <p:ph idx="1"/>
          </p:nvPr>
        </p:nvSpPr>
        <p:spPr>
          <a:xfrm>
            <a:off x="680757" y="4752799"/>
            <a:ext cx="6773004" cy="1145961"/>
          </a:xfrm>
        </p:spPr>
        <p:txBody>
          <a:bodyPr/>
          <a:lstStyle/>
          <a:p>
            <a:pPr marL="0" indent="0">
              <a:buNone/>
            </a:pPr>
            <a:r>
              <a:rPr lang="en-US" b="1" dirty="0"/>
              <a:t>Commerce is a bit behind…</a:t>
            </a:r>
          </a:p>
          <a:p>
            <a:pPr marL="0" indent="0">
              <a:buNone/>
            </a:pPr>
            <a:endParaRPr lang="en-US" b="1" dirty="0"/>
          </a:p>
          <a:p>
            <a:pPr marL="0" indent="0">
              <a:buNone/>
            </a:pPr>
            <a:endParaRPr lang="en-US" b="1" dirty="0"/>
          </a:p>
          <a:p>
            <a:pPr marL="0" indent="0">
              <a:buNone/>
            </a:pPr>
            <a:endParaRPr lang="en-US" b="1" dirty="0"/>
          </a:p>
          <a:p>
            <a:pPr marL="0" indent="0">
              <a:buNone/>
            </a:pPr>
            <a:endParaRPr lang="en-US" dirty="0"/>
          </a:p>
        </p:txBody>
      </p:sp>
      <p:sp>
        <p:nvSpPr>
          <p:cNvPr id="4" name="Slide Number Placeholder 3">
            <a:extLst>
              <a:ext uri="{FF2B5EF4-FFF2-40B4-BE49-F238E27FC236}">
                <a16:creationId xmlns:a16="http://schemas.microsoft.com/office/drawing/2014/main" id="{2FB72CEF-293C-89BB-B38F-AD2EF6EA5C81}"/>
              </a:ext>
            </a:extLst>
          </p:cNvPr>
          <p:cNvSpPr>
            <a:spLocks noGrp="1"/>
          </p:cNvSpPr>
          <p:nvPr>
            <p:ph type="sldNum" sz="quarter" idx="12"/>
          </p:nvPr>
        </p:nvSpPr>
        <p:spPr/>
        <p:txBody>
          <a:bodyPr/>
          <a:lstStyle/>
          <a:p>
            <a:fld id="{DEE5BC03-7CE3-4FE3-BC0A-0ACCA8AC1F24}" type="slidenum">
              <a:rPr lang="en-US" smtClean="0"/>
              <a:pPr/>
              <a:t>2</a:t>
            </a:fld>
            <a:endParaRPr lang="en-US" dirty="0"/>
          </a:p>
        </p:txBody>
      </p:sp>
      <p:pic>
        <p:nvPicPr>
          <p:cNvPr id="7" name="Picture 6">
            <a:extLst>
              <a:ext uri="{FF2B5EF4-FFF2-40B4-BE49-F238E27FC236}">
                <a16:creationId xmlns:a16="http://schemas.microsoft.com/office/drawing/2014/main" id="{96E3C609-C20D-0740-F921-0A5BF47AA2A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08874" y="2153079"/>
            <a:ext cx="4871509" cy="1919723"/>
          </a:xfrm>
          <a:prstGeom prst="rect">
            <a:avLst/>
          </a:prstGeom>
        </p:spPr>
      </p:pic>
      <p:pic>
        <p:nvPicPr>
          <p:cNvPr id="9" name="Picture 8" descr="Infographic of CBPS deadlines&#10;">
            <a:extLst>
              <a:ext uri="{FF2B5EF4-FFF2-40B4-BE49-F238E27FC236}">
                <a16:creationId xmlns:a16="http://schemas.microsoft.com/office/drawing/2014/main" id="{8FEE41BE-53AC-2C11-23F0-67833C1BF19F}"/>
              </a:ext>
            </a:extLst>
          </p:cNvPr>
          <p:cNvPicPr>
            <a:picLocks noChangeAspect="1"/>
          </p:cNvPicPr>
          <p:nvPr/>
        </p:nvPicPr>
        <p:blipFill>
          <a:blip r:embed="rId4"/>
          <a:stretch>
            <a:fillRect/>
          </a:stretch>
        </p:blipFill>
        <p:spPr>
          <a:xfrm>
            <a:off x="4962703" y="2738701"/>
            <a:ext cx="6348619" cy="3745228"/>
          </a:xfrm>
          <a:prstGeom prst="rect">
            <a:avLst/>
          </a:prstGeom>
        </p:spPr>
      </p:pic>
    </p:spTree>
    <p:extLst>
      <p:ext uri="{BB962C8B-B14F-4D97-AF65-F5344CB8AC3E}">
        <p14:creationId xmlns:p14="http://schemas.microsoft.com/office/powerpoint/2010/main" val="3238783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5FDEF-B883-F5D9-C5FB-1F3CA96DACB9}"/>
              </a:ext>
            </a:extLst>
          </p:cNvPr>
          <p:cNvSpPr>
            <a:spLocks noGrp="1"/>
          </p:cNvSpPr>
          <p:nvPr>
            <p:ph type="title"/>
          </p:nvPr>
        </p:nvSpPr>
        <p:spPr>
          <a:xfrm>
            <a:off x="7491273" y="1953366"/>
            <a:ext cx="4653022" cy="748942"/>
          </a:xfrm>
        </p:spPr>
        <p:txBody>
          <a:bodyPr/>
          <a:lstStyle/>
          <a:p>
            <a:r>
              <a:rPr lang="en-US" dirty="0"/>
              <a:t>Compliance status</a:t>
            </a:r>
          </a:p>
        </p:txBody>
      </p:sp>
      <p:sp>
        <p:nvSpPr>
          <p:cNvPr id="4" name="Slide Number Placeholder 3">
            <a:extLst>
              <a:ext uri="{FF2B5EF4-FFF2-40B4-BE49-F238E27FC236}">
                <a16:creationId xmlns:a16="http://schemas.microsoft.com/office/drawing/2014/main" id="{E87F2B39-EC83-8E6F-98F3-E9C712A8FA94}"/>
              </a:ext>
            </a:extLst>
          </p:cNvPr>
          <p:cNvSpPr>
            <a:spLocks noGrp="1"/>
          </p:cNvSpPr>
          <p:nvPr>
            <p:ph type="sldNum" sz="quarter" idx="12"/>
          </p:nvPr>
        </p:nvSpPr>
        <p:spPr/>
        <p:txBody>
          <a:bodyPr/>
          <a:lstStyle/>
          <a:p>
            <a:fld id="{DEE5BC03-7CE3-4FE3-BC0A-0ACCA8AC1F24}" type="slidenum">
              <a:rPr lang="en-US" smtClean="0"/>
              <a:pPr/>
              <a:t>3</a:t>
            </a:fld>
            <a:endParaRPr lang="en-US" dirty="0"/>
          </a:p>
        </p:txBody>
      </p:sp>
      <p:graphicFrame>
        <p:nvGraphicFramePr>
          <p:cNvPr id="6" name="Table 5" descr="Illustrative chart of all college deadlines and compliance status to date.">
            <a:extLst>
              <a:ext uri="{FF2B5EF4-FFF2-40B4-BE49-F238E27FC236}">
                <a16:creationId xmlns:a16="http://schemas.microsoft.com/office/drawing/2014/main" id="{6F72DE9E-73E6-1D0E-5DFC-C5116DD3F5AA}"/>
              </a:ext>
            </a:extLst>
          </p:cNvPr>
          <p:cNvGraphicFramePr>
            <a:graphicFrameLocks noGrp="1"/>
          </p:cNvGraphicFramePr>
          <p:nvPr>
            <p:extLst>
              <p:ext uri="{D42A27DB-BD31-4B8C-83A1-F6EECF244321}">
                <p14:modId xmlns:p14="http://schemas.microsoft.com/office/powerpoint/2010/main" val="3895347882"/>
              </p:ext>
            </p:extLst>
          </p:nvPr>
        </p:nvGraphicFramePr>
        <p:xfrm>
          <a:off x="2734080" y="841526"/>
          <a:ext cx="4653022" cy="5879952"/>
        </p:xfrm>
        <a:graphic>
          <a:graphicData uri="http://schemas.openxmlformats.org/drawingml/2006/table">
            <a:tbl>
              <a:tblPr/>
              <a:tblGrid>
                <a:gridCol w="1646047">
                  <a:extLst>
                    <a:ext uri="{9D8B030D-6E8A-4147-A177-3AD203B41FA5}">
                      <a16:colId xmlns:a16="http://schemas.microsoft.com/office/drawing/2014/main" val="1974309825"/>
                    </a:ext>
                  </a:extLst>
                </a:gridCol>
                <a:gridCol w="564359">
                  <a:extLst>
                    <a:ext uri="{9D8B030D-6E8A-4147-A177-3AD203B41FA5}">
                      <a16:colId xmlns:a16="http://schemas.microsoft.com/office/drawing/2014/main" val="2244258924"/>
                    </a:ext>
                  </a:extLst>
                </a:gridCol>
                <a:gridCol w="749539">
                  <a:extLst>
                    <a:ext uri="{9D8B030D-6E8A-4147-A177-3AD203B41FA5}">
                      <a16:colId xmlns:a16="http://schemas.microsoft.com/office/drawing/2014/main" val="37812347"/>
                    </a:ext>
                  </a:extLst>
                </a:gridCol>
                <a:gridCol w="564359">
                  <a:extLst>
                    <a:ext uri="{9D8B030D-6E8A-4147-A177-3AD203B41FA5}">
                      <a16:colId xmlns:a16="http://schemas.microsoft.com/office/drawing/2014/main" val="20687083"/>
                    </a:ext>
                  </a:extLst>
                </a:gridCol>
                <a:gridCol w="564359">
                  <a:extLst>
                    <a:ext uri="{9D8B030D-6E8A-4147-A177-3AD203B41FA5}">
                      <a16:colId xmlns:a16="http://schemas.microsoft.com/office/drawing/2014/main" val="3966838271"/>
                    </a:ext>
                  </a:extLst>
                </a:gridCol>
                <a:gridCol w="564359">
                  <a:extLst>
                    <a:ext uri="{9D8B030D-6E8A-4147-A177-3AD203B41FA5}">
                      <a16:colId xmlns:a16="http://schemas.microsoft.com/office/drawing/2014/main" val="2077582594"/>
                    </a:ext>
                  </a:extLst>
                </a:gridCol>
              </a:tblGrid>
              <a:tr h="163332">
                <a:tc>
                  <a:txBody>
                    <a:bodyPr/>
                    <a:lstStyle/>
                    <a:p>
                      <a:pPr algn="l" fontAlgn="b">
                        <a:buNone/>
                      </a:pPr>
                      <a:endParaRPr lang="en-US" sz="700" b="0" i="0" u="none" strike="noStrike">
                        <a:solidFill>
                          <a:srgbClr val="000000"/>
                        </a:solidFill>
                        <a:effectLst/>
                        <a:latin typeface="Calibri" panose="020F0502020204030204" pitchFamily="34" charset="0"/>
                      </a:endParaRPr>
                    </a:p>
                  </a:txBody>
                  <a:tcPr marL="5036" marR="5036" marT="503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gridSpan="5">
                  <a:txBody>
                    <a:bodyPr/>
                    <a:lstStyle/>
                    <a:p>
                      <a:pPr algn="ctr" fontAlgn="b">
                        <a:buNone/>
                      </a:pPr>
                      <a:r>
                        <a:rPr lang="en-US" sz="700" b="1" i="0" u="none" strike="noStrike">
                          <a:solidFill>
                            <a:srgbClr val="000000"/>
                          </a:solidFill>
                          <a:effectLst/>
                          <a:latin typeface="Calibri" panose="020F0502020204030204" pitchFamily="34" charset="0"/>
                        </a:rPr>
                        <a:t>Compliance Year</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77031327"/>
                  </a:ext>
                </a:extLst>
              </a:tr>
              <a:tr h="163332">
                <a:tc>
                  <a:txBody>
                    <a:bodyPr/>
                    <a:lstStyle/>
                    <a:p>
                      <a:pPr algn="l" fontAlgn="b">
                        <a:buNone/>
                      </a:pPr>
                      <a:r>
                        <a:rPr lang="en-US" sz="700" b="0" i="0" u="none" strike="noStrike">
                          <a:solidFill>
                            <a:srgbClr val="000000"/>
                          </a:solidFill>
                          <a:effectLst/>
                          <a:latin typeface="Calibri" panose="020F0502020204030204" pitchFamily="34" charset="0"/>
                        </a:rPr>
                        <a:t> </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700" b="1" i="0" u="none" strike="noStrike">
                          <a:solidFill>
                            <a:srgbClr val="000000"/>
                          </a:solidFill>
                          <a:effectLst/>
                          <a:latin typeface="Calibri" panose="020F0502020204030204" pitchFamily="34" charset="0"/>
                        </a:rPr>
                        <a:t>2025</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700" b="1" i="1" u="none" strike="noStrike">
                          <a:solidFill>
                            <a:srgbClr val="000000"/>
                          </a:solidFill>
                          <a:effectLst/>
                          <a:latin typeface="Calibri" panose="020F0502020204030204" pitchFamily="34" charset="0"/>
                        </a:rPr>
                        <a:t>Early Comp.</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700" b="1" i="0" u="none" strike="noStrike">
                          <a:solidFill>
                            <a:srgbClr val="FF0000"/>
                          </a:solidFill>
                          <a:effectLst/>
                          <a:latin typeface="Calibri" panose="020F0502020204030204" pitchFamily="34" charset="0"/>
                        </a:rPr>
                        <a:t>2026</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700" b="1" i="0" u="none" strike="noStrike">
                          <a:solidFill>
                            <a:srgbClr val="000000"/>
                          </a:solidFill>
                          <a:effectLst/>
                          <a:latin typeface="Calibri" panose="020F0502020204030204" pitchFamily="34" charset="0"/>
                        </a:rPr>
                        <a:t>2027</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buNone/>
                      </a:pPr>
                      <a:r>
                        <a:rPr lang="en-US" sz="700" b="1" i="0" u="none" strike="noStrike">
                          <a:solidFill>
                            <a:srgbClr val="000000"/>
                          </a:solidFill>
                          <a:effectLst/>
                          <a:latin typeface="Calibri" panose="020F0502020204030204" pitchFamily="34" charset="0"/>
                        </a:rPr>
                        <a:t>2028</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69626946"/>
                  </a:ext>
                </a:extLst>
              </a:tr>
              <a:tr h="163332">
                <a:tc>
                  <a:txBody>
                    <a:bodyPr/>
                    <a:lstStyle/>
                    <a:p>
                      <a:pPr algn="l" fontAlgn="b">
                        <a:buNone/>
                      </a:pPr>
                      <a:r>
                        <a:rPr lang="en-US" sz="700" b="1" i="0" u="none" strike="noStrike">
                          <a:solidFill>
                            <a:srgbClr val="000000"/>
                          </a:solidFill>
                          <a:effectLst/>
                          <a:latin typeface="Calibri" panose="020F0502020204030204" pitchFamily="34" charset="0"/>
                        </a:rPr>
                        <a:t>Cascadia</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buNone/>
                      </a:pPr>
                      <a:r>
                        <a:rPr lang="en-US" sz="700" b="1" i="0" u="none" strike="noStrike">
                          <a:solidFill>
                            <a:srgbClr val="000000"/>
                          </a:solidFill>
                          <a:effectLst/>
                          <a:latin typeface="Calibri" panose="020F0502020204030204" pitchFamily="34" charset="0"/>
                        </a:rPr>
                        <a:t>Decarb</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buNone/>
                      </a:pPr>
                      <a:r>
                        <a:rPr lang="en-US" sz="700" b="1" i="0" u="none" strike="noStrike">
                          <a:solidFill>
                            <a:srgbClr val="000000"/>
                          </a:solidFill>
                          <a:effectLst/>
                          <a:latin typeface="Calibri" panose="020F0502020204030204" pitchFamily="34" charset="0"/>
                        </a:rPr>
                        <a:t>Tier 1</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buNone/>
                      </a:pPr>
                      <a:r>
                        <a:rPr lang="en-US" sz="700" b="0" i="0" u="none" strike="noStrike">
                          <a:solidFill>
                            <a:srgbClr val="000000"/>
                          </a:solidFill>
                          <a:effectLst/>
                          <a:latin typeface="Calibri" panose="020F0502020204030204" pitchFamily="34" charset="0"/>
                        </a:rPr>
                        <a:t> </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buNone/>
                      </a:pPr>
                      <a:r>
                        <a:rPr lang="en-US" sz="700" b="1" i="0" u="none" strike="noStrike">
                          <a:solidFill>
                            <a:srgbClr val="000000"/>
                          </a:solidFill>
                          <a:effectLst/>
                          <a:latin typeface="Calibri" panose="020F0502020204030204" pitchFamily="34" charset="0"/>
                        </a:rPr>
                        <a:t> </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buNone/>
                      </a:pPr>
                      <a:r>
                        <a:rPr lang="en-US" sz="700" b="0" i="0" u="none" strike="noStrike">
                          <a:solidFill>
                            <a:srgbClr val="000000"/>
                          </a:solidFill>
                          <a:effectLst/>
                          <a:latin typeface="Calibri" panose="020F0502020204030204" pitchFamily="34" charset="0"/>
                        </a:rPr>
                        <a:t> </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826339189"/>
                  </a:ext>
                </a:extLst>
              </a:tr>
              <a:tr h="163332">
                <a:tc>
                  <a:txBody>
                    <a:bodyPr/>
                    <a:lstStyle/>
                    <a:p>
                      <a:pPr algn="l" fontAlgn="b">
                        <a:buNone/>
                      </a:pPr>
                      <a:r>
                        <a:rPr lang="en-US" sz="700" b="1" i="0" u="none" strike="noStrike">
                          <a:solidFill>
                            <a:srgbClr val="000000"/>
                          </a:solidFill>
                          <a:effectLst/>
                          <a:latin typeface="Calibri" panose="020F0502020204030204" pitchFamily="34" charset="0"/>
                        </a:rPr>
                        <a:t>Columbia Basin</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buNone/>
                      </a:pPr>
                      <a:r>
                        <a:rPr lang="en-US" sz="700" b="0" i="0" u="none" strike="noStrike">
                          <a:solidFill>
                            <a:srgbClr val="000000"/>
                          </a:solidFill>
                          <a:effectLst/>
                          <a:latin typeface="Calibri" panose="020F0502020204030204" pitchFamily="34" charset="0"/>
                        </a:rPr>
                        <a:t> </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buNone/>
                      </a:pPr>
                      <a:r>
                        <a:rPr lang="en-US" sz="700" b="1" i="0" u="none" strike="noStrike">
                          <a:solidFill>
                            <a:srgbClr val="000000"/>
                          </a:solidFill>
                          <a:effectLst/>
                          <a:latin typeface="Calibri" panose="020F0502020204030204" pitchFamily="34" charset="0"/>
                        </a:rPr>
                        <a:t>Campus</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buNone/>
                      </a:pPr>
                      <a:r>
                        <a:rPr lang="en-US" sz="700" b="0" i="0" u="none" strike="noStrike">
                          <a:solidFill>
                            <a:srgbClr val="000000"/>
                          </a:solidFill>
                          <a:effectLst/>
                          <a:latin typeface="Calibri" panose="020F0502020204030204" pitchFamily="34" charset="0"/>
                        </a:rPr>
                        <a:t> </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buNone/>
                      </a:pPr>
                      <a:r>
                        <a:rPr lang="en-US" sz="700" b="1" i="0" u="none" strike="noStrike">
                          <a:solidFill>
                            <a:srgbClr val="000000"/>
                          </a:solidFill>
                          <a:effectLst/>
                          <a:latin typeface="Calibri" panose="020F0502020204030204" pitchFamily="34" charset="0"/>
                        </a:rPr>
                        <a:t> </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buNone/>
                      </a:pPr>
                      <a:r>
                        <a:rPr lang="en-US" sz="700" b="0" i="0" u="none" strike="noStrike">
                          <a:solidFill>
                            <a:srgbClr val="000000"/>
                          </a:solidFill>
                          <a:effectLst/>
                          <a:latin typeface="Calibri" panose="020F0502020204030204" pitchFamily="34" charset="0"/>
                        </a:rPr>
                        <a:t> </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514360860"/>
                  </a:ext>
                </a:extLst>
              </a:tr>
              <a:tr h="163332">
                <a:tc>
                  <a:txBody>
                    <a:bodyPr/>
                    <a:lstStyle/>
                    <a:p>
                      <a:pPr algn="l" fontAlgn="b">
                        <a:buNone/>
                      </a:pPr>
                      <a:r>
                        <a:rPr lang="en-US" sz="700" b="1" i="0" u="none" strike="noStrike">
                          <a:solidFill>
                            <a:srgbClr val="000000"/>
                          </a:solidFill>
                          <a:effectLst/>
                          <a:latin typeface="Calibri" panose="020F0502020204030204" pitchFamily="34" charset="0"/>
                        </a:rPr>
                        <a:t>Highline</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buNone/>
                      </a:pPr>
                      <a:r>
                        <a:rPr lang="en-US" sz="700" b="1" i="0" u="none" strike="noStrike">
                          <a:solidFill>
                            <a:srgbClr val="000000"/>
                          </a:solidFill>
                          <a:effectLst/>
                          <a:latin typeface="Calibri" panose="020F0502020204030204" pitchFamily="34" charset="0"/>
                        </a:rPr>
                        <a:t>Decarb</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buNone/>
                      </a:pPr>
                      <a:r>
                        <a:rPr lang="en-US" sz="700" b="1" i="0" u="none" strike="noStrike">
                          <a:solidFill>
                            <a:srgbClr val="000000"/>
                          </a:solidFill>
                          <a:effectLst/>
                          <a:latin typeface="Calibri" panose="020F0502020204030204" pitchFamily="34" charset="0"/>
                        </a:rPr>
                        <a:t>Campus</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buNone/>
                      </a:pPr>
                      <a:r>
                        <a:rPr lang="en-US" sz="700" b="1" i="0" u="none" strike="noStrike">
                          <a:solidFill>
                            <a:srgbClr val="000000"/>
                          </a:solidFill>
                          <a:effectLst/>
                          <a:latin typeface="Calibri" panose="020F0502020204030204" pitchFamily="34" charset="0"/>
                        </a:rPr>
                        <a:t> </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buNone/>
                      </a:pPr>
                      <a:r>
                        <a:rPr lang="en-US" sz="700" b="1" i="0" u="none" strike="noStrike">
                          <a:solidFill>
                            <a:srgbClr val="000000"/>
                          </a:solidFill>
                          <a:effectLst/>
                          <a:latin typeface="Calibri" panose="020F0502020204030204" pitchFamily="34" charset="0"/>
                        </a:rPr>
                        <a:t> </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buNone/>
                      </a:pPr>
                      <a:r>
                        <a:rPr lang="en-US" sz="700" b="0" i="0" u="none" strike="noStrike">
                          <a:solidFill>
                            <a:srgbClr val="000000"/>
                          </a:solidFill>
                          <a:effectLst/>
                          <a:latin typeface="Calibri" panose="020F0502020204030204" pitchFamily="34" charset="0"/>
                        </a:rPr>
                        <a:t> </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158218137"/>
                  </a:ext>
                </a:extLst>
              </a:tr>
              <a:tr h="163332">
                <a:tc>
                  <a:txBody>
                    <a:bodyPr/>
                    <a:lstStyle/>
                    <a:p>
                      <a:pPr algn="l" fontAlgn="b">
                        <a:buNone/>
                      </a:pPr>
                      <a:r>
                        <a:rPr lang="en-US" sz="700" b="1" i="0" u="none" strike="noStrike">
                          <a:solidFill>
                            <a:srgbClr val="000000"/>
                          </a:solidFill>
                          <a:effectLst/>
                          <a:latin typeface="Calibri" panose="020F0502020204030204" pitchFamily="34" charset="0"/>
                        </a:rPr>
                        <a:t>Lake WA</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buNone/>
                      </a:pPr>
                      <a:r>
                        <a:rPr lang="en-US" sz="700" b="0" i="0" u="none" strike="noStrike">
                          <a:solidFill>
                            <a:srgbClr val="000000"/>
                          </a:solidFill>
                          <a:effectLst/>
                          <a:latin typeface="Calibri" panose="020F0502020204030204" pitchFamily="34" charset="0"/>
                        </a:rPr>
                        <a:t> </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buNone/>
                      </a:pPr>
                      <a:r>
                        <a:rPr lang="en-US" sz="700" b="1" i="0" u="none" strike="noStrike">
                          <a:solidFill>
                            <a:srgbClr val="000000"/>
                          </a:solidFill>
                          <a:effectLst/>
                          <a:latin typeface="Calibri" panose="020F0502020204030204" pitchFamily="34" charset="0"/>
                        </a:rPr>
                        <a:t>Campus</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buNone/>
                      </a:pPr>
                      <a:r>
                        <a:rPr lang="en-US" sz="700" b="1" i="0" u="none" strike="noStrike">
                          <a:solidFill>
                            <a:srgbClr val="000000"/>
                          </a:solidFill>
                          <a:effectLst/>
                          <a:latin typeface="Calibri" panose="020F0502020204030204" pitchFamily="34" charset="0"/>
                        </a:rPr>
                        <a:t> </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buNone/>
                      </a:pPr>
                      <a:r>
                        <a:rPr lang="en-US" sz="700" b="1" i="0" u="none" strike="noStrike">
                          <a:solidFill>
                            <a:srgbClr val="000000"/>
                          </a:solidFill>
                          <a:effectLst/>
                          <a:latin typeface="Calibri" panose="020F0502020204030204" pitchFamily="34" charset="0"/>
                        </a:rPr>
                        <a:t> </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buNone/>
                      </a:pPr>
                      <a:r>
                        <a:rPr lang="en-US" sz="700" b="0" i="0" u="none" strike="noStrike">
                          <a:solidFill>
                            <a:srgbClr val="000000"/>
                          </a:solidFill>
                          <a:effectLst/>
                          <a:latin typeface="Calibri" panose="020F0502020204030204" pitchFamily="34" charset="0"/>
                        </a:rPr>
                        <a:t> </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684207363"/>
                  </a:ext>
                </a:extLst>
              </a:tr>
              <a:tr h="163332">
                <a:tc>
                  <a:txBody>
                    <a:bodyPr/>
                    <a:lstStyle/>
                    <a:p>
                      <a:pPr algn="l" fontAlgn="b">
                        <a:buNone/>
                      </a:pPr>
                      <a:r>
                        <a:rPr lang="en-US" sz="700" b="1" i="0" u="none" strike="noStrike">
                          <a:solidFill>
                            <a:srgbClr val="000000"/>
                          </a:solidFill>
                          <a:effectLst/>
                          <a:latin typeface="Calibri" panose="020F0502020204030204" pitchFamily="34" charset="0"/>
                        </a:rPr>
                        <a:t>Walla Walla</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buNone/>
                      </a:pPr>
                      <a:r>
                        <a:rPr lang="en-US" sz="700" b="0" i="0" u="none" strike="noStrike">
                          <a:solidFill>
                            <a:srgbClr val="000000"/>
                          </a:solidFill>
                          <a:effectLst/>
                          <a:latin typeface="Calibri" panose="020F0502020204030204" pitchFamily="34" charset="0"/>
                        </a:rPr>
                        <a:t> </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buNone/>
                      </a:pPr>
                      <a:r>
                        <a:rPr lang="en-US" sz="700" b="1" i="0" u="none" strike="noStrike">
                          <a:solidFill>
                            <a:srgbClr val="000000"/>
                          </a:solidFill>
                          <a:effectLst/>
                          <a:latin typeface="Calibri" panose="020F0502020204030204" pitchFamily="34" charset="0"/>
                        </a:rPr>
                        <a:t>Campus</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buNone/>
                      </a:pPr>
                      <a:r>
                        <a:rPr lang="en-US" sz="700" b="1" i="0" u="none" strike="noStrike">
                          <a:solidFill>
                            <a:srgbClr val="000000"/>
                          </a:solidFill>
                          <a:effectLst/>
                          <a:latin typeface="Calibri" panose="020F0502020204030204" pitchFamily="34" charset="0"/>
                        </a:rPr>
                        <a:t> </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buNone/>
                      </a:pPr>
                      <a:r>
                        <a:rPr lang="en-US" sz="700" b="1" i="0" u="none" strike="noStrike">
                          <a:solidFill>
                            <a:srgbClr val="000000"/>
                          </a:solidFill>
                          <a:effectLst/>
                          <a:latin typeface="Calibri" panose="020F0502020204030204" pitchFamily="34" charset="0"/>
                        </a:rPr>
                        <a:t> </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buNone/>
                      </a:pPr>
                      <a:r>
                        <a:rPr lang="en-US" sz="700" b="1" i="0" u="none" strike="noStrike">
                          <a:solidFill>
                            <a:srgbClr val="000000"/>
                          </a:solidFill>
                          <a:effectLst/>
                          <a:latin typeface="Calibri" panose="020F0502020204030204" pitchFamily="34" charset="0"/>
                        </a:rPr>
                        <a:t> </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954460719"/>
                  </a:ext>
                </a:extLst>
              </a:tr>
              <a:tr h="163332">
                <a:tc>
                  <a:txBody>
                    <a:bodyPr/>
                    <a:lstStyle/>
                    <a:p>
                      <a:pPr algn="r" fontAlgn="b">
                        <a:buNone/>
                      </a:pPr>
                      <a:r>
                        <a:rPr lang="en-US" sz="700" b="1" i="0" u="none" strike="noStrike">
                          <a:solidFill>
                            <a:srgbClr val="000000"/>
                          </a:solidFill>
                          <a:effectLst/>
                          <a:latin typeface="Calibri" panose="020F0502020204030204" pitchFamily="34" charset="0"/>
                        </a:rPr>
                        <a:t>Clover Park</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700" b="0" i="0" u="none" strike="noStrike">
                          <a:solidFill>
                            <a:srgbClr val="000000"/>
                          </a:solidFill>
                          <a:effectLst/>
                          <a:latin typeface="Calibri" panose="020F0502020204030204" pitchFamily="34" charset="0"/>
                        </a:rPr>
                        <a:t> </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700" b="1" i="0" u="none" strike="noStrike">
                          <a:solidFill>
                            <a:srgbClr val="000000"/>
                          </a:solidFill>
                          <a:effectLst/>
                          <a:latin typeface="Calibri" panose="020F0502020204030204" pitchFamily="34" charset="0"/>
                        </a:rPr>
                        <a:t>Tier 1</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buNone/>
                      </a:pPr>
                      <a:r>
                        <a:rPr lang="en-US" sz="700" b="0" i="0" u="none" strike="noStrike">
                          <a:solidFill>
                            <a:srgbClr val="000000"/>
                          </a:solidFill>
                          <a:effectLst/>
                          <a:latin typeface="Calibri" panose="020F0502020204030204" pitchFamily="34" charset="0"/>
                        </a:rPr>
                        <a:t> </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700" b="1" i="0" u="none" strike="noStrike">
                          <a:solidFill>
                            <a:srgbClr val="000000"/>
                          </a:solidFill>
                          <a:effectLst/>
                          <a:latin typeface="Calibri" panose="020F0502020204030204" pitchFamily="34" charset="0"/>
                        </a:rPr>
                        <a:t>Tier 2</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buNone/>
                      </a:pPr>
                      <a:r>
                        <a:rPr lang="en-US" sz="700" b="0" i="0" u="none" strike="noStrike">
                          <a:solidFill>
                            <a:srgbClr val="000000"/>
                          </a:solidFill>
                          <a:effectLst/>
                          <a:latin typeface="Calibri" panose="020F0502020204030204" pitchFamily="34" charset="0"/>
                        </a:rPr>
                        <a:t> </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4304526"/>
                  </a:ext>
                </a:extLst>
              </a:tr>
              <a:tr h="163332">
                <a:tc>
                  <a:txBody>
                    <a:bodyPr/>
                    <a:lstStyle/>
                    <a:p>
                      <a:pPr algn="r" fontAlgn="b">
                        <a:buNone/>
                      </a:pPr>
                      <a:r>
                        <a:rPr lang="en-US" sz="700" b="1" i="0" u="none" strike="noStrike">
                          <a:solidFill>
                            <a:srgbClr val="000000"/>
                          </a:solidFill>
                          <a:effectLst/>
                          <a:latin typeface="Calibri" panose="020F0502020204030204" pitchFamily="34" charset="0"/>
                        </a:rPr>
                        <a:t>Renton</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700" b="0" i="0" u="none" strike="noStrike">
                          <a:solidFill>
                            <a:srgbClr val="000000"/>
                          </a:solidFill>
                          <a:effectLst/>
                          <a:latin typeface="Calibri" panose="020F0502020204030204" pitchFamily="34" charset="0"/>
                        </a:rPr>
                        <a:t> </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700" b="1" i="0" u="none" strike="noStrike">
                          <a:solidFill>
                            <a:srgbClr val="000000"/>
                          </a:solidFill>
                          <a:effectLst/>
                          <a:latin typeface="Calibri" panose="020F0502020204030204" pitchFamily="34" charset="0"/>
                        </a:rPr>
                        <a:t>Tier 1</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buNone/>
                      </a:pPr>
                      <a:r>
                        <a:rPr lang="en-US" sz="700" b="0" i="0" u="none" strike="noStrike">
                          <a:solidFill>
                            <a:srgbClr val="000000"/>
                          </a:solidFill>
                          <a:effectLst/>
                          <a:latin typeface="Calibri" panose="020F0502020204030204" pitchFamily="34" charset="0"/>
                        </a:rPr>
                        <a:t> </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700" b="1" i="0" u="none" strike="noStrike">
                          <a:solidFill>
                            <a:srgbClr val="000000"/>
                          </a:solidFill>
                          <a:effectLst/>
                          <a:latin typeface="Calibri" panose="020F0502020204030204" pitchFamily="34" charset="0"/>
                        </a:rPr>
                        <a:t>Tier 2</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buNone/>
                      </a:pPr>
                      <a:r>
                        <a:rPr lang="en-US" sz="700" b="0" i="0" u="none" strike="noStrike">
                          <a:solidFill>
                            <a:srgbClr val="000000"/>
                          </a:solidFill>
                          <a:effectLst/>
                          <a:latin typeface="Calibri" panose="020F0502020204030204" pitchFamily="34" charset="0"/>
                        </a:rPr>
                        <a:t> </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86455439"/>
                  </a:ext>
                </a:extLst>
              </a:tr>
              <a:tr h="163332">
                <a:tc>
                  <a:txBody>
                    <a:bodyPr/>
                    <a:lstStyle/>
                    <a:p>
                      <a:pPr algn="r" fontAlgn="b">
                        <a:buNone/>
                      </a:pPr>
                      <a:r>
                        <a:rPr lang="en-US" sz="700" b="1" i="0" u="none" strike="noStrike">
                          <a:solidFill>
                            <a:srgbClr val="000000"/>
                          </a:solidFill>
                          <a:effectLst/>
                          <a:latin typeface="Calibri" panose="020F0502020204030204" pitchFamily="34" charset="0"/>
                        </a:rPr>
                        <a:t>Spokane CC</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buNone/>
                      </a:pPr>
                      <a:r>
                        <a:rPr lang="en-US" sz="700" b="0" i="0" u="none" strike="noStrike">
                          <a:solidFill>
                            <a:srgbClr val="000000"/>
                          </a:solidFill>
                          <a:effectLst/>
                          <a:latin typeface="Calibri" panose="020F0502020204030204" pitchFamily="34" charset="0"/>
                        </a:rPr>
                        <a:t> </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700" b="0" i="1" u="none" strike="noStrike">
                          <a:solidFill>
                            <a:srgbClr val="000000"/>
                          </a:solidFill>
                          <a:effectLst/>
                          <a:latin typeface="Calibri" panose="020F0502020204030204" pitchFamily="34" charset="0"/>
                        </a:rPr>
                        <a:t>In process</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buNone/>
                      </a:pPr>
                      <a:r>
                        <a:rPr lang="en-US" sz="700" b="0" i="0" u="none" strike="noStrike">
                          <a:solidFill>
                            <a:srgbClr val="000000"/>
                          </a:solidFill>
                          <a:effectLst/>
                          <a:latin typeface="Calibri" panose="020F0502020204030204" pitchFamily="34" charset="0"/>
                        </a:rPr>
                        <a:t>Tier 1A</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buNone/>
                      </a:pPr>
                      <a:r>
                        <a:rPr lang="en-US" sz="700" b="0" i="0" u="none" strike="noStrike">
                          <a:solidFill>
                            <a:srgbClr val="000000"/>
                          </a:solidFill>
                          <a:effectLst/>
                          <a:latin typeface="Calibri" panose="020F0502020204030204" pitchFamily="34" charset="0"/>
                        </a:rPr>
                        <a:t>Tier 1B, 2</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buNone/>
                      </a:pPr>
                      <a:r>
                        <a:rPr lang="en-US" sz="700" b="0" i="0" u="none" strike="noStrike">
                          <a:solidFill>
                            <a:srgbClr val="000000"/>
                          </a:solidFill>
                          <a:effectLst/>
                          <a:latin typeface="Calibri" panose="020F0502020204030204" pitchFamily="34" charset="0"/>
                        </a:rPr>
                        <a:t>Tier 1C</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950463118"/>
                  </a:ext>
                </a:extLst>
              </a:tr>
              <a:tr h="163332">
                <a:tc>
                  <a:txBody>
                    <a:bodyPr/>
                    <a:lstStyle/>
                    <a:p>
                      <a:pPr algn="r" fontAlgn="b">
                        <a:buNone/>
                      </a:pPr>
                      <a:r>
                        <a:rPr lang="en-US" sz="700" b="1" i="0" u="none" strike="noStrike">
                          <a:solidFill>
                            <a:srgbClr val="000000"/>
                          </a:solidFill>
                          <a:effectLst/>
                          <a:latin typeface="Calibri" panose="020F0502020204030204" pitchFamily="34" charset="0"/>
                        </a:rPr>
                        <a:t>Pierce Ft Steilacoom</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buNone/>
                      </a:pPr>
                      <a:r>
                        <a:rPr lang="en-US" sz="700" b="0" i="0" u="none" strike="noStrike">
                          <a:solidFill>
                            <a:srgbClr val="000000"/>
                          </a:solidFill>
                          <a:effectLst/>
                          <a:latin typeface="Calibri" panose="020F0502020204030204" pitchFamily="34" charset="0"/>
                        </a:rPr>
                        <a:t> </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700" b="0" i="1" u="none" strike="noStrike">
                          <a:solidFill>
                            <a:srgbClr val="000000"/>
                          </a:solidFill>
                          <a:effectLst/>
                          <a:latin typeface="Calibri" panose="020F0502020204030204" pitchFamily="34" charset="0"/>
                        </a:rPr>
                        <a:t>In process</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buNone/>
                      </a:pPr>
                      <a:r>
                        <a:rPr lang="en-US" sz="700" b="0" i="0" u="none" strike="noStrike">
                          <a:solidFill>
                            <a:srgbClr val="000000"/>
                          </a:solidFill>
                          <a:effectLst/>
                          <a:latin typeface="Calibri" panose="020F0502020204030204" pitchFamily="34" charset="0"/>
                        </a:rPr>
                        <a:t>Tier 1A</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buNone/>
                      </a:pPr>
                      <a:r>
                        <a:rPr lang="en-US" sz="700" b="0" i="0" u="none" strike="noStrike">
                          <a:solidFill>
                            <a:srgbClr val="000000"/>
                          </a:solidFill>
                          <a:effectLst/>
                          <a:latin typeface="Calibri" panose="020F0502020204030204" pitchFamily="34" charset="0"/>
                        </a:rPr>
                        <a:t>Tier 2</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buNone/>
                      </a:pPr>
                      <a:r>
                        <a:rPr lang="en-US" sz="700" b="0" i="0" u="none" strike="noStrike">
                          <a:solidFill>
                            <a:srgbClr val="000000"/>
                          </a:solidFill>
                          <a:effectLst/>
                          <a:latin typeface="Calibri" panose="020F0502020204030204" pitchFamily="34" charset="0"/>
                        </a:rPr>
                        <a:t>Tier 1C</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813343401"/>
                  </a:ext>
                </a:extLst>
              </a:tr>
              <a:tr h="163332">
                <a:tc>
                  <a:txBody>
                    <a:bodyPr/>
                    <a:lstStyle/>
                    <a:p>
                      <a:pPr algn="r" fontAlgn="b">
                        <a:buNone/>
                      </a:pPr>
                      <a:r>
                        <a:rPr lang="en-US" sz="700" b="1" i="0" u="none" strike="noStrike">
                          <a:solidFill>
                            <a:srgbClr val="000000"/>
                          </a:solidFill>
                          <a:effectLst/>
                          <a:latin typeface="Calibri" panose="020F0502020204030204" pitchFamily="34" charset="0"/>
                        </a:rPr>
                        <a:t>Pierce Puyallup</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buNone/>
                      </a:pPr>
                      <a:r>
                        <a:rPr lang="en-US" sz="700" b="0" i="0" u="none" strike="noStrike">
                          <a:solidFill>
                            <a:srgbClr val="000000"/>
                          </a:solidFill>
                          <a:effectLst/>
                          <a:latin typeface="Calibri" panose="020F0502020204030204" pitchFamily="34" charset="0"/>
                        </a:rPr>
                        <a:t> </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700" b="0" i="1" u="none" strike="noStrike">
                          <a:solidFill>
                            <a:srgbClr val="000000"/>
                          </a:solidFill>
                          <a:effectLst/>
                          <a:latin typeface="Calibri" panose="020F0502020204030204" pitchFamily="34" charset="0"/>
                        </a:rPr>
                        <a:t>In process</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buNone/>
                      </a:pPr>
                      <a:r>
                        <a:rPr lang="en-US" sz="700" b="0" i="0" u="none" strike="noStrike">
                          <a:solidFill>
                            <a:srgbClr val="000000"/>
                          </a:solidFill>
                          <a:effectLst/>
                          <a:latin typeface="Calibri" panose="020F0502020204030204" pitchFamily="34" charset="0"/>
                        </a:rPr>
                        <a:t> </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buNone/>
                      </a:pPr>
                      <a:r>
                        <a:rPr lang="en-US" sz="700" b="0" i="0" u="none" strike="noStrike">
                          <a:solidFill>
                            <a:srgbClr val="000000"/>
                          </a:solidFill>
                          <a:effectLst/>
                          <a:latin typeface="Calibri" panose="020F0502020204030204" pitchFamily="34" charset="0"/>
                        </a:rPr>
                        <a:t>Tier 2</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buNone/>
                      </a:pPr>
                      <a:r>
                        <a:rPr lang="en-US" sz="700" b="0" i="0" u="none" strike="noStrike">
                          <a:solidFill>
                            <a:srgbClr val="000000"/>
                          </a:solidFill>
                          <a:effectLst/>
                          <a:latin typeface="Calibri" panose="020F0502020204030204" pitchFamily="34" charset="0"/>
                        </a:rPr>
                        <a:t>Tier 1C</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547479583"/>
                  </a:ext>
                </a:extLst>
              </a:tr>
              <a:tr h="163332">
                <a:tc>
                  <a:txBody>
                    <a:bodyPr/>
                    <a:lstStyle/>
                    <a:p>
                      <a:pPr algn="r" fontAlgn="b">
                        <a:buNone/>
                      </a:pPr>
                      <a:r>
                        <a:rPr lang="en-US" sz="700" b="1" i="0" u="none" strike="noStrike">
                          <a:solidFill>
                            <a:srgbClr val="000000"/>
                          </a:solidFill>
                          <a:effectLst/>
                          <a:latin typeface="Calibri" panose="020F0502020204030204" pitchFamily="34" charset="0"/>
                        </a:rPr>
                        <a:t>Spokane Falls</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buNone/>
                      </a:pPr>
                      <a:r>
                        <a:rPr lang="en-US" sz="700" b="0" i="0" u="none" strike="noStrike">
                          <a:solidFill>
                            <a:srgbClr val="000000"/>
                          </a:solidFill>
                          <a:effectLst/>
                          <a:latin typeface="Calibri" panose="020F0502020204030204" pitchFamily="34" charset="0"/>
                        </a:rPr>
                        <a:t> </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700" b="0" i="1" u="none" strike="noStrike">
                          <a:solidFill>
                            <a:srgbClr val="000000"/>
                          </a:solidFill>
                          <a:effectLst/>
                          <a:latin typeface="Calibri" panose="020F0502020204030204" pitchFamily="34" charset="0"/>
                        </a:rPr>
                        <a:t>In process</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buNone/>
                      </a:pPr>
                      <a:r>
                        <a:rPr lang="en-US" sz="700" b="0" i="0" u="none" strike="noStrike">
                          <a:solidFill>
                            <a:srgbClr val="000000"/>
                          </a:solidFill>
                          <a:effectLst/>
                          <a:latin typeface="Calibri" panose="020F0502020204030204" pitchFamily="34" charset="0"/>
                        </a:rPr>
                        <a:t> </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buNone/>
                      </a:pPr>
                      <a:r>
                        <a:rPr lang="en-US" sz="700" b="0" i="0" u="none" strike="noStrike">
                          <a:solidFill>
                            <a:srgbClr val="000000"/>
                          </a:solidFill>
                          <a:effectLst/>
                          <a:latin typeface="Calibri" panose="020F0502020204030204" pitchFamily="34" charset="0"/>
                        </a:rPr>
                        <a:t>Tier 2</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buNone/>
                      </a:pPr>
                      <a:r>
                        <a:rPr lang="en-US" sz="700" b="0" i="0" u="none" strike="noStrike">
                          <a:solidFill>
                            <a:srgbClr val="000000"/>
                          </a:solidFill>
                          <a:effectLst/>
                          <a:latin typeface="Calibri" panose="020F0502020204030204" pitchFamily="34" charset="0"/>
                        </a:rPr>
                        <a:t>Tier 1C</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731919688"/>
                  </a:ext>
                </a:extLst>
              </a:tr>
              <a:tr h="163332">
                <a:tc>
                  <a:txBody>
                    <a:bodyPr/>
                    <a:lstStyle/>
                    <a:p>
                      <a:pPr algn="r" fontAlgn="b">
                        <a:buNone/>
                      </a:pPr>
                      <a:r>
                        <a:rPr lang="en-US" sz="700" b="1" i="0" u="none" strike="noStrike">
                          <a:solidFill>
                            <a:srgbClr val="000000"/>
                          </a:solidFill>
                          <a:effectLst/>
                          <a:latin typeface="Calibri" panose="020F0502020204030204" pitchFamily="34" charset="0"/>
                        </a:rPr>
                        <a:t>SPSCC</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buNone/>
                      </a:pPr>
                      <a:r>
                        <a:rPr lang="en-US" sz="700" b="0" i="0" u="none" strike="noStrike">
                          <a:solidFill>
                            <a:srgbClr val="000000"/>
                          </a:solidFill>
                          <a:effectLst/>
                          <a:latin typeface="Calibri" panose="020F0502020204030204" pitchFamily="34" charset="0"/>
                        </a:rPr>
                        <a:t> </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700" b="0" i="1" u="none" strike="noStrike">
                          <a:solidFill>
                            <a:srgbClr val="000000"/>
                          </a:solidFill>
                          <a:effectLst/>
                          <a:latin typeface="Calibri" panose="020F0502020204030204" pitchFamily="34" charset="0"/>
                        </a:rPr>
                        <a:t>In process</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buNone/>
                      </a:pPr>
                      <a:r>
                        <a:rPr lang="en-US" sz="700" b="0" i="0" u="none" strike="noStrike">
                          <a:solidFill>
                            <a:srgbClr val="000000"/>
                          </a:solidFill>
                          <a:effectLst/>
                          <a:latin typeface="Calibri" panose="020F0502020204030204" pitchFamily="34" charset="0"/>
                        </a:rPr>
                        <a:t> </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buNone/>
                      </a:pPr>
                      <a:r>
                        <a:rPr lang="en-US" sz="700" b="0" i="0" u="none" strike="noStrike">
                          <a:solidFill>
                            <a:srgbClr val="000000"/>
                          </a:solidFill>
                          <a:effectLst/>
                          <a:latin typeface="Calibri" panose="020F0502020204030204" pitchFamily="34" charset="0"/>
                        </a:rPr>
                        <a:t>Tier 2</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buNone/>
                      </a:pPr>
                      <a:r>
                        <a:rPr lang="en-US" sz="700" b="0" i="0" u="none" strike="noStrike">
                          <a:solidFill>
                            <a:srgbClr val="000000"/>
                          </a:solidFill>
                          <a:effectLst/>
                          <a:latin typeface="Calibri" panose="020F0502020204030204" pitchFamily="34" charset="0"/>
                        </a:rPr>
                        <a:t>Tier 1C</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298675362"/>
                  </a:ext>
                </a:extLst>
              </a:tr>
              <a:tr h="163332">
                <a:tc>
                  <a:txBody>
                    <a:bodyPr/>
                    <a:lstStyle/>
                    <a:p>
                      <a:pPr algn="r" fontAlgn="b">
                        <a:buNone/>
                      </a:pPr>
                      <a:r>
                        <a:rPr lang="en-US" sz="700" b="1" i="0" u="none" strike="noStrike">
                          <a:solidFill>
                            <a:srgbClr val="FF0000"/>
                          </a:solidFill>
                          <a:effectLst/>
                          <a:latin typeface="Calibri" panose="020F0502020204030204" pitchFamily="34" charset="0"/>
                        </a:rPr>
                        <a:t>Bates</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700" b="0" i="0" u="none" strike="noStrike">
                          <a:solidFill>
                            <a:srgbClr val="000000"/>
                          </a:solidFill>
                          <a:effectLst/>
                          <a:latin typeface="Calibri" panose="020F0502020204030204" pitchFamily="34" charset="0"/>
                        </a:rPr>
                        <a:t> </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700" b="0" i="0" u="none" strike="noStrike">
                          <a:solidFill>
                            <a:srgbClr val="000000"/>
                          </a:solidFill>
                          <a:effectLst/>
                          <a:latin typeface="Calibri" panose="020F0502020204030204" pitchFamily="34" charset="0"/>
                        </a:rPr>
                        <a:t> </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700" b="1" i="0" u="none" strike="noStrike">
                          <a:solidFill>
                            <a:srgbClr val="FF0000"/>
                          </a:solidFill>
                          <a:effectLst/>
                          <a:latin typeface="Calibri" panose="020F0502020204030204" pitchFamily="34" charset="0"/>
                        </a:rPr>
                        <a:t>Tier 1A</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700" b="1" i="0" u="none" strike="noStrike">
                          <a:solidFill>
                            <a:srgbClr val="000000"/>
                          </a:solidFill>
                          <a:effectLst/>
                          <a:latin typeface="Calibri" panose="020F0502020204030204" pitchFamily="34" charset="0"/>
                        </a:rPr>
                        <a:t>Tier  2</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buNone/>
                      </a:pPr>
                      <a:r>
                        <a:rPr lang="en-US" sz="700" b="1" i="0" u="none" strike="noStrike">
                          <a:solidFill>
                            <a:srgbClr val="000000"/>
                          </a:solidFill>
                          <a:effectLst/>
                          <a:latin typeface="Calibri" panose="020F0502020204030204" pitchFamily="34" charset="0"/>
                        </a:rPr>
                        <a:t>Tier 1C</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896812769"/>
                  </a:ext>
                </a:extLst>
              </a:tr>
              <a:tr h="163332">
                <a:tc>
                  <a:txBody>
                    <a:bodyPr/>
                    <a:lstStyle/>
                    <a:p>
                      <a:pPr algn="r" fontAlgn="b">
                        <a:buNone/>
                      </a:pPr>
                      <a:r>
                        <a:rPr lang="en-US" sz="700" b="1" i="0" u="none" strike="noStrike" dirty="0">
                          <a:solidFill>
                            <a:srgbClr val="FF0000"/>
                          </a:solidFill>
                          <a:effectLst/>
                          <a:latin typeface="Calibri" panose="020F0502020204030204" pitchFamily="34" charset="0"/>
                        </a:rPr>
                        <a:t>Seattle Central</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700" b="1" i="0" u="none" strike="noStrike">
                          <a:solidFill>
                            <a:srgbClr val="000000"/>
                          </a:solidFill>
                          <a:effectLst/>
                          <a:latin typeface="Calibri" panose="020F0502020204030204" pitchFamily="34" charset="0"/>
                        </a:rPr>
                        <a:t>Decarb</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buNone/>
                      </a:pPr>
                      <a:r>
                        <a:rPr lang="en-US" sz="700" b="1" i="0" u="none" strike="noStrike">
                          <a:solidFill>
                            <a:srgbClr val="000000"/>
                          </a:solidFill>
                          <a:effectLst/>
                          <a:latin typeface="Calibri" panose="020F0502020204030204" pitchFamily="34" charset="0"/>
                        </a:rPr>
                        <a:t> </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700" b="1" i="0" u="none" strike="noStrike">
                          <a:solidFill>
                            <a:srgbClr val="FF0000"/>
                          </a:solidFill>
                          <a:effectLst/>
                          <a:latin typeface="Calibri" panose="020F0502020204030204" pitchFamily="34" charset="0"/>
                        </a:rPr>
                        <a:t>Tier 1A</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700" b="1" i="0" u="none" strike="noStrike">
                          <a:solidFill>
                            <a:srgbClr val="000000"/>
                          </a:solidFill>
                          <a:effectLst/>
                          <a:latin typeface="Calibri" panose="020F0502020204030204" pitchFamily="34" charset="0"/>
                        </a:rPr>
                        <a:t>Tier 1B, 2</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buNone/>
                      </a:pPr>
                      <a:r>
                        <a:rPr lang="en-US" sz="700" b="1" i="0" u="none" strike="noStrike">
                          <a:solidFill>
                            <a:srgbClr val="000000"/>
                          </a:solidFill>
                          <a:effectLst/>
                          <a:latin typeface="Calibri" panose="020F0502020204030204" pitchFamily="34" charset="0"/>
                        </a:rPr>
                        <a:t>Tier 1C</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989905810"/>
                  </a:ext>
                </a:extLst>
              </a:tr>
              <a:tr h="163332">
                <a:tc>
                  <a:txBody>
                    <a:bodyPr/>
                    <a:lstStyle/>
                    <a:p>
                      <a:pPr algn="r" fontAlgn="b">
                        <a:buNone/>
                      </a:pPr>
                      <a:r>
                        <a:rPr lang="en-US" sz="700" b="1" i="0" u="none" strike="noStrike">
                          <a:solidFill>
                            <a:srgbClr val="000000"/>
                          </a:solidFill>
                          <a:effectLst/>
                          <a:latin typeface="Calibri" panose="020F0502020204030204" pitchFamily="34" charset="0"/>
                        </a:rPr>
                        <a:t>Bellevue</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700" b="0" i="0" u="none" strike="noStrike">
                          <a:solidFill>
                            <a:srgbClr val="000000"/>
                          </a:solidFill>
                          <a:effectLst/>
                          <a:latin typeface="Calibri" panose="020F0502020204030204" pitchFamily="34" charset="0"/>
                        </a:rPr>
                        <a:t> </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700" b="0" i="0" u="none" strike="noStrike">
                          <a:solidFill>
                            <a:srgbClr val="000000"/>
                          </a:solidFill>
                          <a:effectLst/>
                          <a:latin typeface="Calibri" panose="020F0502020204030204" pitchFamily="34" charset="0"/>
                        </a:rPr>
                        <a:t> </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700" b="0" i="0" u="none" strike="noStrike">
                          <a:solidFill>
                            <a:srgbClr val="000000"/>
                          </a:solidFill>
                          <a:effectLst/>
                          <a:latin typeface="Calibri" panose="020F0502020204030204" pitchFamily="34" charset="0"/>
                        </a:rPr>
                        <a:t> </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700" b="1" i="0" u="none" strike="noStrike">
                          <a:solidFill>
                            <a:srgbClr val="000000"/>
                          </a:solidFill>
                          <a:effectLst/>
                          <a:latin typeface="Calibri" panose="020F0502020204030204" pitchFamily="34" charset="0"/>
                        </a:rPr>
                        <a:t>Tier 1B, 2</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buNone/>
                      </a:pPr>
                      <a:r>
                        <a:rPr lang="en-US" sz="700" b="1" i="0" u="none" strike="noStrike">
                          <a:solidFill>
                            <a:srgbClr val="000000"/>
                          </a:solidFill>
                          <a:effectLst/>
                          <a:latin typeface="Calibri" panose="020F0502020204030204" pitchFamily="34" charset="0"/>
                        </a:rPr>
                        <a:t>Tier 1C</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884167191"/>
                  </a:ext>
                </a:extLst>
              </a:tr>
              <a:tr h="163332">
                <a:tc>
                  <a:txBody>
                    <a:bodyPr/>
                    <a:lstStyle/>
                    <a:p>
                      <a:pPr algn="r" fontAlgn="b">
                        <a:buNone/>
                      </a:pPr>
                      <a:r>
                        <a:rPr lang="en-US" sz="700" b="1" i="0" u="none" strike="noStrike">
                          <a:solidFill>
                            <a:srgbClr val="000000"/>
                          </a:solidFill>
                          <a:effectLst/>
                          <a:latin typeface="Calibri" panose="020F0502020204030204" pitchFamily="34" charset="0"/>
                        </a:rPr>
                        <a:t>Big Bend</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700" b="0" i="0" u="none" strike="noStrike">
                          <a:solidFill>
                            <a:srgbClr val="000000"/>
                          </a:solidFill>
                          <a:effectLst/>
                          <a:latin typeface="Calibri" panose="020F0502020204030204" pitchFamily="34" charset="0"/>
                        </a:rPr>
                        <a:t> </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700" b="0" i="0" u="none" strike="noStrike">
                          <a:solidFill>
                            <a:srgbClr val="000000"/>
                          </a:solidFill>
                          <a:effectLst/>
                          <a:latin typeface="Calibri" panose="020F0502020204030204" pitchFamily="34" charset="0"/>
                        </a:rPr>
                        <a:t> </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700" b="0" i="0" u="none" strike="noStrike">
                          <a:solidFill>
                            <a:srgbClr val="000000"/>
                          </a:solidFill>
                          <a:effectLst/>
                          <a:latin typeface="Calibri" panose="020F0502020204030204" pitchFamily="34" charset="0"/>
                        </a:rPr>
                        <a:t> </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700" b="1" i="0" u="none" strike="noStrike">
                          <a:solidFill>
                            <a:srgbClr val="000000"/>
                          </a:solidFill>
                          <a:effectLst/>
                          <a:latin typeface="Calibri" panose="020F0502020204030204" pitchFamily="34" charset="0"/>
                        </a:rPr>
                        <a:t>Tier 1B, 2</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buNone/>
                      </a:pPr>
                      <a:r>
                        <a:rPr lang="en-US" sz="700" b="1" i="0" u="none" strike="noStrike">
                          <a:solidFill>
                            <a:srgbClr val="000000"/>
                          </a:solidFill>
                          <a:effectLst/>
                          <a:latin typeface="Calibri" panose="020F0502020204030204" pitchFamily="34" charset="0"/>
                        </a:rPr>
                        <a:t>Tier 1C</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234782585"/>
                  </a:ext>
                </a:extLst>
              </a:tr>
              <a:tr h="163332">
                <a:tc>
                  <a:txBody>
                    <a:bodyPr/>
                    <a:lstStyle/>
                    <a:p>
                      <a:pPr algn="r" fontAlgn="b">
                        <a:buNone/>
                      </a:pPr>
                      <a:r>
                        <a:rPr lang="en-US" sz="700" b="1" i="0" u="none" strike="noStrike">
                          <a:solidFill>
                            <a:srgbClr val="000000"/>
                          </a:solidFill>
                          <a:effectLst/>
                          <a:latin typeface="Calibri" panose="020F0502020204030204" pitchFamily="34" charset="0"/>
                        </a:rPr>
                        <a:t>Clark</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700" b="1" i="0" u="none" strike="noStrike">
                          <a:solidFill>
                            <a:srgbClr val="000000"/>
                          </a:solidFill>
                          <a:effectLst/>
                          <a:latin typeface="Calibri" panose="020F0502020204030204" pitchFamily="34" charset="0"/>
                        </a:rPr>
                        <a:t>Decarb</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buNone/>
                      </a:pPr>
                      <a:r>
                        <a:rPr lang="en-US" sz="700" b="1" i="0" u="none" strike="noStrike">
                          <a:solidFill>
                            <a:srgbClr val="000000"/>
                          </a:solidFill>
                          <a:effectLst/>
                          <a:latin typeface="Calibri" panose="020F0502020204030204" pitchFamily="34" charset="0"/>
                        </a:rPr>
                        <a:t> </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700" b="0" i="0" u="none" strike="noStrike">
                          <a:solidFill>
                            <a:srgbClr val="000000"/>
                          </a:solidFill>
                          <a:effectLst/>
                          <a:latin typeface="Calibri" panose="020F0502020204030204" pitchFamily="34" charset="0"/>
                        </a:rPr>
                        <a:t> </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700" b="1" i="0" u="none" strike="noStrike">
                          <a:solidFill>
                            <a:srgbClr val="000000"/>
                          </a:solidFill>
                          <a:effectLst/>
                          <a:latin typeface="Calibri" panose="020F0502020204030204" pitchFamily="34" charset="0"/>
                        </a:rPr>
                        <a:t>Tier 1B, 2</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buNone/>
                      </a:pPr>
                      <a:r>
                        <a:rPr lang="en-US" sz="700" b="1" i="0" u="none" strike="noStrike">
                          <a:solidFill>
                            <a:srgbClr val="000000"/>
                          </a:solidFill>
                          <a:effectLst/>
                          <a:latin typeface="Calibri" panose="020F0502020204030204" pitchFamily="34" charset="0"/>
                        </a:rPr>
                        <a:t>Tier 1C</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764976490"/>
                  </a:ext>
                </a:extLst>
              </a:tr>
              <a:tr h="163332">
                <a:tc>
                  <a:txBody>
                    <a:bodyPr/>
                    <a:lstStyle/>
                    <a:p>
                      <a:pPr algn="r" fontAlgn="b">
                        <a:buNone/>
                      </a:pPr>
                      <a:r>
                        <a:rPr lang="en-US" sz="700" b="1" i="0" u="none" strike="noStrike">
                          <a:solidFill>
                            <a:srgbClr val="000000"/>
                          </a:solidFill>
                          <a:effectLst/>
                          <a:latin typeface="Calibri" panose="020F0502020204030204" pitchFamily="34" charset="0"/>
                        </a:rPr>
                        <a:t>Edmonds</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700" b="1" i="0" u="none" strike="noStrike">
                          <a:solidFill>
                            <a:srgbClr val="000000"/>
                          </a:solidFill>
                          <a:effectLst/>
                          <a:latin typeface="Calibri" panose="020F0502020204030204" pitchFamily="34" charset="0"/>
                        </a:rPr>
                        <a:t>Decarb</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buNone/>
                      </a:pPr>
                      <a:r>
                        <a:rPr lang="en-US" sz="700" b="1" i="0" u="none" strike="noStrike">
                          <a:solidFill>
                            <a:srgbClr val="000000"/>
                          </a:solidFill>
                          <a:effectLst/>
                          <a:latin typeface="Calibri" panose="020F0502020204030204" pitchFamily="34" charset="0"/>
                        </a:rPr>
                        <a:t> </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700" b="0" i="0" u="none" strike="noStrike">
                          <a:solidFill>
                            <a:srgbClr val="000000"/>
                          </a:solidFill>
                          <a:effectLst/>
                          <a:latin typeface="Calibri" panose="020F0502020204030204" pitchFamily="34" charset="0"/>
                        </a:rPr>
                        <a:t> </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700" b="1" i="0" u="none" strike="noStrike">
                          <a:solidFill>
                            <a:srgbClr val="000000"/>
                          </a:solidFill>
                          <a:effectLst/>
                          <a:latin typeface="Calibri" panose="020F0502020204030204" pitchFamily="34" charset="0"/>
                        </a:rPr>
                        <a:t>Tier 1B, 2</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buNone/>
                      </a:pPr>
                      <a:r>
                        <a:rPr lang="en-US" sz="700" b="1" i="0" u="none" strike="noStrike">
                          <a:solidFill>
                            <a:srgbClr val="000000"/>
                          </a:solidFill>
                          <a:effectLst/>
                          <a:latin typeface="Calibri" panose="020F0502020204030204" pitchFamily="34" charset="0"/>
                        </a:rPr>
                        <a:t>Tier 1C</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850293426"/>
                  </a:ext>
                </a:extLst>
              </a:tr>
              <a:tr h="163332">
                <a:tc>
                  <a:txBody>
                    <a:bodyPr/>
                    <a:lstStyle/>
                    <a:p>
                      <a:pPr algn="r" fontAlgn="b">
                        <a:buNone/>
                      </a:pPr>
                      <a:r>
                        <a:rPr lang="en-US" sz="700" b="1" i="0" u="none" strike="noStrike">
                          <a:solidFill>
                            <a:srgbClr val="000000"/>
                          </a:solidFill>
                          <a:effectLst/>
                          <a:latin typeface="Calibri" panose="020F0502020204030204" pitchFamily="34" charset="0"/>
                        </a:rPr>
                        <a:t>N Seattle</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700" b="1" i="0" u="none" strike="noStrike">
                          <a:solidFill>
                            <a:srgbClr val="000000"/>
                          </a:solidFill>
                          <a:effectLst/>
                          <a:latin typeface="Calibri" panose="020F0502020204030204" pitchFamily="34" charset="0"/>
                        </a:rPr>
                        <a:t>Decarb</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buNone/>
                      </a:pPr>
                      <a:r>
                        <a:rPr lang="en-US" sz="700" b="1" i="0" u="none" strike="noStrike">
                          <a:solidFill>
                            <a:srgbClr val="000000"/>
                          </a:solidFill>
                          <a:effectLst/>
                          <a:latin typeface="Calibri" panose="020F0502020204030204" pitchFamily="34" charset="0"/>
                        </a:rPr>
                        <a:t> </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700" b="0" i="0" u="none" strike="noStrike">
                          <a:solidFill>
                            <a:srgbClr val="000000"/>
                          </a:solidFill>
                          <a:effectLst/>
                          <a:latin typeface="Calibri" panose="020F0502020204030204" pitchFamily="34" charset="0"/>
                        </a:rPr>
                        <a:t> </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700" b="1" i="0" u="none" strike="noStrike">
                          <a:solidFill>
                            <a:srgbClr val="000000"/>
                          </a:solidFill>
                          <a:effectLst/>
                          <a:latin typeface="Calibri" panose="020F0502020204030204" pitchFamily="34" charset="0"/>
                        </a:rPr>
                        <a:t>Tier 1B, 2</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buNone/>
                      </a:pPr>
                      <a:r>
                        <a:rPr lang="en-US" sz="700" b="1" i="0" u="none" strike="noStrike">
                          <a:solidFill>
                            <a:srgbClr val="000000"/>
                          </a:solidFill>
                          <a:effectLst/>
                          <a:latin typeface="Calibri" panose="020F0502020204030204" pitchFamily="34" charset="0"/>
                        </a:rPr>
                        <a:t>Tier 1C</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737706760"/>
                  </a:ext>
                </a:extLst>
              </a:tr>
              <a:tr h="163332">
                <a:tc>
                  <a:txBody>
                    <a:bodyPr/>
                    <a:lstStyle/>
                    <a:p>
                      <a:pPr algn="r" fontAlgn="b">
                        <a:buNone/>
                      </a:pPr>
                      <a:r>
                        <a:rPr lang="en-US" sz="700" b="1" i="0" u="none" strike="noStrike">
                          <a:solidFill>
                            <a:srgbClr val="000000"/>
                          </a:solidFill>
                          <a:effectLst/>
                          <a:latin typeface="Calibri" panose="020F0502020204030204" pitchFamily="34" charset="0"/>
                        </a:rPr>
                        <a:t>S Seattle</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700" b="0" i="0" u="none" strike="noStrike">
                          <a:solidFill>
                            <a:srgbClr val="000000"/>
                          </a:solidFill>
                          <a:effectLst/>
                          <a:latin typeface="Calibri" panose="020F0502020204030204" pitchFamily="34" charset="0"/>
                        </a:rPr>
                        <a:t> </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700" b="0" i="0" u="none" strike="noStrike">
                          <a:solidFill>
                            <a:srgbClr val="000000"/>
                          </a:solidFill>
                          <a:effectLst/>
                          <a:latin typeface="Calibri" panose="020F0502020204030204" pitchFamily="34" charset="0"/>
                        </a:rPr>
                        <a:t> </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700" b="0" i="0" u="none" strike="noStrike">
                          <a:solidFill>
                            <a:srgbClr val="000000"/>
                          </a:solidFill>
                          <a:effectLst/>
                          <a:latin typeface="Calibri" panose="020F0502020204030204" pitchFamily="34" charset="0"/>
                        </a:rPr>
                        <a:t> </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700" b="1" i="0" u="none" strike="noStrike">
                          <a:solidFill>
                            <a:srgbClr val="000000"/>
                          </a:solidFill>
                          <a:effectLst/>
                          <a:latin typeface="Calibri" panose="020F0502020204030204" pitchFamily="34" charset="0"/>
                        </a:rPr>
                        <a:t>Tier 1B, 2</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buNone/>
                      </a:pPr>
                      <a:r>
                        <a:rPr lang="en-US" sz="700" b="1" i="0" u="none" strike="noStrike">
                          <a:solidFill>
                            <a:srgbClr val="000000"/>
                          </a:solidFill>
                          <a:effectLst/>
                          <a:latin typeface="Calibri" panose="020F0502020204030204" pitchFamily="34" charset="0"/>
                        </a:rPr>
                        <a:t>Tier 1C</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594285433"/>
                  </a:ext>
                </a:extLst>
              </a:tr>
              <a:tr h="163332">
                <a:tc>
                  <a:txBody>
                    <a:bodyPr/>
                    <a:lstStyle/>
                    <a:p>
                      <a:pPr algn="r" fontAlgn="b">
                        <a:buNone/>
                      </a:pPr>
                      <a:r>
                        <a:rPr lang="en-US" sz="700" b="1" i="0" u="none" strike="noStrike">
                          <a:solidFill>
                            <a:srgbClr val="000000"/>
                          </a:solidFill>
                          <a:effectLst/>
                          <a:latin typeface="Calibri" panose="020F0502020204030204" pitchFamily="34" charset="0"/>
                        </a:rPr>
                        <a:t>Yakima Valley</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700" b="0" i="0" u="none" strike="noStrike">
                          <a:solidFill>
                            <a:srgbClr val="000000"/>
                          </a:solidFill>
                          <a:effectLst/>
                          <a:latin typeface="Calibri" panose="020F0502020204030204" pitchFamily="34" charset="0"/>
                        </a:rPr>
                        <a:t> </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700" b="0" i="0" u="none" strike="noStrike">
                          <a:solidFill>
                            <a:srgbClr val="000000"/>
                          </a:solidFill>
                          <a:effectLst/>
                          <a:latin typeface="Calibri" panose="020F0502020204030204" pitchFamily="34" charset="0"/>
                        </a:rPr>
                        <a:t> </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700" b="0" i="0" u="none" strike="noStrike">
                          <a:solidFill>
                            <a:srgbClr val="000000"/>
                          </a:solidFill>
                          <a:effectLst/>
                          <a:latin typeface="Calibri" panose="020F0502020204030204" pitchFamily="34" charset="0"/>
                        </a:rPr>
                        <a:t> </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700" b="1" i="0" u="none" strike="noStrike">
                          <a:solidFill>
                            <a:srgbClr val="000000"/>
                          </a:solidFill>
                          <a:effectLst/>
                          <a:latin typeface="Calibri" panose="020F0502020204030204" pitchFamily="34" charset="0"/>
                        </a:rPr>
                        <a:t>Tier 1B, 2</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buNone/>
                      </a:pPr>
                      <a:r>
                        <a:rPr lang="en-US" sz="700" b="1" i="0" u="none" strike="noStrike">
                          <a:solidFill>
                            <a:srgbClr val="000000"/>
                          </a:solidFill>
                          <a:effectLst/>
                          <a:latin typeface="Calibri" panose="020F0502020204030204" pitchFamily="34" charset="0"/>
                        </a:rPr>
                        <a:t>Tier 1C</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530705555"/>
                  </a:ext>
                </a:extLst>
              </a:tr>
              <a:tr h="163332">
                <a:tc>
                  <a:txBody>
                    <a:bodyPr/>
                    <a:lstStyle/>
                    <a:p>
                      <a:pPr algn="r" fontAlgn="b">
                        <a:buNone/>
                      </a:pPr>
                      <a:r>
                        <a:rPr lang="en-US" sz="700" b="1" i="0" u="none" strike="noStrike">
                          <a:solidFill>
                            <a:srgbClr val="000000"/>
                          </a:solidFill>
                          <a:effectLst/>
                          <a:latin typeface="Calibri" panose="020F0502020204030204" pitchFamily="34" charset="0"/>
                        </a:rPr>
                        <a:t>Bellingham Tech</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700" b="0" i="0" u="none" strike="noStrike">
                          <a:solidFill>
                            <a:srgbClr val="000000"/>
                          </a:solidFill>
                          <a:effectLst/>
                          <a:latin typeface="Calibri" panose="020F0502020204030204" pitchFamily="34" charset="0"/>
                        </a:rPr>
                        <a:t> </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700" b="0" i="0" u="none" strike="noStrike">
                          <a:solidFill>
                            <a:srgbClr val="000000"/>
                          </a:solidFill>
                          <a:effectLst/>
                          <a:latin typeface="Calibri" panose="020F0502020204030204" pitchFamily="34" charset="0"/>
                        </a:rPr>
                        <a:t> </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700" b="0" i="0" u="none" strike="noStrike">
                          <a:solidFill>
                            <a:srgbClr val="000000"/>
                          </a:solidFill>
                          <a:effectLst/>
                          <a:latin typeface="Calibri" panose="020F0502020204030204" pitchFamily="34" charset="0"/>
                        </a:rPr>
                        <a:t> </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700" b="1" i="0" u="none" strike="noStrike">
                          <a:solidFill>
                            <a:srgbClr val="000000"/>
                          </a:solidFill>
                          <a:effectLst/>
                          <a:latin typeface="Calibri" panose="020F0502020204030204" pitchFamily="34" charset="0"/>
                        </a:rPr>
                        <a:t>Tier 2</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buNone/>
                      </a:pPr>
                      <a:r>
                        <a:rPr lang="en-US" sz="700" b="1" i="0" u="none" strike="noStrike">
                          <a:solidFill>
                            <a:srgbClr val="000000"/>
                          </a:solidFill>
                          <a:effectLst/>
                          <a:latin typeface="Calibri" panose="020F0502020204030204" pitchFamily="34" charset="0"/>
                        </a:rPr>
                        <a:t>Tier 1C</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617419808"/>
                  </a:ext>
                </a:extLst>
              </a:tr>
              <a:tr h="163332">
                <a:tc>
                  <a:txBody>
                    <a:bodyPr/>
                    <a:lstStyle/>
                    <a:p>
                      <a:pPr algn="r" fontAlgn="b">
                        <a:buNone/>
                      </a:pPr>
                      <a:r>
                        <a:rPr lang="en-US" sz="700" b="1" i="0" u="none" strike="noStrike">
                          <a:solidFill>
                            <a:srgbClr val="000000"/>
                          </a:solidFill>
                          <a:effectLst/>
                          <a:latin typeface="Calibri" panose="020F0502020204030204" pitchFamily="34" charset="0"/>
                        </a:rPr>
                        <a:t>Centralia</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700" b="0" i="0" u="none" strike="noStrike">
                          <a:solidFill>
                            <a:srgbClr val="000000"/>
                          </a:solidFill>
                          <a:effectLst/>
                          <a:latin typeface="Calibri" panose="020F0502020204030204" pitchFamily="34" charset="0"/>
                        </a:rPr>
                        <a:t> </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700" b="0" i="0" u="none" strike="noStrike">
                          <a:solidFill>
                            <a:srgbClr val="000000"/>
                          </a:solidFill>
                          <a:effectLst/>
                          <a:latin typeface="Calibri" panose="020F0502020204030204" pitchFamily="34" charset="0"/>
                        </a:rPr>
                        <a:t> </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700" b="0" i="0" u="none" strike="noStrike">
                          <a:solidFill>
                            <a:srgbClr val="000000"/>
                          </a:solidFill>
                          <a:effectLst/>
                          <a:latin typeface="Calibri" panose="020F0502020204030204" pitchFamily="34" charset="0"/>
                        </a:rPr>
                        <a:t> </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700" b="1" i="0" u="none" strike="noStrike">
                          <a:solidFill>
                            <a:srgbClr val="000000"/>
                          </a:solidFill>
                          <a:effectLst/>
                          <a:latin typeface="Calibri" panose="020F0502020204030204" pitchFamily="34" charset="0"/>
                        </a:rPr>
                        <a:t>Tier 2</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buNone/>
                      </a:pPr>
                      <a:r>
                        <a:rPr lang="en-US" sz="700" b="1" i="0" u="none" strike="noStrike">
                          <a:solidFill>
                            <a:srgbClr val="000000"/>
                          </a:solidFill>
                          <a:effectLst/>
                          <a:latin typeface="Calibri" panose="020F0502020204030204" pitchFamily="34" charset="0"/>
                        </a:rPr>
                        <a:t>Tier 1C</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206336491"/>
                  </a:ext>
                </a:extLst>
              </a:tr>
              <a:tr h="163332">
                <a:tc>
                  <a:txBody>
                    <a:bodyPr/>
                    <a:lstStyle/>
                    <a:p>
                      <a:pPr algn="r" fontAlgn="b">
                        <a:buNone/>
                      </a:pPr>
                      <a:r>
                        <a:rPr lang="en-US" sz="700" b="1" i="0" u="none" strike="noStrike">
                          <a:solidFill>
                            <a:srgbClr val="000000"/>
                          </a:solidFill>
                          <a:effectLst/>
                          <a:latin typeface="Calibri" panose="020F0502020204030204" pitchFamily="34" charset="0"/>
                        </a:rPr>
                        <a:t>Everett</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700" b="0" i="0" u="none" strike="noStrike">
                          <a:solidFill>
                            <a:srgbClr val="000000"/>
                          </a:solidFill>
                          <a:effectLst/>
                          <a:latin typeface="Calibri" panose="020F0502020204030204" pitchFamily="34" charset="0"/>
                        </a:rPr>
                        <a:t> </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700" b="0" i="0" u="none" strike="noStrike">
                          <a:solidFill>
                            <a:srgbClr val="000000"/>
                          </a:solidFill>
                          <a:effectLst/>
                          <a:latin typeface="Calibri" panose="020F0502020204030204" pitchFamily="34" charset="0"/>
                        </a:rPr>
                        <a:t> </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700" b="0" i="0" u="none" strike="noStrike">
                          <a:solidFill>
                            <a:srgbClr val="000000"/>
                          </a:solidFill>
                          <a:effectLst/>
                          <a:latin typeface="Calibri" panose="020F0502020204030204" pitchFamily="34" charset="0"/>
                        </a:rPr>
                        <a:t> </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700" b="1" i="0" u="none" strike="noStrike">
                          <a:solidFill>
                            <a:srgbClr val="000000"/>
                          </a:solidFill>
                          <a:effectLst/>
                          <a:latin typeface="Calibri" panose="020F0502020204030204" pitchFamily="34" charset="0"/>
                        </a:rPr>
                        <a:t>Tier 2</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buNone/>
                      </a:pPr>
                      <a:r>
                        <a:rPr lang="en-US" sz="700" b="1" i="0" u="none" strike="noStrike">
                          <a:solidFill>
                            <a:srgbClr val="000000"/>
                          </a:solidFill>
                          <a:effectLst/>
                          <a:latin typeface="Calibri" panose="020F0502020204030204" pitchFamily="34" charset="0"/>
                        </a:rPr>
                        <a:t>Tier 1C</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71657699"/>
                  </a:ext>
                </a:extLst>
              </a:tr>
              <a:tr h="163332">
                <a:tc>
                  <a:txBody>
                    <a:bodyPr/>
                    <a:lstStyle/>
                    <a:p>
                      <a:pPr algn="r" fontAlgn="b">
                        <a:buNone/>
                      </a:pPr>
                      <a:r>
                        <a:rPr lang="en-US" sz="700" b="1" i="0" u="none" strike="noStrike">
                          <a:solidFill>
                            <a:srgbClr val="000000"/>
                          </a:solidFill>
                          <a:effectLst/>
                          <a:latin typeface="Calibri" panose="020F0502020204030204" pitchFamily="34" charset="0"/>
                        </a:rPr>
                        <a:t>Grays Harbor</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700" b="0" i="0" u="none" strike="noStrike">
                          <a:solidFill>
                            <a:srgbClr val="000000"/>
                          </a:solidFill>
                          <a:effectLst/>
                          <a:latin typeface="Calibri" panose="020F0502020204030204" pitchFamily="34" charset="0"/>
                        </a:rPr>
                        <a:t> </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700" b="0" i="0" u="none" strike="noStrike">
                          <a:solidFill>
                            <a:srgbClr val="000000"/>
                          </a:solidFill>
                          <a:effectLst/>
                          <a:latin typeface="Calibri" panose="020F0502020204030204" pitchFamily="34" charset="0"/>
                        </a:rPr>
                        <a:t> </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700" b="0" i="0" u="none" strike="noStrike">
                          <a:solidFill>
                            <a:srgbClr val="000000"/>
                          </a:solidFill>
                          <a:effectLst/>
                          <a:latin typeface="Calibri" panose="020F0502020204030204" pitchFamily="34" charset="0"/>
                        </a:rPr>
                        <a:t> </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700" b="1" i="0" u="none" strike="noStrike">
                          <a:solidFill>
                            <a:srgbClr val="000000"/>
                          </a:solidFill>
                          <a:effectLst/>
                          <a:latin typeface="Calibri" panose="020F0502020204030204" pitchFamily="34" charset="0"/>
                        </a:rPr>
                        <a:t>Tier 2</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buNone/>
                      </a:pPr>
                      <a:r>
                        <a:rPr lang="en-US" sz="700" b="1" i="0" u="none" strike="noStrike">
                          <a:solidFill>
                            <a:srgbClr val="000000"/>
                          </a:solidFill>
                          <a:effectLst/>
                          <a:latin typeface="Calibri" panose="020F0502020204030204" pitchFamily="34" charset="0"/>
                        </a:rPr>
                        <a:t>Tier 1C</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4092747406"/>
                  </a:ext>
                </a:extLst>
              </a:tr>
              <a:tr h="163332">
                <a:tc>
                  <a:txBody>
                    <a:bodyPr/>
                    <a:lstStyle/>
                    <a:p>
                      <a:pPr algn="r" fontAlgn="b">
                        <a:buNone/>
                      </a:pPr>
                      <a:r>
                        <a:rPr lang="en-US" sz="700" b="1" i="0" u="none" strike="noStrike">
                          <a:solidFill>
                            <a:srgbClr val="000000"/>
                          </a:solidFill>
                          <a:effectLst/>
                          <a:latin typeface="Calibri" panose="020F0502020204030204" pitchFamily="34" charset="0"/>
                        </a:rPr>
                        <a:t>Green River</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700" b="0" i="0" u="none" strike="noStrike">
                          <a:solidFill>
                            <a:srgbClr val="000000"/>
                          </a:solidFill>
                          <a:effectLst/>
                          <a:latin typeface="Calibri" panose="020F0502020204030204" pitchFamily="34" charset="0"/>
                        </a:rPr>
                        <a:t> </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700" b="0" i="0" u="none" strike="noStrike">
                          <a:solidFill>
                            <a:srgbClr val="000000"/>
                          </a:solidFill>
                          <a:effectLst/>
                          <a:latin typeface="Calibri" panose="020F0502020204030204" pitchFamily="34" charset="0"/>
                        </a:rPr>
                        <a:t> </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700" b="0" i="0" u="none" strike="noStrike">
                          <a:solidFill>
                            <a:srgbClr val="000000"/>
                          </a:solidFill>
                          <a:effectLst/>
                          <a:latin typeface="Calibri" panose="020F0502020204030204" pitchFamily="34" charset="0"/>
                        </a:rPr>
                        <a:t> </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700" b="1" i="0" u="none" strike="noStrike">
                          <a:solidFill>
                            <a:srgbClr val="000000"/>
                          </a:solidFill>
                          <a:effectLst/>
                          <a:latin typeface="Calibri" panose="020F0502020204030204" pitchFamily="34" charset="0"/>
                        </a:rPr>
                        <a:t>Tier 2</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buNone/>
                      </a:pPr>
                      <a:r>
                        <a:rPr lang="en-US" sz="700" b="1" i="0" u="none" strike="noStrike">
                          <a:solidFill>
                            <a:srgbClr val="000000"/>
                          </a:solidFill>
                          <a:effectLst/>
                          <a:latin typeface="Calibri" panose="020F0502020204030204" pitchFamily="34" charset="0"/>
                        </a:rPr>
                        <a:t>Tier 1C</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639116780"/>
                  </a:ext>
                </a:extLst>
              </a:tr>
              <a:tr h="163332">
                <a:tc>
                  <a:txBody>
                    <a:bodyPr/>
                    <a:lstStyle/>
                    <a:p>
                      <a:pPr algn="r" fontAlgn="b">
                        <a:buNone/>
                      </a:pPr>
                      <a:r>
                        <a:rPr lang="en-US" sz="700" b="1" i="0" u="none" strike="noStrike">
                          <a:solidFill>
                            <a:srgbClr val="000000"/>
                          </a:solidFill>
                          <a:effectLst/>
                          <a:latin typeface="Calibri" panose="020F0502020204030204" pitchFamily="34" charset="0"/>
                        </a:rPr>
                        <a:t>Lower Columbia</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700" b="0" i="0" u="none" strike="noStrike">
                          <a:solidFill>
                            <a:srgbClr val="000000"/>
                          </a:solidFill>
                          <a:effectLst/>
                          <a:latin typeface="Calibri" panose="020F0502020204030204" pitchFamily="34" charset="0"/>
                        </a:rPr>
                        <a:t> </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700" b="0" i="0" u="none" strike="noStrike">
                          <a:solidFill>
                            <a:srgbClr val="000000"/>
                          </a:solidFill>
                          <a:effectLst/>
                          <a:latin typeface="Calibri" panose="020F0502020204030204" pitchFamily="34" charset="0"/>
                        </a:rPr>
                        <a:t> </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700" b="0" i="0" u="none" strike="noStrike">
                          <a:solidFill>
                            <a:srgbClr val="000000"/>
                          </a:solidFill>
                          <a:effectLst/>
                          <a:latin typeface="Calibri" panose="020F0502020204030204" pitchFamily="34" charset="0"/>
                        </a:rPr>
                        <a:t> </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700" b="1" i="0" u="none" strike="noStrike">
                          <a:solidFill>
                            <a:srgbClr val="000000"/>
                          </a:solidFill>
                          <a:effectLst/>
                          <a:latin typeface="Calibri" panose="020F0502020204030204" pitchFamily="34" charset="0"/>
                        </a:rPr>
                        <a:t>Tier 2</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buNone/>
                      </a:pPr>
                      <a:r>
                        <a:rPr lang="en-US" sz="700" b="1" i="0" u="none" strike="noStrike">
                          <a:solidFill>
                            <a:srgbClr val="000000"/>
                          </a:solidFill>
                          <a:effectLst/>
                          <a:latin typeface="Calibri" panose="020F0502020204030204" pitchFamily="34" charset="0"/>
                        </a:rPr>
                        <a:t>Tier 1C</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88546680"/>
                  </a:ext>
                </a:extLst>
              </a:tr>
              <a:tr h="163332">
                <a:tc>
                  <a:txBody>
                    <a:bodyPr/>
                    <a:lstStyle/>
                    <a:p>
                      <a:pPr algn="r" fontAlgn="b">
                        <a:buNone/>
                      </a:pPr>
                      <a:r>
                        <a:rPr lang="en-US" sz="700" b="1" i="0" u="none" strike="noStrike">
                          <a:solidFill>
                            <a:srgbClr val="000000"/>
                          </a:solidFill>
                          <a:effectLst/>
                          <a:latin typeface="Calibri" panose="020F0502020204030204" pitchFamily="34" charset="0"/>
                        </a:rPr>
                        <a:t>Olympic</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700" b="0" i="0" u="none" strike="noStrike">
                          <a:solidFill>
                            <a:srgbClr val="000000"/>
                          </a:solidFill>
                          <a:effectLst/>
                          <a:latin typeface="Calibri" panose="020F0502020204030204" pitchFamily="34" charset="0"/>
                        </a:rPr>
                        <a:t> </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700" b="0" i="0" u="none" strike="noStrike">
                          <a:solidFill>
                            <a:srgbClr val="000000"/>
                          </a:solidFill>
                          <a:effectLst/>
                          <a:latin typeface="Calibri" panose="020F0502020204030204" pitchFamily="34" charset="0"/>
                        </a:rPr>
                        <a:t> </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700" b="0" i="0" u="none" strike="noStrike">
                          <a:solidFill>
                            <a:srgbClr val="000000"/>
                          </a:solidFill>
                          <a:effectLst/>
                          <a:latin typeface="Calibri" panose="020F0502020204030204" pitchFamily="34" charset="0"/>
                        </a:rPr>
                        <a:t> </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700" b="1" i="0" u="none" strike="noStrike">
                          <a:solidFill>
                            <a:srgbClr val="000000"/>
                          </a:solidFill>
                          <a:effectLst/>
                          <a:latin typeface="Calibri" panose="020F0502020204030204" pitchFamily="34" charset="0"/>
                        </a:rPr>
                        <a:t>Tier 2</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buNone/>
                      </a:pPr>
                      <a:r>
                        <a:rPr lang="en-US" sz="700" b="1" i="0" u="none" strike="noStrike">
                          <a:solidFill>
                            <a:srgbClr val="000000"/>
                          </a:solidFill>
                          <a:effectLst/>
                          <a:latin typeface="Calibri" panose="020F0502020204030204" pitchFamily="34" charset="0"/>
                        </a:rPr>
                        <a:t>Tier 1C</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96270862"/>
                  </a:ext>
                </a:extLst>
              </a:tr>
              <a:tr h="163332">
                <a:tc>
                  <a:txBody>
                    <a:bodyPr/>
                    <a:lstStyle/>
                    <a:p>
                      <a:pPr algn="r" fontAlgn="b">
                        <a:buNone/>
                      </a:pPr>
                      <a:r>
                        <a:rPr lang="en-US" sz="700" b="1" i="0" u="none" strike="noStrike">
                          <a:solidFill>
                            <a:srgbClr val="000000"/>
                          </a:solidFill>
                          <a:effectLst/>
                          <a:latin typeface="Calibri" panose="020F0502020204030204" pitchFamily="34" charset="0"/>
                        </a:rPr>
                        <a:t>Peninsula</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700" b="0" i="0" u="none" strike="noStrike">
                          <a:solidFill>
                            <a:srgbClr val="000000"/>
                          </a:solidFill>
                          <a:effectLst/>
                          <a:latin typeface="Calibri" panose="020F0502020204030204" pitchFamily="34" charset="0"/>
                        </a:rPr>
                        <a:t> </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700" b="0" i="0" u="none" strike="noStrike">
                          <a:solidFill>
                            <a:srgbClr val="000000"/>
                          </a:solidFill>
                          <a:effectLst/>
                          <a:latin typeface="Calibri" panose="020F0502020204030204" pitchFamily="34" charset="0"/>
                        </a:rPr>
                        <a:t> </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700" b="0" i="0" u="none" strike="noStrike">
                          <a:solidFill>
                            <a:srgbClr val="000000"/>
                          </a:solidFill>
                          <a:effectLst/>
                          <a:latin typeface="Calibri" panose="020F0502020204030204" pitchFamily="34" charset="0"/>
                        </a:rPr>
                        <a:t> </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700" b="1" i="0" u="none" strike="noStrike">
                          <a:solidFill>
                            <a:srgbClr val="000000"/>
                          </a:solidFill>
                          <a:effectLst/>
                          <a:latin typeface="Calibri" panose="020F0502020204030204" pitchFamily="34" charset="0"/>
                        </a:rPr>
                        <a:t>Tier 2</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buNone/>
                      </a:pPr>
                      <a:r>
                        <a:rPr lang="en-US" sz="700" b="1" i="0" u="none" strike="noStrike">
                          <a:solidFill>
                            <a:srgbClr val="000000"/>
                          </a:solidFill>
                          <a:effectLst/>
                          <a:latin typeface="Calibri" panose="020F0502020204030204" pitchFamily="34" charset="0"/>
                        </a:rPr>
                        <a:t>Tier 1C</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863840198"/>
                  </a:ext>
                </a:extLst>
              </a:tr>
              <a:tr h="163332">
                <a:tc>
                  <a:txBody>
                    <a:bodyPr/>
                    <a:lstStyle/>
                    <a:p>
                      <a:pPr algn="r" fontAlgn="b">
                        <a:buNone/>
                      </a:pPr>
                      <a:r>
                        <a:rPr lang="en-US" sz="700" b="1" i="0" u="none" strike="noStrike">
                          <a:solidFill>
                            <a:srgbClr val="000000"/>
                          </a:solidFill>
                          <a:effectLst/>
                          <a:latin typeface="Calibri" panose="020F0502020204030204" pitchFamily="34" charset="0"/>
                        </a:rPr>
                        <a:t>Shoreline</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700" b="0" i="0" u="none" strike="noStrike">
                          <a:solidFill>
                            <a:srgbClr val="000000"/>
                          </a:solidFill>
                          <a:effectLst/>
                          <a:latin typeface="Calibri" panose="020F0502020204030204" pitchFamily="34" charset="0"/>
                        </a:rPr>
                        <a:t> </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700" b="0" i="0" u="none" strike="noStrike">
                          <a:solidFill>
                            <a:srgbClr val="000000"/>
                          </a:solidFill>
                          <a:effectLst/>
                          <a:latin typeface="Calibri" panose="020F0502020204030204" pitchFamily="34" charset="0"/>
                        </a:rPr>
                        <a:t> </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700" b="0" i="0" u="none" strike="noStrike">
                          <a:solidFill>
                            <a:srgbClr val="000000"/>
                          </a:solidFill>
                          <a:effectLst/>
                          <a:latin typeface="Calibri" panose="020F0502020204030204" pitchFamily="34" charset="0"/>
                        </a:rPr>
                        <a:t> </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700" b="1" i="0" u="none" strike="noStrike">
                          <a:solidFill>
                            <a:srgbClr val="000000"/>
                          </a:solidFill>
                          <a:effectLst/>
                          <a:latin typeface="Calibri" panose="020F0502020204030204" pitchFamily="34" charset="0"/>
                        </a:rPr>
                        <a:t>Tier 2</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buNone/>
                      </a:pPr>
                      <a:r>
                        <a:rPr lang="en-US" sz="700" b="1" i="0" u="none" strike="noStrike">
                          <a:solidFill>
                            <a:srgbClr val="000000"/>
                          </a:solidFill>
                          <a:effectLst/>
                          <a:latin typeface="Calibri" panose="020F0502020204030204" pitchFamily="34" charset="0"/>
                        </a:rPr>
                        <a:t>Tier 1C</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81445809"/>
                  </a:ext>
                </a:extLst>
              </a:tr>
              <a:tr h="163332">
                <a:tc>
                  <a:txBody>
                    <a:bodyPr/>
                    <a:lstStyle/>
                    <a:p>
                      <a:pPr algn="r" fontAlgn="b">
                        <a:buNone/>
                      </a:pPr>
                      <a:r>
                        <a:rPr lang="en-US" sz="700" b="1" i="0" u="none" strike="noStrike">
                          <a:solidFill>
                            <a:srgbClr val="000000"/>
                          </a:solidFill>
                          <a:effectLst/>
                          <a:latin typeface="Calibri" panose="020F0502020204030204" pitchFamily="34" charset="0"/>
                        </a:rPr>
                        <a:t>Skagit Valley</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700" b="1" i="0" u="none" strike="noStrike">
                          <a:solidFill>
                            <a:srgbClr val="000000"/>
                          </a:solidFill>
                          <a:effectLst/>
                          <a:latin typeface="Calibri" panose="020F0502020204030204" pitchFamily="34" charset="0"/>
                        </a:rPr>
                        <a:t>Decarb</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buNone/>
                      </a:pPr>
                      <a:r>
                        <a:rPr lang="en-US" sz="700" b="1" i="0" u="none" strike="noStrike">
                          <a:solidFill>
                            <a:srgbClr val="000000"/>
                          </a:solidFill>
                          <a:effectLst/>
                          <a:latin typeface="Calibri" panose="020F0502020204030204" pitchFamily="34" charset="0"/>
                        </a:rPr>
                        <a:t> </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700" b="0" i="0" u="none" strike="noStrike">
                          <a:solidFill>
                            <a:srgbClr val="000000"/>
                          </a:solidFill>
                          <a:effectLst/>
                          <a:latin typeface="Calibri" panose="020F0502020204030204" pitchFamily="34" charset="0"/>
                        </a:rPr>
                        <a:t> </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700" b="1" i="0" u="none" strike="noStrike">
                          <a:solidFill>
                            <a:srgbClr val="000000"/>
                          </a:solidFill>
                          <a:effectLst/>
                          <a:latin typeface="Calibri" panose="020F0502020204030204" pitchFamily="34" charset="0"/>
                        </a:rPr>
                        <a:t>Tier 2</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buNone/>
                      </a:pPr>
                      <a:r>
                        <a:rPr lang="en-US" sz="700" b="1" i="0" u="none" strike="noStrike">
                          <a:solidFill>
                            <a:srgbClr val="000000"/>
                          </a:solidFill>
                          <a:effectLst/>
                          <a:latin typeface="Calibri" panose="020F0502020204030204" pitchFamily="34" charset="0"/>
                        </a:rPr>
                        <a:t>Tier 1C</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829378730"/>
                  </a:ext>
                </a:extLst>
              </a:tr>
              <a:tr h="163332">
                <a:tc>
                  <a:txBody>
                    <a:bodyPr/>
                    <a:lstStyle/>
                    <a:p>
                      <a:pPr algn="r" fontAlgn="b">
                        <a:buNone/>
                      </a:pPr>
                      <a:r>
                        <a:rPr lang="en-US" sz="700" b="1" i="0" u="none" strike="noStrike">
                          <a:solidFill>
                            <a:srgbClr val="000000"/>
                          </a:solidFill>
                          <a:effectLst/>
                          <a:latin typeface="Calibri" panose="020F0502020204030204" pitchFamily="34" charset="0"/>
                        </a:rPr>
                        <a:t>Tacoma</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700" b="1" i="0" u="none" strike="noStrike">
                          <a:solidFill>
                            <a:srgbClr val="000000"/>
                          </a:solidFill>
                          <a:effectLst/>
                          <a:latin typeface="Calibri" panose="020F0502020204030204" pitchFamily="34" charset="0"/>
                        </a:rPr>
                        <a:t>Decarb</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buNone/>
                      </a:pPr>
                      <a:r>
                        <a:rPr lang="en-US" sz="700" b="1" i="0" u="none" strike="noStrike">
                          <a:solidFill>
                            <a:srgbClr val="000000"/>
                          </a:solidFill>
                          <a:effectLst/>
                          <a:latin typeface="Calibri" panose="020F0502020204030204" pitchFamily="34" charset="0"/>
                        </a:rPr>
                        <a:t> </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700" b="0" i="0" u="none" strike="noStrike">
                          <a:solidFill>
                            <a:srgbClr val="000000"/>
                          </a:solidFill>
                          <a:effectLst/>
                          <a:latin typeface="Calibri" panose="020F0502020204030204" pitchFamily="34" charset="0"/>
                        </a:rPr>
                        <a:t> </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700" b="1" i="0" u="none" strike="noStrike">
                          <a:solidFill>
                            <a:srgbClr val="000000"/>
                          </a:solidFill>
                          <a:effectLst/>
                          <a:latin typeface="Calibri" panose="020F0502020204030204" pitchFamily="34" charset="0"/>
                        </a:rPr>
                        <a:t>Tier 2</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buNone/>
                      </a:pPr>
                      <a:r>
                        <a:rPr lang="en-US" sz="700" b="1" i="0" u="none" strike="noStrike">
                          <a:solidFill>
                            <a:srgbClr val="000000"/>
                          </a:solidFill>
                          <a:effectLst/>
                          <a:latin typeface="Calibri" panose="020F0502020204030204" pitchFamily="34" charset="0"/>
                        </a:rPr>
                        <a:t>Tier 1C</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66719162"/>
                  </a:ext>
                </a:extLst>
              </a:tr>
              <a:tr h="163332">
                <a:tc>
                  <a:txBody>
                    <a:bodyPr/>
                    <a:lstStyle/>
                    <a:p>
                      <a:pPr algn="r" fontAlgn="b">
                        <a:buNone/>
                      </a:pPr>
                      <a:r>
                        <a:rPr lang="en-US" sz="700" b="1" i="0" u="none" strike="noStrike">
                          <a:solidFill>
                            <a:srgbClr val="000000"/>
                          </a:solidFill>
                          <a:effectLst/>
                          <a:latin typeface="Calibri" panose="020F0502020204030204" pitchFamily="34" charset="0"/>
                        </a:rPr>
                        <a:t>Wenatchee Valley</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700" b="0" i="0" u="none" strike="noStrike">
                          <a:solidFill>
                            <a:srgbClr val="000000"/>
                          </a:solidFill>
                          <a:effectLst/>
                          <a:latin typeface="Calibri" panose="020F0502020204030204" pitchFamily="34" charset="0"/>
                        </a:rPr>
                        <a:t> </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700" b="0" i="0" u="none" strike="noStrike">
                          <a:solidFill>
                            <a:srgbClr val="000000"/>
                          </a:solidFill>
                          <a:effectLst/>
                          <a:latin typeface="Calibri" panose="020F0502020204030204" pitchFamily="34" charset="0"/>
                        </a:rPr>
                        <a:t> </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700" b="0" i="0" u="none" strike="noStrike">
                          <a:solidFill>
                            <a:srgbClr val="000000"/>
                          </a:solidFill>
                          <a:effectLst/>
                          <a:latin typeface="Calibri" panose="020F0502020204030204" pitchFamily="34" charset="0"/>
                        </a:rPr>
                        <a:t> </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700" b="1" i="0" u="none" strike="noStrike">
                          <a:solidFill>
                            <a:srgbClr val="000000"/>
                          </a:solidFill>
                          <a:effectLst/>
                          <a:latin typeface="Calibri" panose="020F0502020204030204" pitchFamily="34" charset="0"/>
                        </a:rPr>
                        <a:t>Tier 2</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buNone/>
                      </a:pPr>
                      <a:r>
                        <a:rPr lang="en-US" sz="700" b="1" i="0" u="none" strike="noStrike">
                          <a:solidFill>
                            <a:srgbClr val="000000"/>
                          </a:solidFill>
                          <a:effectLst/>
                          <a:latin typeface="Calibri" panose="020F0502020204030204" pitchFamily="34" charset="0"/>
                        </a:rPr>
                        <a:t>Tier 1C</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803932555"/>
                  </a:ext>
                </a:extLst>
              </a:tr>
              <a:tr h="163332">
                <a:tc>
                  <a:txBody>
                    <a:bodyPr/>
                    <a:lstStyle/>
                    <a:p>
                      <a:pPr algn="r" fontAlgn="b">
                        <a:buNone/>
                      </a:pPr>
                      <a:r>
                        <a:rPr lang="en-US" sz="700" b="1" i="0" u="none" strike="noStrike">
                          <a:solidFill>
                            <a:srgbClr val="000000"/>
                          </a:solidFill>
                          <a:effectLst/>
                          <a:latin typeface="Calibri" panose="020F0502020204030204" pitchFamily="34" charset="0"/>
                        </a:rPr>
                        <a:t>Whatcom</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700" b="0" i="0" u="none" strike="noStrike" dirty="0">
                          <a:solidFill>
                            <a:srgbClr val="000000"/>
                          </a:solidFill>
                          <a:effectLst/>
                          <a:latin typeface="Calibri" panose="020F0502020204030204" pitchFamily="34" charset="0"/>
                        </a:rPr>
                        <a:t> </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700" b="0" i="0" u="none" strike="noStrike">
                          <a:solidFill>
                            <a:srgbClr val="000000"/>
                          </a:solidFill>
                          <a:effectLst/>
                          <a:latin typeface="Calibri" panose="020F0502020204030204" pitchFamily="34" charset="0"/>
                        </a:rPr>
                        <a:t> </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700" b="0" i="0" u="none" strike="noStrike">
                          <a:solidFill>
                            <a:srgbClr val="000000"/>
                          </a:solidFill>
                          <a:effectLst/>
                          <a:latin typeface="Calibri" panose="020F0502020204030204" pitchFamily="34" charset="0"/>
                        </a:rPr>
                        <a:t> </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700" b="1" i="0" u="none" strike="noStrike">
                          <a:solidFill>
                            <a:srgbClr val="000000"/>
                          </a:solidFill>
                          <a:effectLst/>
                          <a:latin typeface="Calibri" panose="020F0502020204030204" pitchFamily="34" charset="0"/>
                        </a:rPr>
                        <a:t>Tier 2</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buNone/>
                      </a:pPr>
                      <a:r>
                        <a:rPr lang="en-US" sz="700" b="1" i="0" u="none" strike="noStrike" dirty="0">
                          <a:solidFill>
                            <a:srgbClr val="000000"/>
                          </a:solidFill>
                          <a:effectLst/>
                          <a:latin typeface="Calibri" panose="020F0502020204030204" pitchFamily="34" charset="0"/>
                        </a:rPr>
                        <a:t>Tier 1C</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4008228560"/>
                  </a:ext>
                </a:extLst>
              </a:tr>
            </a:tbl>
          </a:graphicData>
        </a:graphic>
      </p:graphicFrame>
      <p:sp>
        <p:nvSpPr>
          <p:cNvPr id="7" name="TextBox 6">
            <a:extLst>
              <a:ext uri="{FF2B5EF4-FFF2-40B4-BE49-F238E27FC236}">
                <a16:creationId xmlns:a16="http://schemas.microsoft.com/office/drawing/2014/main" id="{551508E5-37EE-A59B-DBBD-06CF516119AE}"/>
              </a:ext>
            </a:extLst>
          </p:cNvPr>
          <p:cNvSpPr txBox="1"/>
          <p:nvPr/>
        </p:nvSpPr>
        <p:spPr>
          <a:xfrm>
            <a:off x="7491273" y="2551837"/>
            <a:ext cx="4444679" cy="1754326"/>
          </a:xfrm>
          <a:prstGeom prst="rect">
            <a:avLst/>
          </a:prstGeom>
          <a:noFill/>
        </p:spPr>
        <p:txBody>
          <a:bodyPr wrap="square" rtlCol="0">
            <a:spAutoFit/>
          </a:bodyPr>
          <a:lstStyle/>
          <a:p>
            <a:pPr marL="285750" indent="-285750">
              <a:buFont typeface="Wingdings" panose="05000000000000000000" pitchFamily="2" charset="2"/>
              <a:buChar char="ü"/>
            </a:pPr>
            <a:r>
              <a:rPr lang="en-US" dirty="0"/>
              <a:t>5 colleges done until round 2 in 2030-33</a:t>
            </a:r>
          </a:p>
          <a:p>
            <a:pPr marL="285750" indent="-285750">
              <a:buFont typeface="Wingdings" panose="05000000000000000000" pitchFamily="2" charset="2"/>
              <a:buChar char="ü"/>
            </a:pPr>
            <a:r>
              <a:rPr lang="en-US" dirty="0"/>
              <a:t>8 decarbonization plans completed</a:t>
            </a:r>
          </a:p>
          <a:p>
            <a:pPr marL="285750" indent="-285750">
              <a:buFont typeface="Wingdings" panose="05000000000000000000" pitchFamily="2" charset="2"/>
              <a:buChar char="ü"/>
            </a:pPr>
            <a:r>
              <a:rPr lang="en-US" dirty="0"/>
              <a:t>2 colleges done with Tier 1 compliance</a:t>
            </a:r>
          </a:p>
          <a:p>
            <a:pPr marL="285750" indent="-285750">
              <a:buFont typeface="Wingdings" panose="05000000000000000000" pitchFamily="2" charset="2"/>
              <a:buChar char="ü"/>
            </a:pPr>
            <a:r>
              <a:rPr lang="en-US" dirty="0"/>
              <a:t>5 on schedule to file this month</a:t>
            </a:r>
          </a:p>
          <a:p>
            <a:pPr marL="285750" indent="-285750">
              <a:buFont typeface="Wingdings" panose="05000000000000000000" pitchFamily="2" charset="2"/>
              <a:buChar char="Ø"/>
            </a:pPr>
            <a:r>
              <a:rPr lang="en-US" dirty="0"/>
              <a:t>2 with July 2026 deadline</a:t>
            </a:r>
          </a:p>
          <a:p>
            <a:pPr marL="285750" indent="-285750">
              <a:buFont typeface="Wingdings" panose="05000000000000000000" pitchFamily="2" charset="2"/>
              <a:buChar char="Ø"/>
            </a:pPr>
            <a:r>
              <a:rPr lang="en-US" dirty="0"/>
              <a:t>20 with 2027-28 deadlines</a:t>
            </a:r>
          </a:p>
        </p:txBody>
      </p:sp>
    </p:spTree>
    <p:extLst>
      <p:ext uri="{BB962C8B-B14F-4D97-AF65-F5344CB8AC3E}">
        <p14:creationId xmlns:p14="http://schemas.microsoft.com/office/powerpoint/2010/main" val="287557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27A4C-99E1-30A7-AA56-D8EA5274614C}"/>
              </a:ext>
            </a:extLst>
          </p:cNvPr>
          <p:cNvSpPr>
            <a:spLocks noGrp="1"/>
          </p:cNvSpPr>
          <p:nvPr>
            <p:ph type="title"/>
          </p:nvPr>
        </p:nvSpPr>
        <p:spPr>
          <a:xfrm>
            <a:off x="715815" y="1549936"/>
            <a:ext cx="5140975" cy="797070"/>
          </a:xfrm>
        </p:spPr>
        <p:txBody>
          <a:bodyPr/>
          <a:lstStyle/>
          <a:p>
            <a:r>
              <a:rPr lang="en-US" dirty="0"/>
              <a:t>Watch out for scams!</a:t>
            </a:r>
          </a:p>
        </p:txBody>
      </p:sp>
      <p:pic>
        <p:nvPicPr>
          <p:cNvPr id="6" name="Content Placeholder 5" descr="Beware of Scammers warning form Dept of Commerce CBPS web page.">
            <a:extLst>
              <a:ext uri="{FF2B5EF4-FFF2-40B4-BE49-F238E27FC236}">
                <a16:creationId xmlns:a16="http://schemas.microsoft.com/office/drawing/2014/main" id="{26143C7B-744B-1192-496F-0561B474C29E}"/>
              </a:ext>
            </a:extLst>
          </p:cNvPr>
          <p:cNvPicPr>
            <a:picLocks noGrp="1" noChangeAspect="1"/>
          </p:cNvPicPr>
          <p:nvPr>
            <p:ph idx="1"/>
          </p:nvPr>
        </p:nvPicPr>
        <p:blipFill>
          <a:blip r:embed="rId3"/>
          <a:stretch>
            <a:fillRect/>
          </a:stretch>
        </p:blipFill>
        <p:spPr>
          <a:xfrm>
            <a:off x="6096000" y="1194272"/>
            <a:ext cx="4109011" cy="6661093"/>
          </a:xfrm>
          <a:prstGeom prst="rect">
            <a:avLst/>
          </a:prstGeom>
        </p:spPr>
      </p:pic>
      <p:sp>
        <p:nvSpPr>
          <p:cNvPr id="4" name="Slide Number Placeholder 3">
            <a:extLst>
              <a:ext uri="{FF2B5EF4-FFF2-40B4-BE49-F238E27FC236}">
                <a16:creationId xmlns:a16="http://schemas.microsoft.com/office/drawing/2014/main" id="{FF80362D-295A-27D5-45F3-766FAA0886FF}"/>
              </a:ext>
            </a:extLst>
          </p:cNvPr>
          <p:cNvSpPr>
            <a:spLocks noGrp="1"/>
          </p:cNvSpPr>
          <p:nvPr>
            <p:ph type="sldNum" sz="quarter" idx="12"/>
          </p:nvPr>
        </p:nvSpPr>
        <p:spPr/>
        <p:txBody>
          <a:bodyPr/>
          <a:lstStyle/>
          <a:p>
            <a:fld id="{DEE5BC03-7CE3-4FE3-BC0A-0ACCA8AC1F24}" type="slidenum">
              <a:rPr lang="en-US" smtClean="0"/>
              <a:pPr/>
              <a:t>4</a:t>
            </a:fld>
            <a:endParaRPr lang="en-US" dirty="0"/>
          </a:p>
        </p:txBody>
      </p:sp>
      <p:sp>
        <p:nvSpPr>
          <p:cNvPr id="8" name="TextBox 7">
            <a:extLst>
              <a:ext uri="{FF2B5EF4-FFF2-40B4-BE49-F238E27FC236}">
                <a16:creationId xmlns:a16="http://schemas.microsoft.com/office/drawing/2014/main" id="{56EA5940-9F7B-5BF1-3161-AC340FB25476}"/>
              </a:ext>
            </a:extLst>
          </p:cNvPr>
          <p:cNvSpPr txBox="1"/>
          <p:nvPr/>
        </p:nvSpPr>
        <p:spPr>
          <a:xfrm>
            <a:off x="1747778" y="2507231"/>
            <a:ext cx="4109012" cy="369332"/>
          </a:xfrm>
          <a:prstGeom prst="rect">
            <a:avLst/>
          </a:prstGeom>
          <a:noFill/>
        </p:spPr>
        <p:txBody>
          <a:bodyPr wrap="square" rtlCol="0">
            <a:spAutoFit/>
          </a:bodyPr>
          <a:lstStyle/>
          <a:p>
            <a:r>
              <a:rPr lang="en-US" dirty="0">
                <a:hlinkClick r:id="rId4"/>
              </a:rPr>
              <a:t>Buildings@commerce.wa.gov</a:t>
            </a:r>
            <a:endParaRPr lang="en-US" dirty="0"/>
          </a:p>
        </p:txBody>
      </p:sp>
    </p:spTree>
    <p:extLst>
      <p:ext uri="{BB962C8B-B14F-4D97-AF65-F5344CB8AC3E}">
        <p14:creationId xmlns:p14="http://schemas.microsoft.com/office/powerpoint/2010/main" val="594654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3ED8A-580B-6025-83DB-D8E320D91F2C}"/>
              </a:ext>
            </a:extLst>
          </p:cNvPr>
          <p:cNvSpPr>
            <a:spLocks noGrp="1"/>
          </p:cNvSpPr>
          <p:nvPr>
            <p:ph type="title"/>
          </p:nvPr>
        </p:nvSpPr>
        <p:spPr>
          <a:xfrm>
            <a:off x="991156" y="1549936"/>
            <a:ext cx="10209688" cy="797070"/>
          </a:xfrm>
        </p:spPr>
        <p:txBody>
          <a:bodyPr/>
          <a:lstStyle/>
          <a:p>
            <a:pPr algn="ctr"/>
            <a:r>
              <a:rPr lang="en-US" dirty="0"/>
              <a:t>The Refrigerant management program deadline is now.</a:t>
            </a:r>
          </a:p>
        </p:txBody>
      </p:sp>
      <p:sp>
        <p:nvSpPr>
          <p:cNvPr id="3" name="Content Placeholder 2">
            <a:extLst>
              <a:ext uri="{FF2B5EF4-FFF2-40B4-BE49-F238E27FC236}">
                <a16:creationId xmlns:a16="http://schemas.microsoft.com/office/drawing/2014/main" id="{6DE6E8C3-E5CB-F5C7-CBE7-DEB662BAD378}"/>
              </a:ext>
            </a:extLst>
          </p:cNvPr>
          <p:cNvSpPr>
            <a:spLocks noGrp="1"/>
          </p:cNvSpPr>
          <p:nvPr>
            <p:ph idx="1"/>
          </p:nvPr>
        </p:nvSpPr>
        <p:spPr>
          <a:xfrm>
            <a:off x="715815" y="2769921"/>
            <a:ext cx="6699397" cy="3757046"/>
          </a:xfrm>
        </p:spPr>
        <p:txBody>
          <a:bodyPr/>
          <a:lstStyle/>
          <a:p>
            <a:r>
              <a:rPr lang="en-US" b="1" i="1" dirty="0"/>
              <a:t>If you have a single “refrigerant containing unit” with more than 200 but less than 1,500 pounds of charge, you are required to register with Ecology within the next two weeks.</a:t>
            </a:r>
          </a:p>
          <a:p>
            <a:r>
              <a:rPr lang="en-US" b="1" i="1" dirty="0"/>
              <a:t>Data records need to be current as of JAN 2026</a:t>
            </a:r>
          </a:p>
          <a:p>
            <a:r>
              <a:rPr lang="en-US" b="1" i="1" dirty="0"/>
              <a:t>Data collection guidance and a spreadsheet tool are available.</a:t>
            </a:r>
          </a:p>
          <a:p>
            <a:endParaRPr lang="en-US" dirty="0"/>
          </a:p>
        </p:txBody>
      </p:sp>
      <p:sp>
        <p:nvSpPr>
          <p:cNvPr id="4" name="Slide Number Placeholder 3">
            <a:extLst>
              <a:ext uri="{FF2B5EF4-FFF2-40B4-BE49-F238E27FC236}">
                <a16:creationId xmlns:a16="http://schemas.microsoft.com/office/drawing/2014/main" id="{C146C8D7-CFE3-6246-7BDA-ED97DFBC088A}"/>
              </a:ext>
            </a:extLst>
          </p:cNvPr>
          <p:cNvSpPr>
            <a:spLocks noGrp="1"/>
          </p:cNvSpPr>
          <p:nvPr>
            <p:ph type="sldNum" sz="quarter" idx="12"/>
          </p:nvPr>
        </p:nvSpPr>
        <p:spPr/>
        <p:txBody>
          <a:bodyPr/>
          <a:lstStyle/>
          <a:p>
            <a:fld id="{DEE5BC03-7CE3-4FE3-BC0A-0ACCA8AC1F24}" type="slidenum">
              <a:rPr lang="en-US" smtClean="0"/>
              <a:pPr/>
              <a:t>5</a:t>
            </a:fld>
            <a:endParaRPr lang="en-US" dirty="0"/>
          </a:p>
        </p:txBody>
      </p:sp>
      <p:pic>
        <p:nvPicPr>
          <p:cNvPr id="6" name="Picture 5">
            <a:extLst>
              <a:ext uri="{FF2B5EF4-FFF2-40B4-BE49-F238E27FC236}">
                <a16:creationId xmlns:a16="http://schemas.microsoft.com/office/drawing/2014/main" id="{9F9611E2-B9EC-6A40-D984-207F3D9D7ED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415212" y="2775080"/>
            <a:ext cx="4284999" cy="2532984"/>
          </a:xfrm>
          <a:prstGeom prst="rect">
            <a:avLst/>
          </a:prstGeom>
        </p:spPr>
      </p:pic>
    </p:spTree>
    <p:extLst>
      <p:ext uri="{BB962C8B-B14F-4D97-AF65-F5344CB8AC3E}">
        <p14:creationId xmlns:p14="http://schemas.microsoft.com/office/powerpoint/2010/main" val="487787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428D4-DCB8-9FE5-8230-F14E1AF6237D}"/>
              </a:ext>
            </a:extLst>
          </p:cNvPr>
          <p:cNvSpPr>
            <a:spLocks noGrp="1"/>
          </p:cNvSpPr>
          <p:nvPr>
            <p:ph type="title"/>
          </p:nvPr>
        </p:nvSpPr>
        <p:spPr/>
        <p:txBody>
          <a:bodyPr/>
          <a:lstStyle/>
          <a:p>
            <a:r>
              <a:rPr lang="en-US" dirty="0"/>
              <a:t>RMP data management is a bit complex.</a:t>
            </a:r>
          </a:p>
        </p:txBody>
      </p:sp>
      <p:sp>
        <p:nvSpPr>
          <p:cNvPr id="3" name="Content Placeholder 2">
            <a:extLst>
              <a:ext uri="{FF2B5EF4-FFF2-40B4-BE49-F238E27FC236}">
                <a16:creationId xmlns:a16="http://schemas.microsoft.com/office/drawing/2014/main" id="{47792A18-082C-6F0B-8DB0-463F721932B8}"/>
              </a:ext>
            </a:extLst>
          </p:cNvPr>
          <p:cNvSpPr>
            <a:spLocks noGrp="1"/>
          </p:cNvSpPr>
          <p:nvPr>
            <p:ph idx="1"/>
          </p:nvPr>
        </p:nvSpPr>
        <p:spPr>
          <a:xfrm>
            <a:off x="715815" y="2415155"/>
            <a:ext cx="11115967" cy="4068774"/>
          </a:xfrm>
        </p:spPr>
        <p:txBody>
          <a:bodyPr/>
          <a:lstStyle/>
          <a:p>
            <a:pPr marL="171450" indent="-171450"/>
            <a:r>
              <a:rPr lang="en-US" dirty="0"/>
              <a:t>Registration of all affected buildings and systems</a:t>
            </a:r>
          </a:p>
          <a:p>
            <a:pPr marL="171450" indent="-171450"/>
            <a:r>
              <a:rPr lang="en-US" dirty="0"/>
              <a:t>On-site records/documentation of all pertinent systems, maintenance, repairs, refrigerant purchases, and equipment replacements.</a:t>
            </a:r>
          </a:p>
          <a:p>
            <a:pPr marL="171450" indent="-171450"/>
            <a:r>
              <a:rPr lang="en-US" dirty="0"/>
              <a:t>Documented regular leak detection (quarterly for mid-sized systems),</a:t>
            </a:r>
          </a:p>
          <a:p>
            <a:pPr marL="171450" indent="-171450"/>
            <a:r>
              <a:rPr lang="en-US" dirty="0"/>
              <a:t>14-day response window for leaks and related repairs.</a:t>
            </a:r>
          </a:p>
          <a:p>
            <a:pPr marL="171450" indent="-171450"/>
            <a:r>
              <a:rPr lang="en-US" dirty="0"/>
              <a:t>Immediate leak notifications to ECY.</a:t>
            </a:r>
          </a:p>
          <a:p>
            <a:pPr marL="171450" indent="-171450"/>
            <a:r>
              <a:rPr lang="en-US" dirty="0"/>
              <a:t>Annual reports of all relevant PMs, maintenance, repairs, replacements, and purchases of stock refrigerant.</a:t>
            </a:r>
          </a:p>
        </p:txBody>
      </p:sp>
      <p:sp>
        <p:nvSpPr>
          <p:cNvPr id="4" name="Slide Number Placeholder 3">
            <a:extLst>
              <a:ext uri="{FF2B5EF4-FFF2-40B4-BE49-F238E27FC236}">
                <a16:creationId xmlns:a16="http://schemas.microsoft.com/office/drawing/2014/main" id="{17098A10-AF13-4657-DF78-1CCE85BEB7A4}"/>
              </a:ext>
            </a:extLst>
          </p:cNvPr>
          <p:cNvSpPr>
            <a:spLocks noGrp="1"/>
          </p:cNvSpPr>
          <p:nvPr>
            <p:ph type="sldNum" sz="quarter" idx="12"/>
          </p:nvPr>
        </p:nvSpPr>
        <p:spPr/>
        <p:txBody>
          <a:bodyPr/>
          <a:lstStyle/>
          <a:p>
            <a:fld id="{DEE5BC03-7CE3-4FE3-BC0A-0ACCA8AC1F24}" type="slidenum">
              <a:rPr lang="en-US" smtClean="0"/>
              <a:pPr/>
              <a:t>6</a:t>
            </a:fld>
            <a:endParaRPr lang="en-US" dirty="0"/>
          </a:p>
        </p:txBody>
      </p:sp>
    </p:spTree>
    <p:extLst>
      <p:ext uri="{BB962C8B-B14F-4D97-AF65-F5344CB8AC3E}">
        <p14:creationId xmlns:p14="http://schemas.microsoft.com/office/powerpoint/2010/main" val="2405615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43E61C1-BACD-9E1A-563D-4FE61ED3FA4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97084" y="2228851"/>
            <a:ext cx="2344407" cy="4133926"/>
          </a:xfrm>
          <a:prstGeom prst="rect">
            <a:avLst/>
          </a:prstGeom>
        </p:spPr>
      </p:pic>
      <p:sp>
        <p:nvSpPr>
          <p:cNvPr id="3" name="Content Placeholder 2">
            <a:extLst>
              <a:ext uri="{FF2B5EF4-FFF2-40B4-BE49-F238E27FC236}">
                <a16:creationId xmlns:a16="http://schemas.microsoft.com/office/drawing/2014/main" id="{0F7575B5-CD56-C494-F0D6-022A3812552A}"/>
              </a:ext>
            </a:extLst>
          </p:cNvPr>
          <p:cNvSpPr>
            <a:spLocks noGrp="1"/>
          </p:cNvSpPr>
          <p:nvPr>
            <p:ph idx="1"/>
          </p:nvPr>
        </p:nvSpPr>
        <p:spPr>
          <a:xfrm>
            <a:off x="760948" y="2506717"/>
            <a:ext cx="8240177" cy="3856059"/>
          </a:xfrm>
        </p:spPr>
        <p:txBody>
          <a:bodyPr/>
          <a:lstStyle/>
          <a:p>
            <a:r>
              <a:rPr lang="en-US" dirty="0"/>
              <a:t>Compact and linear fluorescent bulbs will not be available for sale after JAN 2029.</a:t>
            </a:r>
          </a:p>
          <a:p>
            <a:r>
              <a:rPr lang="en-US" dirty="0"/>
              <a:t>Disposal of such bulbs is regulated as a dangerous waste, but they may usually be treated as universal waste.</a:t>
            </a:r>
          </a:p>
          <a:p>
            <a:r>
              <a:rPr lang="en-US" dirty="0"/>
              <a:t>Pay attention to:</a:t>
            </a:r>
          </a:p>
          <a:p>
            <a:pPr lvl="1"/>
            <a:r>
              <a:rPr lang="en-US" dirty="0"/>
              <a:t>Shops &amp; outbuildings still using legacy 70’s – 80’s lighting fixtures.</a:t>
            </a:r>
          </a:p>
          <a:p>
            <a:pPr lvl="1"/>
            <a:r>
              <a:rPr lang="en-US" dirty="0"/>
              <a:t>Your stockpile of linear and compact fluorescent bulbs.</a:t>
            </a:r>
          </a:p>
        </p:txBody>
      </p:sp>
      <p:sp>
        <p:nvSpPr>
          <p:cNvPr id="4" name="Slide Number Placeholder 3">
            <a:extLst>
              <a:ext uri="{FF2B5EF4-FFF2-40B4-BE49-F238E27FC236}">
                <a16:creationId xmlns:a16="http://schemas.microsoft.com/office/drawing/2014/main" id="{1B966623-F8C9-8779-6C82-58321E1336AF}"/>
              </a:ext>
            </a:extLst>
          </p:cNvPr>
          <p:cNvSpPr>
            <a:spLocks noGrp="1"/>
          </p:cNvSpPr>
          <p:nvPr>
            <p:ph type="sldNum" sz="quarter" idx="12"/>
          </p:nvPr>
        </p:nvSpPr>
        <p:spPr/>
        <p:txBody>
          <a:bodyPr/>
          <a:lstStyle/>
          <a:p>
            <a:fld id="{DEE5BC03-7CE3-4FE3-BC0A-0ACCA8AC1F24}" type="slidenum">
              <a:rPr lang="en-US" smtClean="0"/>
              <a:pPr/>
              <a:t>7</a:t>
            </a:fld>
            <a:endParaRPr lang="en-US" dirty="0"/>
          </a:p>
        </p:txBody>
      </p:sp>
      <p:sp>
        <p:nvSpPr>
          <p:cNvPr id="5" name="Title 1">
            <a:extLst>
              <a:ext uri="{FF2B5EF4-FFF2-40B4-BE49-F238E27FC236}">
                <a16:creationId xmlns:a16="http://schemas.microsoft.com/office/drawing/2014/main" id="{4F359365-F0BF-9687-76DD-2910243CF8AD}"/>
              </a:ext>
            </a:extLst>
          </p:cNvPr>
          <p:cNvSpPr>
            <a:spLocks noGrp="1"/>
          </p:cNvSpPr>
          <p:nvPr>
            <p:ph type="title"/>
          </p:nvPr>
        </p:nvSpPr>
        <p:spPr>
          <a:xfrm>
            <a:off x="538162" y="1431926"/>
            <a:ext cx="11115675" cy="796925"/>
          </a:xfrm>
        </p:spPr>
        <p:txBody>
          <a:bodyPr/>
          <a:lstStyle/>
          <a:p>
            <a:pPr algn="ctr"/>
            <a:r>
              <a:rPr lang="en-US" dirty="0"/>
              <a:t>Mercury-containing light bulbs are phasing out (Hb 1185, 2024).</a:t>
            </a:r>
          </a:p>
        </p:txBody>
      </p:sp>
    </p:spTree>
    <p:extLst>
      <p:ext uri="{BB962C8B-B14F-4D97-AF65-F5344CB8AC3E}">
        <p14:creationId xmlns:p14="http://schemas.microsoft.com/office/powerpoint/2010/main" val="25039756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34A5C-F7CA-F8FD-61DA-5F2F5415998B}"/>
              </a:ext>
            </a:extLst>
          </p:cNvPr>
          <p:cNvSpPr>
            <a:spLocks noGrp="1"/>
          </p:cNvSpPr>
          <p:nvPr>
            <p:ph type="title"/>
          </p:nvPr>
        </p:nvSpPr>
        <p:spPr>
          <a:xfrm>
            <a:off x="715814" y="1885589"/>
            <a:ext cx="7102619" cy="797070"/>
          </a:xfrm>
        </p:spPr>
        <p:txBody>
          <a:bodyPr/>
          <a:lstStyle/>
          <a:p>
            <a:r>
              <a:rPr lang="en-US" dirty="0"/>
              <a:t>WA building energy code</a:t>
            </a:r>
          </a:p>
        </p:txBody>
      </p:sp>
      <p:sp>
        <p:nvSpPr>
          <p:cNvPr id="3" name="Content Placeholder 2">
            <a:extLst>
              <a:ext uri="{FF2B5EF4-FFF2-40B4-BE49-F238E27FC236}">
                <a16:creationId xmlns:a16="http://schemas.microsoft.com/office/drawing/2014/main" id="{2B3F8137-19F3-C932-25F3-7CC85E8EF062}"/>
              </a:ext>
            </a:extLst>
          </p:cNvPr>
          <p:cNvSpPr>
            <a:spLocks noGrp="1"/>
          </p:cNvSpPr>
          <p:nvPr>
            <p:ph idx="1"/>
          </p:nvPr>
        </p:nvSpPr>
        <p:spPr>
          <a:xfrm>
            <a:off x="715814" y="3004850"/>
            <a:ext cx="11115967" cy="3173703"/>
          </a:xfrm>
        </p:spPr>
        <p:txBody>
          <a:bodyPr/>
          <a:lstStyle/>
          <a:p>
            <a:r>
              <a:rPr lang="en-US" dirty="0"/>
              <a:t>2021 Code became effective last year, </a:t>
            </a:r>
          </a:p>
          <a:p>
            <a:r>
              <a:rPr lang="en-US" dirty="0"/>
              <a:t>2024 Code is scheduled for adoption this year, effective November 1.</a:t>
            </a:r>
          </a:p>
          <a:p>
            <a:r>
              <a:rPr lang="en-US" dirty="0"/>
              <a:t>2021 restricts replacement of existing natural gas equipment; not onerous, but it could seriously impact an emergency replacement.</a:t>
            </a:r>
          </a:p>
          <a:p>
            <a:r>
              <a:rPr lang="en-US" dirty="0"/>
              <a:t>2021 also requires solar PV on new buildings and major renovations greater than 10,000 </a:t>
            </a:r>
            <a:r>
              <a:rPr lang="en-US" dirty="0" err="1"/>
              <a:t>gsf</a:t>
            </a:r>
            <a:r>
              <a:rPr lang="en-US" dirty="0"/>
              <a:t>.</a:t>
            </a:r>
          </a:p>
          <a:p>
            <a:pPr lvl="1"/>
            <a:r>
              <a:rPr lang="en-US" dirty="0"/>
              <a:t>2024 Code drops that requirement to projects 5,000 </a:t>
            </a:r>
            <a:r>
              <a:rPr lang="en-US" dirty="0" err="1"/>
              <a:t>gsf</a:t>
            </a:r>
            <a:r>
              <a:rPr lang="en-US" dirty="0"/>
              <a:t> or larger.</a:t>
            </a:r>
          </a:p>
          <a:p>
            <a:pPr marL="0" indent="0">
              <a:buNone/>
            </a:pPr>
            <a:endParaRPr lang="en-US" dirty="0"/>
          </a:p>
        </p:txBody>
      </p:sp>
      <p:sp>
        <p:nvSpPr>
          <p:cNvPr id="4" name="Slide Number Placeholder 3">
            <a:extLst>
              <a:ext uri="{FF2B5EF4-FFF2-40B4-BE49-F238E27FC236}">
                <a16:creationId xmlns:a16="http://schemas.microsoft.com/office/drawing/2014/main" id="{02E8E07E-DFBE-595D-4831-31FBF8DC9223}"/>
              </a:ext>
            </a:extLst>
          </p:cNvPr>
          <p:cNvSpPr>
            <a:spLocks noGrp="1"/>
          </p:cNvSpPr>
          <p:nvPr>
            <p:ph type="sldNum" sz="quarter" idx="12"/>
          </p:nvPr>
        </p:nvSpPr>
        <p:spPr/>
        <p:txBody>
          <a:bodyPr/>
          <a:lstStyle/>
          <a:p>
            <a:fld id="{DEE5BC03-7CE3-4FE3-BC0A-0ACCA8AC1F24}" type="slidenum">
              <a:rPr lang="en-US" smtClean="0"/>
              <a:pPr/>
              <a:t>8</a:t>
            </a:fld>
            <a:endParaRPr lang="en-US" dirty="0"/>
          </a:p>
        </p:txBody>
      </p:sp>
      <p:pic>
        <p:nvPicPr>
          <p:cNvPr id="6" name="Picture 5">
            <a:extLst>
              <a:ext uri="{FF2B5EF4-FFF2-40B4-BE49-F238E27FC236}">
                <a16:creationId xmlns:a16="http://schemas.microsoft.com/office/drawing/2014/main" id="{D5E9249D-E6DC-7421-419B-BBCD58B245B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7975" y="1244466"/>
            <a:ext cx="3457575" cy="1760384"/>
          </a:xfrm>
          <a:prstGeom prst="rect">
            <a:avLst/>
          </a:prstGeom>
        </p:spPr>
      </p:pic>
    </p:spTree>
    <p:extLst>
      <p:ext uri="{BB962C8B-B14F-4D97-AF65-F5344CB8AC3E}">
        <p14:creationId xmlns:p14="http://schemas.microsoft.com/office/powerpoint/2010/main" val="3550482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9EFA8-AE91-A582-D937-393E3979558D}"/>
              </a:ext>
            </a:extLst>
          </p:cNvPr>
          <p:cNvSpPr>
            <a:spLocks noGrp="1"/>
          </p:cNvSpPr>
          <p:nvPr>
            <p:ph type="title"/>
          </p:nvPr>
        </p:nvSpPr>
        <p:spPr>
          <a:xfrm>
            <a:off x="538017" y="1410933"/>
            <a:ext cx="8234509" cy="797070"/>
          </a:xfrm>
        </p:spPr>
        <p:txBody>
          <a:bodyPr/>
          <a:lstStyle/>
          <a:p>
            <a:pPr algn="ctr"/>
            <a:r>
              <a:rPr lang="en-US" dirty="0"/>
              <a:t>Business organics management</a:t>
            </a:r>
          </a:p>
        </p:txBody>
      </p:sp>
      <p:sp>
        <p:nvSpPr>
          <p:cNvPr id="3" name="Content Placeholder 2">
            <a:extLst>
              <a:ext uri="{FF2B5EF4-FFF2-40B4-BE49-F238E27FC236}">
                <a16:creationId xmlns:a16="http://schemas.microsoft.com/office/drawing/2014/main" id="{00C7A91E-70AE-F8BC-7CB0-B87386C3C054}"/>
              </a:ext>
            </a:extLst>
          </p:cNvPr>
          <p:cNvSpPr>
            <a:spLocks noGrp="1"/>
          </p:cNvSpPr>
          <p:nvPr>
            <p:ph idx="1"/>
          </p:nvPr>
        </p:nvSpPr>
        <p:spPr>
          <a:xfrm>
            <a:off x="666605" y="2198043"/>
            <a:ext cx="4343399" cy="3249024"/>
          </a:xfrm>
        </p:spPr>
        <p:txBody>
          <a:bodyPr/>
          <a:lstStyle/>
          <a:p>
            <a:pPr marL="0" indent="0">
              <a:buNone/>
            </a:pPr>
            <a:r>
              <a:rPr lang="en-US" dirty="0"/>
              <a:t>If your local waste management authority has an organics waste collection and diversion program, you are required to participate if you produce &gt; 96 gallons of organic waste/week.</a:t>
            </a:r>
          </a:p>
          <a:p>
            <a:r>
              <a:rPr lang="en-US" dirty="0">
                <a:hlinkClick r:id="rId3"/>
              </a:rPr>
              <a:t>Ecology updates this requirement annually</a:t>
            </a:r>
            <a:r>
              <a:rPr lang="en-US" dirty="0"/>
              <a:t>.</a:t>
            </a:r>
          </a:p>
          <a:p>
            <a:endParaRPr lang="en-US" dirty="0"/>
          </a:p>
          <a:p>
            <a:endParaRPr lang="en-US" dirty="0"/>
          </a:p>
          <a:p>
            <a:pPr lvl="1"/>
            <a:endParaRPr lang="en-US" dirty="0"/>
          </a:p>
          <a:p>
            <a:endParaRPr lang="en-US" dirty="0"/>
          </a:p>
        </p:txBody>
      </p:sp>
      <p:sp>
        <p:nvSpPr>
          <p:cNvPr id="4" name="Slide Number Placeholder 3">
            <a:extLst>
              <a:ext uri="{FF2B5EF4-FFF2-40B4-BE49-F238E27FC236}">
                <a16:creationId xmlns:a16="http://schemas.microsoft.com/office/drawing/2014/main" id="{C6ABCED8-1DF7-CCAA-5408-A4DA19E5AC87}"/>
              </a:ext>
            </a:extLst>
          </p:cNvPr>
          <p:cNvSpPr>
            <a:spLocks noGrp="1"/>
          </p:cNvSpPr>
          <p:nvPr>
            <p:ph type="sldNum" sz="quarter" idx="12"/>
          </p:nvPr>
        </p:nvSpPr>
        <p:spPr/>
        <p:txBody>
          <a:bodyPr/>
          <a:lstStyle/>
          <a:p>
            <a:fld id="{DEE5BC03-7CE3-4FE3-BC0A-0ACCA8AC1F24}" type="slidenum">
              <a:rPr lang="en-US" smtClean="0"/>
              <a:pPr/>
              <a:t>9</a:t>
            </a:fld>
            <a:endParaRPr lang="en-US" dirty="0"/>
          </a:p>
        </p:txBody>
      </p:sp>
      <p:pic>
        <p:nvPicPr>
          <p:cNvPr id="6" name="Picture 5" descr="Department of Ecology map of areas affected by the Business Organics Management program.">
            <a:extLst>
              <a:ext uri="{FF2B5EF4-FFF2-40B4-BE49-F238E27FC236}">
                <a16:creationId xmlns:a16="http://schemas.microsoft.com/office/drawing/2014/main" id="{204C7D2E-11F1-1D42-8363-24012C2855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38592" y="2117988"/>
            <a:ext cx="6353320" cy="4050241"/>
          </a:xfrm>
          <a:prstGeom prst="rect">
            <a:avLst/>
          </a:prstGeom>
        </p:spPr>
      </p:pic>
    </p:spTree>
    <p:extLst>
      <p:ext uri="{BB962C8B-B14F-4D97-AF65-F5344CB8AC3E}">
        <p14:creationId xmlns:p14="http://schemas.microsoft.com/office/powerpoint/2010/main" val="2227914771"/>
      </p:ext>
    </p:extLst>
  </p:cSld>
  <p:clrMapOvr>
    <a:masterClrMapping/>
  </p:clrMapOvr>
</p:sld>
</file>

<file path=ppt/theme/theme1.xml><?xml version="1.0" encoding="utf-8"?>
<a:theme xmlns:a="http://schemas.openxmlformats.org/drawingml/2006/main" name="Office Theme">
  <a:themeElements>
    <a:clrScheme name="SBCTC">
      <a:dk1>
        <a:srgbClr val="003764"/>
      </a:dk1>
      <a:lt1>
        <a:sysClr val="window" lastClr="FFFFFF"/>
      </a:lt1>
      <a:dk2>
        <a:srgbClr val="0071CE"/>
      </a:dk2>
      <a:lt2>
        <a:srgbClr val="C3C6C8"/>
      </a:lt2>
      <a:accent1>
        <a:srgbClr val="F4CD00"/>
      </a:accent1>
      <a:accent2>
        <a:srgbClr val="65CBC9"/>
      </a:accent2>
      <a:accent3>
        <a:srgbClr val="FFB547"/>
      </a:accent3>
      <a:accent4>
        <a:srgbClr val="00C18B"/>
      </a:accent4>
      <a:accent5>
        <a:srgbClr val="3D6489"/>
      </a:accent5>
      <a:accent6>
        <a:srgbClr val="2A70B8"/>
      </a:accent6>
      <a:hlink>
        <a:srgbClr val="0563C1"/>
      </a:hlink>
      <a:folHlink>
        <a:srgbClr val="954F72"/>
      </a:folHlink>
    </a:clrScheme>
    <a:fontScheme name="SBCTC">
      <a:majorFont>
        <a:latin typeface="Franklin Gothic Medium"/>
        <a:ea typeface=""/>
        <a:cs typeface=""/>
      </a:majorFont>
      <a:minorFont>
        <a:latin typeface="Franklin Gothic Book"/>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ECA933C-E61D-4F0A-B8CC-7399F5DE585F}" vid="{FB695196-C725-406F-B47F-C1D50E497C3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2598</TotalTime>
  <Words>2995</Words>
  <Application>Microsoft Office PowerPoint</Application>
  <PresentationFormat>Widescreen</PresentationFormat>
  <Paragraphs>421</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Aptos</vt:lpstr>
      <vt:lpstr>Arial</vt:lpstr>
      <vt:lpstr>Calibri</vt:lpstr>
      <vt:lpstr>Wingdings</vt:lpstr>
      <vt:lpstr>Office Theme</vt:lpstr>
      <vt:lpstr>Only</vt:lpstr>
      <vt:lpstr>Clean BuildingS deadlines are here.</vt:lpstr>
      <vt:lpstr>Compliance status</vt:lpstr>
      <vt:lpstr>Watch out for scams!</vt:lpstr>
      <vt:lpstr>The Refrigerant management program deadline is now.</vt:lpstr>
      <vt:lpstr>RMP data management is a bit complex.</vt:lpstr>
      <vt:lpstr>Mercury-containing light bulbs are phasing out (Hb 1185, 2024).</vt:lpstr>
      <vt:lpstr>WA building energy code</vt:lpstr>
      <vt:lpstr>Business organics management</vt:lpstr>
      <vt:lpstr>Greenhouse gas emissions</vt:lpstr>
      <vt:lpstr>What about grants &amp; incentives?</vt:lpstr>
      <vt:lpstr>SomE Electric rates are increasing. </vt:lpstr>
      <vt:lpstr>So is the cost of gas.</vt:lpstr>
      <vt:lpstr>You need active energy management…</vt:lpstr>
      <vt:lpstr>Gas costs are even scarier…</vt:lpstr>
      <vt:lpstr>A few other details</vt:lpstr>
      <vt:lpstr>As usual, reach out for support.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Scott Morgan</dc:creator>
  <cp:lastModifiedBy>Scott Morgan</cp:lastModifiedBy>
  <cp:revision>107</cp:revision>
  <dcterms:created xsi:type="dcterms:W3CDTF">2025-03-31T21:19:56Z</dcterms:created>
  <dcterms:modified xsi:type="dcterms:W3CDTF">2026-03-03T15:25:46Z</dcterms:modified>
</cp:coreProperties>
</file>