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9" r:id="rId5"/>
  </p:sldMasterIdLst>
  <p:notesMasterIdLst>
    <p:notesMasterId r:id="rId24"/>
  </p:notesMasterIdLst>
  <p:handoutMasterIdLst>
    <p:handoutMasterId r:id="rId25"/>
  </p:handoutMasterIdLst>
  <p:sldIdLst>
    <p:sldId id="259" r:id="rId6"/>
    <p:sldId id="285" r:id="rId7"/>
    <p:sldId id="271" r:id="rId8"/>
    <p:sldId id="266" r:id="rId9"/>
    <p:sldId id="288" r:id="rId10"/>
    <p:sldId id="297" r:id="rId11"/>
    <p:sldId id="298" r:id="rId12"/>
    <p:sldId id="299" r:id="rId13"/>
    <p:sldId id="301" r:id="rId14"/>
    <p:sldId id="296" r:id="rId15"/>
    <p:sldId id="289" r:id="rId16"/>
    <p:sldId id="281" r:id="rId17"/>
    <p:sldId id="290" r:id="rId18"/>
    <p:sldId id="286" r:id="rId19"/>
    <p:sldId id="287" r:id="rId20"/>
    <p:sldId id="294" r:id="rId21"/>
    <p:sldId id="291" r:id="rId22"/>
    <p:sldId id="261" r:id="rId2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764"/>
    <a:srgbClr val="645A5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4" autoAdjust="0"/>
    <p:restoredTop sz="95036" autoAdjust="0"/>
  </p:normalViewPr>
  <p:slideViewPr>
    <p:cSldViewPr snapToGrid="0">
      <p:cViewPr varScale="1">
        <p:scale>
          <a:sx n="59" d="100"/>
          <a:sy n="59" d="100"/>
        </p:scale>
        <p:origin x="152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9" d="100"/>
          <a:sy n="69" d="100"/>
        </p:scale>
        <p:origin x="3264" y="7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6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29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notesMaster" Target="notesMasters/notesMaster1.xml"/><Relationship Id="rId5" Type="http://schemas.openxmlformats.org/officeDocument/2006/relationships/slideMaster" Target="slideMasters/slideMaster1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theme" Target="theme/theme1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DA7D8E9-3331-4291-9F17-3FF41B935400}" type="datetimeFigureOut">
              <a:rPr lang="en-US" smtClean="0"/>
              <a:t>2/26/2026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D60C177-458E-4ECB-97EC-7EDCBA19DAB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99317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A6DBB64-96D6-42B0-8680-D8E44BBF474E}" type="datetimeFigureOut">
              <a:rPr lang="en-US" smtClean="0"/>
              <a:t>2/26/2026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384A02-D147-49A8-A06D-A5C08FF6905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46946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over Triangle Pattern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978"/>
          <a:stretch/>
        </p:blipFill>
        <p:spPr>
          <a:xfrm>
            <a:off x="2317813" y="0"/>
            <a:ext cx="6829477" cy="3749964"/>
          </a:xfrm>
          <a:prstGeom prst="rect">
            <a:avLst/>
          </a:prstGeom>
        </p:spPr>
      </p:pic>
      <p:sp>
        <p:nvSpPr>
          <p:cNvPr id="13" name="Title 1"/>
          <p:cNvSpPr>
            <a:spLocks noGrp="1"/>
          </p:cNvSpPr>
          <p:nvPr>
            <p:ph type="title" hasCustomPrompt="1"/>
          </p:nvPr>
        </p:nvSpPr>
        <p:spPr>
          <a:xfrm>
            <a:off x="369888" y="3863685"/>
            <a:ext cx="8336975" cy="999259"/>
          </a:xfrm>
          <a:prstGeom prst="rect">
            <a:avLst/>
          </a:prstGeom>
        </p:spPr>
        <p:txBody>
          <a:bodyPr/>
          <a:lstStyle>
            <a:lvl1pPr>
              <a:defRPr sz="4800" cap="all" baseline="0">
                <a:solidFill>
                  <a:srgbClr val="003764"/>
                </a:solidFill>
              </a:defRPr>
            </a:lvl1pPr>
          </a:lstStyle>
          <a:p>
            <a:r>
              <a:rPr lang="en-US" dirty="0"/>
              <a:t>Title slide</a:t>
            </a:r>
          </a:p>
        </p:txBody>
      </p:sp>
      <p:sp>
        <p:nvSpPr>
          <p:cNvPr id="10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370608" y="4976665"/>
            <a:ext cx="8388928" cy="679016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3500" b="0" i="0" baseline="0">
                <a:solidFill>
                  <a:srgbClr val="003764"/>
                </a:solidFill>
                <a:latin typeface="+mj-lt"/>
              </a:defRPr>
            </a:lvl1pPr>
            <a:lvl2pPr marL="457178" indent="0" algn="ctr">
              <a:buNone/>
              <a:defRPr sz="2000"/>
            </a:lvl2pPr>
            <a:lvl3pPr marL="914354" indent="0" algn="ctr">
              <a:buNone/>
              <a:defRPr sz="1800"/>
            </a:lvl3pPr>
            <a:lvl4pPr marL="1371532" indent="0" algn="ctr">
              <a:buNone/>
              <a:defRPr sz="1600"/>
            </a:lvl4pPr>
            <a:lvl5pPr marL="1828709" indent="0" algn="ctr">
              <a:buNone/>
              <a:defRPr sz="1600"/>
            </a:lvl5pPr>
            <a:lvl6pPr marL="2285886" indent="0" algn="ctr">
              <a:buNone/>
              <a:defRPr sz="1600"/>
            </a:lvl6pPr>
            <a:lvl7pPr marL="2743062" indent="0" algn="ctr">
              <a:buNone/>
              <a:defRPr sz="1600"/>
            </a:lvl7pPr>
            <a:lvl8pPr marL="3200240" indent="0" algn="ctr">
              <a:buNone/>
              <a:defRPr sz="1600"/>
            </a:lvl8pPr>
            <a:lvl9pPr marL="3657418" indent="0" algn="ctr">
              <a:buNone/>
              <a:defRPr sz="1600"/>
            </a:lvl9pPr>
          </a:lstStyle>
          <a:p>
            <a:r>
              <a:rPr lang="en-US" dirty="0"/>
              <a:t>Subheading</a:t>
            </a:r>
          </a:p>
        </p:txBody>
      </p:sp>
      <p:sp>
        <p:nvSpPr>
          <p:cNvPr id="19" name="Text Placeholder 18"/>
          <p:cNvSpPr>
            <a:spLocks noGrp="1"/>
          </p:cNvSpPr>
          <p:nvPr>
            <p:ph type="body" sz="quarter" idx="10" hasCustomPrompt="1"/>
          </p:nvPr>
        </p:nvSpPr>
        <p:spPr>
          <a:xfrm>
            <a:off x="369888" y="5769402"/>
            <a:ext cx="4614862" cy="7588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 baseline="0">
                <a:solidFill>
                  <a:srgbClr val="003764"/>
                </a:solidFill>
              </a:defRPr>
            </a:lvl1pPr>
          </a:lstStyle>
          <a:p>
            <a:pPr lvl="0"/>
            <a:r>
              <a:rPr lang="en-US" dirty="0"/>
              <a:t>Presenter(s)</a:t>
            </a:r>
            <a:br>
              <a:rPr lang="en-US" dirty="0"/>
            </a:br>
            <a:r>
              <a:rPr lang="en-US" dirty="0"/>
              <a:t>Month Day, Year</a:t>
            </a:r>
          </a:p>
        </p:txBody>
      </p:sp>
    </p:spTree>
    <p:extLst>
      <p:ext uri="{BB962C8B-B14F-4D97-AF65-F5344CB8AC3E}">
        <p14:creationId xmlns:p14="http://schemas.microsoft.com/office/powerpoint/2010/main" val="28546382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Community and Technical Colleges. Washington State Board.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671"/>
          <a:stretch/>
        </p:blipFill>
        <p:spPr>
          <a:xfrm>
            <a:off x="105297" y="154004"/>
            <a:ext cx="3286396" cy="1231537"/>
          </a:xfrm>
          <a:prstGeom prst="rect">
            <a:avLst/>
          </a:prstGeom>
        </p:spPr>
      </p:pic>
      <p:pic>
        <p:nvPicPr>
          <p:cNvPr id="12" name="Picture 11" descr="Header triangles pattern"/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2267"/>
          <a:stretch/>
        </p:blipFill>
        <p:spPr>
          <a:xfrm>
            <a:off x="5076294" y="0"/>
            <a:ext cx="4067706" cy="148179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45"/>
            <a:ext cx="7886700" cy="2852737"/>
          </a:xfrm>
          <a:prstGeom prst="rect">
            <a:avLst/>
          </a:prstGeom>
        </p:spPr>
        <p:txBody>
          <a:bodyPr anchor="b"/>
          <a:lstStyle>
            <a:lvl1pPr>
              <a:defRPr sz="3500" cap="all" baseline="0">
                <a:solidFill>
                  <a:srgbClr val="003764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70"/>
            <a:ext cx="78867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>
                <a:solidFill>
                  <a:srgbClr val="003764"/>
                </a:solidFill>
              </a:defRPr>
            </a:lvl1pPr>
            <a:lvl2pPr marL="342884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766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649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532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415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297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18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064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5" name="Rectangle 14" descr="Yellow sidebar"/>
          <p:cNvSpPr/>
          <p:nvPr userDrawn="1"/>
        </p:nvSpPr>
        <p:spPr>
          <a:xfrm>
            <a:off x="0" y="0"/>
            <a:ext cx="100208" cy="6858000"/>
          </a:xfrm>
          <a:prstGeom prst="rect">
            <a:avLst/>
          </a:prstGeom>
          <a:solidFill>
            <a:srgbClr val="F4CE12"/>
          </a:solidFill>
          <a:ln>
            <a:solidFill>
              <a:srgbClr val="F4CE1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483926"/>
            <a:ext cx="2057400" cy="237549"/>
          </a:xfrm>
          <a:prstGeom prst="rect">
            <a:avLst/>
          </a:prstGeom>
        </p:spPr>
        <p:txBody>
          <a:bodyPr/>
          <a:lstStyle>
            <a:lvl1pPr>
              <a:defRPr sz="1100"/>
            </a:lvl1pPr>
          </a:lstStyle>
          <a:p>
            <a:fld id="{D050C99A-C753-4499-A91D-5F42026EA8F2}" type="datetime1">
              <a:rPr lang="en-US" smtClean="0"/>
              <a:t>2/26/2026</a:t>
            </a:fld>
            <a:endParaRPr lang="en-US" dirty="0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483926"/>
            <a:ext cx="3086100" cy="237549"/>
          </a:xfrm>
          <a:prstGeom prst="rect">
            <a:avLst/>
          </a:prstGeom>
        </p:spPr>
        <p:txBody>
          <a:bodyPr/>
          <a:lstStyle>
            <a:lvl1pPr>
              <a:defRPr sz="1100"/>
            </a:lvl1pPr>
          </a:lstStyle>
          <a:p>
            <a:endParaRPr lang="en-US" dirty="0"/>
          </a:p>
        </p:txBody>
      </p:sp>
      <p:sp>
        <p:nvSpPr>
          <p:cNvPr id="1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16636" y="6529852"/>
            <a:ext cx="457199" cy="191623"/>
          </a:xfrm>
          <a:prstGeom prst="rect">
            <a:avLst/>
          </a:prstGeom>
        </p:spPr>
        <p:txBody>
          <a:bodyPr/>
          <a:lstStyle>
            <a:lvl1pPr algn="r">
              <a:defRPr sz="1100"/>
            </a:lvl1pPr>
          </a:lstStyle>
          <a:p>
            <a:fld id="{DEE5BC03-7CE3-4FE3-BC0A-0ACCA8AC1F2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26280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 descr="Yellow sidebar"/>
          <p:cNvSpPr/>
          <p:nvPr userDrawn="1"/>
        </p:nvSpPr>
        <p:spPr>
          <a:xfrm>
            <a:off x="0" y="0"/>
            <a:ext cx="100208" cy="6858000"/>
          </a:xfrm>
          <a:prstGeom prst="rect">
            <a:avLst/>
          </a:prstGeom>
          <a:solidFill>
            <a:srgbClr val="F4CE12"/>
          </a:solidFill>
          <a:ln>
            <a:solidFill>
              <a:srgbClr val="F4CE1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483926"/>
            <a:ext cx="2057400" cy="237549"/>
          </a:xfrm>
          <a:prstGeom prst="rect">
            <a:avLst/>
          </a:prstGeom>
        </p:spPr>
        <p:txBody>
          <a:bodyPr/>
          <a:lstStyle>
            <a:lvl1pPr>
              <a:defRPr sz="1100"/>
            </a:lvl1pPr>
          </a:lstStyle>
          <a:p>
            <a:fld id="{D050C99A-C753-4499-A91D-5F42026EA8F2}" type="datetime1">
              <a:rPr lang="en-US" smtClean="0"/>
              <a:t>2/26/2026</a:t>
            </a:fld>
            <a:endParaRPr lang="en-US" dirty="0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483926"/>
            <a:ext cx="3086100" cy="237549"/>
          </a:xfrm>
          <a:prstGeom prst="rect">
            <a:avLst/>
          </a:prstGeom>
        </p:spPr>
        <p:txBody>
          <a:bodyPr/>
          <a:lstStyle>
            <a:lvl1pPr>
              <a:defRPr sz="1100"/>
            </a:lvl1pPr>
          </a:lstStyle>
          <a:p>
            <a:endParaRPr lang="en-US" dirty="0"/>
          </a:p>
        </p:txBody>
      </p:sp>
      <p:sp>
        <p:nvSpPr>
          <p:cNvPr id="1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16636" y="6529852"/>
            <a:ext cx="457199" cy="191623"/>
          </a:xfrm>
          <a:prstGeom prst="rect">
            <a:avLst/>
          </a:prstGeom>
        </p:spPr>
        <p:txBody>
          <a:bodyPr/>
          <a:lstStyle>
            <a:lvl1pPr algn="r">
              <a:defRPr sz="1100"/>
            </a:lvl1pPr>
          </a:lstStyle>
          <a:p>
            <a:fld id="{DEE5BC03-7CE3-4FE3-BC0A-0ACCA8AC1F2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519540" y="294198"/>
            <a:ext cx="8302337" cy="786457"/>
          </a:xfrm>
          <a:prstGeom prst="rect">
            <a:avLst/>
          </a:prstGeom>
        </p:spPr>
        <p:txBody>
          <a:bodyPr/>
          <a:lstStyle>
            <a:lvl1pPr>
              <a:defRPr sz="3500" cap="all" baseline="0">
                <a:solidFill>
                  <a:srgbClr val="003764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519540" y="1174172"/>
            <a:ext cx="8336975" cy="4966856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03764"/>
                </a:solidFill>
              </a:defRPr>
            </a:lvl1pPr>
            <a:lvl2pPr>
              <a:defRPr>
                <a:solidFill>
                  <a:srgbClr val="003764"/>
                </a:solidFill>
              </a:defRPr>
            </a:lvl2pPr>
            <a:lvl3pPr>
              <a:defRPr>
                <a:solidFill>
                  <a:srgbClr val="003764"/>
                </a:solidFill>
              </a:defRPr>
            </a:lvl3pPr>
            <a:lvl4pPr>
              <a:defRPr>
                <a:solidFill>
                  <a:srgbClr val="003764"/>
                </a:solidFill>
              </a:defRPr>
            </a:lvl4pPr>
            <a:lvl5pPr>
              <a:defRPr>
                <a:solidFill>
                  <a:srgbClr val="003764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458421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Final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Community and Technical Colleges. Washington State Board.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671"/>
          <a:stretch/>
        </p:blipFill>
        <p:spPr>
          <a:xfrm>
            <a:off x="105297" y="154004"/>
            <a:ext cx="3286396" cy="1231537"/>
          </a:xfrm>
          <a:prstGeom prst="rect">
            <a:avLst/>
          </a:prstGeom>
        </p:spPr>
      </p:pic>
      <p:pic>
        <p:nvPicPr>
          <p:cNvPr id="11" name="Picture 10" descr="Header triangles pattern"/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2267"/>
          <a:stretch/>
        </p:blipFill>
        <p:spPr>
          <a:xfrm>
            <a:off x="5076294" y="0"/>
            <a:ext cx="4067706" cy="148179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28650" y="1476958"/>
            <a:ext cx="7886700" cy="611619"/>
          </a:xfrm>
          <a:prstGeom prst="rect">
            <a:avLst/>
          </a:prstGeom>
        </p:spPr>
        <p:txBody>
          <a:bodyPr/>
          <a:lstStyle>
            <a:lvl1pPr>
              <a:defRPr sz="3500" cap="all" baseline="0">
                <a:solidFill>
                  <a:srgbClr val="003764"/>
                </a:solidFill>
              </a:defRPr>
            </a:lvl1pPr>
          </a:lstStyle>
          <a:p>
            <a:r>
              <a:rPr lang="en-US" dirty="0"/>
              <a:t>Final Slide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0" hasCustomPrompt="1"/>
          </p:nvPr>
        </p:nvSpPr>
        <p:spPr>
          <a:xfrm>
            <a:off x="628650" y="2265367"/>
            <a:ext cx="7886700" cy="3428855"/>
          </a:xfrm>
          <a:prstGeom prst="rect">
            <a:avLst/>
          </a:prstGeom>
        </p:spPr>
        <p:txBody>
          <a:bodyPr/>
          <a:lstStyle>
            <a:lvl1pPr marL="457200" marR="0" indent="-457200" algn="l" defTabSz="685766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 baseline="0">
                <a:solidFill>
                  <a:srgbClr val="003764"/>
                </a:solidFill>
              </a:defRPr>
            </a:lvl1pPr>
            <a:lvl2pPr marL="342884" indent="0">
              <a:buNone/>
              <a:defRPr>
                <a:solidFill>
                  <a:srgbClr val="003764"/>
                </a:solidFill>
              </a:defRPr>
            </a:lvl2pPr>
          </a:lstStyle>
          <a:p>
            <a:pPr marL="0" marR="0" lvl="0" indent="0" algn="l" defTabSz="685766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Always use a Final Slide in order to include the Creative Commons footer language in the presentation.</a:t>
            </a:r>
            <a:br>
              <a:rPr lang="en-US" dirty="0"/>
            </a:br>
            <a:r>
              <a:rPr lang="en-US" dirty="0"/>
              <a:t>Ideas for the slide: Contact information; “Thank you;” “Questions?”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D9A014E-7345-4161-B6F8-70E7EA234759}"/>
              </a:ext>
            </a:extLst>
          </p:cNvPr>
          <p:cNvSpPr txBox="1"/>
          <p:nvPr userDrawn="1"/>
        </p:nvSpPr>
        <p:spPr>
          <a:xfrm>
            <a:off x="1454322" y="6445499"/>
            <a:ext cx="3784962" cy="2077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50" b="0" i="1" u="sng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CC BY 4.0</a:t>
            </a:r>
            <a:r>
              <a:rPr lang="en-US" sz="750" b="0" i="1" u="none" kern="1200" dirty="0">
                <a:solidFill>
                  <a:schemeClr val="bg1">
                    <a:lumMod val="50000"/>
                  </a:schemeClr>
                </a:solidFill>
                <a:effectLst/>
                <a:latin typeface="+mn-lt"/>
                <a:ea typeface="+mn-ea"/>
                <a:cs typeface="+mn-cs"/>
              </a:rPr>
              <a:t>,</a:t>
            </a:r>
            <a:r>
              <a:rPr lang="en-US" sz="750" b="0" i="1" u="none" kern="1200" baseline="0" dirty="0">
                <a:solidFill>
                  <a:schemeClr val="bg1">
                    <a:lumMod val="50000"/>
                  </a:schemeClr>
                </a:solidFill>
                <a:effectLst/>
                <a:latin typeface="+mn-lt"/>
                <a:ea typeface="+mn-ea"/>
                <a:cs typeface="+mn-cs"/>
              </a:rPr>
              <a:t> except where otherwise noted.</a:t>
            </a:r>
            <a:endParaRPr lang="en-US" sz="750" b="0" i="1" dirty="0">
              <a:solidFill>
                <a:schemeClr val="bg1">
                  <a:lumMod val="50000"/>
                </a:schemeClr>
              </a:solidFill>
              <a:latin typeface="+mn-lt"/>
            </a:endParaRPr>
          </a:p>
        </p:txBody>
      </p:sp>
      <p:sp>
        <p:nvSpPr>
          <p:cNvPr id="13" name="Rectangle 12" descr="Yellow sidebar"/>
          <p:cNvSpPr/>
          <p:nvPr userDrawn="1"/>
        </p:nvSpPr>
        <p:spPr>
          <a:xfrm>
            <a:off x="0" y="0"/>
            <a:ext cx="100208" cy="6858000"/>
          </a:xfrm>
          <a:prstGeom prst="rect">
            <a:avLst/>
          </a:prstGeom>
          <a:solidFill>
            <a:srgbClr val="F4CE12"/>
          </a:solidFill>
          <a:ln>
            <a:solidFill>
              <a:srgbClr val="F4CE1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9" name="Group 8"/>
          <p:cNvGrpSpPr/>
          <p:nvPr userDrawn="1"/>
        </p:nvGrpSpPr>
        <p:grpSpPr>
          <a:xfrm>
            <a:off x="973916" y="6435073"/>
            <a:ext cx="480406" cy="228600"/>
            <a:chOff x="973916" y="6435073"/>
            <a:chExt cx="480406" cy="228600"/>
          </a:xfrm>
        </p:grpSpPr>
        <p:pic>
          <p:nvPicPr>
            <p:cNvPr id="15" name="Picture 14"/>
            <p:cNvPicPr>
              <a:picLocks noChangeAspect="1"/>
            </p:cNvPicPr>
            <p:nvPr userDrawn="1"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3916" y="6435073"/>
              <a:ext cx="228600" cy="228600"/>
            </a:xfrm>
            <a:prstGeom prst="rect">
              <a:avLst/>
            </a:prstGeom>
          </p:spPr>
        </p:pic>
        <p:pic>
          <p:nvPicPr>
            <p:cNvPr id="16" name="Picture 15"/>
            <p:cNvPicPr>
              <a:picLocks noChangeAspect="1"/>
            </p:cNvPicPr>
            <p:nvPr userDrawn="1"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225722" y="6435073"/>
              <a:ext cx="228600" cy="22860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3038084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ommunity and Technical Colleges. Washington State Board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671"/>
          <a:stretch/>
        </p:blipFill>
        <p:spPr>
          <a:xfrm>
            <a:off x="105297" y="154004"/>
            <a:ext cx="3286396" cy="1231537"/>
          </a:xfrm>
          <a:prstGeom prst="rect">
            <a:avLst/>
          </a:prstGeom>
        </p:spPr>
      </p:pic>
      <p:pic>
        <p:nvPicPr>
          <p:cNvPr id="12" name="Picture 11" descr="Header triangles pattern"/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2267"/>
          <a:stretch/>
        </p:blipFill>
        <p:spPr>
          <a:xfrm>
            <a:off x="5076294" y="0"/>
            <a:ext cx="4067706" cy="1481791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536860" y="1549936"/>
            <a:ext cx="8336975" cy="797070"/>
          </a:xfrm>
          <a:prstGeom prst="rect">
            <a:avLst/>
          </a:prstGeom>
        </p:spPr>
        <p:txBody>
          <a:bodyPr/>
          <a:lstStyle>
            <a:lvl1pPr>
              <a:defRPr sz="3500" cap="all" baseline="0">
                <a:solidFill>
                  <a:srgbClr val="003764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5" name="Content Placeholder 2"/>
          <p:cNvSpPr>
            <a:spLocks noGrp="1"/>
          </p:cNvSpPr>
          <p:nvPr>
            <p:ph idx="1"/>
          </p:nvPr>
        </p:nvSpPr>
        <p:spPr>
          <a:xfrm>
            <a:off x="536860" y="2415155"/>
            <a:ext cx="8336975" cy="3757046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03764"/>
                </a:solidFill>
              </a:defRPr>
            </a:lvl1pPr>
            <a:lvl2pPr>
              <a:defRPr>
                <a:solidFill>
                  <a:srgbClr val="003764"/>
                </a:solidFill>
              </a:defRPr>
            </a:lvl2pPr>
            <a:lvl3pPr>
              <a:defRPr>
                <a:solidFill>
                  <a:srgbClr val="003764"/>
                </a:solidFill>
              </a:defRPr>
            </a:lvl3pPr>
            <a:lvl4pPr>
              <a:defRPr>
                <a:solidFill>
                  <a:srgbClr val="003764"/>
                </a:solidFill>
              </a:defRPr>
            </a:lvl4pPr>
            <a:lvl5pPr>
              <a:defRPr>
                <a:solidFill>
                  <a:srgbClr val="003764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3" name="Rectangle 12" descr="Yellow sidebar"/>
          <p:cNvSpPr/>
          <p:nvPr userDrawn="1"/>
        </p:nvSpPr>
        <p:spPr>
          <a:xfrm>
            <a:off x="0" y="0"/>
            <a:ext cx="100208" cy="6858000"/>
          </a:xfrm>
          <a:prstGeom prst="rect">
            <a:avLst/>
          </a:prstGeom>
          <a:solidFill>
            <a:srgbClr val="F4CE12"/>
          </a:solidFill>
          <a:ln>
            <a:solidFill>
              <a:srgbClr val="F4CE1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483926"/>
            <a:ext cx="2057400" cy="237549"/>
          </a:xfrm>
          <a:prstGeom prst="rect">
            <a:avLst/>
          </a:prstGeom>
        </p:spPr>
        <p:txBody>
          <a:bodyPr/>
          <a:lstStyle>
            <a:lvl1pPr>
              <a:defRPr sz="1100"/>
            </a:lvl1pPr>
          </a:lstStyle>
          <a:p>
            <a:fld id="{F79CB6C7-AD96-437F-A75B-A1987D8D9ACA}" type="datetime1">
              <a:rPr lang="en-US" smtClean="0"/>
              <a:t>2/26/2026</a:t>
            </a:fld>
            <a:endParaRPr lang="en-US" dirty="0"/>
          </a:p>
        </p:txBody>
      </p:sp>
      <p:sp>
        <p:nvSpPr>
          <p:cNvPr id="1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483926"/>
            <a:ext cx="3086100" cy="237549"/>
          </a:xfrm>
          <a:prstGeom prst="rect">
            <a:avLst/>
          </a:prstGeom>
        </p:spPr>
        <p:txBody>
          <a:bodyPr/>
          <a:lstStyle>
            <a:lvl1pPr>
              <a:defRPr sz="1100"/>
            </a:lvl1pPr>
          </a:lstStyle>
          <a:p>
            <a:endParaRPr lang="en-US" dirty="0"/>
          </a:p>
        </p:txBody>
      </p:sp>
      <p:sp>
        <p:nvSpPr>
          <p:cNvPr id="1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06245" y="6483926"/>
            <a:ext cx="467590" cy="237549"/>
          </a:xfrm>
          <a:prstGeom prst="rect">
            <a:avLst/>
          </a:prstGeom>
        </p:spPr>
        <p:txBody>
          <a:bodyPr/>
          <a:lstStyle>
            <a:lvl1pPr algn="r">
              <a:defRPr sz="1100"/>
            </a:lvl1pPr>
          </a:lstStyle>
          <a:p>
            <a:fld id="{DEE5BC03-7CE3-4FE3-BC0A-0ACCA8AC1F2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17808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Community and Technical Colleges. Washington State Board.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671"/>
          <a:stretch/>
        </p:blipFill>
        <p:spPr>
          <a:xfrm>
            <a:off x="105297" y="154004"/>
            <a:ext cx="3286396" cy="1231537"/>
          </a:xfrm>
          <a:prstGeom prst="rect">
            <a:avLst/>
          </a:prstGeom>
        </p:spPr>
      </p:pic>
      <p:pic>
        <p:nvPicPr>
          <p:cNvPr id="11" name="Picture 10" descr="Header triangles pattern"/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2267"/>
          <a:stretch/>
        </p:blipFill>
        <p:spPr>
          <a:xfrm>
            <a:off x="5076294" y="0"/>
            <a:ext cx="4067706" cy="1481791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582468" y="1709744"/>
            <a:ext cx="8270588" cy="2852737"/>
          </a:xfrm>
          <a:prstGeom prst="rect">
            <a:avLst/>
          </a:prstGeom>
        </p:spPr>
        <p:txBody>
          <a:bodyPr anchor="b"/>
          <a:lstStyle>
            <a:lvl1pPr>
              <a:defRPr sz="4800" cap="all" baseline="0">
                <a:solidFill>
                  <a:srgbClr val="003764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5" name="Text Placeholder 2"/>
          <p:cNvSpPr>
            <a:spLocks noGrp="1"/>
          </p:cNvSpPr>
          <p:nvPr>
            <p:ph type="body" idx="1"/>
          </p:nvPr>
        </p:nvSpPr>
        <p:spPr>
          <a:xfrm>
            <a:off x="582468" y="4589469"/>
            <a:ext cx="8270588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rgbClr val="003764"/>
                </a:solidFill>
              </a:defRPr>
            </a:lvl1pPr>
            <a:lvl2pPr marL="457178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5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53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0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06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24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41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2" name="Rectangle 11" descr="Yellow sidebar"/>
          <p:cNvSpPr/>
          <p:nvPr userDrawn="1"/>
        </p:nvSpPr>
        <p:spPr>
          <a:xfrm>
            <a:off x="0" y="0"/>
            <a:ext cx="100208" cy="6858000"/>
          </a:xfrm>
          <a:prstGeom prst="rect">
            <a:avLst/>
          </a:prstGeom>
          <a:solidFill>
            <a:srgbClr val="F4CE12"/>
          </a:solidFill>
          <a:ln>
            <a:solidFill>
              <a:srgbClr val="F4CE1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483926"/>
            <a:ext cx="2057400" cy="237549"/>
          </a:xfrm>
          <a:prstGeom prst="rect">
            <a:avLst/>
          </a:prstGeom>
        </p:spPr>
        <p:txBody>
          <a:bodyPr/>
          <a:lstStyle>
            <a:lvl1pPr>
              <a:defRPr sz="1100"/>
            </a:lvl1pPr>
          </a:lstStyle>
          <a:p>
            <a:fld id="{0E68BEF8-F67A-4B64-B2F2-CC4AA048128C}" type="datetime1">
              <a:rPr lang="en-US" smtClean="0"/>
              <a:t>2/26/2026</a:t>
            </a:fld>
            <a:endParaRPr lang="en-US" dirty="0"/>
          </a:p>
        </p:txBody>
      </p:sp>
      <p:sp>
        <p:nvSpPr>
          <p:cNvPr id="1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483926"/>
            <a:ext cx="3086100" cy="237549"/>
          </a:xfrm>
          <a:prstGeom prst="rect">
            <a:avLst/>
          </a:prstGeom>
        </p:spPr>
        <p:txBody>
          <a:bodyPr/>
          <a:lstStyle>
            <a:lvl1pPr>
              <a:defRPr sz="1100"/>
            </a:lvl1pPr>
          </a:lstStyle>
          <a:p>
            <a:endParaRPr lang="en-US" dirty="0"/>
          </a:p>
        </p:txBody>
      </p:sp>
      <p:sp>
        <p:nvSpPr>
          <p:cNvPr id="1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16636" y="6529852"/>
            <a:ext cx="457199" cy="191623"/>
          </a:xfrm>
          <a:prstGeom prst="rect">
            <a:avLst/>
          </a:prstGeom>
        </p:spPr>
        <p:txBody>
          <a:bodyPr/>
          <a:lstStyle>
            <a:lvl1pPr algn="r">
              <a:defRPr sz="1100"/>
            </a:lvl1pPr>
          </a:lstStyle>
          <a:p>
            <a:fld id="{DEE5BC03-7CE3-4FE3-BC0A-0ACCA8AC1F2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39498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 descr="Community and Technical Colleges. Washington State Board.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671"/>
          <a:stretch/>
        </p:blipFill>
        <p:spPr>
          <a:xfrm>
            <a:off x="105297" y="154004"/>
            <a:ext cx="3286396" cy="1231537"/>
          </a:xfrm>
          <a:prstGeom prst="rect">
            <a:avLst/>
          </a:prstGeom>
        </p:spPr>
      </p:pic>
      <p:pic>
        <p:nvPicPr>
          <p:cNvPr id="12" name="Picture 11" descr="Header triangles pattern"/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2267"/>
          <a:stretch/>
        </p:blipFill>
        <p:spPr>
          <a:xfrm>
            <a:off x="5076294" y="0"/>
            <a:ext cx="4067706" cy="1481791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422561" y="1462241"/>
            <a:ext cx="8534403" cy="719850"/>
          </a:xfrm>
          <a:prstGeom prst="rect">
            <a:avLst/>
          </a:prstGeom>
        </p:spPr>
        <p:txBody>
          <a:bodyPr/>
          <a:lstStyle>
            <a:lvl1pPr>
              <a:defRPr sz="3500" cap="all" baseline="0">
                <a:solidFill>
                  <a:srgbClr val="003764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6" name="Content Placeholder 2"/>
          <p:cNvSpPr>
            <a:spLocks noGrp="1"/>
          </p:cNvSpPr>
          <p:nvPr>
            <p:ph sz="half" idx="1"/>
          </p:nvPr>
        </p:nvSpPr>
        <p:spPr>
          <a:xfrm>
            <a:off x="422561" y="2400300"/>
            <a:ext cx="4014357" cy="3969327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03764"/>
                </a:solidFill>
              </a:defRPr>
            </a:lvl1pPr>
            <a:lvl2pPr>
              <a:defRPr>
                <a:solidFill>
                  <a:srgbClr val="003764"/>
                </a:solidFill>
              </a:defRPr>
            </a:lvl2pPr>
            <a:lvl3pPr>
              <a:defRPr>
                <a:solidFill>
                  <a:srgbClr val="003764"/>
                </a:solidFill>
              </a:defRPr>
            </a:lvl3pPr>
            <a:lvl4pPr>
              <a:defRPr>
                <a:solidFill>
                  <a:srgbClr val="003764"/>
                </a:solidFill>
              </a:defRPr>
            </a:lvl4pPr>
            <a:lvl5pPr>
              <a:defRPr>
                <a:solidFill>
                  <a:srgbClr val="003764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7" name="Content Placeholder 3"/>
          <p:cNvSpPr>
            <a:spLocks noGrp="1"/>
          </p:cNvSpPr>
          <p:nvPr>
            <p:ph sz="half" idx="2"/>
          </p:nvPr>
        </p:nvSpPr>
        <p:spPr>
          <a:xfrm>
            <a:off x="4759271" y="2400304"/>
            <a:ext cx="4197693" cy="3969323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03764"/>
                </a:solidFill>
              </a:defRPr>
            </a:lvl1pPr>
            <a:lvl2pPr>
              <a:defRPr>
                <a:solidFill>
                  <a:srgbClr val="003764"/>
                </a:solidFill>
              </a:defRPr>
            </a:lvl2pPr>
            <a:lvl3pPr>
              <a:defRPr>
                <a:solidFill>
                  <a:srgbClr val="003764"/>
                </a:solidFill>
              </a:defRPr>
            </a:lvl3pPr>
            <a:lvl4pPr>
              <a:defRPr>
                <a:solidFill>
                  <a:srgbClr val="003764"/>
                </a:solidFill>
              </a:defRPr>
            </a:lvl4pPr>
            <a:lvl5pPr>
              <a:defRPr>
                <a:solidFill>
                  <a:srgbClr val="003764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3" name="Rectangle 12" descr="Yellow sidebar"/>
          <p:cNvSpPr/>
          <p:nvPr userDrawn="1"/>
        </p:nvSpPr>
        <p:spPr>
          <a:xfrm>
            <a:off x="0" y="0"/>
            <a:ext cx="100208" cy="6858000"/>
          </a:xfrm>
          <a:prstGeom prst="rect">
            <a:avLst/>
          </a:prstGeom>
          <a:solidFill>
            <a:srgbClr val="F4CE12"/>
          </a:solidFill>
          <a:ln>
            <a:solidFill>
              <a:srgbClr val="F4CE1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483926"/>
            <a:ext cx="2057400" cy="237549"/>
          </a:xfrm>
          <a:prstGeom prst="rect">
            <a:avLst/>
          </a:prstGeom>
        </p:spPr>
        <p:txBody>
          <a:bodyPr/>
          <a:lstStyle>
            <a:lvl1pPr>
              <a:defRPr sz="1100"/>
            </a:lvl1pPr>
          </a:lstStyle>
          <a:p>
            <a:fld id="{1001848F-E7F6-4E55-B1DE-CC691BBD4F09}" type="datetime1">
              <a:rPr lang="en-US" smtClean="0"/>
              <a:t>2/26/2026</a:t>
            </a:fld>
            <a:endParaRPr lang="en-US" dirty="0"/>
          </a:p>
        </p:txBody>
      </p:sp>
      <p:sp>
        <p:nvSpPr>
          <p:cNvPr id="1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483926"/>
            <a:ext cx="3086100" cy="237549"/>
          </a:xfrm>
          <a:prstGeom prst="rect">
            <a:avLst/>
          </a:prstGeom>
        </p:spPr>
        <p:txBody>
          <a:bodyPr/>
          <a:lstStyle>
            <a:lvl1pPr>
              <a:defRPr sz="1100"/>
            </a:lvl1pPr>
          </a:lstStyle>
          <a:p>
            <a:endParaRPr lang="en-US" dirty="0"/>
          </a:p>
        </p:txBody>
      </p:sp>
      <p:sp>
        <p:nvSpPr>
          <p:cNvPr id="1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16636" y="6529852"/>
            <a:ext cx="457199" cy="191623"/>
          </a:xfrm>
          <a:prstGeom prst="rect">
            <a:avLst/>
          </a:prstGeom>
        </p:spPr>
        <p:txBody>
          <a:bodyPr/>
          <a:lstStyle>
            <a:lvl1pPr algn="r">
              <a:defRPr sz="1100"/>
            </a:lvl1pPr>
          </a:lstStyle>
          <a:p>
            <a:fld id="{DEE5BC03-7CE3-4FE3-BC0A-0ACCA8AC1F2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71857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Community and Technical Colleges. Washington State Board.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671"/>
          <a:stretch/>
        </p:blipFill>
        <p:spPr>
          <a:xfrm>
            <a:off x="105297" y="154004"/>
            <a:ext cx="3286396" cy="1231537"/>
          </a:xfrm>
          <a:prstGeom prst="rect">
            <a:avLst/>
          </a:prstGeom>
        </p:spPr>
      </p:pic>
      <p:pic>
        <p:nvPicPr>
          <p:cNvPr id="13" name="Picture 12" descr="Header triangles pattern"/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2267"/>
          <a:stretch/>
        </p:blipFill>
        <p:spPr>
          <a:xfrm>
            <a:off x="5076294" y="4063"/>
            <a:ext cx="4067706" cy="1481791"/>
          </a:xfrm>
          <a:prstGeom prst="rect">
            <a:avLst/>
          </a:prstGeom>
        </p:spPr>
      </p:pic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507276" y="1485854"/>
            <a:ext cx="8335388" cy="736311"/>
          </a:xfrm>
          <a:prstGeom prst="rect">
            <a:avLst/>
          </a:prstGeom>
        </p:spPr>
        <p:txBody>
          <a:bodyPr/>
          <a:lstStyle>
            <a:lvl1pPr>
              <a:defRPr sz="3500" cap="all" baseline="0">
                <a:solidFill>
                  <a:srgbClr val="003764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7" name="Text Placeholder 2"/>
          <p:cNvSpPr>
            <a:spLocks noGrp="1"/>
          </p:cNvSpPr>
          <p:nvPr>
            <p:ph type="body" idx="1"/>
          </p:nvPr>
        </p:nvSpPr>
        <p:spPr>
          <a:xfrm>
            <a:off x="507278" y="2385434"/>
            <a:ext cx="4002378" cy="524893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>
                <a:solidFill>
                  <a:srgbClr val="003764"/>
                </a:solidFill>
              </a:defRPr>
            </a:lvl1pPr>
            <a:lvl2pPr marL="457178" indent="0">
              <a:buNone/>
              <a:defRPr sz="2000" b="1"/>
            </a:lvl2pPr>
            <a:lvl3pPr marL="914354" indent="0">
              <a:buNone/>
              <a:defRPr sz="1800" b="1"/>
            </a:lvl3pPr>
            <a:lvl4pPr marL="1371532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2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8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8" name="Content Placeholder 3"/>
          <p:cNvSpPr>
            <a:spLocks noGrp="1"/>
          </p:cNvSpPr>
          <p:nvPr>
            <p:ph sz="half" idx="2"/>
          </p:nvPr>
        </p:nvSpPr>
        <p:spPr>
          <a:xfrm>
            <a:off x="507278" y="3003840"/>
            <a:ext cx="4002378" cy="3313833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03764"/>
                </a:solidFill>
              </a:defRPr>
            </a:lvl1pPr>
            <a:lvl2pPr>
              <a:defRPr>
                <a:solidFill>
                  <a:srgbClr val="003764"/>
                </a:solidFill>
              </a:defRPr>
            </a:lvl2pPr>
            <a:lvl3pPr>
              <a:defRPr>
                <a:solidFill>
                  <a:srgbClr val="003764"/>
                </a:solidFill>
              </a:defRPr>
            </a:lvl3pPr>
            <a:lvl4pPr>
              <a:defRPr>
                <a:solidFill>
                  <a:srgbClr val="003764"/>
                </a:solidFill>
              </a:defRPr>
            </a:lvl4pPr>
            <a:lvl5pPr>
              <a:defRPr>
                <a:solidFill>
                  <a:srgbClr val="003764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90207" y="2385430"/>
            <a:ext cx="4052457" cy="524894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>
                <a:solidFill>
                  <a:srgbClr val="003764"/>
                </a:solidFill>
              </a:defRPr>
            </a:lvl1pPr>
            <a:lvl2pPr marL="457178" indent="0">
              <a:buNone/>
              <a:defRPr sz="2000" b="1"/>
            </a:lvl2pPr>
            <a:lvl3pPr marL="914354" indent="0">
              <a:buNone/>
              <a:defRPr sz="1800" b="1"/>
            </a:lvl3pPr>
            <a:lvl4pPr marL="1371532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2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8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0" name="Content Placeholder 5"/>
          <p:cNvSpPr>
            <a:spLocks noGrp="1"/>
          </p:cNvSpPr>
          <p:nvPr>
            <p:ph sz="quarter" idx="4"/>
          </p:nvPr>
        </p:nvSpPr>
        <p:spPr>
          <a:xfrm>
            <a:off x="4790207" y="3003840"/>
            <a:ext cx="4052457" cy="3313833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03764"/>
                </a:solidFill>
              </a:defRPr>
            </a:lvl1pPr>
            <a:lvl2pPr>
              <a:defRPr>
                <a:solidFill>
                  <a:srgbClr val="003764"/>
                </a:solidFill>
              </a:defRPr>
            </a:lvl2pPr>
            <a:lvl3pPr>
              <a:defRPr>
                <a:solidFill>
                  <a:srgbClr val="003764"/>
                </a:solidFill>
              </a:defRPr>
            </a:lvl3pPr>
            <a:lvl4pPr>
              <a:defRPr>
                <a:solidFill>
                  <a:srgbClr val="003764"/>
                </a:solidFill>
              </a:defRPr>
            </a:lvl4pPr>
            <a:lvl5pPr>
              <a:defRPr>
                <a:solidFill>
                  <a:srgbClr val="003764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4" name="Rectangle 13" descr="Yellow sidebar"/>
          <p:cNvSpPr/>
          <p:nvPr userDrawn="1"/>
        </p:nvSpPr>
        <p:spPr>
          <a:xfrm>
            <a:off x="0" y="0"/>
            <a:ext cx="100208" cy="6858000"/>
          </a:xfrm>
          <a:prstGeom prst="rect">
            <a:avLst/>
          </a:prstGeom>
          <a:solidFill>
            <a:srgbClr val="F4CE12"/>
          </a:solidFill>
          <a:ln>
            <a:solidFill>
              <a:srgbClr val="F4CE1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1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483926"/>
            <a:ext cx="2057400" cy="237549"/>
          </a:xfrm>
          <a:prstGeom prst="rect">
            <a:avLst/>
          </a:prstGeom>
        </p:spPr>
        <p:txBody>
          <a:bodyPr/>
          <a:lstStyle>
            <a:lvl1pPr>
              <a:defRPr sz="1100"/>
            </a:lvl1pPr>
          </a:lstStyle>
          <a:p>
            <a:fld id="{5E48A247-4D0D-4017-954A-CBEE1B524F16}" type="datetime1">
              <a:rPr lang="en-US" smtClean="0"/>
              <a:t>2/26/2026</a:t>
            </a:fld>
            <a:endParaRPr lang="en-US" dirty="0"/>
          </a:p>
        </p:txBody>
      </p:sp>
      <p:sp>
        <p:nvSpPr>
          <p:cNvPr id="22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483926"/>
            <a:ext cx="3086100" cy="237549"/>
          </a:xfrm>
          <a:prstGeom prst="rect">
            <a:avLst/>
          </a:prstGeom>
        </p:spPr>
        <p:txBody>
          <a:bodyPr/>
          <a:lstStyle>
            <a:lvl1pPr>
              <a:defRPr sz="1100"/>
            </a:lvl1pPr>
          </a:lstStyle>
          <a:p>
            <a:endParaRPr lang="en-US" dirty="0"/>
          </a:p>
        </p:txBody>
      </p:sp>
      <p:sp>
        <p:nvSpPr>
          <p:cNvPr id="2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16636" y="6529852"/>
            <a:ext cx="457199" cy="191623"/>
          </a:xfrm>
          <a:prstGeom prst="rect">
            <a:avLst/>
          </a:prstGeom>
        </p:spPr>
        <p:txBody>
          <a:bodyPr/>
          <a:lstStyle>
            <a:lvl1pPr algn="r">
              <a:defRPr sz="1100"/>
            </a:lvl1pPr>
          </a:lstStyle>
          <a:p>
            <a:fld id="{DEE5BC03-7CE3-4FE3-BC0A-0ACCA8AC1F2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43600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Community and Technical Colleges. Washington State Board.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671"/>
          <a:stretch/>
        </p:blipFill>
        <p:spPr>
          <a:xfrm>
            <a:off x="105297" y="154004"/>
            <a:ext cx="3286396" cy="1231537"/>
          </a:xfrm>
          <a:prstGeom prst="rect">
            <a:avLst/>
          </a:prstGeom>
        </p:spPr>
      </p:pic>
      <p:pic>
        <p:nvPicPr>
          <p:cNvPr id="9" name="Picture 8" descr="Header triangles pattern"/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2267"/>
          <a:stretch/>
        </p:blipFill>
        <p:spPr>
          <a:xfrm>
            <a:off x="5076294" y="0"/>
            <a:ext cx="4067706" cy="1481791"/>
          </a:xfrm>
          <a:prstGeom prst="rect">
            <a:avLst/>
          </a:prstGeom>
        </p:spPr>
      </p:pic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540327" y="1457982"/>
            <a:ext cx="8302337" cy="786457"/>
          </a:xfrm>
          <a:prstGeom prst="rect">
            <a:avLst/>
          </a:prstGeom>
        </p:spPr>
        <p:txBody>
          <a:bodyPr/>
          <a:lstStyle>
            <a:lvl1pPr>
              <a:defRPr sz="3500" cap="all" baseline="0">
                <a:solidFill>
                  <a:srgbClr val="003764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Rectangle 10" descr="Yellow sidebar"/>
          <p:cNvSpPr/>
          <p:nvPr userDrawn="1"/>
        </p:nvSpPr>
        <p:spPr>
          <a:xfrm>
            <a:off x="0" y="0"/>
            <a:ext cx="100208" cy="6858000"/>
          </a:xfrm>
          <a:prstGeom prst="rect">
            <a:avLst/>
          </a:prstGeom>
          <a:solidFill>
            <a:srgbClr val="F4CE12"/>
          </a:solidFill>
          <a:ln>
            <a:solidFill>
              <a:srgbClr val="F4CE1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483926"/>
            <a:ext cx="2057400" cy="237549"/>
          </a:xfrm>
          <a:prstGeom prst="rect">
            <a:avLst/>
          </a:prstGeom>
        </p:spPr>
        <p:txBody>
          <a:bodyPr/>
          <a:lstStyle>
            <a:lvl1pPr>
              <a:defRPr sz="1100"/>
            </a:lvl1pPr>
          </a:lstStyle>
          <a:p>
            <a:fld id="{3F43D62C-E4AB-4F6C-BB6E-7C3A3BBC5E2B}" type="datetime1">
              <a:rPr lang="en-US" smtClean="0"/>
              <a:t>2/26/2026</a:t>
            </a:fld>
            <a:endParaRPr lang="en-US" dirty="0"/>
          </a:p>
        </p:txBody>
      </p:sp>
      <p:sp>
        <p:nvSpPr>
          <p:cNvPr id="1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483926"/>
            <a:ext cx="3086100" cy="237549"/>
          </a:xfrm>
          <a:prstGeom prst="rect">
            <a:avLst/>
          </a:prstGeom>
        </p:spPr>
        <p:txBody>
          <a:bodyPr/>
          <a:lstStyle>
            <a:lvl1pPr>
              <a:defRPr sz="1100"/>
            </a:lvl1pPr>
          </a:lstStyle>
          <a:p>
            <a:endParaRPr lang="en-US" dirty="0"/>
          </a:p>
        </p:txBody>
      </p:sp>
      <p:sp>
        <p:nvSpPr>
          <p:cNvPr id="1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16636" y="6529852"/>
            <a:ext cx="457199" cy="191623"/>
          </a:xfrm>
          <a:prstGeom prst="rect">
            <a:avLst/>
          </a:prstGeom>
        </p:spPr>
        <p:txBody>
          <a:bodyPr/>
          <a:lstStyle>
            <a:lvl1pPr algn="r">
              <a:defRPr sz="1100"/>
            </a:lvl1pPr>
          </a:lstStyle>
          <a:p>
            <a:fld id="{DEE5BC03-7CE3-4FE3-BC0A-0ACCA8AC1F2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5180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ommunity and Technical Colleges. Washington State Board.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671"/>
          <a:stretch/>
        </p:blipFill>
        <p:spPr>
          <a:xfrm>
            <a:off x="105297" y="154004"/>
            <a:ext cx="3286396" cy="1231537"/>
          </a:xfrm>
          <a:prstGeom prst="rect">
            <a:avLst/>
          </a:prstGeom>
        </p:spPr>
      </p:pic>
      <p:pic>
        <p:nvPicPr>
          <p:cNvPr id="10" name="Picture 9" descr="Header triangles pattern"/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2267"/>
          <a:stretch/>
        </p:blipFill>
        <p:spPr>
          <a:xfrm>
            <a:off x="5076294" y="0"/>
            <a:ext cx="4067706" cy="1481791"/>
          </a:xfrm>
          <a:prstGeom prst="rect">
            <a:avLst/>
          </a:prstGeom>
        </p:spPr>
      </p:pic>
      <p:sp>
        <p:nvSpPr>
          <p:cNvPr id="8" name="Rectangle 7" descr="Yellow sidebar"/>
          <p:cNvSpPr/>
          <p:nvPr userDrawn="1"/>
        </p:nvSpPr>
        <p:spPr>
          <a:xfrm>
            <a:off x="0" y="0"/>
            <a:ext cx="100208" cy="6858000"/>
          </a:xfrm>
          <a:prstGeom prst="rect">
            <a:avLst/>
          </a:prstGeom>
          <a:solidFill>
            <a:srgbClr val="F4CE12"/>
          </a:solidFill>
          <a:ln>
            <a:solidFill>
              <a:srgbClr val="F4CE1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483926"/>
            <a:ext cx="2057400" cy="237549"/>
          </a:xfrm>
          <a:prstGeom prst="rect">
            <a:avLst/>
          </a:prstGeom>
        </p:spPr>
        <p:txBody>
          <a:bodyPr/>
          <a:lstStyle>
            <a:lvl1pPr>
              <a:defRPr sz="1100"/>
            </a:lvl1pPr>
          </a:lstStyle>
          <a:p>
            <a:fld id="{92275FF0-9E97-4E0A-B533-109FB6621FD2}" type="datetime1">
              <a:rPr lang="en-US" smtClean="0"/>
              <a:t>2/26/2026</a:t>
            </a:fld>
            <a:endParaRPr lang="en-US" dirty="0"/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483926"/>
            <a:ext cx="3086100" cy="237549"/>
          </a:xfrm>
          <a:prstGeom prst="rect">
            <a:avLst/>
          </a:prstGeom>
        </p:spPr>
        <p:txBody>
          <a:bodyPr/>
          <a:lstStyle>
            <a:lvl1pPr>
              <a:defRPr sz="1100"/>
            </a:lvl1pPr>
          </a:lstStyle>
          <a:p>
            <a:endParaRPr lang="en-US" dirty="0"/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16636" y="6529852"/>
            <a:ext cx="457199" cy="191623"/>
          </a:xfrm>
          <a:prstGeom prst="rect">
            <a:avLst/>
          </a:prstGeom>
        </p:spPr>
        <p:txBody>
          <a:bodyPr/>
          <a:lstStyle>
            <a:lvl1pPr algn="r">
              <a:defRPr sz="1100"/>
            </a:lvl1pPr>
          </a:lstStyle>
          <a:p>
            <a:fld id="{DEE5BC03-7CE3-4FE3-BC0A-0ACCA8AC1F2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64090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Community and Technical Colleges. Washington State Board.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671"/>
          <a:stretch/>
        </p:blipFill>
        <p:spPr>
          <a:xfrm>
            <a:off x="105297" y="154004"/>
            <a:ext cx="3286396" cy="1231537"/>
          </a:xfrm>
          <a:prstGeom prst="rect">
            <a:avLst/>
          </a:prstGeom>
        </p:spPr>
      </p:pic>
      <p:pic>
        <p:nvPicPr>
          <p:cNvPr id="11" name="Picture 10" descr="Header triangles pattern"/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2267"/>
          <a:stretch/>
        </p:blipFill>
        <p:spPr>
          <a:xfrm>
            <a:off x="5076294" y="0"/>
            <a:ext cx="4067706" cy="1481791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486494" y="1385541"/>
            <a:ext cx="3160715" cy="1409614"/>
          </a:xfrm>
          <a:prstGeom prst="rect">
            <a:avLst/>
          </a:prstGeom>
        </p:spPr>
        <p:txBody>
          <a:bodyPr anchor="b"/>
          <a:lstStyle>
            <a:lvl1pPr>
              <a:defRPr sz="3500" cap="all" baseline="0">
                <a:solidFill>
                  <a:srgbClr val="003764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494" y="2888673"/>
            <a:ext cx="3160715" cy="349237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>
                <a:solidFill>
                  <a:srgbClr val="003764"/>
                </a:solidFill>
              </a:defRPr>
            </a:lvl1pPr>
            <a:lvl2pPr marL="457178" indent="0">
              <a:buNone/>
              <a:defRPr sz="1400"/>
            </a:lvl2pPr>
            <a:lvl3pPr marL="914354" indent="0">
              <a:buNone/>
              <a:defRPr sz="1200"/>
            </a:lvl3pPr>
            <a:lvl4pPr marL="1371532" indent="0">
              <a:buNone/>
              <a:defRPr sz="1000"/>
            </a:lvl4pPr>
            <a:lvl5pPr marL="1828709" indent="0">
              <a:buNone/>
              <a:defRPr sz="1000"/>
            </a:lvl5pPr>
            <a:lvl6pPr marL="2285886" indent="0">
              <a:buNone/>
              <a:defRPr sz="1000"/>
            </a:lvl6pPr>
            <a:lvl7pPr marL="2743062" indent="0">
              <a:buNone/>
              <a:defRPr sz="1000"/>
            </a:lvl7pPr>
            <a:lvl8pPr marL="3200240" indent="0">
              <a:buNone/>
              <a:defRPr sz="1000"/>
            </a:lvl8pPr>
            <a:lvl9pPr marL="3657418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5" name="Content Placeholder 2"/>
          <p:cNvSpPr>
            <a:spLocks noGrp="1"/>
          </p:cNvSpPr>
          <p:nvPr>
            <p:ph idx="1"/>
          </p:nvPr>
        </p:nvSpPr>
        <p:spPr>
          <a:xfrm>
            <a:off x="3863540" y="1569027"/>
            <a:ext cx="5041469" cy="4812024"/>
          </a:xfrm>
          <a:prstGeom prst="rect">
            <a:avLst/>
          </a:prstGeom>
        </p:spPr>
        <p:txBody>
          <a:bodyPr/>
          <a:lstStyle>
            <a:lvl1pPr>
              <a:defRPr sz="3200">
                <a:solidFill>
                  <a:srgbClr val="003764"/>
                </a:solidFill>
              </a:defRPr>
            </a:lvl1pPr>
            <a:lvl2pPr>
              <a:defRPr sz="2800">
                <a:solidFill>
                  <a:srgbClr val="003764"/>
                </a:solidFill>
              </a:defRPr>
            </a:lvl2pPr>
            <a:lvl3pPr>
              <a:defRPr sz="2400">
                <a:solidFill>
                  <a:srgbClr val="003764"/>
                </a:solidFill>
              </a:defRPr>
            </a:lvl3pPr>
            <a:lvl4pPr>
              <a:defRPr sz="2000">
                <a:solidFill>
                  <a:srgbClr val="003764"/>
                </a:solidFill>
              </a:defRPr>
            </a:lvl4pPr>
            <a:lvl5pPr>
              <a:defRPr sz="2000">
                <a:solidFill>
                  <a:srgbClr val="003764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3" name="Rectangle 12" descr="Yellow sidebar"/>
          <p:cNvSpPr/>
          <p:nvPr userDrawn="1"/>
        </p:nvSpPr>
        <p:spPr>
          <a:xfrm>
            <a:off x="0" y="0"/>
            <a:ext cx="100208" cy="6858000"/>
          </a:xfrm>
          <a:prstGeom prst="rect">
            <a:avLst/>
          </a:prstGeom>
          <a:solidFill>
            <a:srgbClr val="F4CE12"/>
          </a:solidFill>
          <a:ln>
            <a:solidFill>
              <a:srgbClr val="F4CE1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483926"/>
            <a:ext cx="2057400" cy="237549"/>
          </a:xfrm>
          <a:prstGeom prst="rect">
            <a:avLst/>
          </a:prstGeom>
        </p:spPr>
        <p:txBody>
          <a:bodyPr/>
          <a:lstStyle>
            <a:lvl1pPr>
              <a:defRPr sz="1100"/>
            </a:lvl1pPr>
          </a:lstStyle>
          <a:p>
            <a:fld id="{A3C062AC-1CC2-40A8-B531-F2154AC26E35}" type="datetime1">
              <a:rPr lang="en-US" smtClean="0"/>
              <a:t>2/26/2026</a:t>
            </a:fld>
            <a:endParaRPr lang="en-US" dirty="0"/>
          </a:p>
        </p:txBody>
      </p:sp>
      <p:sp>
        <p:nvSpPr>
          <p:cNvPr id="1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483926"/>
            <a:ext cx="3086100" cy="237549"/>
          </a:xfrm>
          <a:prstGeom prst="rect">
            <a:avLst/>
          </a:prstGeom>
        </p:spPr>
        <p:txBody>
          <a:bodyPr/>
          <a:lstStyle>
            <a:lvl1pPr>
              <a:defRPr sz="1100"/>
            </a:lvl1pPr>
          </a:lstStyle>
          <a:p>
            <a:endParaRPr lang="en-US" dirty="0"/>
          </a:p>
        </p:txBody>
      </p:sp>
      <p:sp>
        <p:nvSpPr>
          <p:cNvPr id="1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16636" y="6529852"/>
            <a:ext cx="457199" cy="191623"/>
          </a:xfrm>
          <a:prstGeom prst="rect">
            <a:avLst/>
          </a:prstGeom>
        </p:spPr>
        <p:txBody>
          <a:bodyPr/>
          <a:lstStyle>
            <a:lvl1pPr algn="r">
              <a:defRPr sz="1100"/>
            </a:lvl1pPr>
          </a:lstStyle>
          <a:p>
            <a:fld id="{DEE5BC03-7CE3-4FE3-BC0A-0ACCA8AC1F2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55396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Community and Technical Colleges. Washington State Board.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671"/>
          <a:stretch/>
        </p:blipFill>
        <p:spPr>
          <a:xfrm>
            <a:off x="105297" y="154004"/>
            <a:ext cx="3286396" cy="1231537"/>
          </a:xfrm>
          <a:prstGeom prst="rect">
            <a:avLst/>
          </a:prstGeom>
        </p:spPr>
      </p:pic>
      <p:pic>
        <p:nvPicPr>
          <p:cNvPr id="11" name="Picture 10" descr="Header triangles pattern"/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2267"/>
          <a:stretch/>
        </p:blipFill>
        <p:spPr>
          <a:xfrm>
            <a:off x="5076294" y="0"/>
            <a:ext cx="4067706" cy="1481791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403370" y="1385541"/>
            <a:ext cx="3358139" cy="1409614"/>
          </a:xfrm>
          <a:prstGeom prst="rect">
            <a:avLst/>
          </a:prstGeom>
        </p:spPr>
        <p:txBody>
          <a:bodyPr anchor="b"/>
          <a:lstStyle>
            <a:lvl1pPr>
              <a:defRPr sz="3500" cap="all" baseline="0">
                <a:solidFill>
                  <a:srgbClr val="003764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2"/>
          </p:nvPr>
        </p:nvSpPr>
        <p:spPr>
          <a:xfrm>
            <a:off x="403370" y="2888673"/>
            <a:ext cx="3358139" cy="354283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>
                <a:solidFill>
                  <a:srgbClr val="003764"/>
                </a:solidFill>
              </a:defRPr>
            </a:lvl1pPr>
            <a:lvl2pPr marL="457178" indent="0">
              <a:buNone/>
              <a:defRPr sz="1400"/>
            </a:lvl2pPr>
            <a:lvl3pPr marL="914354" indent="0">
              <a:buNone/>
              <a:defRPr sz="1200"/>
            </a:lvl3pPr>
            <a:lvl4pPr marL="1371532" indent="0">
              <a:buNone/>
              <a:defRPr sz="1000"/>
            </a:lvl4pPr>
            <a:lvl5pPr marL="1828709" indent="0">
              <a:buNone/>
              <a:defRPr sz="1000"/>
            </a:lvl5pPr>
            <a:lvl6pPr marL="2285886" indent="0">
              <a:buNone/>
              <a:defRPr sz="1000"/>
            </a:lvl6pPr>
            <a:lvl7pPr marL="2743062" indent="0">
              <a:buNone/>
              <a:defRPr sz="1000"/>
            </a:lvl7pPr>
            <a:lvl8pPr marL="3200240" indent="0">
              <a:buNone/>
              <a:defRPr sz="1000"/>
            </a:lvl8pPr>
            <a:lvl9pPr marL="3657418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5" name="Content Placeholder 2"/>
          <p:cNvSpPr>
            <a:spLocks noGrp="1"/>
          </p:cNvSpPr>
          <p:nvPr>
            <p:ph idx="1"/>
          </p:nvPr>
        </p:nvSpPr>
        <p:spPr>
          <a:xfrm>
            <a:off x="4024047" y="1569026"/>
            <a:ext cx="4839398" cy="4862477"/>
          </a:xfrm>
          <a:prstGeom prst="rect">
            <a:avLst/>
          </a:prstGeom>
        </p:spPr>
        <p:txBody>
          <a:bodyPr/>
          <a:lstStyle>
            <a:lvl1pPr>
              <a:defRPr sz="3200">
                <a:solidFill>
                  <a:srgbClr val="003764"/>
                </a:solidFill>
              </a:defRPr>
            </a:lvl1pPr>
            <a:lvl2pPr>
              <a:defRPr sz="2800">
                <a:solidFill>
                  <a:srgbClr val="003764"/>
                </a:solidFill>
              </a:defRPr>
            </a:lvl2pPr>
            <a:lvl3pPr>
              <a:defRPr sz="2400">
                <a:solidFill>
                  <a:srgbClr val="003764"/>
                </a:solidFill>
              </a:defRPr>
            </a:lvl3pPr>
            <a:lvl4pPr>
              <a:defRPr sz="2000">
                <a:solidFill>
                  <a:srgbClr val="003764"/>
                </a:solidFill>
              </a:defRPr>
            </a:lvl4pPr>
            <a:lvl5pPr>
              <a:defRPr sz="2000">
                <a:solidFill>
                  <a:srgbClr val="003764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3" name="Rectangle 12" descr="Yellow sidebar"/>
          <p:cNvSpPr/>
          <p:nvPr userDrawn="1"/>
        </p:nvSpPr>
        <p:spPr>
          <a:xfrm>
            <a:off x="0" y="0"/>
            <a:ext cx="100208" cy="6858000"/>
          </a:xfrm>
          <a:prstGeom prst="rect">
            <a:avLst/>
          </a:prstGeom>
          <a:solidFill>
            <a:srgbClr val="F4CE12"/>
          </a:solidFill>
          <a:ln>
            <a:solidFill>
              <a:srgbClr val="F4CE1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483926"/>
            <a:ext cx="2057400" cy="237549"/>
          </a:xfrm>
          <a:prstGeom prst="rect">
            <a:avLst/>
          </a:prstGeom>
        </p:spPr>
        <p:txBody>
          <a:bodyPr/>
          <a:lstStyle>
            <a:lvl1pPr>
              <a:defRPr sz="1100"/>
            </a:lvl1pPr>
          </a:lstStyle>
          <a:p>
            <a:fld id="{06EA93EB-E55E-4DBB-B6AA-C54A9BA5E4A4}" type="datetime1">
              <a:rPr lang="en-US" smtClean="0"/>
              <a:t>2/26/2026</a:t>
            </a:fld>
            <a:endParaRPr lang="en-US" dirty="0"/>
          </a:p>
        </p:txBody>
      </p:sp>
      <p:sp>
        <p:nvSpPr>
          <p:cNvPr id="1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483926"/>
            <a:ext cx="3086100" cy="237549"/>
          </a:xfrm>
          <a:prstGeom prst="rect">
            <a:avLst/>
          </a:prstGeom>
        </p:spPr>
        <p:txBody>
          <a:bodyPr/>
          <a:lstStyle>
            <a:lvl1pPr>
              <a:defRPr sz="1100"/>
            </a:lvl1pPr>
          </a:lstStyle>
          <a:p>
            <a:endParaRPr lang="en-US" dirty="0"/>
          </a:p>
        </p:txBody>
      </p:sp>
      <p:sp>
        <p:nvSpPr>
          <p:cNvPr id="1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16636" y="6529852"/>
            <a:ext cx="457199" cy="191623"/>
          </a:xfrm>
          <a:prstGeom prst="rect">
            <a:avLst/>
          </a:prstGeom>
        </p:spPr>
        <p:txBody>
          <a:bodyPr/>
          <a:lstStyle>
            <a:lvl1pPr algn="r">
              <a:defRPr sz="1100"/>
            </a:lvl1pPr>
          </a:lstStyle>
          <a:p>
            <a:fld id="{DEE5BC03-7CE3-4FE3-BC0A-0ACCA8AC1F2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87426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323367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61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51" r:id="rId10"/>
    <p:sldLayoutId id="2147483672" r:id="rId11"/>
    <p:sldLayoutId id="2147483671" r:id="rId1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s://ctclinkreferencecenter.ctclink.us/m/65093/l/1188678-assign-security-roles-and-approver-permissions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s://ctclinkreferencecenter.ctclink.us/m/65093/l/1188678-assign-security-roles-and-approver-permissions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s://ctclinkreferencecenter.ctclink.us/m/65093/l/1123770-add-edit-building-in-directline" TargetMode="External"/><Relationship Id="rId2" Type="http://schemas.openxmlformats.org/officeDocument/2006/relationships/hyperlink" Target="https://www.sbctc.edu/resources/documents/colleges-staff/programs-services/capital-budget/directline-building-room-template.xls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sbctc.edu/resources/documents/colleges-staff/programs-services/capital-budget/fae-inventory-space-coding-matrix-aug-2025.xlsx" TargetMode="External"/><Relationship Id="rId5" Type="http://schemas.openxmlformats.org/officeDocument/2006/relationships/hyperlink" Target="https://www.sbctc.edu/resources/documents/colleges-staff/programs-services/capital-budget/megamation/fae-manual-update-2026.pdf" TargetMode="External"/><Relationship Id="rId4" Type="http://schemas.openxmlformats.org/officeDocument/2006/relationships/hyperlink" Target="https://ofm.wa.gov/tech-support/facilities-portfolio-management-tool/" TargetMode="Externa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s://ctclinkreferencecenter.ctclink.us/m/65093/l/695295-add-edit-rooms-in-directline" TargetMode="External"/><Relationship Id="rId2" Type="http://schemas.openxmlformats.org/officeDocument/2006/relationships/hyperlink" Target="https://www.sbctc.edu/resources/documents/colleges-staff/programs-services/capital-budget/directline-building-room-template.xls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sbctc.edu/resources/documents/colleges-staff/programs-services/capital-budget/fae-inventory-space-coding-matrix-aug-2025.xlsx" TargetMode="External"/><Relationship Id="rId4" Type="http://schemas.openxmlformats.org/officeDocument/2006/relationships/hyperlink" Target="https://www.sbctc.edu/resources/documents/colleges-staff/programs-services/capital-budget/megamation/fae-manual-update-2026.pdf" TargetMode="Externa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mailto:jlyons@sbctc.edu" TargetMode="External"/><Relationship Id="rId2" Type="http://schemas.openxmlformats.org/officeDocument/2006/relationships/hyperlink" Target="mailto:djennings@sbctc.edu" TargetMode="External"/><Relationship Id="rId1" Type="http://schemas.openxmlformats.org/officeDocument/2006/relationships/slideLayout" Target="../slideLayouts/slideLayout12.xml"/><Relationship Id="rId6" Type="http://schemas.openxmlformats.org/officeDocument/2006/relationships/hyperlink" Target="mailto:slocke@sbctc.edu" TargetMode="External"/><Relationship Id="rId5" Type="http://schemas.openxmlformats.org/officeDocument/2006/relationships/hyperlink" Target="mailto:kknittle@sbctc.edu" TargetMode="External"/><Relationship Id="rId4" Type="http://schemas.openxmlformats.org/officeDocument/2006/relationships/hyperlink" Target="mailto:semorgan@sbctc.edu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sbctc.edu/resources/documents/colleges-staff/data-services/peoplesoft-ctclink/qars-access-request-form-fillable.pdf" TargetMode="External"/><Relationship Id="rId2" Type="http://schemas.openxmlformats.org/officeDocument/2006/relationships/hyperlink" Target="https://qars.sbctc.edu/home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ctclinkreferencecenter.ctclink.us/m/65093/l/2041019-qars-z-list" TargetMode="External"/><Relationship Id="rId5" Type="http://schemas.openxmlformats.org/officeDocument/2006/relationships/hyperlink" Target="https://www.sbctc.edu/resources/documents/colleges-staff/data-services/peoplesoft-ctclink/qars-report-guide.pdf" TargetMode="External"/><Relationship Id="rId4" Type="http://schemas.openxmlformats.org/officeDocument/2006/relationships/hyperlink" Target="https://www.sbctc.edu/resources/documents/colleges-staff/data-services/peoplesoft-ctclink/qars-qrg.pdf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sbctc.edu/resources/documents/colleges-staff/programs-services/capital-budget/fae-inventory-space-coding-matrix-aug-2025.xlsx" TargetMode="External"/><Relationship Id="rId2" Type="http://schemas.openxmlformats.org/officeDocument/2006/relationships/hyperlink" Target="https://www.sbctc.edu/resources/documents/colleges-staff/programs-services/capital-budget/megamation/fae-manual-update-2026.pdf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sbctc.edu/resources/documents/colleges-staff/programs-services/capital-budget/directline-building-room-template.xls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sbctc.edu/resources/documents/colleges-staff/programs-services/capital-budget/megamation/fae-manual-update-2026.pdf" TargetMode="Externa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hyperlink" Target="https://www.sbctc.edu/resources/documents/colleges-staff/programs-services/capital-budget/fae-inventory-space-coding-matrix-aug-2025.xlsx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sbctc.edu/resources/documents/colleges-staff/programs-services/capital-budget/fae-inventory-space-coding-matrix-aug-2025.xlsx" TargetMode="External"/><Relationship Id="rId2" Type="http://schemas.openxmlformats.org/officeDocument/2006/relationships/hyperlink" Target="https://www.sbctc.edu/resources/documents/colleges-staff/programs-services/capital-budget/megamation/fae-manual-update-2026.pdf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sbctc.edu/resources/documents/colleges-staff/programs-services/capital-budget/fae-inventory-space-coding-matrix-aug-2025.xlsx" TargetMode="External"/><Relationship Id="rId2" Type="http://schemas.openxmlformats.org/officeDocument/2006/relationships/hyperlink" Target="https://www.sbctc.edu/resources/documents/colleges-staff/programs-services/capital-budget/megamation/fae-manual-update-2026.pdf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sbctc.edu/resources/documents/colleges-staff/programs-services/capital-budget/fae-inventory-space-coding-matrix-aug-2025.xlsx" TargetMode="External"/><Relationship Id="rId2" Type="http://schemas.openxmlformats.org/officeDocument/2006/relationships/hyperlink" Target="https://www.sbctc.edu/resources/documents/colleges-staff/programs-services/capital-budget/megamation/fae-manual-update-2026.pdf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7.png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69888" y="3922408"/>
            <a:ext cx="8336975" cy="999259"/>
          </a:xfrm>
        </p:spPr>
        <p:txBody>
          <a:bodyPr/>
          <a:lstStyle/>
          <a:p>
            <a:r>
              <a:rPr lang="en-US" dirty="0"/>
              <a:t>Operations and Facilities Council – February 2026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>
              <a:spcBef>
                <a:spcPts val="600"/>
              </a:spcBef>
            </a:pPr>
            <a:r>
              <a:rPr lang="en-US" dirty="0"/>
              <a:t>Capital Budget Analyst</a:t>
            </a:r>
          </a:p>
          <a:p>
            <a:pPr>
              <a:spcBef>
                <a:spcPts val="600"/>
              </a:spcBef>
            </a:pPr>
            <a:r>
              <a:rPr lang="en-US" dirty="0"/>
              <a:t>February 26, 2026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EC2CC4F-BFFF-4597-9BBB-7974DD5371B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69888" y="5314596"/>
            <a:ext cx="8388928" cy="679016"/>
          </a:xfrm>
        </p:spPr>
        <p:txBody>
          <a:bodyPr/>
          <a:lstStyle/>
          <a:p>
            <a:r>
              <a:rPr lang="en-US" dirty="0"/>
              <a:t>Capital Budget - DirectLine</a:t>
            </a:r>
          </a:p>
        </p:txBody>
      </p:sp>
    </p:spTree>
    <p:extLst>
      <p:ext uri="{BB962C8B-B14F-4D97-AF65-F5344CB8AC3E}">
        <p14:creationId xmlns:p14="http://schemas.microsoft.com/office/powerpoint/2010/main" val="328378346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FFD3A33-C6E5-4ED1-905A-5B46540078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E437C4-28DB-22F1-9A53-6B53BA9927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44217" y="1204778"/>
            <a:ext cx="7255566" cy="525326"/>
          </a:xfrm>
        </p:spPr>
        <p:txBody>
          <a:bodyPr/>
          <a:lstStyle/>
          <a:p>
            <a:pPr algn="ctr"/>
            <a:r>
              <a:rPr lang="en-US" dirty="0"/>
              <a:t>New Building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561D450-893B-FD29-DD39-84240A4D10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E5BC03-7CE3-4FE3-BC0A-0ACCA8AC1F24}" type="slidenum">
              <a:rPr lang="en-US" smtClean="0"/>
              <a:pPr/>
              <a:t>10</a:t>
            </a:fld>
            <a:endParaRPr lang="en-US" dirty="0"/>
          </a:p>
        </p:txBody>
      </p:sp>
      <p:pic>
        <p:nvPicPr>
          <p:cNvPr id="5" name="Picture 4" descr="Flow chart for Location ID that is informative for adding buildings to DirectLine and subsequent systems such as ctcLink ad 25-Live.">
            <a:extLst>
              <a:ext uri="{FF2B5EF4-FFF2-40B4-BE49-F238E27FC236}">
                <a16:creationId xmlns:a16="http://schemas.microsoft.com/office/drawing/2014/main" id="{336BEECB-C344-E9EC-252D-9E5A87656F6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651032" y="1813132"/>
            <a:ext cx="7841935" cy="4789568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1831896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61E2822-6488-3E14-5AFE-D182515BA57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82F4B8-216C-70D0-1799-D20AA383F4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7472" y="1421086"/>
            <a:ext cx="7830408" cy="525326"/>
          </a:xfrm>
        </p:spPr>
        <p:txBody>
          <a:bodyPr/>
          <a:lstStyle/>
          <a:p>
            <a:pPr algn="ctr"/>
            <a:r>
              <a:rPr lang="en-US" dirty="0"/>
              <a:t>Add/Update Building in Directline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03AA1E-2D74-ABB0-5EBB-0E418E6A49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6605" y="1946412"/>
            <a:ext cx="7910790" cy="4725560"/>
          </a:xfrm>
        </p:spPr>
        <p:txBody>
          <a:bodyPr/>
          <a:lstStyle/>
          <a:p>
            <a:pPr lvl="1"/>
            <a:r>
              <a:rPr lang="en-US" sz="3200" b="1" dirty="0"/>
              <a:t>New</a:t>
            </a:r>
            <a:r>
              <a:rPr lang="en-US" sz="3200" dirty="0"/>
              <a:t> Space Entry (Building)</a:t>
            </a:r>
          </a:p>
          <a:p>
            <a:pPr lvl="2"/>
            <a:r>
              <a:rPr lang="en-US" sz="2800" dirty="0"/>
              <a:t>What to collect before beginning</a:t>
            </a:r>
          </a:p>
          <a:p>
            <a:pPr lvl="3"/>
            <a:r>
              <a:rPr lang="en-US" sz="2600" b="1" dirty="0"/>
              <a:t>Building-Property</a:t>
            </a:r>
            <a:r>
              <a:rPr lang="en-US" sz="2600" dirty="0"/>
              <a:t> details, examples:</a:t>
            </a:r>
          </a:p>
          <a:p>
            <a:pPr lvl="4"/>
            <a:r>
              <a:rPr lang="en-US" sz="2000" dirty="0"/>
              <a:t>Building/Site details (3-character value)</a:t>
            </a:r>
          </a:p>
          <a:p>
            <a:pPr lvl="4"/>
            <a:r>
              <a:rPr lang="en-US" sz="2000" dirty="0"/>
              <a:t>State UFI# (FPMT assigned)</a:t>
            </a:r>
          </a:p>
          <a:p>
            <a:pPr lvl="4"/>
            <a:r>
              <a:rPr lang="en-US" sz="2000" dirty="0"/>
              <a:t>Status (Active, Inactive, Demo, and TOS)</a:t>
            </a:r>
          </a:p>
          <a:p>
            <a:pPr lvl="4"/>
            <a:r>
              <a:rPr lang="en-US" sz="2000" dirty="0"/>
              <a:t>Parcel # (Land (property) record)</a:t>
            </a:r>
          </a:p>
          <a:p>
            <a:pPr lvl="4"/>
            <a:r>
              <a:rPr lang="en-US" sz="2000" dirty="0"/>
              <a:t>Address (Physical or campus address)</a:t>
            </a:r>
          </a:p>
          <a:p>
            <a:pPr marL="457200" lvl="1" indent="0">
              <a:buNone/>
            </a:pPr>
            <a:endParaRPr lang="en-US" sz="2400" dirty="0"/>
          </a:p>
          <a:p>
            <a:pPr marL="457200" lvl="1" indent="0">
              <a:buNone/>
            </a:pPr>
            <a:r>
              <a:rPr lang="en-US" sz="2400" dirty="0"/>
              <a:t>Note: Your partners in Finance (Business Office) will have </a:t>
            </a:r>
            <a:r>
              <a:rPr lang="en-US" sz="2400" dirty="0">
                <a:hlinkClick r:id="rId2"/>
              </a:rPr>
              <a:t>user permissions </a:t>
            </a:r>
            <a:r>
              <a:rPr lang="en-US" sz="2400" dirty="0"/>
              <a:t>that allow them to enter details on the </a:t>
            </a:r>
            <a:r>
              <a:rPr lang="en-US" sz="2400" b="1" dirty="0"/>
              <a:t>Finance</a:t>
            </a:r>
            <a:r>
              <a:rPr lang="en-US" sz="2400" dirty="0"/>
              <a:t> tab.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154B055-1E70-02B6-15B2-E52F469B0F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E5BC03-7CE3-4FE3-BC0A-0ACCA8AC1F24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904514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F5B376D-B06C-0B90-4140-7A54F8D9E86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BA627B-E700-B0BC-B9E1-0E80CDF63D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0018" y="1314506"/>
            <a:ext cx="7255566" cy="525326"/>
          </a:xfrm>
        </p:spPr>
        <p:txBody>
          <a:bodyPr/>
          <a:lstStyle/>
          <a:p>
            <a:pPr algn="ctr"/>
            <a:r>
              <a:rPr lang="en-US" dirty="0"/>
              <a:t>Add/update cont.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BF1B14-9466-B86D-8764-6AA8C18838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93714" y="1839832"/>
            <a:ext cx="7910790" cy="4725560"/>
          </a:xfrm>
        </p:spPr>
        <p:txBody>
          <a:bodyPr/>
          <a:lstStyle/>
          <a:p>
            <a:pPr lvl="1"/>
            <a:r>
              <a:rPr lang="en-US" sz="3200" b="1" dirty="0"/>
              <a:t>New</a:t>
            </a:r>
            <a:r>
              <a:rPr lang="en-US" sz="3200" dirty="0"/>
              <a:t> Space Entry (Building)</a:t>
            </a:r>
          </a:p>
          <a:p>
            <a:pPr lvl="2"/>
            <a:r>
              <a:rPr lang="en-US" sz="2800" dirty="0"/>
              <a:t>What to collect before beginning</a:t>
            </a:r>
          </a:p>
          <a:p>
            <a:pPr lvl="3"/>
            <a:r>
              <a:rPr lang="en-US" sz="2600" b="1" dirty="0"/>
              <a:t>College definitions </a:t>
            </a:r>
            <a:r>
              <a:rPr lang="en-US" sz="2600" dirty="0"/>
              <a:t>(some fields will offer a pick list that guides user to correct selections)</a:t>
            </a:r>
          </a:p>
          <a:p>
            <a:pPr lvl="4"/>
            <a:r>
              <a:rPr lang="en-US" sz="2800" dirty="0"/>
              <a:t>Building/Site Name (known as)</a:t>
            </a:r>
          </a:p>
          <a:p>
            <a:pPr lvl="4"/>
            <a:r>
              <a:rPr lang="en-US" sz="2600" dirty="0"/>
              <a:t>Facility ID (2-character code for college)</a:t>
            </a:r>
          </a:p>
          <a:p>
            <a:pPr marL="914400" lvl="2" indent="0">
              <a:buNone/>
            </a:pPr>
            <a:endParaRPr lang="en-US" sz="2600" dirty="0"/>
          </a:p>
          <a:p>
            <a:pPr marL="914400" lvl="2" indent="0">
              <a:buNone/>
            </a:pPr>
            <a:r>
              <a:rPr lang="en-US" sz="2800" dirty="0"/>
              <a:t>Detail as much as possible, though save is allowed where required fields incomplete.</a:t>
            </a:r>
          </a:p>
          <a:p>
            <a:pPr marL="457200" lvl="1" indent="0">
              <a:buNone/>
            </a:pPr>
            <a:endParaRPr lang="en-US" sz="3200" dirty="0"/>
          </a:p>
          <a:p>
            <a:pPr lvl="1"/>
            <a:endParaRPr lang="en-US" sz="24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0B79572-1B93-7CEC-A7F1-1D0DEC0874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E5BC03-7CE3-4FE3-BC0A-0ACCA8AC1F24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411288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9D90337-CA1E-8BD3-36F2-52F3A663EA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1C2E1A-94B7-7F22-F96D-E7A19366A4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0018" y="1314506"/>
            <a:ext cx="7255566" cy="525326"/>
          </a:xfrm>
        </p:spPr>
        <p:txBody>
          <a:bodyPr/>
          <a:lstStyle/>
          <a:p>
            <a:pPr algn="ctr"/>
            <a:r>
              <a:rPr lang="en-US" dirty="0"/>
              <a:t>Add/update building cont.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864D61-65A2-BFA4-F648-50913D10F2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93714" y="1839832"/>
            <a:ext cx="7910790" cy="4725560"/>
          </a:xfrm>
        </p:spPr>
        <p:txBody>
          <a:bodyPr/>
          <a:lstStyle/>
          <a:p>
            <a:pPr lvl="1"/>
            <a:r>
              <a:rPr lang="en-US" sz="3200" b="1" dirty="0"/>
              <a:t>Edit</a:t>
            </a:r>
            <a:r>
              <a:rPr lang="en-US" sz="3200" dirty="0"/>
              <a:t> Space Entry (Building)</a:t>
            </a:r>
          </a:p>
          <a:p>
            <a:pPr lvl="2"/>
            <a:r>
              <a:rPr lang="en-US" sz="2800" dirty="0"/>
              <a:t>What to collect before beginning</a:t>
            </a:r>
          </a:p>
          <a:p>
            <a:pPr lvl="3"/>
            <a:r>
              <a:rPr lang="en-US" sz="2600" dirty="0"/>
              <a:t>Details of what has changed, examples:</a:t>
            </a:r>
          </a:p>
          <a:p>
            <a:pPr lvl="4"/>
            <a:r>
              <a:rPr lang="en-US" sz="2600" dirty="0"/>
              <a:t>Status</a:t>
            </a:r>
          </a:p>
          <a:p>
            <a:pPr lvl="4"/>
            <a:r>
              <a:rPr lang="en-US" sz="2600" dirty="0"/>
              <a:t>Building Name</a:t>
            </a:r>
          </a:p>
          <a:p>
            <a:pPr lvl="4"/>
            <a:r>
              <a:rPr lang="en-US" sz="2600" dirty="0"/>
              <a:t>Renovation – which often will include date, occupancy, area, and building condition.</a:t>
            </a:r>
            <a:endParaRPr lang="en-US" sz="2800" dirty="0"/>
          </a:p>
          <a:p>
            <a:pPr marL="457200" lvl="1" indent="0">
              <a:buNone/>
            </a:pPr>
            <a:endParaRPr lang="en-US" dirty="0"/>
          </a:p>
          <a:p>
            <a:pPr marL="457200" lvl="1" indent="0">
              <a:buNone/>
            </a:pPr>
            <a:r>
              <a:rPr lang="en-US" dirty="0"/>
              <a:t>Note: Your partners in Finance (Business Office) will have </a:t>
            </a:r>
            <a:r>
              <a:rPr lang="en-US" dirty="0">
                <a:hlinkClick r:id="rId2"/>
              </a:rPr>
              <a:t>user permissions </a:t>
            </a:r>
            <a:r>
              <a:rPr lang="en-US" dirty="0"/>
              <a:t>that allow them to enter details on the </a:t>
            </a:r>
            <a:r>
              <a:rPr lang="en-US" b="1" dirty="0"/>
              <a:t>Finance</a:t>
            </a:r>
            <a:r>
              <a:rPr lang="en-US" dirty="0"/>
              <a:t> tab.</a:t>
            </a:r>
          </a:p>
          <a:p>
            <a:pPr marL="457200" lvl="1" indent="0">
              <a:buNone/>
            </a:pPr>
            <a:r>
              <a:rPr lang="en-US" sz="3200" dirty="0"/>
              <a:t> </a:t>
            </a:r>
          </a:p>
          <a:p>
            <a:pPr lvl="1"/>
            <a:endParaRPr lang="en-US" sz="24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47FFC51-93EE-AB0C-5EC0-519C87DE55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E5BC03-7CE3-4FE3-BC0A-0ACCA8AC1F24}" type="slidenum">
              <a:rPr lang="en-US" smtClean="0"/>
              <a:pPr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359442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BEBDFDA-BBA2-B00F-7877-D4246A00E79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6B351C-5AE8-0FD0-F27E-E8BA45C693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0679" y="1561394"/>
            <a:ext cx="7255566" cy="525326"/>
          </a:xfrm>
        </p:spPr>
        <p:txBody>
          <a:bodyPr/>
          <a:lstStyle/>
          <a:p>
            <a:pPr algn="ctr"/>
            <a:r>
              <a:rPr lang="en-US" dirty="0"/>
              <a:t>Add/update building resources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563D06-95C6-4203-5051-EA7C59C670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40018" y="2347099"/>
            <a:ext cx="7255567" cy="4017125"/>
          </a:xfrm>
        </p:spPr>
        <p:txBody>
          <a:bodyPr/>
          <a:lstStyle/>
          <a:p>
            <a:pPr lvl="1"/>
            <a:r>
              <a:rPr lang="en-US" sz="3200" dirty="0"/>
              <a:t>Resources:</a:t>
            </a:r>
          </a:p>
          <a:p>
            <a:pPr lvl="2"/>
            <a:r>
              <a:rPr lang="en-US" dirty="0">
                <a:hlinkClick r:id="rId2"/>
              </a:rPr>
              <a:t>DirectLine new building/room template</a:t>
            </a:r>
            <a:r>
              <a:rPr lang="en-US" dirty="0"/>
              <a:t> – alternative to completing within the system. Populate and send to Megamation for import.</a:t>
            </a:r>
          </a:p>
          <a:p>
            <a:pPr lvl="2"/>
            <a:r>
              <a:rPr lang="en-US" dirty="0">
                <a:hlinkClick r:id="rId3"/>
              </a:rPr>
              <a:t>Add/Edit Building in DirectLine</a:t>
            </a:r>
            <a:r>
              <a:rPr lang="en-US" dirty="0"/>
              <a:t> – Quick Reference Guide (QRG) provides comprehensive instructions. </a:t>
            </a:r>
          </a:p>
          <a:p>
            <a:pPr lvl="2"/>
            <a:r>
              <a:rPr lang="en-US" dirty="0">
                <a:hlinkClick r:id="rId4"/>
              </a:rPr>
              <a:t>Facilities Portfolio Management Tool (FPMT) </a:t>
            </a:r>
            <a:r>
              <a:rPr lang="en-US" dirty="0"/>
              <a:t>– Resources such as wizards and job aids for adding and updating buildings.</a:t>
            </a:r>
          </a:p>
          <a:p>
            <a:pPr lvl="2"/>
            <a:r>
              <a:rPr lang="en-US" dirty="0">
                <a:hlinkClick r:id="rId5"/>
              </a:rPr>
              <a:t>Facility and Equipment Inventory (FAE) Coding Manual </a:t>
            </a:r>
            <a:r>
              <a:rPr lang="en-US" dirty="0"/>
              <a:t>– definitions and overarching guidance.</a:t>
            </a:r>
          </a:p>
          <a:p>
            <a:pPr lvl="2"/>
            <a:r>
              <a:rPr lang="en-US" dirty="0">
                <a:hlinkClick r:id="rId6"/>
              </a:rPr>
              <a:t>Space Coding Matrix Guide </a:t>
            </a:r>
            <a:r>
              <a:rPr lang="en-US" dirty="0"/>
              <a:t>– resource for assigning spaces to align with usage.</a:t>
            </a:r>
          </a:p>
          <a:p>
            <a:pPr marL="457200" lvl="1" indent="0">
              <a:buNone/>
            </a:pPr>
            <a:endParaRPr lang="en-US" sz="24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9204AA1-6541-D09F-8066-C9EBA881BE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E5BC03-7CE3-4FE3-BC0A-0ACCA8AC1F24}" type="slidenum">
              <a:rPr lang="en-US" smtClean="0"/>
              <a:pPr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187038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FBA583B-2C5A-5CC1-2B1D-D21A58DE357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E51EC-5209-23AA-412A-EF9F358022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0679" y="1561394"/>
            <a:ext cx="7255566" cy="525326"/>
          </a:xfrm>
        </p:spPr>
        <p:txBody>
          <a:bodyPr/>
          <a:lstStyle/>
          <a:p>
            <a:pPr algn="ctr"/>
            <a:r>
              <a:rPr lang="en-US" dirty="0"/>
              <a:t>Add/update rooms in directline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22C095-4991-E1D9-E8A6-E43331A934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40018" y="2155075"/>
            <a:ext cx="7255567" cy="4437749"/>
          </a:xfrm>
        </p:spPr>
        <p:txBody>
          <a:bodyPr/>
          <a:lstStyle/>
          <a:p>
            <a:pPr lvl="1"/>
            <a:r>
              <a:rPr lang="en-US" sz="3200" b="1" dirty="0"/>
              <a:t>New</a:t>
            </a:r>
            <a:r>
              <a:rPr lang="en-US" sz="3200" dirty="0"/>
              <a:t> Space Entry (Room)</a:t>
            </a:r>
          </a:p>
          <a:p>
            <a:pPr lvl="2"/>
            <a:r>
              <a:rPr lang="en-US" sz="2800" dirty="0"/>
              <a:t>What to collect before beginning</a:t>
            </a:r>
          </a:p>
          <a:p>
            <a:pPr lvl="3"/>
            <a:r>
              <a:rPr lang="en-US" sz="2600" dirty="0"/>
              <a:t>Building-Room details</a:t>
            </a:r>
          </a:p>
          <a:p>
            <a:pPr lvl="4"/>
            <a:r>
              <a:rPr lang="en-US" sz="2600" dirty="0"/>
              <a:t>Dimensions, Area, Capacity</a:t>
            </a:r>
          </a:p>
          <a:p>
            <a:pPr lvl="3"/>
            <a:r>
              <a:rPr lang="en-US" sz="2600" dirty="0"/>
              <a:t>College definitions</a:t>
            </a:r>
          </a:p>
          <a:p>
            <a:pPr lvl="4"/>
            <a:r>
              <a:rPr lang="en-US" sz="2600" dirty="0"/>
              <a:t>Room numbering, Room Description, Room Use, etc.</a:t>
            </a:r>
            <a:endParaRPr lang="en-US" sz="2800" dirty="0"/>
          </a:p>
          <a:p>
            <a:pPr lvl="1"/>
            <a:r>
              <a:rPr lang="en-US" sz="3200" dirty="0"/>
              <a:t>Tips:</a:t>
            </a:r>
          </a:p>
          <a:p>
            <a:pPr lvl="2"/>
            <a:r>
              <a:rPr lang="en-US" dirty="0"/>
              <a:t>Entries in the system allow for built in parameters to help the user complete applying correct “rules” such as [Fill in Location ID]</a:t>
            </a:r>
          </a:p>
          <a:p>
            <a:pPr lvl="1"/>
            <a:endParaRPr lang="en-US" sz="24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7D3BF18-3EE1-A8BB-625C-4C178690B5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E5BC03-7CE3-4FE3-BC0A-0ACCA8AC1F24}" type="slidenum">
              <a:rPr lang="en-US" smtClean="0"/>
              <a:pPr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735942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3D12ED8-8F54-9678-FBEC-D173892AFD5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116658-AC41-D090-1E90-B8E7EB4B3D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0679" y="1561394"/>
            <a:ext cx="7255566" cy="525326"/>
          </a:xfrm>
        </p:spPr>
        <p:txBody>
          <a:bodyPr/>
          <a:lstStyle/>
          <a:p>
            <a:pPr algn="ctr"/>
            <a:r>
              <a:rPr lang="en-US" dirty="0"/>
              <a:t>Add/update rooms cont.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69E52F-5454-BF18-EF49-A1745B43DE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40018" y="2155075"/>
            <a:ext cx="7255567" cy="4437749"/>
          </a:xfrm>
        </p:spPr>
        <p:txBody>
          <a:bodyPr/>
          <a:lstStyle/>
          <a:p>
            <a:pPr lvl="1"/>
            <a:r>
              <a:rPr lang="en-US" sz="3200" b="1" dirty="0"/>
              <a:t>Edit Existing</a:t>
            </a:r>
            <a:r>
              <a:rPr lang="en-US" sz="3200" dirty="0"/>
              <a:t> Space Entry (Room)</a:t>
            </a:r>
          </a:p>
          <a:p>
            <a:pPr lvl="2"/>
            <a:r>
              <a:rPr lang="en-US" sz="2800" dirty="0"/>
              <a:t>What to collect before beginning</a:t>
            </a:r>
          </a:p>
          <a:p>
            <a:pPr lvl="3"/>
            <a:r>
              <a:rPr lang="en-US" sz="2600" dirty="0"/>
              <a:t>Building-Room details</a:t>
            </a:r>
          </a:p>
          <a:p>
            <a:pPr lvl="4"/>
            <a:r>
              <a:rPr lang="en-US" sz="2600" dirty="0"/>
              <a:t>Dimensions, Area, Capacity</a:t>
            </a:r>
          </a:p>
          <a:p>
            <a:pPr lvl="3"/>
            <a:r>
              <a:rPr lang="en-US" sz="2600" dirty="0"/>
              <a:t>College definitions</a:t>
            </a:r>
          </a:p>
          <a:p>
            <a:pPr lvl="4"/>
            <a:r>
              <a:rPr lang="en-US" sz="2600" dirty="0"/>
              <a:t>Room numbering, Room Description, Room Use, etc.</a:t>
            </a:r>
            <a:endParaRPr lang="en-US" sz="2800" dirty="0"/>
          </a:p>
          <a:p>
            <a:pPr lvl="1"/>
            <a:r>
              <a:rPr lang="en-US" sz="3200" dirty="0"/>
              <a:t>Tips:</a:t>
            </a:r>
          </a:p>
          <a:p>
            <a:pPr lvl="2"/>
            <a:r>
              <a:rPr lang="en-US" dirty="0"/>
              <a:t>Maps and walking through the building and spaces will help to inform and guide the updates.</a:t>
            </a:r>
          </a:p>
          <a:p>
            <a:pPr lvl="1"/>
            <a:endParaRPr lang="en-US" sz="24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8A3CE03-A973-8B45-0229-71237618A8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E5BC03-7CE3-4FE3-BC0A-0ACCA8AC1F24}" type="slidenum">
              <a:rPr lang="en-US" smtClean="0"/>
              <a:pPr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155549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6634AB2-A924-7755-E269-4BBF4FDB904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3A8B85-47D9-CE8E-E23E-2EC5AD53EB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0679" y="1561394"/>
            <a:ext cx="7255566" cy="525326"/>
          </a:xfrm>
        </p:spPr>
        <p:txBody>
          <a:bodyPr/>
          <a:lstStyle/>
          <a:p>
            <a:pPr algn="ctr"/>
            <a:r>
              <a:rPr lang="en-US" dirty="0"/>
              <a:t>Add/update room resources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F010DE-7B49-4645-0D39-66D09A1EC9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40018" y="2347099"/>
            <a:ext cx="7255567" cy="4017125"/>
          </a:xfrm>
        </p:spPr>
        <p:txBody>
          <a:bodyPr/>
          <a:lstStyle/>
          <a:p>
            <a:pPr lvl="1"/>
            <a:r>
              <a:rPr lang="en-US" sz="3200" dirty="0"/>
              <a:t>Resources:</a:t>
            </a:r>
          </a:p>
          <a:p>
            <a:pPr lvl="2"/>
            <a:r>
              <a:rPr lang="en-US" dirty="0">
                <a:hlinkClick r:id="rId2"/>
              </a:rPr>
              <a:t>DirectLine new building/room template</a:t>
            </a:r>
            <a:r>
              <a:rPr lang="en-US" dirty="0"/>
              <a:t> – alternative to completing within the system. Populate and send to Megamation for import.</a:t>
            </a:r>
          </a:p>
          <a:p>
            <a:pPr lvl="2"/>
            <a:r>
              <a:rPr lang="en-US" dirty="0">
                <a:hlinkClick r:id="rId3"/>
              </a:rPr>
              <a:t>Add/Edit Rooms in DirectLine </a:t>
            </a:r>
            <a:r>
              <a:rPr lang="en-US" dirty="0"/>
              <a:t>– Quick Reference Guide (QRG) provides comprehensive instructions. </a:t>
            </a:r>
          </a:p>
          <a:p>
            <a:pPr lvl="2"/>
            <a:r>
              <a:rPr lang="en-US" dirty="0">
                <a:hlinkClick r:id="rId4"/>
              </a:rPr>
              <a:t>Facility and Equipment Inventory (FAE) Coding Manual </a:t>
            </a:r>
            <a:r>
              <a:rPr lang="en-US" dirty="0"/>
              <a:t>– definitions and overarching guidance.</a:t>
            </a:r>
          </a:p>
          <a:p>
            <a:pPr lvl="2"/>
            <a:r>
              <a:rPr lang="en-US" dirty="0">
                <a:hlinkClick r:id="rId5"/>
              </a:rPr>
              <a:t>Space Coding Matrix Guide </a:t>
            </a:r>
            <a:r>
              <a:rPr lang="en-US" dirty="0"/>
              <a:t>– resource for assigning spaces to align with usage.</a:t>
            </a:r>
          </a:p>
          <a:p>
            <a:pPr marL="457200" lvl="1" indent="0">
              <a:buNone/>
            </a:pPr>
            <a:r>
              <a:rPr lang="en-US" sz="2400" dirty="0"/>
              <a:t>Note: Partner with 25Live administrator to ensure unity between data sets.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DECFB69-010E-4D5C-3E3E-121D96DE66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E5BC03-7CE3-4FE3-BC0A-0ACCA8AC1F24}" type="slidenum">
              <a:rPr lang="en-US" smtClean="0"/>
              <a:pPr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745154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6791D1E0-CC2C-9376-2029-18FC1873BA3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7213863"/>
              </p:ext>
            </p:extLst>
          </p:nvPr>
        </p:nvGraphicFramePr>
        <p:xfrm>
          <a:off x="598206" y="1687309"/>
          <a:ext cx="8178324" cy="439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828373">
                  <a:extLst>
                    <a:ext uri="{9D8B030D-6E8A-4147-A177-3AD203B41FA5}">
                      <a16:colId xmlns:a16="http://schemas.microsoft.com/office/drawing/2014/main" val="598013762"/>
                    </a:ext>
                  </a:extLst>
                </a:gridCol>
                <a:gridCol w="3349951">
                  <a:extLst>
                    <a:ext uri="{9D8B030D-6E8A-4147-A177-3AD203B41FA5}">
                      <a16:colId xmlns:a16="http://schemas.microsoft.com/office/drawing/2014/main" val="136826363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Contact</a:t>
                      </a:r>
                    </a:p>
                  </a:txBody>
                  <a:tcPr>
                    <a:solidFill>
                      <a:schemeClr val="tx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Email/Phone</a:t>
                      </a:r>
                    </a:p>
                  </a:txBody>
                  <a:tcPr>
                    <a:solidFill>
                      <a:schemeClr val="tx2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9858346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Darrell Jennings</a:t>
                      </a:r>
                    </a:p>
                    <a:p>
                      <a:r>
                        <a:rPr lang="en-US" dirty="0"/>
                        <a:t>Capital Budget Director</a:t>
                      </a: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hlinkClick r:id="rId2"/>
                        </a:rPr>
                        <a:t>djennings@sbctc.edu</a:t>
                      </a:r>
                      <a:endParaRPr lang="en-US" dirty="0"/>
                    </a:p>
                    <a:p>
                      <a:r>
                        <a:rPr lang="en-US" dirty="0"/>
                        <a:t>360.704.4382</a:t>
                      </a:r>
                    </a:p>
                    <a:p>
                      <a:r>
                        <a:rPr lang="en-US" dirty="0"/>
                        <a:t>360.561.1385</a:t>
                      </a: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8068908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John Lyons</a:t>
                      </a:r>
                    </a:p>
                    <a:p>
                      <a:r>
                        <a:rPr lang="en-US" dirty="0"/>
                        <a:t>Principal Architect</a:t>
                      </a: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hlinkClick r:id="rId3"/>
                        </a:rPr>
                        <a:t>jlyons@sbctc.edu</a:t>
                      </a:r>
                      <a:endParaRPr lang="en-US" dirty="0"/>
                    </a:p>
                    <a:p>
                      <a:r>
                        <a:rPr lang="en-US" dirty="0"/>
                        <a:t>360.704.4395</a:t>
                      </a:r>
                    </a:p>
                    <a:p>
                      <a:r>
                        <a:rPr lang="en-US" dirty="0"/>
                        <a:t>503.267.6562.</a:t>
                      </a: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89746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Scott Morgan</a:t>
                      </a:r>
                    </a:p>
                    <a:p>
                      <a:r>
                        <a:rPr lang="en-US" dirty="0"/>
                        <a:t>Sustainability &amp; Energy Conservation Manager</a:t>
                      </a: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hlinkClick r:id="rId4"/>
                        </a:rPr>
                        <a:t>semorgan@sbctc.edu</a:t>
                      </a:r>
                      <a:endParaRPr lang="en-US" dirty="0"/>
                    </a:p>
                    <a:p>
                      <a:r>
                        <a:rPr lang="en-US" dirty="0"/>
                        <a:t>360.704.1073</a:t>
                      </a:r>
                    </a:p>
                    <a:p>
                      <a:r>
                        <a:rPr lang="en-US" dirty="0"/>
                        <a:t>360.951.0305</a:t>
                      </a: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7550656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Kirk Knittle</a:t>
                      </a:r>
                    </a:p>
                    <a:p>
                      <a:r>
                        <a:rPr lang="en-US" dirty="0"/>
                        <a:t>Functional Analyst</a:t>
                      </a: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hlinkClick r:id="rId5"/>
                        </a:rPr>
                        <a:t>kknittle@sbctc.edu</a:t>
                      </a:r>
                      <a:endParaRPr lang="en-US" dirty="0"/>
                    </a:p>
                    <a:p>
                      <a:r>
                        <a:rPr lang="en-US" dirty="0"/>
                        <a:t>360.704.1034</a:t>
                      </a: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7584258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Susan Locke</a:t>
                      </a:r>
                    </a:p>
                    <a:p>
                      <a:r>
                        <a:rPr lang="en-US" dirty="0"/>
                        <a:t>Capital Budget Analyst</a:t>
                      </a: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hlinkClick r:id="rId6"/>
                        </a:rPr>
                        <a:t>slocke@sbctc.edu</a:t>
                      </a:r>
                      <a:endParaRPr lang="en-US" dirty="0"/>
                    </a:p>
                    <a:p>
                      <a:r>
                        <a:rPr lang="en-US" dirty="0"/>
                        <a:t>360.704.4386</a:t>
                      </a: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91389443"/>
                  </a:ext>
                </a:extLst>
              </a:tr>
            </a:tbl>
          </a:graphicData>
        </a:graphic>
      </p:graphicFrame>
      <p:sp>
        <p:nvSpPr>
          <p:cNvPr id="3" name="Title 5">
            <a:extLst>
              <a:ext uri="{FF2B5EF4-FFF2-40B4-BE49-F238E27FC236}">
                <a16:creationId xmlns:a16="http://schemas.microsoft.com/office/drawing/2014/main" id="{68AF9B7E-A09E-56DC-60D1-D0BA764A42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2561" y="1100708"/>
            <a:ext cx="8534403" cy="719850"/>
          </a:xfrm>
        </p:spPr>
        <p:txBody>
          <a:bodyPr>
            <a:normAutofit/>
          </a:bodyPr>
          <a:lstStyle/>
          <a:p>
            <a:r>
              <a:rPr lang="en-US" cap="none" dirty="0"/>
              <a:t>Capital Budget Staff Contacts</a:t>
            </a:r>
          </a:p>
        </p:txBody>
      </p:sp>
    </p:spTree>
    <p:extLst>
      <p:ext uri="{BB962C8B-B14F-4D97-AF65-F5344CB8AC3E}">
        <p14:creationId xmlns:p14="http://schemas.microsoft.com/office/powerpoint/2010/main" val="41882862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392F80-554E-8AE4-302E-514033B790E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527829-2736-0079-023F-BED77A5847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44217" y="1223066"/>
            <a:ext cx="7255566" cy="525326"/>
          </a:xfrm>
        </p:spPr>
        <p:txBody>
          <a:bodyPr/>
          <a:lstStyle/>
          <a:p>
            <a:pPr algn="ctr"/>
            <a:r>
              <a:rPr lang="en-US" dirty="0"/>
              <a:t>Z-List - friend or foe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297150-EC18-FEBC-5DAA-3C66EAF4C6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7722" y="1880755"/>
            <a:ext cx="7255567" cy="4721213"/>
          </a:xfrm>
        </p:spPr>
        <p:txBody>
          <a:bodyPr/>
          <a:lstStyle/>
          <a:p>
            <a:pPr lvl="1"/>
            <a:r>
              <a:rPr lang="en-US" sz="3200" dirty="0"/>
              <a:t>Where does the Z-List originate</a:t>
            </a:r>
          </a:p>
          <a:p>
            <a:pPr lvl="2"/>
            <a:r>
              <a:rPr lang="en-US" sz="2800" dirty="0"/>
              <a:t>Data Exported from DirectLine Room Entries (~15</a:t>
            </a:r>
            <a:r>
              <a:rPr lang="en-US" sz="2800" baseline="30000" dirty="0"/>
              <a:t>th</a:t>
            </a:r>
            <a:r>
              <a:rPr lang="en-US" sz="2800" dirty="0"/>
              <a:t> monthly)</a:t>
            </a:r>
          </a:p>
          <a:p>
            <a:pPr lvl="2"/>
            <a:r>
              <a:rPr lang="en-US" sz="2800" dirty="0"/>
              <a:t>“Rules” applied by our Data Services partners to check for anomalies in coding</a:t>
            </a:r>
          </a:p>
          <a:p>
            <a:pPr lvl="1"/>
            <a:r>
              <a:rPr lang="en-US" sz="3200" dirty="0"/>
              <a:t>Why is the Z-List important to you?</a:t>
            </a:r>
          </a:p>
          <a:p>
            <a:pPr lvl="2"/>
            <a:r>
              <a:rPr lang="en-US" sz="2800" dirty="0"/>
              <a:t>Space Use data is used for reporting and can impact funding</a:t>
            </a:r>
          </a:p>
          <a:p>
            <a:pPr lvl="1"/>
            <a:r>
              <a:rPr lang="en-US" sz="3200" dirty="0"/>
              <a:t>How to obtain the Z-List…</a:t>
            </a:r>
            <a:endParaRPr lang="en-US" sz="2800" dirty="0"/>
          </a:p>
          <a:p>
            <a:pPr lvl="1"/>
            <a:endParaRPr lang="en-US" sz="24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F1A2DD7-1299-8D8D-238C-EAABB0518D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E5BC03-7CE3-4FE3-BC0A-0ACCA8AC1F24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72095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34B3522-34BE-89F9-8E45-4BD2F5CD4D8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7F1144-E5C7-F0E2-ACB7-0B5C106164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44217" y="1499067"/>
            <a:ext cx="7255566" cy="525326"/>
          </a:xfrm>
        </p:spPr>
        <p:txBody>
          <a:bodyPr/>
          <a:lstStyle/>
          <a:p>
            <a:pPr algn="ctr"/>
            <a:r>
              <a:rPr lang="en-US" dirty="0"/>
              <a:t>QARS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EF06E8A-524B-D049-B3BF-0A9A3506FE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E5BC03-7CE3-4FE3-BC0A-0ACCA8AC1F24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F88204-3BA6-0B93-A303-9A8D28F105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/>
            <a:r>
              <a:rPr lang="en-US" b="1" i="0" dirty="0">
                <a:solidFill>
                  <a:srgbClr val="2B2B2B"/>
                </a:solidFill>
                <a:effectLst/>
                <a:latin typeface="Montserrat" panose="00000500000000000000" pitchFamily="2" charset="0"/>
              </a:rPr>
              <a:t>Quality Assurance Reporting System (QARS)</a:t>
            </a:r>
          </a:p>
          <a:p>
            <a:pPr lvl="1"/>
            <a:r>
              <a:rPr lang="en-US" b="0" i="0" u="sng" dirty="0">
                <a:solidFill>
                  <a:srgbClr val="003864"/>
                </a:solidFill>
                <a:effectLst/>
                <a:latin typeface="Montserrat" panose="00000500000000000000" pitchFamily="2" charset="0"/>
                <a:hlinkClick r:id="rId2"/>
              </a:rPr>
              <a:t>Quality Assurance Reporting System (QARS)</a:t>
            </a:r>
            <a:endParaRPr lang="en-US" b="0" i="0" dirty="0">
              <a:solidFill>
                <a:srgbClr val="2B2B2B"/>
              </a:solidFill>
              <a:effectLst/>
              <a:latin typeface="Montserrat" panose="00000500000000000000" pitchFamily="2" charset="0"/>
            </a:endParaRPr>
          </a:p>
          <a:p>
            <a:pPr lvl="1"/>
            <a:r>
              <a:rPr lang="en-US" b="0" i="0" u="sng" dirty="0">
                <a:solidFill>
                  <a:srgbClr val="003864"/>
                </a:solidFill>
                <a:effectLst/>
                <a:latin typeface="Montserrat" panose="00000500000000000000" pitchFamily="2" charset="0"/>
                <a:hlinkClick r:id="rId3"/>
              </a:rPr>
              <a:t>QARS Access Request Form (Fillable)</a:t>
            </a:r>
            <a:endParaRPr lang="en-US" b="0" i="0" dirty="0">
              <a:solidFill>
                <a:srgbClr val="2B2B2B"/>
              </a:solidFill>
              <a:effectLst/>
              <a:latin typeface="Montserrat" panose="00000500000000000000" pitchFamily="2" charset="0"/>
            </a:endParaRPr>
          </a:p>
          <a:p>
            <a:pPr lvl="1"/>
            <a:r>
              <a:rPr lang="en-US" b="0" i="0" u="sng" dirty="0">
                <a:solidFill>
                  <a:srgbClr val="003864"/>
                </a:solidFill>
                <a:effectLst/>
                <a:latin typeface="Montserrat" panose="00000500000000000000" pitchFamily="2" charset="0"/>
                <a:hlinkClick r:id="rId4"/>
              </a:rPr>
              <a:t>QARS QRG</a:t>
            </a:r>
            <a:endParaRPr lang="en-US" b="0" i="0" dirty="0">
              <a:solidFill>
                <a:srgbClr val="2B2B2B"/>
              </a:solidFill>
              <a:effectLst/>
              <a:latin typeface="Montserrat" panose="00000500000000000000" pitchFamily="2" charset="0"/>
            </a:endParaRPr>
          </a:p>
          <a:p>
            <a:pPr lvl="1"/>
            <a:r>
              <a:rPr lang="en-US" b="0" i="0" u="sng" dirty="0">
                <a:solidFill>
                  <a:srgbClr val="003864"/>
                </a:solidFill>
                <a:effectLst/>
                <a:latin typeface="Montserrat" panose="00000500000000000000" pitchFamily="2" charset="0"/>
                <a:hlinkClick r:id="rId5"/>
              </a:rPr>
              <a:t>QARS Report Guide</a:t>
            </a:r>
            <a:endParaRPr lang="en-US" b="0" i="0" u="sng" dirty="0">
              <a:solidFill>
                <a:srgbClr val="003864"/>
              </a:solidFill>
              <a:effectLst/>
              <a:latin typeface="Montserrat" panose="00000500000000000000" pitchFamily="2" charset="0"/>
            </a:endParaRPr>
          </a:p>
          <a:p>
            <a:pPr lvl="1"/>
            <a:r>
              <a:rPr lang="en-US" u="sng" dirty="0">
                <a:solidFill>
                  <a:srgbClr val="003864"/>
                </a:solidFill>
                <a:latin typeface="Montserrat" panose="00000500000000000000" pitchFamily="2" charset="0"/>
                <a:hlinkClick r:id="rId6"/>
              </a:rPr>
              <a:t>QARS Z-List QRG</a:t>
            </a:r>
            <a:endParaRPr lang="en-US" b="0" i="0" dirty="0">
              <a:solidFill>
                <a:srgbClr val="2B2B2B"/>
              </a:solidFill>
              <a:effectLst/>
              <a:latin typeface="Montserrat" panose="00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189995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F522C61-A0AF-1796-20B8-15589A070A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7D2CF7-AE82-FCC5-42BC-17D97BBD03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7564" y="1161983"/>
            <a:ext cx="7255566" cy="525326"/>
          </a:xfrm>
        </p:spPr>
        <p:txBody>
          <a:bodyPr/>
          <a:lstStyle/>
          <a:p>
            <a:pPr algn="ctr"/>
            <a:r>
              <a:rPr lang="en-US" dirty="0"/>
              <a:t>Tools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E223435-6DC9-AFF3-DC1F-93AFC2B4DC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E5BC03-7CE3-4FE3-BC0A-0ACCA8AC1F24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44B072-0F1B-3E5A-16D0-8F61BD3832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6859" y="1669215"/>
            <a:ext cx="8336975" cy="5052259"/>
          </a:xfrm>
        </p:spPr>
        <p:txBody>
          <a:bodyPr/>
          <a:lstStyle/>
          <a:p>
            <a:r>
              <a:rPr lang="en-US" dirty="0"/>
              <a:t>QARS</a:t>
            </a:r>
          </a:p>
          <a:p>
            <a:pPr lvl="1"/>
            <a:r>
              <a:rPr lang="en-US" dirty="0"/>
              <a:t>Source of quality assurance data elements, Z-List.</a:t>
            </a:r>
          </a:p>
          <a:p>
            <a:r>
              <a:rPr lang="en-US" dirty="0"/>
              <a:t>25Live Administrator</a:t>
            </a:r>
          </a:p>
          <a:p>
            <a:pPr lvl="1"/>
            <a:r>
              <a:rPr lang="en-US" dirty="0"/>
              <a:t>Partner with your 25Live administrator to true up instructional spaces as updates are made for usage changes.</a:t>
            </a:r>
          </a:p>
          <a:p>
            <a:r>
              <a:rPr lang="en-US" dirty="0"/>
              <a:t>Building Plans, Renovations and other sources of changes</a:t>
            </a:r>
          </a:p>
          <a:p>
            <a:pPr lvl="1"/>
            <a:r>
              <a:rPr lang="en-US" dirty="0"/>
              <a:t>Work orders, and other local procedures for when spaces are changed.</a:t>
            </a:r>
          </a:p>
          <a:p>
            <a:r>
              <a:rPr lang="en-US" dirty="0"/>
              <a:t>The “Rules”</a:t>
            </a:r>
          </a:p>
          <a:p>
            <a:pPr lvl="1"/>
            <a:r>
              <a:rPr lang="en-US" dirty="0">
                <a:hlinkClick r:id="rId2"/>
              </a:rPr>
              <a:t>FAE Manual </a:t>
            </a:r>
            <a:r>
              <a:rPr lang="en-US" dirty="0"/>
              <a:t>&amp; </a:t>
            </a:r>
            <a:r>
              <a:rPr lang="en-US" dirty="0">
                <a:hlinkClick r:id="rId3"/>
              </a:rPr>
              <a:t>Space Coding Matrix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37569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4FB52FB-CCE7-3048-B07F-6B47739AFBA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CFCB27-0369-7AEF-4B56-101C5CD723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5426" y="1643690"/>
            <a:ext cx="7255566" cy="525326"/>
          </a:xfrm>
        </p:spPr>
        <p:txBody>
          <a:bodyPr/>
          <a:lstStyle/>
          <a:p>
            <a:pPr algn="ctr"/>
            <a:r>
              <a:rPr lang="en-US" dirty="0"/>
              <a:t>Directline – z-List corrections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3C9F67E-EC41-5414-7323-84E112A47A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E5BC03-7CE3-4FE3-BC0A-0ACCA8AC1F24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1EFF08C0-6926-A0F8-06EA-9EA22F3603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5426" y="2169016"/>
            <a:ext cx="7910790" cy="4460384"/>
          </a:xfrm>
        </p:spPr>
        <p:txBody>
          <a:bodyPr/>
          <a:lstStyle/>
          <a:p>
            <a:pPr lvl="1"/>
            <a:r>
              <a:rPr lang="en-US" sz="3200" dirty="0"/>
              <a:t>You have the Z-List, now what?</a:t>
            </a:r>
          </a:p>
          <a:p>
            <a:pPr lvl="2"/>
            <a:r>
              <a:rPr lang="en-US" sz="2400" dirty="0"/>
              <a:t>Path A:</a:t>
            </a:r>
          </a:p>
          <a:p>
            <a:pPr lvl="3"/>
            <a:r>
              <a:rPr lang="en-US" sz="2200" dirty="0"/>
              <a:t>Review the list, identify the details of the corrections to be made to resolve.</a:t>
            </a:r>
          </a:p>
          <a:p>
            <a:pPr lvl="3"/>
            <a:r>
              <a:rPr lang="en-US" sz="2200" dirty="0"/>
              <a:t>Complete the space coding in DirectLine Rooms.</a:t>
            </a:r>
          </a:p>
          <a:p>
            <a:pPr lvl="2"/>
            <a:r>
              <a:rPr lang="en-US" sz="2400" dirty="0"/>
              <a:t>Path B:</a:t>
            </a:r>
          </a:p>
          <a:p>
            <a:pPr lvl="3"/>
            <a:r>
              <a:rPr lang="en-US" sz="2200" dirty="0"/>
              <a:t>Review the list, identify details of the correction to resolve.</a:t>
            </a:r>
          </a:p>
          <a:p>
            <a:pPr lvl="3"/>
            <a:r>
              <a:rPr lang="en-US" sz="2200" dirty="0"/>
              <a:t>Complete the </a:t>
            </a:r>
            <a:r>
              <a:rPr lang="en-US" sz="2200" dirty="0">
                <a:hlinkClick r:id="rId2"/>
              </a:rPr>
              <a:t>template</a:t>
            </a:r>
            <a:r>
              <a:rPr lang="en-US" sz="2200" dirty="0"/>
              <a:t> and send to DirectLine for upload.</a:t>
            </a:r>
          </a:p>
          <a:p>
            <a:pPr marL="457200" lvl="1" indent="0">
              <a:buNone/>
            </a:pPr>
            <a:endParaRPr lang="en-US" sz="1400" dirty="0"/>
          </a:p>
          <a:p>
            <a:pPr marL="457200" lvl="1" indent="0">
              <a:buNone/>
            </a:pPr>
            <a:r>
              <a:rPr lang="en-US" sz="1800" dirty="0"/>
              <a:t>Note: Either path has merit, user preference. Changes will be available after the next import is processed, not dynamic or immediate.</a:t>
            </a:r>
          </a:p>
          <a:p>
            <a:pPr lvl="1"/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5191991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61BDB0F-26C9-4401-7899-06D61885D97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8D36CC-9F47-81E7-6A5E-957AE3511C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6514" y="1096820"/>
            <a:ext cx="7255566" cy="525326"/>
          </a:xfrm>
        </p:spPr>
        <p:txBody>
          <a:bodyPr/>
          <a:lstStyle/>
          <a:p>
            <a:pPr algn="ctr"/>
            <a:r>
              <a:rPr lang="en-US" dirty="0"/>
              <a:t>Example – student housing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9C1A913-6527-4428-D98D-C1756FCDB5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E5BC03-7CE3-4FE3-BC0A-0ACCA8AC1F24}" type="slidenum">
              <a:rPr lang="en-US" smtClean="0"/>
              <a:pPr/>
              <a:t>6</a:t>
            </a:fld>
            <a:endParaRPr lang="en-US" dirty="0"/>
          </a:p>
        </p:txBody>
      </p:sp>
      <p:pic>
        <p:nvPicPr>
          <p:cNvPr id="5" name="Picture 4" descr="Room Entry Screen">
            <a:extLst>
              <a:ext uri="{FF2B5EF4-FFF2-40B4-BE49-F238E27FC236}">
                <a16:creationId xmlns:a16="http://schemas.microsoft.com/office/drawing/2014/main" id="{AC62465C-7AEE-9404-FFD3-F072B199DAE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29103" y="1710860"/>
            <a:ext cx="5688657" cy="4298412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DD1727A0-098F-D5DF-FEA9-BC4CDB331544}"/>
              </a:ext>
            </a:extLst>
          </p:cNvPr>
          <p:cNvSpPr txBox="1"/>
          <p:nvPr/>
        </p:nvSpPr>
        <p:spPr>
          <a:xfrm>
            <a:off x="675425" y="1704330"/>
            <a:ext cx="2574849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Questions:</a:t>
            </a:r>
          </a:p>
          <a:p>
            <a:pPr marL="342900" indent="-342900">
              <a:buAutoNum type="arabicPeriod"/>
            </a:pPr>
            <a:r>
              <a:rPr lang="en-US" dirty="0"/>
              <a:t>How did this end up on the Z-List?</a:t>
            </a:r>
          </a:p>
          <a:p>
            <a:pPr marL="342900" indent="-342900">
              <a:buAutoNum type="arabicPeriod"/>
            </a:pPr>
            <a:r>
              <a:rPr lang="en-US" dirty="0"/>
              <a:t>What should the coding be to resolve?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0A0D77F-D31E-E972-FAD6-9F0C86D86259}"/>
              </a:ext>
            </a:extLst>
          </p:cNvPr>
          <p:cNvSpPr txBox="1"/>
          <p:nvPr/>
        </p:nvSpPr>
        <p:spPr>
          <a:xfrm>
            <a:off x="588975" y="3263842"/>
            <a:ext cx="2740128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Solutions:</a:t>
            </a:r>
          </a:p>
          <a:p>
            <a:pPr marL="342900" indent="-342900">
              <a:buAutoNum type="arabicPeriod"/>
            </a:pPr>
            <a:r>
              <a:rPr lang="en-US" dirty="0"/>
              <a:t>Missing all coding elements.</a:t>
            </a:r>
          </a:p>
          <a:p>
            <a:pPr marL="342900" indent="-342900">
              <a:buAutoNum type="arabicPeriod"/>
            </a:pPr>
            <a:r>
              <a:rPr lang="en-US" dirty="0"/>
              <a:t>Use the </a:t>
            </a:r>
            <a:r>
              <a:rPr lang="en-US" dirty="0">
                <a:hlinkClick r:id="rId3"/>
              </a:rPr>
              <a:t>FAE Coding Manual </a:t>
            </a:r>
            <a:r>
              <a:rPr lang="en-US" dirty="0"/>
              <a:t>and </a:t>
            </a:r>
            <a:r>
              <a:rPr lang="en-US" dirty="0">
                <a:hlinkClick r:id="rId4"/>
              </a:rPr>
              <a:t>Space Coding Matrix </a:t>
            </a:r>
            <a:r>
              <a:rPr lang="en-US" dirty="0"/>
              <a:t>to guide the required fields: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dirty="0"/>
              <a:t>FAE = J6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dirty="0"/>
              <a:t>Room Use = 900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dirty="0"/>
              <a:t>NACUBO = 55</a:t>
            </a:r>
          </a:p>
        </p:txBody>
      </p:sp>
      <p:pic>
        <p:nvPicPr>
          <p:cNvPr id="11" name="Picture 10" descr="Room Coding Focus">
            <a:extLst>
              <a:ext uri="{FF2B5EF4-FFF2-40B4-BE49-F238E27FC236}">
                <a16:creationId xmlns:a16="http://schemas.microsoft.com/office/drawing/2014/main" id="{7DC82E7D-CBD3-7149-7D7A-9F0F69EE3BB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339245" y="4352857"/>
            <a:ext cx="2612731" cy="1857634"/>
          </a:xfrm>
          <a:prstGeom prst="rect">
            <a:avLst/>
          </a:prstGeom>
          <a:ln w="38100" cap="sq">
            <a:solidFill>
              <a:srgbClr val="003764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13" name="Picture 12" descr="Space Coding Matrix Guide">
            <a:extLst>
              <a:ext uri="{FF2B5EF4-FFF2-40B4-BE49-F238E27FC236}">
                <a16:creationId xmlns:a16="http://schemas.microsoft.com/office/drawing/2014/main" id="{FFA89139-76E7-F59E-663A-EC682BBB9090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36514" y="1793233"/>
            <a:ext cx="8787384" cy="1197174"/>
          </a:xfrm>
          <a:prstGeom prst="rect">
            <a:avLst/>
          </a:prstGeom>
          <a:ln w="38100" cap="sq">
            <a:solidFill>
              <a:srgbClr val="0070C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7348728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0954C2A-9981-1B3B-2EF6-19540C7B7C5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09A56F-56CE-A0C8-1243-E310626ABD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6514" y="1096820"/>
            <a:ext cx="7255566" cy="525326"/>
          </a:xfrm>
        </p:spPr>
        <p:txBody>
          <a:bodyPr/>
          <a:lstStyle/>
          <a:p>
            <a:pPr algn="ctr"/>
            <a:r>
              <a:rPr lang="en-US" dirty="0"/>
              <a:t>Example – faculty workroom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197E30E-AF05-0C17-24D8-E962EEF1CE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E5BC03-7CE3-4FE3-BC0A-0ACCA8AC1F24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2DFCFE8-F4E3-5C69-E5F1-D7F66920555E}"/>
              </a:ext>
            </a:extLst>
          </p:cNvPr>
          <p:cNvSpPr txBox="1"/>
          <p:nvPr/>
        </p:nvSpPr>
        <p:spPr>
          <a:xfrm>
            <a:off x="675425" y="1704330"/>
            <a:ext cx="2574849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Questions:</a:t>
            </a:r>
          </a:p>
          <a:p>
            <a:pPr marL="342900" indent="-342900">
              <a:buAutoNum type="arabicPeriod"/>
            </a:pPr>
            <a:r>
              <a:rPr lang="en-US" dirty="0"/>
              <a:t>How did this end up on the Z-List?</a:t>
            </a:r>
          </a:p>
          <a:p>
            <a:pPr marL="342900" indent="-342900">
              <a:buAutoNum type="arabicPeriod"/>
            </a:pPr>
            <a:r>
              <a:rPr lang="en-US" dirty="0"/>
              <a:t>What should the coding be to resolve?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AE99597-C5C3-3D32-4B56-3A2A9249C670}"/>
              </a:ext>
            </a:extLst>
          </p:cNvPr>
          <p:cNvSpPr txBox="1"/>
          <p:nvPr/>
        </p:nvSpPr>
        <p:spPr>
          <a:xfrm>
            <a:off x="588975" y="3263842"/>
            <a:ext cx="2740128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Solutions:</a:t>
            </a:r>
          </a:p>
          <a:p>
            <a:pPr marL="342900" indent="-342900">
              <a:buAutoNum type="arabicPeriod"/>
            </a:pPr>
            <a:r>
              <a:rPr lang="en-US" dirty="0"/>
              <a:t>Missing all coding elements.</a:t>
            </a:r>
          </a:p>
          <a:p>
            <a:pPr marL="342900" indent="-342900">
              <a:buAutoNum type="arabicPeriod"/>
            </a:pPr>
            <a:r>
              <a:rPr lang="en-US" dirty="0"/>
              <a:t>Use the </a:t>
            </a:r>
            <a:r>
              <a:rPr lang="en-US" dirty="0">
                <a:hlinkClick r:id="rId2"/>
              </a:rPr>
              <a:t>FAE Coding Manual </a:t>
            </a:r>
            <a:r>
              <a:rPr lang="en-US" dirty="0"/>
              <a:t>and </a:t>
            </a:r>
            <a:r>
              <a:rPr lang="en-US" dirty="0">
                <a:hlinkClick r:id="rId3"/>
              </a:rPr>
              <a:t>Space Coding Matrix </a:t>
            </a:r>
            <a:r>
              <a:rPr lang="en-US" dirty="0"/>
              <a:t>to guide the required fields: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dirty="0"/>
              <a:t>FAE = F1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dirty="0"/>
              <a:t>Room Use = 315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dirty="0"/>
              <a:t>NACUBO = 10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dirty="0"/>
              <a:t>CIP = 51-3801</a:t>
            </a:r>
          </a:p>
        </p:txBody>
      </p:sp>
      <p:pic>
        <p:nvPicPr>
          <p:cNvPr id="8" name="Picture 7" descr="Room Entry Screen">
            <a:extLst>
              <a:ext uri="{FF2B5EF4-FFF2-40B4-BE49-F238E27FC236}">
                <a16:creationId xmlns:a16="http://schemas.microsoft.com/office/drawing/2014/main" id="{18EC7938-2CE4-F663-B14F-DCF41DB7CDA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50274" y="1644600"/>
            <a:ext cx="5723429" cy="4623318"/>
          </a:xfrm>
          <a:prstGeom prst="rect">
            <a:avLst/>
          </a:prstGeom>
        </p:spPr>
      </p:pic>
      <p:pic>
        <p:nvPicPr>
          <p:cNvPr id="12" name="Picture 11" descr="Room Coding Focus">
            <a:extLst>
              <a:ext uri="{FF2B5EF4-FFF2-40B4-BE49-F238E27FC236}">
                <a16:creationId xmlns:a16="http://schemas.microsoft.com/office/drawing/2014/main" id="{A202BED8-2D95-FD1D-5C22-B0B8278D953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72289" y="4630947"/>
            <a:ext cx="2801414" cy="1636971"/>
          </a:xfrm>
          <a:prstGeom prst="rect">
            <a:avLst/>
          </a:prstGeom>
          <a:ln w="38100" cap="sq">
            <a:solidFill>
              <a:srgbClr val="00206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14" name="Picture 13" descr="Space Coding Matrix Guide">
            <a:extLst>
              <a:ext uri="{FF2B5EF4-FFF2-40B4-BE49-F238E27FC236}">
                <a16:creationId xmlns:a16="http://schemas.microsoft.com/office/drawing/2014/main" id="{79778A05-255B-3428-DB48-52B77F49BF00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22892" y="1834129"/>
            <a:ext cx="8498215" cy="1240184"/>
          </a:xfrm>
          <a:prstGeom prst="rect">
            <a:avLst/>
          </a:prstGeom>
          <a:ln w="38100" cap="sq">
            <a:solidFill>
              <a:srgbClr val="0070C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9543170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5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0" dur="20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8223295-825C-279A-A42C-CC51AC82E94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9E0C46-0049-BC5B-4AC2-6D44C30A02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6514" y="1096820"/>
            <a:ext cx="7255566" cy="525326"/>
          </a:xfrm>
        </p:spPr>
        <p:txBody>
          <a:bodyPr/>
          <a:lstStyle/>
          <a:p>
            <a:pPr algn="ctr"/>
            <a:r>
              <a:rPr lang="en-US" dirty="0"/>
              <a:t>Example – staff office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287F3DD-E1E5-2AC0-DAE3-76A9B2FF0E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E5BC03-7CE3-4FE3-BC0A-0ACCA8AC1F24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445CA8C-0B78-0DB2-8592-979CAF8A069D}"/>
              </a:ext>
            </a:extLst>
          </p:cNvPr>
          <p:cNvSpPr txBox="1"/>
          <p:nvPr/>
        </p:nvSpPr>
        <p:spPr>
          <a:xfrm>
            <a:off x="675425" y="1704330"/>
            <a:ext cx="2574849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Questions:</a:t>
            </a:r>
          </a:p>
          <a:p>
            <a:pPr marL="342900" indent="-342900">
              <a:buAutoNum type="arabicPeriod"/>
            </a:pPr>
            <a:r>
              <a:rPr lang="en-US" dirty="0"/>
              <a:t>How did this end up on the Z-List?</a:t>
            </a:r>
          </a:p>
          <a:p>
            <a:pPr marL="342900" indent="-342900">
              <a:buAutoNum type="arabicPeriod"/>
            </a:pPr>
            <a:r>
              <a:rPr lang="en-US" dirty="0"/>
              <a:t>What should the coding be to resolve?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460F379-6299-EC8C-E5EB-FF97F6C932D2}"/>
              </a:ext>
            </a:extLst>
          </p:cNvPr>
          <p:cNvSpPr txBox="1"/>
          <p:nvPr/>
        </p:nvSpPr>
        <p:spPr>
          <a:xfrm>
            <a:off x="588975" y="3263842"/>
            <a:ext cx="2740128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Solutions:</a:t>
            </a:r>
          </a:p>
          <a:p>
            <a:pPr marL="342900" indent="-342900">
              <a:buAutoNum type="arabicPeriod"/>
            </a:pPr>
            <a:r>
              <a:rPr lang="en-US" dirty="0"/>
              <a:t>NACUBO missing.</a:t>
            </a:r>
          </a:p>
          <a:p>
            <a:pPr marL="342900" indent="-342900">
              <a:buAutoNum type="arabicPeriod"/>
            </a:pPr>
            <a:r>
              <a:rPr lang="en-US" dirty="0"/>
              <a:t>Use the </a:t>
            </a:r>
            <a:r>
              <a:rPr lang="en-US" dirty="0">
                <a:hlinkClick r:id="rId2"/>
              </a:rPr>
              <a:t>FAE Coding Manual </a:t>
            </a:r>
            <a:r>
              <a:rPr lang="en-US" dirty="0"/>
              <a:t>and </a:t>
            </a:r>
            <a:r>
              <a:rPr lang="en-US" dirty="0">
                <a:hlinkClick r:id="rId3"/>
              </a:rPr>
              <a:t>Space Coding Matrix </a:t>
            </a:r>
            <a:r>
              <a:rPr lang="en-US" dirty="0"/>
              <a:t>to guide the required fields: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dirty="0"/>
              <a:t>FAE = E1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dirty="0"/>
              <a:t>Room Use = 316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dirty="0"/>
              <a:t>NACUBO = 41</a:t>
            </a:r>
          </a:p>
        </p:txBody>
      </p:sp>
      <p:pic>
        <p:nvPicPr>
          <p:cNvPr id="5" name="Picture 4" descr="Room Entry Screen">
            <a:extLst>
              <a:ext uri="{FF2B5EF4-FFF2-40B4-BE49-F238E27FC236}">
                <a16:creationId xmlns:a16="http://schemas.microsoft.com/office/drawing/2014/main" id="{63A6BEAB-1B9D-38CC-6856-EC9C765BB29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58192" y="1766797"/>
            <a:ext cx="5878932" cy="4460384"/>
          </a:xfrm>
          <a:prstGeom prst="rect">
            <a:avLst/>
          </a:prstGeom>
        </p:spPr>
      </p:pic>
      <p:pic>
        <p:nvPicPr>
          <p:cNvPr id="11" name="Picture 10" descr="Space Coding Matrix Guide">
            <a:extLst>
              <a:ext uri="{FF2B5EF4-FFF2-40B4-BE49-F238E27FC236}">
                <a16:creationId xmlns:a16="http://schemas.microsoft.com/office/drawing/2014/main" id="{8791C868-0344-0798-31BE-9E183955C4B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75928" y="1784900"/>
            <a:ext cx="8761196" cy="1334291"/>
          </a:xfrm>
          <a:prstGeom prst="rect">
            <a:avLst/>
          </a:prstGeom>
          <a:ln w="38100" cap="sq">
            <a:solidFill>
              <a:srgbClr val="0070C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15" name="Picture 14" descr="Room Coding Focus">
            <a:extLst>
              <a:ext uri="{FF2B5EF4-FFF2-40B4-BE49-F238E27FC236}">
                <a16:creationId xmlns:a16="http://schemas.microsoft.com/office/drawing/2014/main" id="{4C885331-C658-3EFD-9C06-DEE2BBC86D78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392806" y="4556503"/>
            <a:ext cx="2559792" cy="1535875"/>
          </a:xfrm>
          <a:prstGeom prst="rect">
            <a:avLst/>
          </a:prstGeom>
          <a:ln w="38100" cap="sq">
            <a:solidFill>
              <a:srgbClr val="00206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7594010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AECDC81-CD2E-11C9-F4BC-0EA766C6CDF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CAE6F6-8F02-E4DA-503D-419F30E15E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6514" y="1096820"/>
            <a:ext cx="7255566" cy="525326"/>
          </a:xfrm>
        </p:spPr>
        <p:txBody>
          <a:bodyPr/>
          <a:lstStyle/>
          <a:p>
            <a:pPr algn="ctr"/>
            <a:r>
              <a:rPr lang="en-US" dirty="0"/>
              <a:t>Example – classroom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69027CF-FDFE-B250-99A6-FDEE5C4055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E5BC03-7CE3-4FE3-BC0A-0ACCA8AC1F24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5779051-139D-1569-1762-7F4319D91AD5}"/>
              </a:ext>
            </a:extLst>
          </p:cNvPr>
          <p:cNvSpPr txBox="1"/>
          <p:nvPr/>
        </p:nvSpPr>
        <p:spPr>
          <a:xfrm>
            <a:off x="675425" y="1704330"/>
            <a:ext cx="2574849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Questions:</a:t>
            </a:r>
          </a:p>
          <a:p>
            <a:pPr marL="342900" indent="-342900">
              <a:buAutoNum type="arabicPeriod"/>
            </a:pPr>
            <a:r>
              <a:rPr lang="en-US" dirty="0"/>
              <a:t>How did this end up on the Z-List?</a:t>
            </a:r>
          </a:p>
          <a:p>
            <a:pPr marL="342900" indent="-342900">
              <a:buAutoNum type="arabicPeriod"/>
            </a:pPr>
            <a:r>
              <a:rPr lang="en-US" dirty="0"/>
              <a:t>What should the coding be to resolve?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2FA6F6E-0A40-8802-C875-8EEB14397EB7}"/>
              </a:ext>
            </a:extLst>
          </p:cNvPr>
          <p:cNvSpPr txBox="1"/>
          <p:nvPr/>
        </p:nvSpPr>
        <p:spPr>
          <a:xfrm>
            <a:off x="588975" y="3263842"/>
            <a:ext cx="2740128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Solutions:</a:t>
            </a:r>
          </a:p>
          <a:p>
            <a:pPr marL="342900" indent="-342900">
              <a:buAutoNum type="arabicPeriod"/>
            </a:pPr>
            <a:r>
              <a:rPr lang="en-US" dirty="0"/>
              <a:t>NACUBO anomaly.</a:t>
            </a:r>
          </a:p>
          <a:p>
            <a:pPr marL="342900" indent="-342900">
              <a:buAutoNum type="arabicPeriod"/>
            </a:pPr>
            <a:r>
              <a:rPr lang="en-US" dirty="0"/>
              <a:t>Use the </a:t>
            </a:r>
            <a:r>
              <a:rPr lang="en-US" dirty="0">
                <a:hlinkClick r:id="rId2"/>
              </a:rPr>
              <a:t>FAE Coding Manual </a:t>
            </a:r>
            <a:r>
              <a:rPr lang="en-US" dirty="0"/>
              <a:t>and </a:t>
            </a:r>
            <a:r>
              <a:rPr lang="en-US" dirty="0">
                <a:hlinkClick r:id="rId3"/>
              </a:rPr>
              <a:t>Space Coding Matrix </a:t>
            </a:r>
            <a:r>
              <a:rPr lang="en-US" dirty="0"/>
              <a:t>to guide the required fields: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dirty="0"/>
              <a:t>FAE = A1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dirty="0"/>
              <a:t>Room Use = 110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dirty="0"/>
              <a:t>NACUBO = 10</a:t>
            </a:r>
          </a:p>
        </p:txBody>
      </p:sp>
      <p:pic>
        <p:nvPicPr>
          <p:cNvPr id="5" name="Picture 4" descr="Room Entry Screen">
            <a:extLst>
              <a:ext uri="{FF2B5EF4-FFF2-40B4-BE49-F238E27FC236}">
                <a16:creationId xmlns:a16="http://schemas.microsoft.com/office/drawing/2014/main" id="{69AB055F-EECF-AC72-4F16-CBA00D0BF01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133750" y="1791200"/>
            <a:ext cx="5878932" cy="4460383"/>
          </a:xfrm>
          <a:prstGeom prst="rect">
            <a:avLst/>
          </a:prstGeom>
        </p:spPr>
      </p:pic>
      <p:pic>
        <p:nvPicPr>
          <p:cNvPr id="11" name="Picture 10" descr="Space Coding Matrix Guide">
            <a:extLst>
              <a:ext uri="{FF2B5EF4-FFF2-40B4-BE49-F238E27FC236}">
                <a16:creationId xmlns:a16="http://schemas.microsoft.com/office/drawing/2014/main" id="{E81F8F45-B82B-C56C-76BC-BF1151D54A83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81486" y="1813379"/>
            <a:ext cx="8531196" cy="1334291"/>
          </a:xfrm>
          <a:prstGeom prst="rect">
            <a:avLst/>
          </a:prstGeom>
          <a:ln w="38100" cap="sq">
            <a:solidFill>
              <a:srgbClr val="0070C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8" name="Picture 7" descr="Room Coding Focus">
            <a:extLst>
              <a:ext uri="{FF2B5EF4-FFF2-40B4-BE49-F238E27FC236}">
                <a16:creationId xmlns:a16="http://schemas.microsoft.com/office/drawing/2014/main" id="{D3B22F2B-739A-2848-6DE8-79ACCBB7FE0E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205300" y="4682808"/>
            <a:ext cx="2668535" cy="1568775"/>
          </a:xfrm>
          <a:prstGeom prst="rect">
            <a:avLst/>
          </a:prstGeom>
          <a:ln w="38100" cap="sq">
            <a:solidFill>
              <a:srgbClr val="00206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883053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SBCTC">
      <a:dk1>
        <a:srgbClr val="003764"/>
      </a:dk1>
      <a:lt1>
        <a:sysClr val="window" lastClr="FFFFFF"/>
      </a:lt1>
      <a:dk2>
        <a:srgbClr val="0071CE"/>
      </a:dk2>
      <a:lt2>
        <a:srgbClr val="C3C6C8"/>
      </a:lt2>
      <a:accent1>
        <a:srgbClr val="F4CD00"/>
      </a:accent1>
      <a:accent2>
        <a:srgbClr val="65CBC9"/>
      </a:accent2>
      <a:accent3>
        <a:srgbClr val="FFB547"/>
      </a:accent3>
      <a:accent4>
        <a:srgbClr val="00C18B"/>
      </a:accent4>
      <a:accent5>
        <a:srgbClr val="3D6489"/>
      </a:accent5>
      <a:accent6>
        <a:srgbClr val="2A70B8"/>
      </a:accent6>
      <a:hlink>
        <a:srgbClr val="0563C1"/>
      </a:hlink>
      <a:folHlink>
        <a:srgbClr val="954F72"/>
      </a:folHlink>
    </a:clrScheme>
    <a:fontScheme name="SBCTC">
      <a:majorFont>
        <a:latin typeface="Franklin Gothic Medium"/>
        <a:ea typeface=""/>
        <a:cs typeface=""/>
      </a:majorFont>
      <a:minorFont>
        <a:latin typeface="Franklin Gothic Book"/>
        <a:ea typeface="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BECA933C-E61D-4F0A-B8CC-7399F5DE585F}" vid="{FB695196-C725-406F-B47F-C1D50E497C3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F948E665ECF7842A8E9F6A6D42CD1A8" ma:contentTypeVersion="521" ma:contentTypeDescription="Create a new document." ma:contentTypeScope="" ma:versionID="51f8041fdf45ec22aa6f6fa6ea81b15c">
  <xsd:schema xmlns:xsd="http://www.w3.org/2001/XMLSchema" xmlns:xs="http://www.w3.org/2001/XMLSchema" xmlns:p="http://schemas.microsoft.com/office/2006/metadata/properties" xmlns:ns1="http://schemas.microsoft.com/sharepoint/v3" xmlns:ns2="d9922a8a-c8e9-487d-95d2-c6b1c2450a72" xmlns:ns3="03e82ba2-b1c2-49ab-af23-43782fb35cbc" targetNamespace="http://schemas.microsoft.com/office/2006/metadata/properties" ma:root="true" ma:fieldsID="fa3f456d78f6af42d6d05b92447bc613" ns1:_="" ns2:_="" ns3:_="">
    <xsd:import namespace="http://schemas.microsoft.com/sharepoint/v3"/>
    <xsd:import namespace="d9922a8a-c8e9-487d-95d2-c6b1c2450a72"/>
    <xsd:import namespace="03e82ba2-b1c2-49ab-af23-43782fb35cbc"/>
    <xsd:element name="properties">
      <xsd:complexType>
        <xsd:sequence>
          <xsd:element name="documentManagement">
            <xsd:complexType>
              <xsd:all>
                <xsd:element ref="ns2:Menu_x0020_Group" minOccurs="0"/>
                <xsd:element ref="ns2:Category" minOccurs="0"/>
                <xsd:element ref="ns2:Content_x0020_Owner" minOccurs="0"/>
                <xsd:element ref="ns3:_dlc_DocId" minOccurs="0"/>
                <xsd:element ref="ns3:_dlc_DocIdUrl" minOccurs="0"/>
                <xsd:element ref="ns3:_dlc_DocIdPersistId" minOccurs="0"/>
                <xsd:element ref="ns2:IconOverlay" minOccurs="0"/>
                <xsd:element ref="ns1:PublishingExpirationDate" minOccurs="0"/>
                <xsd:element ref="ns1:PublishingStartDate" minOccurs="0"/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MediaServiceSearchPropertie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ExpirationDate" ma:index="15" nillable="true" ma:displayName="Scheduling End Date" ma:description="Scheduling End Date is a site column created by the Publishing feature. It is used to specify the date and time on which this page will no longer appear to site visitors." ma:internalName="PublishingExpirationDate">
      <xsd:simpleType>
        <xsd:restriction base="dms:Unknown"/>
      </xsd:simpleType>
    </xsd:element>
    <xsd:element name="PublishingStartDate" ma:index="16" nillable="true" ma:displayName="Scheduling Start Date" ma:description="Scheduling Start Date is a site column created by the Publishing feature. It is used to specify the date and time on which this page will first appear to site visitors." ma:internalName="PublishingStartDat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9922a8a-c8e9-487d-95d2-c6b1c2450a72" elementFormDefault="qualified">
    <xsd:import namespace="http://schemas.microsoft.com/office/2006/documentManagement/types"/>
    <xsd:import namespace="http://schemas.microsoft.com/office/infopath/2007/PartnerControls"/>
    <xsd:element name="Menu_x0020_Group" ma:index="2" nillable="true" ma:displayName="Menu Group" ma:default="Publications &amp; Printing" ma:format="Dropdown" ma:internalName="Menu_x0020_Group" ma:readOnly="false">
      <xsd:simpleType>
        <xsd:restriction base="dms:Choice">
          <xsd:enumeration value="Publications &amp; Printing"/>
        </xsd:restriction>
      </xsd:simpleType>
    </xsd:element>
    <xsd:element name="Category" ma:index="3" nillable="true" ma:displayName="Category" ma:format="Dropdown" ma:internalName="Category" ma:readOnly="false">
      <xsd:simpleType>
        <xsd:restriction base="dms:Choice">
          <xsd:enumeration value="Business Cards"/>
          <xsd:enumeration value="Name Badges"/>
          <xsd:enumeration value="Logos"/>
          <xsd:enumeration value="SBCTC Templates"/>
          <xsd:enumeration value="Style Guide"/>
          <xsd:enumeration value="Zoom Backgrounds"/>
        </xsd:restriction>
      </xsd:simpleType>
    </xsd:element>
    <xsd:element name="Content_x0020_Owner" ma:index="10" nillable="true" ma:displayName="Content Owner" ma:list="UserInfo" ma:SharePointGroup="0" ma:internalName="Content_x0020_Owner" ma:readOnly="false" ma:showField="ImnNam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IconOverlay" ma:index="14" nillable="true" ma:displayName="IconOverlay" ma:internalName="IconOverlay" ma:readOnly="false">
      <xsd:simpleType>
        <xsd:restriction base="dms:Text"/>
      </xsd:simpleType>
    </xsd:element>
    <xsd:element name="MediaServiceMetadata" ma:index="17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8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9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6072a751-c2a1-410f-8384-0186ab4766e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2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2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6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3e82ba2-b1c2-49ab-af23-43782fb35cbc" elementFormDefault="qualified">
    <xsd:import namespace="http://schemas.microsoft.com/office/2006/documentManagement/types"/>
    <xsd:import namespace="http://schemas.microsoft.com/office/infopath/2007/PartnerControls"/>
    <xsd:element name="_dlc_DocId" ma:index="11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12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3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TaxCatchAll" ma:index="23" nillable="true" ma:displayName="Taxonomy Catch All Column" ma:hidden="true" ma:list="{f6202957-37ba-46a5-855f-0b2c18713e96}" ma:internalName="TaxCatchAll" ma:showField="CatchAllData" ma:web="03e82ba2-b1c2-49ab-af23-43782fb35cb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9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spe:Receivers xmlns:spe="http://schemas.microsoft.com/sharepoint/events"/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  <Content_x0020_Owner xmlns="d9922a8a-c8e9-487d-95d2-c6b1c2450a72">
      <UserInfo>
        <DisplayName>Katie Rose</DisplayName>
        <AccountId>85</AccountId>
        <AccountType/>
      </UserInfo>
    </Content_x0020_Owner>
    <IconOverlay xmlns="d9922a8a-c8e9-487d-95d2-c6b1c2450a72" xsi:nil="true"/>
    <Menu_x0020_Group xmlns="d9922a8a-c8e9-487d-95d2-c6b1c2450a72">Publications &amp; Printing</Menu_x0020_Group>
    <Category xmlns="d9922a8a-c8e9-487d-95d2-c6b1c2450a72">SBCTC Templates</Category>
    <_dlc_DocId xmlns="03e82ba2-b1c2-49ab-af23-43782fb35cbc">Z7X6SQ3F62JH-64-83</_dlc_DocId>
    <_dlc_DocIdUrl xmlns="03e82ba2-b1c2-49ab-af23-43782fb35cbc">
      <Url>https://portal.sbctc.edu/sites/Intranet/publications/_layouts/15/DocIdRedir.aspx?ID=Z7X6SQ3F62JH-64-83</Url>
      <Description>Z7X6SQ3F62JH-64-83</Description>
    </_dlc_DocIdUrl>
    <lcf76f155ced4ddcb4097134ff3c332f xmlns="d9922a8a-c8e9-487d-95d2-c6b1c2450a72">
      <Terms xmlns="http://schemas.microsoft.com/office/infopath/2007/PartnerControls"/>
    </lcf76f155ced4ddcb4097134ff3c332f>
    <TaxCatchAll xmlns="03e82ba2-b1c2-49ab-af23-43782fb35cbc" xsi:nil="true"/>
  </documentManagement>
</p:properties>
</file>

<file path=customXml/itemProps1.xml><?xml version="1.0" encoding="utf-8"?>
<ds:datastoreItem xmlns:ds="http://schemas.openxmlformats.org/officeDocument/2006/customXml" ds:itemID="{ADB5638D-D5BF-4859-98A2-1C19EAA93CE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356CFCBF-C6F2-4D1E-B23D-3567FAA054F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d9922a8a-c8e9-487d-95d2-c6b1c2450a72"/>
    <ds:schemaRef ds:uri="03e82ba2-b1c2-49ab-af23-43782fb35cb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935940EB-9295-40F5-8C8B-916A82F32F42}">
  <ds:schemaRefs>
    <ds:schemaRef ds:uri="http://schemas.microsoft.com/sharepoint/events"/>
  </ds:schemaRefs>
</ds:datastoreItem>
</file>

<file path=customXml/itemProps4.xml><?xml version="1.0" encoding="utf-8"?>
<ds:datastoreItem xmlns:ds="http://schemas.openxmlformats.org/officeDocument/2006/customXml" ds:itemID="{C5C388AF-9EF2-40E4-AC4E-C9E502C2E4DC}">
  <ds:schemaRefs>
    <ds:schemaRef ds:uri="http://purl.org/dc/dcmitype/"/>
    <ds:schemaRef ds:uri="http://schemas.microsoft.com/office/2006/metadata/properties"/>
    <ds:schemaRef ds:uri="d9922a8a-c8e9-487d-95d2-c6b1c2450a72"/>
    <ds:schemaRef ds:uri="http://www.w3.org/XML/1998/namespace"/>
    <ds:schemaRef ds:uri="http://schemas.microsoft.com/office/2006/documentManagement/types"/>
    <ds:schemaRef ds:uri="http://schemas.microsoft.com/sharepoint/v3"/>
    <ds:schemaRef ds:uri="http://purl.org/dc/elements/1.1/"/>
    <ds:schemaRef ds:uri="03e82ba2-b1c2-49ab-af23-43782fb35cbc"/>
    <ds:schemaRef ds:uri="http://schemas.microsoft.com/office/infopath/2007/PartnerControls"/>
    <ds:schemaRef ds:uri="http://schemas.openxmlformats.org/package/2006/metadata/core-properties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17121</TotalTime>
  <Words>1094</Words>
  <Application>Microsoft Office PowerPoint</Application>
  <PresentationFormat>On-screen Show (4:3)</PresentationFormat>
  <Paragraphs>182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2" baseType="lpstr">
      <vt:lpstr>Arial</vt:lpstr>
      <vt:lpstr>Calibri</vt:lpstr>
      <vt:lpstr>Montserrat</vt:lpstr>
      <vt:lpstr>Office Theme</vt:lpstr>
      <vt:lpstr>Operations and Facilities Council – February 2026</vt:lpstr>
      <vt:lpstr>Z-List - friend or foe</vt:lpstr>
      <vt:lpstr>QARS</vt:lpstr>
      <vt:lpstr>Tools</vt:lpstr>
      <vt:lpstr>Directline – z-List corrections</vt:lpstr>
      <vt:lpstr>Example – student housing</vt:lpstr>
      <vt:lpstr>Example – faculty workroom</vt:lpstr>
      <vt:lpstr>Example – staff office</vt:lpstr>
      <vt:lpstr>Example – classroom</vt:lpstr>
      <vt:lpstr>New Building</vt:lpstr>
      <vt:lpstr>Add/Update Building in Directline</vt:lpstr>
      <vt:lpstr>Add/update cont.</vt:lpstr>
      <vt:lpstr>Add/update building cont.</vt:lpstr>
      <vt:lpstr>Add/update building resources</vt:lpstr>
      <vt:lpstr>Add/update rooms in directline</vt:lpstr>
      <vt:lpstr>Add/update rooms cont.</vt:lpstr>
      <vt:lpstr>Add/update room resources</vt:lpstr>
      <vt:lpstr>Capital Budget Staff Contacts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OFC-FEB_2026.02-Z-List &amp; DirectLine</dc:title>
  <dc:creator>capitalbudget@sbctc.edu</dc:creator>
  <cp:lastModifiedBy>Susan Locke</cp:lastModifiedBy>
  <cp:revision>94</cp:revision>
  <dcterms:created xsi:type="dcterms:W3CDTF">2019-07-26T22:41:21Z</dcterms:created>
  <dcterms:modified xsi:type="dcterms:W3CDTF">2026-02-26T22:21:44Z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0x0101001F948E665ECF7842A8E9F6A6D42CD1A8</vt:lpwstr>
  </property>
  <property fmtid="{D5CDD505-2E9C-101B-9397-08002B2CF9AE}" pid="3" name="_dlc_DocIdItemGuid">
    <vt:lpwstr>bc372a88-358c-4bb6-8d38-dd951ccab0b4</vt:lpwstr>
  </property>
</Properties>
</file>