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9" r:id="rId1"/>
  </p:sldMasterIdLst>
  <p:notesMasterIdLst>
    <p:notesMasterId r:id="rId21"/>
  </p:notesMasterIdLst>
  <p:sldIdLst>
    <p:sldId id="269" r:id="rId2"/>
    <p:sldId id="295" r:id="rId3"/>
    <p:sldId id="288" r:id="rId4"/>
    <p:sldId id="283" r:id="rId5"/>
    <p:sldId id="296" r:id="rId6"/>
    <p:sldId id="270" r:id="rId7"/>
    <p:sldId id="302" r:id="rId8"/>
    <p:sldId id="304" r:id="rId9"/>
    <p:sldId id="303" r:id="rId10"/>
    <p:sldId id="305" r:id="rId11"/>
    <p:sldId id="306" r:id="rId12"/>
    <p:sldId id="307" r:id="rId13"/>
    <p:sldId id="308" r:id="rId14"/>
    <p:sldId id="309" r:id="rId15"/>
    <p:sldId id="310" r:id="rId16"/>
    <p:sldId id="311" r:id="rId17"/>
    <p:sldId id="312" r:id="rId18"/>
    <p:sldId id="292" r:id="rId19"/>
    <p:sldId id="262"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2712" autoAdjust="0"/>
  </p:normalViewPr>
  <p:slideViewPr>
    <p:cSldViewPr snapToGrid="0">
      <p:cViewPr varScale="1">
        <p:scale>
          <a:sx n="69" d="100"/>
          <a:sy n="69" d="100"/>
        </p:scale>
        <p:origin x="1524" y="72"/>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6E286A-6240-429C-8707-AA977D935B72}" type="datetimeFigureOut">
              <a:rPr lang="en-US" smtClean="0"/>
              <a:t>5/20/2026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49D7F9C-A53A-46CB-9AC0-8E89969D0F83}" type="slidenum">
              <a:rPr lang="en-US" smtClean="0"/>
              <a:t>‹#›</a:t>
            </a:fld>
            <a:endParaRPr lang="en-US"/>
          </a:p>
        </p:txBody>
      </p:sp>
    </p:spTree>
    <p:extLst>
      <p:ext uri="{BB962C8B-B14F-4D97-AF65-F5344CB8AC3E}">
        <p14:creationId xmlns:p14="http://schemas.microsoft.com/office/powerpoint/2010/main" val="2474600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kern="1200" dirty="0">
              <a:solidFill>
                <a:schemeClr val="tx1"/>
              </a:solidFill>
              <a:effectLst/>
              <a:latin typeface="+mn-lt"/>
              <a:ea typeface="+mn-ea"/>
              <a:cs typeface="+mn-cs"/>
            </a:endParaRPr>
          </a:p>
          <a:p>
            <a:pPr lvl="0"/>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E49D7F9C-A53A-46CB-9AC0-8E89969D0F83}" type="slidenum">
              <a:rPr lang="en-US" smtClean="0"/>
              <a:t>1</a:t>
            </a:fld>
            <a:endParaRPr lang="en-US"/>
          </a:p>
        </p:txBody>
      </p:sp>
    </p:spTree>
    <p:extLst>
      <p:ext uri="{BB962C8B-B14F-4D97-AF65-F5344CB8AC3E}">
        <p14:creationId xmlns:p14="http://schemas.microsoft.com/office/powerpoint/2010/main" val="4602493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Maximum project cost you will hear referred to as </a:t>
            </a:r>
            <a:r>
              <a:rPr lang="en-US" dirty="0" err="1"/>
              <a:t>Gmax</a:t>
            </a:r>
            <a:r>
              <a:rPr lang="en-US" dirty="0"/>
              <a:t>. This cost is determined upfront and can’t be changed without owner and DES approval.</a:t>
            </a:r>
          </a:p>
          <a:p>
            <a:endParaRPr lang="en-US" dirty="0"/>
          </a:p>
          <a:p>
            <a:r>
              <a:rPr lang="en-US" dirty="0"/>
              <a:t>Minimum Energy Savings is determined during the IGA/ESP process and then verified during M&amp;V to make sure it was achieved. </a:t>
            </a:r>
          </a:p>
          <a:p>
            <a:endParaRPr lang="en-US" dirty="0"/>
          </a:p>
          <a:p>
            <a:r>
              <a:rPr lang="en-US" dirty="0"/>
              <a:t>Equipment Performance: During the IGA process you get to set what standards you want to meet. If you want to keep a room at 80 year-round that can be requirement of the equipment. It won’t save energy, but you have a voice in how you want your buildings to work. You get a project manager and a contract specialist.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DES procurement process satisfies all other procurement requirements, but does require DES to manage it. The DES project manager is involved start to finish development through construction and then closeout and 1 year M&amp;V. This can make the process easier. There isn’t bidding and awarding that has to be done, because it already occurred during the biennium ESCO selection. The DES Energy project manager is a resource for you to use to help with expertise. </a:t>
            </a:r>
          </a:p>
          <a:p>
            <a:endParaRPr lang="en-US" dirty="0"/>
          </a:p>
        </p:txBody>
      </p:sp>
      <p:sp>
        <p:nvSpPr>
          <p:cNvPr id="4" name="Slide Number Placeholder 3"/>
          <p:cNvSpPr>
            <a:spLocks noGrp="1"/>
          </p:cNvSpPr>
          <p:nvPr>
            <p:ph type="sldNum" sz="quarter" idx="5"/>
          </p:nvPr>
        </p:nvSpPr>
        <p:spPr/>
        <p:txBody>
          <a:bodyPr/>
          <a:lstStyle/>
          <a:p>
            <a:fld id="{E49D7F9C-A53A-46CB-9AC0-8E89969D0F83}" type="slidenum">
              <a:rPr lang="en-US" smtClean="0"/>
              <a:t>10</a:t>
            </a:fld>
            <a:endParaRPr lang="en-US"/>
          </a:p>
        </p:txBody>
      </p:sp>
    </p:spTree>
    <p:extLst>
      <p:ext uri="{BB962C8B-B14F-4D97-AF65-F5344CB8AC3E}">
        <p14:creationId xmlns:p14="http://schemas.microsoft.com/office/powerpoint/2010/main" val="20556475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a:t>Funding may be a mix of grants, utility incentives, local funds, and some occasional capital funding. ESCO’s don’t always look for the utility incentives. It is important to ask them if they have investigated this. </a:t>
            </a:r>
          </a:p>
          <a:p>
            <a:pPr marL="0" indent="0">
              <a:buNone/>
            </a:pPr>
            <a:endParaRPr lang="en-US" dirty="0"/>
          </a:p>
          <a:p>
            <a:pPr marL="0" indent="0">
              <a:buNone/>
            </a:pPr>
            <a:r>
              <a:rPr lang="en-US" dirty="0"/>
              <a:t>If your ESCO hasn’t already attempted to pitch you on grant or incentive opportunities, then you should ask. Part of ESPC is for the ESCO to help identify every possible way to fund new projects.</a:t>
            </a:r>
          </a:p>
          <a:p>
            <a:pPr marL="0" indent="0">
              <a:buNone/>
            </a:pPr>
            <a:endParaRPr lang="en-US" dirty="0"/>
          </a:p>
          <a:p>
            <a:pPr marL="0" indent="0">
              <a:buNone/>
            </a:pPr>
            <a:endParaRPr lang="en-US" dirty="0"/>
          </a:p>
        </p:txBody>
      </p:sp>
      <p:sp>
        <p:nvSpPr>
          <p:cNvPr id="4" name="Slide Number Placeholder 3"/>
          <p:cNvSpPr>
            <a:spLocks noGrp="1"/>
          </p:cNvSpPr>
          <p:nvPr>
            <p:ph type="sldNum" sz="quarter" idx="5"/>
          </p:nvPr>
        </p:nvSpPr>
        <p:spPr/>
        <p:txBody>
          <a:bodyPr/>
          <a:lstStyle/>
          <a:p>
            <a:fld id="{E49D7F9C-A53A-46CB-9AC0-8E89969D0F83}" type="slidenum">
              <a:rPr lang="en-US" smtClean="0"/>
              <a:t>11</a:t>
            </a:fld>
            <a:endParaRPr lang="en-US"/>
          </a:p>
        </p:txBody>
      </p:sp>
    </p:spTree>
    <p:extLst>
      <p:ext uri="{BB962C8B-B14F-4D97-AF65-F5344CB8AC3E}">
        <p14:creationId xmlns:p14="http://schemas.microsoft.com/office/powerpoint/2010/main" val="17010500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Envelope: When discussing envelope we often think of improved insulation or sealing of the building, but shading could also be a factor. Solar screens and awnings could provide reduced heating in the summer while allowing for winter sun to provide heating.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HVAC: This seems to be the go to for the ESCO’s that DES Energy works with. But it doesn’t have to be a complete replacement to get value of this solution. You can have the ESCO’s do a Net Present Value to determine which options are the best for your buildings. As we have seen over the last year Retro-commissioning can be a good source or reduced cost. Either through maintenance or make sure the system is running in the most efficient manner. Another option for HVAC could be to use a scheduling software integrated with the HVAC controls. When the room is schedule for use the HVAC is running, but if nothing is scheduled then the HVAC can be reduced to save on costs.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Lighting: This is becoming less and less of a need because most of the lighting has been converted to LED, which is a good energy reduction. With lighting controls that now use daylight harvesting and occupancy sensors.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Solar and solar with </a:t>
            </a:r>
            <a:r>
              <a:rPr lang="en-US" dirty="0" err="1"/>
              <a:t>storage:</a:t>
            </a:r>
            <a:r>
              <a:rPr lang="en-US" sz="1200" kern="1200" dirty="0" err="1">
                <a:solidFill>
                  <a:schemeClr val="tx1"/>
                </a:solidFill>
                <a:effectLst/>
                <a:latin typeface="+mn-lt"/>
                <a:ea typeface="+mn-ea"/>
                <a:cs typeface="+mn-cs"/>
              </a:rPr>
              <a:t>Per</a:t>
            </a:r>
            <a:r>
              <a:rPr lang="en-US" sz="1200" kern="1200" dirty="0">
                <a:solidFill>
                  <a:schemeClr val="tx1"/>
                </a:solidFill>
                <a:effectLst/>
                <a:latin typeface="+mn-lt"/>
                <a:ea typeface="+mn-ea"/>
                <a:cs typeface="+mn-cs"/>
              </a:rPr>
              <a:t> PURPA, projects less than 1MW are exempt from filing for qualifying facility (QF) status with FERC, above that they must file and can be up to 80 MW in size. The under 1MW are qualifying small power production facilities. For QSPPFs, the connected utility must pay for production at wholesale rate. The owner will be responsible to pay for the interconnect costs.  WAC 480-106 applies to Investor-Owned Utilities regulated by WUTC.  For the publics, RCW 80.60 gives the rules around net metering and interconnect. Solar water heating is a viable option as well. This is another area that ESCO’s could help develop.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E49D7F9C-A53A-46CB-9AC0-8E89969D0F83}" type="slidenum">
              <a:rPr lang="en-US" smtClean="0"/>
              <a:t>12</a:t>
            </a:fld>
            <a:endParaRPr lang="en-US"/>
          </a:p>
        </p:txBody>
      </p:sp>
    </p:spTree>
    <p:extLst>
      <p:ext uri="{BB962C8B-B14F-4D97-AF65-F5344CB8AC3E}">
        <p14:creationId xmlns:p14="http://schemas.microsoft.com/office/powerpoint/2010/main" val="24933724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Energy Costs: We often think about electrical power when we discuss energy cost reductions, but other options could be Smart Irrigation. If you are running HVAC that is humidifying or dehumidifying, work with smart irrigation controls so that the sprinkler isn’t making the HVAC work harder. There are water and wastewater utilities that give incentives if you can reduce the water usage or sewage discharge of your facility. Having the ESCO investigate these options can help to reduce energy costs.</a:t>
            </a:r>
          </a:p>
          <a:p>
            <a:endParaRPr lang="en-US" dirty="0"/>
          </a:p>
        </p:txBody>
      </p:sp>
      <p:sp>
        <p:nvSpPr>
          <p:cNvPr id="4" name="Slide Number Placeholder 3"/>
          <p:cNvSpPr>
            <a:spLocks noGrp="1"/>
          </p:cNvSpPr>
          <p:nvPr>
            <p:ph type="sldNum" sz="quarter" idx="5"/>
          </p:nvPr>
        </p:nvSpPr>
        <p:spPr/>
        <p:txBody>
          <a:bodyPr/>
          <a:lstStyle/>
          <a:p>
            <a:fld id="{E49D7F9C-A53A-46CB-9AC0-8E89969D0F83}" type="slidenum">
              <a:rPr lang="en-US" smtClean="0"/>
              <a:t>13</a:t>
            </a:fld>
            <a:endParaRPr lang="en-US"/>
          </a:p>
        </p:txBody>
      </p:sp>
    </p:spTree>
    <p:extLst>
      <p:ext uri="{BB962C8B-B14F-4D97-AF65-F5344CB8AC3E}">
        <p14:creationId xmlns:p14="http://schemas.microsoft.com/office/powerpoint/2010/main" val="8704331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Demand Peaks:  This could be done with demand response or through load shifting. This is another opportunity to use HVAC controls to change how it runs during peak times or to stagger equipment starts to reduce instant demand spikes. Could be power offset with solar or solar and storage. The more power that you could offset during peak times the more money saved. Now that Washington State is electrifying it’s fleet vehicles there could be opportunities to use the fleet EV charging to offset peak demand. If you have dedicated fleet charging you could plug in fleet vehicles at the end of the day and use software to discharge vehicle batteries to offset during the evening peak demand. The fleet could then be charged by the morning to resume usage. Another option would be to schedule charging of the fleet during off peak times.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E49D7F9C-A53A-46CB-9AC0-8E89969D0F83}" type="slidenum">
              <a:rPr lang="en-US" smtClean="0"/>
              <a:t>14</a:t>
            </a:fld>
            <a:endParaRPr lang="en-US"/>
          </a:p>
        </p:txBody>
      </p:sp>
    </p:spTree>
    <p:extLst>
      <p:ext uri="{BB962C8B-B14F-4D97-AF65-F5344CB8AC3E}">
        <p14:creationId xmlns:p14="http://schemas.microsoft.com/office/powerpoint/2010/main" val="24316133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GHG Emissions: The phrase we hear a lot right now is carbon capture. Carbon capture has been around for a while, but it has definitely been ramping up over the last few years. DES Energy is working on a few of these projects. Changing systems from steam to hot water or ground source are good ways to work towards reduction. </a:t>
            </a:r>
          </a:p>
        </p:txBody>
      </p:sp>
      <p:sp>
        <p:nvSpPr>
          <p:cNvPr id="4" name="Slide Number Placeholder 3"/>
          <p:cNvSpPr>
            <a:spLocks noGrp="1"/>
          </p:cNvSpPr>
          <p:nvPr>
            <p:ph type="sldNum" sz="quarter" idx="5"/>
          </p:nvPr>
        </p:nvSpPr>
        <p:spPr/>
        <p:txBody>
          <a:bodyPr/>
          <a:lstStyle/>
          <a:p>
            <a:fld id="{E49D7F9C-A53A-46CB-9AC0-8E89969D0F83}" type="slidenum">
              <a:rPr lang="en-US" smtClean="0"/>
              <a:t>15</a:t>
            </a:fld>
            <a:endParaRPr lang="en-US"/>
          </a:p>
        </p:txBody>
      </p:sp>
    </p:spTree>
    <p:extLst>
      <p:ext uri="{BB962C8B-B14F-4D97-AF65-F5344CB8AC3E}">
        <p14:creationId xmlns:p14="http://schemas.microsoft.com/office/powerpoint/2010/main" val="21503075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Retro-commissioning: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One of the key conservation methods that is often forgotten is Retro-commissioning. If all the different systems in a building are not running as intended then there are savings to be gained. It could be as simple as identifying the fixes that need to occur and using your own maintenance personnel to perform the work. One of the recent projects I worked on invested 100k in retro-commissioning for 16k a year in savings. That’s a pretty good payback when a lot of the HVAC work can be much more costly.</a:t>
            </a:r>
          </a:p>
          <a:p>
            <a:endParaRPr lang="en-US" dirty="0"/>
          </a:p>
        </p:txBody>
      </p:sp>
      <p:sp>
        <p:nvSpPr>
          <p:cNvPr id="4" name="Slide Number Placeholder 3"/>
          <p:cNvSpPr>
            <a:spLocks noGrp="1"/>
          </p:cNvSpPr>
          <p:nvPr>
            <p:ph type="sldNum" sz="quarter" idx="5"/>
          </p:nvPr>
        </p:nvSpPr>
        <p:spPr/>
        <p:txBody>
          <a:bodyPr/>
          <a:lstStyle/>
          <a:p>
            <a:fld id="{E49D7F9C-A53A-46CB-9AC0-8E89969D0F83}" type="slidenum">
              <a:rPr lang="en-US" smtClean="0"/>
              <a:t>16</a:t>
            </a:fld>
            <a:endParaRPr lang="en-US"/>
          </a:p>
        </p:txBody>
      </p:sp>
    </p:spTree>
    <p:extLst>
      <p:ext uri="{BB962C8B-B14F-4D97-AF65-F5344CB8AC3E}">
        <p14:creationId xmlns:p14="http://schemas.microsoft.com/office/powerpoint/2010/main" val="21594249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Electrical Conservation: Electric rates are increasing across the state. Reducing usage or reducing peak demand can help.</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Thermal Conservation: Keeping more heat in or heat out. Insulating piping, envelope, etc. Solar water heating or ground source. Lots of things to consider.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Water Conservation: Utility incentives or drought areas.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Despite the sales pitches, ESCO’s tend to be conservative and stay with what they know, since they must guarantee the outcome(s). But the ESPC process should be used to investigate all opportunities. If there are things I haven’t mentioned that you would like to look into let DES Energy or your ESCO know. There is a lot of technology out there and I don’t know all of them. The more we share with each other the better opportunities for all of us</a:t>
            </a:r>
            <a:r>
              <a:rPr lang="en-US"/>
              <a:t>. </a:t>
            </a:r>
            <a:endParaRPr lang="en-US" dirty="0"/>
          </a:p>
          <a:p>
            <a:endParaRPr lang="en-US" dirty="0"/>
          </a:p>
        </p:txBody>
      </p:sp>
      <p:sp>
        <p:nvSpPr>
          <p:cNvPr id="4" name="Slide Number Placeholder 3"/>
          <p:cNvSpPr>
            <a:spLocks noGrp="1"/>
          </p:cNvSpPr>
          <p:nvPr>
            <p:ph type="sldNum" sz="quarter" idx="5"/>
          </p:nvPr>
        </p:nvSpPr>
        <p:spPr/>
        <p:txBody>
          <a:bodyPr/>
          <a:lstStyle/>
          <a:p>
            <a:fld id="{E49D7F9C-A53A-46CB-9AC0-8E89969D0F83}" type="slidenum">
              <a:rPr lang="en-US" smtClean="0"/>
              <a:t>17</a:t>
            </a:fld>
            <a:endParaRPr lang="en-US"/>
          </a:p>
        </p:txBody>
      </p:sp>
    </p:spTree>
    <p:extLst>
      <p:ext uri="{BB962C8B-B14F-4D97-AF65-F5344CB8AC3E}">
        <p14:creationId xmlns:p14="http://schemas.microsoft.com/office/powerpoint/2010/main" val="3976855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49D7F9C-A53A-46CB-9AC0-8E89969D0F83}" type="slidenum">
              <a:rPr lang="en-US" smtClean="0"/>
              <a:t>18</a:t>
            </a:fld>
            <a:endParaRPr lang="en-US"/>
          </a:p>
        </p:txBody>
      </p:sp>
    </p:spTree>
    <p:extLst>
      <p:ext uri="{BB962C8B-B14F-4D97-AF65-F5344CB8AC3E}">
        <p14:creationId xmlns:p14="http://schemas.microsoft.com/office/powerpoint/2010/main" val="400278302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49D7F9C-A53A-46CB-9AC0-8E89969D0F83}" type="slidenum">
              <a:rPr lang="en-US" smtClean="0"/>
              <a:t>19</a:t>
            </a:fld>
            <a:endParaRPr lang="en-US"/>
          </a:p>
        </p:txBody>
      </p:sp>
    </p:spTree>
    <p:extLst>
      <p:ext uri="{BB962C8B-B14F-4D97-AF65-F5344CB8AC3E}">
        <p14:creationId xmlns:p14="http://schemas.microsoft.com/office/powerpoint/2010/main" val="22853724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These are high level average costs, based upon information from 30 colleges.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Electrical rate increases are mostly a concern for those on private utilities, although a few of the PUD rates have also started to climb.</a:t>
            </a:r>
          </a:p>
        </p:txBody>
      </p:sp>
      <p:sp>
        <p:nvSpPr>
          <p:cNvPr id="4" name="Slide Number Placeholder 3"/>
          <p:cNvSpPr>
            <a:spLocks noGrp="1"/>
          </p:cNvSpPr>
          <p:nvPr>
            <p:ph type="sldNum" sz="quarter" idx="5"/>
          </p:nvPr>
        </p:nvSpPr>
        <p:spPr/>
        <p:txBody>
          <a:bodyPr/>
          <a:lstStyle/>
          <a:p>
            <a:fld id="{E49D7F9C-A53A-46CB-9AC0-8E89969D0F83}" type="slidenum">
              <a:rPr lang="en-US" smtClean="0"/>
              <a:t>2</a:t>
            </a:fld>
            <a:endParaRPr lang="en-US"/>
          </a:p>
        </p:txBody>
      </p:sp>
    </p:spTree>
    <p:extLst>
      <p:ext uri="{BB962C8B-B14F-4D97-AF65-F5344CB8AC3E}">
        <p14:creationId xmlns:p14="http://schemas.microsoft.com/office/powerpoint/2010/main" val="31616808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These are based on average, annual total cost per kWh from 2019 through 2025. That’s important, as I’ll point out in a moment.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Some of you have seen some notable jumps, and some of you are still feeling that 30% is not a trivial increase. But not everyone is feeling the same level of pain.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E49D7F9C-A53A-46CB-9AC0-8E89969D0F83}" type="slidenum">
              <a:rPr lang="en-US" smtClean="0"/>
              <a:t>3</a:t>
            </a:fld>
            <a:endParaRPr lang="en-US"/>
          </a:p>
        </p:txBody>
      </p:sp>
    </p:spTree>
    <p:extLst>
      <p:ext uri="{BB962C8B-B14F-4D97-AF65-F5344CB8AC3E}">
        <p14:creationId xmlns:p14="http://schemas.microsoft.com/office/powerpoint/2010/main" val="23123686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I’ll note that PSE bumped up their Power Cost Adjustment (Sched 95) in January by 3 cents (485%). That adjustment factor is a per kWh charge. These costs are not included in the analysis I just reviewed, so this year’s costs are going to be even higher at PSE.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Thanks to Mark Young (formerly at SPSCC) for uncovering this.</a:t>
            </a:r>
          </a:p>
          <a:p>
            <a:endParaRPr lang="en-US" dirty="0"/>
          </a:p>
          <a:p>
            <a:r>
              <a:rPr lang="en-US" dirty="0"/>
              <a:t>Rate structures are defined by your service connection (high or low voltage) and your consumption levels. Those structures define the various costs of usage.</a:t>
            </a:r>
          </a:p>
          <a:p>
            <a:endParaRPr lang="en-US" dirty="0"/>
          </a:p>
          <a:p>
            <a:r>
              <a:rPr lang="en-US" dirty="0"/>
              <a:t>Most of those costs are all related to your total consumption. But PSE and Avista also charge for peak draws, the highest kW in a 15 min interval each month. Demand charges are only a major issue for some of you, primarily those campuses on a high voltage service (PSE Commercial 31). </a:t>
            </a:r>
          </a:p>
        </p:txBody>
      </p:sp>
      <p:sp>
        <p:nvSpPr>
          <p:cNvPr id="4" name="Slide Number Placeholder 3"/>
          <p:cNvSpPr>
            <a:spLocks noGrp="1"/>
          </p:cNvSpPr>
          <p:nvPr>
            <p:ph type="sldNum" sz="quarter" idx="5"/>
          </p:nvPr>
        </p:nvSpPr>
        <p:spPr/>
        <p:txBody>
          <a:bodyPr/>
          <a:lstStyle/>
          <a:p>
            <a:fld id="{E49D7F9C-A53A-46CB-9AC0-8E89969D0F83}" type="slidenum">
              <a:rPr lang="en-US" smtClean="0"/>
              <a:t>4</a:t>
            </a:fld>
            <a:endParaRPr lang="en-US"/>
          </a:p>
        </p:txBody>
      </p:sp>
    </p:spTree>
    <p:extLst>
      <p:ext uri="{BB962C8B-B14F-4D97-AF65-F5344CB8AC3E}">
        <p14:creationId xmlns:p14="http://schemas.microsoft.com/office/powerpoint/2010/main" val="12422038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Gas costs have always been more volatile though they would generally return to a stable level for the last decade or so. They are now climbing all over.</a:t>
            </a:r>
          </a:p>
          <a:p>
            <a:endParaRPr lang="en-US" dirty="0"/>
          </a:p>
        </p:txBody>
      </p:sp>
      <p:sp>
        <p:nvSpPr>
          <p:cNvPr id="4" name="Slide Number Placeholder 3"/>
          <p:cNvSpPr>
            <a:spLocks noGrp="1"/>
          </p:cNvSpPr>
          <p:nvPr>
            <p:ph type="sldNum" sz="quarter" idx="5"/>
          </p:nvPr>
        </p:nvSpPr>
        <p:spPr/>
        <p:txBody>
          <a:bodyPr/>
          <a:lstStyle/>
          <a:p>
            <a:fld id="{E49D7F9C-A53A-46CB-9AC0-8E89969D0F83}" type="slidenum">
              <a:rPr lang="en-US" smtClean="0"/>
              <a:t>5</a:t>
            </a:fld>
            <a:endParaRPr lang="en-US"/>
          </a:p>
        </p:txBody>
      </p:sp>
    </p:spTree>
    <p:extLst>
      <p:ext uri="{BB962C8B-B14F-4D97-AF65-F5344CB8AC3E}">
        <p14:creationId xmlns:p14="http://schemas.microsoft.com/office/powerpoint/2010/main" val="30894731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a:t>Don’t assume that either utility market will stabilize. Most of these stressors will continue and there are other uncertainties that could add more. The current administration has talked about privatizing Bonneville, which could have a large impact on PUD rates. The regional electrical grid simply isn’t large enough to meet emerging demand, and building out the grid is a very slow process. If winter snowpack continues to be low, regional hydropower production will suffer.</a:t>
            </a:r>
          </a:p>
          <a:p>
            <a:pPr marL="0" indent="0">
              <a:buNone/>
            </a:pPr>
            <a:endParaRPr lang="en-US" dirty="0"/>
          </a:p>
          <a:p>
            <a:pPr marL="0" indent="0">
              <a:buNone/>
            </a:pPr>
            <a:r>
              <a:rPr lang="en-US" dirty="0"/>
              <a:t>Electric costs include many line-item details, not just the cost per kWh. From your perspective, it’s important to pay attention to both your total use and any other line-item costs directly associated with that use.</a:t>
            </a:r>
          </a:p>
        </p:txBody>
      </p:sp>
      <p:sp>
        <p:nvSpPr>
          <p:cNvPr id="4" name="Slide Number Placeholder 3"/>
          <p:cNvSpPr>
            <a:spLocks noGrp="1"/>
          </p:cNvSpPr>
          <p:nvPr>
            <p:ph type="sldNum" sz="quarter" idx="5"/>
          </p:nvPr>
        </p:nvSpPr>
        <p:spPr/>
        <p:txBody>
          <a:bodyPr/>
          <a:lstStyle/>
          <a:p>
            <a:fld id="{E49D7F9C-A53A-46CB-9AC0-8E89969D0F83}" type="slidenum">
              <a:rPr lang="en-US" smtClean="0"/>
              <a:t>6</a:t>
            </a:fld>
            <a:endParaRPr lang="en-US"/>
          </a:p>
        </p:txBody>
      </p:sp>
    </p:spTree>
    <p:extLst>
      <p:ext uri="{BB962C8B-B14F-4D97-AF65-F5344CB8AC3E}">
        <p14:creationId xmlns:p14="http://schemas.microsoft.com/office/powerpoint/2010/main" val="14556941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shows the normalized cost per unit (</a:t>
            </a:r>
            <a:r>
              <a:rPr lang="en-US" dirty="0" err="1"/>
              <a:t>kBtu</a:t>
            </a:r>
            <a:r>
              <a:rPr lang="en-US" dirty="0"/>
              <a:t>) of the energy you’re using – electric, natural gas, propane, and steam. You can see that many colleges are paying similar costs per </a:t>
            </a:r>
            <a:r>
              <a:rPr lang="en-US" dirty="0" err="1"/>
              <a:t>kBtu</a:t>
            </a:r>
            <a:r>
              <a:rPr lang="en-US" dirty="0"/>
              <a:t> even though you’re on very different utility supplies, but we still have quite a wide range across the system.</a:t>
            </a:r>
          </a:p>
          <a:p>
            <a:endParaRPr lang="en-US" dirty="0"/>
          </a:p>
          <a:p>
            <a:r>
              <a:rPr lang="en-US" dirty="0"/>
              <a:t>To repeat, this is the cost of your energy supply.</a:t>
            </a:r>
          </a:p>
        </p:txBody>
      </p:sp>
      <p:sp>
        <p:nvSpPr>
          <p:cNvPr id="4" name="Slide Number Placeholder 3"/>
          <p:cNvSpPr>
            <a:spLocks noGrp="1"/>
          </p:cNvSpPr>
          <p:nvPr>
            <p:ph type="sldNum" sz="quarter" idx="5"/>
          </p:nvPr>
        </p:nvSpPr>
        <p:spPr/>
        <p:txBody>
          <a:bodyPr/>
          <a:lstStyle/>
          <a:p>
            <a:fld id="{E49D7F9C-A53A-46CB-9AC0-8E89969D0F83}" type="slidenum">
              <a:rPr lang="en-US" smtClean="0"/>
              <a:t>7</a:t>
            </a:fld>
            <a:endParaRPr lang="en-US"/>
          </a:p>
        </p:txBody>
      </p:sp>
    </p:spTree>
    <p:extLst>
      <p:ext uri="{BB962C8B-B14F-4D97-AF65-F5344CB8AC3E}">
        <p14:creationId xmlns:p14="http://schemas.microsoft.com/office/powerpoint/2010/main" val="41993163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how much energy you used, </a:t>
            </a:r>
            <a:r>
              <a:rPr lang="en-US" dirty="0" err="1"/>
              <a:t>kBtu’s</a:t>
            </a:r>
            <a:r>
              <a:rPr lang="en-US" dirty="0"/>
              <a:t> per square foot, in 2025.</a:t>
            </a:r>
          </a:p>
          <a:p>
            <a:endParaRPr lang="en-US" dirty="0"/>
          </a:p>
          <a:p>
            <a:r>
              <a:rPr lang="en-US" dirty="0"/>
              <a:t>I did my best to sort out parking garages and satellite buildings (and quaint student cottages in Yakima) that weren’t included in the utility data I received. </a:t>
            </a:r>
          </a:p>
          <a:p>
            <a:endParaRPr lang="en-US" dirty="0"/>
          </a:p>
          <a:p>
            <a:r>
              <a:rPr lang="en-US" dirty="0"/>
              <a:t>I’ve maintained the same order as in the previous slide, from low to high $ per </a:t>
            </a:r>
            <a:r>
              <a:rPr lang="en-US" dirty="0" err="1"/>
              <a:t>kBtu</a:t>
            </a:r>
            <a:r>
              <a:rPr lang="en-US" dirty="0"/>
              <a:t>. I want to point out those three low EUI’s on the right, doing what they can to mitigate high costs per </a:t>
            </a:r>
            <a:r>
              <a:rPr lang="en-US" dirty="0" err="1"/>
              <a:t>kBtu</a:t>
            </a:r>
            <a:r>
              <a:rPr lang="en-US" dirty="0"/>
              <a:t>.</a:t>
            </a:r>
          </a:p>
        </p:txBody>
      </p:sp>
      <p:sp>
        <p:nvSpPr>
          <p:cNvPr id="4" name="Slide Number Placeholder 3"/>
          <p:cNvSpPr>
            <a:spLocks noGrp="1"/>
          </p:cNvSpPr>
          <p:nvPr>
            <p:ph type="sldNum" sz="quarter" idx="5"/>
          </p:nvPr>
        </p:nvSpPr>
        <p:spPr/>
        <p:txBody>
          <a:bodyPr/>
          <a:lstStyle/>
          <a:p>
            <a:fld id="{E49D7F9C-A53A-46CB-9AC0-8E89969D0F83}" type="slidenum">
              <a:rPr lang="en-US" smtClean="0"/>
              <a:t>8</a:t>
            </a:fld>
            <a:endParaRPr lang="en-US"/>
          </a:p>
        </p:txBody>
      </p:sp>
    </p:spTree>
    <p:extLst>
      <p:ext uri="{BB962C8B-B14F-4D97-AF65-F5344CB8AC3E}">
        <p14:creationId xmlns:p14="http://schemas.microsoft.com/office/powerpoint/2010/main" val="4322273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this is your real energy cost in $ per square foot. Same order as the other slides.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black bars are $/</a:t>
            </a:r>
            <a:r>
              <a:rPr lang="en-US" dirty="0" err="1"/>
              <a:t>kBtu</a:t>
            </a:r>
            <a:r>
              <a:rPr lang="en-US" dirty="0"/>
              <a:t> and the orange columns are simply your total energy utility costs divided by your gross square footage.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can only truly compare yourself to those colleges with similar costs per </a:t>
            </a:r>
            <a:r>
              <a:rPr lang="en-US" dirty="0" err="1"/>
              <a:t>kBtu</a:t>
            </a:r>
            <a:r>
              <a:rPr lang="en-US" dirty="0"/>
              <a:t>. Some of you appear to have a lot of opportunity for energy conservation savings.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I’ll also point out Columbia Basin, way down there at $0.46 per sq ft. Either my data is inaccurate (possible), they have a secret nuclear reactor providing free power (maybe), or they’re rocking a perfect storm of low energy costs (1.2 cents per </a:t>
            </a:r>
            <a:r>
              <a:rPr lang="en-US" dirty="0" err="1"/>
              <a:t>kBtu</a:t>
            </a:r>
            <a:r>
              <a:rPr lang="en-US" dirty="0"/>
              <a:t>) and highly efficient building operations (simple EUI of 39).</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provides a sense of perspective on how you compare and who to talk with about effective energy efficiency efforts. It also provides a basis for explaining your utility costs and how to respond to them.</a:t>
            </a:r>
          </a:p>
        </p:txBody>
      </p:sp>
      <p:sp>
        <p:nvSpPr>
          <p:cNvPr id="4" name="Slide Number Placeholder 3"/>
          <p:cNvSpPr>
            <a:spLocks noGrp="1"/>
          </p:cNvSpPr>
          <p:nvPr>
            <p:ph type="sldNum" sz="quarter" idx="5"/>
          </p:nvPr>
        </p:nvSpPr>
        <p:spPr/>
        <p:txBody>
          <a:bodyPr/>
          <a:lstStyle/>
          <a:p>
            <a:fld id="{E49D7F9C-A53A-46CB-9AC0-8E89969D0F83}" type="slidenum">
              <a:rPr lang="en-US" smtClean="0"/>
              <a:t>9</a:t>
            </a:fld>
            <a:endParaRPr lang="en-US"/>
          </a:p>
        </p:txBody>
      </p:sp>
    </p:spTree>
    <p:extLst>
      <p:ext uri="{BB962C8B-B14F-4D97-AF65-F5344CB8AC3E}">
        <p14:creationId xmlns:p14="http://schemas.microsoft.com/office/powerpoint/2010/main" val="202422596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5.jpe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493186" y="3863688"/>
            <a:ext cx="11115967" cy="999259"/>
          </a:xfrm>
          <a:prstGeom prst="rect">
            <a:avLst/>
          </a:prstGeom>
        </p:spPr>
        <p:txBody>
          <a:bodyPr/>
          <a:lstStyle>
            <a:lvl1pPr>
              <a:defRPr sz="4800" cap="all" baseline="0">
                <a:solidFill>
                  <a:srgbClr val="003764"/>
                </a:solidFill>
              </a:defRPr>
            </a:lvl1pPr>
          </a:lstStyle>
          <a:p>
            <a:r>
              <a:rPr lang="en-US" dirty="0"/>
              <a:t>Title slide</a:t>
            </a:r>
          </a:p>
        </p:txBody>
      </p:sp>
      <p:sp>
        <p:nvSpPr>
          <p:cNvPr id="10" name="Subtitle 2"/>
          <p:cNvSpPr>
            <a:spLocks noGrp="1"/>
          </p:cNvSpPr>
          <p:nvPr>
            <p:ph type="subTitle" idx="1" hasCustomPrompt="1"/>
          </p:nvPr>
        </p:nvSpPr>
        <p:spPr>
          <a:xfrm>
            <a:off x="494144" y="4976665"/>
            <a:ext cx="11185237" cy="679016"/>
          </a:xfrm>
          <a:prstGeom prst="rect">
            <a:avLst/>
          </a:prstGeom>
        </p:spPr>
        <p:txBody>
          <a:bodyPr/>
          <a:lstStyle>
            <a:lvl1pPr marL="0" indent="0" algn="l">
              <a:buNone/>
              <a:defRPr sz="3500" b="0" i="0" baseline="0">
                <a:solidFill>
                  <a:srgbClr val="003764"/>
                </a:solidFill>
                <a:latin typeface="+mj-lt"/>
              </a:defRPr>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en-US" dirty="0"/>
              <a:t>Subheading</a:t>
            </a:r>
          </a:p>
        </p:txBody>
      </p:sp>
      <p:sp>
        <p:nvSpPr>
          <p:cNvPr id="19" name="Text Placeholder 18"/>
          <p:cNvSpPr>
            <a:spLocks noGrp="1"/>
          </p:cNvSpPr>
          <p:nvPr>
            <p:ph type="body" sz="quarter" idx="10" hasCustomPrompt="1"/>
          </p:nvPr>
        </p:nvSpPr>
        <p:spPr>
          <a:xfrm>
            <a:off x="493184" y="5769405"/>
            <a:ext cx="6153149" cy="758825"/>
          </a:xfrm>
          <a:prstGeom prst="rect">
            <a:avLst/>
          </a:prstGeom>
        </p:spPr>
        <p:txBody>
          <a:bodyPr/>
          <a:lstStyle>
            <a:lvl1pPr marL="0" indent="0">
              <a:buNone/>
              <a:defRPr sz="2000" baseline="0">
                <a:solidFill>
                  <a:srgbClr val="003764"/>
                </a:solidFill>
              </a:defRPr>
            </a:lvl1pPr>
          </a:lstStyle>
          <a:p>
            <a:pPr lvl="0"/>
            <a:r>
              <a:rPr lang="en-US" dirty="0"/>
              <a:t>Presenter(s)</a:t>
            </a:r>
            <a:br>
              <a:rPr lang="en-US" dirty="0"/>
            </a:br>
            <a:r>
              <a:rPr lang="en-US" dirty="0"/>
              <a:t>Month Day, Year</a:t>
            </a:r>
          </a:p>
        </p:txBody>
      </p:sp>
      <p:pic>
        <p:nvPicPr>
          <p:cNvPr id="6" name="Picture 5" descr="Cover Triangle Pattern"/>
          <p:cNvPicPr>
            <a:picLocks noChangeAspect="1"/>
          </p:cNvPicPr>
          <p:nvPr userDrawn="1"/>
        </p:nvPicPr>
        <p:blipFill rotWithShape="1">
          <a:blip r:embed="rId2" cstate="print">
            <a:extLst>
              <a:ext uri="{28A0092B-C50C-407E-A947-70E740481C1C}">
                <a14:useLocalDpi xmlns:a14="http://schemas.microsoft.com/office/drawing/2010/main" val="0"/>
              </a:ext>
            </a:extLst>
          </a:blip>
          <a:srcRect t="12978"/>
          <a:stretch/>
        </p:blipFill>
        <p:spPr>
          <a:xfrm>
            <a:off x="5362523" y="0"/>
            <a:ext cx="6829477" cy="3749964"/>
          </a:xfrm>
          <a:prstGeom prst="rect">
            <a:avLst/>
          </a:prstGeom>
        </p:spPr>
      </p:pic>
    </p:spTree>
    <p:extLst>
      <p:ext uri="{BB962C8B-B14F-4D97-AF65-F5344CB8AC3E}">
        <p14:creationId xmlns:p14="http://schemas.microsoft.com/office/powerpoint/2010/main" val="28546382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8"/>
            <a:ext cx="10515600" cy="2852737"/>
          </a:xfrm>
          <a:prstGeom prst="rect">
            <a:avLst/>
          </a:prstGeom>
        </p:spPr>
        <p:txBody>
          <a:bodyPr anchor="b"/>
          <a:lstStyle>
            <a:lvl1pPr>
              <a:defRPr sz="3500" cap="all" baseline="0">
                <a:solidFill>
                  <a:srgbClr val="003764"/>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1851" y="4589473"/>
            <a:ext cx="10515600" cy="1500187"/>
          </a:xfrm>
          <a:prstGeom prst="rect">
            <a:avLst/>
          </a:prstGeom>
        </p:spPr>
        <p:txBody>
          <a:bodyPr/>
          <a:lstStyle>
            <a:lvl1pPr marL="0" indent="0">
              <a:buNone/>
              <a:defRPr sz="1800">
                <a:solidFill>
                  <a:srgbClr val="003764"/>
                </a:solidFill>
              </a:defRPr>
            </a:lvl1pPr>
            <a:lvl2pPr marL="342884" indent="0">
              <a:buNone/>
              <a:defRPr sz="1500">
                <a:solidFill>
                  <a:schemeClr val="tx1">
                    <a:tint val="75000"/>
                  </a:schemeClr>
                </a:solidFill>
              </a:defRPr>
            </a:lvl2pPr>
            <a:lvl3pPr marL="685766" indent="0">
              <a:buNone/>
              <a:defRPr sz="1350">
                <a:solidFill>
                  <a:schemeClr val="tx1">
                    <a:tint val="75000"/>
                  </a:schemeClr>
                </a:solidFill>
              </a:defRPr>
            </a:lvl3pPr>
            <a:lvl4pPr marL="1028649" indent="0">
              <a:buNone/>
              <a:defRPr sz="1200">
                <a:solidFill>
                  <a:schemeClr val="tx1">
                    <a:tint val="75000"/>
                  </a:schemeClr>
                </a:solidFill>
              </a:defRPr>
            </a:lvl4pPr>
            <a:lvl5pPr marL="1371532" indent="0">
              <a:buNone/>
              <a:defRPr sz="1200">
                <a:solidFill>
                  <a:schemeClr val="tx1">
                    <a:tint val="75000"/>
                  </a:schemeClr>
                </a:solidFill>
              </a:defRPr>
            </a:lvl5pPr>
            <a:lvl6pPr marL="1714415" indent="0">
              <a:buNone/>
              <a:defRPr sz="1200">
                <a:solidFill>
                  <a:schemeClr val="tx1">
                    <a:tint val="75000"/>
                  </a:schemeClr>
                </a:solidFill>
              </a:defRPr>
            </a:lvl6pPr>
            <a:lvl7pPr marL="2057297" indent="0">
              <a:buNone/>
              <a:defRPr sz="1200">
                <a:solidFill>
                  <a:schemeClr val="tx1">
                    <a:tint val="75000"/>
                  </a:schemeClr>
                </a:solidFill>
              </a:defRPr>
            </a:lvl7pPr>
            <a:lvl8pPr marL="2400180" indent="0">
              <a:buNone/>
              <a:defRPr sz="1200">
                <a:solidFill>
                  <a:schemeClr val="tx1">
                    <a:tint val="75000"/>
                  </a:schemeClr>
                </a:solidFill>
              </a:defRPr>
            </a:lvl8pPr>
            <a:lvl9pPr marL="2743064" indent="0">
              <a:buNone/>
              <a:defRPr sz="1200">
                <a:solidFill>
                  <a:schemeClr val="tx1">
                    <a:tint val="75000"/>
                  </a:schemeClr>
                </a:solidFill>
              </a:defRPr>
            </a:lvl9pPr>
          </a:lstStyle>
          <a:p>
            <a:pPr lvl="0"/>
            <a:r>
              <a:rPr lang="en-US"/>
              <a:t>Edit Master text styles</a:t>
            </a:r>
          </a:p>
        </p:txBody>
      </p:sp>
      <p:sp>
        <p:nvSpPr>
          <p:cNvPr id="15" name="Rectangle 14" descr="Yellow sidebar"/>
          <p:cNvSpPr/>
          <p:nvPr userDrawn="1"/>
        </p:nvSpPr>
        <p:spPr>
          <a:xfrm>
            <a:off x="1" y="0"/>
            <a:ext cx="133611"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 name="Date Placeholder 3"/>
          <p:cNvSpPr>
            <a:spLocks noGrp="1"/>
          </p:cNvSpPr>
          <p:nvPr>
            <p:ph type="dt" sz="half" idx="10"/>
          </p:nvPr>
        </p:nvSpPr>
        <p:spPr>
          <a:xfrm>
            <a:off x="838200" y="6483929"/>
            <a:ext cx="2743200" cy="237549"/>
          </a:xfrm>
          <a:prstGeom prst="rect">
            <a:avLst/>
          </a:prstGeom>
        </p:spPr>
        <p:txBody>
          <a:bodyPr/>
          <a:lstStyle>
            <a:lvl1pPr>
              <a:defRPr sz="1100"/>
            </a:lvl1pPr>
          </a:lstStyle>
          <a:p>
            <a:fld id="{D050C99A-C753-4499-A91D-5F42026EA8F2}" type="datetime1">
              <a:rPr lang="en-US" smtClean="0"/>
              <a:t>5/20/2026</a:t>
            </a:fld>
            <a:endParaRPr lang="en-US"/>
          </a:p>
        </p:txBody>
      </p:sp>
      <p:sp>
        <p:nvSpPr>
          <p:cNvPr id="11" name="Footer Placeholder 4"/>
          <p:cNvSpPr>
            <a:spLocks noGrp="1"/>
          </p:cNvSpPr>
          <p:nvPr>
            <p:ph type="ftr" sz="quarter" idx="11"/>
          </p:nvPr>
        </p:nvSpPr>
        <p:spPr>
          <a:xfrm>
            <a:off x="4038600" y="6483929"/>
            <a:ext cx="4114800" cy="237549"/>
          </a:xfrm>
          <a:prstGeom prst="rect">
            <a:avLst/>
          </a:prstGeom>
        </p:spPr>
        <p:txBody>
          <a:bodyPr/>
          <a:lstStyle>
            <a:lvl1pPr>
              <a:defRPr sz="1100"/>
            </a:lvl1pPr>
          </a:lstStyle>
          <a:p>
            <a:endParaRPr lang="en-US"/>
          </a:p>
        </p:txBody>
      </p:sp>
      <p:sp>
        <p:nvSpPr>
          <p:cNvPr id="14" name="Slide Number Placeholder 5"/>
          <p:cNvSpPr>
            <a:spLocks noGrp="1"/>
          </p:cNvSpPr>
          <p:nvPr>
            <p:ph type="sldNum" sz="quarter" idx="12"/>
          </p:nvPr>
        </p:nvSpPr>
        <p:spPr>
          <a:xfrm>
            <a:off x="11222183" y="6529855"/>
            <a:ext cx="609599" cy="191623"/>
          </a:xfrm>
          <a:prstGeom prst="rect">
            <a:avLst/>
          </a:prstGeom>
        </p:spPr>
        <p:txBody>
          <a:bodyPr/>
          <a:lstStyle>
            <a:lvl1pPr algn="r">
              <a:defRPr sz="1100"/>
            </a:lvl1pPr>
          </a:lstStyle>
          <a:p>
            <a:fld id="{DEE5BC03-7CE3-4FE3-BC0A-0ACCA8AC1F24}" type="slidenum">
              <a:rPr lang="en-US" smtClean="0"/>
              <a:pPr/>
              <a:t>‹#›</a:t>
            </a:fld>
            <a:endParaRPr lang="en-US" dirty="0"/>
          </a:p>
        </p:txBody>
      </p:sp>
      <p:pic>
        <p:nvPicPr>
          <p:cNvPr id="16" name="Picture 15" descr="Header triangles pattern"/>
          <p:cNvPicPr>
            <a:picLocks noChangeAspect="1"/>
          </p:cNvPicPr>
          <p:nvPr userDrawn="1"/>
        </p:nvPicPr>
        <p:blipFill rotWithShape="1">
          <a:blip r:embed="rId2" cstate="print">
            <a:extLst>
              <a:ext uri="{28A0092B-C50C-407E-A947-70E740481C1C}">
                <a14:useLocalDpi xmlns:a14="http://schemas.microsoft.com/office/drawing/2010/main" val="0"/>
              </a:ext>
            </a:extLst>
          </a:blip>
          <a:srcRect t="42267"/>
          <a:stretch/>
        </p:blipFill>
        <p:spPr>
          <a:xfrm>
            <a:off x="8124294" y="-14832"/>
            <a:ext cx="4067706" cy="1481791"/>
          </a:xfrm>
          <a:prstGeom prst="rect">
            <a:avLst/>
          </a:prstGeom>
        </p:spPr>
      </p:pic>
      <p:pic>
        <p:nvPicPr>
          <p:cNvPr id="17" name="Picture 1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90656" y="206051"/>
            <a:ext cx="3080223" cy="1097280"/>
          </a:xfrm>
          <a:prstGeom prst="rect">
            <a:avLst/>
          </a:prstGeom>
        </p:spPr>
      </p:pic>
    </p:spTree>
    <p:extLst>
      <p:ext uri="{BB962C8B-B14F-4D97-AF65-F5344CB8AC3E}">
        <p14:creationId xmlns:p14="http://schemas.microsoft.com/office/powerpoint/2010/main" val="16826280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Section Header">
    <p:spTree>
      <p:nvGrpSpPr>
        <p:cNvPr id="1" name=""/>
        <p:cNvGrpSpPr/>
        <p:nvPr/>
      </p:nvGrpSpPr>
      <p:grpSpPr>
        <a:xfrm>
          <a:off x="0" y="0"/>
          <a:ext cx="0" cy="0"/>
          <a:chOff x="0" y="0"/>
          <a:chExt cx="0" cy="0"/>
        </a:xfrm>
      </p:grpSpPr>
      <p:sp>
        <p:nvSpPr>
          <p:cNvPr id="15" name="Rectangle 14" descr="Yellow sidebar"/>
          <p:cNvSpPr/>
          <p:nvPr userDrawn="1"/>
        </p:nvSpPr>
        <p:spPr>
          <a:xfrm>
            <a:off x="1" y="0"/>
            <a:ext cx="133611"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 name="Date Placeholder 3"/>
          <p:cNvSpPr>
            <a:spLocks noGrp="1"/>
          </p:cNvSpPr>
          <p:nvPr>
            <p:ph type="dt" sz="half" idx="10"/>
          </p:nvPr>
        </p:nvSpPr>
        <p:spPr>
          <a:xfrm>
            <a:off x="838200" y="6483929"/>
            <a:ext cx="2743200" cy="237549"/>
          </a:xfrm>
          <a:prstGeom prst="rect">
            <a:avLst/>
          </a:prstGeom>
        </p:spPr>
        <p:txBody>
          <a:bodyPr/>
          <a:lstStyle>
            <a:lvl1pPr>
              <a:defRPr sz="1100"/>
            </a:lvl1pPr>
          </a:lstStyle>
          <a:p>
            <a:fld id="{D050C99A-C753-4499-A91D-5F42026EA8F2}" type="datetime1">
              <a:rPr lang="en-US" smtClean="0"/>
              <a:t>5/20/2026</a:t>
            </a:fld>
            <a:endParaRPr lang="en-US"/>
          </a:p>
        </p:txBody>
      </p:sp>
      <p:sp>
        <p:nvSpPr>
          <p:cNvPr id="11" name="Footer Placeholder 4"/>
          <p:cNvSpPr>
            <a:spLocks noGrp="1"/>
          </p:cNvSpPr>
          <p:nvPr>
            <p:ph type="ftr" sz="quarter" idx="11"/>
          </p:nvPr>
        </p:nvSpPr>
        <p:spPr>
          <a:xfrm>
            <a:off x="4038600" y="6483929"/>
            <a:ext cx="4114800" cy="237549"/>
          </a:xfrm>
          <a:prstGeom prst="rect">
            <a:avLst/>
          </a:prstGeom>
        </p:spPr>
        <p:txBody>
          <a:bodyPr/>
          <a:lstStyle>
            <a:lvl1pPr>
              <a:defRPr sz="1100"/>
            </a:lvl1pPr>
          </a:lstStyle>
          <a:p>
            <a:endParaRPr lang="en-US"/>
          </a:p>
        </p:txBody>
      </p:sp>
      <p:sp>
        <p:nvSpPr>
          <p:cNvPr id="14" name="Slide Number Placeholder 5"/>
          <p:cNvSpPr>
            <a:spLocks noGrp="1"/>
          </p:cNvSpPr>
          <p:nvPr>
            <p:ph type="sldNum" sz="quarter" idx="12"/>
          </p:nvPr>
        </p:nvSpPr>
        <p:spPr>
          <a:xfrm>
            <a:off x="11222183" y="6529855"/>
            <a:ext cx="609599" cy="191623"/>
          </a:xfrm>
          <a:prstGeom prst="rect">
            <a:avLst/>
          </a:prstGeom>
        </p:spPr>
        <p:txBody>
          <a:bodyPr/>
          <a:lstStyle>
            <a:lvl1pPr algn="r">
              <a:defRPr sz="1100"/>
            </a:lvl1pPr>
          </a:lstStyle>
          <a:p>
            <a:fld id="{DEE5BC03-7CE3-4FE3-BC0A-0ACCA8AC1F24}" type="slidenum">
              <a:rPr lang="en-US" smtClean="0"/>
              <a:pPr/>
              <a:t>‹#›</a:t>
            </a:fld>
            <a:endParaRPr lang="en-US" dirty="0"/>
          </a:p>
        </p:txBody>
      </p:sp>
      <p:sp>
        <p:nvSpPr>
          <p:cNvPr id="6" name="Title 1"/>
          <p:cNvSpPr>
            <a:spLocks noGrp="1"/>
          </p:cNvSpPr>
          <p:nvPr>
            <p:ph type="title"/>
          </p:nvPr>
        </p:nvSpPr>
        <p:spPr>
          <a:xfrm>
            <a:off x="692720" y="294201"/>
            <a:ext cx="11069783" cy="786457"/>
          </a:xfrm>
          <a:prstGeom prst="rect">
            <a:avLst/>
          </a:prstGeom>
        </p:spPr>
        <p:txBody>
          <a:bodyPr/>
          <a:lstStyle>
            <a:lvl1pPr>
              <a:defRPr sz="3500" cap="all" baseline="0">
                <a:solidFill>
                  <a:srgbClr val="003764"/>
                </a:solidFill>
              </a:defRPr>
            </a:lvl1pPr>
          </a:lstStyle>
          <a:p>
            <a:r>
              <a:rPr lang="en-US"/>
              <a:t>Click to edit Master title style</a:t>
            </a:r>
            <a:endParaRPr lang="en-US" dirty="0"/>
          </a:p>
        </p:txBody>
      </p:sp>
      <p:sp>
        <p:nvSpPr>
          <p:cNvPr id="7" name="Content Placeholder 2"/>
          <p:cNvSpPr>
            <a:spLocks noGrp="1"/>
          </p:cNvSpPr>
          <p:nvPr>
            <p:ph idx="1"/>
          </p:nvPr>
        </p:nvSpPr>
        <p:spPr>
          <a:xfrm>
            <a:off x="692722" y="1174172"/>
            <a:ext cx="11115967" cy="4966856"/>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0745842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Final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476958"/>
            <a:ext cx="10515600" cy="611619"/>
          </a:xfrm>
          <a:prstGeom prst="rect">
            <a:avLst/>
          </a:prstGeom>
        </p:spPr>
        <p:txBody>
          <a:bodyPr/>
          <a:lstStyle>
            <a:lvl1pPr>
              <a:defRPr sz="3500" cap="all" baseline="0">
                <a:solidFill>
                  <a:srgbClr val="003764"/>
                </a:solidFill>
              </a:defRPr>
            </a:lvl1pPr>
          </a:lstStyle>
          <a:p>
            <a:r>
              <a:rPr lang="en-US" dirty="0"/>
              <a:t>Final Slide</a:t>
            </a:r>
          </a:p>
        </p:txBody>
      </p:sp>
      <p:sp>
        <p:nvSpPr>
          <p:cNvPr id="7" name="Text Placeholder 6"/>
          <p:cNvSpPr>
            <a:spLocks noGrp="1"/>
          </p:cNvSpPr>
          <p:nvPr>
            <p:ph type="body" sz="quarter" idx="10" hasCustomPrompt="1"/>
          </p:nvPr>
        </p:nvSpPr>
        <p:spPr>
          <a:xfrm>
            <a:off x="838200" y="2265367"/>
            <a:ext cx="10515600" cy="3428855"/>
          </a:xfrm>
          <a:prstGeom prst="rect">
            <a:avLst/>
          </a:prstGeom>
        </p:spPr>
        <p:txBody>
          <a:bodyPr/>
          <a:lstStyle>
            <a:lvl1pPr marL="457200" marR="0" indent="-457200" algn="l" defTabSz="685766" rtl="0" eaLnBrk="1" fontAlgn="auto" latinLnBrk="0" hangingPunct="1">
              <a:lnSpc>
                <a:spcPct val="90000"/>
              </a:lnSpc>
              <a:spcBef>
                <a:spcPts val="750"/>
              </a:spcBef>
              <a:spcAft>
                <a:spcPts val="0"/>
              </a:spcAft>
              <a:buClrTx/>
              <a:buSzTx/>
              <a:buFont typeface="Arial" panose="020B0604020202020204" pitchFamily="34" charset="0"/>
              <a:buChar char="•"/>
              <a:tabLst/>
              <a:defRPr baseline="0">
                <a:solidFill>
                  <a:srgbClr val="003764"/>
                </a:solidFill>
              </a:defRPr>
            </a:lvl1pPr>
            <a:lvl2pPr marL="342884" indent="0">
              <a:buNone/>
              <a:defRPr>
                <a:solidFill>
                  <a:srgbClr val="003764"/>
                </a:solidFill>
              </a:defRPr>
            </a:lvl2pPr>
          </a:lstStyle>
          <a:p>
            <a:pPr marL="0" marR="0" lvl="0" indent="0" algn="l" defTabSz="685766" rtl="0" eaLnBrk="1" fontAlgn="auto" latinLnBrk="0" hangingPunct="1">
              <a:lnSpc>
                <a:spcPct val="90000"/>
              </a:lnSpc>
              <a:spcBef>
                <a:spcPts val="750"/>
              </a:spcBef>
              <a:spcAft>
                <a:spcPts val="0"/>
              </a:spcAft>
              <a:buClrTx/>
              <a:buSzTx/>
              <a:buFont typeface="Arial" panose="020B0604020202020204" pitchFamily="34" charset="0"/>
              <a:buNone/>
              <a:tabLst/>
              <a:defRPr/>
            </a:pPr>
            <a:r>
              <a:rPr lang="en-US" dirty="0"/>
              <a:t>Always use a Final Slide in order to include the Creative Commons footer language in the presentation.</a:t>
            </a:r>
            <a:br>
              <a:rPr lang="en-US" dirty="0"/>
            </a:br>
            <a:r>
              <a:rPr lang="en-US" dirty="0"/>
              <a:t>Ideas for the slide: Contact information; “Thank you;” “Questions?”</a:t>
            </a:r>
          </a:p>
        </p:txBody>
      </p:sp>
      <p:sp>
        <p:nvSpPr>
          <p:cNvPr id="10" name="TextBox 9">
            <a:extLst>
              <a:ext uri="{FF2B5EF4-FFF2-40B4-BE49-F238E27FC236}">
                <a16:creationId xmlns:a16="http://schemas.microsoft.com/office/drawing/2014/main" id="{AD9A014E-7345-4161-B6F8-70E7EA234759}"/>
              </a:ext>
            </a:extLst>
          </p:cNvPr>
          <p:cNvSpPr txBox="1"/>
          <p:nvPr userDrawn="1"/>
        </p:nvSpPr>
        <p:spPr>
          <a:xfrm>
            <a:off x="1107823" y="6445502"/>
            <a:ext cx="5046616" cy="207749"/>
          </a:xfrm>
          <a:prstGeom prst="rect">
            <a:avLst/>
          </a:prstGeom>
          <a:noFill/>
        </p:spPr>
        <p:txBody>
          <a:bodyPr wrap="square" rtlCol="0">
            <a:spAutoFit/>
          </a:bodyPr>
          <a:lstStyle/>
          <a:p>
            <a:r>
              <a:rPr lang="en-US" sz="750" b="0" i="1" u="sng" kern="1200" dirty="0">
                <a:solidFill>
                  <a:schemeClr val="tx1"/>
                </a:solidFill>
                <a:effectLst/>
                <a:latin typeface="+mn-lt"/>
                <a:ea typeface="+mn-ea"/>
                <a:cs typeface="+mn-cs"/>
              </a:rPr>
              <a:t>CC BY 4.0</a:t>
            </a:r>
            <a:r>
              <a:rPr lang="en-US" sz="750" b="0" i="1" u="none" kern="1200" dirty="0">
                <a:solidFill>
                  <a:schemeClr val="bg1">
                    <a:lumMod val="50000"/>
                  </a:schemeClr>
                </a:solidFill>
                <a:effectLst/>
                <a:latin typeface="+mn-lt"/>
                <a:ea typeface="+mn-ea"/>
                <a:cs typeface="+mn-cs"/>
              </a:rPr>
              <a:t>,</a:t>
            </a:r>
            <a:r>
              <a:rPr lang="en-US" sz="750" b="0" i="1" u="none" kern="1200" baseline="0" dirty="0">
                <a:solidFill>
                  <a:schemeClr val="bg1">
                    <a:lumMod val="50000"/>
                  </a:schemeClr>
                </a:solidFill>
                <a:effectLst/>
                <a:latin typeface="+mn-lt"/>
                <a:ea typeface="+mn-ea"/>
                <a:cs typeface="+mn-cs"/>
              </a:rPr>
              <a:t> except where otherwise noted.</a:t>
            </a:r>
            <a:endParaRPr lang="en-US" sz="750" b="0" i="1" dirty="0">
              <a:solidFill>
                <a:schemeClr val="bg1">
                  <a:lumMod val="50000"/>
                </a:schemeClr>
              </a:solidFill>
              <a:latin typeface="+mn-lt"/>
            </a:endParaRPr>
          </a:p>
        </p:txBody>
      </p:sp>
      <p:sp>
        <p:nvSpPr>
          <p:cNvPr id="13" name="Rectangle 12" descr="Yellow sidebar"/>
          <p:cNvSpPr/>
          <p:nvPr userDrawn="1"/>
        </p:nvSpPr>
        <p:spPr>
          <a:xfrm>
            <a:off x="1" y="0"/>
            <a:ext cx="133611"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14" name="Picture 13" descr="Header triangles pattern"/>
          <p:cNvPicPr>
            <a:picLocks noChangeAspect="1"/>
          </p:cNvPicPr>
          <p:nvPr userDrawn="1"/>
        </p:nvPicPr>
        <p:blipFill rotWithShape="1">
          <a:blip r:embed="rId2" cstate="print">
            <a:extLst>
              <a:ext uri="{28A0092B-C50C-407E-A947-70E740481C1C}">
                <a14:useLocalDpi xmlns:a14="http://schemas.microsoft.com/office/drawing/2010/main" val="0"/>
              </a:ext>
            </a:extLst>
          </a:blip>
          <a:srcRect t="42267"/>
          <a:stretch/>
        </p:blipFill>
        <p:spPr>
          <a:xfrm>
            <a:off x="8124294" y="-15218"/>
            <a:ext cx="4067706" cy="1481791"/>
          </a:xfrm>
          <a:prstGeom prst="rect">
            <a:avLst/>
          </a:prstGeom>
        </p:spPr>
      </p:pic>
      <p:grpSp>
        <p:nvGrpSpPr>
          <p:cNvPr id="17" name="Group 16"/>
          <p:cNvGrpSpPr/>
          <p:nvPr userDrawn="1"/>
        </p:nvGrpSpPr>
        <p:grpSpPr>
          <a:xfrm>
            <a:off x="627417" y="6435076"/>
            <a:ext cx="480406" cy="228600"/>
            <a:chOff x="973916" y="6435073"/>
            <a:chExt cx="480406" cy="228600"/>
          </a:xfrm>
        </p:grpSpPr>
        <p:pic>
          <p:nvPicPr>
            <p:cNvPr id="18" name="Picture 1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73916" y="6435073"/>
              <a:ext cx="228600" cy="228600"/>
            </a:xfrm>
            <a:prstGeom prst="rect">
              <a:avLst/>
            </a:prstGeom>
          </p:spPr>
        </p:pic>
        <p:pic>
          <p:nvPicPr>
            <p:cNvPr id="19" name="Picture 18"/>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225722" y="6435073"/>
              <a:ext cx="228600" cy="228600"/>
            </a:xfrm>
            <a:prstGeom prst="rect">
              <a:avLst/>
            </a:prstGeom>
          </p:spPr>
        </p:pic>
      </p:grpSp>
      <p:pic>
        <p:nvPicPr>
          <p:cNvPr id="20" name="Picture 1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390656" y="206051"/>
            <a:ext cx="3080223" cy="1097280"/>
          </a:xfrm>
          <a:prstGeom prst="rect">
            <a:avLst/>
          </a:prstGeom>
        </p:spPr>
      </p:pic>
    </p:spTree>
    <p:extLst>
      <p:ext uri="{BB962C8B-B14F-4D97-AF65-F5344CB8AC3E}">
        <p14:creationId xmlns:p14="http://schemas.microsoft.com/office/powerpoint/2010/main" val="1303808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4" name="Title 1"/>
          <p:cNvSpPr>
            <a:spLocks noGrp="1"/>
          </p:cNvSpPr>
          <p:nvPr>
            <p:ph type="title"/>
          </p:nvPr>
        </p:nvSpPr>
        <p:spPr>
          <a:xfrm>
            <a:off x="715815" y="1549936"/>
            <a:ext cx="11115967" cy="797070"/>
          </a:xfrm>
          <a:prstGeom prst="rect">
            <a:avLst/>
          </a:prstGeom>
        </p:spPr>
        <p:txBody>
          <a:bodyPr/>
          <a:lstStyle>
            <a:lvl1pPr>
              <a:defRPr sz="3500" cap="all" baseline="0">
                <a:solidFill>
                  <a:srgbClr val="003764"/>
                </a:solidFill>
              </a:defRPr>
            </a:lvl1pPr>
          </a:lstStyle>
          <a:p>
            <a:r>
              <a:rPr lang="en-US"/>
              <a:t>Click to edit Master title style</a:t>
            </a:r>
            <a:endParaRPr lang="en-US" dirty="0"/>
          </a:p>
        </p:txBody>
      </p:sp>
      <p:sp>
        <p:nvSpPr>
          <p:cNvPr id="15" name="Content Placeholder 2"/>
          <p:cNvSpPr>
            <a:spLocks noGrp="1"/>
          </p:cNvSpPr>
          <p:nvPr>
            <p:ph idx="1"/>
          </p:nvPr>
        </p:nvSpPr>
        <p:spPr>
          <a:xfrm>
            <a:off x="715815" y="2415155"/>
            <a:ext cx="11115967" cy="3757046"/>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Rectangle 12" descr="Yellow sidebar"/>
          <p:cNvSpPr/>
          <p:nvPr userDrawn="1"/>
        </p:nvSpPr>
        <p:spPr>
          <a:xfrm>
            <a:off x="1" y="0"/>
            <a:ext cx="133611"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 name="Date Placeholder 3"/>
          <p:cNvSpPr>
            <a:spLocks noGrp="1"/>
          </p:cNvSpPr>
          <p:nvPr>
            <p:ph type="dt" sz="half" idx="10"/>
          </p:nvPr>
        </p:nvSpPr>
        <p:spPr>
          <a:xfrm>
            <a:off x="838200" y="6483929"/>
            <a:ext cx="2743200" cy="237549"/>
          </a:xfrm>
          <a:prstGeom prst="rect">
            <a:avLst/>
          </a:prstGeom>
        </p:spPr>
        <p:txBody>
          <a:bodyPr/>
          <a:lstStyle>
            <a:lvl1pPr>
              <a:defRPr sz="1100"/>
            </a:lvl1pPr>
          </a:lstStyle>
          <a:p>
            <a:fld id="{F79CB6C7-AD96-437F-A75B-A1987D8D9ACA}" type="datetime1">
              <a:rPr lang="en-US" smtClean="0"/>
              <a:t>5/20/2026</a:t>
            </a:fld>
            <a:endParaRPr lang="en-US"/>
          </a:p>
        </p:txBody>
      </p:sp>
      <p:sp>
        <p:nvSpPr>
          <p:cNvPr id="16" name="Footer Placeholder 4"/>
          <p:cNvSpPr>
            <a:spLocks noGrp="1"/>
          </p:cNvSpPr>
          <p:nvPr>
            <p:ph type="ftr" sz="quarter" idx="11"/>
          </p:nvPr>
        </p:nvSpPr>
        <p:spPr>
          <a:xfrm>
            <a:off x="4038600" y="6483929"/>
            <a:ext cx="4114800" cy="237549"/>
          </a:xfrm>
          <a:prstGeom prst="rect">
            <a:avLst/>
          </a:prstGeom>
        </p:spPr>
        <p:txBody>
          <a:bodyPr/>
          <a:lstStyle>
            <a:lvl1pPr>
              <a:defRPr sz="1100"/>
            </a:lvl1pPr>
          </a:lstStyle>
          <a:p>
            <a:endParaRPr lang="en-US"/>
          </a:p>
        </p:txBody>
      </p:sp>
      <p:sp>
        <p:nvSpPr>
          <p:cNvPr id="17" name="Slide Number Placeholder 5"/>
          <p:cNvSpPr>
            <a:spLocks noGrp="1"/>
          </p:cNvSpPr>
          <p:nvPr>
            <p:ph type="sldNum" sz="quarter" idx="12"/>
          </p:nvPr>
        </p:nvSpPr>
        <p:spPr>
          <a:xfrm>
            <a:off x="11208328" y="6483929"/>
            <a:ext cx="623453" cy="237549"/>
          </a:xfrm>
          <a:prstGeom prst="rect">
            <a:avLst/>
          </a:prstGeom>
        </p:spPr>
        <p:txBody>
          <a:bodyPr/>
          <a:lstStyle>
            <a:lvl1pPr algn="r">
              <a:defRPr sz="1100"/>
            </a:lvl1pPr>
          </a:lstStyle>
          <a:p>
            <a:fld id="{DEE5BC03-7CE3-4FE3-BC0A-0ACCA8AC1F24}" type="slidenum">
              <a:rPr lang="en-US" smtClean="0"/>
              <a:pPr/>
              <a:t>‹#›</a:t>
            </a:fld>
            <a:endParaRPr lang="en-US" dirty="0"/>
          </a:p>
        </p:txBody>
      </p:sp>
      <p:pic>
        <p:nvPicPr>
          <p:cNvPr id="18" name="Picture 17" descr="Header triangles pattern"/>
          <p:cNvPicPr>
            <a:picLocks noChangeAspect="1"/>
          </p:cNvPicPr>
          <p:nvPr userDrawn="1"/>
        </p:nvPicPr>
        <p:blipFill rotWithShape="1">
          <a:blip r:embed="rId2" cstate="print">
            <a:extLst>
              <a:ext uri="{28A0092B-C50C-407E-A947-70E740481C1C}">
                <a14:useLocalDpi xmlns:a14="http://schemas.microsoft.com/office/drawing/2010/main" val="0"/>
              </a:ext>
            </a:extLst>
          </a:blip>
          <a:srcRect t="42267"/>
          <a:stretch/>
        </p:blipFill>
        <p:spPr>
          <a:xfrm>
            <a:off x="8124294" y="-14051"/>
            <a:ext cx="4067706" cy="1481791"/>
          </a:xfrm>
          <a:prstGeom prst="rect">
            <a:avLst/>
          </a:prstGeom>
        </p:spPr>
      </p:pic>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90656" y="206051"/>
            <a:ext cx="3080223" cy="1097280"/>
          </a:xfrm>
          <a:prstGeom prst="rect">
            <a:avLst/>
          </a:prstGeom>
        </p:spPr>
      </p:pic>
    </p:spTree>
    <p:extLst>
      <p:ext uri="{BB962C8B-B14F-4D97-AF65-F5344CB8AC3E}">
        <p14:creationId xmlns:p14="http://schemas.microsoft.com/office/powerpoint/2010/main" val="2801780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14" name="Title 1"/>
          <p:cNvSpPr>
            <a:spLocks noGrp="1"/>
          </p:cNvSpPr>
          <p:nvPr>
            <p:ph type="title"/>
          </p:nvPr>
        </p:nvSpPr>
        <p:spPr>
          <a:xfrm>
            <a:off x="776625" y="1709747"/>
            <a:ext cx="11027451" cy="2852737"/>
          </a:xfrm>
          <a:prstGeom prst="rect">
            <a:avLst/>
          </a:prstGeom>
        </p:spPr>
        <p:txBody>
          <a:bodyPr anchor="b"/>
          <a:lstStyle>
            <a:lvl1pPr>
              <a:defRPr sz="4800" cap="all" baseline="0">
                <a:solidFill>
                  <a:srgbClr val="003764"/>
                </a:solidFill>
              </a:defRPr>
            </a:lvl1pPr>
          </a:lstStyle>
          <a:p>
            <a:r>
              <a:rPr lang="en-US"/>
              <a:t>Click to edit Master title style</a:t>
            </a:r>
            <a:endParaRPr lang="en-US" dirty="0"/>
          </a:p>
        </p:txBody>
      </p:sp>
      <p:sp>
        <p:nvSpPr>
          <p:cNvPr id="15" name="Text Placeholder 2"/>
          <p:cNvSpPr>
            <a:spLocks noGrp="1"/>
          </p:cNvSpPr>
          <p:nvPr>
            <p:ph type="body" idx="1"/>
          </p:nvPr>
        </p:nvSpPr>
        <p:spPr>
          <a:xfrm>
            <a:off x="776625" y="4589472"/>
            <a:ext cx="11027451" cy="1500187"/>
          </a:xfrm>
          <a:prstGeom prst="rect">
            <a:avLst/>
          </a:prstGeom>
        </p:spPr>
        <p:txBody>
          <a:bodyPr/>
          <a:lstStyle>
            <a:lvl1pPr marL="0" indent="0">
              <a:buNone/>
              <a:defRPr sz="2400">
                <a:solidFill>
                  <a:srgbClr val="003764"/>
                </a:solidFill>
              </a:defRPr>
            </a:lvl1pPr>
            <a:lvl2pPr marL="457178" indent="0">
              <a:buNone/>
              <a:defRPr sz="2000">
                <a:solidFill>
                  <a:schemeClr val="tx1">
                    <a:tint val="75000"/>
                  </a:schemeClr>
                </a:solidFill>
              </a:defRPr>
            </a:lvl2pPr>
            <a:lvl3pPr marL="914354" indent="0">
              <a:buNone/>
              <a:defRPr sz="1800">
                <a:solidFill>
                  <a:schemeClr val="tx1">
                    <a:tint val="75000"/>
                  </a:schemeClr>
                </a:solidFill>
              </a:defRPr>
            </a:lvl3pPr>
            <a:lvl4pPr marL="1371532" indent="0">
              <a:buNone/>
              <a:defRPr sz="1600">
                <a:solidFill>
                  <a:schemeClr val="tx1">
                    <a:tint val="75000"/>
                  </a:schemeClr>
                </a:solidFill>
              </a:defRPr>
            </a:lvl4pPr>
            <a:lvl5pPr marL="1828709" indent="0">
              <a:buNone/>
              <a:defRPr sz="1600">
                <a:solidFill>
                  <a:schemeClr val="tx1">
                    <a:tint val="75000"/>
                  </a:schemeClr>
                </a:solidFill>
              </a:defRPr>
            </a:lvl5pPr>
            <a:lvl6pPr marL="2285886" indent="0">
              <a:buNone/>
              <a:defRPr sz="1600">
                <a:solidFill>
                  <a:schemeClr val="tx1">
                    <a:tint val="75000"/>
                  </a:schemeClr>
                </a:solidFill>
              </a:defRPr>
            </a:lvl6pPr>
            <a:lvl7pPr marL="2743062" indent="0">
              <a:buNone/>
              <a:defRPr sz="1600">
                <a:solidFill>
                  <a:schemeClr val="tx1">
                    <a:tint val="75000"/>
                  </a:schemeClr>
                </a:solidFill>
              </a:defRPr>
            </a:lvl7pPr>
            <a:lvl8pPr marL="3200240" indent="0">
              <a:buNone/>
              <a:defRPr sz="1600">
                <a:solidFill>
                  <a:schemeClr val="tx1">
                    <a:tint val="75000"/>
                  </a:schemeClr>
                </a:solidFill>
              </a:defRPr>
            </a:lvl8pPr>
            <a:lvl9pPr marL="3657418" indent="0">
              <a:buNone/>
              <a:defRPr sz="1600">
                <a:solidFill>
                  <a:schemeClr val="tx1">
                    <a:tint val="75000"/>
                  </a:schemeClr>
                </a:solidFill>
              </a:defRPr>
            </a:lvl9pPr>
          </a:lstStyle>
          <a:p>
            <a:pPr lvl="0"/>
            <a:r>
              <a:rPr lang="en-US"/>
              <a:t>Edit Master text styles</a:t>
            </a:r>
          </a:p>
        </p:txBody>
      </p:sp>
      <p:sp>
        <p:nvSpPr>
          <p:cNvPr id="12" name="Rectangle 11" descr="Yellow sidebar"/>
          <p:cNvSpPr/>
          <p:nvPr userDrawn="1"/>
        </p:nvSpPr>
        <p:spPr>
          <a:xfrm>
            <a:off x="1" y="0"/>
            <a:ext cx="133611"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 name="Date Placeholder 3"/>
          <p:cNvSpPr>
            <a:spLocks noGrp="1"/>
          </p:cNvSpPr>
          <p:nvPr>
            <p:ph type="dt" sz="half" idx="10"/>
          </p:nvPr>
        </p:nvSpPr>
        <p:spPr>
          <a:xfrm>
            <a:off x="838200" y="6483929"/>
            <a:ext cx="2743200" cy="237549"/>
          </a:xfrm>
          <a:prstGeom prst="rect">
            <a:avLst/>
          </a:prstGeom>
        </p:spPr>
        <p:txBody>
          <a:bodyPr/>
          <a:lstStyle>
            <a:lvl1pPr>
              <a:defRPr sz="1100"/>
            </a:lvl1pPr>
          </a:lstStyle>
          <a:p>
            <a:fld id="{0E68BEF8-F67A-4B64-B2F2-CC4AA048128C}" type="datetime1">
              <a:rPr lang="en-US" smtClean="0"/>
              <a:t>5/20/2026</a:t>
            </a:fld>
            <a:endParaRPr lang="en-US"/>
          </a:p>
        </p:txBody>
      </p:sp>
      <p:sp>
        <p:nvSpPr>
          <p:cNvPr id="16" name="Footer Placeholder 4"/>
          <p:cNvSpPr>
            <a:spLocks noGrp="1"/>
          </p:cNvSpPr>
          <p:nvPr>
            <p:ph type="ftr" sz="quarter" idx="11"/>
          </p:nvPr>
        </p:nvSpPr>
        <p:spPr>
          <a:xfrm>
            <a:off x="4038600" y="6483929"/>
            <a:ext cx="4114800" cy="237549"/>
          </a:xfrm>
          <a:prstGeom prst="rect">
            <a:avLst/>
          </a:prstGeom>
        </p:spPr>
        <p:txBody>
          <a:bodyPr/>
          <a:lstStyle>
            <a:lvl1pPr>
              <a:defRPr sz="1100"/>
            </a:lvl1pPr>
          </a:lstStyle>
          <a:p>
            <a:endParaRPr lang="en-US"/>
          </a:p>
        </p:txBody>
      </p:sp>
      <p:sp>
        <p:nvSpPr>
          <p:cNvPr id="17" name="Slide Number Placeholder 5"/>
          <p:cNvSpPr>
            <a:spLocks noGrp="1"/>
          </p:cNvSpPr>
          <p:nvPr>
            <p:ph type="sldNum" sz="quarter" idx="12"/>
          </p:nvPr>
        </p:nvSpPr>
        <p:spPr>
          <a:xfrm>
            <a:off x="11222183" y="6529855"/>
            <a:ext cx="609599" cy="191623"/>
          </a:xfrm>
          <a:prstGeom prst="rect">
            <a:avLst/>
          </a:prstGeom>
        </p:spPr>
        <p:txBody>
          <a:bodyPr/>
          <a:lstStyle>
            <a:lvl1pPr algn="r">
              <a:defRPr sz="1100"/>
            </a:lvl1pPr>
          </a:lstStyle>
          <a:p>
            <a:fld id="{DEE5BC03-7CE3-4FE3-BC0A-0ACCA8AC1F24}" type="slidenum">
              <a:rPr lang="en-US" smtClean="0"/>
              <a:pPr/>
              <a:t>‹#›</a:t>
            </a:fld>
            <a:endParaRPr lang="en-US" dirty="0"/>
          </a:p>
        </p:txBody>
      </p:sp>
      <p:pic>
        <p:nvPicPr>
          <p:cNvPr id="18" name="Picture 17" descr="Header triangles pattern"/>
          <p:cNvPicPr>
            <a:picLocks noChangeAspect="1"/>
          </p:cNvPicPr>
          <p:nvPr userDrawn="1"/>
        </p:nvPicPr>
        <p:blipFill rotWithShape="1">
          <a:blip r:embed="rId2" cstate="print">
            <a:extLst>
              <a:ext uri="{28A0092B-C50C-407E-A947-70E740481C1C}">
                <a14:useLocalDpi xmlns:a14="http://schemas.microsoft.com/office/drawing/2010/main" val="0"/>
              </a:ext>
            </a:extLst>
          </a:blip>
          <a:srcRect t="42267"/>
          <a:stretch/>
        </p:blipFill>
        <p:spPr>
          <a:xfrm>
            <a:off x="8124294" y="-14834"/>
            <a:ext cx="4067706" cy="1481791"/>
          </a:xfrm>
          <a:prstGeom prst="rect">
            <a:avLst/>
          </a:prstGeom>
        </p:spPr>
      </p:pic>
      <p:pic>
        <p:nvPicPr>
          <p:cNvPr id="19" name="Picture 1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90656" y="206051"/>
            <a:ext cx="3080223" cy="1097280"/>
          </a:xfrm>
          <a:prstGeom prst="rect">
            <a:avLst/>
          </a:prstGeom>
        </p:spPr>
      </p:pic>
    </p:spTree>
    <p:extLst>
      <p:ext uri="{BB962C8B-B14F-4D97-AF65-F5344CB8AC3E}">
        <p14:creationId xmlns:p14="http://schemas.microsoft.com/office/powerpoint/2010/main" val="2273949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5" name="Title 1"/>
          <p:cNvSpPr>
            <a:spLocks noGrp="1"/>
          </p:cNvSpPr>
          <p:nvPr>
            <p:ph type="title"/>
          </p:nvPr>
        </p:nvSpPr>
        <p:spPr>
          <a:xfrm>
            <a:off x="563415" y="1462241"/>
            <a:ext cx="11379204" cy="719850"/>
          </a:xfrm>
          <a:prstGeom prst="rect">
            <a:avLst/>
          </a:prstGeom>
        </p:spPr>
        <p:txBody>
          <a:bodyPr/>
          <a:lstStyle>
            <a:lvl1pPr>
              <a:defRPr sz="3500" cap="all" baseline="0">
                <a:solidFill>
                  <a:srgbClr val="003764"/>
                </a:solidFill>
              </a:defRPr>
            </a:lvl1pPr>
          </a:lstStyle>
          <a:p>
            <a:r>
              <a:rPr lang="en-US"/>
              <a:t>Click to edit Master title style</a:t>
            </a:r>
            <a:endParaRPr lang="en-US" dirty="0"/>
          </a:p>
        </p:txBody>
      </p:sp>
      <p:sp>
        <p:nvSpPr>
          <p:cNvPr id="16" name="Content Placeholder 2"/>
          <p:cNvSpPr>
            <a:spLocks noGrp="1"/>
          </p:cNvSpPr>
          <p:nvPr>
            <p:ph sz="half" idx="1"/>
          </p:nvPr>
        </p:nvSpPr>
        <p:spPr>
          <a:xfrm>
            <a:off x="563415" y="2400303"/>
            <a:ext cx="5352476" cy="3969327"/>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Content Placeholder 3"/>
          <p:cNvSpPr>
            <a:spLocks noGrp="1"/>
          </p:cNvSpPr>
          <p:nvPr>
            <p:ph sz="half" idx="2"/>
          </p:nvPr>
        </p:nvSpPr>
        <p:spPr>
          <a:xfrm>
            <a:off x="6345695" y="2400307"/>
            <a:ext cx="5596924" cy="3969323"/>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Rectangle 12" descr="Yellow sidebar"/>
          <p:cNvSpPr/>
          <p:nvPr userDrawn="1"/>
        </p:nvSpPr>
        <p:spPr>
          <a:xfrm>
            <a:off x="1" y="0"/>
            <a:ext cx="133611"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 name="Date Placeholder 3"/>
          <p:cNvSpPr>
            <a:spLocks noGrp="1"/>
          </p:cNvSpPr>
          <p:nvPr>
            <p:ph type="dt" sz="half" idx="10"/>
          </p:nvPr>
        </p:nvSpPr>
        <p:spPr>
          <a:xfrm>
            <a:off x="838200" y="6483929"/>
            <a:ext cx="2743200" cy="237549"/>
          </a:xfrm>
          <a:prstGeom prst="rect">
            <a:avLst/>
          </a:prstGeom>
        </p:spPr>
        <p:txBody>
          <a:bodyPr/>
          <a:lstStyle>
            <a:lvl1pPr>
              <a:defRPr sz="1100"/>
            </a:lvl1pPr>
          </a:lstStyle>
          <a:p>
            <a:fld id="{1001848F-E7F6-4E55-B1DE-CC691BBD4F09}" type="datetime1">
              <a:rPr lang="en-US" smtClean="0"/>
              <a:t>5/20/2026</a:t>
            </a:fld>
            <a:endParaRPr lang="en-US"/>
          </a:p>
        </p:txBody>
      </p:sp>
      <p:sp>
        <p:nvSpPr>
          <p:cNvPr id="18" name="Footer Placeholder 4"/>
          <p:cNvSpPr>
            <a:spLocks noGrp="1"/>
          </p:cNvSpPr>
          <p:nvPr>
            <p:ph type="ftr" sz="quarter" idx="11"/>
          </p:nvPr>
        </p:nvSpPr>
        <p:spPr>
          <a:xfrm>
            <a:off x="4038600" y="6483929"/>
            <a:ext cx="4114800" cy="237549"/>
          </a:xfrm>
          <a:prstGeom prst="rect">
            <a:avLst/>
          </a:prstGeom>
        </p:spPr>
        <p:txBody>
          <a:bodyPr/>
          <a:lstStyle>
            <a:lvl1pPr>
              <a:defRPr sz="1100"/>
            </a:lvl1pPr>
          </a:lstStyle>
          <a:p>
            <a:endParaRPr lang="en-US"/>
          </a:p>
        </p:txBody>
      </p:sp>
      <p:sp>
        <p:nvSpPr>
          <p:cNvPr id="19" name="Slide Number Placeholder 5"/>
          <p:cNvSpPr>
            <a:spLocks noGrp="1"/>
          </p:cNvSpPr>
          <p:nvPr>
            <p:ph type="sldNum" sz="quarter" idx="12"/>
          </p:nvPr>
        </p:nvSpPr>
        <p:spPr>
          <a:xfrm>
            <a:off x="11222183" y="6529855"/>
            <a:ext cx="609599" cy="191623"/>
          </a:xfrm>
          <a:prstGeom prst="rect">
            <a:avLst/>
          </a:prstGeom>
        </p:spPr>
        <p:txBody>
          <a:bodyPr/>
          <a:lstStyle>
            <a:lvl1pPr algn="r">
              <a:defRPr sz="1100"/>
            </a:lvl1pPr>
          </a:lstStyle>
          <a:p>
            <a:fld id="{DEE5BC03-7CE3-4FE3-BC0A-0ACCA8AC1F24}" type="slidenum">
              <a:rPr lang="en-US" smtClean="0"/>
              <a:pPr/>
              <a:t>‹#›</a:t>
            </a:fld>
            <a:endParaRPr lang="en-US" dirty="0"/>
          </a:p>
        </p:txBody>
      </p:sp>
      <p:pic>
        <p:nvPicPr>
          <p:cNvPr id="20" name="Picture 19" descr="Header triangles pattern"/>
          <p:cNvPicPr>
            <a:picLocks noChangeAspect="1"/>
          </p:cNvPicPr>
          <p:nvPr userDrawn="1"/>
        </p:nvPicPr>
        <p:blipFill rotWithShape="1">
          <a:blip r:embed="rId2" cstate="print">
            <a:extLst>
              <a:ext uri="{28A0092B-C50C-407E-A947-70E740481C1C}">
                <a14:useLocalDpi xmlns:a14="http://schemas.microsoft.com/office/drawing/2010/main" val="0"/>
              </a:ext>
            </a:extLst>
          </a:blip>
          <a:srcRect t="42267"/>
          <a:stretch/>
        </p:blipFill>
        <p:spPr>
          <a:xfrm>
            <a:off x="8124294" y="0"/>
            <a:ext cx="4067706" cy="1481791"/>
          </a:xfrm>
          <a:prstGeom prst="rect">
            <a:avLst/>
          </a:prstGeom>
        </p:spPr>
      </p:pic>
      <p:pic>
        <p:nvPicPr>
          <p:cNvPr id="21" name="Picture 2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90656" y="206051"/>
            <a:ext cx="3080223" cy="1097280"/>
          </a:xfrm>
          <a:prstGeom prst="rect">
            <a:avLst/>
          </a:prstGeom>
        </p:spPr>
      </p:pic>
    </p:spTree>
    <p:extLst>
      <p:ext uri="{BB962C8B-B14F-4D97-AF65-F5344CB8AC3E}">
        <p14:creationId xmlns:p14="http://schemas.microsoft.com/office/powerpoint/2010/main" val="4227185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6" name="Title 1"/>
          <p:cNvSpPr>
            <a:spLocks noGrp="1"/>
          </p:cNvSpPr>
          <p:nvPr>
            <p:ph type="title"/>
          </p:nvPr>
        </p:nvSpPr>
        <p:spPr>
          <a:xfrm>
            <a:off x="676369" y="1485854"/>
            <a:ext cx="11113851" cy="736311"/>
          </a:xfrm>
          <a:prstGeom prst="rect">
            <a:avLst/>
          </a:prstGeom>
        </p:spPr>
        <p:txBody>
          <a:bodyPr/>
          <a:lstStyle>
            <a:lvl1pPr>
              <a:defRPr sz="3500" cap="all" baseline="0">
                <a:solidFill>
                  <a:srgbClr val="003764"/>
                </a:solidFill>
              </a:defRPr>
            </a:lvl1pPr>
          </a:lstStyle>
          <a:p>
            <a:r>
              <a:rPr lang="en-US"/>
              <a:t>Click to edit Master title style</a:t>
            </a:r>
            <a:endParaRPr lang="en-US" dirty="0"/>
          </a:p>
        </p:txBody>
      </p:sp>
      <p:sp>
        <p:nvSpPr>
          <p:cNvPr id="17" name="Text Placeholder 2"/>
          <p:cNvSpPr>
            <a:spLocks noGrp="1"/>
          </p:cNvSpPr>
          <p:nvPr>
            <p:ph type="body" idx="1"/>
          </p:nvPr>
        </p:nvSpPr>
        <p:spPr>
          <a:xfrm>
            <a:off x="676371" y="2385437"/>
            <a:ext cx="5336504" cy="524893"/>
          </a:xfrm>
          <a:prstGeom prst="rect">
            <a:avLst/>
          </a:prstGeom>
        </p:spPr>
        <p:txBody>
          <a:bodyPr anchor="b"/>
          <a:lstStyle>
            <a:lvl1pPr marL="0" indent="0">
              <a:buNone/>
              <a:defRPr sz="2400" b="1">
                <a:solidFill>
                  <a:srgbClr val="003764"/>
                </a:solidFill>
              </a:defRPr>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en-US"/>
              <a:t>Edit Master text styles</a:t>
            </a:r>
          </a:p>
        </p:txBody>
      </p:sp>
      <p:sp>
        <p:nvSpPr>
          <p:cNvPr id="18" name="Content Placeholder 3"/>
          <p:cNvSpPr>
            <a:spLocks noGrp="1"/>
          </p:cNvSpPr>
          <p:nvPr>
            <p:ph sz="half" idx="2"/>
          </p:nvPr>
        </p:nvSpPr>
        <p:spPr>
          <a:xfrm>
            <a:off x="676371" y="3003843"/>
            <a:ext cx="5336504" cy="3313833"/>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Text Placeholder 4"/>
          <p:cNvSpPr>
            <a:spLocks noGrp="1"/>
          </p:cNvSpPr>
          <p:nvPr>
            <p:ph type="body" sz="quarter" idx="3"/>
          </p:nvPr>
        </p:nvSpPr>
        <p:spPr>
          <a:xfrm>
            <a:off x="6386943" y="2385430"/>
            <a:ext cx="5403276" cy="524894"/>
          </a:xfrm>
          <a:prstGeom prst="rect">
            <a:avLst/>
          </a:prstGeom>
        </p:spPr>
        <p:txBody>
          <a:bodyPr anchor="b"/>
          <a:lstStyle>
            <a:lvl1pPr marL="0" indent="0">
              <a:buNone/>
              <a:defRPr sz="2400" b="1">
                <a:solidFill>
                  <a:srgbClr val="003764"/>
                </a:solidFill>
              </a:defRPr>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en-US"/>
              <a:t>Edit Master text styles</a:t>
            </a:r>
          </a:p>
        </p:txBody>
      </p:sp>
      <p:sp>
        <p:nvSpPr>
          <p:cNvPr id="20" name="Content Placeholder 5"/>
          <p:cNvSpPr>
            <a:spLocks noGrp="1"/>
          </p:cNvSpPr>
          <p:nvPr>
            <p:ph sz="quarter" idx="4"/>
          </p:nvPr>
        </p:nvSpPr>
        <p:spPr>
          <a:xfrm>
            <a:off x="6386943" y="3003843"/>
            <a:ext cx="5403276" cy="3313833"/>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Rectangle 13" descr="Yellow sidebar"/>
          <p:cNvSpPr/>
          <p:nvPr userDrawn="1"/>
        </p:nvSpPr>
        <p:spPr>
          <a:xfrm>
            <a:off x="1" y="0"/>
            <a:ext cx="133611"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1" name="Date Placeholder 3"/>
          <p:cNvSpPr>
            <a:spLocks noGrp="1"/>
          </p:cNvSpPr>
          <p:nvPr>
            <p:ph type="dt" sz="half" idx="10"/>
          </p:nvPr>
        </p:nvSpPr>
        <p:spPr>
          <a:xfrm>
            <a:off x="838200" y="6483929"/>
            <a:ext cx="2743200" cy="237549"/>
          </a:xfrm>
          <a:prstGeom prst="rect">
            <a:avLst/>
          </a:prstGeom>
        </p:spPr>
        <p:txBody>
          <a:bodyPr/>
          <a:lstStyle>
            <a:lvl1pPr>
              <a:defRPr sz="1100"/>
            </a:lvl1pPr>
          </a:lstStyle>
          <a:p>
            <a:fld id="{5E48A247-4D0D-4017-954A-CBEE1B524F16}" type="datetime1">
              <a:rPr lang="en-US" smtClean="0"/>
              <a:t>5/20/2026</a:t>
            </a:fld>
            <a:endParaRPr lang="en-US"/>
          </a:p>
        </p:txBody>
      </p:sp>
      <p:sp>
        <p:nvSpPr>
          <p:cNvPr id="22" name="Footer Placeholder 4"/>
          <p:cNvSpPr>
            <a:spLocks noGrp="1"/>
          </p:cNvSpPr>
          <p:nvPr>
            <p:ph type="ftr" sz="quarter" idx="11"/>
          </p:nvPr>
        </p:nvSpPr>
        <p:spPr>
          <a:xfrm>
            <a:off x="4038600" y="6483929"/>
            <a:ext cx="4114800" cy="237549"/>
          </a:xfrm>
          <a:prstGeom prst="rect">
            <a:avLst/>
          </a:prstGeom>
        </p:spPr>
        <p:txBody>
          <a:bodyPr/>
          <a:lstStyle>
            <a:lvl1pPr>
              <a:defRPr sz="1100"/>
            </a:lvl1pPr>
          </a:lstStyle>
          <a:p>
            <a:endParaRPr lang="en-US"/>
          </a:p>
        </p:txBody>
      </p:sp>
      <p:sp>
        <p:nvSpPr>
          <p:cNvPr id="23" name="Slide Number Placeholder 5"/>
          <p:cNvSpPr>
            <a:spLocks noGrp="1"/>
          </p:cNvSpPr>
          <p:nvPr>
            <p:ph type="sldNum" sz="quarter" idx="12"/>
          </p:nvPr>
        </p:nvSpPr>
        <p:spPr>
          <a:xfrm>
            <a:off x="11222183" y="6529855"/>
            <a:ext cx="609599" cy="191623"/>
          </a:xfrm>
          <a:prstGeom prst="rect">
            <a:avLst/>
          </a:prstGeom>
        </p:spPr>
        <p:txBody>
          <a:bodyPr/>
          <a:lstStyle>
            <a:lvl1pPr algn="r">
              <a:defRPr sz="1100"/>
            </a:lvl1pPr>
          </a:lstStyle>
          <a:p>
            <a:fld id="{DEE5BC03-7CE3-4FE3-BC0A-0ACCA8AC1F24}" type="slidenum">
              <a:rPr lang="en-US" smtClean="0"/>
              <a:pPr/>
              <a:t>‹#›</a:t>
            </a:fld>
            <a:endParaRPr lang="en-US" dirty="0"/>
          </a:p>
        </p:txBody>
      </p:sp>
      <p:pic>
        <p:nvPicPr>
          <p:cNvPr id="24" name="Picture 23" descr="Header triangles pattern"/>
          <p:cNvPicPr>
            <a:picLocks noChangeAspect="1"/>
          </p:cNvPicPr>
          <p:nvPr userDrawn="1"/>
        </p:nvPicPr>
        <p:blipFill rotWithShape="1">
          <a:blip r:embed="rId2" cstate="print">
            <a:extLst>
              <a:ext uri="{28A0092B-C50C-407E-A947-70E740481C1C}">
                <a14:useLocalDpi xmlns:a14="http://schemas.microsoft.com/office/drawing/2010/main" val="0"/>
              </a:ext>
            </a:extLst>
          </a:blip>
          <a:srcRect t="42267"/>
          <a:stretch/>
        </p:blipFill>
        <p:spPr>
          <a:xfrm>
            <a:off x="8124294" y="0"/>
            <a:ext cx="4067706" cy="1481791"/>
          </a:xfrm>
          <a:prstGeom prst="rect">
            <a:avLst/>
          </a:prstGeom>
        </p:spPr>
      </p:pic>
      <p:pic>
        <p:nvPicPr>
          <p:cNvPr id="25" name="Picture 2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90656" y="206051"/>
            <a:ext cx="3080223" cy="1097280"/>
          </a:xfrm>
          <a:prstGeom prst="rect">
            <a:avLst/>
          </a:prstGeom>
        </p:spPr>
      </p:pic>
    </p:spTree>
    <p:extLst>
      <p:ext uri="{BB962C8B-B14F-4D97-AF65-F5344CB8AC3E}">
        <p14:creationId xmlns:p14="http://schemas.microsoft.com/office/powerpoint/2010/main" val="1974360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13" name="Title 1"/>
          <p:cNvSpPr>
            <a:spLocks noGrp="1"/>
          </p:cNvSpPr>
          <p:nvPr>
            <p:ph type="title"/>
          </p:nvPr>
        </p:nvSpPr>
        <p:spPr>
          <a:xfrm>
            <a:off x="720436" y="1457982"/>
            <a:ext cx="11069783" cy="786457"/>
          </a:xfrm>
          <a:prstGeom prst="rect">
            <a:avLst/>
          </a:prstGeom>
        </p:spPr>
        <p:txBody>
          <a:bodyPr/>
          <a:lstStyle>
            <a:lvl1pPr>
              <a:defRPr sz="3500" cap="all" baseline="0">
                <a:solidFill>
                  <a:srgbClr val="003764"/>
                </a:solidFill>
              </a:defRPr>
            </a:lvl1pPr>
          </a:lstStyle>
          <a:p>
            <a:r>
              <a:rPr lang="en-US"/>
              <a:t>Click to edit Master title style</a:t>
            </a:r>
            <a:endParaRPr lang="en-US" dirty="0"/>
          </a:p>
        </p:txBody>
      </p:sp>
      <p:sp>
        <p:nvSpPr>
          <p:cNvPr id="11" name="Rectangle 10" descr="Yellow sidebar"/>
          <p:cNvSpPr/>
          <p:nvPr userDrawn="1"/>
        </p:nvSpPr>
        <p:spPr>
          <a:xfrm>
            <a:off x="1" y="0"/>
            <a:ext cx="133611"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 name="Date Placeholder 3"/>
          <p:cNvSpPr>
            <a:spLocks noGrp="1"/>
          </p:cNvSpPr>
          <p:nvPr>
            <p:ph type="dt" sz="half" idx="10"/>
          </p:nvPr>
        </p:nvSpPr>
        <p:spPr>
          <a:xfrm>
            <a:off x="838200" y="6483929"/>
            <a:ext cx="2743200" cy="237549"/>
          </a:xfrm>
          <a:prstGeom prst="rect">
            <a:avLst/>
          </a:prstGeom>
        </p:spPr>
        <p:txBody>
          <a:bodyPr/>
          <a:lstStyle>
            <a:lvl1pPr>
              <a:defRPr sz="1100"/>
            </a:lvl1pPr>
          </a:lstStyle>
          <a:p>
            <a:fld id="{3F43D62C-E4AB-4F6C-BB6E-7C3A3BBC5E2B}" type="datetime1">
              <a:rPr lang="en-US" smtClean="0"/>
              <a:t>5/20/2026</a:t>
            </a:fld>
            <a:endParaRPr lang="en-US"/>
          </a:p>
        </p:txBody>
      </p:sp>
      <p:sp>
        <p:nvSpPr>
          <p:cNvPr id="14" name="Footer Placeholder 4"/>
          <p:cNvSpPr>
            <a:spLocks noGrp="1"/>
          </p:cNvSpPr>
          <p:nvPr>
            <p:ph type="ftr" sz="quarter" idx="11"/>
          </p:nvPr>
        </p:nvSpPr>
        <p:spPr>
          <a:xfrm>
            <a:off x="4038600" y="6483929"/>
            <a:ext cx="4114800" cy="237549"/>
          </a:xfrm>
          <a:prstGeom prst="rect">
            <a:avLst/>
          </a:prstGeom>
        </p:spPr>
        <p:txBody>
          <a:bodyPr/>
          <a:lstStyle>
            <a:lvl1pPr>
              <a:defRPr sz="1100"/>
            </a:lvl1pPr>
          </a:lstStyle>
          <a:p>
            <a:endParaRPr lang="en-US"/>
          </a:p>
        </p:txBody>
      </p:sp>
      <p:sp>
        <p:nvSpPr>
          <p:cNvPr id="15" name="Slide Number Placeholder 5"/>
          <p:cNvSpPr>
            <a:spLocks noGrp="1"/>
          </p:cNvSpPr>
          <p:nvPr>
            <p:ph type="sldNum" sz="quarter" idx="12"/>
          </p:nvPr>
        </p:nvSpPr>
        <p:spPr>
          <a:xfrm>
            <a:off x="11222183" y="6529855"/>
            <a:ext cx="609599" cy="191623"/>
          </a:xfrm>
          <a:prstGeom prst="rect">
            <a:avLst/>
          </a:prstGeom>
        </p:spPr>
        <p:txBody>
          <a:bodyPr/>
          <a:lstStyle>
            <a:lvl1pPr algn="r">
              <a:defRPr sz="1100"/>
            </a:lvl1pPr>
          </a:lstStyle>
          <a:p>
            <a:fld id="{DEE5BC03-7CE3-4FE3-BC0A-0ACCA8AC1F24}" type="slidenum">
              <a:rPr lang="en-US" smtClean="0"/>
              <a:pPr/>
              <a:t>‹#›</a:t>
            </a:fld>
            <a:endParaRPr lang="en-US" dirty="0"/>
          </a:p>
        </p:txBody>
      </p:sp>
      <p:pic>
        <p:nvPicPr>
          <p:cNvPr id="16" name="Picture 15" descr="Header triangles pattern"/>
          <p:cNvPicPr>
            <a:picLocks noChangeAspect="1"/>
          </p:cNvPicPr>
          <p:nvPr userDrawn="1"/>
        </p:nvPicPr>
        <p:blipFill rotWithShape="1">
          <a:blip r:embed="rId2" cstate="print">
            <a:extLst>
              <a:ext uri="{28A0092B-C50C-407E-A947-70E740481C1C}">
                <a14:useLocalDpi xmlns:a14="http://schemas.microsoft.com/office/drawing/2010/main" val="0"/>
              </a:ext>
            </a:extLst>
          </a:blip>
          <a:srcRect t="42267"/>
          <a:stretch/>
        </p:blipFill>
        <p:spPr>
          <a:xfrm>
            <a:off x="8124294" y="0"/>
            <a:ext cx="4067706" cy="1481791"/>
          </a:xfrm>
          <a:prstGeom prst="rect">
            <a:avLst/>
          </a:prstGeom>
        </p:spPr>
      </p:pic>
      <p:pic>
        <p:nvPicPr>
          <p:cNvPr id="17" name="Picture 1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90656" y="206051"/>
            <a:ext cx="3080223" cy="1097280"/>
          </a:xfrm>
          <a:prstGeom prst="rect">
            <a:avLst/>
          </a:prstGeom>
        </p:spPr>
      </p:pic>
    </p:spTree>
    <p:extLst>
      <p:ext uri="{BB962C8B-B14F-4D97-AF65-F5344CB8AC3E}">
        <p14:creationId xmlns:p14="http://schemas.microsoft.com/office/powerpoint/2010/main" val="122518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Rectangle 7" descr="Yellow sidebar"/>
          <p:cNvSpPr/>
          <p:nvPr userDrawn="1"/>
        </p:nvSpPr>
        <p:spPr>
          <a:xfrm>
            <a:off x="1" y="0"/>
            <a:ext cx="133611"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 name="Date Placeholder 3"/>
          <p:cNvSpPr>
            <a:spLocks noGrp="1"/>
          </p:cNvSpPr>
          <p:nvPr>
            <p:ph type="dt" sz="half" idx="10"/>
          </p:nvPr>
        </p:nvSpPr>
        <p:spPr>
          <a:xfrm>
            <a:off x="838200" y="6483929"/>
            <a:ext cx="2743200" cy="237549"/>
          </a:xfrm>
          <a:prstGeom prst="rect">
            <a:avLst/>
          </a:prstGeom>
        </p:spPr>
        <p:txBody>
          <a:bodyPr/>
          <a:lstStyle>
            <a:lvl1pPr>
              <a:defRPr sz="1100"/>
            </a:lvl1pPr>
          </a:lstStyle>
          <a:p>
            <a:fld id="{92275FF0-9E97-4E0A-B533-109FB6621FD2}" type="datetime1">
              <a:rPr lang="en-US" smtClean="0"/>
              <a:t>5/20/2026</a:t>
            </a:fld>
            <a:endParaRPr lang="en-US"/>
          </a:p>
        </p:txBody>
      </p:sp>
      <p:sp>
        <p:nvSpPr>
          <p:cNvPr id="12" name="Footer Placeholder 4"/>
          <p:cNvSpPr>
            <a:spLocks noGrp="1"/>
          </p:cNvSpPr>
          <p:nvPr>
            <p:ph type="ftr" sz="quarter" idx="11"/>
          </p:nvPr>
        </p:nvSpPr>
        <p:spPr>
          <a:xfrm>
            <a:off x="4038600" y="6483929"/>
            <a:ext cx="4114800" cy="237549"/>
          </a:xfrm>
          <a:prstGeom prst="rect">
            <a:avLst/>
          </a:prstGeom>
        </p:spPr>
        <p:txBody>
          <a:bodyPr/>
          <a:lstStyle>
            <a:lvl1pPr>
              <a:defRPr sz="1100"/>
            </a:lvl1pPr>
          </a:lstStyle>
          <a:p>
            <a:endParaRPr lang="en-US"/>
          </a:p>
        </p:txBody>
      </p:sp>
      <p:sp>
        <p:nvSpPr>
          <p:cNvPr id="13" name="Slide Number Placeholder 5"/>
          <p:cNvSpPr>
            <a:spLocks noGrp="1"/>
          </p:cNvSpPr>
          <p:nvPr>
            <p:ph type="sldNum" sz="quarter" idx="12"/>
          </p:nvPr>
        </p:nvSpPr>
        <p:spPr>
          <a:xfrm>
            <a:off x="11222183" y="6529855"/>
            <a:ext cx="609599" cy="191623"/>
          </a:xfrm>
          <a:prstGeom prst="rect">
            <a:avLst/>
          </a:prstGeom>
        </p:spPr>
        <p:txBody>
          <a:bodyPr/>
          <a:lstStyle>
            <a:lvl1pPr algn="r">
              <a:defRPr sz="1100"/>
            </a:lvl1pPr>
          </a:lstStyle>
          <a:p>
            <a:fld id="{DEE5BC03-7CE3-4FE3-BC0A-0ACCA8AC1F24}" type="slidenum">
              <a:rPr lang="en-US" smtClean="0"/>
              <a:pPr/>
              <a:t>‹#›</a:t>
            </a:fld>
            <a:endParaRPr lang="en-US" dirty="0"/>
          </a:p>
        </p:txBody>
      </p:sp>
      <p:pic>
        <p:nvPicPr>
          <p:cNvPr id="14" name="Picture 13" descr="Header triangles pattern"/>
          <p:cNvPicPr>
            <a:picLocks noChangeAspect="1"/>
          </p:cNvPicPr>
          <p:nvPr userDrawn="1"/>
        </p:nvPicPr>
        <p:blipFill rotWithShape="1">
          <a:blip r:embed="rId2" cstate="print">
            <a:extLst>
              <a:ext uri="{28A0092B-C50C-407E-A947-70E740481C1C}">
                <a14:useLocalDpi xmlns:a14="http://schemas.microsoft.com/office/drawing/2010/main" val="0"/>
              </a:ext>
            </a:extLst>
          </a:blip>
          <a:srcRect t="42267"/>
          <a:stretch/>
        </p:blipFill>
        <p:spPr>
          <a:xfrm>
            <a:off x="8124294" y="0"/>
            <a:ext cx="4067706" cy="1481791"/>
          </a:xfrm>
          <a:prstGeom prst="rect">
            <a:avLst/>
          </a:prstGeom>
        </p:spPr>
      </p:pic>
      <p:pic>
        <p:nvPicPr>
          <p:cNvPr id="16" name="Picture 1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90656" y="206051"/>
            <a:ext cx="3080223" cy="1097280"/>
          </a:xfrm>
          <a:prstGeom prst="rect">
            <a:avLst/>
          </a:prstGeom>
        </p:spPr>
      </p:pic>
    </p:spTree>
    <p:extLst>
      <p:ext uri="{BB962C8B-B14F-4D97-AF65-F5344CB8AC3E}">
        <p14:creationId xmlns:p14="http://schemas.microsoft.com/office/powerpoint/2010/main" val="1926409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14" name="Title 1"/>
          <p:cNvSpPr>
            <a:spLocks noGrp="1"/>
          </p:cNvSpPr>
          <p:nvPr>
            <p:ph type="title"/>
          </p:nvPr>
        </p:nvSpPr>
        <p:spPr>
          <a:xfrm>
            <a:off x="648661" y="1385541"/>
            <a:ext cx="4214287" cy="1409614"/>
          </a:xfrm>
          <a:prstGeom prst="rect">
            <a:avLst/>
          </a:prstGeom>
        </p:spPr>
        <p:txBody>
          <a:bodyPr anchor="b"/>
          <a:lstStyle>
            <a:lvl1pPr>
              <a:defRPr sz="3500" cap="all" baseline="0">
                <a:solidFill>
                  <a:srgbClr val="003764"/>
                </a:solidFill>
              </a:defRPr>
            </a:lvl1pPr>
          </a:lstStyle>
          <a:p>
            <a:r>
              <a:rPr lang="en-US"/>
              <a:t>Click to edit Master title style</a:t>
            </a:r>
            <a:endParaRPr lang="en-US" dirty="0"/>
          </a:p>
        </p:txBody>
      </p:sp>
      <p:sp>
        <p:nvSpPr>
          <p:cNvPr id="16" name="Text Placeholder 3"/>
          <p:cNvSpPr>
            <a:spLocks noGrp="1"/>
          </p:cNvSpPr>
          <p:nvPr>
            <p:ph type="body" sz="half" idx="2"/>
          </p:nvPr>
        </p:nvSpPr>
        <p:spPr>
          <a:xfrm>
            <a:off x="648661" y="2888673"/>
            <a:ext cx="4214287" cy="3492378"/>
          </a:xfrm>
          <a:prstGeom prst="rect">
            <a:avLst/>
          </a:prstGeom>
        </p:spPr>
        <p:txBody>
          <a:bodyPr/>
          <a:lstStyle>
            <a:lvl1pPr marL="0" indent="0">
              <a:buNone/>
              <a:defRPr sz="1600">
                <a:solidFill>
                  <a:srgbClr val="003764"/>
                </a:solidFill>
              </a:defRPr>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en-US"/>
              <a:t>Edit Master text styles</a:t>
            </a:r>
          </a:p>
        </p:txBody>
      </p:sp>
      <p:sp>
        <p:nvSpPr>
          <p:cNvPr id="15" name="Content Placeholder 2"/>
          <p:cNvSpPr>
            <a:spLocks noGrp="1"/>
          </p:cNvSpPr>
          <p:nvPr>
            <p:ph idx="1"/>
          </p:nvPr>
        </p:nvSpPr>
        <p:spPr>
          <a:xfrm>
            <a:off x="5151389" y="1569027"/>
            <a:ext cx="6721959" cy="4812024"/>
          </a:xfrm>
          <a:prstGeom prst="rect">
            <a:avLst/>
          </a:prstGeom>
        </p:spPr>
        <p:txBody>
          <a:bodyPr/>
          <a:lstStyle>
            <a:lvl1pPr>
              <a:defRPr sz="3200">
                <a:solidFill>
                  <a:srgbClr val="003764"/>
                </a:solidFill>
              </a:defRPr>
            </a:lvl1pPr>
            <a:lvl2pPr>
              <a:defRPr sz="2800">
                <a:solidFill>
                  <a:srgbClr val="003764"/>
                </a:solidFill>
              </a:defRPr>
            </a:lvl2pPr>
            <a:lvl3pPr>
              <a:defRPr sz="2400">
                <a:solidFill>
                  <a:srgbClr val="003764"/>
                </a:solidFill>
              </a:defRPr>
            </a:lvl3pPr>
            <a:lvl4pPr>
              <a:defRPr sz="2000">
                <a:solidFill>
                  <a:srgbClr val="003764"/>
                </a:solidFill>
              </a:defRPr>
            </a:lvl4pPr>
            <a:lvl5pPr>
              <a:defRPr sz="2000">
                <a:solidFill>
                  <a:srgbClr val="003764"/>
                </a:solidFill>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Rectangle 12" descr="Yellow sidebar"/>
          <p:cNvSpPr/>
          <p:nvPr userDrawn="1"/>
        </p:nvSpPr>
        <p:spPr>
          <a:xfrm>
            <a:off x="1" y="0"/>
            <a:ext cx="133611"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7" name="Date Placeholder 3"/>
          <p:cNvSpPr>
            <a:spLocks noGrp="1"/>
          </p:cNvSpPr>
          <p:nvPr>
            <p:ph type="dt" sz="half" idx="10"/>
          </p:nvPr>
        </p:nvSpPr>
        <p:spPr>
          <a:xfrm>
            <a:off x="838200" y="6483929"/>
            <a:ext cx="2743200" cy="237549"/>
          </a:xfrm>
          <a:prstGeom prst="rect">
            <a:avLst/>
          </a:prstGeom>
        </p:spPr>
        <p:txBody>
          <a:bodyPr/>
          <a:lstStyle>
            <a:lvl1pPr>
              <a:defRPr sz="1100"/>
            </a:lvl1pPr>
          </a:lstStyle>
          <a:p>
            <a:fld id="{A3C062AC-1CC2-40A8-B531-F2154AC26E35}" type="datetime1">
              <a:rPr lang="en-US" smtClean="0"/>
              <a:t>5/20/2026</a:t>
            </a:fld>
            <a:endParaRPr lang="en-US"/>
          </a:p>
        </p:txBody>
      </p:sp>
      <p:sp>
        <p:nvSpPr>
          <p:cNvPr id="18" name="Footer Placeholder 4"/>
          <p:cNvSpPr>
            <a:spLocks noGrp="1"/>
          </p:cNvSpPr>
          <p:nvPr>
            <p:ph type="ftr" sz="quarter" idx="11"/>
          </p:nvPr>
        </p:nvSpPr>
        <p:spPr>
          <a:xfrm>
            <a:off x="4038600" y="6483929"/>
            <a:ext cx="4114800" cy="237549"/>
          </a:xfrm>
          <a:prstGeom prst="rect">
            <a:avLst/>
          </a:prstGeom>
        </p:spPr>
        <p:txBody>
          <a:bodyPr/>
          <a:lstStyle>
            <a:lvl1pPr>
              <a:defRPr sz="1100"/>
            </a:lvl1pPr>
          </a:lstStyle>
          <a:p>
            <a:endParaRPr lang="en-US"/>
          </a:p>
        </p:txBody>
      </p:sp>
      <p:sp>
        <p:nvSpPr>
          <p:cNvPr id="19" name="Slide Number Placeholder 5"/>
          <p:cNvSpPr>
            <a:spLocks noGrp="1"/>
          </p:cNvSpPr>
          <p:nvPr>
            <p:ph type="sldNum" sz="quarter" idx="12"/>
          </p:nvPr>
        </p:nvSpPr>
        <p:spPr>
          <a:xfrm>
            <a:off x="11222183" y="6529855"/>
            <a:ext cx="609599" cy="191623"/>
          </a:xfrm>
          <a:prstGeom prst="rect">
            <a:avLst/>
          </a:prstGeom>
        </p:spPr>
        <p:txBody>
          <a:bodyPr/>
          <a:lstStyle>
            <a:lvl1pPr algn="r">
              <a:defRPr sz="1100"/>
            </a:lvl1pPr>
          </a:lstStyle>
          <a:p>
            <a:fld id="{DEE5BC03-7CE3-4FE3-BC0A-0ACCA8AC1F24}" type="slidenum">
              <a:rPr lang="en-US" smtClean="0"/>
              <a:pPr/>
              <a:t>‹#›</a:t>
            </a:fld>
            <a:endParaRPr lang="en-US" dirty="0"/>
          </a:p>
        </p:txBody>
      </p:sp>
      <p:pic>
        <p:nvPicPr>
          <p:cNvPr id="20" name="Picture 19" descr="Header triangles pattern"/>
          <p:cNvPicPr>
            <a:picLocks noChangeAspect="1"/>
          </p:cNvPicPr>
          <p:nvPr userDrawn="1"/>
        </p:nvPicPr>
        <p:blipFill rotWithShape="1">
          <a:blip r:embed="rId2" cstate="print">
            <a:extLst>
              <a:ext uri="{28A0092B-C50C-407E-A947-70E740481C1C}">
                <a14:useLocalDpi xmlns:a14="http://schemas.microsoft.com/office/drawing/2010/main" val="0"/>
              </a:ext>
            </a:extLst>
          </a:blip>
          <a:srcRect t="42267"/>
          <a:stretch/>
        </p:blipFill>
        <p:spPr>
          <a:xfrm>
            <a:off x="8124294" y="5140"/>
            <a:ext cx="4067706" cy="1481791"/>
          </a:xfrm>
          <a:prstGeom prst="rect">
            <a:avLst/>
          </a:prstGeom>
        </p:spPr>
      </p:pic>
      <p:pic>
        <p:nvPicPr>
          <p:cNvPr id="21" name="Picture 2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90656" y="185269"/>
            <a:ext cx="3080223" cy="1097280"/>
          </a:xfrm>
          <a:prstGeom prst="rect">
            <a:avLst/>
          </a:prstGeom>
        </p:spPr>
      </p:pic>
    </p:spTree>
    <p:extLst>
      <p:ext uri="{BB962C8B-B14F-4D97-AF65-F5344CB8AC3E}">
        <p14:creationId xmlns:p14="http://schemas.microsoft.com/office/powerpoint/2010/main" val="22455396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4" name="Title 1"/>
          <p:cNvSpPr>
            <a:spLocks noGrp="1"/>
          </p:cNvSpPr>
          <p:nvPr>
            <p:ph type="title"/>
          </p:nvPr>
        </p:nvSpPr>
        <p:spPr>
          <a:xfrm>
            <a:off x="537829" y="1385541"/>
            <a:ext cx="4477519" cy="1409614"/>
          </a:xfrm>
          <a:prstGeom prst="rect">
            <a:avLst/>
          </a:prstGeom>
        </p:spPr>
        <p:txBody>
          <a:bodyPr anchor="b"/>
          <a:lstStyle>
            <a:lvl1pPr>
              <a:defRPr sz="3500" cap="all" baseline="0">
                <a:solidFill>
                  <a:srgbClr val="003764"/>
                </a:solidFill>
              </a:defRPr>
            </a:lvl1pPr>
          </a:lstStyle>
          <a:p>
            <a:r>
              <a:rPr lang="en-US"/>
              <a:t>Click to edit Master title style</a:t>
            </a:r>
            <a:endParaRPr lang="en-US" dirty="0"/>
          </a:p>
        </p:txBody>
      </p:sp>
      <p:sp>
        <p:nvSpPr>
          <p:cNvPr id="16" name="Text Placeholder 3"/>
          <p:cNvSpPr>
            <a:spLocks noGrp="1"/>
          </p:cNvSpPr>
          <p:nvPr>
            <p:ph type="body" sz="half" idx="2"/>
          </p:nvPr>
        </p:nvSpPr>
        <p:spPr>
          <a:xfrm>
            <a:off x="537829" y="2888676"/>
            <a:ext cx="4477519" cy="3542831"/>
          </a:xfrm>
          <a:prstGeom prst="rect">
            <a:avLst/>
          </a:prstGeom>
        </p:spPr>
        <p:txBody>
          <a:bodyPr/>
          <a:lstStyle>
            <a:lvl1pPr marL="0" indent="0">
              <a:buNone/>
              <a:defRPr sz="1600">
                <a:solidFill>
                  <a:srgbClr val="003764"/>
                </a:solidFill>
              </a:defRPr>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en-US"/>
              <a:t>Edit Master text styles</a:t>
            </a:r>
          </a:p>
        </p:txBody>
      </p:sp>
      <p:sp>
        <p:nvSpPr>
          <p:cNvPr id="15" name="Content Placeholder 2"/>
          <p:cNvSpPr>
            <a:spLocks noGrp="1"/>
          </p:cNvSpPr>
          <p:nvPr>
            <p:ph idx="1"/>
          </p:nvPr>
        </p:nvSpPr>
        <p:spPr>
          <a:xfrm>
            <a:off x="5365397" y="1569029"/>
            <a:ext cx="6452531" cy="4862477"/>
          </a:xfrm>
          <a:prstGeom prst="rect">
            <a:avLst/>
          </a:prstGeom>
        </p:spPr>
        <p:txBody>
          <a:bodyPr/>
          <a:lstStyle>
            <a:lvl1pPr>
              <a:defRPr sz="3200">
                <a:solidFill>
                  <a:srgbClr val="003764"/>
                </a:solidFill>
              </a:defRPr>
            </a:lvl1pPr>
            <a:lvl2pPr>
              <a:defRPr sz="2800">
                <a:solidFill>
                  <a:srgbClr val="003764"/>
                </a:solidFill>
              </a:defRPr>
            </a:lvl2pPr>
            <a:lvl3pPr>
              <a:defRPr sz="2400">
                <a:solidFill>
                  <a:srgbClr val="003764"/>
                </a:solidFill>
              </a:defRPr>
            </a:lvl3pPr>
            <a:lvl4pPr>
              <a:defRPr sz="2000">
                <a:solidFill>
                  <a:srgbClr val="003764"/>
                </a:solidFill>
              </a:defRPr>
            </a:lvl4pPr>
            <a:lvl5pPr>
              <a:defRPr sz="2000">
                <a:solidFill>
                  <a:srgbClr val="003764"/>
                </a:solidFill>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Rectangle 12" descr="Yellow sidebar"/>
          <p:cNvSpPr/>
          <p:nvPr userDrawn="1"/>
        </p:nvSpPr>
        <p:spPr>
          <a:xfrm>
            <a:off x="1" y="0"/>
            <a:ext cx="133611"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7" name="Date Placeholder 3"/>
          <p:cNvSpPr>
            <a:spLocks noGrp="1"/>
          </p:cNvSpPr>
          <p:nvPr>
            <p:ph type="dt" sz="half" idx="10"/>
          </p:nvPr>
        </p:nvSpPr>
        <p:spPr>
          <a:xfrm>
            <a:off x="838200" y="6483929"/>
            <a:ext cx="2743200" cy="237549"/>
          </a:xfrm>
          <a:prstGeom prst="rect">
            <a:avLst/>
          </a:prstGeom>
        </p:spPr>
        <p:txBody>
          <a:bodyPr/>
          <a:lstStyle>
            <a:lvl1pPr>
              <a:defRPr sz="1100"/>
            </a:lvl1pPr>
          </a:lstStyle>
          <a:p>
            <a:fld id="{06EA93EB-E55E-4DBB-B6AA-C54A9BA5E4A4}" type="datetime1">
              <a:rPr lang="en-US" smtClean="0"/>
              <a:t>5/20/2026</a:t>
            </a:fld>
            <a:endParaRPr lang="en-US"/>
          </a:p>
        </p:txBody>
      </p:sp>
      <p:sp>
        <p:nvSpPr>
          <p:cNvPr id="18" name="Footer Placeholder 4"/>
          <p:cNvSpPr>
            <a:spLocks noGrp="1"/>
          </p:cNvSpPr>
          <p:nvPr>
            <p:ph type="ftr" sz="quarter" idx="11"/>
          </p:nvPr>
        </p:nvSpPr>
        <p:spPr>
          <a:xfrm>
            <a:off x="4038600" y="6483929"/>
            <a:ext cx="4114800" cy="237549"/>
          </a:xfrm>
          <a:prstGeom prst="rect">
            <a:avLst/>
          </a:prstGeom>
        </p:spPr>
        <p:txBody>
          <a:bodyPr/>
          <a:lstStyle>
            <a:lvl1pPr>
              <a:defRPr sz="1100"/>
            </a:lvl1pPr>
          </a:lstStyle>
          <a:p>
            <a:endParaRPr lang="en-US"/>
          </a:p>
        </p:txBody>
      </p:sp>
      <p:sp>
        <p:nvSpPr>
          <p:cNvPr id="19" name="Slide Number Placeholder 5"/>
          <p:cNvSpPr>
            <a:spLocks noGrp="1"/>
          </p:cNvSpPr>
          <p:nvPr>
            <p:ph type="sldNum" sz="quarter" idx="12"/>
          </p:nvPr>
        </p:nvSpPr>
        <p:spPr>
          <a:xfrm>
            <a:off x="11222183" y="6529855"/>
            <a:ext cx="609599" cy="191623"/>
          </a:xfrm>
          <a:prstGeom prst="rect">
            <a:avLst/>
          </a:prstGeom>
        </p:spPr>
        <p:txBody>
          <a:bodyPr/>
          <a:lstStyle>
            <a:lvl1pPr algn="r">
              <a:defRPr sz="1100"/>
            </a:lvl1pPr>
          </a:lstStyle>
          <a:p>
            <a:fld id="{DEE5BC03-7CE3-4FE3-BC0A-0ACCA8AC1F24}" type="slidenum">
              <a:rPr lang="en-US" smtClean="0"/>
              <a:pPr/>
              <a:t>‹#›</a:t>
            </a:fld>
            <a:endParaRPr lang="en-US" dirty="0"/>
          </a:p>
        </p:txBody>
      </p:sp>
      <p:pic>
        <p:nvPicPr>
          <p:cNvPr id="20" name="Picture 19" descr="Header triangles pattern"/>
          <p:cNvPicPr>
            <a:picLocks noChangeAspect="1"/>
          </p:cNvPicPr>
          <p:nvPr userDrawn="1"/>
        </p:nvPicPr>
        <p:blipFill rotWithShape="1">
          <a:blip r:embed="rId2" cstate="print">
            <a:extLst>
              <a:ext uri="{28A0092B-C50C-407E-A947-70E740481C1C}">
                <a14:useLocalDpi xmlns:a14="http://schemas.microsoft.com/office/drawing/2010/main" val="0"/>
              </a:ext>
            </a:extLst>
          </a:blip>
          <a:srcRect t="42267"/>
          <a:stretch/>
        </p:blipFill>
        <p:spPr>
          <a:xfrm>
            <a:off x="8124294" y="-11111"/>
            <a:ext cx="4067706" cy="1481791"/>
          </a:xfrm>
          <a:prstGeom prst="rect">
            <a:avLst/>
          </a:prstGeom>
        </p:spPr>
      </p:pic>
      <p:pic>
        <p:nvPicPr>
          <p:cNvPr id="21" name="Picture 2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90656" y="185269"/>
            <a:ext cx="3080223" cy="1097280"/>
          </a:xfrm>
          <a:prstGeom prst="rect">
            <a:avLst/>
          </a:prstGeom>
        </p:spPr>
      </p:pic>
    </p:spTree>
    <p:extLst>
      <p:ext uri="{BB962C8B-B14F-4D97-AF65-F5344CB8AC3E}">
        <p14:creationId xmlns:p14="http://schemas.microsoft.com/office/powerpoint/2010/main" val="3798742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32336755"/>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51" r:id="rId10"/>
    <p:sldLayoutId id="2147483672" r:id="rId11"/>
    <p:sldLayoutId id="2147483671"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sbctc.edu/colleges-staff/programs-services/capital-budget/sustainability" TargetMode="External"/><Relationship Id="rId2" Type="http://schemas.openxmlformats.org/officeDocument/2006/relationships/notesSlide" Target="../notesSlides/notesSlide19.xml"/><Relationship Id="rId1" Type="http://schemas.openxmlformats.org/officeDocument/2006/relationships/slideLayout" Target="../slideLayouts/slideLayout12.xml"/><Relationship Id="rId4" Type="http://schemas.openxmlformats.org/officeDocument/2006/relationships/hyperlink" Target="mailto:semorgan@sbctc.edu"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62401" y="2710954"/>
            <a:ext cx="6498551" cy="999259"/>
          </a:xfrm>
        </p:spPr>
        <p:txBody>
          <a:bodyPr/>
          <a:lstStyle/>
          <a:p>
            <a:pPr algn="ctr"/>
            <a:r>
              <a:rPr lang="en-US" dirty="0"/>
              <a:t>Energy conservation</a:t>
            </a:r>
          </a:p>
        </p:txBody>
      </p:sp>
      <p:sp>
        <p:nvSpPr>
          <p:cNvPr id="5" name="Subtitle 4"/>
          <p:cNvSpPr>
            <a:spLocks noGrp="1"/>
          </p:cNvSpPr>
          <p:nvPr>
            <p:ph type="subTitle" idx="1"/>
          </p:nvPr>
        </p:nvSpPr>
        <p:spPr>
          <a:xfrm>
            <a:off x="8666072" y="6035093"/>
            <a:ext cx="2984396" cy="679016"/>
          </a:xfrm>
        </p:spPr>
        <p:txBody>
          <a:bodyPr/>
          <a:lstStyle/>
          <a:p>
            <a:r>
              <a:rPr lang="en-US" sz="2800" dirty="0"/>
              <a:t>OFC – MAY 2026</a:t>
            </a:r>
          </a:p>
        </p:txBody>
      </p:sp>
      <p:sp>
        <p:nvSpPr>
          <p:cNvPr id="6" name="Text Placeholder 5"/>
          <p:cNvSpPr>
            <a:spLocks noGrp="1"/>
          </p:cNvSpPr>
          <p:nvPr>
            <p:ph type="body" sz="quarter" idx="10"/>
          </p:nvPr>
        </p:nvSpPr>
        <p:spPr>
          <a:xfrm>
            <a:off x="1007803" y="5089253"/>
            <a:ext cx="6153149" cy="758825"/>
          </a:xfrm>
        </p:spPr>
        <p:txBody>
          <a:bodyPr/>
          <a:lstStyle/>
          <a:p>
            <a:r>
              <a:rPr lang="en-US" dirty="0"/>
              <a:t>Scott Morgan – SBCTC</a:t>
            </a:r>
          </a:p>
          <a:p>
            <a:r>
              <a:rPr lang="en-US" dirty="0"/>
              <a:t>Phil Roice – DES Energy Services</a:t>
            </a:r>
          </a:p>
        </p:txBody>
      </p:sp>
    </p:spTree>
    <p:extLst>
      <p:ext uri="{BB962C8B-B14F-4D97-AF65-F5344CB8AC3E}">
        <p14:creationId xmlns:p14="http://schemas.microsoft.com/office/powerpoint/2010/main" val="7938285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37175E-8C5C-D7DA-D7D1-2A8DF58FEE37}"/>
              </a:ext>
            </a:extLst>
          </p:cNvPr>
          <p:cNvSpPr>
            <a:spLocks noGrp="1"/>
          </p:cNvSpPr>
          <p:nvPr>
            <p:ph type="title"/>
          </p:nvPr>
        </p:nvSpPr>
        <p:spPr>
          <a:xfrm>
            <a:off x="715814" y="1462221"/>
            <a:ext cx="11115967" cy="797070"/>
          </a:xfrm>
        </p:spPr>
        <p:txBody>
          <a:bodyPr/>
          <a:lstStyle/>
          <a:p>
            <a:pPr algn="ctr"/>
            <a:r>
              <a:rPr lang="en-US" dirty="0"/>
              <a:t>Energy savings performance contracts</a:t>
            </a:r>
          </a:p>
        </p:txBody>
      </p:sp>
      <p:sp>
        <p:nvSpPr>
          <p:cNvPr id="3" name="Content Placeholder 2">
            <a:extLst>
              <a:ext uri="{FF2B5EF4-FFF2-40B4-BE49-F238E27FC236}">
                <a16:creationId xmlns:a16="http://schemas.microsoft.com/office/drawing/2014/main" id="{0AE4938F-4D22-21FE-2E06-E2255A8847CE}"/>
              </a:ext>
            </a:extLst>
          </p:cNvPr>
          <p:cNvSpPr>
            <a:spLocks noGrp="1"/>
          </p:cNvSpPr>
          <p:nvPr>
            <p:ph idx="1"/>
          </p:nvPr>
        </p:nvSpPr>
        <p:spPr>
          <a:xfrm>
            <a:off x="538016" y="2112334"/>
            <a:ext cx="11115967" cy="4224638"/>
          </a:xfrm>
        </p:spPr>
        <p:txBody>
          <a:bodyPr/>
          <a:lstStyle/>
          <a:p>
            <a:r>
              <a:rPr lang="en-US" dirty="0"/>
              <a:t>Three Guarantees</a:t>
            </a:r>
          </a:p>
          <a:p>
            <a:pPr lvl="1">
              <a:buFont typeface="Wingdings" panose="05000000000000000000" pitchFamily="2" charset="2"/>
              <a:buChar char="§"/>
            </a:pPr>
            <a:r>
              <a:rPr lang="en-US" dirty="0"/>
              <a:t>Maximum Project Cost (</a:t>
            </a:r>
            <a:r>
              <a:rPr lang="en-US" dirty="0" err="1"/>
              <a:t>GMax</a:t>
            </a:r>
            <a:r>
              <a:rPr lang="en-US" dirty="0"/>
              <a:t>)</a:t>
            </a:r>
          </a:p>
          <a:p>
            <a:pPr lvl="1">
              <a:buFont typeface="Wingdings" panose="05000000000000000000" pitchFamily="2" charset="2"/>
              <a:buChar char="§"/>
            </a:pPr>
            <a:r>
              <a:rPr lang="en-US" dirty="0"/>
              <a:t>Minimum Energy Savings (M&amp;V)</a:t>
            </a:r>
          </a:p>
          <a:p>
            <a:pPr lvl="1">
              <a:buFont typeface="Wingdings" panose="05000000000000000000" pitchFamily="2" charset="2"/>
              <a:buChar char="§"/>
            </a:pPr>
            <a:r>
              <a:rPr lang="en-US" dirty="0"/>
              <a:t>Equipment Performance (Standards of comfort)</a:t>
            </a:r>
          </a:p>
          <a:p>
            <a:pPr lvl="1"/>
            <a:endParaRPr lang="en-US" dirty="0"/>
          </a:p>
          <a:p>
            <a:r>
              <a:rPr lang="en-US" dirty="0"/>
              <a:t>Managed by DES Energy Services</a:t>
            </a:r>
          </a:p>
          <a:p>
            <a:endParaRPr lang="en-US" dirty="0"/>
          </a:p>
        </p:txBody>
      </p:sp>
      <p:sp>
        <p:nvSpPr>
          <p:cNvPr id="4" name="Slide Number Placeholder 3">
            <a:extLst>
              <a:ext uri="{FF2B5EF4-FFF2-40B4-BE49-F238E27FC236}">
                <a16:creationId xmlns:a16="http://schemas.microsoft.com/office/drawing/2014/main" id="{D77F27B1-8464-7AB6-0F23-99A296A259C9}"/>
              </a:ext>
            </a:extLst>
          </p:cNvPr>
          <p:cNvSpPr>
            <a:spLocks noGrp="1"/>
          </p:cNvSpPr>
          <p:nvPr>
            <p:ph type="sldNum" sz="quarter" idx="12"/>
          </p:nvPr>
        </p:nvSpPr>
        <p:spPr/>
        <p:txBody>
          <a:bodyPr/>
          <a:lstStyle/>
          <a:p>
            <a:fld id="{DEE5BC03-7CE3-4FE3-BC0A-0ACCA8AC1F24}" type="slidenum">
              <a:rPr lang="en-US" smtClean="0"/>
              <a:pPr/>
              <a:t>10</a:t>
            </a:fld>
            <a:endParaRPr lang="en-US" dirty="0"/>
          </a:p>
        </p:txBody>
      </p:sp>
    </p:spTree>
    <p:extLst>
      <p:ext uri="{BB962C8B-B14F-4D97-AF65-F5344CB8AC3E}">
        <p14:creationId xmlns:p14="http://schemas.microsoft.com/office/powerpoint/2010/main" val="42076989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725AAF-A0FA-183D-C5D5-546869A6E2FD}"/>
              </a:ext>
            </a:extLst>
          </p:cNvPr>
          <p:cNvSpPr>
            <a:spLocks noGrp="1"/>
          </p:cNvSpPr>
          <p:nvPr>
            <p:ph type="title"/>
          </p:nvPr>
        </p:nvSpPr>
        <p:spPr>
          <a:xfrm>
            <a:off x="1007688" y="1435571"/>
            <a:ext cx="8756798" cy="797070"/>
          </a:xfrm>
        </p:spPr>
        <p:txBody>
          <a:bodyPr/>
          <a:lstStyle/>
          <a:p>
            <a:r>
              <a:rPr lang="en-US" dirty="0"/>
              <a:t>Projects must be “cost-effective”.</a:t>
            </a:r>
          </a:p>
        </p:txBody>
      </p:sp>
      <p:sp>
        <p:nvSpPr>
          <p:cNvPr id="12" name="Content Placeholder 2">
            <a:extLst>
              <a:ext uri="{FF2B5EF4-FFF2-40B4-BE49-F238E27FC236}">
                <a16:creationId xmlns:a16="http://schemas.microsoft.com/office/drawing/2014/main" id="{4A702A8B-E980-4AD5-0C57-31B039AB647F}"/>
              </a:ext>
            </a:extLst>
          </p:cNvPr>
          <p:cNvSpPr>
            <a:spLocks noGrp="1"/>
          </p:cNvSpPr>
          <p:nvPr>
            <p:ph idx="1"/>
          </p:nvPr>
        </p:nvSpPr>
        <p:spPr>
          <a:xfrm>
            <a:off x="501503" y="2446953"/>
            <a:ext cx="11189754" cy="2975476"/>
          </a:xfrm>
        </p:spPr>
        <p:txBody>
          <a:bodyPr/>
          <a:lstStyle/>
          <a:p>
            <a:pPr marL="0" indent="0">
              <a:buNone/>
            </a:pPr>
            <a:r>
              <a:rPr lang="en-US" dirty="0"/>
              <a:t> "Cost-effective" means that the present value…of the benefits reasonably expected to be achieved or produced…is greater than the net present value of the costs of implementing, maintaining, and operating such facility, activity, measure, or piece of equipment over its useful life, when discounted at the cost of public borrowing.</a:t>
            </a:r>
          </a:p>
          <a:p>
            <a:pPr marL="0" indent="0">
              <a:buNone/>
            </a:pPr>
            <a:r>
              <a:rPr lang="en-US" dirty="0"/>
              <a:t>	RCW Chapter 39.35C.010 3(a).</a:t>
            </a:r>
          </a:p>
        </p:txBody>
      </p:sp>
      <p:sp>
        <p:nvSpPr>
          <p:cNvPr id="4" name="Slide Number Placeholder 3">
            <a:extLst>
              <a:ext uri="{FF2B5EF4-FFF2-40B4-BE49-F238E27FC236}">
                <a16:creationId xmlns:a16="http://schemas.microsoft.com/office/drawing/2014/main" id="{8A120A06-A27B-ECB5-34D6-D8E6B4B1CF19}"/>
              </a:ext>
            </a:extLst>
          </p:cNvPr>
          <p:cNvSpPr>
            <a:spLocks noGrp="1"/>
          </p:cNvSpPr>
          <p:nvPr>
            <p:ph type="sldNum" sz="quarter" idx="12"/>
          </p:nvPr>
        </p:nvSpPr>
        <p:spPr/>
        <p:txBody>
          <a:bodyPr/>
          <a:lstStyle/>
          <a:p>
            <a:fld id="{DEE5BC03-7CE3-4FE3-BC0A-0ACCA8AC1F24}" type="slidenum">
              <a:rPr lang="en-US" smtClean="0"/>
              <a:pPr/>
              <a:t>11</a:t>
            </a:fld>
            <a:endParaRPr lang="en-US" dirty="0"/>
          </a:p>
        </p:txBody>
      </p:sp>
    </p:spTree>
    <p:extLst>
      <p:ext uri="{BB962C8B-B14F-4D97-AF65-F5344CB8AC3E}">
        <p14:creationId xmlns:p14="http://schemas.microsoft.com/office/powerpoint/2010/main" val="1491510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AF692F-38EE-48CE-BCB8-3B42DE050CF0}"/>
              </a:ext>
            </a:extLst>
          </p:cNvPr>
          <p:cNvSpPr>
            <a:spLocks noGrp="1"/>
          </p:cNvSpPr>
          <p:nvPr>
            <p:ph type="title"/>
          </p:nvPr>
        </p:nvSpPr>
        <p:spPr/>
        <p:txBody>
          <a:bodyPr/>
          <a:lstStyle/>
          <a:p>
            <a:pPr algn="ctr"/>
            <a:r>
              <a:rPr lang="en-US" dirty="0" err="1"/>
              <a:t>Espc</a:t>
            </a:r>
            <a:r>
              <a:rPr lang="en-US" dirty="0"/>
              <a:t> – Energy conservation goals</a:t>
            </a:r>
          </a:p>
        </p:txBody>
      </p:sp>
      <p:sp>
        <p:nvSpPr>
          <p:cNvPr id="3" name="Content Placeholder 2">
            <a:extLst>
              <a:ext uri="{FF2B5EF4-FFF2-40B4-BE49-F238E27FC236}">
                <a16:creationId xmlns:a16="http://schemas.microsoft.com/office/drawing/2014/main" id="{8B6B0F9A-F321-F6AD-5B29-79E9A7CB2A14}"/>
              </a:ext>
            </a:extLst>
          </p:cNvPr>
          <p:cNvSpPr>
            <a:spLocks noGrp="1"/>
          </p:cNvSpPr>
          <p:nvPr>
            <p:ph idx="1"/>
          </p:nvPr>
        </p:nvSpPr>
        <p:spPr>
          <a:xfrm>
            <a:off x="715815" y="2415154"/>
            <a:ext cx="11115967" cy="2637491"/>
          </a:xfrm>
        </p:spPr>
        <p:txBody>
          <a:bodyPr/>
          <a:lstStyle/>
          <a:p>
            <a:pPr lvl="1"/>
            <a:r>
              <a:rPr lang="en-US" dirty="0"/>
              <a:t>Energy consumption</a:t>
            </a:r>
          </a:p>
          <a:p>
            <a:pPr lvl="2"/>
            <a:r>
              <a:rPr lang="en-US" dirty="0"/>
              <a:t>Envelope</a:t>
            </a:r>
          </a:p>
          <a:p>
            <a:pPr lvl="2"/>
            <a:r>
              <a:rPr lang="en-US" dirty="0"/>
              <a:t>HVAC</a:t>
            </a:r>
          </a:p>
          <a:p>
            <a:pPr lvl="2"/>
            <a:r>
              <a:rPr lang="en-US" dirty="0"/>
              <a:t>Lighting</a:t>
            </a:r>
          </a:p>
          <a:p>
            <a:pPr lvl="2"/>
            <a:r>
              <a:rPr lang="en-US" dirty="0"/>
              <a:t>Solar and Solar with Storage</a:t>
            </a:r>
          </a:p>
          <a:p>
            <a:pPr lvl="2"/>
            <a:endParaRPr lang="en-US" dirty="0"/>
          </a:p>
        </p:txBody>
      </p:sp>
      <p:sp>
        <p:nvSpPr>
          <p:cNvPr id="4" name="Slide Number Placeholder 3">
            <a:extLst>
              <a:ext uri="{FF2B5EF4-FFF2-40B4-BE49-F238E27FC236}">
                <a16:creationId xmlns:a16="http://schemas.microsoft.com/office/drawing/2014/main" id="{FD0ECDF6-4DAD-96A3-FB10-14EF0D0217D4}"/>
              </a:ext>
            </a:extLst>
          </p:cNvPr>
          <p:cNvSpPr>
            <a:spLocks noGrp="1"/>
          </p:cNvSpPr>
          <p:nvPr>
            <p:ph type="sldNum" sz="quarter" idx="12"/>
          </p:nvPr>
        </p:nvSpPr>
        <p:spPr/>
        <p:txBody>
          <a:bodyPr/>
          <a:lstStyle/>
          <a:p>
            <a:fld id="{DEE5BC03-7CE3-4FE3-BC0A-0ACCA8AC1F24}" type="slidenum">
              <a:rPr lang="en-US" smtClean="0"/>
              <a:pPr/>
              <a:t>12</a:t>
            </a:fld>
            <a:endParaRPr lang="en-US" dirty="0"/>
          </a:p>
        </p:txBody>
      </p:sp>
    </p:spTree>
    <p:extLst>
      <p:ext uri="{BB962C8B-B14F-4D97-AF65-F5344CB8AC3E}">
        <p14:creationId xmlns:p14="http://schemas.microsoft.com/office/powerpoint/2010/main" val="40927454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9539B6-9B2E-1301-1A1E-3834E5D05296}"/>
              </a:ext>
            </a:extLst>
          </p:cNvPr>
          <p:cNvSpPr>
            <a:spLocks noGrp="1"/>
          </p:cNvSpPr>
          <p:nvPr>
            <p:ph type="title"/>
          </p:nvPr>
        </p:nvSpPr>
        <p:spPr/>
        <p:txBody>
          <a:bodyPr/>
          <a:lstStyle/>
          <a:p>
            <a:pPr algn="ctr"/>
            <a:r>
              <a:rPr lang="en-US" dirty="0" err="1"/>
              <a:t>Espc</a:t>
            </a:r>
            <a:r>
              <a:rPr lang="en-US" dirty="0"/>
              <a:t> – indirect energy costs</a:t>
            </a:r>
            <a:br>
              <a:rPr lang="en-US" dirty="0"/>
            </a:br>
            <a:r>
              <a:rPr lang="en-US" sz="2000" dirty="0"/>
              <a:t>	</a:t>
            </a:r>
            <a:endParaRPr lang="en-US" dirty="0"/>
          </a:p>
        </p:txBody>
      </p:sp>
      <p:sp>
        <p:nvSpPr>
          <p:cNvPr id="3" name="Content Placeholder 2">
            <a:extLst>
              <a:ext uri="{FF2B5EF4-FFF2-40B4-BE49-F238E27FC236}">
                <a16:creationId xmlns:a16="http://schemas.microsoft.com/office/drawing/2014/main" id="{E78AB7F1-EB5E-0CC5-E875-B52D8FCDFF8E}"/>
              </a:ext>
            </a:extLst>
          </p:cNvPr>
          <p:cNvSpPr>
            <a:spLocks noGrp="1"/>
          </p:cNvSpPr>
          <p:nvPr>
            <p:ph idx="1"/>
          </p:nvPr>
        </p:nvSpPr>
        <p:spPr/>
        <p:txBody>
          <a:bodyPr/>
          <a:lstStyle/>
          <a:p>
            <a:pPr lvl="1"/>
            <a:r>
              <a:rPr lang="en-US" dirty="0"/>
              <a:t>Other Energy costs</a:t>
            </a:r>
          </a:p>
          <a:p>
            <a:pPr lvl="2">
              <a:buFont typeface="Courier New" panose="02070309020205020404" pitchFamily="49" charset="0"/>
              <a:buChar char="o"/>
            </a:pPr>
            <a:r>
              <a:rPr lang="en-US" dirty="0"/>
              <a:t>Water and Sewage</a:t>
            </a:r>
          </a:p>
          <a:p>
            <a:pPr lvl="2">
              <a:buFont typeface="Courier New" panose="02070309020205020404" pitchFamily="49" charset="0"/>
              <a:buChar char="o"/>
            </a:pPr>
            <a:endParaRPr lang="en-US" dirty="0"/>
          </a:p>
        </p:txBody>
      </p:sp>
      <p:sp>
        <p:nvSpPr>
          <p:cNvPr id="4" name="Slide Number Placeholder 3">
            <a:extLst>
              <a:ext uri="{FF2B5EF4-FFF2-40B4-BE49-F238E27FC236}">
                <a16:creationId xmlns:a16="http://schemas.microsoft.com/office/drawing/2014/main" id="{56D48BF5-9179-5742-2807-F7BD0CF2A72E}"/>
              </a:ext>
            </a:extLst>
          </p:cNvPr>
          <p:cNvSpPr>
            <a:spLocks noGrp="1"/>
          </p:cNvSpPr>
          <p:nvPr>
            <p:ph type="sldNum" sz="quarter" idx="12"/>
          </p:nvPr>
        </p:nvSpPr>
        <p:spPr/>
        <p:txBody>
          <a:bodyPr/>
          <a:lstStyle/>
          <a:p>
            <a:fld id="{DEE5BC03-7CE3-4FE3-BC0A-0ACCA8AC1F24}" type="slidenum">
              <a:rPr lang="en-US" smtClean="0"/>
              <a:pPr/>
              <a:t>13</a:t>
            </a:fld>
            <a:endParaRPr lang="en-US" dirty="0"/>
          </a:p>
        </p:txBody>
      </p:sp>
    </p:spTree>
    <p:extLst>
      <p:ext uri="{BB962C8B-B14F-4D97-AF65-F5344CB8AC3E}">
        <p14:creationId xmlns:p14="http://schemas.microsoft.com/office/powerpoint/2010/main" val="23327844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C095D5-7265-B144-4EEE-CC8E761C138D}"/>
              </a:ext>
            </a:extLst>
          </p:cNvPr>
          <p:cNvSpPr>
            <a:spLocks noGrp="1"/>
          </p:cNvSpPr>
          <p:nvPr>
            <p:ph type="title"/>
          </p:nvPr>
        </p:nvSpPr>
        <p:spPr/>
        <p:txBody>
          <a:bodyPr/>
          <a:lstStyle/>
          <a:p>
            <a:pPr algn="ctr"/>
            <a:r>
              <a:rPr lang="en-US" dirty="0" err="1"/>
              <a:t>EspC</a:t>
            </a:r>
            <a:r>
              <a:rPr lang="en-US" dirty="0"/>
              <a:t> – niche energy costs</a:t>
            </a:r>
          </a:p>
        </p:txBody>
      </p:sp>
      <p:sp>
        <p:nvSpPr>
          <p:cNvPr id="3" name="Content Placeholder 2">
            <a:extLst>
              <a:ext uri="{FF2B5EF4-FFF2-40B4-BE49-F238E27FC236}">
                <a16:creationId xmlns:a16="http://schemas.microsoft.com/office/drawing/2014/main" id="{6DEB7E0E-762E-EF97-4E75-90318BC1B146}"/>
              </a:ext>
            </a:extLst>
          </p:cNvPr>
          <p:cNvSpPr>
            <a:spLocks noGrp="1"/>
          </p:cNvSpPr>
          <p:nvPr>
            <p:ph idx="1"/>
          </p:nvPr>
        </p:nvSpPr>
        <p:spPr/>
        <p:txBody>
          <a:bodyPr/>
          <a:lstStyle/>
          <a:p>
            <a:pPr lvl="1"/>
            <a:r>
              <a:rPr lang="en-US" dirty="0"/>
              <a:t>Demand peaks </a:t>
            </a:r>
          </a:p>
          <a:p>
            <a:pPr lvl="2">
              <a:buFont typeface="Courier New" panose="02070309020205020404" pitchFamily="49" charset="0"/>
              <a:buChar char="o"/>
            </a:pPr>
            <a:r>
              <a:rPr lang="en-US" dirty="0"/>
              <a:t>HVAC Controls</a:t>
            </a:r>
          </a:p>
          <a:p>
            <a:pPr lvl="2">
              <a:buFont typeface="Courier New" panose="02070309020205020404" pitchFamily="49" charset="0"/>
              <a:buChar char="o"/>
            </a:pPr>
            <a:r>
              <a:rPr lang="en-US" dirty="0"/>
              <a:t>Solar</a:t>
            </a:r>
          </a:p>
          <a:p>
            <a:pPr lvl="2">
              <a:buFont typeface="Courier New" panose="02070309020205020404" pitchFamily="49" charset="0"/>
              <a:buChar char="o"/>
            </a:pPr>
            <a:r>
              <a:rPr lang="en-US" dirty="0"/>
              <a:t>EV Charging</a:t>
            </a:r>
          </a:p>
        </p:txBody>
      </p:sp>
      <p:sp>
        <p:nvSpPr>
          <p:cNvPr id="4" name="Slide Number Placeholder 3">
            <a:extLst>
              <a:ext uri="{FF2B5EF4-FFF2-40B4-BE49-F238E27FC236}">
                <a16:creationId xmlns:a16="http://schemas.microsoft.com/office/drawing/2014/main" id="{4FDB5599-0A31-9FA7-521B-31C7C7148610}"/>
              </a:ext>
            </a:extLst>
          </p:cNvPr>
          <p:cNvSpPr>
            <a:spLocks noGrp="1"/>
          </p:cNvSpPr>
          <p:nvPr>
            <p:ph type="sldNum" sz="quarter" idx="12"/>
          </p:nvPr>
        </p:nvSpPr>
        <p:spPr/>
        <p:txBody>
          <a:bodyPr/>
          <a:lstStyle/>
          <a:p>
            <a:fld id="{DEE5BC03-7CE3-4FE3-BC0A-0ACCA8AC1F24}" type="slidenum">
              <a:rPr lang="en-US" smtClean="0"/>
              <a:pPr/>
              <a:t>14</a:t>
            </a:fld>
            <a:endParaRPr lang="en-US" dirty="0"/>
          </a:p>
        </p:txBody>
      </p:sp>
    </p:spTree>
    <p:extLst>
      <p:ext uri="{BB962C8B-B14F-4D97-AF65-F5344CB8AC3E}">
        <p14:creationId xmlns:p14="http://schemas.microsoft.com/office/powerpoint/2010/main" val="37544687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7C76F4-467C-5867-5B80-8E482A30E3DC}"/>
              </a:ext>
            </a:extLst>
          </p:cNvPr>
          <p:cNvSpPr>
            <a:spLocks noGrp="1"/>
          </p:cNvSpPr>
          <p:nvPr>
            <p:ph type="title"/>
          </p:nvPr>
        </p:nvSpPr>
        <p:spPr/>
        <p:txBody>
          <a:bodyPr/>
          <a:lstStyle/>
          <a:p>
            <a:pPr algn="ctr"/>
            <a:r>
              <a:rPr lang="en-US" dirty="0" err="1"/>
              <a:t>Espc</a:t>
            </a:r>
            <a:r>
              <a:rPr lang="en-US" dirty="0"/>
              <a:t> – energy related goals</a:t>
            </a:r>
            <a:br>
              <a:rPr lang="en-US" dirty="0"/>
            </a:br>
            <a:endParaRPr lang="en-US" dirty="0"/>
          </a:p>
        </p:txBody>
      </p:sp>
      <p:sp>
        <p:nvSpPr>
          <p:cNvPr id="3" name="Content Placeholder 2">
            <a:extLst>
              <a:ext uri="{FF2B5EF4-FFF2-40B4-BE49-F238E27FC236}">
                <a16:creationId xmlns:a16="http://schemas.microsoft.com/office/drawing/2014/main" id="{91E5B346-DF9B-D42A-5093-2461956D07B8}"/>
              </a:ext>
            </a:extLst>
          </p:cNvPr>
          <p:cNvSpPr>
            <a:spLocks noGrp="1"/>
          </p:cNvSpPr>
          <p:nvPr>
            <p:ph idx="1"/>
          </p:nvPr>
        </p:nvSpPr>
        <p:spPr/>
        <p:txBody>
          <a:bodyPr/>
          <a:lstStyle/>
          <a:p>
            <a:pPr lvl="1"/>
            <a:r>
              <a:rPr lang="en-US" dirty="0"/>
              <a:t>GHG emissions</a:t>
            </a:r>
          </a:p>
          <a:p>
            <a:pPr lvl="2">
              <a:buFont typeface="Courier New" panose="02070309020205020404" pitchFamily="49" charset="0"/>
              <a:buChar char="o"/>
            </a:pPr>
            <a:r>
              <a:rPr lang="en-US" dirty="0"/>
              <a:t>Carbon Capture</a:t>
            </a:r>
          </a:p>
          <a:p>
            <a:pPr lvl="2">
              <a:buFont typeface="Courier New" panose="02070309020205020404" pitchFamily="49" charset="0"/>
              <a:buChar char="o"/>
            </a:pPr>
            <a:r>
              <a:rPr lang="en-US" dirty="0"/>
              <a:t>Steam to Hot Water</a:t>
            </a:r>
          </a:p>
        </p:txBody>
      </p:sp>
      <p:sp>
        <p:nvSpPr>
          <p:cNvPr id="4" name="Slide Number Placeholder 3">
            <a:extLst>
              <a:ext uri="{FF2B5EF4-FFF2-40B4-BE49-F238E27FC236}">
                <a16:creationId xmlns:a16="http://schemas.microsoft.com/office/drawing/2014/main" id="{306F8343-C0FB-8D7D-9CE6-6836B94B1C32}"/>
              </a:ext>
            </a:extLst>
          </p:cNvPr>
          <p:cNvSpPr>
            <a:spLocks noGrp="1"/>
          </p:cNvSpPr>
          <p:nvPr>
            <p:ph type="sldNum" sz="quarter" idx="12"/>
          </p:nvPr>
        </p:nvSpPr>
        <p:spPr/>
        <p:txBody>
          <a:bodyPr/>
          <a:lstStyle/>
          <a:p>
            <a:fld id="{DEE5BC03-7CE3-4FE3-BC0A-0ACCA8AC1F24}" type="slidenum">
              <a:rPr lang="en-US" smtClean="0"/>
              <a:pPr/>
              <a:t>15</a:t>
            </a:fld>
            <a:endParaRPr lang="en-US" dirty="0"/>
          </a:p>
        </p:txBody>
      </p:sp>
    </p:spTree>
    <p:extLst>
      <p:ext uri="{BB962C8B-B14F-4D97-AF65-F5344CB8AC3E}">
        <p14:creationId xmlns:p14="http://schemas.microsoft.com/office/powerpoint/2010/main" val="4673426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5268DA-9F1C-C00C-090D-377264D25756}"/>
              </a:ext>
            </a:extLst>
          </p:cNvPr>
          <p:cNvSpPr>
            <a:spLocks noGrp="1"/>
          </p:cNvSpPr>
          <p:nvPr>
            <p:ph type="title"/>
          </p:nvPr>
        </p:nvSpPr>
        <p:spPr/>
        <p:txBody>
          <a:bodyPr/>
          <a:lstStyle/>
          <a:p>
            <a:pPr algn="ctr"/>
            <a:r>
              <a:rPr lang="en-US" dirty="0"/>
              <a:t>Energy savings performance contracts</a:t>
            </a:r>
            <a:br>
              <a:rPr lang="en-US" dirty="0"/>
            </a:br>
            <a:r>
              <a:rPr lang="en-US" sz="2000" dirty="0"/>
              <a:t>	Conservation Projects goals</a:t>
            </a:r>
            <a:endParaRPr lang="en-US" dirty="0"/>
          </a:p>
        </p:txBody>
      </p:sp>
      <p:sp>
        <p:nvSpPr>
          <p:cNvPr id="3" name="Content Placeholder 2">
            <a:extLst>
              <a:ext uri="{FF2B5EF4-FFF2-40B4-BE49-F238E27FC236}">
                <a16:creationId xmlns:a16="http://schemas.microsoft.com/office/drawing/2014/main" id="{966489A9-FC35-5380-E6A4-CAC511207731}"/>
              </a:ext>
            </a:extLst>
          </p:cNvPr>
          <p:cNvSpPr>
            <a:spLocks noGrp="1"/>
          </p:cNvSpPr>
          <p:nvPr>
            <p:ph idx="1"/>
          </p:nvPr>
        </p:nvSpPr>
        <p:spPr/>
        <p:txBody>
          <a:bodyPr/>
          <a:lstStyle/>
          <a:p>
            <a:r>
              <a:rPr lang="en-US" dirty="0"/>
              <a:t>Retro-commissioning</a:t>
            </a:r>
          </a:p>
          <a:p>
            <a:endParaRPr lang="en-US" dirty="0"/>
          </a:p>
        </p:txBody>
      </p:sp>
      <p:sp>
        <p:nvSpPr>
          <p:cNvPr id="4" name="Slide Number Placeholder 3">
            <a:extLst>
              <a:ext uri="{FF2B5EF4-FFF2-40B4-BE49-F238E27FC236}">
                <a16:creationId xmlns:a16="http://schemas.microsoft.com/office/drawing/2014/main" id="{054D0011-F00A-09EC-9376-FA5E3232B9C2}"/>
              </a:ext>
            </a:extLst>
          </p:cNvPr>
          <p:cNvSpPr>
            <a:spLocks noGrp="1"/>
          </p:cNvSpPr>
          <p:nvPr>
            <p:ph type="sldNum" sz="quarter" idx="12"/>
          </p:nvPr>
        </p:nvSpPr>
        <p:spPr/>
        <p:txBody>
          <a:bodyPr/>
          <a:lstStyle/>
          <a:p>
            <a:fld id="{DEE5BC03-7CE3-4FE3-BC0A-0ACCA8AC1F24}" type="slidenum">
              <a:rPr lang="en-US" smtClean="0"/>
              <a:pPr/>
              <a:t>16</a:t>
            </a:fld>
            <a:endParaRPr lang="en-US" dirty="0"/>
          </a:p>
        </p:txBody>
      </p:sp>
    </p:spTree>
    <p:extLst>
      <p:ext uri="{BB962C8B-B14F-4D97-AF65-F5344CB8AC3E}">
        <p14:creationId xmlns:p14="http://schemas.microsoft.com/office/powerpoint/2010/main" val="32421714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09EFA8-AE91-A582-D937-393E3979558D}"/>
              </a:ext>
            </a:extLst>
          </p:cNvPr>
          <p:cNvSpPr>
            <a:spLocks noGrp="1"/>
          </p:cNvSpPr>
          <p:nvPr>
            <p:ph type="title"/>
          </p:nvPr>
        </p:nvSpPr>
        <p:spPr>
          <a:xfrm>
            <a:off x="538017" y="1410933"/>
            <a:ext cx="8234509" cy="797070"/>
          </a:xfrm>
        </p:spPr>
        <p:txBody>
          <a:bodyPr/>
          <a:lstStyle/>
          <a:p>
            <a:pPr algn="ctr"/>
            <a:r>
              <a:rPr lang="en-US" dirty="0"/>
              <a:t>Best opportunities</a:t>
            </a:r>
          </a:p>
        </p:txBody>
      </p:sp>
      <p:sp>
        <p:nvSpPr>
          <p:cNvPr id="3" name="Content Placeholder 2">
            <a:extLst>
              <a:ext uri="{FF2B5EF4-FFF2-40B4-BE49-F238E27FC236}">
                <a16:creationId xmlns:a16="http://schemas.microsoft.com/office/drawing/2014/main" id="{00C7A91E-70AE-F8BC-7CB0-B87386C3C054}"/>
              </a:ext>
            </a:extLst>
          </p:cNvPr>
          <p:cNvSpPr>
            <a:spLocks noGrp="1"/>
          </p:cNvSpPr>
          <p:nvPr>
            <p:ph idx="1"/>
          </p:nvPr>
        </p:nvSpPr>
        <p:spPr>
          <a:xfrm>
            <a:off x="714302" y="2198042"/>
            <a:ext cx="10763395" cy="3974157"/>
          </a:xfrm>
        </p:spPr>
        <p:txBody>
          <a:bodyPr/>
          <a:lstStyle/>
          <a:p>
            <a:r>
              <a:rPr lang="en-US" dirty="0"/>
              <a:t>Electrical Conservation </a:t>
            </a:r>
          </a:p>
          <a:p>
            <a:r>
              <a:rPr lang="en-US" dirty="0"/>
              <a:t>Thermal Conservation</a:t>
            </a:r>
          </a:p>
          <a:p>
            <a:r>
              <a:rPr lang="en-US" dirty="0"/>
              <a:t>Water Conservation</a:t>
            </a:r>
          </a:p>
          <a:p>
            <a:r>
              <a:rPr lang="en-US" dirty="0"/>
              <a:t>Take some time to assess the different conservation metrics, you may find an opportunity that hadn’t been obvious. </a:t>
            </a:r>
          </a:p>
          <a:p>
            <a:pPr marL="0" indent="0">
              <a:buNone/>
            </a:pPr>
            <a:r>
              <a:rPr lang="en-US" dirty="0"/>
              <a:t> </a:t>
            </a:r>
          </a:p>
          <a:p>
            <a:pPr marL="0" indent="0">
              <a:buNone/>
            </a:pPr>
            <a:endParaRPr lang="en-US" dirty="0"/>
          </a:p>
          <a:p>
            <a:pPr marL="0" indent="0">
              <a:buNone/>
            </a:pPr>
            <a:endParaRPr lang="en-US" dirty="0"/>
          </a:p>
          <a:p>
            <a:endParaRPr lang="en-US" dirty="0"/>
          </a:p>
          <a:p>
            <a:endParaRPr lang="en-US" dirty="0"/>
          </a:p>
          <a:p>
            <a:pPr lvl="1"/>
            <a:endParaRPr lang="en-US" dirty="0"/>
          </a:p>
          <a:p>
            <a:endParaRPr lang="en-US" dirty="0"/>
          </a:p>
        </p:txBody>
      </p:sp>
      <p:sp>
        <p:nvSpPr>
          <p:cNvPr id="4" name="Slide Number Placeholder 3">
            <a:extLst>
              <a:ext uri="{FF2B5EF4-FFF2-40B4-BE49-F238E27FC236}">
                <a16:creationId xmlns:a16="http://schemas.microsoft.com/office/drawing/2014/main" id="{C6ABCED8-1DF7-CCAA-5408-A4DA19E5AC87}"/>
              </a:ext>
            </a:extLst>
          </p:cNvPr>
          <p:cNvSpPr>
            <a:spLocks noGrp="1"/>
          </p:cNvSpPr>
          <p:nvPr>
            <p:ph type="sldNum" sz="quarter" idx="12"/>
          </p:nvPr>
        </p:nvSpPr>
        <p:spPr/>
        <p:txBody>
          <a:bodyPr/>
          <a:lstStyle/>
          <a:p>
            <a:fld id="{DEE5BC03-7CE3-4FE3-BC0A-0ACCA8AC1F24}" type="slidenum">
              <a:rPr lang="en-US" smtClean="0"/>
              <a:pPr/>
              <a:t>17</a:t>
            </a:fld>
            <a:endParaRPr lang="en-US" dirty="0"/>
          </a:p>
        </p:txBody>
      </p:sp>
    </p:spTree>
    <p:extLst>
      <p:ext uri="{BB962C8B-B14F-4D97-AF65-F5344CB8AC3E}">
        <p14:creationId xmlns:p14="http://schemas.microsoft.com/office/powerpoint/2010/main" val="36755287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326AA-86D7-80BC-5118-B817B7F7339B}"/>
              </a:ext>
            </a:extLst>
          </p:cNvPr>
          <p:cNvSpPr>
            <a:spLocks noGrp="1"/>
          </p:cNvSpPr>
          <p:nvPr>
            <p:ph type="title"/>
          </p:nvPr>
        </p:nvSpPr>
        <p:spPr/>
        <p:txBody>
          <a:bodyPr/>
          <a:lstStyle/>
          <a:p>
            <a:r>
              <a:rPr lang="en-US" dirty="0"/>
              <a:t>A few other details</a:t>
            </a:r>
          </a:p>
        </p:txBody>
      </p:sp>
      <p:sp>
        <p:nvSpPr>
          <p:cNvPr id="7" name="Content Placeholder 2">
            <a:extLst>
              <a:ext uri="{FF2B5EF4-FFF2-40B4-BE49-F238E27FC236}">
                <a16:creationId xmlns:a16="http://schemas.microsoft.com/office/drawing/2014/main" id="{C41FDC81-3E10-7830-8BD5-EA31CB349DC7}"/>
              </a:ext>
            </a:extLst>
          </p:cNvPr>
          <p:cNvSpPr>
            <a:spLocks noGrp="1"/>
          </p:cNvSpPr>
          <p:nvPr>
            <p:ph idx="1"/>
          </p:nvPr>
        </p:nvSpPr>
        <p:spPr>
          <a:xfrm>
            <a:off x="1104404" y="2454266"/>
            <a:ext cx="9983191" cy="1951479"/>
          </a:xfrm>
        </p:spPr>
        <p:txBody>
          <a:bodyPr/>
          <a:lstStyle/>
          <a:p>
            <a:r>
              <a:rPr lang="en-US" dirty="0"/>
              <a:t>Building Tune-up program</a:t>
            </a:r>
          </a:p>
          <a:p>
            <a:r>
              <a:rPr lang="en-US" dirty="0"/>
              <a:t>Schedule to control startup grants</a:t>
            </a:r>
          </a:p>
          <a:p>
            <a:endParaRPr lang="en-US" dirty="0"/>
          </a:p>
        </p:txBody>
      </p:sp>
      <p:sp>
        <p:nvSpPr>
          <p:cNvPr id="4" name="Slide Number Placeholder 3">
            <a:extLst>
              <a:ext uri="{FF2B5EF4-FFF2-40B4-BE49-F238E27FC236}">
                <a16:creationId xmlns:a16="http://schemas.microsoft.com/office/drawing/2014/main" id="{600493AF-65C5-0B71-2324-2531D702F647}"/>
              </a:ext>
            </a:extLst>
          </p:cNvPr>
          <p:cNvSpPr>
            <a:spLocks noGrp="1"/>
          </p:cNvSpPr>
          <p:nvPr>
            <p:ph type="sldNum" sz="quarter" idx="12"/>
          </p:nvPr>
        </p:nvSpPr>
        <p:spPr/>
        <p:txBody>
          <a:bodyPr/>
          <a:lstStyle/>
          <a:p>
            <a:fld id="{DEE5BC03-7CE3-4FE3-BC0A-0ACCA8AC1F24}" type="slidenum">
              <a:rPr lang="en-US" smtClean="0"/>
              <a:pPr/>
              <a:t>18</a:t>
            </a:fld>
            <a:endParaRPr lang="en-US" dirty="0"/>
          </a:p>
        </p:txBody>
      </p:sp>
    </p:spTree>
    <p:extLst>
      <p:ext uri="{BB962C8B-B14F-4D97-AF65-F5344CB8AC3E}">
        <p14:creationId xmlns:p14="http://schemas.microsoft.com/office/powerpoint/2010/main" val="41063288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6077" y="2597613"/>
            <a:ext cx="7567246" cy="611619"/>
          </a:xfrm>
        </p:spPr>
        <p:txBody>
          <a:bodyPr/>
          <a:lstStyle/>
          <a:p>
            <a:pPr algn="ctr"/>
            <a:r>
              <a:rPr lang="en-US" dirty="0"/>
              <a:t>As usual, reach out for support.</a:t>
            </a:r>
          </a:p>
        </p:txBody>
      </p:sp>
      <p:sp>
        <p:nvSpPr>
          <p:cNvPr id="3" name="Text Placeholder 2"/>
          <p:cNvSpPr>
            <a:spLocks noGrp="1"/>
          </p:cNvSpPr>
          <p:nvPr>
            <p:ph type="body" sz="quarter" idx="10"/>
          </p:nvPr>
        </p:nvSpPr>
        <p:spPr>
          <a:xfrm>
            <a:off x="2870522" y="3519814"/>
            <a:ext cx="8483278" cy="2174408"/>
          </a:xfrm>
        </p:spPr>
        <p:txBody>
          <a:bodyPr/>
          <a:lstStyle/>
          <a:p>
            <a:pPr marL="0" indent="0">
              <a:buNone/>
            </a:pPr>
            <a:r>
              <a:rPr lang="en-US" dirty="0">
                <a:hlinkClick r:id="rId3"/>
              </a:rPr>
              <a:t>SBCTC Capital Budget Sustainability</a:t>
            </a:r>
            <a:endParaRPr lang="en-US" dirty="0"/>
          </a:p>
          <a:p>
            <a:pPr marL="0" indent="0">
              <a:buNone/>
            </a:pPr>
            <a:endParaRPr lang="en-US" dirty="0"/>
          </a:p>
          <a:p>
            <a:pPr marL="0" indent="0">
              <a:buNone/>
            </a:pPr>
            <a:r>
              <a:rPr lang="en-US" dirty="0">
                <a:hlinkClick r:id="rId4"/>
              </a:rPr>
              <a:t>semorgan@sbctc.edu</a:t>
            </a:r>
            <a:endParaRPr lang="en-US" dirty="0"/>
          </a:p>
          <a:p>
            <a:pPr marL="0" indent="0">
              <a:buNone/>
            </a:pPr>
            <a:endParaRPr lang="en-US" dirty="0"/>
          </a:p>
        </p:txBody>
      </p:sp>
    </p:spTree>
    <p:extLst>
      <p:ext uri="{BB962C8B-B14F-4D97-AF65-F5344CB8AC3E}">
        <p14:creationId xmlns:p14="http://schemas.microsoft.com/office/powerpoint/2010/main" val="41882862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69CC1C-DCCD-F3D0-6EA8-0D7BF716988E}"/>
              </a:ext>
            </a:extLst>
          </p:cNvPr>
          <p:cNvSpPr>
            <a:spLocks noGrp="1"/>
          </p:cNvSpPr>
          <p:nvPr>
            <p:ph type="title"/>
          </p:nvPr>
        </p:nvSpPr>
        <p:spPr>
          <a:xfrm>
            <a:off x="889986" y="1564451"/>
            <a:ext cx="11115967" cy="797070"/>
          </a:xfrm>
        </p:spPr>
        <p:txBody>
          <a:bodyPr/>
          <a:lstStyle/>
          <a:p>
            <a:r>
              <a:rPr lang="en-US" dirty="0"/>
              <a:t>Private utility Electric rates are increasing. </a:t>
            </a:r>
          </a:p>
        </p:txBody>
      </p:sp>
      <p:sp>
        <p:nvSpPr>
          <p:cNvPr id="4" name="Slide Number Placeholder 3">
            <a:extLst>
              <a:ext uri="{FF2B5EF4-FFF2-40B4-BE49-F238E27FC236}">
                <a16:creationId xmlns:a16="http://schemas.microsoft.com/office/drawing/2014/main" id="{BC826BBB-172C-D221-7CE2-0A2F2BAC2F97}"/>
              </a:ext>
              <a:ext uri="{C183D7F6-B498-43B3-948B-1728B52AA6E4}">
                <adec:decorative xmlns:adec="http://schemas.microsoft.com/office/drawing/2017/decorative" val="1"/>
              </a:ext>
            </a:extLst>
          </p:cNvPr>
          <p:cNvSpPr>
            <a:spLocks noGrp="1"/>
          </p:cNvSpPr>
          <p:nvPr>
            <p:ph type="sldNum" sz="quarter" idx="12"/>
          </p:nvPr>
        </p:nvSpPr>
        <p:spPr/>
        <p:txBody>
          <a:bodyPr/>
          <a:lstStyle/>
          <a:p>
            <a:fld id="{DEE5BC03-7CE3-4FE3-BC0A-0ACCA8AC1F24}" type="slidenum">
              <a:rPr lang="en-US" smtClean="0"/>
              <a:pPr/>
              <a:t>2</a:t>
            </a:fld>
            <a:endParaRPr lang="en-US" dirty="0"/>
          </a:p>
        </p:txBody>
      </p:sp>
      <p:pic>
        <p:nvPicPr>
          <p:cNvPr id="7" name="Picture 6" descr="Chart of average electrical costs per kilowatthour from 2019 to 2025.">
            <a:extLst>
              <a:ext uri="{FF2B5EF4-FFF2-40B4-BE49-F238E27FC236}">
                <a16:creationId xmlns:a16="http://schemas.microsoft.com/office/drawing/2014/main" id="{0F60E110-96E4-82EA-2B3A-E4F1CCC944EC}"/>
              </a:ext>
            </a:extLst>
          </p:cNvPr>
          <p:cNvPicPr>
            <a:picLocks noChangeAspect="1"/>
          </p:cNvPicPr>
          <p:nvPr/>
        </p:nvPicPr>
        <p:blipFill>
          <a:blip r:embed="rId3"/>
          <a:stretch>
            <a:fillRect/>
          </a:stretch>
        </p:blipFill>
        <p:spPr>
          <a:xfrm>
            <a:off x="2462469" y="2361521"/>
            <a:ext cx="7267062" cy="4029805"/>
          </a:xfrm>
          <a:prstGeom prst="rect">
            <a:avLst/>
          </a:prstGeom>
        </p:spPr>
      </p:pic>
    </p:spTree>
    <p:extLst>
      <p:ext uri="{BB962C8B-B14F-4D97-AF65-F5344CB8AC3E}">
        <p14:creationId xmlns:p14="http://schemas.microsoft.com/office/powerpoint/2010/main" val="15634742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3ED8A-580B-6025-83DB-D8E320D91F2C}"/>
              </a:ext>
            </a:extLst>
          </p:cNvPr>
          <p:cNvSpPr>
            <a:spLocks noGrp="1"/>
          </p:cNvSpPr>
          <p:nvPr>
            <p:ph type="title"/>
          </p:nvPr>
        </p:nvSpPr>
        <p:spPr>
          <a:xfrm>
            <a:off x="991155" y="1482700"/>
            <a:ext cx="10209688" cy="797070"/>
          </a:xfrm>
        </p:spPr>
        <p:txBody>
          <a:bodyPr/>
          <a:lstStyle/>
          <a:p>
            <a:pPr algn="ctr"/>
            <a:r>
              <a:rPr lang="en-US" dirty="0"/>
              <a:t>We’re seeing a wide range of impacts.</a:t>
            </a:r>
          </a:p>
        </p:txBody>
      </p:sp>
      <p:sp>
        <p:nvSpPr>
          <p:cNvPr id="3" name="Content Placeholder 2">
            <a:extLst>
              <a:ext uri="{FF2B5EF4-FFF2-40B4-BE49-F238E27FC236}">
                <a16:creationId xmlns:a16="http://schemas.microsoft.com/office/drawing/2014/main" id="{6DE6E8C3-E5CB-F5C7-CBE7-DEB662BAD378}"/>
              </a:ext>
            </a:extLst>
          </p:cNvPr>
          <p:cNvSpPr>
            <a:spLocks noGrp="1"/>
          </p:cNvSpPr>
          <p:nvPr>
            <p:ph idx="1"/>
          </p:nvPr>
        </p:nvSpPr>
        <p:spPr>
          <a:xfrm>
            <a:off x="685118" y="2279770"/>
            <a:ext cx="10821761" cy="3757046"/>
          </a:xfrm>
        </p:spPr>
        <p:txBody>
          <a:bodyPr/>
          <a:lstStyle/>
          <a:p>
            <a:r>
              <a:rPr lang="en-US" dirty="0">
                <a:solidFill>
                  <a:srgbClr val="00B050"/>
                </a:solidFill>
              </a:rPr>
              <a:t>&lt;10%: Big Bend, Centralia, Lower Columbia, N Seattle, Peninsula, Pierce Ft Steilacoom, Grays Harbor</a:t>
            </a:r>
          </a:p>
          <a:p>
            <a:r>
              <a:rPr lang="en-US" dirty="0">
                <a:solidFill>
                  <a:srgbClr val="00B050"/>
                </a:solidFill>
              </a:rPr>
              <a:t>10 – 20%: Clark, Columbia Basin, Edmonds, South Seattle, SPSCC </a:t>
            </a:r>
          </a:p>
          <a:p>
            <a:r>
              <a:rPr lang="en-US" dirty="0">
                <a:solidFill>
                  <a:srgbClr val="FFC000"/>
                </a:solidFill>
              </a:rPr>
              <a:t>20 – 30%: Bates, Everett, Seattle Central, Spokane Falls, Tacoma, Wenatchee, Yakima</a:t>
            </a:r>
          </a:p>
          <a:p>
            <a:r>
              <a:rPr lang="en-US" dirty="0">
                <a:solidFill>
                  <a:srgbClr val="FFC000"/>
                </a:solidFill>
              </a:rPr>
              <a:t>30 – 50%: Green River, Highline, Lake WA, Spokane, Walla Walla, Whatcom</a:t>
            </a:r>
          </a:p>
          <a:p>
            <a:r>
              <a:rPr lang="en-US" dirty="0">
                <a:solidFill>
                  <a:srgbClr val="FF0000"/>
                </a:solidFill>
              </a:rPr>
              <a:t>50 – 80%: Cascadia, Skagit Valley </a:t>
            </a:r>
          </a:p>
          <a:p>
            <a:r>
              <a:rPr lang="en-US" dirty="0">
                <a:solidFill>
                  <a:srgbClr val="FF0000"/>
                </a:solidFill>
              </a:rPr>
              <a:t>Over 100%: Bellevue, Pierce Puyallup</a:t>
            </a:r>
          </a:p>
        </p:txBody>
      </p:sp>
      <p:sp>
        <p:nvSpPr>
          <p:cNvPr id="4" name="Slide Number Placeholder 3">
            <a:extLst>
              <a:ext uri="{FF2B5EF4-FFF2-40B4-BE49-F238E27FC236}">
                <a16:creationId xmlns:a16="http://schemas.microsoft.com/office/drawing/2014/main" id="{C146C8D7-CFE3-6246-7BDA-ED97DFBC088A}"/>
              </a:ext>
            </a:extLst>
          </p:cNvPr>
          <p:cNvSpPr>
            <a:spLocks noGrp="1"/>
          </p:cNvSpPr>
          <p:nvPr>
            <p:ph type="sldNum" sz="quarter" idx="12"/>
          </p:nvPr>
        </p:nvSpPr>
        <p:spPr/>
        <p:txBody>
          <a:bodyPr/>
          <a:lstStyle/>
          <a:p>
            <a:fld id="{DEE5BC03-7CE3-4FE3-BC0A-0ACCA8AC1F24}" type="slidenum">
              <a:rPr lang="en-US" smtClean="0"/>
              <a:pPr/>
              <a:t>3</a:t>
            </a:fld>
            <a:endParaRPr lang="en-US" dirty="0"/>
          </a:p>
        </p:txBody>
      </p:sp>
    </p:spTree>
    <p:extLst>
      <p:ext uri="{BB962C8B-B14F-4D97-AF65-F5344CB8AC3E}">
        <p14:creationId xmlns:p14="http://schemas.microsoft.com/office/powerpoint/2010/main" val="4877871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E5FDEF-B883-F5D9-C5FB-1F3CA96DACB9}"/>
              </a:ext>
            </a:extLst>
          </p:cNvPr>
          <p:cNvSpPr>
            <a:spLocks noGrp="1"/>
          </p:cNvSpPr>
          <p:nvPr>
            <p:ph type="title"/>
          </p:nvPr>
        </p:nvSpPr>
        <p:spPr>
          <a:xfrm>
            <a:off x="409651" y="1729969"/>
            <a:ext cx="4317853" cy="748942"/>
          </a:xfrm>
        </p:spPr>
        <p:txBody>
          <a:bodyPr/>
          <a:lstStyle/>
          <a:p>
            <a:r>
              <a:rPr lang="en-US" dirty="0"/>
              <a:t>This changed in January at PSE.</a:t>
            </a:r>
          </a:p>
        </p:txBody>
      </p:sp>
      <p:sp>
        <p:nvSpPr>
          <p:cNvPr id="7" name="TextBox 6">
            <a:extLst>
              <a:ext uri="{FF2B5EF4-FFF2-40B4-BE49-F238E27FC236}">
                <a16:creationId xmlns:a16="http://schemas.microsoft.com/office/drawing/2014/main" id="{551508E5-37EE-A59B-DBBD-06CF516119AE}"/>
              </a:ext>
            </a:extLst>
          </p:cNvPr>
          <p:cNvSpPr txBox="1"/>
          <p:nvPr/>
        </p:nvSpPr>
        <p:spPr>
          <a:xfrm>
            <a:off x="421341" y="3162702"/>
            <a:ext cx="3038977" cy="1200329"/>
          </a:xfrm>
          <a:prstGeom prst="rect">
            <a:avLst/>
          </a:prstGeom>
          <a:noFill/>
        </p:spPr>
        <p:txBody>
          <a:bodyPr wrap="square" rtlCol="0">
            <a:spAutoFit/>
          </a:bodyPr>
          <a:lstStyle/>
          <a:p>
            <a:pPr marL="285750" indent="-285750">
              <a:buFont typeface="Wingdings" panose="05000000000000000000" pitchFamily="2" charset="2"/>
              <a:buChar char="Ø"/>
            </a:pPr>
            <a:r>
              <a:rPr lang="en-US" dirty="0"/>
              <a:t>+ 3 cents per kWh</a:t>
            </a:r>
          </a:p>
          <a:p>
            <a:pPr marL="285750" indent="-285750">
              <a:buFont typeface="Wingdings" panose="05000000000000000000" pitchFamily="2" charset="2"/>
              <a:buChar char="Ø"/>
            </a:pPr>
            <a:r>
              <a:rPr lang="en-US" dirty="0"/>
              <a:t>+ %485 (line item)</a:t>
            </a:r>
          </a:p>
          <a:p>
            <a:pPr marL="285750" indent="-285750">
              <a:buFont typeface="Wingdings" panose="05000000000000000000" pitchFamily="2" charset="2"/>
              <a:buChar char="Ø"/>
            </a:pPr>
            <a:r>
              <a:rPr lang="en-US" dirty="0"/>
              <a:t>+ ~ %20 total cost</a:t>
            </a:r>
          </a:p>
          <a:p>
            <a:pPr marL="285750" indent="-285750">
              <a:buFont typeface="Wingdings" panose="05000000000000000000" pitchFamily="2" charset="2"/>
              <a:buChar char="ü"/>
            </a:pPr>
            <a:endParaRPr lang="en-US" dirty="0"/>
          </a:p>
        </p:txBody>
      </p:sp>
      <p:pic>
        <p:nvPicPr>
          <p:cNvPr id="5" name="Picture 4" descr="Screen shot of Puget Sound Energy bill showing the Power Cost Adjustment rate.">
            <a:extLst>
              <a:ext uri="{FF2B5EF4-FFF2-40B4-BE49-F238E27FC236}">
                <a16:creationId xmlns:a16="http://schemas.microsoft.com/office/drawing/2014/main" id="{CC8D4075-8D57-4DBF-C074-0524332FEE1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57385" y="1490373"/>
            <a:ext cx="7570875" cy="5112330"/>
          </a:xfrm>
          <a:prstGeom prst="rect">
            <a:avLst/>
          </a:prstGeom>
        </p:spPr>
      </p:pic>
      <p:sp>
        <p:nvSpPr>
          <p:cNvPr id="4" name="Slide Number Placeholder 3">
            <a:extLst>
              <a:ext uri="{FF2B5EF4-FFF2-40B4-BE49-F238E27FC236}">
                <a16:creationId xmlns:a16="http://schemas.microsoft.com/office/drawing/2014/main" id="{E87F2B39-EC83-8E6F-98F3-E9C712A8FA94}"/>
              </a:ext>
              <a:ext uri="{C183D7F6-B498-43B3-948B-1728B52AA6E4}">
                <adec:decorative xmlns:adec="http://schemas.microsoft.com/office/drawing/2017/decorative" val="0"/>
              </a:ext>
            </a:extLst>
          </p:cNvPr>
          <p:cNvSpPr>
            <a:spLocks noGrp="1"/>
          </p:cNvSpPr>
          <p:nvPr>
            <p:ph type="sldNum" sz="quarter" idx="12"/>
          </p:nvPr>
        </p:nvSpPr>
        <p:spPr/>
        <p:txBody>
          <a:bodyPr/>
          <a:lstStyle/>
          <a:p>
            <a:fld id="{DEE5BC03-7CE3-4FE3-BC0A-0ACCA8AC1F24}" type="slidenum">
              <a:rPr lang="en-US" smtClean="0"/>
              <a:pPr/>
              <a:t>4</a:t>
            </a:fld>
            <a:endParaRPr lang="en-US" dirty="0"/>
          </a:p>
        </p:txBody>
      </p:sp>
      <p:cxnSp>
        <p:nvCxnSpPr>
          <p:cNvPr id="9" name="Straight Arrow Connector 8">
            <a:extLst>
              <a:ext uri="{FF2B5EF4-FFF2-40B4-BE49-F238E27FC236}">
                <a16:creationId xmlns:a16="http://schemas.microsoft.com/office/drawing/2014/main" id="{687246EF-2944-4C94-63C6-784009AF0FFB}"/>
              </a:ext>
              <a:ext uri="{C183D7F6-B498-43B3-948B-1728B52AA6E4}">
                <adec:decorative xmlns:adec="http://schemas.microsoft.com/office/drawing/2017/decorative" val="1"/>
              </a:ext>
            </a:extLst>
          </p:cNvPr>
          <p:cNvCxnSpPr>
            <a:cxnSpLocks/>
          </p:cNvCxnSpPr>
          <p:nvPr/>
        </p:nvCxnSpPr>
        <p:spPr>
          <a:xfrm>
            <a:off x="6096000" y="3533292"/>
            <a:ext cx="977649" cy="427082"/>
          </a:xfrm>
          <a:prstGeom prst="straightConnector1">
            <a:avLst/>
          </a:prstGeom>
          <a:ln w="19050"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2" name="Straight Arrow Connector 11">
            <a:extLst>
              <a:ext uri="{FF2B5EF4-FFF2-40B4-BE49-F238E27FC236}">
                <a16:creationId xmlns:a16="http://schemas.microsoft.com/office/drawing/2014/main" id="{33E650F6-9399-17D7-F55D-622C6606FBE7}"/>
              </a:ext>
              <a:ext uri="{C183D7F6-B498-43B3-948B-1728B52AA6E4}">
                <adec:decorative xmlns:adec="http://schemas.microsoft.com/office/drawing/2017/decorative" val="1"/>
              </a:ext>
            </a:extLst>
          </p:cNvPr>
          <p:cNvCxnSpPr>
            <a:cxnSpLocks/>
          </p:cNvCxnSpPr>
          <p:nvPr/>
        </p:nvCxnSpPr>
        <p:spPr>
          <a:xfrm>
            <a:off x="3460318" y="3787094"/>
            <a:ext cx="1179352" cy="69272"/>
          </a:xfrm>
          <a:prstGeom prst="straightConnector1">
            <a:avLst/>
          </a:prstGeom>
          <a:ln w="19050"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2875574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967740-FBA9-175A-A8B7-E463BF153277}"/>
              </a:ext>
            </a:extLst>
          </p:cNvPr>
          <p:cNvSpPr>
            <a:spLocks noGrp="1"/>
          </p:cNvSpPr>
          <p:nvPr>
            <p:ph type="title"/>
          </p:nvPr>
        </p:nvSpPr>
        <p:spPr>
          <a:xfrm>
            <a:off x="888094" y="1390910"/>
            <a:ext cx="11115967" cy="797070"/>
          </a:xfrm>
        </p:spPr>
        <p:txBody>
          <a:bodyPr/>
          <a:lstStyle/>
          <a:p>
            <a:r>
              <a:rPr lang="en-US" dirty="0"/>
              <a:t>Natural Gas costs are also climbing.</a:t>
            </a:r>
          </a:p>
        </p:txBody>
      </p:sp>
      <p:pic>
        <p:nvPicPr>
          <p:cNvPr id="3" name="Picture 2" descr="Chart of average natural gas costs per therm from 2019 to 2025.">
            <a:extLst>
              <a:ext uri="{FF2B5EF4-FFF2-40B4-BE49-F238E27FC236}">
                <a16:creationId xmlns:a16="http://schemas.microsoft.com/office/drawing/2014/main" id="{F59BE4A7-B948-A2EB-3696-739E9B69FEA8}"/>
              </a:ext>
            </a:extLst>
          </p:cNvPr>
          <p:cNvPicPr>
            <a:picLocks noChangeAspect="1"/>
          </p:cNvPicPr>
          <p:nvPr/>
        </p:nvPicPr>
        <p:blipFill>
          <a:blip r:embed="rId3"/>
          <a:stretch>
            <a:fillRect/>
          </a:stretch>
        </p:blipFill>
        <p:spPr>
          <a:xfrm>
            <a:off x="1951359" y="2039560"/>
            <a:ext cx="8644877" cy="4444369"/>
          </a:xfrm>
          <a:prstGeom prst="rect">
            <a:avLst/>
          </a:prstGeom>
        </p:spPr>
      </p:pic>
      <p:sp>
        <p:nvSpPr>
          <p:cNvPr id="4" name="Slide Number Placeholder 3">
            <a:extLst>
              <a:ext uri="{FF2B5EF4-FFF2-40B4-BE49-F238E27FC236}">
                <a16:creationId xmlns:a16="http://schemas.microsoft.com/office/drawing/2014/main" id="{20DBF277-B84E-5FB6-1CFE-22149D2172E4}"/>
              </a:ext>
            </a:extLst>
          </p:cNvPr>
          <p:cNvSpPr>
            <a:spLocks noGrp="1"/>
          </p:cNvSpPr>
          <p:nvPr>
            <p:ph type="sldNum" sz="quarter" idx="12"/>
          </p:nvPr>
        </p:nvSpPr>
        <p:spPr/>
        <p:txBody>
          <a:bodyPr/>
          <a:lstStyle/>
          <a:p>
            <a:fld id="{DEE5BC03-7CE3-4FE3-BC0A-0ACCA8AC1F24}" type="slidenum">
              <a:rPr lang="en-US" smtClean="0"/>
              <a:pPr/>
              <a:t>5</a:t>
            </a:fld>
            <a:endParaRPr lang="en-US" dirty="0"/>
          </a:p>
        </p:txBody>
      </p:sp>
    </p:spTree>
    <p:extLst>
      <p:ext uri="{BB962C8B-B14F-4D97-AF65-F5344CB8AC3E}">
        <p14:creationId xmlns:p14="http://schemas.microsoft.com/office/powerpoint/2010/main" val="16560484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5E474-9A20-9857-A77F-EB9DEFEDD870}"/>
              </a:ext>
            </a:extLst>
          </p:cNvPr>
          <p:cNvSpPr>
            <a:spLocks noGrp="1"/>
          </p:cNvSpPr>
          <p:nvPr>
            <p:ph type="title"/>
          </p:nvPr>
        </p:nvSpPr>
        <p:spPr>
          <a:xfrm>
            <a:off x="874119" y="1473082"/>
            <a:ext cx="11115967" cy="797070"/>
          </a:xfrm>
        </p:spPr>
        <p:txBody>
          <a:bodyPr/>
          <a:lstStyle/>
          <a:p>
            <a:r>
              <a:rPr lang="en-US" dirty="0"/>
              <a:t>Multiple factors are impacting energy costs.</a:t>
            </a:r>
          </a:p>
        </p:txBody>
      </p:sp>
      <p:sp>
        <p:nvSpPr>
          <p:cNvPr id="3" name="Content Placeholder 2">
            <a:extLst>
              <a:ext uri="{FF2B5EF4-FFF2-40B4-BE49-F238E27FC236}">
                <a16:creationId xmlns:a16="http://schemas.microsoft.com/office/drawing/2014/main" id="{28C4B7EA-0C67-DBDF-1F52-1AA069ABA53E}"/>
              </a:ext>
            </a:extLst>
          </p:cNvPr>
          <p:cNvSpPr>
            <a:spLocks noGrp="1"/>
          </p:cNvSpPr>
          <p:nvPr>
            <p:ph idx="1"/>
          </p:nvPr>
        </p:nvSpPr>
        <p:spPr>
          <a:xfrm>
            <a:off x="996643" y="2294645"/>
            <a:ext cx="10870918" cy="4213777"/>
          </a:xfrm>
        </p:spPr>
        <p:txBody>
          <a:bodyPr/>
          <a:lstStyle/>
          <a:p>
            <a:pPr marL="0" indent="0">
              <a:buNone/>
            </a:pPr>
            <a:r>
              <a:rPr lang="en-US" b="1" dirty="0"/>
              <a:t>Clean Energy Transformation Act (CETA) – hitting private electrical more than public utilities.</a:t>
            </a:r>
          </a:p>
          <a:p>
            <a:pPr marL="0" indent="0">
              <a:buNone/>
            </a:pPr>
            <a:r>
              <a:rPr lang="en-US" b="1" dirty="0"/>
              <a:t>Climate Commitment Act Cap &amp; Invest fees are also hitting the private utilities more, both electric and natural gas.</a:t>
            </a:r>
          </a:p>
          <a:p>
            <a:pPr marL="0" indent="0">
              <a:buNone/>
            </a:pPr>
            <a:r>
              <a:rPr lang="en-US" b="1" dirty="0"/>
              <a:t>Changes in seasonal precipitation are starting to affect hydropower generation, mostly public electric utilities.</a:t>
            </a:r>
          </a:p>
          <a:p>
            <a:pPr marL="0" indent="0">
              <a:buNone/>
            </a:pPr>
            <a:r>
              <a:rPr lang="en-US" b="1" dirty="0"/>
              <a:t>Increasing user demands – data centers, manufacturing, and decarbonization – are overwhelming regional electrical generation/supply for all utilities.</a:t>
            </a:r>
          </a:p>
          <a:p>
            <a:pPr marL="0" indent="0">
              <a:buNone/>
            </a:pPr>
            <a:endParaRPr lang="en-US" b="1" dirty="0"/>
          </a:p>
          <a:p>
            <a:pPr marL="0" indent="0">
              <a:buNone/>
            </a:pPr>
            <a:endParaRPr lang="en-US" b="1" dirty="0"/>
          </a:p>
          <a:p>
            <a:pPr marL="0" indent="0">
              <a:buNone/>
            </a:pPr>
            <a:endParaRPr lang="en-US" b="1" dirty="0"/>
          </a:p>
          <a:p>
            <a:pPr marL="0" indent="0">
              <a:buNone/>
            </a:pPr>
            <a:endParaRPr lang="en-US" b="1" dirty="0"/>
          </a:p>
          <a:p>
            <a:pPr marL="0" indent="0">
              <a:buNone/>
            </a:pPr>
            <a:endParaRPr lang="en-US" dirty="0"/>
          </a:p>
        </p:txBody>
      </p:sp>
      <p:sp>
        <p:nvSpPr>
          <p:cNvPr id="4" name="Slide Number Placeholder 3">
            <a:extLst>
              <a:ext uri="{FF2B5EF4-FFF2-40B4-BE49-F238E27FC236}">
                <a16:creationId xmlns:a16="http://schemas.microsoft.com/office/drawing/2014/main" id="{2FB72CEF-293C-89BB-B38F-AD2EF6EA5C81}"/>
              </a:ext>
            </a:extLst>
          </p:cNvPr>
          <p:cNvSpPr>
            <a:spLocks noGrp="1"/>
          </p:cNvSpPr>
          <p:nvPr>
            <p:ph type="sldNum" sz="quarter" idx="12"/>
          </p:nvPr>
        </p:nvSpPr>
        <p:spPr/>
        <p:txBody>
          <a:bodyPr/>
          <a:lstStyle/>
          <a:p>
            <a:fld id="{DEE5BC03-7CE3-4FE3-BC0A-0ACCA8AC1F24}" type="slidenum">
              <a:rPr lang="en-US" smtClean="0"/>
              <a:pPr/>
              <a:t>6</a:t>
            </a:fld>
            <a:endParaRPr lang="en-US" dirty="0"/>
          </a:p>
        </p:txBody>
      </p:sp>
    </p:spTree>
    <p:extLst>
      <p:ext uri="{BB962C8B-B14F-4D97-AF65-F5344CB8AC3E}">
        <p14:creationId xmlns:p14="http://schemas.microsoft.com/office/powerpoint/2010/main" val="32387831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7FC5D-7FA6-AA5C-2471-CE012B641C70}"/>
              </a:ext>
            </a:extLst>
          </p:cNvPr>
          <p:cNvSpPr>
            <a:spLocks noGrp="1"/>
          </p:cNvSpPr>
          <p:nvPr>
            <p:ph type="title"/>
          </p:nvPr>
        </p:nvSpPr>
        <p:spPr>
          <a:xfrm>
            <a:off x="715814" y="1336994"/>
            <a:ext cx="11115967" cy="797070"/>
          </a:xfrm>
        </p:spPr>
        <p:txBody>
          <a:bodyPr/>
          <a:lstStyle/>
          <a:p>
            <a:r>
              <a:rPr lang="en-US" dirty="0"/>
              <a:t>This is your cost for building energy.</a:t>
            </a:r>
          </a:p>
        </p:txBody>
      </p:sp>
      <p:pic>
        <p:nvPicPr>
          <p:cNvPr id="7" name="Picture 6" descr="Chart of costs per kilo British Thermal Unit (kBtu) in 2025 by college.">
            <a:extLst>
              <a:ext uri="{FF2B5EF4-FFF2-40B4-BE49-F238E27FC236}">
                <a16:creationId xmlns:a16="http://schemas.microsoft.com/office/drawing/2014/main" id="{7048768B-D8E5-4703-19DF-26473DEE6492}"/>
              </a:ext>
            </a:extLst>
          </p:cNvPr>
          <p:cNvPicPr>
            <a:picLocks noChangeAspect="1"/>
          </p:cNvPicPr>
          <p:nvPr/>
        </p:nvPicPr>
        <p:blipFill>
          <a:blip r:embed="rId3"/>
          <a:stretch>
            <a:fillRect/>
          </a:stretch>
        </p:blipFill>
        <p:spPr>
          <a:xfrm>
            <a:off x="2043522" y="2002897"/>
            <a:ext cx="8460549" cy="4441912"/>
          </a:xfrm>
          <a:prstGeom prst="rect">
            <a:avLst/>
          </a:prstGeom>
        </p:spPr>
      </p:pic>
      <p:sp>
        <p:nvSpPr>
          <p:cNvPr id="4" name="Slide Number Placeholder 3">
            <a:extLst>
              <a:ext uri="{FF2B5EF4-FFF2-40B4-BE49-F238E27FC236}">
                <a16:creationId xmlns:a16="http://schemas.microsoft.com/office/drawing/2014/main" id="{8CB90502-3674-423E-EE5D-C8DB234DC161}"/>
              </a:ext>
            </a:extLst>
          </p:cNvPr>
          <p:cNvSpPr>
            <a:spLocks noGrp="1"/>
          </p:cNvSpPr>
          <p:nvPr>
            <p:ph type="sldNum" sz="quarter" idx="12"/>
          </p:nvPr>
        </p:nvSpPr>
        <p:spPr/>
        <p:txBody>
          <a:bodyPr/>
          <a:lstStyle/>
          <a:p>
            <a:fld id="{DEE5BC03-7CE3-4FE3-BC0A-0ACCA8AC1F24}" type="slidenum">
              <a:rPr lang="en-US" smtClean="0"/>
              <a:pPr/>
              <a:t>7</a:t>
            </a:fld>
            <a:endParaRPr lang="en-US" dirty="0"/>
          </a:p>
        </p:txBody>
      </p:sp>
    </p:spTree>
    <p:extLst>
      <p:ext uri="{BB962C8B-B14F-4D97-AF65-F5344CB8AC3E}">
        <p14:creationId xmlns:p14="http://schemas.microsoft.com/office/powerpoint/2010/main" val="32876370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76A237-BC13-B442-9311-A6A545311D91}"/>
              </a:ext>
            </a:extLst>
          </p:cNvPr>
          <p:cNvSpPr>
            <a:spLocks noGrp="1"/>
          </p:cNvSpPr>
          <p:nvPr>
            <p:ph type="title"/>
          </p:nvPr>
        </p:nvSpPr>
        <p:spPr/>
        <p:txBody>
          <a:bodyPr/>
          <a:lstStyle/>
          <a:p>
            <a:r>
              <a:rPr lang="en-US" dirty="0"/>
              <a:t>This shows how much you’re using (EUI).</a:t>
            </a:r>
          </a:p>
        </p:txBody>
      </p:sp>
      <p:pic>
        <p:nvPicPr>
          <p:cNvPr id="7" name="Picture 6" descr="Chart of simple energy use intensity (kBtu per square foot) in 2025 by college.">
            <a:extLst>
              <a:ext uri="{FF2B5EF4-FFF2-40B4-BE49-F238E27FC236}">
                <a16:creationId xmlns:a16="http://schemas.microsoft.com/office/drawing/2014/main" id="{ACDBCFCF-0369-A993-14B2-AAC4AED342D5}"/>
              </a:ext>
            </a:extLst>
          </p:cNvPr>
          <p:cNvPicPr>
            <a:picLocks noChangeAspect="1"/>
          </p:cNvPicPr>
          <p:nvPr/>
        </p:nvPicPr>
        <p:blipFill>
          <a:blip r:embed="rId3"/>
          <a:stretch>
            <a:fillRect/>
          </a:stretch>
        </p:blipFill>
        <p:spPr>
          <a:xfrm>
            <a:off x="1880873" y="2347006"/>
            <a:ext cx="8430253" cy="3955427"/>
          </a:xfrm>
          <a:prstGeom prst="rect">
            <a:avLst/>
          </a:prstGeom>
        </p:spPr>
      </p:pic>
      <p:sp>
        <p:nvSpPr>
          <p:cNvPr id="4" name="Slide Number Placeholder 3">
            <a:extLst>
              <a:ext uri="{FF2B5EF4-FFF2-40B4-BE49-F238E27FC236}">
                <a16:creationId xmlns:a16="http://schemas.microsoft.com/office/drawing/2014/main" id="{F868317F-5ADC-237F-B13F-16C77E88CA4F}"/>
              </a:ext>
            </a:extLst>
          </p:cNvPr>
          <p:cNvSpPr>
            <a:spLocks noGrp="1"/>
          </p:cNvSpPr>
          <p:nvPr>
            <p:ph type="sldNum" sz="quarter" idx="12"/>
          </p:nvPr>
        </p:nvSpPr>
        <p:spPr/>
        <p:txBody>
          <a:bodyPr/>
          <a:lstStyle/>
          <a:p>
            <a:fld id="{DEE5BC03-7CE3-4FE3-BC0A-0ACCA8AC1F24}" type="slidenum">
              <a:rPr lang="en-US" smtClean="0"/>
              <a:pPr/>
              <a:t>8</a:t>
            </a:fld>
            <a:endParaRPr lang="en-US" dirty="0"/>
          </a:p>
        </p:txBody>
      </p:sp>
    </p:spTree>
    <p:extLst>
      <p:ext uri="{BB962C8B-B14F-4D97-AF65-F5344CB8AC3E}">
        <p14:creationId xmlns:p14="http://schemas.microsoft.com/office/powerpoint/2010/main" val="20047817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A412C-1B8C-9CEC-CEEE-9D25F58CD098}"/>
              </a:ext>
            </a:extLst>
          </p:cNvPr>
          <p:cNvSpPr>
            <a:spLocks noGrp="1"/>
          </p:cNvSpPr>
          <p:nvPr>
            <p:ph type="title"/>
          </p:nvPr>
        </p:nvSpPr>
        <p:spPr>
          <a:xfrm>
            <a:off x="404087" y="1286890"/>
            <a:ext cx="11115967" cy="797070"/>
          </a:xfrm>
        </p:spPr>
        <p:txBody>
          <a:bodyPr/>
          <a:lstStyle/>
          <a:p>
            <a:r>
              <a:rPr lang="en-US" dirty="0"/>
              <a:t>This is the cost of how much you’re using.</a:t>
            </a:r>
          </a:p>
        </p:txBody>
      </p:sp>
      <p:pic>
        <p:nvPicPr>
          <p:cNvPr id="6" name="Picture 5" descr="Chart of total energy costs per square foot, in 2025, by college.">
            <a:extLst>
              <a:ext uri="{FF2B5EF4-FFF2-40B4-BE49-F238E27FC236}">
                <a16:creationId xmlns:a16="http://schemas.microsoft.com/office/drawing/2014/main" id="{AFD2B123-6AF4-8D72-2880-A75CAA0789B7}"/>
              </a:ext>
            </a:extLst>
          </p:cNvPr>
          <p:cNvPicPr>
            <a:picLocks noChangeAspect="1"/>
          </p:cNvPicPr>
          <p:nvPr/>
        </p:nvPicPr>
        <p:blipFill>
          <a:blip r:embed="rId3"/>
          <a:stretch>
            <a:fillRect/>
          </a:stretch>
        </p:blipFill>
        <p:spPr>
          <a:xfrm>
            <a:off x="2198140" y="1877396"/>
            <a:ext cx="7527859" cy="4606533"/>
          </a:xfrm>
          <a:prstGeom prst="rect">
            <a:avLst/>
          </a:prstGeom>
        </p:spPr>
      </p:pic>
      <p:sp>
        <p:nvSpPr>
          <p:cNvPr id="4" name="Slide Number Placeholder 3">
            <a:extLst>
              <a:ext uri="{FF2B5EF4-FFF2-40B4-BE49-F238E27FC236}">
                <a16:creationId xmlns:a16="http://schemas.microsoft.com/office/drawing/2014/main" id="{1D8BAD23-DF70-2C84-FF89-CA61C534DCD1}"/>
              </a:ext>
            </a:extLst>
          </p:cNvPr>
          <p:cNvSpPr>
            <a:spLocks noGrp="1"/>
          </p:cNvSpPr>
          <p:nvPr>
            <p:ph type="sldNum" sz="quarter" idx="12"/>
          </p:nvPr>
        </p:nvSpPr>
        <p:spPr/>
        <p:txBody>
          <a:bodyPr/>
          <a:lstStyle/>
          <a:p>
            <a:fld id="{DEE5BC03-7CE3-4FE3-BC0A-0ACCA8AC1F24}" type="slidenum">
              <a:rPr lang="en-US" smtClean="0"/>
              <a:pPr/>
              <a:t>9</a:t>
            </a:fld>
            <a:endParaRPr lang="en-US" dirty="0"/>
          </a:p>
        </p:txBody>
      </p:sp>
    </p:spTree>
    <p:extLst>
      <p:ext uri="{BB962C8B-B14F-4D97-AF65-F5344CB8AC3E}">
        <p14:creationId xmlns:p14="http://schemas.microsoft.com/office/powerpoint/2010/main" val="2049498060"/>
      </p:ext>
    </p:extLst>
  </p:cSld>
  <p:clrMapOvr>
    <a:masterClrMapping/>
  </p:clrMapOvr>
</p:sld>
</file>

<file path=ppt/theme/theme1.xml><?xml version="1.0" encoding="utf-8"?>
<a:theme xmlns:a="http://schemas.openxmlformats.org/drawingml/2006/main" name="Office Theme">
  <a:themeElements>
    <a:clrScheme name="SBCTC">
      <a:dk1>
        <a:srgbClr val="003764"/>
      </a:dk1>
      <a:lt1>
        <a:sysClr val="window" lastClr="FFFFFF"/>
      </a:lt1>
      <a:dk2>
        <a:srgbClr val="0071CE"/>
      </a:dk2>
      <a:lt2>
        <a:srgbClr val="C3C6C8"/>
      </a:lt2>
      <a:accent1>
        <a:srgbClr val="F4CD00"/>
      </a:accent1>
      <a:accent2>
        <a:srgbClr val="65CBC9"/>
      </a:accent2>
      <a:accent3>
        <a:srgbClr val="FFB547"/>
      </a:accent3>
      <a:accent4>
        <a:srgbClr val="00C18B"/>
      </a:accent4>
      <a:accent5>
        <a:srgbClr val="3D6489"/>
      </a:accent5>
      <a:accent6>
        <a:srgbClr val="2A70B8"/>
      </a:accent6>
      <a:hlink>
        <a:srgbClr val="0563C1"/>
      </a:hlink>
      <a:folHlink>
        <a:srgbClr val="954F72"/>
      </a:folHlink>
    </a:clrScheme>
    <a:fontScheme name="SBCTC">
      <a:majorFont>
        <a:latin typeface="Franklin Gothic Medium"/>
        <a:ea typeface=""/>
        <a:cs typeface=""/>
      </a:majorFont>
      <a:minorFont>
        <a:latin typeface="Franklin Gothic Book"/>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BECA933C-E61D-4F0A-B8CC-7399F5DE585F}" vid="{FB695196-C725-406F-B47F-C1D50E497C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3575</TotalTime>
  <Words>2453</Words>
  <Application>Microsoft Office PowerPoint</Application>
  <PresentationFormat>Widescreen</PresentationFormat>
  <Paragraphs>177</Paragraphs>
  <Slides>19</Slides>
  <Notes>19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Aptos</vt:lpstr>
      <vt:lpstr>Arial</vt:lpstr>
      <vt:lpstr>Courier New</vt:lpstr>
      <vt:lpstr>Wingdings</vt:lpstr>
      <vt:lpstr>Office Theme</vt:lpstr>
      <vt:lpstr>Energy conservation</vt:lpstr>
      <vt:lpstr>Private utility Electric rates are increasing. </vt:lpstr>
      <vt:lpstr>We’re seeing a wide range of impacts.</vt:lpstr>
      <vt:lpstr>This changed in January at PSE.</vt:lpstr>
      <vt:lpstr>Natural Gas costs are also climbing.</vt:lpstr>
      <vt:lpstr>Multiple factors are impacting energy costs.</vt:lpstr>
      <vt:lpstr>This is your cost for building energy.</vt:lpstr>
      <vt:lpstr>This shows how much you’re using (EUI).</vt:lpstr>
      <vt:lpstr>This is the cost of how much you’re using.</vt:lpstr>
      <vt:lpstr>Energy savings performance contracts</vt:lpstr>
      <vt:lpstr>Projects must be “cost-effective”.</vt:lpstr>
      <vt:lpstr>Espc – Energy conservation goals</vt:lpstr>
      <vt:lpstr>Espc – indirect energy costs  </vt:lpstr>
      <vt:lpstr>EspC – niche energy costs</vt:lpstr>
      <vt:lpstr>Espc – energy related goals </vt:lpstr>
      <vt:lpstr>Energy savings performance contracts  Conservation Projects goals</vt:lpstr>
      <vt:lpstr>Best opportunities</vt:lpstr>
      <vt:lpstr>A few other details</vt:lpstr>
      <vt:lpstr>As usual, reach out for support.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Scott Morgan</dc:creator>
  <cp:lastModifiedBy>Scott Morgan</cp:lastModifiedBy>
  <cp:revision>160</cp:revision>
  <dcterms:created xsi:type="dcterms:W3CDTF">2025-03-31T21:19:56Z</dcterms:created>
  <dcterms:modified xsi:type="dcterms:W3CDTF">2026-05-20T16:46:20Z</dcterms:modified>
</cp:coreProperties>
</file>