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1"/>
    <p:sldMasterId id="2147483731" r:id="rId2"/>
  </p:sldMasterIdLst>
  <p:notesMasterIdLst>
    <p:notesMasterId r:id="rId22"/>
  </p:notesMasterIdLst>
  <p:sldIdLst>
    <p:sldId id="373" r:id="rId3"/>
    <p:sldId id="267" r:id="rId4"/>
    <p:sldId id="273" r:id="rId5"/>
    <p:sldId id="276" r:id="rId6"/>
    <p:sldId id="315" r:id="rId7"/>
    <p:sldId id="318" r:id="rId8"/>
    <p:sldId id="336" r:id="rId9"/>
    <p:sldId id="339" r:id="rId10"/>
    <p:sldId id="342" r:id="rId11"/>
    <p:sldId id="348" r:id="rId12"/>
    <p:sldId id="351" r:id="rId13"/>
    <p:sldId id="354" r:id="rId14"/>
    <p:sldId id="357" r:id="rId15"/>
    <p:sldId id="360" r:id="rId16"/>
    <p:sldId id="374" r:id="rId17"/>
    <p:sldId id="362" r:id="rId18"/>
    <p:sldId id="377" r:id="rId19"/>
    <p:sldId id="376" r:id="rId20"/>
    <p:sldId id="375" r:id="rId21"/>
  </p:sldIdLst>
  <p:sldSz cx="12192000" cy="6858000"/>
  <p:notesSz cx="6858000" cy="9144000"/>
  <p:custDataLst>
    <p:tags r:id="rId23"/>
  </p:custDataLst>
  <p:defaultTextStyle>
    <a:defPPr>
      <a:defRPr lang="en-US">
        <a:effectLst/>
      </a:defRPr>
    </a:defPPr>
    <a:lvl1pPr marL="0" algn="l" defTabSz="914400" rtl="0" eaLnBrk="1" latinLnBrk="0" hangingPunct="1">
      <a:defRPr sz="1800" kern="1200">
        <a:solidFill>
          <a:schemeClr val="tx1"/>
        </a:solidFill>
        <a:effectLst/>
        <a:latin typeface="+mn-lt"/>
        <a:ea typeface="+mn-ea"/>
        <a:cs typeface="+mn-cs"/>
      </a:defRPr>
    </a:lvl1pPr>
    <a:lvl2pPr marL="457200" algn="l" defTabSz="914400" rtl="0" eaLnBrk="1" latinLnBrk="0" hangingPunct="1">
      <a:defRPr sz="1800" kern="1200">
        <a:solidFill>
          <a:schemeClr val="tx1"/>
        </a:solidFill>
        <a:effectLst/>
        <a:latin typeface="+mn-lt"/>
        <a:ea typeface="+mn-ea"/>
        <a:cs typeface="+mn-cs"/>
      </a:defRPr>
    </a:lvl2pPr>
    <a:lvl3pPr marL="914400" algn="l" defTabSz="914400" rtl="0" eaLnBrk="1" latinLnBrk="0" hangingPunct="1">
      <a:defRPr sz="1800" kern="1200">
        <a:solidFill>
          <a:schemeClr val="tx1"/>
        </a:solidFill>
        <a:effectLst/>
        <a:latin typeface="+mn-lt"/>
        <a:ea typeface="+mn-ea"/>
        <a:cs typeface="+mn-cs"/>
      </a:defRPr>
    </a:lvl3pPr>
    <a:lvl4pPr marL="1371600" algn="l" defTabSz="914400" rtl="0" eaLnBrk="1" latinLnBrk="0" hangingPunct="1">
      <a:defRPr sz="1800" kern="1200">
        <a:solidFill>
          <a:schemeClr val="tx1"/>
        </a:solidFill>
        <a:effectLst/>
        <a:latin typeface="+mn-lt"/>
        <a:ea typeface="+mn-ea"/>
        <a:cs typeface="+mn-cs"/>
      </a:defRPr>
    </a:lvl4pPr>
    <a:lvl5pPr marL="1828800" algn="l" defTabSz="914400" rtl="0" eaLnBrk="1" latinLnBrk="0" hangingPunct="1">
      <a:defRPr sz="1800" kern="1200">
        <a:solidFill>
          <a:schemeClr val="tx1"/>
        </a:solidFill>
        <a:effectLst/>
        <a:latin typeface="+mn-lt"/>
        <a:ea typeface="+mn-ea"/>
        <a:cs typeface="+mn-cs"/>
      </a:defRPr>
    </a:lvl5pPr>
    <a:lvl6pPr marL="2286000" algn="l" defTabSz="914400" rtl="0" eaLnBrk="1" latinLnBrk="0" hangingPunct="1">
      <a:defRPr sz="1800" kern="1200">
        <a:solidFill>
          <a:schemeClr val="tx1"/>
        </a:solidFill>
        <a:effectLst/>
        <a:latin typeface="+mn-lt"/>
        <a:ea typeface="+mn-ea"/>
        <a:cs typeface="+mn-cs"/>
      </a:defRPr>
    </a:lvl6pPr>
    <a:lvl7pPr marL="2743200" algn="l" defTabSz="914400" rtl="0" eaLnBrk="1" latinLnBrk="0" hangingPunct="1">
      <a:defRPr sz="1800" kern="1200">
        <a:solidFill>
          <a:schemeClr val="tx1"/>
        </a:solidFill>
        <a:effectLst/>
        <a:latin typeface="+mn-lt"/>
        <a:ea typeface="+mn-ea"/>
        <a:cs typeface="+mn-cs"/>
      </a:defRPr>
    </a:lvl7pPr>
    <a:lvl8pPr marL="3200400" algn="l" defTabSz="914400" rtl="0" eaLnBrk="1" latinLnBrk="0" hangingPunct="1">
      <a:defRPr sz="1800" kern="1200">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pos="268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3666A"/>
    <a:srgbClr val="4AC9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E65E8F-8D0F-432E-A471-2B76D24C567E}" v="48" dt="2023-04-25T21:53:54.5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4" autoAdjust="0"/>
    <p:restoredTop sz="94660"/>
  </p:normalViewPr>
  <p:slideViewPr>
    <p:cSldViewPr snapToGrid="0">
      <p:cViewPr varScale="1">
        <p:scale>
          <a:sx n="128" d="100"/>
          <a:sy n="128" d="100"/>
        </p:scale>
        <p:origin x="520" y="176"/>
      </p:cViewPr>
      <p:guideLst>
        <p:guide orient="horz" pos="2160"/>
        <p:guide pos="3840"/>
        <p:guide pos="2688"/>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gs" Target="tags/tag1.xml"/><Relationship Id="rId28"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mas R Gill" userId="8e375c11-a60b-450f-b468-04ec91a214a0" providerId="ADAL" clId="{4CE65E8F-8D0F-432E-A471-2B76D24C567E}"/>
    <pc:docChg chg="undo redo custSel addSld delSld modSld modMainMaster">
      <pc:chgData name="Thomas R Gill" userId="8e375c11-a60b-450f-b468-04ec91a214a0" providerId="ADAL" clId="{4CE65E8F-8D0F-432E-A471-2B76D24C567E}" dt="2023-04-25T21:54:18.312" v="465" actId="1076"/>
      <pc:docMkLst>
        <pc:docMk/>
      </pc:docMkLst>
      <pc:sldChg chg="modSp mod modTransition">
        <pc:chgData name="Thomas R Gill" userId="8e375c11-a60b-450f-b468-04ec91a214a0" providerId="ADAL" clId="{4CE65E8F-8D0F-432E-A471-2B76D24C567E}" dt="2023-04-25T21:30:01.451" v="410" actId="12788"/>
        <pc:sldMkLst>
          <pc:docMk/>
          <pc:sldMk cId="1312486140" sldId="267"/>
        </pc:sldMkLst>
        <pc:graphicFrameChg chg="mod">
          <ac:chgData name="Thomas R Gill" userId="8e375c11-a60b-450f-b468-04ec91a214a0" providerId="ADAL" clId="{4CE65E8F-8D0F-432E-A471-2B76D24C567E}" dt="2023-04-25T21:30:01.451" v="410" actId="12788"/>
          <ac:graphicFrameMkLst>
            <pc:docMk/>
            <pc:sldMk cId="1312486140" sldId="267"/>
            <ac:graphicFrameMk id="6" creationId="{00000000-0000-0000-0000-000000000000}"/>
          </ac:graphicFrameMkLst>
        </pc:graphicFrameChg>
      </pc:sldChg>
      <pc:sldChg chg="modSp mod modTransition">
        <pc:chgData name="Thomas R Gill" userId="8e375c11-a60b-450f-b468-04ec91a214a0" providerId="ADAL" clId="{4CE65E8F-8D0F-432E-A471-2B76D24C567E}" dt="2023-04-25T21:30:12.439" v="411" actId="12788"/>
        <pc:sldMkLst>
          <pc:docMk/>
          <pc:sldMk cId="1312486140" sldId="273"/>
        </pc:sldMkLst>
        <pc:graphicFrameChg chg="mod">
          <ac:chgData name="Thomas R Gill" userId="8e375c11-a60b-450f-b468-04ec91a214a0" providerId="ADAL" clId="{4CE65E8F-8D0F-432E-A471-2B76D24C567E}" dt="2023-04-25T21:30:12.439" v="411" actId="12788"/>
          <ac:graphicFrameMkLst>
            <pc:docMk/>
            <pc:sldMk cId="1312486140" sldId="273"/>
            <ac:graphicFrameMk id="6" creationId="{00000000-0000-0000-0000-000000000000}"/>
          </ac:graphicFrameMkLst>
        </pc:graphicFrameChg>
      </pc:sldChg>
      <pc:sldChg chg="modSp mod modTransition">
        <pc:chgData name="Thomas R Gill" userId="8e375c11-a60b-450f-b468-04ec91a214a0" providerId="ADAL" clId="{4CE65E8F-8D0F-432E-A471-2B76D24C567E}" dt="2023-04-25T21:46:27.792" v="420" actId="12788"/>
        <pc:sldMkLst>
          <pc:docMk/>
          <pc:sldMk cId="1312486140" sldId="276"/>
        </pc:sldMkLst>
        <pc:graphicFrameChg chg="mod">
          <ac:chgData name="Thomas R Gill" userId="8e375c11-a60b-450f-b468-04ec91a214a0" providerId="ADAL" clId="{4CE65E8F-8D0F-432E-A471-2B76D24C567E}" dt="2023-04-25T21:46:27.792" v="420" actId="12788"/>
          <ac:graphicFrameMkLst>
            <pc:docMk/>
            <pc:sldMk cId="1312486140" sldId="276"/>
            <ac:graphicFrameMk id="6" creationId="{00000000-0000-0000-0000-000000000000}"/>
          </ac:graphicFrameMkLst>
        </pc:graphicFrameChg>
      </pc:sldChg>
      <pc:sldChg chg="modSp mod modTransition">
        <pc:chgData name="Thomas R Gill" userId="8e375c11-a60b-450f-b468-04ec91a214a0" providerId="ADAL" clId="{4CE65E8F-8D0F-432E-A471-2B76D24C567E}" dt="2023-04-25T21:46:36.937" v="421" actId="12788"/>
        <pc:sldMkLst>
          <pc:docMk/>
          <pc:sldMk cId="1312486140" sldId="315"/>
        </pc:sldMkLst>
        <pc:graphicFrameChg chg="mod">
          <ac:chgData name="Thomas R Gill" userId="8e375c11-a60b-450f-b468-04ec91a214a0" providerId="ADAL" clId="{4CE65E8F-8D0F-432E-A471-2B76D24C567E}" dt="2023-04-25T21:46:36.937" v="421" actId="12788"/>
          <ac:graphicFrameMkLst>
            <pc:docMk/>
            <pc:sldMk cId="1312486140" sldId="315"/>
            <ac:graphicFrameMk id="6" creationId="{00000000-0000-0000-0000-000000000000}"/>
          </ac:graphicFrameMkLst>
        </pc:graphicFrameChg>
      </pc:sldChg>
      <pc:sldChg chg="modSp mod modTransition">
        <pc:chgData name="Thomas R Gill" userId="8e375c11-a60b-450f-b468-04ec91a214a0" providerId="ADAL" clId="{4CE65E8F-8D0F-432E-A471-2B76D24C567E}" dt="2023-04-25T21:46:54.818" v="423" actId="12788"/>
        <pc:sldMkLst>
          <pc:docMk/>
          <pc:sldMk cId="1312486140" sldId="318"/>
        </pc:sldMkLst>
        <pc:graphicFrameChg chg="mod">
          <ac:chgData name="Thomas R Gill" userId="8e375c11-a60b-450f-b468-04ec91a214a0" providerId="ADAL" clId="{4CE65E8F-8D0F-432E-A471-2B76D24C567E}" dt="2023-04-25T21:46:54.818" v="423" actId="12788"/>
          <ac:graphicFrameMkLst>
            <pc:docMk/>
            <pc:sldMk cId="1312486140" sldId="318"/>
            <ac:graphicFrameMk id="6" creationId="{00000000-0000-0000-0000-000000000000}"/>
          </ac:graphicFrameMkLst>
        </pc:graphicFrameChg>
      </pc:sldChg>
      <pc:sldChg chg="delSp del mod">
        <pc:chgData name="Thomas R Gill" userId="8e375c11-a60b-450f-b468-04ec91a214a0" providerId="ADAL" clId="{4CE65E8F-8D0F-432E-A471-2B76D24C567E}" dt="2023-04-25T18:17:38.455" v="1" actId="47"/>
        <pc:sldMkLst>
          <pc:docMk/>
          <pc:sldMk cId="757993653" sldId="329"/>
        </pc:sldMkLst>
        <pc:picChg chg="del">
          <ac:chgData name="Thomas R Gill" userId="8e375c11-a60b-450f-b468-04ec91a214a0" providerId="ADAL" clId="{4CE65E8F-8D0F-432E-A471-2B76D24C567E}" dt="2023-04-25T18:17:34.959" v="0" actId="478"/>
          <ac:picMkLst>
            <pc:docMk/>
            <pc:sldMk cId="757993653" sldId="329"/>
            <ac:picMk id="6" creationId="{41C9477B-4D72-F145-B861-727F769B1491}"/>
          </ac:picMkLst>
        </pc:picChg>
      </pc:sldChg>
      <pc:sldChg chg="modSp mod modTransition">
        <pc:chgData name="Thomas R Gill" userId="8e375c11-a60b-450f-b468-04ec91a214a0" providerId="ADAL" clId="{4CE65E8F-8D0F-432E-A471-2B76D24C567E}" dt="2023-04-25T21:47:05.918" v="425" actId="12788"/>
        <pc:sldMkLst>
          <pc:docMk/>
          <pc:sldMk cId="1312486140" sldId="336"/>
        </pc:sldMkLst>
        <pc:graphicFrameChg chg="mod">
          <ac:chgData name="Thomas R Gill" userId="8e375c11-a60b-450f-b468-04ec91a214a0" providerId="ADAL" clId="{4CE65E8F-8D0F-432E-A471-2B76D24C567E}" dt="2023-04-25T21:47:05.918" v="425" actId="12788"/>
          <ac:graphicFrameMkLst>
            <pc:docMk/>
            <pc:sldMk cId="1312486140" sldId="336"/>
            <ac:graphicFrameMk id="6" creationId="{00000000-0000-0000-0000-000000000000}"/>
          </ac:graphicFrameMkLst>
        </pc:graphicFrameChg>
      </pc:sldChg>
      <pc:sldChg chg="modSp mod modTransition">
        <pc:chgData name="Thomas R Gill" userId="8e375c11-a60b-450f-b468-04ec91a214a0" providerId="ADAL" clId="{4CE65E8F-8D0F-432E-A471-2B76D24C567E}" dt="2023-04-25T21:47:21.019" v="427" actId="12788"/>
        <pc:sldMkLst>
          <pc:docMk/>
          <pc:sldMk cId="1312486140" sldId="339"/>
        </pc:sldMkLst>
        <pc:graphicFrameChg chg="mod">
          <ac:chgData name="Thomas R Gill" userId="8e375c11-a60b-450f-b468-04ec91a214a0" providerId="ADAL" clId="{4CE65E8F-8D0F-432E-A471-2B76D24C567E}" dt="2023-04-25T21:47:21.019" v="427" actId="12788"/>
          <ac:graphicFrameMkLst>
            <pc:docMk/>
            <pc:sldMk cId="1312486140" sldId="339"/>
            <ac:graphicFrameMk id="6" creationId="{00000000-0000-0000-0000-000000000000}"/>
          </ac:graphicFrameMkLst>
        </pc:graphicFrameChg>
      </pc:sldChg>
      <pc:sldChg chg="modSp mod modTransition">
        <pc:chgData name="Thomas R Gill" userId="8e375c11-a60b-450f-b468-04ec91a214a0" providerId="ADAL" clId="{4CE65E8F-8D0F-432E-A471-2B76D24C567E}" dt="2023-04-25T21:47:56.649" v="429" actId="12788"/>
        <pc:sldMkLst>
          <pc:docMk/>
          <pc:sldMk cId="1312486140" sldId="342"/>
        </pc:sldMkLst>
        <pc:graphicFrameChg chg="mod">
          <ac:chgData name="Thomas R Gill" userId="8e375c11-a60b-450f-b468-04ec91a214a0" providerId="ADAL" clId="{4CE65E8F-8D0F-432E-A471-2B76D24C567E}" dt="2023-04-25T21:47:56.649" v="429" actId="12788"/>
          <ac:graphicFrameMkLst>
            <pc:docMk/>
            <pc:sldMk cId="1312486140" sldId="342"/>
            <ac:graphicFrameMk id="6" creationId="{00000000-0000-0000-0000-000000000000}"/>
          </ac:graphicFrameMkLst>
        </pc:graphicFrameChg>
      </pc:sldChg>
      <pc:sldChg chg="modSp mod modTransition">
        <pc:chgData name="Thomas R Gill" userId="8e375c11-a60b-450f-b468-04ec91a214a0" providerId="ADAL" clId="{4CE65E8F-8D0F-432E-A471-2B76D24C567E}" dt="2023-04-25T21:48:11.025" v="431" actId="12788"/>
        <pc:sldMkLst>
          <pc:docMk/>
          <pc:sldMk cId="1312486140" sldId="348"/>
        </pc:sldMkLst>
        <pc:graphicFrameChg chg="mod">
          <ac:chgData name="Thomas R Gill" userId="8e375c11-a60b-450f-b468-04ec91a214a0" providerId="ADAL" clId="{4CE65E8F-8D0F-432E-A471-2B76D24C567E}" dt="2023-04-25T21:48:11.025" v="431" actId="12788"/>
          <ac:graphicFrameMkLst>
            <pc:docMk/>
            <pc:sldMk cId="1312486140" sldId="348"/>
            <ac:graphicFrameMk id="6" creationId="{00000000-0000-0000-0000-000000000000}"/>
          </ac:graphicFrameMkLst>
        </pc:graphicFrameChg>
      </pc:sldChg>
      <pc:sldChg chg="modSp mod modTransition">
        <pc:chgData name="Thomas R Gill" userId="8e375c11-a60b-450f-b468-04ec91a214a0" providerId="ADAL" clId="{4CE65E8F-8D0F-432E-A471-2B76D24C567E}" dt="2023-04-25T21:48:29.075" v="434" actId="12788"/>
        <pc:sldMkLst>
          <pc:docMk/>
          <pc:sldMk cId="1312486140" sldId="351"/>
        </pc:sldMkLst>
        <pc:graphicFrameChg chg="mod">
          <ac:chgData name="Thomas R Gill" userId="8e375c11-a60b-450f-b468-04ec91a214a0" providerId="ADAL" clId="{4CE65E8F-8D0F-432E-A471-2B76D24C567E}" dt="2023-04-25T21:48:29.075" v="434" actId="12788"/>
          <ac:graphicFrameMkLst>
            <pc:docMk/>
            <pc:sldMk cId="1312486140" sldId="351"/>
            <ac:graphicFrameMk id="6" creationId="{00000000-0000-0000-0000-000000000000}"/>
          </ac:graphicFrameMkLst>
        </pc:graphicFrameChg>
      </pc:sldChg>
      <pc:sldChg chg="modSp mod modTransition">
        <pc:chgData name="Thomas R Gill" userId="8e375c11-a60b-450f-b468-04ec91a214a0" providerId="ADAL" clId="{4CE65E8F-8D0F-432E-A471-2B76D24C567E}" dt="2023-04-25T21:48:40.468" v="436" actId="12788"/>
        <pc:sldMkLst>
          <pc:docMk/>
          <pc:sldMk cId="1312486140" sldId="354"/>
        </pc:sldMkLst>
        <pc:graphicFrameChg chg="mod">
          <ac:chgData name="Thomas R Gill" userId="8e375c11-a60b-450f-b468-04ec91a214a0" providerId="ADAL" clId="{4CE65E8F-8D0F-432E-A471-2B76D24C567E}" dt="2023-04-25T21:48:40.468" v="436" actId="12788"/>
          <ac:graphicFrameMkLst>
            <pc:docMk/>
            <pc:sldMk cId="1312486140" sldId="354"/>
            <ac:graphicFrameMk id="6" creationId="{00000000-0000-0000-0000-000000000000}"/>
          </ac:graphicFrameMkLst>
        </pc:graphicFrameChg>
      </pc:sldChg>
      <pc:sldChg chg="modSp mod modTransition">
        <pc:chgData name="Thomas R Gill" userId="8e375c11-a60b-450f-b468-04ec91a214a0" providerId="ADAL" clId="{4CE65E8F-8D0F-432E-A471-2B76D24C567E}" dt="2023-04-25T21:48:49.278" v="438" actId="12788"/>
        <pc:sldMkLst>
          <pc:docMk/>
          <pc:sldMk cId="1312486140" sldId="357"/>
        </pc:sldMkLst>
        <pc:graphicFrameChg chg="mod">
          <ac:chgData name="Thomas R Gill" userId="8e375c11-a60b-450f-b468-04ec91a214a0" providerId="ADAL" clId="{4CE65E8F-8D0F-432E-A471-2B76D24C567E}" dt="2023-04-25T21:48:49.278" v="438" actId="12788"/>
          <ac:graphicFrameMkLst>
            <pc:docMk/>
            <pc:sldMk cId="1312486140" sldId="357"/>
            <ac:graphicFrameMk id="6" creationId="{00000000-0000-0000-0000-000000000000}"/>
          </ac:graphicFrameMkLst>
        </pc:graphicFrameChg>
      </pc:sldChg>
      <pc:sldChg chg="modSp mod modTransition">
        <pc:chgData name="Thomas R Gill" userId="8e375c11-a60b-450f-b468-04ec91a214a0" providerId="ADAL" clId="{4CE65E8F-8D0F-432E-A471-2B76D24C567E}" dt="2023-04-25T21:49:05.473" v="441" actId="12788"/>
        <pc:sldMkLst>
          <pc:docMk/>
          <pc:sldMk cId="1312486140" sldId="360"/>
        </pc:sldMkLst>
        <pc:graphicFrameChg chg="mod">
          <ac:chgData name="Thomas R Gill" userId="8e375c11-a60b-450f-b468-04ec91a214a0" providerId="ADAL" clId="{4CE65E8F-8D0F-432E-A471-2B76D24C567E}" dt="2023-04-25T21:49:05.473" v="441" actId="12788"/>
          <ac:graphicFrameMkLst>
            <pc:docMk/>
            <pc:sldMk cId="1312486140" sldId="360"/>
            <ac:graphicFrameMk id="6" creationId="{00000000-0000-0000-0000-000000000000}"/>
          </ac:graphicFrameMkLst>
        </pc:graphicFrameChg>
      </pc:sldChg>
      <pc:sldChg chg="addSp delSp modSp mod modTransition">
        <pc:chgData name="Thomas R Gill" userId="8e375c11-a60b-450f-b468-04ec91a214a0" providerId="ADAL" clId="{4CE65E8F-8D0F-432E-A471-2B76D24C567E}" dt="2023-04-25T21:54:18.312" v="465" actId="1076"/>
        <pc:sldMkLst>
          <pc:docMk/>
          <pc:sldMk cId="2352337070" sldId="362"/>
        </pc:sldMkLst>
        <pc:spChg chg="del">
          <ac:chgData name="Thomas R Gill" userId="8e375c11-a60b-450f-b468-04ec91a214a0" providerId="ADAL" clId="{4CE65E8F-8D0F-432E-A471-2B76D24C567E}" dt="2023-04-25T21:52:04.977" v="452" actId="478"/>
          <ac:spMkLst>
            <pc:docMk/>
            <pc:sldMk cId="2352337070" sldId="362"/>
            <ac:spMk id="2" creationId="{ED6E79BE-1FD1-9649-E89D-D8C2894913FD}"/>
          </ac:spMkLst>
        </pc:spChg>
        <pc:picChg chg="add mod">
          <ac:chgData name="Thomas R Gill" userId="8e375c11-a60b-450f-b468-04ec91a214a0" providerId="ADAL" clId="{4CE65E8F-8D0F-432E-A471-2B76D24C567E}" dt="2023-04-25T21:54:18.312" v="465" actId="1076"/>
          <ac:picMkLst>
            <pc:docMk/>
            <pc:sldMk cId="2352337070" sldId="362"/>
            <ac:picMk id="6" creationId="{93A4FF4B-9B16-416B-2B7D-85EC666DD671}"/>
          </ac:picMkLst>
        </pc:picChg>
        <pc:picChg chg="del">
          <ac:chgData name="Thomas R Gill" userId="8e375c11-a60b-450f-b468-04ec91a214a0" providerId="ADAL" clId="{4CE65E8F-8D0F-432E-A471-2B76D24C567E}" dt="2023-04-25T21:53:22.208" v="456" actId="478"/>
          <ac:picMkLst>
            <pc:docMk/>
            <pc:sldMk cId="2352337070" sldId="362"/>
            <ac:picMk id="12" creationId="{493F85E4-4A16-5657-E37D-6ACEBE498B55}"/>
          </ac:picMkLst>
        </pc:picChg>
      </pc:sldChg>
      <pc:sldChg chg="modTransition">
        <pc:chgData name="Thomas R Gill" userId="8e375c11-a60b-450f-b468-04ec91a214a0" providerId="ADAL" clId="{4CE65E8F-8D0F-432E-A471-2B76D24C567E}" dt="2023-04-25T18:19:02.065" v="8"/>
        <pc:sldMkLst>
          <pc:docMk/>
          <pc:sldMk cId="0" sldId="373"/>
        </pc:sldMkLst>
      </pc:sldChg>
      <pc:sldChg chg="addSp delSp modSp mod modTransition">
        <pc:chgData name="Thomas R Gill" userId="8e375c11-a60b-450f-b468-04ec91a214a0" providerId="ADAL" clId="{4CE65E8F-8D0F-432E-A471-2B76D24C567E}" dt="2023-04-25T21:49:18.145" v="443" actId="1036"/>
        <pc:sldMkLst>
          <pc:docMk/>
          <pc:sldMk cId="204251667" sldId="374"/>
        </pc:sldMkLst>
        <pc:spChg chg="add mod">
          <ac:chgData name="Thomas R Gill" userId="8e375c11-a60b-450f-b468-04ec91a214a0" providerId="ADAL" clId="{4CE65E8F-8D0F-432E-A471-2B76D24C567E}" dt="2023-04-25T21:11:57.034" v="152" actId="404"/>
          <ac:spMkLst>
            <pc:docMk/>
            <pc:sldMk cId="204251667" sldId="374"/>
            <ac:spMk id="21" creationId="{5342D379-BF59-5826-2388-E8768AF4EA6C}"/>
          </ac:spMkLst>
        </pc:spChg>
        <pc:grpChg chg="del">
          <ac:chgData name="Thomas R Gill" userId="8e375c11-a60b-450f-b468-04ec91a214a0" providerId="ADAL" clId="{4CE65E8F-8D0F-432E-A471-2B76D24C567E}" dt="2023-04-25T21:04:30.942" v="67" actId="165"/>
          <ac:grpSpMkLst>
            <pc:docMk/>
            <pc:sldMk cId="204251667" sldId="374"/>
            <ac:grpSpMk id="24" creationId="{9B980B61-659A-B6CA-CBE7-39236E6333B2}"/>
          </ac:grpSpMkLst>
        </pc:grpChg>
        <pc:grpChg chg="add mod">
          <ac:chgData name="Thomas R Gill" userId="8e375c11-a60b-450f-b468-04ec91a214a0" providerId="ADAL" clId="{4CE65E8F-8D0F-432E-A471-2B76D24C567E}" dt="2023-04-25T21:49:18.145" v="443" actId="1036"/>
          <ac:grpSpMkLst>
            <pc:docMk/>
            <pc:sldMk cId="204251667" sldId="374"/>
            <ac:grpSpMk id="31" creationId="{68168559-AF6A-BAA0-2E42-1B3D43AE06DF}"/>
          </ac:grpSpMkLst>
        </pc:grpChg>
        <pc:picChg chg="add mod">
          <ac:chgData name="Thomas R Gill" userId="8e375c11-a60b-450f-b468-04ec91a214a0" providerId="ADAL" clId="{4CE65E8F-8D0F-432E-A471-2B76D24C567E}" dt="2023-04-25T21:04:18.391" v="66" actId="1076"/>
          <ac:picMkLst>
            <pc:docMk/>
            <pc:sldMk cId="204251667" sldId="374"/>
            <ac:picMk id="4" creationId="{C473C9D7-6230-DC79-7843-698A797B24EB}"/>
          </ac:picMkLst>
        </pc:picChg>
        <pc:picChg chg="add mod">
          <ac:chgData name="Thomas R Gill" userId="8e375c11-a60b-450f-b468-04ec91a214a0" providerId="ADAL" clId="{4CE65E8F-8D0F-432E-A471-2B76D24C567E}" dt="2023-04-25T21:14:09.613" v="167" actId="164"/>
          <ac:picMkLst>
            <pc:docMk/>
            <pc:sldMk cId="204251667" sldId="374"/>
            <ac:picMk id="6" creationId="{B635FABD-F6FE-971E-1429-64F23D779D91}"/>
          </ac:picMkLst>
        </pc:picChg>
        <pc:picChg chg="del mod topLvl">
          <ac:chgData name="Thomas R Gill" userId="8e375c11-a60b-450f-b468-04ec91a214a0" providerId="ADAL" clId="{4CE65E8F-8D0F-432E-A471-2B76D24C567E}" dt="2023-04-25T21:04:43.164" v="70" actId="478"/>
          <ac:picMkLst>
            <pc:docMk/>
            <pc:sldMk cId="204251667" sldId="374"/>
            <ac:picMk id="7" creationId="{9BBDE5B3-39FE-EB5E-9E35-B628C131D8F9}"/>
          </ac:picMkLst>
        </pc:picChg>
        <pc:picChg chg="del mod topLvl">
          <ac:chgData name="Thomas R Gill" userId="8e375c11-a60b-450f-b468-04ec91a214a0" providerId="ADAL" clId="{4CE65E8F-8D0F-432E-A471-2B76D24C567E}" dt="2023-04-25T21:04:42.265" v="68" actId="478"/>
          <ac:picMkLst>
            <pc:docMk/>
            <pc:sldMk cId="204251667" sldId="374"/>
            <ac:picMk id="9" creationId="{BC8ABC3E-5278-6D7A-8E1E-6C0701D0CBF7}"/>
          </ac:picMkLst>
        </pc:picChg>
        <pc:picChg chg="add del">
          <ac:chgData name="Thomas R Gill" userId="8e375c11-a60b-450f-b468-04ec91a214a0" providerId="ADAL" clId="{4CE65E8F-8D0F-432E-A471-2B76D24C567E}" dt="2023-04-25T21:06:29.874" v="91" actId="22"/>
          <ac:picMkLst>
            <pc:docMk/>
            <pc:sldMk cId="204251667" sldId="374"/>
            <ac:picMk id="10" creationId="{DB22948B-8A03-B311-736E-487047B6F41C}"/>
          </ac:picMkLst>
        </pc:picChg>
        <pc:picChg chg="del mod topLvl">
          <ac:chgData name="Thomas R Gill" userId="8e375c11-a60b-450f-b468-04ec91a214a0" providerId="ADAL" clId="{4CE65E8F-8D0F-432E-A471-2B76D24C567E}" dt="2023-04-25T21:10:55.269" v="139" actId="478"/>
          <ac:picMkLst>
            <pc:docMk/>
            <pc:sldMk cId="204251667" sldId="374"/>
            <ac:picMk id="11" creationId="{C5B587A0-C3C9-09FE-5A2A-9A37EDC0124D}"/>
          </ac:picMkLst>
        </pc:picChg>
        <pc:picChg chg="add mod">
          <ac:chgData name="Thomas R Gill" userId="8e375c11-a60b-450f-b468-04ec91a214a0" providerId="ADAL" clId="{4CE65E8F-8D0F-432E-A471-2B76D24C567E}" dt="2023-04-25T21:14:09.613" v="167" actId="164"/>
          <ac:picMkLst>
            <pc:docMk/>
            <pc:sldMk cId="204251667" sldId="374"/>
            <ac:picMk id="13" creationId="{4D3B839A-34AE-9044-857E-0F47DE411CF4}"/>
          </ac:picMkLst>
        </pc:picChg>
        <pc:picChg chg="del mod topLvl">
          <ac:chgData name="Thomas R Gill" userId="8e375c11-a60b-450f-b468-04ec91a214a0" providerId="ADAL" clId="{4CE65E8F-8D0F-432E-A471-2B76D24C567E}" dt="2023-04-25T21:04:43.983" v="73" actId="478"/>
          <ac:picMkLst>
            <pc:docMk/>
            <pc:sldMk cId="204251667" sldId="374"/>
            <ac:picMk id="14" creationId="{A9570AFE-992A-6F3A-0D58-ADB6A19291A5}"/>
          </ac:picMkLst>
        </pc:picChg>
        <pc:picChg chg="add mod">
          <ac:chgData name="Thomas R Gill" userId="8e375c11-a60b-450f-b468-04ec91a214a0" providerId="ADAL" clId="{4CE65E8F-8D0F-432E-A471-2B76D24C567E}" dt="2023-04-25T21:14:09.613" v="167" actId="164"/>
          <ac:picMkLst>
            <pc:docMk/>
            <pc:sldMk cId="204251667" sldId="374"/>
            <ac:picMk id="16" creationId="{FE15707C-B33F-BEFB-F654-F336615417E0}"/>
          </ac:picMkLst>
        </pc:picChg>
        <pc:picChg chg="del mod topLvl">
          <ac:chgData name="Thomas R Gill" userId="8e375c11-a60b-450f-b468-04ec91a214a0" providerId="ADAL" clId="{4CE65E8F-8D0F-432E-A471-2B76D24C567E}" dt="2023-04-25T21:04:42.578" v="69" actId="478"/>
          <ac:picMkLst>
            <pc:docMk/>
            <pc:sldMk cId="204251667" sldId="374"/>
            <ac:picMk id="18" creationId="{460DA263-70DD-E404-B06B-54BA2B3C4C4F}"/>
          </ac:picMkLst>
        </pc:picChg>
        <pc:picChg chg="add mod">
          <ac:chgData name="Thomas R Gill" userId="8e375c11-a60b-450f-b468-04ec91a214a0" providerId="ADAL" clId="{4CE65E8F-8D0F-432E-A471-2B76D24C567E}" dt="2023-04-25T21:14:09.613" v="167" actId="164"/>
          <ac:picMkLst>
            <pc:docMk/>
            <pc:sldMk cId="204251667" sldId="374"/>
            <ac:picMk id="19" creationId="{897579DA-C8DC-5773-B3FF-9EDBCD04974E}"/>
          </ac:picMkLst>
        </pc:picChg>
        <pc:picChg chg="del mod topLvl">
          <ac:chgData name="Thomas R Gill" userId="8e375c11-a60b-450f-b468-04ec91a214a0" providerId="ADAL" clId="{4CE65E8F-8D0F-432E-A471-2B76D24C567E}" dt="2023-04-25T21:04:43.597" v="72" actId="478"/>
          <ac:picMkLst>
            <pc:docMk/>
            <pc:sldMk cId="204251667" sldId="374"/>
            <ac:picMk id="20" creationId="{58F8BC19-0E3D-85D8-1DC9-E3BB7418A158}"/>
          </ac:picMkLst>
        </pc:picChg>
        <pc:picChg chg="del mod topLvl">
          <ac:chgData name="Thomas R Gill" userId="8e375c11-a60b-450f-b468-04ec91a214a0" providerId="ADAL" clId="{4CE65E8F-8D0F-432E-A471-2B76D24C567E}" dt="2023-04-25T21:04:44.516" v="74" actId="478"/>
          <ac:picMkLst>
            <pc:docMk/>
            <pc:sldMk cId="204251667" sldId="374"/>
            <ac:picMk id="22" creationId="{2C4FCA87-B34E-010C-1166-DA358439AAFF}"/>
          </ac:picMkLst>
        </pc:picChg>
        <pc:picChg chg="add del mod">
          <ac:chgData name="Thomas R Gill" userId="8e375c11-a60b-450f-b468-04ec91a214a0" providerId="ADAL" clId="{4CE65E8F-8D0F-432E-A471-2B76D24C567E}" dt="2023-04-25T21:11:23.343" v="146" actId="478"/>
          <ac:picMkLst>
            <pc:docMk/>
            <pc:sldMk cId="204251667" sldId="374"/>
            <ac:picMk id="25" creationId="{B0590161-0BB5-7D4C-53A0-99D4C9CB1803}"/>
          </ac:picMkLst>
        </pc:picChg>
        <pc:picChg chg="del">
          <ac:chgData name="Thomas R Gill" userId="8e375c11-a60b-450f-b468-04ec91a214a0" providerId="ADAL" clId="{4CE65E8F-8D0F-432E-A471-2B76D24C567E}" dt="2023-04-25T21:04:13.941" v="64" actId="478"/>
          <ac:picMkLst>
            <pc:docMk/>
            <pc:sldMk cId="204251667" sldId="374"/>
            <ac:picMk id="26" creationId="{530B23B9-2F7D-9603-57FD-BE52437B1ECD}"/>
          </ac:picMkLst>
        </pc:picChg>
        <pc:picChg chg="add mod">
          <ac:chgData name="Thomas R Gill" userId="8e375c11-a60b-450f-b468-04ec91a214a0" providerId="ADAL" clId="{4CE65E8F-8D0F-432E-A471-2B76D24C567E}" dt="2023-04-25T21:14:09.613" v="167" actId="164"/>
          <ac:picMkLst>
            <pc:docMk/>
            <pc:sldMk cId="204251667" sldId="374"/>
            <ac:picMk id="28" creationId="{C510996E-E1C5-EA13-F583-A6B40AA0AED4}"/>
          </ac:picMkLst>
        </pc:picChg>
        <pc:picChg chg="add mod">
          <ac:chgData name="Thomas R Gill" userId="8e375c11-a60b-450f-b468-04ec91a214a0" providerId="ADAL" clId="{4CE65E8F-8D0F-432E-A471-2B76D24C567E}" dt="2023-04-25T21:14:09.613" v="167" actId="164"/>
          <ac:picMkLst>
            <pc:docMk/>
            <pc:sldMk cId="204251667" sldId="374"/>
            <ac:picMk id="30" creationId="{1BB5FFCF-B4AE-8E73-B3D7-85CE367D6489}"/>
          </ac:picMkLst>
        </pc:picChg>
      </pc:sldChg>
      <pc:sldChg chg="modTransition">
        <pc:chgData name="Thomas R Gill" userId="8e375c11-a60b-450f-b468-04ec91a214a0" providerId="ADAL" clId="{4CE65E8F-8D0F-432E-A471-2B76D24C567E}" dt="2023-04-25T18:19:02.065" v="8"/>
        <pc:sldMkLst>
          <pc:docMk/>
          <pc:sldMk cId="471475221" sldId="375"/>
        </pc:sldMkLst>
      </pc:sldChg>
      <pc:sldChg chg="addSp delSp modSp mod modTransition">
        <pc:chgData name="Thomas R Gill" userId="8e375c11-a60b-450f-b468-04ec91a214a0" providerId="ADAL" clId="{4CE65E8F-8D0F-432E-A471-2B76D24C567E}" dt="2023-04-25T21:53:54.510" v="463"/>
        <pc:sldMkLst>
          <pc:docMk/>
          <pc:sldMk cId="3784861780" sldId="376"/>
        </pc:sldMkLst>
        <pc:spChg chg="add del mod">
          <ac:chgData name="Thomas R Gill" userId="8e375c11-a60b-450f-b468-04ec91a214a0" providerId="ADAL" clId="{4CE65E8F-8D0F-432E-A471-2B76D24C567E}" dt="2023-04-25T18:25:23.575" v="24"/>
          <ac:spMkLst>
            <pc:docMk/>
            <pc:sldMk cId="3784861780" sldId="376"/>
            <ac:spMk id="4" creationId="{3BCA6BEB-9C49-7052-E9D9-8BE4D719C2D9}"/>
          </ac:spMkLst>
        </pc:spChg>
        <pc:spChg chg="add del mod">
          <ac:chgData name="Thomas R Gill" userId="8e375c11-a60b-450f-b468-04ec91a214a0" providerId="ADAL" clId="{4CE65E8F-8D0F-432E-A471-2B76D24C567E}" dt="2023-04-25T21:18:50.659" v="196" actId="478"/>
          <ac:spMkLst>
            <pc:docMk/>
            <pc:sldMk cId="3784861780" sldId="376"/>
            <ac:spMk id="4" creationId="{A16E3D50-095A-C0D6-19F8-514C8208A5B5}"/>
          </ac:spMkLst>
        </pc:spChg>
        <pc:spChg chg="add del mod">
          <ac:chgData name="Thomas R Gill" userId="8e375c11-a60b-450f-b468-04ec91a214a0" providerId="ADAL" clId="{4CE65E8F-8D0F-432E-A471-2B76D24C567E}" dt="2023-04-25T18:25:21.196" v="21"/>
          <ac:spMkLst>
            <pc:docMk/>
            <pc:sldMk cId="3784861780" sldId="376"/>
            <ac:spMk id="6" creationId="{1EF499B7-7683-E2CF-45AC-33B6B098BCC1}"/>
          </ac:spMkLst>
        </pc:spChg>
        <pc:spChg chg="mod">
          <ac:chgData name="Thomas R Gill" userId="8e375c11-a60b-450f-b468-04ec91a214a0" providerId="ADAL" clId="{4CE65E8F-8D0F-432E-A471-2B76D24C567E}" dt="2023-04-25T21:19:20.105" v="203" actId="14100"/>
          <ac:spMkLst>
            <pc:docMk/>
            <pc:sldMk cId="3784861780" sldId="376"/>
            <ac:spMk id="7" creationId="{44B035CE-3960-C733-89D7-8BD801E97EAE}"/>
          </ac:spMkLst>
        </pc:spChg>
        <pc:spChg chg="add del mod">
          <ac:chgData name="Thomas R Gill" userId="8e375c11-a60b-450f-b468-04ec91a214a0" providerId="ADAL" clId="{4CE65E8F-8D0F-432E-A471-2B76D24C567E}" dt="2023-04-25T18:26:48.763" v="57"/>
          <ac:spMkLst>
            <pc:docMk/>
            <pc:sldMk cId="3784861780" sldId="376"/>
            <ac:spMk id="9" creationId="{C72AFD9E-5B1B-A780-7D7A-B58D1D36ADBB}"/>
          </ac:spMkLst>
        </pc:spChg>
        <pc:picChg chg="add del mod modCrop">
          <ac:chgData name="Thomas R Gill" userId="8e375c11-a60b-450f-b468-04ec91a214a0" providerId="ADAL" clId="{4CE65E8F-8D0F-432E-A471-2B76D24C567E}" dt="2023-04-25T21:51:42.307" v="449" actId="21"/>
          <ac:picMkLst>
            <pc:docMk/>
            <pc:sldMk cId="3784861780" sldId="376"/>
            <ac:picMk id="3" creationId="{BC79F1A8-999C-EF02-1128-CF532F742135}"/>
          </ac:picMkLst>
        </pc:picChg>
        <pc:picChg chg="add del mod">
          <ac:chgData name="Thomas R Gill" userId="8e375c11-a60b-450f-b468-04ec91a214a0" providerId="ADAL" clId="{4CE65E8F-8D0F-432E-A471-2B76D24C567E}" dt="2023-04-25T18:26:52.513" v="62" actId="22"/>
          <ac:picMkLst>
            <pc:docMk/>
            <pc:sldMk cId="3784861780" sldId="376"/>
            <ac:picMk id="3" creationId="{F6C58EEE-07F9-A87D-9395-D47151B38E77}"/>
          </ac:picMkLst>
        </pc:picChg>
        <pc:picChg chg="add mod">
          <ac:chgData name="Thomas R Gill" userId="8e375c11-a60b-450f-b468-04ec91a214a0" providerId="ADAL" clId="{4CE65E8F-8D0F-432E-A471-2B76D24C567E}" dt="2023-04-25T21:53:54.510" v="463"/>
          <ac:picMkLst>
            <pc:docMk/>
            <pc:sldMk cId="3784861780" sldId="376"/>
            <ac:picMk id="6" creationId="{7E4DBA3E-A5C3-AE95-9D0E-B4243668BDCE}"/>
          </ac:picMkLst>
        </pc:picChg>
        <pc:picChg chg="del">
          <ac:chgData name="Thomas R Gill" userId="8e375c11-a60b-450f-b468-04ec91a214a0" providerId="ADAL" clId="{4CE65E8F-8D0F-432E-A471-2B76D24C567E}" dt="2023-04-25T21:53:51.772" v="462" actId="478"/>
          <ac:picMkLst>
            <pc:docMk/>
            <pc:sldMk cId="3784861780" sldId="376"/>
            <ac:picMk id="12" creationId="{493F85E4-4A16-5657-E37D-6ACEBE498B55}"/>
          </ac:picMkLst>
        </pc:picChg>
      </pc:sldChg>
      <pc:sldChg chg="addSp delSp modSp add mod">
        <pc:chgData name="Thomas R Gill" userId="8e375c11-a60b-450f-b468-04ec91a214a0" providerId="ADAL" clId="{4CE65E8F-8D0F-432E-A471-2B76D24C567E}" dt="2023-04-25T21:53:44.937" v="461" actId="732"/>
        <pc:sldMkLst>
          <pc:docMk/>
          <pc:sldMk cId="4038607712" sldId="377"/>
        </pc:sldMkLst>
        <pc:spChg chg="mod">
          <ac:chgData name="Thomas R Gill" userId="8e375c11-a60b-450f-b468-04ec91a214a0" providerId="ADAL" clId="{4CE65E8F-8D0F-432E-A471-2B76D24C567E}" dt="2023-04-25T21:51:53.458" v="451" actId="14100"/>
          <ac:spMkLst>
            <pc:docMk/>
            <pc:sldMk cId="4038607712" sldId="377"/>
            <ac:spMk id="2" creationId="{ED6E79BE-1FD1-9649-E89D-D8C2894913FD}"/>
          </ac:spMkLst>
        </pc:spChg>
        <pc:spChg chg="del">
          <ac:chgData name="Thomas R Gill" userId="8e375c11-a60b-450f-b468-04ec91a214a0" providerId="ADAL" clId="{4CE65E8F-8D0F-432E-A471-2B76D24C567E}" dt="2023-04-25T21:51:25.665" v="445" actId="478"/>
          <ac:spMkLst>
            <pc:docMk/>
            <pc:sldMk cId="4038607712" sldId="377"/>
            <ac:spMk id="7" creationId="{44B035CE-3960-C733-89D7-8BD801E97EAE}"/>
          </ac:spMkLst>
        </pc:spChg>
        <pc:picChg chg="add mod">
          <ac:chgData name="Thomas R Gill" userId="8e375c11-a60b-450f-b468-04ec91a214a0" providerId="ADAL" clId="{4CE65E8F-8D0F-432E-A471-2B76D24C567E}" dt="2023-04-25T21:51:46.541" v="450"/>
          <ac:picMkLst>
            <pc:docMk/>
            <pc:sldMk cId="4038607712" sldId="377"/>
            <ac:picMk id="3" creationId="{5B7376D2-D250-9605-6217-5D067BCF3B24}"/>
          </ac:picMkLst>
        </pc:picChg>
        <pc:picChg chg="mod modCrop">
          <ac:chgData name="Thomas R Gill" userId="8e375c11-a60b-450f-b468-04ec91a214a0" providerId="ADAL" clId="{4CE65E8F-8D0F-432E-A471-2B76D24C567E}" dt="2023-04-25T21:53:44.937" v="461" actId="732"/>
          <ac:picMkLst>
            <pc:docMk/>
            <pc:sldMk cId="4038607712" sldId="377"/>
            <ac:picMk id="12" creationId="{493F85E4-4A16-5657-E37D-6ACEBE498B55}"/>
          </ac:picMkLst>
        </pc:picChg>
      </pc:sldChg>
      <pc:sldMasterChg chg="modTransition modSldLayout">
        <pc:chgData name="Thomas R Gill" userId="8e375c11-a60b-450f-b468-04ec91a214a0" providerId="ADAL" clId="{4CE65E8F-8D0F-432E-A471-2B76D24C567E}" dt="2023-04-25T18:19:02.065" v="8"/>
        <pc:sldMasterMkLst>
          <pc:docMk/>
          <pc:sldMasterMk cId="2744388348" sldId="2147483718"/>
        </pc:sldMasterMkLst>
        <pc:sldLayoutChg chg="modTransition">
          <pc:chgData name="Thomas R Gill" userId="8e375c11-a60b-450f-b468-04ec91a214a0" providerId="ADAL" clId="{4CE65E8F-8D0F-432E-A471-2B76D24C567E}" dt="2023-04-25T18:19:02.065" v="8"/>
          <pc:sldLayoutMkLst>
            <pc:docMk/>
            <pc:sldMasterMk cId="2744388348" sldId="2147483718"/>
            <pc:sldLayoutMk cId="1720212886" sldId="2147483719"/>
          </pc:sldLayoutMkLst>
        </pc:sldLayoutChg>
        <pc:sldLayoutChg chg="modTransition">
          <pc:chgData name="Thomas R Gill" userId="8e375c11-a60b-450f-b468-04ec91a214a0" providerId="ADAL" clId="{4CE65E8F-8D0F-432E-A471-2B76D24C567E}" dt="2023-04-25T18:19:02.065" v="8"/>
          <pc:sldLayoutMkLst>
            <pc:docMk/>
            <pc:sldMasterMk cId="2744388348" sldId="2147483718"/>
            <pc:sldLayoutMk cId="148013613" sldId="2147483720"/>
          </pc:sldLayoutMkLst>
        </pc:sldLayoutChg>
        <pc:sldLayoutChg chg="modTransition">
          <pc:chgData name="Thomas R Gill" userId="8e375c11-a60b-450f-b468-04ec91a214a0" providerId="ADAL" clId="{4CE65E8F-8D0F-432E-A471-2B76D24C567E}" dt="2023-04-25T18:19:02.065" v="8"/>
          <pc:sldLayoutMkLst>
            <pc:docMk/>
            <pc:sldMasterMk cId="2744388348" sldId="2147483718"/>
            <pc:sldLayoutMk cId="1095017515" sldId="2147483721"/>
          </pc:sldLayoutMkLst>
        </pc:sldLayoutChg>
        <pc:sldLayoutChg chg="modTransition">
          <pc:chgData name="Thomas R Gill" userId="8e375c11-a60b-450f-b468-04ec91a214a0" providerId="ADAL" clId="{4CE65E8F-8D0F-432E-A471-2B76D24C567E}" dt="2023-04-25T18:19:02.065" v="8"/>
          <pc:sldLayoutMkLst>
            <pc:docMk/>
            <pc:sldMasterMk cId="2744388348" sldId="2147483718"/>
            <pc:sldLayoutMk cId="3683756424" sldId="2147483722"/>
          </pc:sldLayoutMkLst>
        </pc:sldLayoutChg>
        <pc:sldLayoutChg chg="modTransition">
          <pc:chgData name="Thomas R Gill" userId="8e375c11-a60b-450f-b468-04ec91a214a0" providerId="ADAL" clId="{4CE65E8F-8D0F-432E-A471-2B76D24C567E}" dt="2023-04-25T18:19:02.065" v="8"/>
          <pc:sldLayoutMkLst>
            <pc:docMk/>
            <pc:sldMasterMk cId="2744388348" sldId="2147483718"/>
            <pc:sldLayoutMk cId="112358377" sldId="2147483723"/>
          </pc:sldLayoutMkLst>
        </pc:sldLayoutChg>
        <pc:sldLayoutChg chg="modTransition">
          <pc:chgData name="Thomas R Gill" userId="8e375c11-a60b-450f-b468-04ec91a214a0" providerId="ADAL" clId="{4CE65E8F-8D0F-432E-A471-2B76D24C567E}" dt="2023-04-25T18:19:02.065" v="8"/>
          <pc:sldLayoutMkLst>
            <pc:docMk/>
            <pc:sldMasterMk cId="2744388348" sldId="2147483718"/>
            <pc:sldLayoutMk cId="750012414" sldId="2147483724"/>
          </pc:sldLayoutMkLst>
        </pc:sldLayoutChg>
        <pc:sldLayoutChg chg="modTransition">
          <pc:chgData name="Thomas R Gill" userId="8e375c11-a60b-450f-b468-04ec91a214a0" providerId="ADAL" clId="{4CE65E8F-8D0F-432E-A471-2B76D24C567E}" dt="2023-04-25T18:19:02.065" v="8"/>
          <pc:sldLayoutMkLst>
            <pc:docMk/>
            <pc:sldMasterMk cId="2744388348" sldId="2147483718"/>
            <pc:sldLayoutMk cId="4280356247" sldId="2147483725"/>
          </pc:sldLayoutMkLst>
        </pc:sldLayoutChg>
        <pc:sldLayoutChg chg="modTransition">
          <pc:chgData name="Thomas R Gill" userId="8e375c11-a60b-450f-b468-04ec91a214a0" providerId="ADAL" clId="{4CE65E8F-8D0F-432E-A471-2B76D24C567E}" dt="2023-04-25T18:19:02.065" v="8"/>
          <pc:sldLayoutMkLst>
            <pc:docMk/>
            <pc:sldMasterMk cId="2744388348" sldId="2147483718"/>
            <pc:sldLayoutMk cId="219389398" sldId="2147483726"/>
          </pc:sldLayoutMkLst>
        </pc:sldLayoutChg>
        <pc:sldLayoutChg chg="modTransition">
          <pc:chgData name="Thomas R Gill" userId="8e375c11-a60b-450f-b468-04ec91a214a0" providerId="ADAL" clId="{4CE65E8F-8D0F-432E-A471-2B76D24C567E}" dt="2023-04-25T18:19:02.065" v="8"/>
          <pc:sldLayoutMkLst>
            <pc:docMk/>
            <pc:sldMasterMk cId="2744388348" sldId="2147483718"/>
            <pc:sldLayoutMk cId="1375075887" sldId="2147483727"/>
          </pc:sldLayoutMkLst>
        </pc:sldLayoutChg>
        <pc:sldLayoutChg chg="modTransition">
          <pc:chgData name="Thomas R Gill" userId="8e375c11-a60b-450f-b468-04ec91a214a0" providerId="ADAL" clId="{4CE65E8F-8D0F-432E-A471-2B76D24C567E}" dt="2023-04-25T18:19:02.065" v="8"/>
          <pc:sldLayoutMkLst>
            <pc:docMk/>
            <pc:sldMasterMk cId="2744388348" sldId="2147483718"/>
            <pc:sldLayoutMk cId="2400321103" sldId="2147483728"/>
          </pc:sldLayoutMkLst>
        </pc:sldLayoutChg>
        <pc:sldLayoutChg chg="modTransition">
          <pc:chgData name="Thomas R Gill" userId="8e375c11-a60b-450f-b468-04ec91a214a0" providerId="ADAL" clId="{4CE65E8F-8D0F-432E-A471-2B76D24C567E}" dt="2023-04-25T18:19:02.065" v="8"/>
          <pc:sldLayoutMkLst>
            <pc:docMk/>
            <pc:sldMasterMk cId="2744388348" sldId="2147483718"/>
            <pc:sldLayoutMk cId="2877562687" sldId="2147483729"/>
          </pc:sldLayoutMkLst>
        </pc:sldLayoutChg>
        <pc:sldLayoutChg chg="modTransition">
          <pc:chgData name="Thomas R Gill" userId="8e375c11-a60b-450f-b468-04ec91a214a0" providerId="ADAL" clId="{4CE65E8F-8D0F-432E-A471-2B76D24C567E}" dt="2023-04-25T18:19:02.065" v="8"/>
          <pc:sldLayoutMkLst>
            <pc:docMk/>
            <pc:sldMasterMk cId="2744388348" sldId="2147483718"/>
            <pc:sldLayoutMk cId="1705067088" sldId="2147483730"/>
          </pc:sldLayoutMkLst>
        </pc:sldLayoutChg>
      </pc:sldMasterChg>
      <pc:sldMasterChg chg="modTransition modSldLayout">
        <pc:chgData name="Thomas R Gill" userId="8e375c11-a60b-450f-b468-04ec91a214a0" providerId="ADAL" clId="{4CE65E8F-8D0F-432E-A471-2B76D24C567E}" dt="2023-04-25T18:19:02.065" v="8"/>
        <pc:sldMasterMkLst>
          <pc:docMk/>
          <pc:sldMasterMk cId="2533169600" sldId="2147483731"/>
        </pc:sldMasterMkLst>
        <pc:sldLayoutChg chg="modTransition">
          <pc:chgData name="Thomas R Gill" userId="8e375c11-a60b-450f-b468-04ec91a214a0" providerId="ADAL" clId="{4CE65E8F-8D0F-432E-A471-2B76D24C567E}" dt="2023-04-25T18:19:02.065" v="8"/>
          <pc:sldLayoutMkLst>
            <pc:docMk/>
            <pc:sldMasterMk cId="2533169600" sldId="2147483731"/>
            <pc:sldLayoutMk cId="373178075" sldId="2147483732"/>
          </pc:sldLayoutMkLst>
        </pc:sldLayoutChg>
        <pc:sldLayoutChg chg="modTransition">
          <pc:chgData name="Thomas R Gill" userId="8e375c11-a60b-450f-b468-04ec91a214a0" providerId="ADAL" clId="{4CE65E8F-8D0F-432E-A471-2B76D24C567E}" dt="2023-04-25T18:19:02.065" v="8"/>
          <pc:sldLayoutMkLst>
            <pc:docMk/>
            <pc:sldMasterMk cId="2533169600" sldId="2147483731"/>
            <pc:sldLayoutMk cId="305704005" sldId="2147483733"/>
          </pc:sldLayoutMkLst>
        </pc:sldLayoutChg>
        <pc:sldLayoutChg chg="modTransition">
          <pc:chgData name="Thomas R Gill" userId="8e375c11-a60b-450f-b468-04ec91a214a0" providerId="ADAL" clId="{4CE65E8F-8D0F-432E-A471-2B76D24C567E}" dt="2023-04-25T18:19:02.065" v="8"/>
          <pc:sldLayoutMkLst>
            <pc:docMk/>
            <pc:sldMasterMk cId="2533169600" sldId="2147483731"/>
            <pc:sldLayoutMk cId="216994033" sldId="2147483734"/>
          </pc:sldLayoutMkLst>
        </pc:sldLayoutChg>
        <pc:sldLayoutChg chg="modTransition">
          <pc:chgData name="Thomas R Gill" userId="8e375c11-a60b-450f-b468-04ec91a214a0" providerId="ADAL" clId="{4CE65E8F-8D0F-432E-A471-2B76D24C567E}" dt="2023-04-25T18:19:02.065" v="8"/>
          <pc:sldLayoutMkLst>
            <pc:docMk/>
            <pc:sldMasterMk cId="2533169600" sldId="2147483731"/>
            <pc:sldLayoutMk cId="2376813902" sldId="2147483735"/>
          </pc:sldLayoutMkLst>
        </pc:sldLayoutChg>
        <pc:sldLayoutChg chg="modTransition">
          <pc:chgData name="Thomas R Gill" userId="8e375c11-a60b-450f-b468-04ec91a214a0" providerId="ADAL" clId="{4CE65E8F-8D0F-432E-A471-2B76D24C567E}" dt="2023-04-25T18:19:02.065" v="8"/>
          <pc:sldLayoutMkLst>
            <pc:docMk/>
            <pc:sldMasterMk cId="2533169600" sldId="2147483731"/>
            <pc:sldLayoutMk cId="1721641675" sldId="2147483736"/>
          </pc:sldLayoutMkLst>
        </pc:sldLayoutChg>
        <pc:sldLayoutChg chg="modTransition">
          <pc:chgData name="Thomas R Gill" userId="8e375c11-a60b-450f-b468-04ec91a214a0" providerId="ADAL" clId="{4CE65E8F-8D0F-432E-A471-2B76D24C567E}" dt="2023-04-25T18:19:02.065" v="8"/>
          <pc:sldLayoutMkLst>
            <pc:docMk/>
            <pc:sldMasterMk cId="2533169600" sldId="2147483731"/>
            <pc:sldLayoutMk cId="4163136823" sldId="2147483737"/>
          </pc:sldLayoutMkLst>
        </pc:sldLayoutChg>
        <pc:sldLayoutChg chg="modTransition">
          <pc:chgData name="Thomas R Gill" userId="8e375c11-a60b-450f-b468-04ec91a214a0" providerId="ADAL" clId="{4CE65E8F-8D0F-432E-A471-2B76D24C567E}" dt="2023-04-25T18:19:02.065" v="8"/>
          <pc:sldLayoutMkLst>
            <pc:docMk/>
            <pc:sldMasterMk cId="2533169600" sldId="2147483731"/>
            <pc:sldLayoutMk cId="77252868" sldId="2147483738"/>
          </pc:sldLayoutMkLst>
        </pc:sldLayoutChg>
        <pc:sldLayoutChg chg="modTransition">
          <pc:chgData name="Thomas R Gill" userId="8e375c11-a60b-450f-b468-04ec91a214a0" providerId="ADAL" clId="{4CE65E8F-8D0F-432E-A471-2B76D24C567E}" dt="2023-04-25T18:19:02.065" v="8"/>
          <pc:sldLayoutMkLst>
            <pc:docMk/>
            <pc:sldMasterMk cId="2533169600" sldId="2147483731"/>
            <pc:sldLayoutMk cId="2481170948" sldId="2147483739"/>
          </pc:sldLayoutMkLst>
        </pc:sldLayoutChg>
        <pc:sldLayoutChg chg="modTransition">
          <pc:chgData name="Thomas R Gill" userId="8e375c11-a60b-450f-b468-04ec91a214a0" providerId="ADAL" clId="{4CE65E8F-8D0F-432E-A471-2B76D24C567E}" dt="2023-04-25T18:19:02.065" v="8"/>
          <pc:sldLayoutMkLst>
            <pc:docMk/>
            <pc:sldMasterMk cId="2533169600" sldId="2147483731"/>
            <pc:sldLayoutMk cId="565587975" sldId="2147483740"/>
          </pc:sldLayoutMkLst>
        </pc:sldLayoutChg>
      </pc:sldMaster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endParaRPr lang="en-US" sz="100" b="0" i="0">
              <a:solidFill>
                <a:srgbClr val="FFFFFF"/>
              </a:solidFill>
            </a:endParaRPr>
          </a:p>
        </c:rich>
      </c:tx>
      <c:overlay val="1"/>
    </c:title>
    <c:autoTitleDeleted val="0"/>
    <c:plotArea>
      <c:layout>
        <c:manualLayout>
          <c:layoutTarget val="inner"/>
          <c:xMode val="edge"/>
          <c:yMode val="edge"/>
          <c:x val="0.15887141316931344"/>
          <c:y val="3.3950617283950615E-2"/>
          <c:w val="0.80655019132709427"/>
          <c:h val="0.78528822786040631"/>
        </c:manualLayout>
      </c:layout>
      <c:barChart>
        <c:barDir val="bar"/>
        <c:grouping val="clustered"/>
        <c:varyColors val="0"/>
        <c:ser>
          <c:idx val="0"/>
          <c:order val="0"/>
          <c:tx>
            <c:strRef>
              <c:f>Sheet1!$B$1</c:f>
              <c:strCache>
                <c:ptCount val="1"/>
                <c:pt idx="0">
                  <c:v>Series 1</c:v>
                </c:pt>
              </c:strCache>
            </c:strRef>
          </c:tx>
          <c:invertIfNegative val="1"/>
          <c:dPt>
            <c:idx val="0"/>
            <c:invertIfNegative val="1"/>
            <c:bubble3D val="0"/>
            <c:spPr>
              <a:solidFill>
                <a:srgbClr val="2C7FB8"/>
              </a:solidFill>
            </c:spPr>
            <c:extLst>
              <c:ext xmlns:c16="http://schemas.microsoft.com/office/drawing/2014/chart" uri="{C3380CC4-5D6E-409C-BE32-E72D297353CC}">
                <c16:uniqueId val="{00000001-E594-4E96-8C71-2D395D8DEFE4}"/>
              </c:ext>
            </c:extLst>
          </c:dPt>
          <c:dPt>
            <c:idx val="1"/>
            <c:invertIfNegative val="1"/>
            <c:bubble3D val="0"/>
            <c:spPr>
              <a:solidFill>
                <a:srgbClr val="2C7FB8"/>
              </a:solidFill>
            </c:spPr>
            <c:extLst>
              <c:ext xmlns:c16="http://schemas.microsoft.com/office/drawing/2014/chart" uri="{C3380CC4-5D6E-409C-BE32-E72D297353CC}">
                <c16:uniqueId val="{00000003-E594-4E96-8C71-2D395D8DEFE4}"/>
              </c:ext>
            </c:extLst>
          </c:dPt>
          <c:dPt>
            <c:idx val="2"/>
            <c:invertIfNegative val="1"/>
            <c:bubble3D val="0"/>
            <c:spPr>
              <a:solidFill>
                <a:srgbClr val="2C7FB8"/>
              </a:solidFill>
            </c:spPr>
            <c:extLst>
              <c:ext xmlns:c16="http://schemas.microsoft.com/office/drawing/2014/chart" uri="{C3380CC4-5D6E-409C-BE32-E72D297353CC}">
                <c16:uniqueId val="{00000005-E594-4E96-8C71-2D395D8DEFE4}"/>
              </c:ext>
            </c:extLst>
          </c:dPt>
          <c:dPt>
            <c:idx val="3"/>
            <c:invertIfNegative val="1"/>
            <c:bubble3D val="0"/>
            <c:spPr>
              <a:solidFill>
                <a:srgbClr val="2C7FB8"/>
              </a:solidFill>
            </c:spPr>
            <c:extLst>
              <c:ext xmlns:c16="http://schemas.microsoft.com/office/drawing/2014/chart" uri="{C3380CC4-5D6E-409C-BE32-E72D297353CC}">
                <c16:uniqueId val="{00000007-E594-4E96-8C71-2D395D8DEFE4}"/>
              </c:ext>
            </c:extLst>
          </c:dPt>
          <c:dPt>
            <c:idx val="4"/>
            <c:invertIfNegative val="1"/>
            <c:bubble3D val="0"/>
            <c:spPr>
              <a:solidFill>
                <a:srgbClr val="2C7FB8"/>
              </a:solidFill>
            </c:spPr>
            <c:extLst>
              <c:ext xmlns:c16="http://schemas.microsoft.com/office/drawing/2014/chart" uri="{C3380CC4-5D6E-409C-BE32-E72D297353CC}">
                <c16:uniqueId val="{00000009-E594-4E96-8C71-2D395D8DEFE4}"/>
              </c:ext>
            </c:extLst>
          </c:dPt>
          <c:dLbls>
            <c:dLbl>
              <c:idx val="0"/>
              <c:spPr/>
              <c:txPr>
                <a:bodyPr/>
                <a:lstStyle/>
                <a:p>
                  <a:pPr>
                    <a:defRPr sz="1400" b="1" smtId="4294967295">
                      <a:solidFill>
                        <a:srgbClr val="000000"/>
                      </a:solidFill>
                      <a:latin typeface="Calibri"/>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1-E594-4E96-8C71-2D395D8DEFE4}"/>
                </c:ext>
              </c:extLst>
            </c:dLbl>
            <c:dLbl>
              <c:idx val="1"/>
              <c:spPr/>
              <c:txPr>
                <a:bodyPr/>
                <a:lstStyle/>
                <a:p>
                  <a:pPr>
                    <a:defRPr sz="1400" b="1" smtId="4294967295">
                      <a:solidFill>
                        <a:srgbClr val="000000"/>
                      </a:solidFill>
                      <a:latin typeface="Calibri"/>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3-E594-4E96-8C71-2D395D8DEFE4}"/>
                </c:ext>
              </c:extLst>
            </c:dLbl>
            <c:dLbl>
              <c:idx val="2"/>
              <c:spPr/>
              <c:txPr>
                <a:bodyPr/>
                <a:lstStyle/>
                <a:p>
                  <a:pPr>
                    <a:defRPr sz="1400" b="1" smtId="4294967295">
                      <a:solidFill>
                        <a:srgbClr val="000000"/>
                      </a:solidFill>
                      <a:latin typeface="Calibri"/>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5-E594-4E96-8C71-2D395D8DEFE4}"/>
                </c:ext>
              </c:extLst>
            </c:dLbl>
            <c:dLbl>
              <c:idx val="3"/>
              <c:spPr/>
              <c:txPr>
                <a:bodyPr/>
                <a:lstStyle/>
                <a:p>
                  <a:pPr>
                    <a:defRPr sz="1400" b="1" smtId="4294967295">
                      <a:solidFill>
                        <a:srgbClr val="000000"/>
                      </a:solidFill>
                      <a:latin typeface="Calibri"/>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7-E594-4E96-8C71-2D395D8DEFE4}"/>
                </c:ext>
              </c:extLst>
            </c:dLbl>
            <c:dLbl>
              <c:idx val="4"/>
              <c:spPr/>
              <c:txPr>
                <a:bodyPr/>
                <a:lstStyle/>
                <a:p>
                  <a:pPr>
                    <a:defRPr sz="1400" b="1" smtId="4294967295">
                      <a:solidFill>
                        <a:srgbClr val="000000"/>
                      </a:solidFill>
                      <a:latin typeface="Calibri"/>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9-E594-4E96-8C71-2D395D8DEFE4}"/>
                </c:ext>
              </c:extLst>
            </c:dLbl>
            <c:spPr>
              <a:noFill/>
              <a:ln>
                <a:noFill/>
              </a:ln>
              <a:effectLst/>
            </c:spPr>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strRef>
              <c:f>Sheet1!$A$2:$A$6</c:f>
              <c:strCache>
                <c:ptCount val="5"/>
                <c:pt idx="0">
                  <c:v>Very strong</c:v>
                </c:pt>
                <c:pt idx="1">
                  <c:v>Strong</c:v>
                </c:pt>
                <c:pt idx="2">
                  <c:v>Moderate</c:v>
                </c:pt>
                <c:pt idx="3">
                  <c:v>Weak</c:v>
                </c:pt>
                <c:pt idx="4">
                  <c:v>Very weak</c:v>
                </c:pt>
              </c:strCache>
            </c:strRef>
          </c:cat>
          <c:val>
            <c:numRef>
              <c:f>Sheet1!$B$2:$B$6</c:f>
              <c:numCache>
                <c:formatCode>0%</c:formatCode>
                <c:ptCount val="5"/>
                <c:pt idx="0">
                  <c:v>0.02</c:v>
                </c:pt>
                <c:pt idx="1">
                  <c:v>0.24</c:v>
                </c:pt>
                <c:pt idx="2">
                  <c:v>0.55000000000000004</c:v>
                </c:pt>
                <c:pt idx="3">
                  <c:v>0.17</c:v>
                </c:pt>
                <c:pt idx="4">
                  <c:v>0.03</c:v>
                </c:pt>
              </c:numCache>
            </c:numRef>
          </c:val>
          <c:extLst>
            <c:ext xmlns:c16="http://schemas.microsoft.com/office/drawing/2014/chart" uri="{C3380CC4-5D6E-409C-BE32-E72D297353CC}">
              <c16:uniqueId val="{0000000A-E594-4E96-8C71-2D395D8DEFE4}"/>
            </c:ext>
          </c:extLst>
        </c:ser>
        <c:dLbls>
          <c:showLegendKey val="0"/>
          <c:showVal val="0"/>
          <c:showCatName val="0"/>
          <c:showSerName val="0"/>
          <c:showPercent val="0"/>
          <c:showBubbleSize val="0"/>
        </c:dLbls>
        <c:gapWidth val="50"/>
        <c:axId val="67451136"/>
        <c:axId val="66437120"/>
      </c:barChart>
      <c:catAx>
        <c:axId val="67451136"/>
        <c:scaling>
          <c:orientation val="maxMin"/>
        </c:scaling>
        <c:delete val="0"/>
        <c:axPos val="l"/>
        <c:title>
          <c:tx>
            <c:rich>
              <a:bodyPr/>
              <a:lstStyle/>
              <a:p>
                <a:pPr>
                  <a:defRPr/>
                </a:pPr>
                <a:endParaRPr lang="en-US" sz="1400" b="0">
                  <a:solidFill>
                    <a:srgbClr val="000000"/>
                  </a:solidFill>
                  <a:latin typeface="Calibri"/>
                </a:endParaRPr>
              </a:p>
            </c:rich>
          </c:tx>
          <c:overlay val="0"/>
        </c:title>
        <c:numFmt formatCode="General" sourceLinked="1"/>
        <c:majorTickMark val="out"/>
        <c:minorTickMark val="none"/>
        <c:tickLblPos val="nextTo"/>
        <c:txPr>
          <a:bodyPr/>
          <a:lstStyle/>
          <a:p>
            <a:pPr>
              <a:defRPr sz="1400" b="0" i="0" smtId="4294967295">
                <a:solidFill>
                  <a:srgbClr val="000000"/>
                </a:solidFill>
                <a:latin typeface="Calibri"/>
              </a:defRPr>
            </a:pPr>
            <a:endParaRPr lang="en-US"/>
          </a:p>
        </c:txPr>
        <c:crossAx val="66437120"/>
        <c:crosses val="autoZero"/>
        <c:auto val="0"/>
        <c:lblAlgn val="ctr"/>
        <c:lblOffset val="100"/>
        <c:noMultiLvlLbl val="0"/>
      </c:catAx>
      <c:valAx>
        <c:axId val="66437120"/>
        <c:scaling>
          <c:orientation val="minMax"/>
          <c:max val="1"/>
          <c:min val="0"/>
        </c:scaling>
        <c:delete val="0"/>
        <c:axPos val="b"/>
        <c:title>
          <c:tx>
            <c:rich>
              <a:bodyPr/>
              <a:lstStyle/>
              <a:p>
                <a:pPr>
                  <a:defRPr/>
                </a:pPr>
                <a:endParaRPr lang="en-US" sz="1400" b="1">
                  <a:solidFill>
                    <a:srgbClr val="000000"/>
                  </a:solidFill>
                  <a:latin typeface="Calibri"/>
                </a:endParaRPr>
              </a:p>
            </c:rich>
          </c:tx>
          <c:overlay val="0"/>
        </c:title>
        <c:numFmt formatCode="0%" sourceLinked="0"/>
        <c:majorTickMark val="out"/>
        <c:minorTickMark val="none"/>
        <c:tickLblPos val="high"/>
        <c:spPr>
          <a:ln>
            <a:solidFill>
              <a:srgbClr val="808080"/>
            </a:solidFill>
          </a:ln>
        </c:spPr>
        <c:txPr>
          <a:bodyPr/>
          <a:lstStyle/>
          <a:p>
            <a:pPr>
              <a:defRPr sz="1400" b="0" i="0" smtId="4294967295">
                <a:solidFill>
                  <a:srgbClr val="000000"/>
                </a:solidFill>
                <a:latin typeface="Calibri"/>
              </a:defRPr>
            </a:pPr>
            <a:endParaRPr lang="en-US"/>
          </a:p>
        </c:txPr>
        <c:crossAx val="67451136"/>
        <c:crosses val="max"/>
        <c:crossBetween val="between"/>
        <c:majorUnit val="0.2"/>
        <c:minorUnit val="0.04"/>
      </c:valAx>
    </c:plotArea>
    <c:plotVisOnly val="1"/>
    <c:dispBlanksAs val="zero"/>
    <c:showDLblsOverMax val="1"/>
  </c:chart>
  <c:txPr>
    <a:bodyPr/>
    <a:lstStyle/>
    <a:p>
      <a:pPr>
        <a:defRPr sz="1800" smtId="4294967295"/>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endParaRPr lang="en-US" sz="100" b="0" i="0">
              <a:solidFill>
                <a:srgbClr val="FFFFFF"/>
              </a:solidFill>
            </a:endParaRPr>
          </a:p>
        </c:rich>
      </c:tx>
      <c:overlay val="1"/>
    </c:title>
    <c:autoTitleDeleted val="0"/>
    <c:plotArea>
      <c:layout/>
      <c:barChart>
        <c:barDir val="bar"/>
        <c:grouping val="clustered"/>
        <c:varyColors val="0"/>
        <c:ser>
          <c:idx val="0"/>
          <c:order val="0"/>
          <c:tx>
            <c:strRef>
              <c:f>Sheet1!$B$1</c:f>
              <c:strCache>
                <c:ptCount val="1"/>
                <c:pt idx="0">
                  <c:v>Series 1</c:v>
                </c:pt>
              </c:strCache>
            </c:strRef>
          </c:tx>
          <c:invertIfNegative val="1"/>
          <c:dPt>
            <c:idx val="0"/>
            <c:invertIfNegative val="1"/>
            <c:bubble3D val="0"/>
            <c:spPr>
              <a:solidFill>
                <a:srgbClr val="2C7FB8"/>
              </a:solidFill>
            </c:spPr>
            <c:extLst>
              <c:ext xmlns:c16="http://schemas.microsoft.com/office/drawing/2014/chart" uri="{C3380CC4-5D6E-409C-BE32-E72D297353CC}">
                <c16:uniqueId val="{00000001-981D-4B21-9001-B88171FE5F20}"/>
              </c:ext>
            </c:extLst>
          </c:dPt>
          <c:dPt>
            <c:idx val="1"/>
            <c:invertIfNegative val="1"/>
            <c:bubble3D val="0"/>
            <c:spPr>
              <a:solidFill>
                <a:srgbClr val="2C7FB8"/>
              </a:solidFill>
            </c:spPr>
            <c:extLst>
              <c:ext xmlns:c16="http://schemas.microsoft.com/office/drawing/2014/chart" uri="{C3380CC4-5D6E-409C-BE32-E72D297353CC}">
                <c16:uniqueId val="{00000003-981D-4B21-9001-B88171FE5F20}"/>
              </c:ext>
            </c:extLst>
          </c:dPt>
          <c:dPt>
            <c:idx val="2"/>
            <c:invertIfNegative val="1"/>
            <c:bubble3D val="0"/>
            <c:spPr>
              <a:solidFill>
                <a:srgbClr val="2C7FB8"/>
              </a:solidFill>
            </c:spPr>
            <c:extLst>
              <c:ext xmlns:c16="http://schemas.microsoft.com/office/drawing/2014/chart" uri="{C3380CC4-5D6E-409C-BE32-E72D297353CC}">
                <c16:uniqueId val="{00000005-981D-4B21-9001-B88171FE5F20}"/>
              </c:ext>
            </c:extLst>
          </c:dPt>
          <c:dPt>
            <c:idx val="3"/>
            <c:invertIfNegative val="1"/>
            <c:bubble3D val="0"/>
            <c:spPr>
              <a:solidFill>
                <a:srgbClr val="2C7FB8"/>
              </a:solidFill>
            </c:spPr>
            <c:extLst>
              <c:ext xmlns:c16="http://schemas.microsoft.com/office/drawing/2014/chart" uri="{C3380CC4-5D6E-409C-BE32-E72D297353CC}">
                <c16:uniqueId val="{00000007-981D-4B21-9001-B88171FE5F20}"/>
              </c:ext>
            </c:extLst>
          </c:dPt>
          <c:dLbls>
            <c:dLbl>
              <c:idx val="0"/>
              <c:spPr/>
              <c:txPr>
                <a:bodyPr/>
                <a:lstStyle/>
                <a:p>
                  <a:pPr>
                    <a:defRPr sz="1400" b="1" smtId="4294967295">
                      <a:solidFill>
                        <a:srgbClr val="000000"/>
                      </a:solidFill>
                      <a:latin typeface="Calibri"/>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1-981D-4B21-9001-B88171FE5F20}"/>
                </c:ext>
              </c:extLst>
            </c:dLbl>
            <c:dLbl>
              <c:idx val="1"/>
              <c:spPr/>
              <c:txPr>
                <a:bodyPr/>
                <a:lstStyle/>
                <a:p>
                  <a:pPr>
                    <a:defRPr sz="1400" b="1" smtId="4294967295">
                      <a:solidFill>
                        <a:srgbClr val="000000"/>
                      </a:solidFill>
                      <a:latin typeface="Calibri"/>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3-981D-4B21-9001-B88171FE5F20}"/>
                </c:ext>
              </c:extLst>
            </c:dLbl>
            <c:dLbl>
              <c:idx val="2"/>
              <c:spPr/>
              <c:txPr>
                <a:bodyPr/>
                <a:lstStyle/>
                <a:p>
                  <a:pPr>
                    <a:defRPr sz="1400" b="1" smtId="4294967295">
                      <a:solidFill>
                        <a:srgbClr val="000000"/>
                      </a:solidFill>
                      <a:latin typeface="Calibri"/>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5-981D-4B21-9001-B88171FE5F20}"/>
                </c:ext>
              </c:extLst>
            </c:dLbl>
            <c:dLbl>
              <c:idx val="3"/>
              <c:spPr/>
              <c:txPr>
                <a:bodyPr/>
                <a:lstStyle/>
                <a:p>
                  <a:pPr>
                    <a:defRPr sz="1400" b="1" smtId="4294967295">
                      <a:solidFill>
                        <a:srgbClr val="000000"/>
                      </a:solidFill>
                      <a:latin typeface="Calibri"/>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7-981D-4B21-9001-B88171FE5F20}"/>
                </c:ext>
              </c:extLst>
            </c:dLbl>
            <c:spPr>
              <a:noFill/>
              <a:ln>
                <a:noFill/>
              </a:ln>
              <a:effectLst/>
            </c:spPr>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strRef>
              <c:f>Sheet1!$A$2:$A$5</c:f>
              <c:strCache>
                <c:ptCount val="4"/>
                <c:pt idx="0">
                  <c:v>Entry level</c:v>
                </c:pt>
                <c:pt idx="1">
                  <c:v>Mid-level</c:v>
                </c:pt>
                <c:pt idx="2">
                  <c:v>Executive</c:v>
                </c:pt>
                <c:pt idx="3">
                  <c:v>My business is not experiencing difficulty hiring workers</c:v>
                </c:pt>
              </c:strCache>
            </c:strRef>
          </c:cat>
          <c:val>
            <c:numRef>
              <c:f>Sheet1!$B$2:$B$5</c:f>
              <c:numCache>
                <c:formatCode>0%</c:formatCode>
                <c:ptCount val="4"/>
                <c:pt idx="0">
                  <c:v>0.33</c:v>
                </c:pt>
                <c:pt idx="1">
                  <c:v>0.45</c:v>
                </c:pt>
                <c:pt idx="2">
                  <c:v>0.03</c:v>
                </c:pt>
                <c:pt idx="3">
                  <c:v>0.2</c:v>
                </c:pt>
              </c:numCache>
            </c:numRef>
          </c:val>
          <c:extLst>
            <c:ext xmlns:c16="http://schemas.microsoft.com/office/drawing/2014/chart" uri="{C3380CC4-5D6E-409C-BE32-E72D297353CC}">
              <c16:uniqueId val="{00000008-981D-4B21-9001-B88171FE5F20}"/>
            </c:ext>
          </c:extLst>
        </c:ser>
        <c:dLbls>
          <c:showLegendKey val="0"/>
          <c:showVal val="0"/>
          <c:showCatName val="0"/>
          <c:showSerName val="0"/>
          <c:showPercent val="0"/>
          <c:showBubbleSize val="0"/>
        </c:dLbls>
        <c:gapWidth val="50"/>
        <c:axId val="67451136"/>
        <c:axId val="66437120"/>
      </c:barChart>
      <c:catAx>
        <c:axId val="67451136"/>
        <c:scaling>
          <c:orientation val="maxMin"/>
        </c:scaling>
        <c:delete val="0"/>
        <c:axPos val="l"/>
        <c:title>
          <c:tx>
            <c:rich>
              <a:bodyPr/>
              <a:lstStyle/>
              <a:p>
                <a:pPr>
                  <a:defRPr/>
                </a:pPr>
                <a:endParaRPr lang="en-US" sz="1400" b="0">
                  <a:solidFill>
                    <a:srgbClr val="000000"/>
                  </a:solidFill>
                  <a:latin typeface="Calibri"/>
                </a:endParaRPr>
              </a:p>
            </c:rich>
          </c:tx>
          <c:overlay val="0"/>
        </c:title>
        <c:numFmt formatCode="General" sourceLinked="1"/>
        <c:majorTickMark val="out"/>
        <c:minorTickMark val="none"/>
        <c:tickLblPos val="nextTo"/>
        <c:txPr>
          <a:bodyPr/>
          <a:lstStyle/>
          <a:p>
            <a:pPr>
              <a:defRPr sz="1400" b="0" i="0" smtId="4294967295">
                <a:solidFill>
                  <a:srgbClr val="000000"/>
                </a:solidFill>
                <a:latin typeface="Calibri"/>
              </a:defRPr>
            </a:pPr>
            <a:endParaRPr lang="en-US"/>
          </a:p>
        </c:txPr>
        <c:crossAx val="66437120"/>
        <c:crosses val="autoZero"/>
        <c:auto val="0"/>
        <c:lblAlgn val="ctr"/>
        <c:lblOffset val="100"/>
        <c:noMultiLvlLbl val="0"/>
      </c:catAx>
      <c:valAx>
        <c:axId val="66437120"/>
        <c:scaling>
          <c:orientation val="minMax"/>
          <c:max val="1"/>
          <c:min val="0"/>
        </c:scaling>
        <c:delete val="0"/>
        <c:axPos val="b"/>
        <c:title>
          <c:tx>
            <c:rich>
              <a:bodyPr/>
              <a:lstStyle/>
              <a:p>
                <a:pPr>
                  <a:defRPr/>
                </a:pPr>
                <a:endParaRPr lang="en-US" sz="1400" b="1">
                  <a:solidFill>
                    <a:srgbClr val="000000"/>
                  </a:solidFill>
                  <a:latin typeface="Calibri"/>
                </a:endParaRPr>
              </a:p>
            </c:rich>
          </c:tx>
          <c:overlay val="0"/>
        </c:title>
        <c:numFmt formatCode="0%" sourceLinked="0"/>
        <c:majorTickMark val="out"/>
        <c:minorTickMark val="none"/>
        <c:tickLblPos val="high"/>
        <c:spPr>
          <a:ln>
            <a:solidFill>
              <a:srgbClr val="808080"/>
            </a:solidFill>
          </a:ln>
        </c:spPr>
        <c:txPr>
          <a:bodyPr/>
          <a:lstStyle/>
          <a:p>
            <a:pPr>
              <a:defRPr sz="1400" b="0" i="0" smtId="4294967295">
                <a:solidFill>
                  <a:srgbClr val="000000"/>
                </a:solidFill>
                <a:latin typeface="Calibri"/>
              </a:defRPr>
            </a:pPr>
            <a:endParaRPr lang="en-US"/>
          </a:p>
        </c:txPr>
        <c:crossAx val="67451136"/>
        <c:crosses val="max"/>
        <c:crossBetween val="between"/>
        <c:majorUnit val="0.2"/>
        <c:minorUnit val="0.04"/>
      </c:valAx>
    </c:plotArea>
    <c:plotVisOnly val="1"/>
    <c:dispBlanksAs val="zero"/>
    <c:showDLblsOverMax val="1"/>
  </c:chart>
  <c:txPr>
    <a:bodyPr/>
    <a:lstStyle/>
    <a:p>
      <a:pPr>
        <a:defRPr sz="1800" smtId="4294967295"/>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endParaRPr lang="en-US" sz="100" b="0" i="0">
              <a:solidFill>
                <a:srgbClr val="FFFFFF"/>
              </a:solidFill>
            </a:endParaRPr>
          </a:p>
        </c:rich>
      </c:tx>
      <c:overlay val="1"/>
    </c:title>
    <c:autoTitleDeleted val="0"/>
    <c:plotArea>
      <c:layout/>
      <c:barChart>
        <c:barDir val="bar"/>
        <c:grouping val="clustered"/>
        <c:varyColors val="0"/>
        <c:ser>
          <c:idx val="0"/>
          <c:order val="0"/>
          <c:tx>
            <c:strRef>
              <c:f>Sheet1!$B$1</c:f>
              <c:strCache>
                <c:ptCount val="1"/>
                <c:pt idx="0">
                  <c:v>Series 1</c:v>
                </c:pt>
              </c:strCache>
            </c:strRef>
          </c:tx>
          <c:invertIfNegative val="1"/>
          <c:dPt>
            <c:idx val="0"/>
            <c:invertIfNegative val="1"/>
            <c:bubble3D val="0"/>
            <c:spPr>
              <a:solidFill>
                <a:srgbClr val="2C7FB8"/>
              </a:solidFill>
            </c:spPr>
            <c:extLst>
              <c:ext xmlns:c16="http://schemas.microsoft.com/office/drawing/2014/chart" uri="{C3380CC4-5D6E-409C-BE32-E72D297353CC}">
                <c16:uniqueId val="{00000001-5729-403C-A3E8-1CA3BC33D404}"/>
              </c:ext>
            </c:extLst>
          </c:dPt>
          <c:dPt>
            <c:idx val="1"/>
            <c:invertIfNegative val="1"/>
            <c:bubble3D val="0"/>
            <c:spPr>
              <a:solidFill>
                <a:srgbClr val="2C7FB8"/>
              </a:solidFill>
            </c:spPr>
            <c:extLst>
              <c:ext xmlns:c16="http://schemas.microsoft.com/office/drawing/2014/chart" uri="{C3380CC4-5D6E-409C-BE32-E72D297353CC}">
                <c16:uniqueId val="{00000003-5729-403C-A3E8-1CA3BC33D404}"/>
              </c:ext>
            </c:extLst>
          </c:dPt>
          <c:dPt>
            <c:idx val="2"/>
            <c:invertIfNegative val="1"/>
            <c:bubble3D val="0"/>
            <c:spPr>
              <a:solidFill>
                <a:srgbClr val="2C7FB8"/>
              </a:solidFill>
            </c:spPr>
            <c:extLst>
              <c:ext xmlns:c16="http://schemas.microsoft.com/office/drawing/2014/chart" uri="{C3380CC4-5D6E-409C-BE32-E72D297353CC}">
                <c16:uniqueId val="{00000005-5729-403C-A3E8-1CA3BC33D404}"/>
              </c:ext>
            </c:extLst>
          </c:dPt>
          <c:dPt>
            <c:idx val="3"/>
            <c:invertIfNegative val="1"/>
            <c:bubble3D val="0"/>
            <c:spPr>
              <a:solidFill>
                <a:srgbClr val="2C7FB8"/>
              </a:solidFill>
            </c:spPr>
            <c:extLst>
              <c:ext xmlns:c16="http://schemas.microsoft.com/office/drawing/2014/chart" uri="{C3380CC4-5D6E-409C-BE32-E72D297353CC}">
                <c16:uniqueId val="{00000007-5729-403C-A3E8-1CA3BC33D404}"/>
              </c:ext>
            </c:extLst>
          </c:dPt>
          <c:dPt>
            <c:idx val="4"/>
            <c:invertIfNegative val="1"/>
            <c:bubble3D val="0"/>
            <c:spPr>
              <a:solidFill>
                <a:srgbClr val="2C7FB8"/>
              </a:solidFill>
            </c:spPr>
            <c:extLst>
              <c:ext xmlns:c16="http://schemas.microsoft.com/office/drawing/2014/chart" uri="{C3380CC4-5D6E-409C-BE32-E72D297353CC}">
                <c16:uniqueId val="{00000009-5729-403C-A3E8-1CA3BC33D404}"/>
              </c:ext>
            </c:extLst>
          </c:dPt>
          <c:dPt>
            <c:idx val="5"/>
            <c:invertIfNegative val="1"/>
            <c:bubble3D val="0"/>
            <c:spPr>
              <a:solidFill>
                <a:srgbClr val="2C7FB8"/>
              </a:solidFill>
            </c:spPr>
            <c:extLst>
              <c:ext xmlns:c16="http://schemas.microsoft.com/office/drawing/2014/chart" uri="{C3380CC4-5D6E-409C-BE32-E72D297353CC}">
                <c16:uniqueId val="{0000000B-5729-403C-A3E8-1CA3BC33D404}"/>
              </c:ext>
            </c:extLst>
          </c:dPt>
          <c:dPt>
            <c:idx val="6"/>
            <c:invertIfNegative val="1"/>
            <c:bubble3D val="0"/>
            <c:spPr>
              <a:solidFill>
                <a:srgbClr val="2C7FB8"/>
              </a:solidFill>
            </c:spPr>
            <c:extLst>
              <c:ext xmlns:c16="http://schemas.microsoft.com/office/drawing/2014/chart" uri="{C3380CC4-5D6E-409C-BE32-E72D297353CC}">
                <c16:uniqueId val="{0000000D-5729-403C-A3E8-1CA3BC33D404}"/>
              </c:ext>
            </c:extLst>
          </c:dPt>
          <c:dLbls>
            <c:dLbl>
              <c:idx val="0"/>
              <c:spPr/>
              <c:txPr>
                <a:bodyPr/>
                <a:lstStyle/>
                <a:p>
                  <a:pPr>
                    <a:defRPr sz="1400" b="1" smtId="4294967295">
                      <a:solidFill>
                        <a:srgbClr val="000000"/>
                      </a:solidFill>
                      <a:latin typeface="Calibri"/>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1-5729-403C-A3E8-1CA3BC33D404}"/>
                </c:ext>
              </c:extLst>
            </c:dLbl>
            <c:dLbl>
              <c:idx val="1"/>
              <c:spPr/>
              <c:txPr>
                <a:bodyPr/>
                <a:lstStyle/>
                <a:p>
                  <a:pPr>
                    <a:defRPr sz="1400" b="1" smtId="4294967295">
                      <a:solidFill>
                        <a:srgbClr val="000000"/>
                      </a:solidFill>
                      <a:latin typeface="Calibri"/>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3-5729-403C-A3E8-1CA3BC33D404}"/>
                </c:ext>
              </c:extLst>
            </c:dLbl>
            <c:dLbl>
              <c:idx val="2"/>
              <c:spPr/>
              <c:txPr>
                <a:bodyPr/>
                <a:lstStyle/>
                <a:p>
                  <a:pPr>
                    <a:defRPr sz="1400" b="1" smtId="4294967295">
                      <a:solidFill>
                        <a:srgbClr val="000000"/>
                      </a:solidFill>
                      <a:latin typeface="Calibri"/>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5-5729-403C-A3E8-1CA3BC33D404}"/>
                </c:ext>
              </c:extLst>
            </c:dLbl>
            <c:dLbl>
              <c:idx val="3"/>
              <c:spPr/>
              <c:txPr>
                <a:bodyPr/>
                <a:lstStyle/>
                <a:p>
                  <a:pPr>
                    <a:defRPr sz="1400" b="1" smtId="4294967295">
                      <a:solidFill>
                        <a:srgbClr val="000000"/>
                      </a:solidFill>
                      <a:latin typeface="Calibri"/>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7-5729-403C-A3E8-1CA3BC33D404}"/>
                </c:ext>
              </c:extLst>
            </c:dLbl>
            <c:dLbl>
              <c:idx val="4"/>
              <c:spPr/>
              <c:txPr>
                <a:bodyPr/>
                <a:lstStyle/>
                <a:p>
                  <a:pPr>
                    <a:defRPr sz="1400" b="1" smtId="4294967295">
                      <a:solidFill>
                        <a:srgbClr val="000000"/>
                      </a:solidFill>
                      <a:latin typeface="Calibri"/>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9-5729-403C-A3E8-1CA3BC33D404}"/>
                </c:ext>
              </c:extLst>
            </c:dLbl>
            <c:dLbl>
              <c:idx val="5"/>
              <c:spPr/>
              <c:txPr>
                <a:bodyPr/>
                <a:lstStyle/>
                <a:p>
                  <a:pPr>
                    <a:defRPr sz="1400" b="1" smtId="4294967295">
                      <a:solidFill>
                        <a:srgbClr val="000000"/>
                      </a:solidFill>
                      <a:latin typeface="Calibri"/>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B-5729-403C-A3E8-1CA3BC33D404}"/>
                </c:ext>
              </c:extLst>
            </c:dLbl>
            <c:dLbl>
              <c:idx val="6"/>
              <c:spPr/>
              <c:txPr>
                <a:bodyPr/>
                <a:lstStyle/>
                <a:p>
                  <a:pPr>
                    <a:defRPr sz="1400" b="1" smtId="4294967295">
                      <a:solidFill>
                        <a:srgbClr val="000000"/>
                      </a:solidFill>
                      <a:latin typeface="Calibri"/>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D-5729-403C-A3E8-1CA3BC33D404}"/>
                </c:ext>
              </c:extLst>
            </c:dLbl>
            <c:spPr>
              <a:noFill/>
              <a:ln>
                <a:noFill/>
              </a:ln>
              <a:effectLst/>
            </c:spPr>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strRef>
              <c:f>Sheet1!$A$2:$A$8</c:f>
              <c:strCache>
                <c:ptCount val="7"/>
                <c:pt idx="0">
                  <c:v>1-3</c:v>
                </c:pt>
                <c:pt idx="1">
                  <c:v>3-5</c:v>
                </c:pt>
                <c:pt idx="2">
                  <c:v>5-10</c:v>
                </c:pt>
                <c:pt idx="3">
                  <c:v>10-20</c:v>
                </c:pt>
                <c:pt idx="4">
                  <c:v>20-50</c:v>
                </c:pt>
                <c:pt idx="5">
                  <c:v>More than 50</c:v>
                </c:pt>
                <c:pt idx="6">
                  <c:v>My business is not hiring</c:v>
                </c:pt>
              </c:strCache>
            </c:strRef>
          </c:cat>
          <c:val>
            <c:numRef>
              <c:f>Sheet1!$B$2:$B$8</c:f>
              <c:numCache>
                <c:formatCode>0%</c:formatCode>
                <c:ptCount val="7"/>
                <c:pt idx="0">
                  <c:v>0.35</c:v>
                </c:pt>
                <c:pt idx="1">
                  <c:v>0.13</c:v>
                </c:pt>
                <c:pt idx="2">
                  <c:v>0.13</c:v>
                </c:pt>
                <c:pt idx="3">
                  <c:v>7.0000000000000007E-2</c:v>
                </c:pt>
                <c:pt idx="4">
                  <c:v>0.02</c:v>
                </c:pt>
                <c:pt idx="5">
                  <c:v>0.02</c:v>
                </c:pt>
                <c:pt idx="6">
                  <c:v>0.28000000000000003</c:v>
                </c:pt>
              </c:numCache>
            </c:numRef>
          </c:val>
          <c:extLst>
            <c:ext xmlns:c16="http://schemas.microsoft.com/office/drawing/2014/chart" uri="{C3380CC4-5D6E-409C-BE32-E72D297353CC}">
              <c16:uniqueId val="{0000000E-5729-403C-A3E8-1CA3BC33D404}"/>
            </c:ext>
          </c:extLst>
        </c:ser>
        <c:dLbls>
          <c:showLegendKey val="0"/>
          <c:showVal val="0"/>
          <c:showCatName val="0"/>
          <c:showSerName val="0"/>
          <c:showPercent val="0"/>
          <c:showBubbleSize val="0"/>
        </c:dLbls>
        <c:gapWidth val="50"/>
        <c:axId val="67451136"/>
        <c:axId val="66437120"/>
      </c:barChart>
      <c:catAx>
        <c:axId val="67451136"/>
        <c:scaling>
          <c:orientation val="maxMin"/>
        </c:scaling>
        <c:delete val="0"/>
        <c:axPos val="l"/>
        <c:title>
          <c:tx>
            <c:rich>
              <a:bodyPr/>
              <a:lstStyle/>
              <a:p>
                <a:pPr>
                  <a:defRPr/>
                </a:pPr>
                <a:endParaRPr lang="en-US" sz="1400" b="0">
                  <a:solidFill>
                    <a:srgbClr val="000000"/>
                  </a:solidFill>
                  <a:latin typeface="Calibri"/>
                </a:endParaRPr>
              </a:p>
            </c:rich>
          </c:tx>
          <c:overlay val="0"/>
        </c:title>
        <c:numFmt formatCode="General" sourceLinked="1"/>
        <c:majorTickMark val="out"/>
        <c:minorTickMark val="none"/>
        <c:tickLblPos val="nextTo"/>
        <c:txPr>
          <a:bodyPr/>
          <a:lstStyle/>
          <a:p>
            <a:pPr>
              <a:defRPr sz="1400" b="0" i="0" smtId="4294967295">
                <a:solidFill>
                  <a:srgbClr val="000000"/>
                </a:solidFill>
                <a:latin typeface="Calibri"/>
              </a:defRPr>
            </a:pPr>
            <a:endParaRPr lang="en-US"/>
          </a:p>
        </c:txPr>
        <c:crossAx val="66437120"/>
        <c:crosses val="autoZero"/>
        <c:auto val="0"/>
        <c:lblAlgn val="ctr"/>
        <c:lblOffset val="100"/>
        <c:noMultiLvlLbl val="0"/>
      </c:catAx>
      <c:valAx>
        <c:axId val="66437120"/>
        <c:scaling>
          <c:orientation val="minMax"/>
          <c:max val="1"/>
          <c:min val="0"/>
        </c:scaling>
        <c:delete val="0"/>
        <c:axPos val="b"/>
        <c:title>
          <c:tx>
            <c:rich>
              <a:bodyPr/>
              <a:lstStyle/>
              <a:p>
                <a:pPr>
                  <a:defRPr/>
                </a:pPr>
                <a:endParaRPr lang="en-US" sz="1400" b="1">
                  <a:solidFill>
                    <a:srgbClr val="000000"/>
                  </a:solidFill>
                  <a:latin typeface="Calibri"/>
                </a:endParaRPr>
              </a:p>
            </c:rich>
          </c:tx>
          <c:overlay val="0"/>
        </c:title>
        <c:numFmt formatCode="0%" sourceLinked="0"/>
        <c:majorTickMark val="out"/>
        <c:minorTickMark val="none"/>
        <c:tickLblPos val="high"/>
        <c:spPr>
          <a:ln>
            <a:solidFill>
              <a:srgbClr val="808080"/>
            </a:solidFill>
          </a:ln>
        </c:spPr>
        <c:txPr>
          <a:bodyPr/>
          <a:lstStyle/>
          <a:p>
            <a:pPr>
              <a:defRPr sz="1400" b="0" i="0" smtId="4294967295">
                <a:solidFill>
                  <a:srgbClr val="000000"/>
                </a:solidFill>
                <a:latin typeface="Calibri"/>
              </a:defRPr>
            </a:pPr>
            <a:endParaRPr lang="en-US"/>
          </a:p>
        </c:txPr>
        <c:crossAx val="67451136"/>
        <c:crosses val="max"/>
        <c:crossBetween val="between"/>
        <c:majorUnit val="0.2"/>
        <c:minorUnit val="0.04"/>
      </c:valAx>
    </c:plotArea>
    <c:plotVisOnly val="1"/>
    <c:dispBlanksAs val="zero"/>
    <c:showDLblsOverMax val="1"/>
  </c:chart>
  <c:txPr>
    <a:bodyPr/>
    <a:lstStyle/>
    <a:p>
      <a:pPr>
        <a:defRPr sz="1800" smtId="4294967295"/>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endParaRPr lang="en-US" sz="100" b="0" i="0">
              <a:solidFill>
                <a:srgbClr val="FFFFFF"/>
              </a:solidFill>
            </a:endParaRPr>
          </a:p>
        </c:rich>
      </c:tx>
      <c:overlay val="1"/>
    </c:title>
    <c:autoTitleDeleted val="0"/>
    <c:plotArea>
      <c:layout/>
      <c:barChart>
        <c:barDir val="bar"/>
        <c:grouping val="clustered"/>
        <c:varyColors val="0"/>
        <c:ser>
          <c:idx val="0"/>
          <c:order val="0"/>
          <c:tx>
            <c:strRef>
              <c:f>Sheet1!$B$1</c:f>
              <c:strCache>
                <c:ptCount val="1"/>
                <c:pt idx="0">
                  <c:v>Series 1</c:v>
                </c:pt>
              </c:strCache>
            </c:strRef>
          </c:tx>
          <c:invertIfNegative val="1"/>
          <c:dPt>
            <c:idx val="0"/>
            <c:invertIfNegative val="1"/>
            <c:bubble3D val="0"/>
            <c:spPr>
              <a:solidFill>
                <a:srgbClr val="2C7FB8"/>
              </a:solidFill>
            </c:spPr>
            <c:extLst>
              <c:ext xmlns:c16="http://schemas.microsoft.com/office/drawing/2014/chart" uri="{C3380CC4-5D6E-409C-BE32-E72D297353CC}">
                <c16:uniqueId val="{00000001-8582-460D-A465-07F265426D2B}"/>
              </c:ext>
            </c:extLst>
          </c:dPt>
          <c:dPt>
            <c:idx val="1"/>
            <c:invertIfNegative val="1"/>
            <c:bubble3D val="0"/>
            <c:spPr>
              <a:solidFill>
                <a:srgbClr val="2C7FB8"/>
              </a:solidFill>
            </c:spPr>
            <c:extLst>
              <c:ext xmlns:c16="http://schemas.microsoft.com/office/drawing/2014/chart" uri="{C3380CC4-5D6E-409C-BE32-E72D297353CC}">
                <c16:uniqueId val="{00000003-8582-460D-A465-07F265426D2B}"/>
              </c:ext>
            </c:extLst>
          </c:dPt>
          <c:dPt>
            <c:idx val="2"/>
            <c:invertIfNegative val="1"/>
            <c:bubble3D val="0"/>
            <c:spPr>
              <a:solidFill>
                <a:srgbClr val="2C7FB8"/>
              </a:solidFill>
            </c:spPr>
            <c:extLst>
              <c:ext xmlns:c16="http://schemas.microsoft.com/office/drawing/2014/chart" uri="{C3380CC4-5D6E-409C-BE32-E72D297353CC}">
                <c16:uniqueId val="{00000005-8582-460D-A465-07F265426D2B}"/>
              </c:ext>
            </c:extLst>
          </c:dPt>
          <c:dPt>
            <c:idx val="3"/>
            <c:invertIfNegative val="1"/>
            <c:bubble3D val="0"/>
            <c:spPr>
              <a:solidFill>
                <a:srgbClr val="2C7FB8"/>
              </a:solidFill>
            </c:spPr>
            <c:extLst>
              <c:ext xmlns:c16="http://schemas.microsoft.com/office/drawing/2014/chart" uri="{C3380CC4-5D6E-409C-BE32-E72D297353CC}">
                <c16:uniqueId val="{00000007-8582-460D-A465-07F265426D2B}"/>
              </c:ext>
            </c:extLst>
          </c:dPt>
          <c:dPt>
            <c:idx val="4"/>
            <c:invertIfNegative val="1"/>
            <c:bubble3D val="0"/>
            <c:spPr>
              <a:solidFill>
                <a:srgbClr val="2C7FB8"/>
              </a:solidFill>
            </c:spPr>
            <c:extLst>
              <c:ext xmlns:c16="http://schemas.microsoft.com/office/drawing/2014/chart" uri="{C3380CC4-5D6E-409C-BE32-E72D297353CC}">
                <c16:uniqueId val="{00000009-8582-460D-A465-07F265426D2B}"/>
              </c:ext>
            </c:extLst>
          </c:dPt>
          <c:dLbls>
            <c:dLbl>
              <c:idx val="0"/>
              <c:spPr/>
              <c:txPr>
                <a:bodyPr/>
                <a:lstStyle/>
                <a:p>
                  <a:pPr>
                    <a:defRPr sz="1400" b="1" smtId="4294967295">
                      <a:solidFill>
                        <a:srgbClr val="000000"/>
                      </a:solidFill>
                      <a:latin typeface="Calibri"/>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1-8582-460D-A465-07F265426D2B}"/>
                </c:ext>
              </c:extLst>
            </c:dLbl>
            <c:dLbl>
              <c:idx val="1"/>
              <c:spPr/>
              <c:txPr>
                <a:bodyPr/>
                <a:lstStyle/>
                <a:p>
                  <a:pPr>
                    <a:defRPr sz="1400" b="1" smtId="4294967295">
                      <a:solidFill>
                        <a:srgbClr val="000000"/>
                      </a:solidFill>
                      <a:latin typeface="Calibri"/>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3-8582-460D-A465-07F265426D2B}"/>
                </c:ext>
              </c:extLst>
            </c:dLbl>
            <c:dLbl>
              <c:idx val="2"/>
              <c:spPr/>
              <c:txPr>
                <a:bodyPr/>
                <a:lstStyle/>
                <a:p>
                  <a:pPr>
                    <a:defRPr sz="1400" b="1" smtId="4294967295">
                      <a:solidFill>
                        <a:srgbClr val="000000"/>
                      </a:solidFill>
                      <a:latin typeface="Calibri"/>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5-8582-460D-A465-07F265426D2B}"/>
                </c:ext>
              </c:extLst>
            </c:dLbl>
            <c:dLbl>
              <c:idx val="3"/>
              <c:spPr/>
              <c:txPr>
                <a:bodyPr/>
                <a:lstStyle/>
                <a:p>
                  <a:pPr>
                    <a:defRPr sz="1400" b="1" smtId="4294967295">
                      <a:solidFill>
                        <a:srgbClr val="000000"/>
                      </a:solidFill>
                      <a:latin typeface="Calibri"/>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7-8582-460D-A465-07F265426D2B}"/>
                </c:ext>
              </c:extLst>
            </c:dLbl>
            <c:dLbl>
              <c:idx val="4"/>
              <c:spPr/>
              <c:txPr>
                <a:bodyPr/>
                <a:lstStyle/>
                <a:p>
                  <a:pPr>
                    <a:defRPr sz="1400" b="1" smtId="4294967295">
                      <a:solidFill>
                        <a:srgbClr val="000000"/>
                      </a:solidFill>
                      <a:latin typeface="Calibri"/>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9-8582-460D-A465-07F265426D2B}"/>
                </c:ext>
              </c:extLst>
            </c:dLbl>
            <c:spPr>
              <a:noFill/>
              <a:ln>
                <a:noFill/>
              </a:ln>
              <a:effectLst/>
            </c:spPr>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strRef>
              <c:f>Sheet1!$A$2:$A$6</c:f>
              <c:strCache>
                <c:ptCount val="5"/>
                <c:pt idx="0">
                  <c:v>Minimum wage</c:v>
                </c:pt>
                <c:pt idx="1">
                  <c:v>$15-20</c:v>
                </c:pt>
                <c:pt idx="2">
                  <c:v>$20-25</c:v>
                </c:pt>
                <c:pt idx="3">
                  <c:v>More than $25 per hour</c:v>
                </c:pt>
                <c:pt idx="4">
                  <c:v>Other (Please specify)</c:v>
                </c:pt>
              </c:strCache>
            </c:strRef>
          </c:cat>
          <c:val>
            <c:numRef>
              <c:f>Sheet1!$B$2:$B$6</c:f>
              <c:numCache>
                <c:formatCode>0%</c:formatCode>
                <c:ptCount val="5"/>
                <c:pt idx="0">
                  <c:v>0.04</c:v>
                </c:pt>
                <c:pt idx="1">
                  <c:v>0.28999999999999998</c:v>
                </c:pt>
                <c:pt idx="2">
                  <c:v>0.35</c:v>
                </c:pt>
                <c:pt idx="3">
                  <c:v>0.26</c:v>
                </c:pt>
                <c:pt idx="4">
                  <c:v>0.05</c:v>
                </c:pt>
              </c:numCache>
            </c:numRef>
          </c:val>
          <c:extLst>
            <c:ext xmlns:c16="http://schemas.microsoft.com/office/drawing/2014/chart" uri="{C3380CC4-5D6E-409C-BE32-E72D297353CC}">
              <c16:uniqueId val="{0000000A-8582-460D-A465-07F265426D2B}"/>
            </c:ext>
          </c:extLst>
        </c:ser>
        <c:dLbls>
          <c:showLegendKey val="0"/>
          <c:showVal val="0"/>
          <c:showCatName val="0"/>
          <c:showSerName val="0"/>
          <c:showPercent val="0"/>
          <c:showBubbleSize val="0"/>
        </c:dLbls>
        <c:gapWidth val="50"/>
        <c:axId val="67451136"/>
        <c:axId val="66437120"/>
      </c:barChart>
      <c:catAx>
        <c:axId val="67451136"/>
        <c:scaling>
          <c:orientation val="maxMin"/>
        </c:scaling>
        <c:delete val="0"/>
        <c:axPos val="l"/>
        <c:title>
          <c:tx>
            <c:rich>
              <a:bodyPr/>
              <a:lstStyle/>
              <a:p>
                <a:pPr>
                  <a:defRPr/>
                </a:pPr>
                <a:endParaRPr lang="en-US" sz="1400" b="0">
                  <a:solidFill>
                    <a:srgbClr val="000000"/>
                  </a:solidFill>
                  <a:latin typeface="Calibri"/>
                </a:endParaRPr>
              </a:p>
            </c:rich>
          </c:tx>
          <c:overlay val="0"/>
        </c:title>
        <c:numFmt formatCode="General" sourceLinked="1"/>
        <c:majorTickMark val="out"/>
        <c:minorTickMark val="none"/>
        <c:tickLblPos val="nextTo"/>
        <c:txPr>
          <a:bodyPr/>
          <a:lstStyle/>
          <a:p>
            <a:pPr>
              <a:defRPr sz="1400" b="0" i="0" smtId="4294967295">
                <a:solidFill>
                  <a:srgbClr val="000000"/>
                </a:solidFill>
                <a:latin typeface="Calibri"/>
              </a:defRPr>
            </a:pPr>
            <a:endParaRPr lang="en-US"/>
          </a:p>
        </c:txPr>
        <c:crossAx val="66437120"/>
        <c:crosses val="autoZero"/>
        <c:auto val="0"/>
        <c:lblAlgn val="ctr"/>
        <c:lblOffset val="100"/>
        <c:noMultiLvlLbl val="0"/>
      </c:catAx>
      <c:valAx>
        <c:axId val="66437120"/>
        <c:scaling>
          <c:orientation val="minMax"/>
          <c:max val="1"/>
          <c:min val="0"/>
        </c:scaling>
        <c:delete val="0"/>
        <c:axPos val="b"/>
        <c:title>
          <c:tx>
            <c:rich>
              <a:bodyPr/>
              <a:lstStyle/>
              <a:p>
                <a:pPr>
                  <a:defRPr/>
                </a:pPr>
                <a:endParaRPr lang="en-US" sz="1400" b="1">
                  <a:solidFill>
                    <a:srgbClr val="000000"/>
                  </a:solidFill>
                  <a:latin typeface="Calibri"/>
                </a:endParaRPr>
              </a:p>
            </c:rich>
          </c:tx>
          <c:overlay val="0"/>
        </c:title>
        <c:numFmt formatCode="0%" sourceLinked="0"/>
        <c:majorTickMark val="out"/>
        <c:minorTickMark val="none"/>
        <c:tickLblPos val="high"/>
        <c:spPr>
          <a:ln>
            <a:solidFill>
              <a:srgbClr val="808080"/>
            </a:solidFill>
          </a:ln>
        </c:spPr>
        <c:txPr>
          <a:bodyPr/>
          <a:lstStyle/>
          <a:p>
            <a:pPr>
              <a:defRPr sz="1400" b="0" i="0" smtId="4294967295">
                <a:solidFill>
                  <a:srgbClr val="000000"/>
                </a:solidFill>
                <a:latin typeface="Calibri"/>
              </a:defRPr>
            </a:pPr>
            <a:endParaRPr lang="en-US"/>
          </a:p>
        </c:txPr>
        <c:crossAx val="67451136"/>
        <c:crosses val="max"/>
        <c:crossBetween val="between"/>
        <c:majorUnit val="0.2"/>
        <c:minorUnit val="0.04"/>
      </c:valAx>
    </c:plotArea>
    <c:plotVisOnly val="1"/>
    <c:dispBlanksAs val="zero"/>
    <c:showDLblsOverMax val="1"/>
  </c:chart>
  <c:txPr>
    <a:bodyPr/>
    <a:lstStyle/>
    <a:p>
      <a:pPr>
        <a:defRPr sz="1800" smtId="4294967295"/>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endParaRPr lang="en-US" sz="100" b="0" i="0">
              <a:solidFill>
                <a:srgbClr val="FFFFFF"/>
              </a:solidFill>
            </a:endParaRPr>
          </a:p>
        </c:rich>
      </c:tx>
      <c:overlay val="1"/>
    </c:title>
    <c:autoTitleDeleted val="0"/>
    <c:plotArea>
      <c:layout/>
      <c:barChart>
        <c:barDir val="bar"/>
        <c:grouping val="clustered"/>
        <c:varyColors val="0"/>
        <c:ser>
          <c:idx val="0"/>
          <c:order val="0"/>
          <c:tx>
            <c:strRef>
              <c:f>Sheet1!$B$1</c:f>
              <c:strCache>
                <c:ptCount val="1"/>
                <c:pt idx="0">
                  <c:v>Series 1</c:v>
                </c:pt>
              </c:strCache>
            </c:strRef>
          </c:tx>
          <c:invertIfNegative val="1"/>
          <c:dPt>
            <c:idx val="0"/>
            <c:invertIfNegative val="1"/>
            <c:bubble3D val="0"/>
            <c:spPr>
              <a:solidFill>
                <a:srgbClr val="2C7FB8"/>
              </a:solidFill>
            </c:spPr>
            <c:extLst>
              <c:ext xmlns:c16="http://schemas.microsoft.com/office/drawing/2014/chart" uri="{C3380CC4-5D6E-409C-BE32-E72D297353CC}">
                <c16:uniqueId val="{00000001-94E7-48E9-BD39-65319BBC225E}"/>
              </c:ext>
            </c:extLst>
          </c:dPt>
          <c:dPt>
            <c:idx val="1"/>
            <c:invertIfNegative val="1"/>
            <c:bubble3D val="0"/>
            <c:spPr>
              <a:solidFill>
                <a:srgbClr val="2C7FB8"/>
              </a:solidFill>
            </c:spPr>
            <c:extLst>
              <c:ext xmlns:c16="http://schemas.microsoft.com/office/drawing/2014/chart" uri="{C3380CC4-5D6E-409C-BE32-E72D297353CC}">
                <c16:uniqueId val="{00000003-94E7-48E9-BD39-65319BBC225E}"/>
              </c:ext>
            </c:extLst>
          </c:dPt>
          <c:dPt>
            <c:idx val="2"/>
            <c:invertIfNegative val="1"/>
            <c:bubble3D val="0"/>
            <c:spPr>
              <a:solidFill>
                <a:srgbClr val="2C7FB8"/>
              </a:solidFill>
            </c:spPr>
            <c:extLst>
              <c:ext xmlns:c16="http://schemas.microsoft.com/office/drawing/2014/chart" uri="{C3380CC4-5D6E-409C-BE32-E72D297353CC}">
                <c16:uniqueId val="{00000005-94E7-48E9-BD39-65319BBC225E}"/>
              </c:ext>
            </c:extLst>
          </c:dPt>
          <c:dPt>
            <c:idx val="3"/>
            <c:invertIfNegative val="1"/>
            <c:bubble3D val="0"/>
            <c:spPr>
              <a:solidFill>
                <a:srgbClr val="2C7FB8"/>
              </a:solidFill>
            </c:spPr>
            <c:extLst>
              <c:ext xmlns:c16="http://schemas.microsoft.com/office/drawing/2014/chart" uri="{C3380CC4-5D6E-409C-BE32-E72D297353CC}">
                <c16:uniqueId val="{00000007-94E7-48E9-BD39-65319BBC225E}"/>
              </c:ext>
            </c:extLst>
          </c:dPt>
          <c:dPt>
            <c:idx val="4"/>
            <c:invertIfNegative val="1"/>
            <c:bubble3D val="0"/>
            <c:spPr>
              <a:solidFill>
                <a:srgbClr val="2C7FB8"/>
              </a:solidFill>
            </c:spPr>
            <c:extLst>
              <c:ext xmlns:c16="http://schemas.microsoft.com/office/drawing/2014/chart" uri="{C3380CC4-5D6E-409C-BE32-E72D297353CC}">
                <c16:uniqueId val="{00000009-94E7-48E9-BD39-65319BBC225E}"/>
              </c:ext>
            </c:extLst>
          </c:dPt>
          <c:dPt>
            <c:idx val="5"/>
            <c:invertIfNegative val="1"/>
            <c:bubble3D val="0"/>
            <c:spPr>
              <a:solidFill>
                <a:srgbClr val="2C7FB8"/>
              </a:solidFill>
            </c:spPr>
            <c:extLst>
              <c:ext xmlns:c16="http://schemas.microsoft.com/office/drawing/2014/chart" uri="{C3380CC4-5D6E-409C-BE32-E72D297353CC}">
                <c16:uniqueId val="{0000000B-94E7-48E9-BD39-65319BBC225E}"/>
              </c:ext>
            </c:extLst>
          </c:dPt>
          <c:dLbls>
            <c:dLbl>
              <c:idx val="0"/>
              <c:spPr/>
              <c:txPr>
                <a:bodyPr/>
                <a:lstStyle/>
                <a:p>
                  <a:pPr>
                    <a:defRPr sz="1400" b="1" smtId="4294967295">
                      <a:solidFill>
                        <a:srgbClr val="000000"/>
                      </a:solidFill>
                      <a:latin typeface="Calibri"/>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1-94E7-48E9-BD39-65319BBC225E}"/>
                </c:ext>
              </c:extLst>
            </c:dLbl>
            <c:dLbl>
              <c:idx val="1"/>
              <c:spPr/>
              <c:txPr>
                <a:bodyPr/>
                <a:lstStyle/>
                <a:p>
                  <a:pPr>
                    <a:defRPr sz="1400" b="1" smtId="4294967295">
                      <a:solidFill>
                        <a:srgbClr val="000000"/>
                      </a:solidFill>
                      <a:latin typeface="Calibri"/>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3-94E7-48E9-BD39-65319BBC225E}"/>
                </c:ext>
              </c:extLst>
            </c:dLbl>
            <c:dLbl>
              <c:idx val="2"/>
              <c:spPr/>
              <c:txPr>
                <a:bodyPr/>
                <a:lstStyle/>
                <a:p>
                  <a:pPr>
                    <a:defRPr sz="1400" b="1" smtId="4294967295">
                      <a:solidFill>
                        <a:srgbClr val="000000"/>
                      </a:solidFill>
                      <a:latin typeface="Calibri"/>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5-94E7-48E9-BD39-65319BBC225E}"/>
                </c:ext>
              </c:extLst>
            </c:dLbl>
            <c:dLbl>
              <c:idx val="3"/>
              <c:spPr/>
              <c:txPr>
                <a:bodyPr/>
                <a:lstStyle/>
                <a:p>
                  <a:pPr>
                    <a:defRPr sz="1400" b="1" smtId="4294967295">
                      <a:solidFill>
                        <a:srgbClr val="000000"/>
                      </a:solidFill>
                      <a:latin typeface="Calibri"/>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7-94E7-48E9-BD39-65319BBC225E}"/>
                </c:ext>
              </c:extLst>
            </c:dLbl>
            <c:dLbl>
              <c:idx val="4"/>
              <c:spPr/>
              <c:txPr>
                <a:bodyPr/>
                <a:lstStyle/>
                <a:p>
                  <a:pPr>
                    <a:defRPr sz="1400" b="1" smtId="4294967295">
                      <a:solidFill>
                        <a:srgbClr val="000000"/>
                      </a:solidFill>
                      <a:latin typeface="Calibri"/>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9-94E7-48E9-BD39-65319BBC225E}"/>
                </c:ext>
              </c:extLst>
            </c:dLbl>
            <c:dLbl>
              <c:idx val="5"/>
              <c:spPr/>
              <c:txPr>
                <a:bodyPr/>
                <a:lstStyle/>
                <a:p>
                  <a:pPr>
                    <a:defRPr sz="1400" b="1" smtId="4294967295">
                      <a:solidFill>
                        <a:srgbClr val="000000"/>
                      </a:solidFill>
                      <a:latin typeface="Calibri"/>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B-94E7-48E9-BD39-65319BBC225E}"/>
                </c:ext>
              </c:extLst>
            </c:dLbl>
            <c:spPr>
              <a:noFill/>
              <a:ln>
                <a:noFill/>
              </a:ln>
              <a:effectLst/>
            </c:spPr>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strRef>
              <c:f>Sheet1!$A$2:$A$7</c:f>
              <c:strCache>
                <c:ptCount val="6"/>
                <c:pt idx="0">
                  <c:v>High school diploma or GED</c:v>
                </c:pt>
                <c:pt idx="1">
                  <c:v>Industry Certificate</c:v>
                </c:pt>
                <c:pt idx="2">
                  <c:v>2-year degree</c:v>
                </c:pt>
                <c:pt idx="3">
                  <c:v>4-degree degree</c:v>
                </c:pt>
                <c:pt idx="4">
                  <c:v>Master’s degree, doctorate or professional degree</c:v>
                </c:pt>
                <c:pt idx="5">
                  <c:v>Other (Please specify)</c:v>
                </c:pt>
              </c:strCache>
            </c:strRef>
          </c:cat>
          <c:val>
            <c:numRef>
              <c:f>Sheet1!$B$2:$B$7</c:f>
              <c:numCache>
                <c:formatCode>0%</c:formatCode>
                <c:ptCount val="6"/>
                <c:pt idx="0">
                  <c:v>0.51</c:v>
                </c:pt>
                <c:pt idx="1">
                  <c:v>0.13</c:v>
                </c:pt>
                <c:pt idx="2">
                  <c:v>0.04</c:v>
                </c:pt>
                <c:pt idx="3">
                  <c:v>0.12</c:v>
                </c:pt>
                <c:pt idx="4">
                  <c:v>0.02</c:v>
                </c:pt>
                <c:pt idx="5">
                  <c:v>0.18</c:v>
                </c:pt>
              </c:numCache>
            </c:numRef>
          </c:val>
          <c:extLst>
            <c:ext xmlns:c16="http://schemas.microsoft.com/office/drawing/2014/chart" uri="{C3380CC4-5D6E-409C-BE32-E72D297353CC}">
              <c16:uniqueId val="{0000000C-94E7-48E9-BD39-65319BBC225E}"/>
            </c:ext>
          </c:extLst>
        </c:ser>
        <c:dLbls>
          <c:showLegendKey val="0"/>
          <c:showVal val="0"/>
          <c:showCatName val="0"/>
          <c:showSerName val="0"/>
          <c:showPercent val="0"/>
          <c:showBubbleSize val="0"/>
        </c:dLbls>
        <c:gapWidth val="50"/>
        <c:axId val="67451136"/>
        <c:axId val="66437120"/>
      </c:barChart>
      <c:catAx>
        <c:axId val="67451136"/>
        <c:scaling>
          <c:orientation val="maxMin"/>
        </c:scaling>
        <c:delete val="0"/>
        <c:axPos val="l"/>
        <c:title>
          <c:tx>
            <c:rich>
              <a:bodyPr/>
              <a:lstStyle/>
              <a:p>
                <a:pPr>
                  <a:defRPr/>
                </a:pPr>
                <a:endParaRPr lang="en-US" sz="1400" b="0">
                  <a:solidFill>
                    <a:srgbClr val="000000"/>
                  </a:solidFill>
                  <a:latin typeface="Calibri"/>
                </a:endParaRPr>
              </a:p>
            </c:rich>
          </c:tx>
          <c:overlay val="0"/>
        </c:title>
        <c:numFmt formatCode="General" sourceLinked="1"/>
        <c:majorTickMark val="out"/>
        <c:minorTickMark val="none"/>
        <c:tickLblPos val="nextTo"/>
        <c:txPr>
          <a:bodyPr/>
          <a:lstStyle/>
          <a:p>
            <a:pPr>
              <a:defRPr sz="1400" b="0" i="0" smtId="4294967295">
                <a:solidFill>
                  <a:srgbClr val="000000"/>
                </a:solidFill>
                <a:latin typeface="Calibri"/>
              </a:defRPr>
            </a:pPr>
            <a:endParaRPr lang="en-US"/>
          </a:p>
        </c:txPr>
        <c:crossAx val="66437120"/>
        <c:crosses val="autoZero"/>
        <c:auto val="0"/>
        <c:lblAlgn val="ctr"/>
        <c:lblOffset val="100"/>
        <c:noMultiLvlLbl val="0"/>
      </c:catAx>
      <c:valAx>
        <c:axId val="66437120"/>
        <c:scaling>
          <c:orientation val="minMax"/>
          <c:max val="1"/>
          <c:min val="0"/>
        </c:scaling>
        <c:delete val="0"/>
        <c:axPos val="b"/>
        <c:title>
          <c:tx>
            <c:rich>
              <a:bodyPr/>
              <a:lstStyle/>
              <a:p>
                <a:pPr>
                  <a:defRPr/>
                </a:pPr>
                <a:endParaRPr lang="en-US" sz="1400" b="1">
                  <a:solidFill>
                    <a:srgbClr val="000000"/>
                  </a:solidFill>
                  <a:latin typeface="Calibri"/>
                </a:endParaRPr>
              </a:p>
            </c:rich>
          </c:tx>
          <c:overlay val="0"/>
        </c:title>
        <c:numFmt formatCode="0%" sourceLinked="0"/>
        <c:majorTickMark val="out"/>
        <c:minorTickMark val="none"/>
        <c:tickLblPos val="high"/>
        <c:spPr>
          <a:ln>
            <a:solidFill>
              <a:srgbClr val="808080"/>
            </a:solidFill>
          </a:ln>
        </c:spPr>
        <c:txPr>
          <a:bodyPr/>
          <a:lstStyle/>
          <a:p>
            <a:pPr>
              <a:defRPr sz="1400" b="0" i="0" smtId="4294967295">
                <a:solidFill>
                  <a:srgbClr val="000000"/>
                </a:solidFill>
                <a:latin typeface="Calibri"/>
              </a:defRPr>
            </a:pPr>
            <a:endParaRPr lang="en-US"/>
          </a:p>
        </c:txPr>
        <c:crossAx val="67451136"/>
        <c:crosses val="max"/>
        <c:crossBetween val="between"/>
        <c:majorUnit val="0.2"/>
        <c:minorUnit val="0.04"/>
      </c:valAx>
    </c:plotArea>
    <c:plotVisOnly val="1"/>
    <c:dispBlanksAs val="zero"/>
    <c:showDLblsOverMax val="1"/>
  </c:chart>
  <c:txPr>
    <a:bodyPr/>
    <a:lstStyle/>
    <a:p>
      <a:pPr>
        <a:defRPr sz="1800" smtId="4294967295"/>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endParaRPr lang="en-US" sz="100" b="0" i="0">
              <a:solidFill>
                <a:srgbClr val="FFFFFF"/>
              </a:solidFill>
            </a:endParaRPr>
          </a:p>
        </c:rich>
      </c:tx>
      <c:overlay val="1"/>
    </c:title>
    <c:autoTitleDeleted val="0"/>
    <c:plotArea>
      <c:layout/>
      <c:barChart>
        <c:barDir val="bar"/>
        <c:grouping val="clustered"/>
        <c:varyColors val="0"/>
        <c:ser>
          <c:idx val="0"/>
          <c:order val="0"/>
          <c:tx>
            <c:strRef>
              <c:f>Sheet1!$B$1</c:f>
              <c:strCache>
                <c:ptCount val="1"/>
                <c:pt idx="0">
                  <c:v>Series 1</c:v>
                </c:pt>
              </c:strCache>
            </c:strRef>
          </c:tx>
          <c:invertIfNegative val="1"/>
          <c:dPt>
            <c:idx val="0"/>
            <c:invertIfNegative val="1"/>
            <c:bubble3D val="0"/>
            <c:spPr>
              <a:solidFill>
                <a:srgbClr val="2C7FB8"/>
              </a:solidFill>
            </c:spPr>
            <c:extLst>
              <c:ext xmlns:c16="http://schemas.microsoft.com/office/drawing/2014/chart" uri="{C3380CC4-5D6E-409C-BE32-E72D297353CC}">
                <c16:uniqueId val="{00000001-BF74-47E9-AF04-57EA27F18751}"/>
              </c:ext>
            </c:extLst>
          </c:dPt>
          <c:dPt>
            <c:idx val="1"/>
            <c:invertIfNegative val="1"/>
            <c:bubble3D val="0"/>
            <c:spPr>
              <a:solidFill>
                <a:srgbClr val="2C7FB8"/>
              </a:solidFill>
            </c:spPr>
            <c:extLst>
              <c:ext xmlns:c16="http://schemas.microsoft.com/office/drawing/2014/chart" uri="{C3380CC4-5D6E-409C-BE32-E72D297353CC}">
                <c16:uniqueId val="{00000003-BF74-47E9-AF04-57EA27F18751}"/>
              </c:ext>
            </c:extLst>
          </c:dPt>
          <c:dPt>
            <c:idx val="2"/>
            <c:invertIfNegative val="1"/>
            <c:bubble3D val="0"/>
            <c:spPr>
              <a:solidFill>
                <a:srgbClr val="2C7FB8"/>
              </a:solidFill>
            </c:spPr>
            <c:extLst>
              <c:ext xmlns:c16="http://schemas.microsoft.com/office/drawing/2014/chart" uri="{C3380CC4-5D6E-409C-BE32-E72D297353CC}">
                <c16:uniqueId val="{00000005-BF74-47E9-AF04-57EA27F18751}"/>
              </c:ext>
            </c:extLst>
          </c:dPt>
          <c:dPt>
            <c:idx val="3"/>
            <c:invertIfNegative val="1"/>
            <c:bubble3D val="0"/>
            <c:spPr>
              <a:solidFill>
                <a:srgbClr val="2C7FB8"/>
              </a:solidFill>
            </c:spPr>
            <c:extLst>
              <c:ext xmlns:c16="http://schemas.microsoft.com/office/drawing/2014/chart" uri="{C3380CC4-5D6E-409C-BE32-E72D297353CC}">
                <c16:uniqueId val="{00000007-BF74-47E9-AF04-57EA27F18751}"/>
              </c:ext>
            </c:extLst>
          </c:dPt>
          <c:dLbls>
            <c:dLbl>
              <c:idx val="0"/>
              <c:spPr/>
              <c:txPr>
                <a:bodyPr/>
                <a:lstStyle/>
                <a:p>
                  <a:pPr>
                    <a:defRPr sz="1400" b="1" smtId="4294967295">
                      <a:solidFill>
                        <a:srgbClr val="000000"/>
                      </a:solidFill>
                      <a:latin typeface="Calibri"/>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1-BF74-47E9-AF04-57EA27F18751}"/>
                </c:ext>
              </c:extLst>
            </c:dLbl>
            <c:dLbl>
              <c:idx val="1"/>
              <c:spPr/>
              <c:txPr>
                <a:bodyPr/>
                <a:lstStyle/>
                <a:p>
                  <a:pPr>
                    <a:defRPr sz="1400" b="1" smtId="4294967295">
                      <a:solidFill>
                        <a:srgbClr val="000000"/>
                      </a:solidFill>
                      <a:latin typeface="Calibri"/>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3-BF74-47E9-AF04-57EA27F18751}"/>
                </c:ext>
              </c:extLst>
            </c:dLbl>
            <c:dLbl>
              <c:idx val="2"/>
              <c:spPr/>
              <c:txPr>
                <a:bodyPr/>
                <a:lstStyle/>
                <a:p>
                  <a:pPr>
                    <a:defRPr sz="1400" b="1" smtId="4294967295">
                      <a:solidFill>
                        <a:srgbClr val="000000"/>
                      </a:solidFill>
                      <a:latin typeface="Calibri"/>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5-BF74-47E9-AF04-57EA27F18751}"/>
                </c:ext>
              </c:extLst>
            </c:dLbl>
            <c:dLbl>
              <c:idx val="3"/>
              <c:spPr/>
              <c:txPr>
                <a:bodyPr/>
                <a:lstStyle/>
                <a:p>
                  <a:pPr>
                    <a:defRPr sz="1400" b="1" smtId="4294967295">
                      <a:solidFill>
                        <a:srgbClr val="000000"/>
                      </a:solidFill>
                      <a:latin typeface="Calibri"/>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7-BF74-47E9-AF04-57EA27F18751}"/>
                </c:ext>
              </c:extLst>
            </c:dLbl>
            <c:spPr>
              <a:noFill/>
              <a:ln>
                <a:noFill/>
              </a:ln>
              <a:effectLst/>
            </c:spPr>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strRef>
              <c:f>Sheet1!$A$2:$A$5</c:f>
              <c:strCache>
                <c:ptCount val="4"/>
                <c:pt idx="0">
                  <c:v>My business is struggling</c:v>
                </c:pt>
                <c:pt idx="1">
                  <c:v>My business is beginning to experience a downturn</c:v>
                </c:pt>
                <c:pt idx="2">
                  <c:v>My business is flat</c:v>
                </c:pt>
                <c:pt idx="3">
                  <c:v>My business is growing</c:v>
                </c:pt>
              </c:strCache>
            </c:strRef>
          </c:cat>
          <c:val>
            <c:numRef>
              <c:f>Sheet1!$B$2:$B$5</c:f>
              <c:numCache>
                <c:formatCode>0%</c:formatCode>
                <c:ptCount val="4"/>
                <c:pt idx="0">
                  <c:v>0.1</c:v>
                </c:pt>
                <c:pt idx="1">
                  <c:v>0.22</c:v>
                </c:pt>
                <c:pt idx="2">
                  <c:v>0.38</c:v>
                </c:pt>
                <c:pt idx="3">
                  <c:v>0.3</c:v>
                </c:pt>
              </c:numCache>
            </c:numRef>
          </c:val>
          <c:extLst>
            <c:ext xmlns:c16="http://schemas.microsoft.com/office/drawing/2014/chart" uri="{C3380CC4-5D6E-409C-BE32-E72D297353CC}">
              <c16:uniqueId val="{00000008-BF74-47E9-AF04-57EA27F18751}"/>
            </c:ext>
          </c:extLst>
        </c:ser>
        <c:dLbls>
          <c:showLegendKey val="0"/>
          <c:showVal val="0"/>
          <c:showCatName val="0"/>
          <c:showSerName val="0"/>
          <c:showPercent val="0"/>
          <c:showBubbleSize val="0"/>
        </c:dLbls>
        <c:gapWidth val="50"/>
        <c:axId val="67451136"/>
        <c:axId val="66437120"/>
      </c:barChart>
      <c:catAx>
        <c:axId val="67451136"/>
        <c:scaling>
          <c:orientation val="maxMin"/>
        </c:scaling>
        <c:delete val="0"/>
        <c:axPos val="l"/>
        <c:title>
          <c:tx>
            <c:rich>
              <a:bodyPr/>
              <a:lstStyle/>
              <a:p>
                <a:pPr>
                  <a:defRPr/>
                </a:pPr>
                <a:endParaRPr lang="en-US" sz="1400" b="0">
                  <a:solidFill>
                    <a:srgbClr val="000000"/>
                  </a:solidFill>
                  <a:latin typeface="Calibri"/>
                </a:endParaRPr>
              </a:p>
            </c:rich>
          </c:tx>
          <c:overlay val="0"/>
        </c:title>
        <c:numFmt formatCode="General" sourceLinked="1"/>
        <c:majorTickMark val="out"/>
        <c:minorTickMark val="none"/>
        <c:tickLblPos val="nextTo"/>
        <c:txPr>
          <a:bodyPr/>
          <a:lstStyle/>
          <a:p>
            <a:pPr>
              <a:defRPr sz="1400" b="0" i="0" smtId="4294967295">
                <a:solidFill>
                  <a:srgbClr val="000000"/>
                </a:solidFill>
                <a:latin typeface="Calibri"/>
              </a:defRPr>
            </a:pPr>
            <a:endParaRPr lang="en-US"/>
          </a:p>
        </c:txPr>
        <c:crossAx val="66437120"/>
        <c:crosses val="autoZero"/>
        <c:auto val="0"/>
        <c:lblAlgn val="ctr"/>
        <c:lblOffset val="100"/>
        <c:noMultiLvlLbl val="0"/>
      </c:catAx>
      <c:valAx>
        <c:axId val="66437120"/>
        <c:scaling>
          <c:orientation val="minMax"/>
          <c:max val="1"/>
          <c:min val="0"/>
        </c:scaling>
        <c:delete val="0"/>
        <c:axPos val="b"/>
        <c:title>
          <c:tx>
            <c:rich>
              <a:bodyPr/>
              <a:lstStyle/>
              <a:p>
                <a:pPr>
                  <a:defRPr/>
                </a:pPr>
                <a:endParaRPr lang="en-US" sz="1400" b="1">
                  <a:solidFill>
                    <a:srgbClr val="000000"/>
                  </a:solidFill>
                  <a:latin typeface="Calibri"/>
                </a:endParaRPr>
              </a:p>
            </c:rich>
          </c:tx>
          <c:overlay val="0"/>
        </c:title>
        <c:numFmt formatCode="0%" sourceLinked="0"/>
        <c:majorTickMark val="out"/>
        <c:minorTickMark val="none"/>
        <c:tickLblPos val="high"/>
        <c:spPr>
          <a:ln>
            <a:solidFill>
              <a:srgbClr val="808080"/>
            </a:solidFill>
          </a:ln>
        </c:spPr>
        <c:txPr>
          <a:bodyPr/>
          <a:lstStyle/>
          <a:p>
            <a:pPr>
              <a:defRPr sz="1400" b="0" i="0" smtId="4294967295">
                <a:solidFill>
                  <a:srgbClr val="000000"/>
                </a:solidFill>
                <a:latin typeface="Calibri"/>
              </a:defRPr>
            </a:pPr>
            <a:endParaRPr lang="en-US"/>
          </a:p>
        </c:txPr>
        <c:crossAx val="67451136"/>
        <c:crosses val="max"/>
        <c:crossBetween val="between"/>
        <c:majorUnit val="0.2"/>
        <c:minorUnit val="0.04"/>
      </c:valAx>
    </c:plotArea>
    <c:plotVisOnly val="1"/>
    <c:dispBlanksAs val="zero"/>
    <c:showDLblsOverMax val="1"/>
  </c:chart>
  <c:txPr>
    <a:bodyPr/>
    <a:lstStyle/>
    <a:p>
      <a:pPr>
        <a:defRPr sz="1800" smtId="4294967295"/>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endParaRPr lang="en-US" sz="100" b="0" i="0">
              <a:solidFill>
                <a:srgbClr val="FFFFFF"/>
              </a:solidFill>
            </a:endParaRPr>
          </a:p>
        </c:rich>
      </c:tx>
      <c:overlay val="1"/>
    </c:title>
    <c:autoTitleDeleted val="0"/>
    <c:plotArea>
      <c:layout/>
      <c:barChart>
        <c:barDir val="bar"/>
        <c:grouping val="clustered"/>
        <c:varyColors val="0"/>
        <c:ser>
          <c:idx val="0"/>
          <c:order val="0"/>
          <c:tx>
            <c:strRef>
              <c:f>Sheet1!$B$1</c:f>
              <c:strCache>
                <c:ptCount val="1"/>
                <c:pt idx="0">
                  <c:v>Series 1</c:v>
                </c:pt>
              </c:strCache>
            </c:strRef>
          </c:tx>
          <c:invertIfNegative val="1"/>
          <c:dPt>
            <c:idx val="0"/>
            <c:invertIfNegative val="1"/>
            <c:bubble3D val="0"/>
            <c:spPr>
              <a:solidFill>
                <a:srgbClr val="2C7FB8"/>
              </a:solidFill>
            </c:spPr>
            <c:extLst>
              <c:ext xmlns:c16="http://schemas.microsoft.com/office/drawing/2014/chart" uri="{C3380CC4-5D6E-409C-BE32-E72D297353CC}">
                <c16:uniqueId val="{00000001-CA07-4D25-ACC3-A9C753036B3E}"/>
              </c:ext>
            </c:extLst>
          </c:dPt>
          <c:dPt>
            <c:idx val="1"/>
            <c:invertIfNegative val="1"/>
            <c:bubble3D val="0"/>
            <c:spPr>
              <a:solidFill>
                <a:srgbClr val="2C7FB8"/>
              </a:solidFill>
            </c:spPr>
            <c:extLst>
              <c:ext xmlns:c16="http://schemas.microsoft.com/office/drawing/2014/chart" uri="{C3380CC4-5D6E-409C-BE32-E72D297353CC}">
                <c16:uniqueId val="{00000003-CA07-4D25-ACC3-A9C753036B3E}"/>
              </c:ext>
            </c:extLst>
          </c:dPt>
          <c:dPt>
            <c:idx val="2"/>
            <c:invertIfNegative val="1"/>
            <c:bubble3D val="0"/>
            <c:spPr>
              <a:solidFill>
                <a:srgbClr val="2C7FB8"/>
              </a:solidFill>
            </c:spPr>
            <c:extLst>
              <c:ext xmlns:c16="http://schemas.microsoft.com/office/drawing/2014/chart" uri="{C3380CC4-5D6E-409C-BE32-E72D297353CC}">
                <c16:uniqueId val="{00000005-CA07-4D25-ACC3-A9C753036B3E}"/>
              </c:ext>
            </c:extLst>
          </c:dPt>
          <c:dPt>
            <c:idx val="3"/>
            <c:invertIfNegative val="1"/>
            <c:bubble3D val="0"/>
            <c:spPr>
              <a:solidFill>
                <a:srgbClr val="2C7FB8"/>
              </a:solidFill>
            </c:spPr>
            <c:extLst>
              <c:ext xmlns:c16="http://schemas.microsoft.com/office/drawing/2014/chart" uri="{C3380CC4-5D6E-409C-BE32-E72D297353CC}">
                <c16:uniqueId val="{00000007-CA07-4D25-ACC3-A9C753036B3E}"/>
              </c:ext>
            </c:extLst>
          </c:dPt>
          <c:dPt>
            <c:idx val="4"/>
            <c:invertIfNegative val="1"/>
            <c:bubble3D val="0"/>
            <c:spPr>
              <a:solidFill>
                <a:srgbClr val="2C7FB8"/>
              </a:solidFill>
            </c:spPr>
            <c:extLst>
              <c:ext xmlns:c16="http://schemas.microsoft.com/office/drawing/2014/chart" uri="{C3380CC4-5D6E-409C-BE32-E72D297353CC}">
                <c16:uniqueId val="{00000009-CA07-4D25-ACC3-A9C753036B3E}"/>
              </c:ext>
            </c:extLst>
          </c:dPt>
          <c:dLbls>
            <c:dLbl>
              <c:idx val="0"/>
              <c:spPr/>
              <c:txPr>
                <a:bodyPr/>
                <a:lstStyle/>
                <a:p>
                  <a:pPr>
                    <a:defRPr sz="1400" b="1" smtId="4294967295">
                      <a:solidFill>
                        <a:srgbClr val="000000"/>
                      </a:solidFill>
                      <a:latin typeface="Calibri"/>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1-CA07-4D25-ACC3-A9C753036B3E}"/>
                </c:ext>
              </c:extLst>
            </c:dLbl>
            <c:dLbl>
              <c:idx val="1"/>
              <c:spPr/>
              <c:txPr>
                <a:bodyPr/>
                <a:lstStyle/>
                <a:p>
                  <a:pPr>
                    <a:defRPr sz="1400" b="1" smtId="4294967295">
                      <a:solidFill>
                        <a:srgbClr val="000000"/>
                      </a:solidFill>
                      <a:latin typeface="Calibri"/>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3-CA07-4D25-ACC3-A9C753036B3E}"/>
                </c:ext>
              </c:extLst>
            </c:dLbl>
            <c:dLbl>
              <c:idx val="2"/>
              <c:spPr/>
              <c:txPr>
                <a:bodyPr/>
                <a:lstStyle/>
                <a:p>
                  <a:pPr>
                    <a:defRPr sz="1400" b="1" smtId="4294967295">
                      <a:solidFill>
                        <a:srgbClr val="000000"/>
                      </a:solidFill>
                      <a:latin typeface="Calibri"/>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5-CA07-4D25-ACC3-A9C753036B3E}"/>
                </c:ext>
              </c:extLst>
            </c:dLbl>
            <c:dLbl>
              <c:idx val="3"/>
              <c:spPr/>
              <c:txPr>
                <a:bodyPr/>
                <a:lstStyle/>
                <a:p>
                  <a:pPr>
                    <a:defRPr sz="1400" b="1" smtId="4294967295">
                      <a:solidFill>
                        <a:srgbClr val="000000"/>
                      </a:solidFill>
                      <a:latin typeface="Calibri"/>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7-CA07-4D25-ACC3-A9C753036B3E}"/>
                </c:ext>
              </c:extLst>
            </c:dLbl>
            <c:dLbl>
              <c:idx val="4"/>
              <c:spPr/>
              <c:txPr>
                <a:bodyPr/>
                <a:lstStyle/>
                <a:p>
                  <a:pPr>
                    <a:defRPr sz="1400" b="1" smtId="4294967295">
                      <a:solidFill>
                        <a:srgbClr val="000000"/>
                      </a:solidFill>
                      <a:latin typeface="Calibri"/>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9-CA07-4D25-ACC3-A9C753036B3E}"/>
                </c:ext>
              </c:extLst>
            </c:dLbl>
            <c:spPr>
              <a:noFill/>
              <a:ln>
                <a:noFill/>
              </a:ln>
              <a:effectLst/>
            </c:spPr>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strRef>
              <c:f>Sheet1!$A$2:$A$6</c:f>
              <c:strCache>
                <c:ptCount val="5"/>
                <c:pt idx="0">
                  <c:v>Good growth</c:v>
                </c:pt>
                <c:pt idx="1">
                  <c:v>Moderate growth</c:v>
                </c:pt>
                <c:pt idx="2">
                  <c:v>Remain flat</c:v>
                </c:pt>
                <c:pt idx="3">
                  <c:v>Decline</c:v>
                </c:pt>
                <c:pt idx="4">
                  <c:v>Other (Please specify)</c:v>
                </c:pt>
              </c:strCache>
            </c:strRef>
          </c:cat>
          <c:val>
            <c:numRef>
              <c:f>Sheet1!$B$2:$B$6</c:f>
              <c:numCache>
                <c:formatCode>0%</c:formatCode>
                <c:ptCount val="5"/>
                <c:pt idx="0">
                  <c:v>0.08</c:v>
                </c:pt>
                <c:pt idx="1">
                  <c:v>0.34</c:v>
                </c:pt>
                <c:pt idx="2">
                  <c:v>0.41</c:v>
                </c:pt>
                <c:pt idx="3">
                  <c:v>0.15</c:v>
                </c:pt>
                <c:pt idx="4">
                  <c:v>0.01</c:v>
                </c:pt>
              </c:numCache>
            </c:numRef>
          </c:val>
          <c:extLst>
            <c:ext xmlns:c16="http://schemas.microsoft.com/office/drawing/2014/chart" uri="{C3380CC4-5D6E-409C-BE32-E72D297353CC}">
              <c16:uniqueId val="{0000000A-CA07-4D25-ACC3-A9C753036B3E}"/>
            </c:ext>
          </c:extLst>
        </c:ser>
        <c:dLbls>
          <c:showLegendKey val="0"/>
          <c:showVal val="0"/>
          <c:showCatName val="0"/>
          <c:showSerName val="0"/>
          <c:showPercent val="0"/>
          <c:showBubbleSize val="0"/>
        </c:dLbls>
        <c:gapWidth val="50"/>
        <c:axId val="67451136"/>
        <c:axId val="66437120"/>
      </c:barChart>
      <c:catAx>
        <c:axId val="67451136"/>
        <c:scaling>
          <c:orientation val="maxMin"/>
        </c:scaling>
        <c:delete val="0"/>
        <c:axPos val="l"/>
        <c:title>
          <c:tx>
            <c:rich>
              <a:bodyPr/>
              <a:lstStyle/>
              <a:p>
                <a:pPr>
                  <a:defRPr/>
                </a:pPr>
                <a:endParaRPr lang="en-US" sz="1400" b="0">
                  <a:solidFill>
                    <a:srgbClr val="000000"/>
                  </a:solidFill>
                  <a:latin typeface="Calibri"/>
                </a:endParaRPr>
              </a:p>
            </c:rich>
          </c:tx>
          <c:overlay val="0"/>
        </c:title>
        <c:numFmt formatCode="General" sourceLinked="1"/>
        <c:majorTickMark val="out"/>
        <c:minorTickMark val="none"/>
        <c:tickLblPos val="nextTo"/>
        <c:txPr>
          <a:bodyPr/>
          <a:lstStyle/>
          <a:p>
            <a:pPr>
              <a:defRPr sz="1400" b="0" i="0" smtId="4294967295">
                <a:solidFill>
                  <a:srgbClr val="000000"/>
                </a:solidFill>
                <a:latin typeface="Calibri"/>
              </a:defRPr>
            </a:pPr>
            <a:endParaRPr lang="en-US"/>
          </a:p>
        </c:txPr>
        <c:crossAx val="66437120"/>
        <c:crosses val="autoZero"/>
        <c:auto val="0"/>
        <c:lblAlgn val="ctr"/>
        <c:lblOffset val="100"/>
        <c:noMultiLvlLbl val="0"/>
      </c:catAx>
      <c:valAx>
        <c:axId val="66437120"/>
        <c:scaling>
          <c:orientation val="minMax"/>
          <c:max val="1"/>
          <c:min val="0"/>
        </c:scaling>
        <c:delete val="0"/>
        <c:axPos val="b"/>
        <c:title>
          <c:tx>
            <c:rich>
              <a:bodyPr/>
              <a:lstStyle/>
              <a:p>
                <a:pPr>
                  <a:defRPr/>
                </a:pPr>
                <a:endParaRPr lang="en-US" sz="1400" b="1">
                  <a:solidFill>
                    <a:srgbClr val="000000"/>
                  </a:solidFill>
                  <a:latin typeface="Calibri"/>
                </a:endParaRPr>
              </a:p>
            </c:rich>
          </c:tx>
          <c:overlay val="0"/>
        </c:title>
        <c:numFmt formatCode="0%" sourceLinked="0"/>
        <c:majorTickMark val="out"/>
        <c:minorTickMark val="none"/>
        <c:tickLblPos val="high"/>
        <c:spPr>
          <a:ln>
            <a:solidFill>
              <a:srgbClr val="808080"/>
            </a:solidFill>
          </a:ln>
        </c:spPr>
        <c:txPr>
          <a:bodyPr/>
          <a:lstStyle/>
          <a:p>
            <a:pPr>
              <a:defRPr sz="1400" b="0" i="0" smtId="4294967295">
                <a:solidFill>
                  <a:srgbClr val="000000"/>
                </a:solidFill>
                <a:latin typeface="Calibri"/>
              </a:defRPr>
            </a:pPr>
            <a:endParaRPr lang="en-US"/>
          </a:p>
        </c:txPr>
        <c:crossAx val="67451136"/>
        <c:crosses val="max"/>
        <c:crossBetween val="between"/>
        <c:majorUnit val="0.2"/>
        <c:minorUnit val="0.04"/>
      </c:valAx>
    </c:plotArea>
    <c:plotVisOnly val="1"/>
    <c:dispBlanksAs val="zero"/>
    <c:showDLblsOverMax val="1"/>
  </c:chart>
  <c:txPr>
    <a:bodyPr/>
    <a:lstStyle/>
    <a:p>
      <a:pPr>
        <a:defRPr sz="1800" smtId="4294967295"/>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endParaRPr lang="en-US" sz="100" b="0" i="0">
              <a:solidFill>
                <a:srgbClr val="FFFFFF"/>
              </a:solidFill>
            </a:endParaRPr>
          </a:p>
        </c:rich>
      </c:tx>
      <c:overlay val="1"/>
    </c:title>
    <c:autoTitleDeleted val="0"/>
    <c:plotArea>
      <c:layout/>
      <c:barChart>
        <c:barDir val="bar"/>
        <c:grouping val="clustered"/>
        <c:varyColors val="0"/>
        <c:ser>
          <c:idx val="0"/>
          <c:order val="0"/>
          <c:tx>
            <c:strRef>
              <c:f>Sheet1!$B$1</c:f>
              <c:strCache>
                <c:ptCount val="1"/>
                <c:pt idx="0">
                  <c:v>Series 1</c:v>
                </c:pt>
              </c:strCache>
            </c:strRef>
          </c:tx>
          <c:invertIfNegative val="1"/>
          <c:dPt>
            <c:idx val="0"/>
            <c:invertIfNegative val="1"/>
            <c:bubble3D val="0"/>
            <c:spPr>
              <a:solidFill>
                <a:srgbClr val="2C7FB8"/>
              </a:solidFill>
            </c:spPr>
            <c:extLst>
              <c:ext xmlns:c16="http://schemas.microsoft.com/office/drawing/2014/chart" uri="{C3380CC4-5D6E-409C-BE32-E72D297353CC}">
                <c16:uniqueId val="{00000001-CB74-462F-9F6A-A70000F35E01}"/>
              </c:ext>
            </c:extLst>
          </c:dPt>
          <c:dPt>
            <c:idx val="1"/>
            <c:invertIfNegative val="1"/>
            <c:bubble3D val="0"/>
            <c:spPr>
              <a:solidFill>
                <a:srgbClr val="2C7FB8"/>
              </a:solidFill>
            </c:spPr>
            <c:extLst>
              <c:ext xmlns:c16="http://schemas.microsoft.com/office/drawing/2014/chart" uri="{C3380CC4-5D6E-409C-BE32-E72D297353CC}">
                <c16:uniqueId val="{00000003-CB74-462F-9F6A-A70000F35E01}"/>
              </c:ext>
            </c:extLst>
          </c:dPt>
          <c:dPt>
            <c:idx val="2"/>
            <c:invertIfNegative val="1"/>
            <c:bubble3D val="0"/>
            <c:spPr>
              <a:solidFill>
                <a:srgbClr val="2C7FB8"/>
              </a:solidFill>
            </c:spPr>
            <c:extLst>
              <c:ext xmlns:c16="http://schemas.microsoft.com/office/drawing/2014/chart" uri="{C3380CC4-5D6E-409C-BE32-E72D297353CC}">
                <c16:uniqueId val="{00000005-CB74-462F-9F6A-A70000F35E01}"/>
              </c:ext>
            </c:extLst>
          </c:dPt>
          <c:dLbls>
            <c:dLbl>
              <c:idx val="0"/>
              <c:spPr/>
              <c:txPr>
                <a:bodyPr/>
                <a:lstStyle/>
                <a:p>
                  <a:pPr>
                    <a:defRPr sz="1400" b="1" smtId="4294967295">
                      <a:solidFill>
                        <a:srgbClr val="000000"/>
                      </a:solidFill>
                      <a:latin typeface="Calibri"/>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1-CB74-462F-9F6A-A70000F35E01}"/>
                </c:ext>
              </c:extLst>
            </c:dLbl>
            <c:dLbl>
              <c:idx val="1"/>
              <c:spPr/>
              <c:txPr>
                <a:bodyPr/>
                <a:lstStyle/>
                <a:p>
                  <a:pPr>
                    <a:defRPr sz="1400" b="1" smtId="4294967295">
                      <a:solidFill>
                        <a:srgbClr val="000000"/>
                      </a:solidFill>
                      <a:latin typeface="Calibri"/>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3-CB74-462F-9F6A-A70000F35E01}"/>
                </c:ext>
              </c:extLst>
            </c:dLbl>
            <c:dLbl>
              <c:idx val="2"/>
              <c:spPr/>
              <c:txPr>
                <a:bodyPr/>
                <a:lstStyle/>
                <a:p>
                  <a:pPr>
                    <a:defRPr sz="1400" b="1" smtId="4294967295">
                      <a:solidFill>
                        <a:srgbClr val="000000"/>
                      </a:solidFill>
                      <a:latin typeface="Calibri"/>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5-CB74-462F-9F6A-A70000F35E01}"/>
                </c:ext>
              </c:extLst>
            </c:dLbl>
            <c:spPr>
              <a:noFill/>
              <a:ln>
                <a:noFill/>
              </a:ln>
              <a:effectLst/>
            </c:spPr>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strRef>
              <c:f>Sheet1!$A$2:$A$4</c:f>
              <c:strCache>
                <c:ptCount val="3"/>
                <c:pt idx="0">
                  <c:v>Yes</c:v>
                </c:pt>
                <c:pt idx="1">
                  <c:v>No</c:v>
                </c:pt>
                <c:pt idx="2">
                  <c:v>Unsure</c:v>
                </c:pt>
              </c:strCache>
            </c:strRef>
          </c:cat>
          <c:val>
            <c:numRef>
              <c:f>Sheet1!$B$2:$B$4</c:f>
              <c:numCache>
                <c:formatCode>0%</c:formatCode>
                <c:ptCount val="3"/>
                <c:pt idx="0">
                  <c:v>0.44</c:v>
                </c:pt>
                <c:pt idx="1">
                  <c:v>0.16</c:v>
                </c:pt>
                <c:pt idx="2">
                  <c:v>0.4</c:v>
                </c:pt>
              </c:numCache>
            </c:numRef>
          </c:val>
          <c:extLst>
            <c:ext xmlns:c16="http://schemas.microsoft.com/office/drawing/2014/chart" uri="{C3380CC4-5D6E-409C-BE32-E72D297353CC}">
              <c16:uniqueId val="{00000006-CB74-462F-9F6A-A70000F35E01}"/>
            </c:ext>
          </c:extLst>
        </c:ser>
        <c:dLbls>
          <c:showLegendKey val="0"/>
          <c:showVal val="0"/>
          <c:showCatName val="0"/>
          <c:showSerName val="0"/>
          <c:showPercent val="0"/>
          <c:showBubbleSize val="0"/>
        </c:dLbls>
        <c:gapWidth val="100"/>
        <c:axId val="67451136"/>
        <c:axId val="66437120"/>
      </c:barChart>
      <c:catAx>
        <c:axId val="67451136"/>
        <c:scaling>
          <c:orientation val="maxMin"/>
        </c:scaling>
        <c:delete val="0"/>
        <c:axPos val="l"/>
        <c:title>
          <c:tx>
            <c:rich>
              <a:bodyPr/>
              <a:lstStyle/>
              <a:p>
                <a:pPr>
                  <a:defRPr/>
                </a:pPr>
                <a:endParaRPr lang="en-US" sz="1400" b="0">
                  <a:solidFill>
                    <a:srgbClr val="000000"/>
                  </a:solidFill>
                  <a:latin typeface="Calibri"/>
                </a:endParaRPr>
              </a:p>
            </c:rich>
          </c:tx>
          <c:overlay val="0"/>
        </c:title>
        <c:numFmt formatCode="General" sourceLinked="1"/>
        <c:majorTickMark val="out"/>
        <c:minorTickMark val="none"/>
        <c:tickLblPos val="nextTo"/>
        <c:txPr>
          <a:bodyPr/>
          <a:lstStyle/>
          <a:p>
            <a:pPr>
              <a:defRPr sz="1400" b="0" i="0" smtId="4294967295">
                <a:solidFill>
                  <a:srgbClr val="000000"/>
                </a:solidFill>
                <a:latin typeface="Calibri"/>
              </a:defRPr>
            </a:pPr>
            <a:endParaRPr lang="en-US"/>
          </a:p>
        </c:txPr>
        <c:crossAx val="66437120"/>
        <c:crosses val="autoZero"/>
        <c:auto val="0"/>
        <c:lblAlgn val="ctr"/>
        <c:lblOffset val="100"/>
        <c:noMultiLvlLbl val="0"/>
      </c:catAx>
      <c:valAx>
        <c:axId val="66437120"/>
        <c:scaling>
          <c:orientation val="minMax"/>
          <c:max val="1"/>
          <c:min val="0"/>
        </c:scaling>
        <c:delete val="0"/>
        <c:axPos val="b"/>
        <c:title>
          <c:tx>
            <c:rich>
              <a:bodyPr/>
              <a:lstStyle/>
              <a:p>
                <a:pPr>
                  <a:defRPr/>
                </a:pPr>
                <a:endParaRPr lang="en-US" sz="1400" b="1">
                  <a:solidFill>
                    <a:srgbClr val="000000"/>
                  </a:solidFill>
                  <a:latin typeface="Calibri"/>
                </a:endParaRPr>
              </a:p>
            </c:rich>
          </c:tx>
          <c:overlay val="0"/>
        </c:title>
        <c:numFmt formatCode="0%" sourceLinked="0"/>
        <c:majorTickMark val="out"/>
        <c:minorTickMark val="none"/>
        <c:tickLblPos val="high"/>
        <c:spPr>
          <a:ln>
            <a:solidFill>
              <a:srgbClr val="808080"/>
            </a:solidFill>
          </a:ln>
        </c:spPr>
        <c:txPr>
          <a:bodyPr/>
          <a:lstStyle/>
          <a:p>
            <a:pPr>
              <a:defRPr sz="1400" b="0" i="0" smtId="4294967295">
                <a:solidFill>
                  <a:srgbClr val="000000"/>
                </a:solidFill>
                <a:latin typeface="Calibri"/>
              </a:defRPr>
            </a:pPr>
            <a:endParaRPr lang="en-US"/>
          </a:p>
        </c:txPr>
        <c:crossAx val="67451136"/>
        <c:crosses val="max"/>
        <c:crossBetween val="between"/>
        <c:majorUnit val="0.2"/>
        <c:minorUnit val="0.04"/>
      </c:valAx>
    </c:plotArea>
    <c:plotVisOnly val="1"/>
    <c:dispBlanksAs val="zero"/>
    <c:showDLblsOverMax val="1"/>
  </c:chart>
  <c:txPr>
    <a:bodyPr/>
    <a:lstStyle/>
    <a:p>
      <a:pPr>
        <a:defRPr sz="1800" smtId="4294967295"/>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endParaRPr lang="en-US" sz="100" b="0" i="0">
              <a:solidFill>
                <a:srgbClr val="FFFFFF"/>
              </a:solidFill>
            </a:endParaRPr>
          </a:p>
        </c:rich>
      </c:tx>
      <c:overlay val="1"/>
    </c:title>
    <c:autoTitleDeleted val="0"/>
    <c:plotArea>
      <c:layout/>
      <c:barChart>
        <c:barDir val="bar"/>
        <c:grouping val="clustered"/>
        <c:varyColors val="0"/>
        <c:ser>
          <c:idx val="0"/>
          <c:order val="0"/>
          <c:tx>
            <c:strRef>
              <c:f>Sheet1!$B$1</c:f>
              <c:strCache>
                <c:ptCount val="1"/>
                <c:pt idx="0">
                  <c:v>Series 1</c:v>
                </c:pt>
              </c:strCache>
            </c:strRef>
          </c:tx>
          <c:invertIfNegative val="1"/>
          <c:dPt>
            <c:idx val="0"/>
            <c:invertIfNegative val="1"/>
            <c:bubble3D val="0"/>
            <c:spPr>
              <a:solidFill>
                <a:srgbClr val="2C7FB8"/>
              </a:solidFill>
            </c:spPr>
            <c:extLst>
              <c:ext xmlns:c16="http://schemas.microsoft.com/office/drawing/2014/chart" uri="{C3380CC4-5D6E-409C-BE32-E72D297353CC}">
                <c16:uniqueId val="{00000001-9ABA-4E48-9D9D-7D98592E83D6}"/>
              </c:ext>
            </c:extLst>
          </c:dPt>
          <c:dPt>
            <c:idx val="1"/>
            <c:invertIfNegative val="1"/>
            <c:bubble3D val="0"/>
            <c:spPr>
              <a:solidFill>
                <a:srgbClr val="2C7FB8"/>
              </a:solidFill>
            </c:spPr>
            <c:extLst>
              <c:ext xmlns:c16="http://schemas.microsoft.com/office/drawing/2014/chart" uri="{C3380CC4-5D6E-409C-BE32-E72D297353CC}">
                <c16:uniqueId val="{00000003-9ABA-4E48-9D9D-7D98592E83D6}"/>
              </c:ext>
            </c:extLst>
          </c:dPt>
          <c:dPt>
            <c:idx val="2"/>
            <c:invertIfNegative val="1"/>
            <c:bubble3D val="0"/>
            <c:spPr>
              <a:solidFill>
                <a:srgbClr val="2C7FB8"/>
              </a:solidFill>
            </c:spPr>
            <c:extLst>
              <c:ext xmlns:c16="http://schemas.microsoft.com/office/drawing/2014/chart" uri="{C3380CC4-5D6E-409C-BE32-E72D297353CC}">
                <c16:uniqueId val="{00000005-9ABA-4E48-9D9D-7D98592E83D6}"/>
              </c:ext>
            </c:extLst>
          </c:dPt>
          <c:dPt>
            <c:idx val="3"/>
            <c:invertIfNegative val="1"/>
            <c:bubble3D val="0"/>
            <c:spPr>
              <a:solidFill>
                <a:srgbClr val="2C7FB8"/>
              </a:solidFill>
            </c:spPr>
            <c:extLst>
              <c:ext xmlns:c16="http://schemas.microsoft.com/office/drawing/2014/chart" uri="{C3380CC4-5D6E-409C-BE32-E72D297353CC}">
                <c16:uniqueId val="{00000007-9ABA-4E48-9D9D-7D98592E83D6}"/>
              </c:ext>
            </c:extLst>
          </c:dPt>
          <c:dLbls>
            <c:dLbl>
              <c:idx val="0"/>
              <c:spPr/>
              <c:txPr>
                <a:bodyPr/>
                <a:lstStyle/>
                <a:p>
                  <a:pPr>
                    <a:defRPr sz="1400" b="1" smtId="4294967295">
                      <a:solidFill>
                        <a:srgbClr val="000000"/>
                      </a:solidFill>
                      <a:latin typeface="Calibri"/>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1-9ABA-4E48-9D9D-7D98592E83D6}"/>
                </c:ext>
              </c:extLst>
            </c:dLbl>
            <c:dLbl>
              <c:idx val="1"/>
              <c:spPr/>
              <c:txPr>
                <a:bodyPr/>
                <a:lstStyle/>
                <a:p>
                  <a:pPr>
                    <a:defRPr sz="1400" b="1" smtId="4294967295">
                      <a:solidFill>
                        <a:srgbClr val="000000"/>
                      </a:solidFill>
                      <a:latin typeface="Calibri"/>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3-9ABA-4E48-9D9D-7D98592E83D6}"/>
                </c:ext>
              </c:extLst>
            </c:dLbl>
            <c:dLbl>
              <c:idx val="2"/>
              <c:spPr/>
              <c:txPr>
                <a:bodyPr/>
                <a:lstStyle/>
                <a:p>
                  <a:pPr>
                    <a:defRPr sz="1400" b="1" smtId="4294967295">
                      <a:solidFill>
                        <a:srgbClr val="000000"/>
                      </a:solidFill>
                      <a:latin typeface="Calibri"/>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5-9ABA-4E48-9D9D-7D98592E83D6}"/>
                </c:ext>
              </c:extLst>
            </c:dLbl>
            <c:dLbl>
              <c:idx val="3"/>
              <c:spPr/>
              <c:txPr>
                <a:bodyPr/>
                <a:lstStyle/>
                <a:p>
                  <a:pPr>
                    <a:defRPr sz="1400" b="1" smtId="4294967295">
                      <a:solidFill>
                        <a:srgbClr val="000000"/>
                      </a:solidFill>
                      <a:latin typeface="Calibri"/>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7-9ABA-4E48-9D9D-7D98592E83D6}"/>
                </c:ext>
              </c:extLst>
            </c:dLbl>
            <c:spPr>
              <a:noFill/>
              <a:ln>
                <a:noFill/>
              </a:ln>
              <a:effectLst/>
            </c:spPr>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strRef>
              <c:f>Sheet1!$A$2:$A$5</c:f>
              <c:strCache>
                <c:ptCount val="4"/>
                <c:pt idx="0">
                  <c:v>Q2 2023</c:v>
                </c:pt>
                <c:pt idx="1">
                  <c:v>Q3 2023</c:v>
                </c:pt>
                <c:pt idx="2">
                  <c:v>Q4 2023</c:v>
                </c:pt>
                <c:pt idx="3">
                  <c:v>Q1 2024</c:v>
                </c:pt>
              </c:strCache>
            </c:strRef>
          </c:cat>
          <c:val>
            <c:numRef>
              <c:f>Sheet1!$B$2:$B$5</c:f>
              <c:numCache>
                <c:formatCode>0%</c:formatCode>
                <c:ptCount val="4"/>
                <c:pt idx="0">
                  <c:v>0.1</c:v>
                </c:pt>
                <c:pt idx="1">
                  <c:v>0.39</c:v>
                </c:pt>
                <c:pt idx="2">
                  <c:v>0.4</c:v>
                </c:pt>
                <c:pt idx="3">
                  <c:v>0.11</c:v>
                </c:pt>
              </c:numCache>
            </c:numRef>
          </c:val>
          <c:extLst>
            <c:ext xmlns:c16="http://schemas.microsoft.com/office/drawing/2014/chart" uri="{C3380CC4-5D6E-409C-BE32-E72D297353CC}">
              <c16:uniqueId val="{00000008-9ABA-4E48-9D9D-7D98592E83D6}"/>
            </c:ext>
          </c:extLst>
        </c:ser>
        <c:dLbls>
          <c:showLegendKey val="0"/>
          <c:showVal val="0"/>
          <c:showCatName val="0"/>
          <c:showSerName val="0"/>
          <c:showPercent val="0"/>
          <c:showBubbleSize val="0"/>
        </c:dLbls>
        <c:gapWidth val="50"/>
        <c:axId val="67451136"/>
        <c:axId val="66437120"/>
      </c:barChart>
      <c:catAx>
        <c:axId val="67451136"/>
        <c:scaling>
          <c:orientation val="maxMin"/>
        </c:scaling>
        <c:delete val="0"/>
        <c:axPos val="l"/>
        <c:title>
          <c:tx>
            <c:rich>
              <a:bodyPr/>
              <a:lstStyle/>
              <a:p>
                <a:pPr>
                  <a:defRPr/>
                </a:pPr>
                <a:endParaRPr lang="en-US" sz="1400" b="0">
                  <a:solidFill>
                    <a:srgbClr val="000000"/>
                  </a:solidFill>
                  <a:latin typeface="Calibri"/>
                </a:endParaRPr>
              </a:p>
            </c:rich>
          </c:tx>
          <c:overlay val="0"/>
        </c:title>
        <c:numFmt formatCode="General" sourceLinked="1"/>
        <c:majorTickMark val="out"/>
        <c:minorTickMark val="none"/>
        <c:tickLblPos val="nextTo"/>
        <c:txPr>
          <a:bodyPr/>
          <a:lstStyle/>
          <a:p>
            <a:pPr>
              <a:defRPr sz="1400" b="0" i="0" smtId="4294967295">
                <a:solidFill>
                  <a:srgbClr val="000000"/>
                </a:solidFill>
                <a:latin typeface="Calibri"/>
              </a:defRPr>
            </a:pPr>
            <a:endParaRPr lang="en-US"/>
          </a:p>
        </c:txPr>
        <c:crossAx val="66437120"/>
        <c:crosses val="autoZero"/>
        <c:auto val="0"/>
        <c:lblAlgn val="ctr"/>
        <c:lblOffset val="100"/>
        <c:noMultiLvlLbl val="0"/>
      </c:catAx>
      <c:valAx>
        <c:axId val="66437120"/>
        <c:scaling>
          <c:orientation val="minMax"/>
          <c:max val="1"/>
          <c:min val="0"/>
        </c:scaling>
        <c:delete val="0"/>
        <c:axPos val="b"/>
        <c:title>
          <c:tx>
            <c:rich>
              <a:bodyPr/>
              <a:lstStyle/>
              <a:p>
                <a:pPr>
                  <a:defRPr/>
                </a:pPr>
                <a:endParaRPr lang="en-US" sz="1400" b="1">
                  <a:solidFill>
                    <a:srgbClr val="000000"/>
                  </a:solidFill>
                  <a:latin typeface="Calibri"/>
                </a:endParaRPr>
              </a:p>
            </c:rich>
          </c:tx>
          <c:overlay val="0"/>
        </c:title>
        <c:numFmt formatCode="0%" sourceLinked="0"/>
        <c:majorTickMark val="out"/>
        <c:minorTickMark val="none"/>
        <c:tickLblPos val="high"/>
        <c:spPr>
          <a:ln>
            <a:solidFill>
              <a:srgbClr val="808080"/>
            </a:solidFill>
          </a:ln>
        </c:spPr>
        <c:txPr>
          <a:bodyPr/>
          <a:lstStyle/>
          <a:p>
            <a:pPr>
              <a:defRPr sz="1400" b="0" i="0" smtId="4294967295">
                <a:solidFill>
                  <a:srgbClr val="000000"/>
                </a:solidFill>
                <a:latin typeface="Calibri"/>
              </a:defRPr>
            </a:pPr>
            <a:endParaRPr lang="en-US"/>
          </a:p>
        </c:txPr>
        <c:crossAx val="67451136"/>
        <c:crosses val="max"/>
        <c:crossBetween val="between"/>
        <c:majorUnit val="0.2"/>
        <c:minorUnit val="0.04"/>
      </c:valAx>
    </c:plotArea>
    <c:plotVisOnly val="1"/>
    <c:dispBlanksAs val="zero"/>
    <c:showDLblsOverMax val="1"/>
  </c:chart>
  <c:txPr>
    <a:bodyPr/>
    <a:lstStyle/>
    <a:p>
      <a:pPr>
        <a:defRPr sz="1800" smtId="4294967295"/>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endParaRPr lang="en-US" sz="100" b="0" i="0">
              <a:solidFill>
                <a:srgbClr val="FFFFFF"/>
              </a:solidFill>
            </a:endParaRPr>
          </a:p>
        </c:rich>
      </c:tx>
      <c:overlay val="1"/>
    </c:title>
    <c:autoTitleDeleted val="0"/>
    <c:plotArea>
      <c:layout/>
      <c:barChart>
        <c:barDir val="bar"/>
        <c:grouping val="clustered"/>
        <c:varyColors val="0"/>
        <c:ser>
          <c:idx val="0"/>
          <c:order val="0"/>
          <c:tx>
            <c:strRef>
              <c:f>Sheet1!$B$1</c:f>
              <c:strCache>
                <c:ptCount val="1"/>
                <c:pt idx="0">
                  <c:v>Series 1</c:v>
                </c:pt>
              </c:strCache>
            </c:strRef>
          </c:tx>
          <c:invertIfNegative val="1"/>
          <c:dPt>
            <c:idx val="0"/>
            <c:invertIfNegative val="1"/>
            <c:bubble3D val="0"/>
            <c:spPr>
              <a:solidFill>
                <a:srgbClr val="2C7FB8"/>
              </a:solidFill>
            </c:spPr>
            <c:extLst>
              <c:ext xmlns:c16="http://schemas.microsoft.com/office/drawing/2014/chart" uri="{C3380CC4-5D6E-409C-BE32-E72D297353CC}">
                <c16:uniqueId val="{00000001-FB63-400B-9BE6-78F8AFE26099}"/>
              </c:ext>
            </c:extLst>
          </c:dPt>
          <c:dPt>
            <c:idx val="1"/>
            <c:invertIfNegative val="1"/>
            <c:bubble3D val="0"/>
            <c:spPr>
              <a:solidFill>
                <a:srgbClr val="2C7FB8"/>
              </a:solidFill>
            </c:spPr>
            <c:extLst>
              <c:ext xmlns:c16="http://schemas.microsoft.com/office/drawing/2014/chart" uri="{C3380CC4-5D6E-409C-BE32-E72D297353CC}">
                <c16:uniqueId val="{00000003-FB63-400B-9BE6-78F8AFE26099}"/>
              </c:ext>
            </c:extLst>
          </c:dPt>
          <c:dPt>
            <c:idx val="2"/>
            <c:invertIfNegative val="1"/>
            <c:bubble3D val="0"/>
            <c:spPr>
              <a:solidFill>
                <a:srgbClr val="2C7FB8"/>
              </a:solidFill>
            </c:spPr>
            <c:extLst>
              <c:ext xmlns:c16="http://schemas.microsoft.com/office/drawing/2014/chart" uri="{C3380CC4-5D6E-409C-BE32-E72D297353CC}">
                <c16:uniqueId val="{00000005-FB63-400B-9BE6-78F8AFE26099}"/>
              </c:ext>
            </c:extLst>
          </c:dPt>
          <c:dPt>
            <c:idx val="3"/>
            <c:invertIfNegative val="1"/>
            <c:bubble3D val="0"/>
            <c:spPr>
              <a:solidFill>
                <a:srgbClr val="2C7FB8"/>
              </a:solidFill>
            </c:spPr>
            <c:extLst>
              <c:ext xmlns:c16="http://schemas.microsoft.com/office/drawing/2014/chart" uri="{C3380CC4-5D6E-409C-BE32-E72D297353CC}">
                <c16:uniqueId val="{00000007-FB63-400B-9BE6-78F8AFE26099}"/>
              </c:ext>
            </c:extLst>
          </c:dPt>
          <c:dPt>
            <c:idx val="4"/>
            <c:invertIfNegative val="1"/>
            <c:bubble3D val="0"/>
            <c:spPr>
              <a:solidFill>
                <a:srgbClr val="2C7FB8"/>
              </a:solidFill>
            </c:spPr>
            <c:extLst>
              <c:ext xmlns:c16="http://schemas.microsoft.com/office/drawing/2014/chart" uri="{C3380CC4-5D6E-409C-BE32-E72D297353CC}">
                <c16:uniqueId val="{00000009-FB63-400B-9BE6-78F8AFE26099}"/>
              </c:ext>
            </c:extLst>
          </c:dPt>
          <c:dPt>
            <c:idx val="5"/>
            <c:invertIfNegative val="1"/>
            <c:bubble3D val="0"/>
            <c:spPr>
              <a:solidFill>
                <a:srgbClr val="2C7FB8"/>
              </a:solidFill>
            </c:spPr>
            <c:extLst>
              <c:ext xmlns:c16="http://schemas.microsoft.com/office/drawing/2014/chart" uri="{C3380CC4-5D6E-409C-BE32-E72D297353CC}">
                <c16:uniqueId val="{0000000B-FB63-400B-9BE6-78F8AFE26099}"/>
              </c:ext>
            </c:extLst>
          </c:dPt>
          <c:dPt>
            <c:idx val="6"/>
            <c:invertIfNegative val="1"/>
            <c:bubble3D val="0"/>
            <c:spPr>
              <a:solidFill>
                <a:srgbClr val="2C7FB8"/>
              </a:solidFill>
            </c:spPr>
            <c:extLst>
              <c:ext xmlns:c16="http://schemas.microsoft.com/office/drawing/2014/chart" uri="{C3380CC4-5D6E-409C-BE32-E72D297353CC}">
                <c16:uniqueId val="{0000000D-FB63-400B-9BE6-78F8AFE26099}"/>
              </c:ext>
            </c:extLst>
          </c:dPt>
          <c:dPt>
            <c:idx val="7"/>
            <c:invertIfNegative val="1"/>
            <c:bubble3D val="0"/>
            <c:spPr>
              <a:solidFill>
                <a:srgbClr val="2C7FB8"/>
              </a:solidFill>
            </c:spPr>
            <c:extLst>
              <c:ext xmlns:c16="http://schemas.microsoft.com/office/drawing/2014/chart" uri="{C3380CC4-5D6E-409C-BE32-E72D297353CC}">
                <c16:uniqueId val="{0000000F-FB63-400B-9BE6-78F8AFE26099}"/>
              </c:ext>
            </c:extLst>
          </c:dPt>
          <c:dPt>
            <c:idx val="8"/>
            <c:invertIfNegative val="1"/>
            <c:bubble3D val="0"/>
            <c:spPr>
              <a:solidFill>
                <a:srgbClr val="2C7FB8"/>
              </a:solidFill>
            </c:spPr>
            <c:extLst>
              <c:ext xmlns:c16="http://schemas.microsoft.com/office/drawing/2014/chart" uri="{C3380CC4-5D6E-409C-BE32-E72D297353CC}">
                <c16:uniqueId val="{00000011-FB63-400B-9BE6-78F8AFE26099}"/>
              </c:ext>
            </c:extLst>
          </c:dPt>
          <c:dPt>
            <c:idx val="9"/>
            <c:invertIfNegative val="1"/>
            <c:bubble3D val="0"/>
            <c:spPr>
              <a:solidFill>
                <a:srgbClr val="2C7FB8"/>
              </a:solidFill>
            </c:spPr>
            <c:extLst>
              <c:ext xmlns:c16="http://schemas.microsoft.com/office/drawing/2014/chart" uri="{C3380CC4-5D6E-409C-BE32-E72D297353CC}">
                <c16:uniqueId val="{00000013-FB63-400B-9BE6-78F8AFE26099}"/>
              </c:ext>
            </c:extLst>
          </c:dPt>
          <c:dPt>
            <c:idx val="10"/>
            <c:invertIfNegative val="1"/>
            <c:bubble3D val="0"/>
            <c:spPr>
              <a:solidFill>
                <a:srgbClr val="2C7FB8"/>
              </a:solidFill>
            </c:spPr>
            <c:extLst>
              <c:ext xmlns:c16="http://schemas.microsoft.com/office/drawing/2014/chart" uri="{C3380CC4-5D6E-409C-BE32-E72D297353CC}">
                <c16:uniqueId val="{00000015-FB63-400B-9BE6-78F8AFE26099}"/>
              </c:ext>
            </c:extLst>
          </c:dPt>
          <c:dPt>
            <c:idx val="11"/>
            <c:invertIfNegative val="1"/>
            <c:bubble3D val="0"/>
            <c:spPr>
              <a:solidFill>
                <a:srgbClr val="2C7FB8"/>
              </a:solidFill>
            </c:spPr>
            <c:extLst>
              <c:ext xmlns:c16="http://schemas.microsoft.com/office/drawing/2014/chart" uri="{C3380CC4-5D6E-409C-BE32-E72D297353CC}">
                <c16:uniqueId val="{00000017-FB63-400B-9BE6-78F8AFE26099}"/>
              </c:ext>
            </c:extLst>
          </c:dPt>
          <c:dLbls>
            <c:dLbl>
              <c:idx val="0"/>
              <c:spPr/>
              <c:txPr>
                <a:bodyPr/>
                <a:lstStyle/>
                <a:p>
                  <a:pPr>
                    <a:defRPr sz="1400" b="1" smtId="4294967295">
                      <a:solidFill>
                        <a:srgbClr val="000000"/>
                      </a:solidFill>
                      <a:latin typeface="Calibri"/>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1-FB63-400B-9BE6-78F8AFE26099}"/>
                </c:ext>
              </c:extLst>
            </c:dLbl>
            <c:dLbl>
              <c:idx val="1"/>
              <c:spPr/>
              <c:txPr>
                <a:bodyPr/>
                <a:lstStyle/>
                <a:p>
                  <a:pPr>
                    <a:defRPr sz="1400" b="1" smtId="4294967295">
                      <a:solidFill>
                        <a:srgbClr val="000000"/>
                      </a:solidFill>
                      <a:latin typeface="Calibri"/>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3-FB63-400B-9BE6-78F8AFE26099}"/>
                </c:ext>
              </c:extLst>
            </c:dLbl>
            <c:dLbl>
              <c:idx val="2"/>
              <c:spPr/>
              <c:txPr>
                <a:bodyPr/>
                <a:lstStyle/>
                <a:p>
                  <a:pPr>
                    <a:defRPr sz="1400" b="1" smtId="4294967295">
                      <a:solidFill>
                        <a:srgbClr val="000000"/>
                      </a:solidFill>
                      <a:latin typeface="Calibri"/>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5-FB63-400B-9BE6-78F8AFE26099}"/>
                </c:ext>
              </c:extLst>
            </c:dLbl>
            <c:dLbl>
              <c:idx val="3"/>
              <c:spPr/>
              <c:txPr>
                <a:bodyPr/>
                <a:lstStyle/>
                <a:p>
                  <a:pPr>
                    <a:defRPr sz="1400" b="1" smtId="4294967295">
                      <a:solidFill>
                        <a:srgbClr val="000000"/>
                      </a:solidFill>
                      <a:latin typeface="Calibri"/>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7-FB63-400B-9BE6-78F8AFE26099}"/>
                </c:ext>
              </c:extLst>
            </c:dLbl>
            <c:dLbl>
              <c:idx val="4"/>
              <c:spPr/>
              <c:txPr>
                <a:bodyPr/>
                <a:lstStyle/>
                <a:p>
                  <a:pPr>
                    <a:defRPr sz="1400" b="1" smtId="4294967295">
                      <a:solidFill>
                        <a:srgbClr val="000000"/>
                      </a:solidFill>
                      <a:latin typeface="Calibri"/>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9-FB63-400B-9BE6-78F8AFE26099}"/>
                </c:ext>
              </c:extLst>
            </c:dLbl>
            <c:dLbl>
              <c:idx val="5"/>
              <c:spPr/>
              <c:txPr>
                <a:bodyPr/>
                <a:lstStyle/>
                <a:p>
                  <a:pPr>
                    <a:defRPr sz="1400" b="1" smtId="4294967295">
                      <a:solidFill>
                        <a:srgbClr val="000000"/>
                      </a:solidFill>
                      <a:latin typeface="Calibri"/>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B-FB63-400B-9BE6-78F8AFE26099}"/>
                </c:ext>
              </c:extLst>
            </c:dLbl>
            <c:dLbl>
              <c:idx val="6"/>
              <c:spPr/>
              <c:txPr>
                <a:bodyPr/>
                <a:lstStyle/>
                <a:p>
                  <a:pPr>
                    <a:defRPr sz="1400" b="1" smtId="4294967295">
                      <a:solidFill>
                        <a:srgbClr val="000000"/>
                      </a:solidFill>
                      <a:latin typeface="Calibri"/>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D-FB63-400B-9BE6-78F8AFE26099}"/>
                </c:ext>
              </c:extLst>
            </c:dLbl>
            <c:dLbl>
              <c:idx val="7"/>
              <c:spPr/>
              <c:txPr>
                <a:bodyPr/>
                <a:lstStyle/>
                <a:p>
                  <a:pPr>
                    <a:defRPr sz="1400" b="1" smtId="4294967295">
                      <a:solidFill>
                        <a:srgbClr val="000000"/>
                      </a:solidFill>
                      <a:latin typeface="Calibri"/>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F-FB63-400B-9BE6-78F8AFE26099}"/>
                </c:ext>
              </c:extLst>
            </c:dLbl>
            <c:dLbl>
              <c:idx val="8"/>
              <c:spPr/>
              <c:txPr>
                <a:bodyPr/>
                <a:lstStyle/>
                <a:p>
                  <a:pPr>
                    <a:defRPr sz="1400" b="1" smtId="4294967295">
                      <a:solidFill>
                        <a:srgbClr val="000000"/>
                      </a:solidFill>
                      <a:latin typeface="Calibri"/>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11-FB63-400B-9BE6-78F8AFE26099}"/>
                </c:ext>
              </c:extLst>
            </c:dLbl>
            <c:dLbl>
              <c:idx val="9"/>
              <c:spPr/>
              <c:txPr>
                <a:bodyPr/>
                <a:lstStyle/>
                <a:p>
                  <a:pPr>
                    <a:defRPr sz="1400" b="1" smtId="4294967295">
                      <a:solidFill>
                        <a:srgbClr val="000000"/>
                      </a:solidFill>
                      <a:latin typeface="Calibri"/>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13-FB63-400B-9BE6-78F8AFE26099}"/>
                </c:ext>
              </c:extLst>
            </c:dLbl>
            <c:dLbl>
              <c:idx val="10"/>
              <c:spPr/>
              <c:txPr>
                <a:bodyPr/>
                <a:lstStyle/>
                <a:p>
                  <a:pPr>
                    <a:defRPr sz="1400" b="1" smtId="4294967295">
                      <a:solidFill>
                        <a:srgbClr val="000000"/>
                      </a:solidFill>
                      <a:latin typeface="Calibri"/>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15-FB63-400B-9BE6-78F8AFE26099}"/>
                </c:ext>
              </c:extLst>
            </c:dLbl>
            <c:dLbl>
              <c:idx val="11"/>
              <c:spPr/>
              <c:txPr>
                <a:bodyPr/>
                <a:lstStyle/>
                <a:p>
                  <a:pPr>
                    <a:defRPr sz="1400" b="1" smtId="4294967295">
                      <a:solidFill>
                        <a:srgbClr val="000000"/>
                      </a:solidFill>
                      <a:latin typeface="Calibri"/>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17-FB63-400B-9BE6-78F8AFE26099}"/>
                </c:ext>
              </c:extLst>
            </c:dLbl>
            <c:spPr>
              <a:noFill/>
              <a:ln>
                <a:noFill/>
              </a:ln>
              <a:effectLst/>
            </c:spPr>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strRef>
              <c:f>Sheet1!$A$2:$A$13</c:f>
              <c:strCache>
                <c:ptCount val="12"/>
                <c:pt idx="0">
                  <c:v>Government regulations</c:v>
                </c:pt>
                <c:pt idx="1">
                  <c:v>Lack of qualified workers</c:v>
                </c:pt>
                <c:pt idx="2">
                  <c:v>Lack of access to capital for investment</c:v>
                </c:pt>
                <c:pt idx="3">
                  <c:v>Pandemic</c:v>
                </c:pt>
                <c:pt idx="4">
                  <c:v>Infrastructure &amp; land use (water, power, broadband connectivity, roads and bridges)</c:v>
                </c:pt>
                <c:pt idx="5">
                  <c:v>Cost of health care</c:v>
                </c:pt>
                <c:pt idx="6">
                  <c:v>Cost of energy</c:v>
                </c:pt>
                <c:pt idx="7">
                  <c:v>Overall tax burden</c:v>
                </c:pt>
                <c:pt idx="8">
                  <c:v>Lack of affordable housing for employees</c:v>
                </c:pt>
                <c:pt idx="9">
                  <c:v>Supply chain disruption</c:v>
                </c:pt>
                <c:pt idx="10">
                  <c:v>Lack of child care for employees</c:v>
                </c:pt>
                <c:pt idx="11">
                  <c:v>Inflation</c:v>
                </c:pt>
              </c:strCache>
            </c:strRef>
          </c:cat>
          <c:val>
            <c:numRef>
              <c:f>Sheet1!$B$2:$B$13</c:f>
              <c:numCache>
                <c:formatCode>0%</c:formatCode>
                <c:ptCount val="12"/>
                <c:pt idx="0">
                  <c:v>0.5</c:v>
                </c:pt>
                <c:pt idx="1">
                  <c:v>0.56999999999999995</c:v>
                </c:pt>
                <c:pt idx="2">
                  <c:v>0.05</c:v>
                </c:pt>
                <c:pt idx="3">
                  <c:v>0.04</c:v>
                </c:pt>
                <c:pt idx="4">
                  <c:v>0.14000000000000001</c:v>
                </c:pt>
                <c:pt idx="5">
                  <c:v>0.46</c:v>
                </c:pt>
                <c:pt idx="6">
                  <c:v>0.28999999999999998</c:v>
                </c:pt>
                <c:pt idx="7">
                  <c:v>0.52</c:v>
                </c:pt>
                <c:pt idx="8">
                  <c:v>0.26</c:v>
                </c:pt>
                <c:pt idx="9">
                  <c:v>0.3</c:v>
                </c:pt>
                <c:pt idx="10">
                  <c:v>0.14000000000000001</c:v>
                </c:pt>
                <c:pt idx="11">
                  <c:v>0.64</c:v>
                </c:pt>
              </c:numCache>
            </c:numRef>
          </c:val>
          <c:extLst>
            <c:ext xmlns:c16="http://schemas.microsoft.com/office/drawing/2014/chart" uri="{C3380CC4-5D6E-409C-BE32-E72D297353CC}">
              <c16:uniqueId val="{00000018-FB63-400B-9BE6-78F8AFE26099}"/>
            </c:ext>
          </c:extLst>
        </c:ser>
        <c:dLbls>
          <c:showLegendKey val="0"/>
          <c:showVal val="0"/>
          <c:showCatName val="0"/>
          <c:showSerName val="0"/>
          <c:showPercent val="0"/>
          <c:showBubbleSize val="0"/>
        </c:dLbls>
        <c:gapWidth val="50"/>
        <c:axId val="67451136"/>
        <c:axId val="66437120"/>
      </c:barChart>
      <c:catAx>
        <c:axId val="67451136"/>
        <c:scaling>
          <c:orientation val="maxMin"/>
        </c:scaling>
        <c:delete val="0"/>
        <c:axPos val="l"/>
        <c:title>
          <c:tx>
            <c:rich>
              <a:bodyPr/>
              <a:lstStyle/>
              <a:p>
                <a:pPr>
                  <a:defRPr/>
                </a:pPr>
                <a:endParaRPr lang="en-US" sz="1400" b="0">
                  <a:solidFill>
                    <a:srgbClr val="000000"/>
                  </a:solidFill>
                  <a:latin typeface="Calibri"/>
                </a:endParaRPr>
              </a:p>
            </c:rich>
          </c:tx>
          <c:overlay val="0"/>
        </c:title>
        <c:numFmt formatCode="General" sourceLinked="1"/>
        <c:majorTickMark val="out"/>
        <c:minorTickMark val="none"/>
        <c:tickLblPos val="nextTo"/>
        <c:txPr>
          <a:bodyPr/>
          <a:lstStyle/>
          <a:p>
            <a:pPr>
              <a:defRPr sz="1400" b="0" i="0" smtId="4294967295">
                <a:solidFill>
                  <a:srgbClr val="000000"/>
                </a:solidFill>
                <a:latin typeface="Calibri"/>
              </a:defRPr>
            </a:pPr>
            <a:endParaRPr lang="en-US"/>
          </a:p>
        </c:txPr>
        <c:crossAx val="66437120"/>
        <c:crosses val="autoZero"/>
        <c:auto val="0"/>
        <c:lblAlgn val="ctr"/>
        <c:lblOffset val="100"/>
        <c:noMultiLvlLbl val="0"/>
      </c:catAx>
      <c:valAx>
        <c:axId val="66437120"/>
        <c:scaling>
          <c:orientation val="minMax"/>
          <c:max val="1"/>
          <c:min val="0"/>
        </c:scaling>
        <c:delete val="0"/>
        <c:axPos val="b"/>
        <c:title>
          <c:tx>
            <c:rich>
              <a:bodyPr/>
              <a:lstStyle/>
              <a:p>
                <a:pPr>
                  <a:defRPr/>
                </a:pPr>
                <a:endParaRPr lang="en-US" sz="1400" b="1">
                  <a:solidFill>
                    <a:srgbClr val="000000"/>
                  </a:solidFill>
                  <a:latin typeface="Calibri"/>
                </a:endParaRPr>
              </a:p>
            </c:rich>
          </c:tx>
          <c:overlay val="0"/>
        </c:title>
        <c:numFmt formatCode="0%" sourceLinked="0"/>
        <c:majorTickMark val="out"/>
        <c:minorTickMark val="none"/>
        <c:tickLblPos val="high"/>
        <c:spPr>
          <a:ln>
            <a:solidFill>
              <a:srgbClr val="808080"/>
            </a:solidFill>
          </a:ln>
        </c:spPr>
        <c:txPr>
          <a:bodyPr/>
          <a:lstStyle/>
          <a:p>
            <a:pPr>
              <a:defRPr sz="1400" b="0" i="0" smtId="4294967295">
                <a:solidFill>
                  <a:srgbClr val="000000"/>
                </a:solidFill>
                <a:latin typeface="Calibri"/>
              </a:defRPr>
            </a:pPr>
            <a:endParaRPr lang="en-US"/>
          </a:p>
        </c:txPr>
        <c:crossAx val="67451136"/>
        <c:crosses val="max"/>
        <c:crossBetween val="between"/>
        <c:majorUnit val="0.2"/>
        <c:minorUnit val="0.04"/>
      </c:valAx>
    </c:plotArea>
    <c:plotVisOnly val="1"/>
    <c:dispBlanksAs val="zero"/>
    <c:showDLblsOverMax val="1"/>
  </c:chart>
  <c:txPr>
    <a:bodyPr/>
    <a:lstStyle/>
    <a:p>
      <a:pPr>
        <a:defRPr sz="1800" smtId="4294967295"/>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endParaRPr lang="en-US" sz="100" b="0" i="0">
              <a:solidFill>
                <a:srgbClr val="FFFFFF"/>
              </a:solidFill>
            </a:endParaRPr>
          </a:p>
        </c:rich>
      </c:tx>
      <c:overlay val="1"/>
    </c:title>
    <c:autoTitleDeleted val="0"/>
    <c:plotArea>
      <c:layout/>
      <c:barChart>
        <c:barDir val="bar"/>
        <c:grouping val="clustered"/>
        <c:varyColors val="0"/>
        <c:ser>
          <c:idx val="0"/>
          <c:order val="0"/>
          <c:tx>
            <c:strRef>
              <c:f>Sheet1!$B$1</c:f>
              <c:strCache>
                <c:ptCount val="1"/>
                <c:pt idx="0">
                  <c:v>Series 1</c:v>
                </c:pt>
              </c:strCache>
            </c:strRef>
          </c:tx>
          <c:invertIfNegative val="1"/>
          <c:dPt>
            <c:idx val="0"/>
            <c:invertIfNegative val="1"/>
            <c:bubble3D val="0"/>
            <c:spPr>
              <a:solidFill>
                <a:srgbClr val="2C7FB8"/>
              </a:solidFill>
            </c:spPr>
            <c:extLst>
              <c:ext xmlns:c16="http://schemas.microsoft.com/office/drawing/2014/chart" uri="{C3380CC4-5D6E-409C-BE32-E72D297353CC}">
                <c16:uniqueId val="{00000001-2E1D-4BC8-814A-8F26448CDB39}"/>
              </c:ext>
            </c:extLst>
          </c:dPt>
          <c:dPt>
            <c:idx val="1"/>
            <c:invertIfNegative val="1"/>
            <c:bubble3D val="0"/>
            <c:spPr>
              <a:solidFill>
                <a:srgbClr val="2C7FB8"/>
              </a:solidFill>
            </c:spPr>
            <c:extLst>
              <c:ext xmlns:c16="http://schemas.microsoft.com/office/drawing/2014/chart" uri="{C3380CC4-5D6E-409C-BE32-E72D297353CC}">
                <c16:uniqueId val="{00000003-2E1D-4BC8-814A-8F26448CDB39}"/>
              </c:ext>
            </c:extLst>
          </c:dPt>
          <c:dLbls>
            <c:dLbl>
              <c:idx val="0"/>
              <c:spPr/>
              <c:txPr>
                <a:bodyPr/>
                <a:lstStyle/>
                <a:p>
                  <a:pPr>
                    <a:defRPr sz="1400" b="1" smtId="4294967295">
                      <a:solidFill>
                        <a:srgbClr val="000000"/>
                      </a:solidFill>
                      <a:latin typeface="Calibri"/>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1-2E1D-4BC8-814A-8F26448CDB39}"/>
                </c:ext>
              </c:extLst>
            </c:dLbl>
            <c:dLbl>
              <c:idx val="1"/>
              <c:spPr/>
              <c:txPr>
                <a:bodyPr/>
                <a:lstStyle/>
                <a:p>
                  <a:pPr>
                    <a:defRPr sz="1400" b="1" smtId="4294967295">
                      <a:solidFill>
                        <a:srgbClr val="000000"/>
                      </a:solidFill>
                      <a:latin typeface="Calibri"/>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3-2E1D-4BC8-814A-8F26448CDB39}"/>
                </c:ext>
              </c:extLst>
            </c:dLbl>
            <c:spPr>
              <a:noFill/>
              <a:ln>
                <a:noFill/>
              </a:ln>
              <a:effectLst/>
            </c:spPr>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strRef>
              <c:f>Sheet1!$A$14:$A$15</c:f>
              <c:strCache>
                <c:ptCount val="2"/>
                <c:pt idx="0">
                  <c:v>Public safety</c:v>
                </c:pt>
                <c:pt idx="1">
                  <c:v>Other (Please specify)</c:v>
                </c:pt>
              </c:strCache>
            </c:strRef>
          </c:cat>
          <c:val>
            <c:numRef>
              <c:f>Sheet1!$B$14:$B$15</c:f>
              <c:numCache>
                <c:formatCode>0%</c:formatCode>
                <c:ptCount val="2"/>
                <c:pt idx="0">
                  <c:v>0.19</c:v>
                </c:pt>
                <c:pt idx="1">
                  <c:v>0.04</c:v>
                </c:pt>
              </c:numCache>
            </c:numRef>
          </c:val>
          <c:extLst>
            <c:ext xmlns:c16="http://schemas.microsoft.com/office/drawing/2014/chart" uri="{C3380CC4-5D6E-409C-BE32-E72D297353CC}">
              <c16:uniqueId val="{00000004-2E1D-4BC8-814A-8F26448CDB39}"/>
            </c:ext>
          </c:extLst>
        </c:ser>
        <c:dLbls>
          <c:showLegendKey val="0"/>
          <c:showVal val="0"/>
          <c:showCatName val="0"/>
          <c:showSerName val="0"/>
          <c:showPercent val="0"/>
          <c:showBubbleSize val="0"/>
        </c:dLbls>
        <c:gapWidth val="100"/>
        <c:axId val="67451136"/>
        <c:axId val="66437120"/>
      </c:barChart>
      <c:catAx>
        <c:axId val="67451136"/>
        <c:scaling>
          <c:orientation val="maxMin"/>
        </c:scaling>
        <c:delete val="0"/>
        <c:axPos val="l"/>
        <c:title>
          <c:tx>
            <c:rich>
              <a:bodyPr/>
              <a:lstStyle/>
              <a:p>
                <a:pPr>
                  <a:defRPr/>
                </a:pPr>
                <a:endParaRPr lang="en-US" sz="1400" b="0">
                  <a:solidFill>
                    <a:srgbClr val="000000"/>
                  </a:solidFill>
                  <a:latin typeface="Calibri"/>
                </a:endParaRPr>
              </a:p>
            </c:rich>
          </c:tx>
          <c:overlay val="0"/>
        </c:title>
        <c:numFmt formatCode="General" sourceLinked="1"/>
        <c:majorTickMark val="out"/>
        <c:minorTickMark val="none"/>
        <c:tickLblPos val="nextTo"/>
        <c:txPr>
          <a:bodyPr/>
          <a:lstStyle/>
          <a:p>
            <a:pPr>
              <a:defRPr sz="1400" b="0" i="0" smtId="4294967295">
                <a:solidFill>
                  <a:srgbClr val="000000"/>
                </a:solidFill>
                <a:latin typeface="Calibri"/>
              </a:defRPr>
            </a:pPr>
            <a:endParaRPr lang="en-US"/>
          </a:p>
        </c:txPr>
        <c:crossAx val="66437120"/>
        <c:crosses val="autoZero"/>
        <c:auto val="0"/>
        <c:lblAlgn val="ctr"/>
        <c:lblOffset val="100"/>
        <c:noMultiLvlLbl val="0"/>
      </c:catAx>
      <c:valAx>
        <c:axId val="66437120"/>
        <c:scaling>
          <c:orientation val="minMax"/>
          <c:max val="1"/>
          <c:min val="0"/>
        </c:scaling>
        <c:delete val="0"/>
        <c:axPos val="b"/>
        <c:title>
          <c:tx>
            <c:rich>
              <a:bodyPr/>
              <a:lstStyle/>
              <a:p>
                <a:pPr>
                  <a:defRPr/>
                </a:pPr>
                <a:endParaRPr lang="en-US" sz="1400" b="1">
                  <a:solidFill>
                    <a:srgbClr val="000000"/>
                  </a:solidFill>
                  <a:latin typeface="Calibri"/>
                </a:endParaRPr>
              </a:p>
            </c:rich>
          </c:tx>
          <c:overlay val="0"/>
        </c:title>
        <c:numFmt formatCode="0%" sourceLinked="0"/>
        <c:majorTickMark val="out"/>
        <c:minorTickMark val="none"/>
        <c:tickLblPos val="high"/>
        <c:spPr>
          <a:ln>
            <a:solidFill>
              <a:srgbClr val="808080"/>
            </a:solidFill>
          </a:ln>
        </c:spPr>
        <c:txPr>
          <a:bodyPr/>
          <a:lstStyle/>
          <a:p>
            <a:pPr>
              <a:defRPr sz="1400" b="0" i="0" smtId="4294967295">
                <a:solidFill>
                  <a:srgbClr val="000000"/>
                </a:solidFill>
                <a:latin typeface="Calibri"/>
              </a:defRPr>
            </a:pPr>
            <a:endParaRPr lang="en-US"/>
          </a:p>
        </c:txPr>
        <c:crossAx val="67451136"/>
        <c:crosses val="max"/>
        <c:crossBetween val="between"/>
        <c:majorUnit val="0.2"/>
        <c:minorUnit val="0.04"/>
      </c:valAx>
    </c:plotArea>
    <c:plotVisOnly val="1"/>
    <c:dispBlanksAs val="zero"/>
    <c:showDLblsOverMax val="1"/>
  </c:chart>
  <c:txPr>
    <a:bodyPr/>
    <a:lstStyle/>
    <a:p>
      <a:pPr>
        <a:defRPr sz="1800" smtId="4294967295"/>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endParaRPr lang="en-US" sz="100" b="0" i="0">
              <a:solidFill>
                <a:srgbClr val="FFFFFF"/>
              </a:solidFill>
            </a:endParaRPr>
          </a:p>
        </c:rich>
      </c:tx>
      <c:overlay val="1"/>
    </c:title>
    <c:autoTitleDeleted val="0"/>
    <c:plotArea>
      <c:layout/>
      <c:barChart>
        <c:barDir val="bar"/>
        <c:grouping val="clustered"/>
        <c:varyColors val="0"/>
        <c:ser>
          <c:idx val="0"/>
          <c:order val="0"/>
          <c:tx>
            <c:strRef>
              <c:f>Sheet1!$B$1</c:f>
              <c:strCache>
                <c:ptCount val="1"/>
                <c:pt idx="0">
                  <c:v>Series 1</c:v>
                </c:pt>
              </c:strCache>
            </c:strRef>
          </c:tx>
          <c:invertIfNegative val="1"/>
          <c:dPt>
            <c:idx val="0"/>
            <c:invertIfNegative val="1"/>
            <c:bubble3D val="0"/>
            <c:spPr>
              <a:solidFill>
                <a:srgbClr val="2C7FB8"/>
              </a:solidFill>
            </c:spPr>
            <c:extLst>
              <c:ext xmlns:c16="http://schemas.microsoft.com/office/drawing/2014/chart" uri="{C3380CC4-5D6E-409C-BE32-E72D297353CC}">
                <c16:uniqueId val="{00000001-FFBD-432D-9E97-D36A0C642C0F}"/>
              </c:ext>
            </c:extLst>
          </c:dPt>
          <c:dPt>
            <c:idx val="1"/>
            <c:invertIfNegative val="1"/>
            <c:bubble3D val="0"/>
            <c:spPr>
              <a:solidFill>
                <a:srgbClr val="2C7FB8"/>
              </a:solidFill>
            </c:spPr>
            <c:extLst>
              <c:ext xmlns:c16="http://schemas.microsoft.com/office/drawing/2014/chart" uri="{C3380CC4-5D6E-409C-BE32-E72D297353CC}">
                <c16:uniqueId val="{00000003-FFBD-432D-9E97-D36A0C642C0F}"/>
              </c:ext>
            </c:extLst>
          </c:dPt>
          <c:dPt>
            <c:idx val="2"/>
            <c:invertIfNegative val="1"/>
            <c:bubble3D val="0"/>
            <c:spPr>
              <a:solidFill>
                <a:srgbClr val="2C7FB8"/>
              </a:solidFill>
            </c:spPr>
            <c:extLst>
              <c:ext xmlns:c16="http://schemas.microsoft.com/office/drawing/2014/chart" uri="{C3380CC4-5D6E-409C-BE32-E72D297353CC}">
                <c16:uniqueId val="{00000005-FFBD-432D-9E97-D36A0C642C0F}"/>
              </c:ext>
            </c:extLst>
          </c:dPt>
          <c:dPt>
            <c:idx val="3"/>
            <c:invertIfNegative val="1"/>
            <c:bubble3D val="0"/>
            <c:spPr>
              <a:solidFill>
                <a:srgbClr val="2C7FB8"/>
              </a:solidFill>
            </c:spPr>
            <c:extLst>
              <c:ext xmlns:c16="http://schemas.microsoft.com/office/drawing/2014/chart" uri="{C3380CC4-5D6E-409C-BE32-E72D297353CC}">
                <c16:uniqueId val="{00000007-FFBD-432D-9E97-D36A0C642C0F}"/>
              </c:ext>
            </c:extLst>
          </c:dPt>
          <c:dPt>
            <c:idx val="4"/>
            <c:invertIfNegative val="1"/>
            <c:bubble3D val="0"/>
            <c:spPr>
              <a:solidFill>
                <a:srgbClr val="2C7FB8"/>
              </a:solidFill>
            </c:spPr>
            <c:extLst>
              <c:ext xmlns:c16="http://schemas.microsoft.com/office/drawing/2014/chart" uri="{C3380CC4-5D6E-409C-BE32-E72D297353CC}">
                <c16:uniqueId val="{00000009-FFBD-432D-9E97-D36A0C642C0F}"/>
              </c:ext>
            </c:extLst>
          </c:dPt>
          <c:dPt>
            <c:idx val="5"/>
            <c:invertIfNegative val="1"/>
            <c:bubble3D val="0"/>
            <c:spPr>
              <a:solidFill>
                <a:srgbClr val="2C7FB8"/>
              </a:solidFill>
            </c:spPr>
            <c:extLst>
              <c:ext xmlns:c16="http://schemas.microsoft.com/office/drawing/2014/chart" uri="{C3380CC4-5D6E-409C-BE32-E72D297353CC}">
                <c16:uniqueId val="{0000000B-FFBD-432D-9E97-D36A0C642C0F}"/>
              </c:ext>
            </c:extLst>
          </c:dPt>
          <c:dPt>
            <c:idx val="6"/>
            <c:invertIfNegative val="1"/>
            <c:bubble3D val="0"/>
            <c:spPr>
              <a:solidFill>
                <a:srgbClr val="2C7FB8"/>
              </a:solidFill>
            </c:spPr>
            <c:extLst>
              <c:ext xmlns:c16="http://schemas.microsoft.com/office/drawing/2014/chart" uri="{C3380CC4-5D6E-409C-BE32-E72D297353CC}">
                <c16:uniqueId val="{0000000D-FFBD-432D-9E97-D36A0C642C0F}"/>
              </c:ext>
            </c:extLst>
          </c:dPt>
          <c:dPt>
            <c:idx val="7"/>
            <c:invertIfNegative val="1"/>
            <c:bubble3D val="0"/>
            <c:spPr>
              <a:solidFill>
                <a:srgbClr val="2C7FB8"/>
              </a:solidFill>
            </c:spPr>
            <c:extLst>
              <c:ext xmlns:c16="http://schemas.microsoft.com/office/drawing/2014/chart" uri="{C3380CC4-5D6E-409C-BE32-E72D297353CC}">
                <c16:uniqueId val="{0000000F-FFBD-432D-9E97-D36A0C642C0F}"/>
              </c:ext>
            </c:extLst>
          </c:dPt>
          <c:dPt>
            <c:idx val="8"/>
            <c:invertIfNegative val="1"/>
            <c:bubble3D val="0"/>
            <c:spPr>
              <a:solidFill>
                <a:srgbClr val="2C7FB8"/>
              </a:solidFill>
            </c:spPr>
            <c:extLst>
              <c:ext xmlns:c16="http://schemas.microsoft.com/office/drawing/2014/chart" uri="{C3380CC4-5D6E-409C-BE32-E72D297353CC}">
                <c16:uniqueId val="{00000011-FFBD-432D-9E97-D36A0C642C0F}"/>
              </c:ext>
            </c:extLst>
          </c:dPt>
          <c:dPt>
            <c:idx val="9"/>
            <c:invertIfNegative val="1"/>
            <c:bubble3D val="0"/>
            <c:spPr>
              <a:solidFill>
                <a:srgbClr val="2C7FB8"/>
              </a:solidFill>
            </c:spPr>
            <c:extLst>
              <c:ext xmlns:c16="http://schemas.microsoft.com/office/drawing/2014/chart" uri="{C3380CC4-5D6E-409C-BE32-E72D297353CC}">
                <c16:uniqueId val="{00000013-FFBD-432D-9E97-D36A0C642C0F}"/>
              </c:ext>
            </c:extLst>
          </c:dPt>
          <c:dPt>
            <c:idx val="10"/>
            <c:invertIfNegative val="1"/>
            <c:bubble3D val="0"/>
            <c:spPr>
              <a:solidFill>
                <a:srgbClr val="2C7FB8"/>
              </a:solidFill>
            </c:spPr>
            <c:extLst>
              <c:ext xmlns:c16="http://schemas.microsoft.com/office/drawing/2014/chart" uri="{C3380CC4-5D6E-409C-BE32-E72D297353CC}">
                <c16:uniqueId val="{00000015-FFBD-432D-9E97-D36A0C642C0F}"/>
              </c:ext>
            </c:extLst>
          </c:dPt>
          <c:dLbls>
            <c:dLbl>
              <c:idx val="0"/>
              <c:spPr/>
              <c:txPr>
                <a:bodyPr/>
                <a:lstStyle/>
                <a:p>
                  <a:pPr>
                    <a:defRPr sz="1400" b="1" smtId="4294967295">
                      <a:solidFill>
                        <a:srgbClr val="000000"/>
                      </a:solidFill>
                      <a:latin typeface="Calibri"/>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1-FFBD-432D-9E97-D36A0C642C0F}"/>
                </c:ext>
              </c:extLst>
            </c:dLbl>
            <c:dLbl>
              <c:idx val="1"/>
              <c:spPr/>
              <c:txPr>
                <a:bodyPr/>
                <a:lstStyle/>
                <a:p>
                  <a:pPr>
                    <a:defRPr sz="1400" b="1" smtId="4294967295">
                      <a:solidFill>
                        <a:srgbClr val="000000"/>
                      </a:solidFill>
                      <a:latin typeface="Calibri"/>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3-FFBD-432D-9E97-D36A0C642C0F}"/>
                </c:ext>
              </c:extLst>
            </c:dLbl>
            <c:dLbl>
              <c:idx val="2"/>
              <c:spPr/>
              <c:txPr>
                <a:bodyPr/>
                <a:lstStyle/>
                <a:p>
                  <a:pPr>
                    <a:defRPr sz="1400" b="1" smtId="4294967295">
                      <a:solidFill>
                        <a:srgbClr val="000000"/>
                      </a:solidFill>
                      <a:latin typeface="Calibri"/>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5-FFBD-432D-9E97-D36A0C642C0F}"/>
                </c:ext>
              </c:extLst>
            </c:dLbl>
            <c:dLbl>
              <c:idx val="3"/>
              <c:spPr/>
              <c:txPr>
                <a:bodyPr/>
                <a:lstStyle/>
                <a:p>
                  <a:pPr>
                    <a:defRPr sz="1400" b="1" smtId="4294967295">
                      <a:solidFill>
                        <a:srgbClr val="000000"/>
                      </a:solidFill>
                      <a:latin typeface="Calibri"/>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7-FFBD-432D-9E97-D36A0C642C0F}"/>
                </c:ext>
              </c:extLst>
            </c:dLbl>
            <c:dLbl>
              <c:idx val="4"/>
              <c:spPr/>
              <c:txPr>
                <a:bodyPr/>
                <a:lstStyle/>
                <a:p>
                  <a:pPr>
                    <a:defRPr sz="1400" b="1" smtId="4294967295">
                      <a:solidFill>
                        <a:srgbClr val="000000"/>
                      </a:solidFill>
                      <a:latin typeface="Calibri"/>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9-FFBD-432D-9E97-D36A0C642C0F}"/>
                </c:ext>
              </c:extLst>
            </c:dLbl>
            <c:dLbl>
              <c:idx val="5"/>
              <c:spPr/>
              <c:txPr>
                <a:bodyPr/>
                <a:lstStyle/>
                <a:p>
                  <a:pPr>
                    <a:defRPr sz="1400" b="1" smtId="4294967295">
                      <a:solidFill>
                        <a:srgbClr val="000000"/>
                      </a:solidFill>
                      <a:latin typeface="Calibri"/>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B-FFBD-432D-9E97-D36A0C642C0F}"/>
                </c:ext>
              </c:extLst>
            </c:dLbl>
            <c:dLbl>
              <c:idx val="6"/>
              <c:spPr/>
              <c:txPr>
                <a:bodyPr/>
                <a:lstStyle/>
                <a:p>
                  <a:pPr>
                    <a:defRPr sz="1400" b="1" smtId="4294967295">
                      <a:solidFill>
                        <a:srgbClr val="000000"/>
                      </a:solidFill>
                      <a:latin typeface="Calibri"/>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D-FFBD-432D-9E97-D36A0C642C0F}"/>
                </c:ext>
              </c:extLst>
            </c:dLbl>
            <c:dLbl>
              <c:idx val="7"/>
              <c:spPr/>
              <c:txPr>
                <a:bodyPr/>
                <a:lstStyle/>
                <a:p>
                  <a:pPr>
                    <a:defRPr sz="1400" b="1" smtId="4294967295">
                      <a:solidFill>
                        <a:srgbClr val="000000"/>
                      </a:solidFill>
                      <a:latin typeface="Calibri"/>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F-FFBD-432D-9E97-D36A0C642C0F}"/>
                </c:ext>
              </c:extLst>
            </c:dLbl>
            <c:dLbl>
              <c:idx val="8"/>
              <c:spPr/>
              <c:txPr>
                <a:bodyPr/>
                <a:lstStyle/>
                <a:p>
                  <a:pPr>
                    <a:defRPr sz="1400" b="1" smtId="4294967295">
                      <a:solidFill>
                        <a:srgbClr val="000000"/>
                      </a:solidFill>
                      <a:latin typeface="Calibri"/>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11-FFBD-432D-9E97-D36A0C642C0F}"/>
                </c:ext>
              </c:extLst>
            </c:dLbl>
            <c:dLbl>
              <c:idx val="9"/>
              <c:spPr/>
              <c:txPr>
                <a:bodyPr/>
                <a:lstStyle/>
                <a:p>
                  <a:pPr>
                    <a:defRPr sz="1400" b="1" smtId="4294967295">
                      <a:solidFill>
                        <a:srgbClr val="000000"/>
                      </a:solidFill>
                      <a:latin typeface="Calibri"/>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13-FFBD-432D-9E97-D36A0C642C0F}"/>
                </c:ext>
              </c:extLst>
            </c:dLbl>
            <c:dLbl>
              <c:idx val="10"/>
              <c:spPr/>
              <c:txPr>
                <a:bodyPr/>
                <a:lstStyle/>
                <a:p>
                  <a:pPr>
                    <a:defRPr sz="1400" b="1" smtId="4294967295">
                      <a:solidFill>
                        <a:srgbClr val="000000"/>
                      </a:solidFill>
                      <a:latin typeface="Calibri"/>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15-FFBD-432D-9E97-D36A0C642C0F}"/>
                </c:ext>
              </c:extLst>
            </c:dLbl>
            <c:spPr>
              <a:noFill/>
              <a:ln>
                <a:noFill/>
              </a:ln>
              <a:effectLst/>
            </c:spPr>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strRef>
              <c:f>Sheet1!$A$2:$A$12</c:f>
              <c:strCache>
                <c:ptCount val="11"/>
                <c:pt idx="0">
                  <c:v>Housing</c:v>
                </c:pt>
                <c:pt idx="1">
                  <c:v>Overall tax burden</c:v>
                </c:pt>
                <c:pt idx="2">
                  <c:v>Workforce</c:v>
                </c:pt>
                <c:pt idx="3">
                  <c:v>Education</c:v>
                </c:pt>
                <c:pt idx="4">
                  <c:v>Infrastructure &amp; land use (water, power, broadband connectivity, roads and bridges)</c:v>
                </c:pt>
                <c:pt idx="5">
                  <c:v>Health care</c:v>
                </c:pt>
                <c:pt idx="6">
                  <c:v>Energy</c:v>
                </c:pt>
                <c:pt idx="7">
                  <c:v>Child care</c:v>
                </c:pt>
                <c:pt idx="8">
                  <c:v>Public safety</c:v>
                </c:pt>
                <c:pt idx="9">
                  <c:v>Homelessness</c:v>
                </c:pt>
                <c:pt idx="10">
                  <c:v>Other (Please specify)</c:v>
                </c:pt>
              </c:strCache>
            </c:strRef>
          </c:cat>
          <c:val>
            <c:numRef>
              <c:f>Sheet1!$B$2:$B$12</c:f>
              <c:numCache>
                <c:formatCode>0%</c:formatCode>
                <c:ptCount val="11"/>
                <c:pt idx="0">
                  <c:v>0.37</c:v>
                </c:pt>
                <c:pt idx="1">
                  <c:v>0.57999999999999996</c:v>
                </c:pt>
                <c:pt idx="2">
                  <c:v>0.44</c:v>
                </c:pt>
                <c:pt idx="3">
                  <c:v>0.23</c:v>
                </c:pt>
                <c:pt idx="4">
                  <c:v>0.27</c:v>
                </c:pt>
                <c:pt idx="5">
                  <c:v>0.3</c:v>
                </c:pt>
                <c:pt idx="6">
                  <c:v>0.22</c:v>
                </c:pt>
                <c:pt idx="7">
                  <c:v>0.16</c:v>
                </c:pt>
                <c:pt idx="8">
                  <c:v>0.4</c:v>
                </c:pt>
                <c:pt idx="9">
                  <c:v>0.56000000000000005</c:v>
                </c:pt>
                <c:pt idx="10">
                  <c:v>0.05</c:v>
                </c:pt>
              </c:numCache>
            </c:numRef>
          </c:val>
          <c:extLst>
            <c:ext xmlns:c16="http://schemas.microsoft.com/office/drawing/2014/chart" uri="{C3380CC4-5D6E-409C-BE32-E72D297353CC}">
              <c16:uniqueId val="{00000016-FFBD-432D-9E97-D36A0C642C0F}"/>
            </c:ext>
          </c:extLst>
        </c:ser>
        <c:dLbls>
          <c:showLegendKey val="0"/>
          <c:showVal val="0"/>
          <c:showCatName val="0"/>
          <c:showSerName val="0"/>
          <c:showPercent val="0"/>
          <c:showBubbleSize val="0"/>
        </c:dLbls>
        <c:gapWidth val="50"/>
        <c:axId val="67451136"/>
        <c:axId val="66437120"/>
      </c:barChart>
      <c:catAx>
        <c:axId val="67451136"/>
        <c:scaling>
          <c:orientation val="maxMin"/>
        </c:scaling>
        <c:delete val="0"/>
        <c:axPos val="l"/>
        <c:title>
          <c:tx>
            <c:rich>
              <a:bodyPr/>
              <a:lstStyle/>
              <a:p>
                <a:pPr>
                  <a:defRPr/>
                </a:pPr>
                <a:endParaRPr lang="en-US" sz="1400" b="0">
                  <a:solidFill>
                    <a:srgbClr val="000000"/>
                  </a:solidFill>
                  <a:latin typeface="Calibri"/>
                </a:endParaRPr>
              </a:p>
            </c:rich>
          </c:tx>
          <c:overlay val="0"/>
        </c:title>
        <c:numFmt formatCode="General" sourceLinked="1"/>
        <c:majorTickMark val="out"/>
        <c:minorTickMark val="none"/>
        <c:tickLblPos val="nextTo"/>
        <c:txPr>
          <a:bodyPr/>
          <a:lstStyle/>
          <a:p>
            <a:pPr>
              <a:defRPr sz="1400" b="0" i="0" smtId="4294967295">
                <a:solidFill>
                  <a:srgbClr val="000000"/>
                </a:solidFill>
                <a:latin typeface="Calibri"/>
              </a:defRPr>
            </a:pPr>
            <a:endParaRPr lang="en-US"/>
          </a:p>
        </c:txPr>
        <c:crossAx val="66437120"/>
        <c:crosses val="autoZero"/>
        <c:auto val="0"/>
        <c:lblAlgn val="ctr"/>
        <c:lblOffset val="100"/>
        <c:noMultiLvlLbl val="0"/>
      </c:catAx>
      <c:valAx>
        <c:axId val="66437120"/>
        <c:scaling>
          <c:orientation val="minMax"/>
          <c:max val="1"/>
          <c:min val="0"/>
        </c:scaling>
        <c:delete val="0"/>
        <c:axPos val="b"/>
        <c:title>
          <c:tx>
            <c:rich>
              <a:bodyPr/>
              <a:lstStyle/>
              <a:p>
                <a:pPr>
                  <a:defRPr/>
                </a:pPr>
                <a:endParaRPr lang="en-US" sz="1400" b="1">
                  <a:solidFill>
                    <a:srgbClr val="000000"/>
                  </a:solidFill>
                  <a:latin typeface="Calibri"/>
                </a:endParaRPr>
              </a:p>
            </c:rich>
          </c:tx>
          <c:overlay val="0"/>
        </c:title>
        <c:numFmt formatCode="0%" sourceLinked="0"/>
        <c:majorTickMark val="out"/>
        <c:minorTickMark val="none"/>
        <c:tickLblPos val="high"/>
        <c:spPr>
          <a:ln>
            <a:solidFill>
              <a:srgbClr val="808080"/>
            </a:solidFill>
          </a:ln>
        </c:spPr>
        <c:txPr>
          <a:bodyPr/>
          <a:lstStyle/>
          <a:p>
            <a:pPr>
              <a:defRPr sz="1400" b="0" i="0" smtId="4294967295">
                <a:solidFill>
                  <a:srgbClr val="000000"/>
                </a:solidFill>
                <a:latin typeface="Calibri"/>
              </a:defRPr>
            </a:pPr>
            <a:endParaRPr lang="en-US"/>
          </a:p>
        </c:txPr>
        <c:crossAx val="67451136"/>
        <c:crosses val="max"/>
        <c:crossBetween val="between"/>
        <c:majorUnit val="0.2"/>
        <c:minorUnit val="0.04"/>
      </c:valAx>
    </c:plotArea>
    <c:plotVisOnly val="1"/>
    <c:dispBlanksAs val="zero"/>
    <c:showDLblsOverMax val="1"/>
  </c:chart>
  <c:txPr>
    <a:bodyPr/>
    <a:lstStyle/>
    <a:p>
      <a:pPr>
        <a:defRPr sz="1800" smtId="4294967295"/>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endParaRPr lang="en-US" sz="100" b="0" i="0">
              <a:solidFill>
                <a:srgbClr val="FFFFFF"/>
              </a:solidFill>
            </a:endParaRPr>
          </a:p>
        </c:rich>
      </c:tx>
      <c:overlay val="1"/>
    </c:title>
    <c:autoTitleDeleted val="0"/>
    <c:plotArea>
      <c:layout/>
      <c:barChart>
        <c:barDir val="bar"/>
        <c:grouping val="clustered"/>
        <c:varyColors val="0"/>
        <c:ser>
          <c:idx val="0"/>
          <c:order val="0"/>
          <c:tx>
            <c:strRef>
              <c:f>Sheet1!$B$1</c:f>
              <c:strCache>
                <c:ptCount val="1"/>
                <c:pt idx="0">
                  <c:v>Series 1</c:v>
                </c:pt>
              </c:strCache>
            </c:strRef>
          </c:tx>
          <c:invertIfNegative val="1"/>
          <c:dPt>
            <c:idx val="0"/>
            <c:invertIfNegative val="1"/>
            <c:bubble3D val="0"/>
            <c:spPr>
              <a:solidFill>
                <a:srgbClr val="2C7FB8"/>
              </a:solidFill>
            </c:spPr>
            <c:extLst>
              <c:ext xmlns:c16="http://schemas.microsoft.com/office/drawing/2014/chart" uri="{C3380CC4-5D6E-409C-BE32-E72D297353CC}">
                <c16:uniqueId val="{00000001-DD35-4CE4-832C-F813F2658E08}"/>
              </c:ext>
            </c:extLst>
          </c:dPt>
          <c:dPt>
            <c:idx val="1"/>
            <c:invertIfNegative val="1"/>
            <c:bubble3D val="0"/>
            <c:spPr>
              <a:solidFill>
                <a:srgbClr val="2C7FB8"/>
              </a:solidFill>
            </c:spPr>
            <c:extLst>
              <c:ext xmlns:c16="http://schemas.microsoft.com/office/drawing/2014/chart" uri="{C3380CC4-5D6E-409C-BE32-E72D297353CC}">
                <c16:uniqueId val="{00000003-DD35-4CE4-832C-F813F2658E08}"/>
              </c:ext>
            </c:extLst>
          </c:dPt>
          <c:dPt>
            <c:idx val="2"/>
            <c:invertIfNegative val="1"/>
            <c:bubble3D val="0"/>
            <c:spPr>
              <a:solidFill>
                <a:srgbClr val="2C7FB8"/>
              </a:solidFill>
            </c:spPr>
            <c:extLst>
              <c:ext xmlns:c16="http://schemas.microsoft.com/office/drawing/2014/chart" uri="{C3380CC4-5D6E-409C-BE32-E72D297353CC}">
                <c16:uniqueId val="{00000005-DD35-4CE4-832C-F813F2658E08}"/>
              </c:ext>
            </c:extLst>
          </c:dPt>
          <c:dPt>
            <c:idx val="3"/>
            <c:invertIfNegative val="1"/>
            <c:bubble3D val="0"/>
            <c:spPr>
              <a:solidFill>
                <a:srgbClr val="2C7FB8"/>
              </a:solidFill>
            </c:spPr>
            <c:extLst>
              <c:ext xmlns:c16="http://schemas.microsoft.com/office/drawing/2014/chart" uri="{C3380CC4-5D6E-409C-BE32-E72D297353CC}">
                <c16:uniqueId val="{00000007-DD35-4CE4-832C-F813F2658E08}"/>
              </c:ext>
            </c:extLst>
          </c:dPt>
          <c:dLbls>
            <c:dLbl>
              <c:idx val="0"/>
              <c:spPr/>
              <c:txPr>
                <a:bodyPr/>
                <a:lstStyle/>
                <a:p>
                  <a:pPr>
                    <a:defRPr sz="1400" b="1" smtId="4294967295">
                      <a:solidFill>
                        <a:srgbClr val="000000"/>
                      </a:solidFill>
                      <a:latin typeface="Calibri"/>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1-DD35-4CE4-832C-F813F2658E08}"/>
                </c:ext>
              </c:extLst>
            </c:dLbl>
            <c:dLbl>
              <c:idx val="1"/>
              <c:spPr/>
              <c:txPr>
                <a:bodyPr/>
                <a:lstStyle/>
                <a:p>
                  <a:pPr>
                    <a:defRPr sz="1400" b="1" smtId="4294967295">
                      <a:solidFill>
                        <a:srgbClr val="000000"/>
                      </a:solidFill>
                      <a:latin typeface="Calibri"/>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3-DD35-4CE4-832C-F813F2658E08}"/>
                </c:ext>
              </c:extLst>
            </c:dLbl>
            <c:dLbl>
              <c:idx val="2"/>
              <c:spPr/>
              <c:txPr>
                <a:bodyPr/>
                <a:lstStyle/>
                <a:p>
                  <a:pPr>
                    <a:defRPr sz="1400" b="1" smtId="4294967295">
                      <a:solidFill>
                        <a:srgbClr val="000000"/>
                      </a:solidFill>
                      <a:latin typeface="Calibri"/>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5-DD35-4CE4-832C-F813F2658E08}"/>
                </c:ext>
              </c:extLst>
            </c:dLbl>
            <c:dLbl>
              <c:idx val="3"/>
              <c:spPr/>
              <c:txPr>
                <a:bodyPr/>
                <a:lstStyle/>
                <a:p>
                  <a:pPr>
                    <a:defRPr sz="1400" b="1" smtId="4294967295">
                      <a:solidFill>
                        <a:srgbClr val="000000"/>
                      </a:solidFill>
                      <a:latin typeface="Calibri"/>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7-DD35-4CE4-832C-F813F2658E08}"/>
                </c:ext>
              </c:extLst>
            </c:dLbl>
            <c:spPr>
              <a:noFill/>
              <a:ln>
                <a:noFill/>
              </a:ln>
              <a:effectLst/>
            </c:spPr>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strRef>
              <c:f>Sheet1!$A$2:$A$5</c:f>
              <c:strCache>
                <c:ptCount val="4"/>
                <c:pt idx="0">
                  <c:v>Yes, I have positions at my business that I have not been able to fill</c:v>
                </c:pt>
                <c:pt idx="1">
                  <c:v>It’s taking longer to fill positions at my business, but we are finding ways to mitigate the challenges</c:v>
                </c:pt>
                <c:pt idx="2">
                  <c:v>My business has not experienced difficulty hiring employees</c:v>
                </c:pt>
                <c:pt idx="3">
                  <c:v>My business is not hiring</c:v>
                </c:pt>
              </c:strCache>
            </c:strRef>
          </c:cat>
          <c:val>
            <c:numRef>
              <c:f>Sheet1!$B$2:$B$5</c:f>
              <c:numCache>
                <c:formatCode>0%</c:formatCode>
                <c:ptCount val="4"/>
                <c:pt idx="0">
                  <c:v>0.42</c:v>
                </c:pt>
                <c:pt idx="1">
                  <c:v>0.28999999999999998</c:v>
                </c:pt>
                <c:pt idx="2">
                  <c:v>0.11</c:v>
                </c:pt>
                <c:pt idx="3">
                  <c:v>0.18</c:v>
                </c:pt>
              </c:numCache>
            </c:numRef>
          </c:val>
          <c:extLst>
            <c:ext xmlns:c16="http://schemas.microsoft.com/office/drawing/2014/chart" uri="{C3380CC4-5D6E-409C-BE32-E72D297353CC}">
              <c16:uniqueId val="{00000008-DD35-4CE4-832C-F813F2658E08}"/>
            </c:ext>
          </c:extLst>
        </c:ser>
        <c:dLbls>
          <c:showLegendKey val="0"/>
          <c:showVal val="0"/>
          <c:showCatName val="0"/>
          <c:showSerName val="0"/>
          <c:showPercent val="0"/>
          <c:showBubbleSize val="0"/>
        </c:dLbls>
        <c:gapWidth val="50"/>
        <c:axId val="67451136"/>
        <c:axId val="66437120"/>
      </c:barChart>
      <c:catAx>
        <c:axId val="67451136"/>
        <c:scaling>
          <c:orientation val="maxMin"/>
        </c:scaling>
        <c:delete val="0"/>
        <c:axPos val="l"/>
        <c:title>
          <c:tx>
            <c:rich>
              <a:bodyPr/>
              <a:lstStyle/>
              <a:p>
                <a:pPr>
                  <a:defRPr/>
                </a:pPr>
                <a:endParaRPr lang="en-US" sz="1400" b="0">
                  <a:solidFill>
                    <a:srgbClr val="000000"/>
                  </a:solidFill>
                  <a:latin typeface="Calibri"/>
                </a:endParaRPr>
              </a:p>
            </c:rich>
          </c:tx>
          <c:overlay val="0"/>
        </c:title>
        <c:numFmt formatCode="General" sourceLinked="1"/>
        <c:majorTickMark val="out"/>
        <c:minorTickMark val="none"/>
        <c:tickLblPos val="nextTo"/>
        <c:txPr>
          <a:bodyPr/>
          <a:lstStyle/>
          <a:p>
            <a:pPr>
              <a:defRPr sz="1400" b="0" i="0" smtId="4294967295">
                <a:solidFill>
                  <a:srgbClr val="000000"/>
                </a:solidFill>
                <a:latin typeface="Calibri"/>
              </a:defRPr>
            </a:pPr>
            <a:endParaRPr lang="en-US"/>
          </a:p>
        </c:txPr>
        <c:crossAx val="66437120"/>
        <c:crosses val="autoZero"/>
        <c:auto val="0"/>
        <c:lblAlgn val="ctr"/>
        <c:lblOffset val="100"/>
        <c:noMultiLvlLbl val="0"/>
      </c:catAx>
      <c:valAx>
        <c:axId val="66437120"/>
        <c:scaling>
          <c:orientation val="minMax"/>
          <c:max val="1"/>
          <c:min val="0"/>
        </c:scaling>
        <c:delete val="0"/>
        <c:axPos val="b"/>
        <c:title>
          <c:tx>
            <c:rich>
              <a:bodyPr/>
              <a:lstStyle/>
              <a:p>
                <a:pPr>
                  <a:defRPr/>
                </a:pPr>
                <a:endParaRPr lang="en-US" sz="1400" b="1">
                  <a:solidFill>
                    <a:srgbClr val="000000"/>
                  </a:solidFill>
                  <a:latin typeface="Calibri"/>
                </a:endParaRPr>
              </a:p>
            </c:rich>
          </c:tx>
          <c:overlay val="0"/>
        </c:title>
        <c:numFmt formatCode="0%" sourceLinked="0"/>
        <c:majorTickMark val="out"/>
        <c:minorTickMark val="none"/>
        <c:tickLblPos val="high"/>
        <c:spPr>
          <a:ln>
            <a:solidFill>
              <a:srgbClr val="808080"/>
            </a:solidFill>
          </a:ln>
        </c:spPr>
        <c:txPr>
          <a:bodyPr/>
          <a:lstStyle/>
          <a:p>
            <a:pPr>
              <a:defRPr sz="1400" b="0" i="0" smtId="4294967295">
                <a:solidFill>
                  <a:srgbClr val="000000"/>
                </a:solidFill>
                <a:latin typeface="Calibri"/>
              </a:defRPr>
            </a:pPr>
            <a:endParaRPr lang="en-US"/>
          </a:p>
        </c:txPr>
        <c:crossAx val="67451136"/>
        <c:crosses val="max"/>
        <c:crossBetween val="between"/>
        <c:majorUnit val="0.2"/>
        <c:minorUnit val="0.04"/>
      </c:valAx>
    </c:plotArea>
    <c:plotVisOnly val="1"/>
    <c:dispBlanksAs val="zero"/>
    <c:showDLblsOverMax val="1"/>
  </c:chart>
  <c:txPr>
    <a:bodyPr/>
    <a:lstStyle/>
    <a:p>
      <a:pPr>
        <a:defRPr sz="1800" smtId="4294967295"/>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C4AEBB-82A1-4925-A4E2-87A704C02797}" type="datetimeFigureOut">
              <a:rPr lang="en-US" smtClean="0"/>
              <a:t>4/26/23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F2FFA1-371D-4380-9297-F14C2DF2DEFA}" type="slidenum">
              <a:rPr lang="en-US" smtClean="0"/>
              <a:t>‹#›</a:t>
            </a:fld>
            <a:endParaRPr lang="en-US"/>
          </a:p>
        </p:txBody>
      </p:sp>
    </p:spTree>
    <p:extLst>
      <p:ext uri="{BB962C8B-B14F-4D97-AF65-F5344CB8AC3E}">
        <p14:creationId xmlns:p14="http://schemas.microsoft.com/office/powerpoint/2010/main" val="2055051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51680D-8A4D-4D44-B9B7-2A0339E146A5}"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923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87797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59437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050006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51009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64067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hyperlink" Target="mailto:dru@awb.org" TargetMode="External"/><Relationship Id="rId2" Type="http://schemas.openxmlformats.org/officeDocument/2006/relationships/hyperlink" Target="http://www.wainthemaking.org/" TargetMode="External"/><Relationship Id="rId1" Type="http://schemas.openxmlformats.org/officeDocument/2006/relationships/slideMaster" Target="../slideMasters/slideMaster2.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hyperlink" Target="mailto:krisj@awb.org" TargetMode="Externa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report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0167" y="1153556"/>
            <a:ext cx="10363200" cy="1339668"/>
          </a:xfrm>
        </p:spPr>
        <p:txBody>
          <a:bodyPr lIns="0" tIns="0" rIns="0" bIns="0" anchor="b"/>
          <a:lstStyle>
            <a:lvl1pPr algn="l">
              <a:defRPr>
                <a:latin typeface="+mn-lt"/>
                <a:cs typeface="Arial" panose="020B0604020202020204" pitchFamily="34" charset="0"/>
              </a:defRPr>
            </a:lvl1pPr>
          </a:lstStyle>
          <a:p>
            <a:r>
              <a:rPr lang="en-US"/>
              <a:t>Survey Title</a:t>
            </a:r>
          </a:p>
        </p:txBody>
      </p:sp>
      <p:sp>
        <p:nvSpPr>
          <p:cNvPr id="5" name="Picture Placeholder 4"/>
          <p:cNvSpPr>
            <a:spLocks noGrp="1"/>
          </p:cNvSpPr>
          <p:nvPr>
            <p:ph type="pic" sz="quarter" idx="12"/>
          </p:nvPr>
        </p:nvSpPr>
        <p:spPr>
          <a:xfrm>
            <a:off x="918633" y="4161654"/>
            <a:ext cx="3657600" cy="1143000"/>
          </a:xfrm>
        </p:spPr>
        <p:txBody>
          <a:bodyPr/>
          <a:lstStyle/>
          <a:p>
            <a:r>
              <a:rPr lang="en-US"/>
              <a:t>Click icon to add picture</a:t>
            </a:r>
          </a:p>
        </p:txBody>
      </p:sp>
      <p:sp>
        <p:nvSpPr>
          <p:cNvPr id="8" name="Text Placeholder 7"/>
          <p:cNvSpPr>
            <a:spLocks noGrp="1"/>
          </p:cNvSpPr>
          <p:nvPr>
            <p:ph type="body" sz="quarter" idx="13" hasCustomPrompt="1"/>
          </p:nvPr>
        </p:nvSpPr>
        <p:spPr>
          <a:xfrm>
            <a:off x="918634" y="3445193"/>
            <a:ext cx="8525933" cy="260350"/>
          </a:xfrm>
        </p:spPr>
        <p:txBody>
          <a:bodyPr/>
          <a:lstStyle>
            <a:lvl1pPr marL="0" indent="0">
              <a:buNone/>
              <a:defRPr>
                <a:solidFill>
                  <a:schemeClr val="bg1">
                    <a:lumMod val="75000"/>
                  </a:schemeClr>
                </a:solidFill>
                <a:latin typeface="+mn-lt"/>
                <a:cs typeface="Arial" panose="020B0604020202020204" pitchFamily="34" charset="0"/>
              </a:defRPr>
            </a:lvl1pPr>
            <a:lvl2pPr marL="320040" indent="0">
              <a:buNone/>
              <a:defRPr/>
            </a:lvl2pPr>
          </a:lstStyle>
          <a:p>
            <a:pPr lvl="0"/>
            <a:r>
              <a:rPr lang="en-US"/>
              <a:t>School District Name</a:t>
            </a:r>
          </a:p>
        </p:txBody>
      </p:sp>
      <p:sp>
        <p:nvSpPr>
          <p:cNvPr id="15" name="Text Placeholder 7"/>
          <p:cNvSpPr>
            <a:spLocks noGrp="1"/>
          </p:cNvSpPr>
          <p:nvPr>
            <p:ph type="body" sz="quarter" idx="14" hasCustomPrompt="1"/>
          </p:nvPr>
        </p:nvSpPr>
        <p:spPr>
          <a:xfrm>
            <a:off x="918634" y="3727768"/>
            <a:ext cx="8525933" cy="260350"/>
          </a:xfrm>
        </p:spPr>
        <p:txBody>
          <a:bodyPr/>
          <a:lstStyle>
            <a:lvl1pPr marL="0" indent="0">
              <a:buNone/>
              <a:defRPr baseline="0">
                <a:solidFill>
                  <a:schemeClr val="bg1">
                    <a:lumMod val="75000"/>
                  </a:schemeClr>
                </a:solidFill>
                <a:latin typeface="+mn-lt"/>
                <a:cs typeface="Arial" panose="020B0604020202020204" pitchFamily="34" charset="0"/>
              </a:defRPr>
            </a:lvl1pPr>
            <a:lvl2pPr marL="320040" indent="0">
              <a:buNone/>
              <a:defRPr/>
            </a:lvl2pPr>
          </a:lstStyle>
          <a:p>
            <a:pPr lvl="0"/>
            <a:r>
              <a:rPr lang="en-US"/>
              <a:t>Open – Close Date</a:t>
            </a:r>
          </a:p>
        </p:txBody>
      </p:sp>
      <p:sp>
        <p:nvSpPr>
          <p:cNvPr id="6" name="TextBox 5"/>
          <p:cNvSpPr txBox="1"/>
          <p:nvPr/>
        </p:nvSpPr>
        <p:spPr>
          <a:xfrm>
            <a:off x="914400" y="2558535"/>
            <a:ext cx="5892800" cy="461665"/>
          </a:xfrm>
          <a:prstGeom prst="rect">
            <a:avLst/>
          </a:prstGeom>
          <a:noFill/>
        </p:spPr>
        <p:txBody>
          <a:bodyPr wrap="square" lIns="0" rtlCol="0">
            <a:spAutoFit/>
          </a:bodyPr>
          <a:lstStyle/>
          <a:p>
            <a:r>
              <a:rPr lang="en-US" sz="2400">
                <a:solidFill>
                  <a:schemeClr val="bg1">
                    <a:lumMod val="50000"/>
                  </a:schemeClr>
                </a:solidFill>
                <a:latin typeface="+mn-lt"/>
                <a:cs typeface="Arial" panose="020B0604020202020204" pitchFamily="34" charset="0"/>
              </a:rPr>
              <a:t>Results and Analysis</a:t>
            </a:r>
          </a:p>
        </p:txBody>
      </p:sp>
    </p:spTree>
    <p:extLst>
      <p:ext uri="{BB962C8B-B14F-4D97-AF65-F5344CB8AC3E}">
        <p14:creationId xmlns:p14="http://schemas.microsoft.com/office/powerpoint/2010/main" val="17202128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effectLst/>
              </a:rPr>
              <a:t>‹#›</a:t>
            </a:fld>
            <a:endParaRPr lang="en-US">
              <a:effectLst/>
            </a:endParaRPr>
          </a:p>
        </p:txBody>
      </p:sp>
    </p:spTree>
    <p:extLst>
      <p:ext uri="{BB962C8B-B14F-4D97-AF65-F5344CB8AC3E}">
        <p14:creationId xmlns:p14="http://schemas.microsoft.com/office/powerpoint/2010/main" val="24003211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ct val="0"/>
              </a:spcBef>
              <a:spcAft>
                <a:spcPct val="0"/>
              </a:spcAft>
              <a:defRPr/>
            </a:pPr>
            <a:endParaRPr lang="en-US" sz="2400"/>
          </a:p>
        </p:txBody>
      </p:sp>
      <p:cxnSp>
        <p:nvCxnSpPr>
          <p:cNvPr id="9" name="Straight Connector 8"/>
          <p:cNvCxnSpPr/>
          <p:nvPr userDrawn="1"/>
        </p:nvCxnSpPr>
        <p:spPr>
          <a:xfrm flipH="1">
            <a:off x="5726113" y="2513013"/>
            <a:ext cx="0" cy="2271712"/>
          </a:xfrm>
          <a:prstGeom prst="line">
            <a:avLst/>
          </a:prstGeom>
          <a:ln w="3175" cmpd="sng">
            <a:solidFill>
              <a:srgbClr val="7F7F7F"/>
            </a:solidFill>
          </a:ln>
          <a:effectLst/>
        </p:spPr>
        <p:style>
          <a:lnRef idx="2">
            <a:schemeClr val="accent1"/>
          </a:lnRef>
          <a:fillRef idx="0">
            <a:schemeClr val="accent1"/>
          </a:fillRef>
          <a:effectRef idx="1">
            <a:schemeClr val="accent1"/>
          </a:effectRef>
          <a:fontRef idx="minor">
            <a:schemeClr val="tx1"/>
          </a:fontRef>
        </p:style>
      </p:cxnSp>
      <p:grpSp>
        <p:nvGrpSpPr>
          <p:cNvPr id="12" name="Group 9"/>
          <p:cNvGrpSpPr/>
          <p:nvPr userDrawn="1"/>
        </p:nvGrpSpPr>
        <p:grpSpPr>
          <a:xfrm>
            <a:off x="5926136" y="3251196"/>
            <a:ext cx="3109955" cy="792406"/>
            <a:chOff x="4685402" y="3341554"/>
            <a:chExt cx="2333210" cy="595168"/>
          </a:xfrm>
        </p:grpSpPr>
        <p:sp>
          <p:nvSpPr>
            <p:cNvPr id="13" name="Rectangle 12"/>
            <p:cNvSpPr/>
            <p:nvPr/>
          </p:nvSpPr>
          <p:spPr>
            <a:xfrm>
              <a:off x="4685402" y="3651566"/>
              <a:ext cx="1631111" cy="285156"/>
            </a:xfrm>
            <a:prstGeom prst="rect">
              <a:avLst/>
            </a:prstGeom>
            <a:effectLst/>
          </p:spPr>
          <p:txBody>
            <a:bodyPr wrap="none">
              <a:spAutoFit/>
            </a:bodyPr>
            <a:lstStyle/>
            <a:p>
              <a:pPr eaLnBrk="1" fontAlgn="auto" hangingPunct="1">
                <a:spcBef>
                  <a:spcPct val="0"/>
                </a:spcBef>
                <a:spcAft>
                  <a:spcPct val="0"/>
                </a:spcAft>
                <a:defRPr/>
              </a:pPr>
              <a:r>
                <a:rPr lang="en-US" sz="1867">
                  <a:solidFill>
                    <a:schemeClr val="bg1">
                      <a:lumMod val="50000"/>
                    </a:schemeClr>
                  </a:solidFill>
                  <a:latin typeface="+mn-lt"/>
                  <a:cs typeface="+mn-cs"/>
                </a:rPr>
                <a:t>www.sogolytics.com</a:t>
              </a:r>
            </a:p>
          </p:txBody>
        </p:sp>
        <p:sp>
          <p:nvSpPr>
            <p:cNvPr id="14" name="Rectangle 13"/>
            <p:cNvSpPr/>
            <p:nvPr/>
          </p:nvSpPr>
          <p:spPr>
            <a:xfrm>
              <a:off x="4685403" y="3341554"/>
              <a:ext cx="2333209" cy="285156"/>
            </a:xfrm>
            <a:prstGeom prst="rect">
              <a:avLst/>
            </a:prstGeom>
            <a:effectLst/>
          </p:spPr>
          <p:txBody>
            <a:bodyPr wrap="none">
              <a:spAutoFit/>
            </a:bodyPr>
            <a:lstStyle/>
            <a:p>
              <a:pPr eaLnBrk="1" fontAlgn="auto" hangingPunct="1">
                <a:spcBef>
                  <a:spcPct val="0"/>
                </a:spcBef>
                <a:spcAft>
                  <a:spcPct val="0"/>
                </a:spcAft>
                <a:defRPr/>
              </a:pPr>
              <a:r>
                <a:rPr lang="en-US" sz="1867">
                  <a:solidFill>
                    <a:schemeClr val="bg1">
                      <a:lumMod val="50000"/>
                    </a:schemeClr>
                  </a:solidFill>
                  <a:latin typeface="+mn-lt"/>
                  <a:cs typeface="+mn-cs"/>
                </a:rPr>
                <a:t>Get social with us @sogolytics</a:t>
              </a:r>
            </a:p>
          </p:txBody>
        </p:sp>
      </p:grpSp>
      <p:pic>
        <p:nvPicPr>
          <p:cNvPr id="3" name="Picture 2">
            <a:extLst>
              <a:ext uri="{FF2B5EF4-FFF2-40B4-BE49-F238E27FC236}">
                <a16:creationId xmlns:a16="http://schemas.microsoft.com/office/drawing/2014/main" id="{1FDC3081-937B-51A5-DAFD-FA38159876F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35245" y="3260919"/>
            <a:ext cx="2543175" cy="723900"/>
          </a:xfrm>
          <a:prstGeom prst="rect">
            <a:avLst/>
          </a:prstGeom>
        </p:spPr>
      </p:pic>
    </p:spTree>
    <p:extLst>
      <p:ext uri="{BB962C8B-B14F-4D97-AF65-F5344CB8AC3E}">
        <p14:creationId xmlns:p14="http://schemas.microsoft.com/office/powerpoint/2010/main" val="28775626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text, image 2 column">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a:xfrm>
            <a:off x="8610600" y="6356350"/>
            <a:ext cx="2743200" cy="365125"/>
          </a:xfrm>
          <a:prstGeom prst="rect">
            <a:avLst/>
          </a:prstGeom>
        </p:spPr>
        <p:txBody>
          <a:bodyPr/>
          <a:lstStyle/>
          <a:p>
            <a:fld id="{BC722FAB-4A35-1344-85F0-26F6F6D76D07}" type="slidenum">
              <a:rPr lang="en-US" smtClean="0"/>
              <a:pPr/>
              <a:t>‹#›</a:t>
            </a:fld>
            <a:endParaRPr lang="en-US" dirty="0"/>
          </a:p>
        </p:txBody>
      </p:sp>
      <p:sp>
        <p:nvSpPr>
          <p:cNvPr id="6" name="Picture Placeholder 2">
            <a:extLst>
              <a:ext uri="{FF2B5EF4-FFF2-40B4-BE49-F238E27FC236}">
                <a16:creationId xmlns:a16="http://schemas.microsoft.com/office/drawing/2014/main" id="{01419D52-3506-8247-8975-DC1E48F872AC}"/>
              </a:ext>
            </a:extLst>
          </p:cNvPr>
          <p:cNvSpPr>
            <a:spLocks noGrp="1"/>
          </p:cNvSpPr>
          <p:nvPr>
            <p:ph type="pic" idx="1"/>
          </p:nvPr>
        </p:nvSpPr>
        <p:spPr>
          <a:xfrm>
            <a:off x="6781800" y="2252885"/>
            <a:ext cx="4572000" cy="395937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5" name="Text Placeholder 13">
            <a:extLst>
              <a:ext uri="{FF2B5EF4-FFF2-40B4-BE49-F238E27FC236}">
                <a16:creationId xmlns:a16="http://schemas.microsoft.com/office/drawing/2014/main" id="{411A88DE-2F10-9746-AFD1-780919560C54}"/>
              </a:ext>
            </a:extLst>
          </p:cNvPr>
          <p:cNvSpPr>
            <a:spLocks noGrp="1"/>
          </p:cNvSpPr>
          <p:nvPr>
            <p:ph type="body" sz="quarter" idx="13"/>
          </p:nvPr>
        </p:nvSpPr>
        <p:spPr>
          <a:xfrm>
            <a:off x="838199" y="2252885"/>
            <a:ext cx="5257800" cy="3959376"/>
          </a:xfrm>
        </p:spPr>
        <p:txBody>
          <a:bodyPr/>
          <a:lstStyle>
            <a:lvl1pPr>
              <a:lnSpc>
                <a:spcPct val="100000"/>
              </a:lnSpc>
              <a:spcBef>
                <a:spcPts val="1200"/>
              </a:spcBef>
              <a:defRPr/>
            </a:lvl1pPr>
            <a:lvl2pPr marL="342900" indent="-342900">
              <a:lnSpc>
                <a:spcPct val="100000"/>
              </a:lnSpc>
              <a:spcBef>
                <a:spcPts val="1200"/>
              </a:spcBef>
              <a:buFontTx/>
              <a:buBlip>
                <a:blip r:embed="rId2">
                  <a:extLst>
                    <a:ext uri="{96DAC541-7B7A-43D3-8B79-37D633B846F1}">
                      <asvg:svgBlip xmlns:asvg="http://schemas.microsoft.com/office/drawing/2016/SVG/main" r:embed="rId3"/>
                    </a:ext>
                  </a:extLst>
                </a:blip>
              </a:buBlip>
              <a:defRPr/>
            </a:lvl2pPr>
            <a:lvl3pPr marL="1257300" indent="-342900">
              <a:lnSpc>
                <a:spcPct val="100000"/>
              </a:lnSpc>
              <a:spcBef>
                <a:spcPts val="1200"/>
              </a:spcBef>
              <a:buFont typeface="Arial" panose="020B0604020202020204" pitchFamily="34" charset="0"/>
              <a:buChar char="•"/>
              <a:defRPr/>
            </a:lvl3pPr>
            <a:lvl4pPr>
              <a:lnSpc>
                <a:spcPct val="100000"/>
              </a:lnSpc>
              <a:spcBef>
                <a:spcPts val="1200"/>
              </a:spcBef>
              <a:defRPr/>
            </a:lvl4pPr>
            <a:lvl5pPr>
              <a:lnSpc>
                <a:spcPct val="100000"/>
              </a:lnSpc>
              <a:spcBef>
                <a:spcPts val="12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75A34FE4-C346-AE41-99DE-53A639FBBC2E}"/>
              </a:ext>
            </a:extLst>
          </p:cNvPr>
          <p:cNvSpPr/>
          <p:nvPr userDrawn="1"/>
        </p:nvSpPr>
        <p:spPr>
          <a:xfrm>
            <a:off x="0" y="0"/>
            <a:ext cx="12192000" cy="1027522"/>
          </a:xfrm>
          <a:prstGeom prst="rect">
            <a:avLst/>
          </a:prstGeom>
          <a:gradFill flip="none" rotWithShape="1">
            <a:gsLst>
              <a:gs pos="100000">
                <a:schemeClr val="accent2"/>
              </a:gs>
              <a:gs pos="0">
                <a:schemeClr val="accent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4D02D385-1B27-814E-A132-13E558591C8D}"/>
              </a:ext>
            </a:extLst>
          </p:cNvPr>
          <p:cNvSpPr>
            <a:spLocks noGrp="1"/>
          </p:cNvSpPr>
          <p:nvPr>
            <p:ph type="title"/>
          </p:nvPr>
        </p:nvSpPr>
        <p:spPr>
          <a:xfrm>
            <a:off x="838200" y="281982"/>
            <a:ext cx="10515600" cy="463558"/>
          </a:xfrm>
          <a:prstGeom prst="rect">
            <a:avLst/>
          </a:prstGeom>
        </p:spPr>
        <p:txBody>
          <a:bodyPr anchor="t" anchorCtr="0"/>
          <a:lstStyle>
            <a:lvl1pPr algn="ct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7050670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ver Option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F6C9729-F56C-674F-99FA-554102B93A7C}"/>
              </a:ext>
            </a:extLst>
          </p:cNvPr>
          <p:cNvSpPr/>
          <p:nvPr userDrawn="1"/>
        </p:nvSpPr>
        <p:spPr>
          <a:xfrm>
            <a:off x="0" y="3424976"/>
            <a:ext cx="12192000" cy="45719"/>
          </a:xfrm>
          <a:prstGeom prst="rect">
            <a:avLst/>
          </a:prstGeom>
          <a:gradFill flip="none" rotWithShape="1">
            <a:gsLst>
              <a:gs pos="0">
                <a:schemeClr val="accent3"/>
              </a:gs>
              <a:gs pos="100000">
                <a:schemeClr val="accent2"/>
              </a:gs>
            </a:gsLst>
            <a:lin ang="10800000" scaled="1"/>
            <a:tileRect/>
          </a:gra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0" y="4339651"/>
            <a:ext cx="8822724" cy="689823"/>
          </a:xfrm>
          <a:prstGeom prst="rect">
            <a:avLst/>
          </a:prstGeom>
        </p:spPr>
        <p:txBody>
          <a:bodyPr lIns="0" tIns="0" rIns="0" bIns="0" anchor="t" anchorCtr="0">
            <a:normAutofit/>
          </a:bodyPr>
          <a:lstStyle>
            <a:lvl1pPr algn="r">
              <a:defRPr sz="36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524000" y="5121550"/>
            <a:ext cx="8822724" cy="611738"/>
          </a:xfrm>
        </p:spPr>
        <p:txBody>
          <a:bodyPr lIns="0" tIns="0" rIns="0" bIns="0"/>
          <a:lstStyle>
            <a:lvl1pPr marL="0" indent="0" algn="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Text Placeholder 4"/>
          <p:cNvSpPr>
            <a:spLocks noGrp="1"/>
          </p:cNvSpPr>
          <p:nvPr>
            <p:ph type="body" sz="quarter" idx="10" hasCustomPrompt="1"/>
          </p:nvPr>
        </p:nvSpPr>
        <p:spPr>
          <a:xfrm>
            <a:off x="5684363" y="5957740"/>
            <a:ext cx="4662362" cy="546248"/>
          </a:xfrm>
        </p:spPr>
        <p:txBody>
          <a:bodyPr lIns="0" tIns="0" rIns="0" bIns="0">
            <a:normAutofit/>
          </a:bodyPr>
          <a:lstStyle>
            <a:lvl2pPr marL="0" algn="r">
              <a:spcBef>
                <a:spcPts val="0"/>
              </a:spcBef>
              <a:defRPr sz="2000" baseline="0">
                <a:solidFill>
                  <a:srgbClr val="5F6369"/>
                </a:solidFill>
              </a:defRPr>
            </a:lvl2pPr>
          </a:lstStyle>
          <a:p>
            <a:pPr lvl="1"/>
            <a:r>
              <a:rPr lang="en-US"/>
              <a:t>Click to add Name | Month 00,2017 </a:t>
            </a:r>
          </a:p>
        </p:txBody>
      </p:sp>
      <p:pic>
        <p:nvPicPr>
          <p:cNvPr id="9" name="Graphic 8">
            <a:extLst>
              <a:ext uri="{FF2B5EF4-FFF2-40B4-BE49-F238E27FC236}">
                <a16:creationId xmlns:a16="http://schemas.microsoft.com/office/drawing/2014/main" id="{D2B358E8-4B68-0145-9E63-0FF4818F33CD}"/>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422424" y="2044700"/>
            <a:ext cx="3924300" cy="774700"/>
          </a:xfrm>
          <a:prstGeom prst="rect">
            <a:avLst/>
          </a:prstGeom>
        </p:spPr>
      </p:pic>
    </p:spTree>
    <p:extLst>
      <p:ext uri="{BB962C8B-B14F-4D97-AF65-F5344CB8AC3E}">
        <p14:creationId xmlns:p14="http://schemas.microsoft.com/office/powerpoint/2010/main" val="3731780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1776">
          <p15:clr>
            <a:srgbClr val="FBAE40"/>
          </p15:clr>
        </p15:guide>
        <p15:guide id="2" pos="6528">
          <p15:clr>
            <a:srgbClr val="FBAE40"/>
          </p15:clr>
        </p15:guide>
        <p15:guide id="3" orient="horz" pos="259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ver Option 2">
    <p:spTree>
      <p:nvGrpSpPr>
        <p:cNvPr id="1" name=""/>
        <p:cNvGrpSpPr/>
        <p:nvPr/>
      </p:nvGrpSpPr>
      <p:grpSpPr>
        <a:xfrm>
          <a:off x="0" y="0"/>
          <a:ext cx="0" cy="0"/>
          <a:chOff x="0" y="0"/>
          <a:chExt cx="0" cy="0"/>
        </a:xfrm>
      </p:grpSpPr>
      <p:sp>
        <p:nvSpPr>
          <p:cNvPr id="16" name="Rectangle 15"/>
          <p:cNvSpPr/>
          <p:nvPr userDrawn="1"/>
        </p:nvSpPr>
        <p:spPr>
          <a:xfrm>
            <a:off x="0" y="3429000"/>
            <a:ext cx="12192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ubtitle 2"/>
          <p:cNvSpPr>
            <a:spLocks noGrp="1"/>
          </p:cNvSpPr>
          <p:nvPr>
            <p:ph type="subTitle" idx="1"/>
          </p:nvPr>
        </p:nvSpPr>
        <p:spPr>
          <a:xfrm>
            <a:off x="1524000" y="5121550"/>
            <a:ext cx="8822108" cy="537237"/>
          </a:xfrm>
        </p:spPr>
        <p:txBody>
          <a:bodyPr lIns="0" tIns="0" rIns="0" bIns="0"/>
          <a:lstStyle>
            <a:lvl1pPr marL="0" indent="0" algn="r">
              <a:spcBef>
                <a:spcPts val="0"/>
              </a:spcBef>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Text Placeholder 2"/>
          <p:cNvSpPr>
            <a:spLocks noGrp="1"/>
          </p:cNvSpPr>
          <p:nvPr>
            <p:ph type="body" sz="quarter" idx="10" hasCustomPrompt="1"/>
          </p:nvPr>
        </p:nvSpPr>
        <p:spPr>
          <a:xfrm>
            <a:off x="1735139" y="4213781"/>
            <a:ext cx="8611586" cy="763032"/>
          </a:xfrm>
        </p:spPr>
        <p:txBody>
          <a:bodyPr lIns="0" tIns="0" rIns="0" bIns="0">
            <a:normAutofit/>
          </a:bodyPr>
          <a:lstStyle>
            <a:lvl1pPr algn="r">
              <a:spcBef>
                <a:spcPts val="0"/>
              </a:spcBef>
              <a:defRPr sz="3600">
                <a:solidFill>
                  <a:schemeClr val="bg1"/>
                </a:solidFill>
                <a:latin typeface="+mj-lt"/>
              </a:defRPr>
            </a:lvl1pPr>
          </a:lstStyle>
          <a:p>
            <a:pPr lvl="0"/>
            <a:r>
              <a:rPr lang="en-US"/>
              <a:t>Click to edit Master title style</a:t>
            </a:r>
          </a:p>
        </p:txBody>
      </p:sp>
      <p:sp>
        <p:nvSpPr>
          <p:cNvPr id="4" name="Text Placeholder 3"/>
          <p:cNvSpPr>
            <a:spLocks noGrp="1"/>
          </p:cNvSpPr>
          <p:nvPr>
            <p:ph type="body" sz="quarter" idx="11" hasCustomPrompt="1"/>
          </p:nvPr>
        </p:nvSpPr>
        <p:spPr>
          <a:xfrm>
            <a:off x="6096000" y="5910263"/>
            <a:ext cx="4249738" cy="519112"/>
          </a:xfrm>
        </p:spPr>
        <p:txBody>
          <a:bodyPr>
            <a:normAutofit/>
          </a:bodyPr>
          <a:lstStyle>
            <a:lvl2pPr algn="r">
              <a:defRPr sz="2000">
                <a:solidFill>
                  <a:schemeClr val="accent1"/>
                </a:solidFill>
              </a:defRPr>
            </a:lvl2pPr>
          </a:lstStyle>
          <a:p>
            <a:pPr lvl="1"/>
            <a:r>
              <a:rPr lang="en-US"/>
              <a:t>Click to add Name | Month 00,2017 </a:t>
            </a:r>
          </a:p>
        </p:txBody>
      </p:sp>
      <p:pic>
        <p:nvPicPr>
          <p:cNvPr id="7" name="Graphic 6">
            <a:extLst>
              <a:ext uri="{FF2B5EF4-FFF2-40B4-BE49-F238E27FC236}">
                <a16:creationId xmlns:a16="http://schemas.microsoft.com/office/drawing/2014/main" id="{35122F51-F9F5-9947-86AC-C35F5DE4747D}"/>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438900" y="2044700"/>
            <a:ext cx="3924300" cy="774700"/>
          </a:xfrm>
          <a:prstGeom prst="rect">
            <a:avLst/>
          </a:prstGeom>
        </p:spPr>
      </p:pic>
      <p:pic>
        <p:nvPicPr>
          <p:cNvPr id="8" name="Graphic 7">
            <a:extLst>
              <a:ext uri="{FF2B5EF4-FFF2-40B4-BE49-F238E27FC236}">
                <a16:creationId xmlns:a16="http://schemas.microsoft.com/office/drawing/2014/main" id="{DD20D776-64C8-D34A-9813-B2931FA2D3DF}"/>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38553" y="4028659"/>
            <a:ext cx="2282326" cy="571858"/>
          </a:xfrm>
          <a:prstGeom prst="rect">
            <a:avLst/>
          </a:prstGeom>
        </p:spPr>
      </p:pic>
    </p:spTree>
    <p:extLst>
      <p:ext uri="{BB962C8B-B14F-4D97-AF65-F5344CB8AC3E}">
        <p14:creationId xmlns:p14="http://schemas.microsoft.com/office/powerpoint/2010/main" val="3057040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1776">
          <p15:clr>
            <a:srgbClr val="FBAE40"/>
          </p15:clr>
        </p15:guide>
        <p15:guide id="2" pos="652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2C7A995-7576-3F49-B407-F6279DF64B9A}"/>
              </a:ext>
            </a:extLst>
          </p:cNvPr>
          <p:cNvSpPr/>
          <p:nvPr userDrawn="1"/>
        </p:nvSpPr>
        <p:spPr>
          <a:xfrm>
            <a:off x="0" y="0"/>
            <a:ext cx="12192000" cy="6858000"/>
          </a:xfrm>
          <a:prstGeom prst="rect">
            <a:avLst/>
          </a:prstGeom>
          <a:gradFill flip="none" rotWithShape="1">
            <a:gsLst>
              <a:gs pos="100000">
                <a:schemeClr val="accent2"/>
              </a:gs>
              <a:gs pos="0">
                <a:schemeClr val="accent3"/>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1850" y="3440786"/>
            <a:ext cx="9952414" cy="509048"/>
          </a:xfrm>
          <a:prstGeom prst="rect">
            <a:avLst/>
          </a:prstGeom>
        </p:spPr>
        <p:txBody>
          <a:bodyPr anchor="t" anchorCtr="0"/>
          <a:lstStyle>
            <a:lvl1pPr algn="r">
              <a:lnSpc>
                <a:spcPts val="3800"/>
              </a:lnSpc>
              <a:defRPr sz="36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831850" y="4316088"/>
            <a:ext cx="9952414" cy="1500187"/>
          </a:xfrm>
        </p:spPr>
        <p:txBody>
          <a:bodyPr/>
          <a:lstStyle>
            <a:lvl1pPr marL="0" indent="0" algn="r">
              <a:spcBef>
                <a:spcPts val="0"/>
              </a:spcBef>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169940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text, image 2 column">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a:xfrm>
            <a:off x="8610600" y="6356350"/>
            <a:ext cx="2743200" cy="365125"/>
          </a:xfrm>
          <a:prstGeom prst="rect">
            <a:avLst/>
          </a:prstGeom>
        </p:spPr>
        <p:txBody>
          <a:bodyPr/>
          <a:lstStyle/>
          <a:p>
            <a:fld id="{BC722FAB-4A35-1344-85F0-26F6F6D76D07}" type="slidenum">
              <a:rPr lang="en-US" smtClean="0"/>
              <a:pPr/>
              <a:t>‹#›</a:t>
            </a:fld>
            <a:endParaRPr lang="en-US"/>
          </a:p>
        </p:txBody>
      </p:sp>
      <p:sp>
        <p:nvSpPr>
          <p:cNvPr id="6" name="Picture Placeholder 2">
            <a:extLst>
              <a:ext uri="{FF2B5EF4-FFF2-40B4-BE49-F238E27FC236}">
                <a16:creationId xmlns:a16="http://schemas.microsoft.com/office/drawing/2014/main" id="{01419D52-3506-8247-8975-DC1E48F872AC}"/>
              </a:ext>
            </a:extLst>
          </p:cNvPr>
          <p:cNvSpPr>
            <a:spLocks noGrp="1"/>
          </p:cNvSpPr>
          <p:nvPr>
            <p:ph type="pic" idx="1"/>
          </p:nvPr>
        </p:nvSpPr>
        <p:spPr>
          <a:xfrm>
            <a:off x="6781800" y="2252885"/>
            <a:ext cx="4572000" cy="395937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5" name="Text Placeholder 13">
            <a:extLst>
              <a:ext uri="{FF2B5EF4-FFF2-40B4-BE49-F238E27FC236}">
                <a16:creationId xmlns:a16="http://schemas.microsoft.com/office/drawing/2014/main" id="{411A88DE-2F10-9746-AFD1-780919560C54}"/>
              </a:ext>
            </a:extLst>
          </p:cNvPr>
          <p:cNvSpPr>
            <a:spLocks noGrp="1"/>
          </p:cNvSpPr>
          <p:nvPr>
            <p:ph type="body" sz="quarter" idx="13"/>
          </p:nvPr>
        </p:nvSpPr>
        <p:spPr>
          <a:xfrm>
            <a:off x="838199" y="2252885"/>
            <a:ext cx="5257800" cy="3959376"/>
          </a:xfrm>
        </p:spPr>
        <p:txBody>
          <a:bodyPr/>
          <a:lstStyle>
            <a:lvl1pPr>
              <a:lnSpc>
                <a:spcPct val="100000"/>
              </a:lnSpc>
              <a:spcBef>
                <a:spcPts val="1200"/>
              </a:spcBef>
              <a:defRPr/>
            </a:lvl1pPr>
            <a:lvl2pPr marL="342900" indent="-342900">
              <a:lnSpc>
                <a:spcPct val="100000"/>
              </a:lnSpc>
              <a:spcBef>
                <a:spcPts val="1200"/>
              </a:spcBef>
              <a:buFontTx/>
              <a:buBlip>
                <a:blip r:embed="rId2">
                  <a:extLst>
                    <a:ext uri="{96DAC541-7B7A-43D3-8B79-37D633B846F1}">
                      <asvg:svgBlip xmlns:asvg="http://schemas.microsoft.com/office/drawing/2016/SVG/main" r:embed="rId3"/>
                    </a:ext>
                  </a:extLst>
                </a:blip>
              </a:buBlip>
              <a:defRPr/>
            </a:lvl2pPr>
            <a:lvl3pPr marL="1257300" indent="-342900">
              <a:lnSpc>
                <a:spcPct val="100000"/>
              </a:lnSpc>
              <a:spcBef>
                <a:spcPts val="1200"/>
              </a:spcBef>
              <a:buFont typeface="Arial" panose="020B0604020202020204" pitchFamily="34" charset="0"/>
              <a:buChar char="•"/>
              <a:defRPr/>
            </a:lvl3pPr>
            <a:lvl4pPr>
              <a:lnSpc>
                <a:spcPct val="100000"/>
              </a:lnSpc>
              <a:spcBef>
                <a:spcPts val="1200"/>
              </a:spcBef>
              <a:defRPr/>
            </a:lvl4pPr>
            <a:lvl5pPr>
              <a:lnSpc>
                <a:spcPct val="100000"/>
              </a:lnSpc>
              <a:spcBef>
                <a:spcPts val="12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75A34FE4-C346-AE41-99DE-53A639FBBC2E}"/>
              </a:ext>
            </a:extLst>
          </p:cNvPr>
          <p:cNvSpPr/>
          <p:nvPr userDrawn="1"/>
        </p:nvSpPr>
        <p:spPr>
          <a:xfrm>
            <a:off x="0" y="0"/>
            <a:ext cx="12192000" cy="1027522"/>
          </a:xfrm>
          <a:prstGeom prst="rect">
            <a:avLst/>
          </a:prstGeom>
          <a:gradFill flip="none" rotWithShape="1">
            <a:gsLst>
              <a:gs pos="100000">
                <a:schemeClr val="accent2"/>
              </a:gs>
              <a:gs pos="0">
                <a:schemeClr val="accent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4D02D385-1B27-814E-A132-13E558591C8D}"/>
              </a:ext>
            </a:extLst>
          </p:cNvPr>
          <p:cNvSpPr>
            <a:spLocks noGrp="1"/>
          </p:cNvSpPr>
          <p:nvPr>
            <p:ph type="title"/>
          </p:nvPr>
        </p:nvSpPr>
        <p:spPr>
          <a:xfrm>
            <a:off x="838200" y="281982"/>
            <a:ext cx="10515600" cy="463558"/>
          </a:xfrm>
          <a:prstGeom prst="rect">
            <a:avLst/>
          </a:prstGeom>
        </p:spPr>
        <p:txBody>
          <a:bodyPr anchor="t" anchorCtr="0"/>
          <a:lstStyle>
            <a:lvl1pPr algn="ct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23768139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Last P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11B2440-2C7C-A241-B91D-77D69CE2FB0C}"/>
              </a:ext>
            </a:extLst>
          </p:cNvPr>
          <p:cNvSpPr/>
          <p:nvPr userDrawn="1"/>
        </p:nvSpPr>
        <p:spPr>
          <a:xfrm>
            <a:off x="0" y="0"/>
            <a:ext cx="12192000" cy="41148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1395168" y="1709739"/>
            <a:ext cx="9389096" cy="1719262"/>
          </a:xfrm>
          <a:prstGeom prst="rect">
            <a:avLst/>
          </a:prstGeom>
        </p:spPr>
        <p:txBody>
          <a:bodyPr anchor="b"/>
          <a:lstStyle>
            <a:lvl1pPr algn="l">
              <a:defRPr sz="3600">
                <a:solidFill>
                  <a:schemeClr val="bg1"/>
                </a:solidFill>
              </a:defRPr>
            </a:lvl1pPr>
          </a:lstStyle>
          <a:p>
            <a:r>
              <a:rPr lang="en-US"/>
              <a:t>Thank You</a:t>
            </a:r>
          </a:p>
        </p:txBody>
      </p:sp>
      <p:sp>
        <p:nvSpPr>
          <p:cNvPr id="9" name="TextBox 8"/>
          <p:cNvSpPr txBox="1"/>
          <p:nvPr userDrawn="1"/>
        </p:nvSpPr>
        <p:spPr>
          <a:xfrm>
            <a:off x="1395168" y="4938850"/>
            <a:ext cx="9389096" cy="984629"/>
          </a:xfrm>
          <a:prstGeom prst="rect">
            <a:avLst/>
          </a:prstGeom>
          <a:noFill/>
        </p:spPr>
        <p:txBody>
          <a:bodyPr wrap="square" lIns="0" tIns="0" rIns="0" bIns="0" rtlCol="0">
            <a:spAutoFit/>
          </a:bodyPr>
          <a:lstStyle/>
          <a:p>
            <a:pPr algn="r">
              <a:lnSpc>
                <a:spcPts val="2600"/>
              </a:lnSpc>
            </a:pPr>
            <a:r>
              <a:rPr lang="en-US" sz="1800" b="0" i="0" u="none" strike="noStrike" kern="1200">
                <a:solidFill>
                  <a:schemeClr val="tx1"/>
                </a:solidFill>
                <a:effectLst/>
                <a:latin typeface="+mn-lt"/>
                <a:ea typeface="+mn-ea"/>
                <a:cs typeface="+mn-cs"/>
                <a:hlinkClick r:id="rId2"/>
              </a:rPr>
              <a:t>www.wainthemaking.org</a:t>
            </a:r>
            <a:endParaRPr lang="en-US" sz="2000" b="0" i="0" u="none" strike="noStrike" kern="1200">
              <a:solidFill>
                <a:schemeClr val="tx1"/>
              </a:solidFill>
              <a:effectLst/>
              <a:latin typeface="+mn-lt"/>
              <a:ea typeface="+mn-ea"/>
              <a:cs typeface="+mn-cs"/>
            </a:endParaRPr>
          </a:p>
          <a:p>
            <a:pPr algn="r">
              <a:lnSpc>
                <a:spcPts val="2600"/>
              </a:lnSpc>
            </a:pPr>
            <a:r>
              <a:rPr lang="en-US" sz="1800" b="0" i="0" kern="1200">
                <a:solidFill>
                  <a:schemeClr val="tx1"/>
                </a:solidFill>
                <a:effectLst/>
                <a:latin typeface="+mn-lt"/>
                <a:ea typeface="+mn-ea"/>
                <a:cs typeface="+mn-cs"/>
              </a:rPr>
              <a:t>Dru Garson / </a:t>
            </a:r>
            <a:r>
              <a:rPr lang="en-US" sz="1800" b="0" i="0" u="none" strike="noStrike" kern="1200">
                <a:solidFill>
                  <a:schemeClr val="tx1"/>
                </a:solidFill>
                <a:effectLst/>
                <a:latin typeface="+mn-lt"/>
                <a:ea typeface="+mn-ea"/>
                <a:cs typeface="+mn-cs"/>
                <a:hlinkClick r:id="rId3"/>
              </a:rPr>
              <a:t>dru@awb.org</a:t>
            </a:r>
            <a:r>
              <a:rPr lang="en-US" sz="2000" b="0" i="0" u="none" strike="noStrike" kern="1200">
                <a:solidFill>
                  <a:schemeClr val="tx1"/>
                </a:solidFill>
                <a:effectLst/>
                <a:latin typeface="+mn-lt"/>
                <a:ea typeface="+mn-ea"/>
                <a:cs typeface="+mn-cs"/>
              </a:rPr>
              <a:t> </a:t>
            </a:r>
          </a:p>
          <a:p>
            <a:pPr algn="r">
              <a:lnSpc>
                <a:spcPts val="2600"/>
              </a:lnSpc>
            </a:pPr>
            <a:r>
              <a:rPr lang="en-US" sz="1800" b="0" i="0" kern="1200">
                <a:solidFill>
                  <a:schemeClr val="tx1"/>
                </a:solidFill>
                <a:effectLst/>
                <a:latin typeface="+mn-lt"/>
                <a:ea typeface="+mn-ea"/>
                <a:cs typeface="+mn-cs"/>
              </a:rPr>
              <a:t>Kris Johnson</a:t>
            </a:r>
            <a:r>
              <a:rPr lang="en-US" sz="2000" b="0" i="0" kern="1200">
                <a:solidFill>
                  <a:schemeClr val="tx1"/>
                </a:solidFill>
                <a:effectLst/>
                <a:latin typeface="+mn-lt"/>
                <a:ea typeface="+mn-ea"/>
                <a:cs typeface="+mn-cs"/>
              </a:rPr>
              <a:t> </a:t>
            </a:r>
            <a:r>
              <a:rPr lang="en-US" sz="1800" b="0" i="0" u="none" strike="noStrike" kern="1200">
                <a:solidFill>
                  <a:schemeClr val="tx1"/>
                </a:solidFill>
                <a:effectLst/>
                <a:latin typeface="+mn-lt"/>
                <a:ea typeface="+mn-ea"/>
                <a:cs typeface="+mn-cs"/>
                <a:hlinkClick r:id="rId4"/>
              </a:rPr>
              <a:t>krisj@awb.org</a:t>
            </a:r>
            <a:endParaRPr lang="en-US" sz="2000" kern="1200">
              <a:solidFill>
                <a:srgbClr val="5F6369"/>
              </a:solidFill>
              <a:effectLst/>
              <a:latin typeface="+mn-lt"/>
              <a:ea typeface="+mn-ea"/>
              <a:cs typeface="+mn-cs"/>
            </a:endParaRPr>
          </a:p>
        </p:txBody>
      </p:sp>
      <p:pic>
        <p:nvPicPr>
          <p:cNvPr id="6" name="Graphic 5">
            <a:extLst>
              <a:ext uri="{FF2B5EF4-FFF2-40B4-BE49-F238E27FC236}">
                <a16:creationId xmlns:a16="http://schemas.microsoft.com/office/drawing/2014/main" id="{422CB865-6F6D-7040-9A83-5D4C9F609177}"/>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871086" y="934521"/>
            <a:ext cx="3924300" cy="774700"/>
          </a:xfrm>
          <a:prstGeom prst="rect">
            <a:avLst/>
          </a:prstGeom>
        </p:spPr>
      </p:pic>
    </p:spTree>
    <p:extLst>
      <p:ext uri="{BB962C8B-B14F-4D97-AF65-F5344CB8AC3E}">
        <p14:creationId xmlns:p14="http://schemas.microsoft.com/office/powerpoint/2010/main" val="17216416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3360">
          <p15:clr>
            <a:srgbClr val="FBAE40"/>
          </p15:clr>
        </p15:guide>
        <p15:guide id="2" pos="6792">
          <p15:clr>
            <a:srgbClr val="FBAE40"/>
          </p15:clr>
        </p15:guide>
        <p15:guide id="3" orient="horz" pos="2592">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Full Bleed w/Heading">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0" y="457199"/>
            <a:ext cx="12192000" cy="3657601"/>
          </a:xfrm>
        </p:spPr>
        <p:txBody>
          <a:bodyPr/>
          <a:lstStyle/>
          <a:p>
            <a:endParaRPr lang="en-US"/>
          </a:p>
        </p:txBody>
      </p:sp>
      <p:sp>
        <p:nvSpPr>
          <p:cNvPr id="2" name="Title 1"/>
          <p:cNvSpPr>
            <a:spLocks noGrp="1"/>
          </p:cNvSpPr>
          <p:nvPr>
            <p:ph type="title" hasCustomPrompt="1"/>
          </p:nvPr>
        </p:nvSpPr>
        <p:spPr>
          <a:xfrm>
            <a:off x="818707" y="4600851"/>
            <a:ext cx="10535094" cy="832849"/>
          </a:xfrm>
        </p:spPr>
        <p:txBody>
          <a:bodyPr/>
          <a:lstStyle>
            <a:lvl1pPr algn="ctr">
              <a:defRPr/>
            </a:lvl1pPr>
          </a:lstStyle>
          <a:p>
            <a:r>
              <a:rPr lang="en-US"/>
              <a:t>Click to edit Section Header style</a:t>
            </a:r>
          </a:p>
        </p:txBody>
      </p:sp>
      <p:sp>
        <p:nvSpPr>
          <p:cNvPr id="7" name="Text Placeholder 6"/>
          <p:cNvSpPr>
            <a:spLocks noGrp="1"/>
          </p:cNvSpPr>
          <p:nvPr>
            <p:ph type="body" sz="quarter" idx="12" hasCustomPrompt="1"/>
          </p:nvPr>
        </p:nvSpPr>
        <p:spPr>
          <a:xfrm>
            <a:off x="818707" y="5549900"/>
            <a:ext cx="10535094" cy="692150"/>
          </a:xfrm>
        </p:spPr>
        <p:txBody>
          <a:bodyPr/>
          <a:lstStyle>
            <a:lvl1pPr algn="ctr">
              <a:defRPr/>
            </a:lvl1pPr>
          </a:lstStyle>
          <a:p>
            <a:pPr lvl="0"/>
            <a:r>
              <a:rPr lang="en-US"/>
              <a:t>Click to edit Subhead text styles</a:t>
            </a:r>
          </a:p>
        </p:txBody>
      </p:sp>
    </p:spTree>
    <p:extLst>
      <p:ext uri="{BB962C8B-B14F-4D97-AF65-F5344CB8AC3E}">
        <p14:creationId xmlns:p14="http://schemas.microsoft.com/office/powerpoint/2010/main" val="41631368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Partner Page: Text with 1 image">
    <p:spTree>
      <p:nvGrpSpPr>
        <p:cNvPr id="1" name=""/>
        <p:cNvGrpSpPr/>
        <p:nvPr/>
      </p:nvGrpSpPr>
      <p:grpSpPr>
        <a:xfrm>
          <a:off x="0" y="0"/>
          <a:ext cx="0" cy="0"/>
          <a:chOff x="0" y="0"/>
          <a:chExt cx="0" cy="0"/>
        </a:xfrm>
      </p:grpSpPr>
      <p:sp>
        <p:nvSpPr>
          <p:cNvPr id="2" name="Title 1"/>
          <p:cNvSpPr>
            <a:spLocks noGrp="1"/>
          </p:cNvSpPr>
          <p:nvPr>
            <p:ph type="title"/>
          </p:nvPr>
        </p:nvSpPr>
        <p:spPr>
          <a:xfrm>
            <a:off x="1031876" y="1153254"/>
            <a:ext cx="10321924" cy="550991"/>
          </a:xfrm>
          <a:prstGeom prst="rect">
            <a:avLst/>
          </a:prstGeom>
        </p:spPr>
        <p:txBody>
          <a:bodyPr/>
          <a:lstStyle>
            <a:lvl1pPr>
              <a:lnSpc>
                <a:spcPts val="3800"/>
              </a:lnSpc>
              <a:defRPr>
                <a:solidFill>
                  <a:srgbClr val="5F6369"/>
                </a:solidFill>
              </a:defRPr>
            </a:lvl1pPr>
          </a:lstStyle>
          <a:p>
            <a:r>
              <a:rPr lang="en-US"/>
              <a:t>Click to edit Master title style</a:t>
            </a:r>
          </a:p>
        </p:txBody>
      </p:sp>
      <p:sp>
        <p:nvSpPr>
          <p:cNvPr id="8" name="Slide Number Placeholder 7"/>
          <p:cNvSpPr>
            <a:spLocks noGrp="1"/>
          </p:cNvSpPr>
          <p:nvPr>
            <p:ph type="sldNum" sz="quarter" idx="11"/>
          </p:nvPr>
        </p:nvSpPr>
        <p:spPr>
          <a:xfrm>
            <a:off x="8610600" y="6356350"/>
            <a:ext cx="2743200" cy="365125"/>
          </a:xfrm>
          <a:prstGeom prst="rect">
            <a:avLst/>
          </a:prstGeom>
        </p:spPr>
        <p:txBody>
          <a:bodyPr/>
          <a:lstStyle/>
          <a:p>
            <a:fld id="{BC722FAB-4A35-1344-85F0-26F6F6D76D07}" type="slidenum">
              <a:rPr lang="en-US" smtClean="0"/>
              <a:pPr/>
              <a:t>‹#›</a:t>
            </a:fld>
            <a:endParaRPr lang="en-US"/>
          </a:p>
        </p:txBody>
      </p:sp>
      <p:sp>
        <p:nvSpPr>
          <p:cNvPr id="5" name="Picture Placeholder 4"/>
          <p:cNvSpPr>
            <a:spLocks noGrp="1"/>
          </p:cNvSpPr>
          <p:nvPr>
            <p:ph type="pic" sz="quarter" idx="14"/>
          </p:nvPr>
        </p:nvSpPr>
        <p:spPr>
          <a:xfrm>
            <a:off x="1031876" y="2009044"/>
            <a:ext cx="10321923" cy="4042506"/>
          </a:xfrm>
        </p:spPr>
        <p:txBody>
          <a:bodyPr/>
          <a:lstStyle/>
          <a:p>
            <a:endParaRPr lang="en-US"/>
          </a:p>
        </p:txBody>
      </p:sp>
    </p:spTree>
    <p:extLst>
      <p:ext uri="{BB962C8B-B14F-4D97-AF65-F5344CB8AC3E}">
        <p14:creationId xmlns:p14="http://schemas.microsoft.com/office/powerpoint/2010/main" val="772528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General)">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0167" y="1732319"/>
            <a:ext cx="10363200" cy="1339668"/>
          </a:xfrm>
        </p:spPr>
        <p:txBody>
          <a:bodyPr lIns="0" tIns="0" rIns="0" bIns="0" anchor="b"/>
          <a:lstStyle>
            <a:lvl1pPr algn="l">
              <a:defRPr/>
            </a:lvl1pPr>
          </a:lstStyle>
          <a:p>
            <a:r>
              <a:rPr lang="en-US"/>
              <a:t>PowerPoint Title</a:t>
            </a:r>
          </a:p>
        </p:txBody>
      </p:sp>
      <p:sp>
        <p:nvSpPr>
          <p:cNvPr id="3" name="Subtitle 2"/>
          <p:cNvSpPr>
            <a:spLocks noGrp="1"/>
          </p:cNvSpPr>
          <p:nvPr>
            <p:ph type="subTitle" idx="1" hasCustomPrompt="1"/>
          </p:nvPr>
        </p:nvSpPr>
        <p:spPr>
          <a:xfrm>
            <a:off x="910167" y="3131463"/>
            <a:ext cx="8534400" cy="441736"/>
          </a:xfrm>
        </p:spPr>
        <p:txBody>
          <a:bodyPr lIns="0" tIns="0" rIns="0" bIns="0">
            <a:normAutofit/>
          </a:bodyPr>
          <a:lstStyle>
            <a:lvl1pPr marL="0" indent="0" algn="l">
              <a:spcBef>
                <a:spcPct val="0"/>
              </a:spcBef>
              <a:buNone/>
              <a:defRPr sz="2400" baseline="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goes here</a:t>
            </a:r>
          </a:p>
        </p:txBody>
      </p:sp>
      <p:pic>
        <p:nvPicPr>
          <p:cNvPr id="20" name="Picture 7"/>
          <p:cNvPicPr/>
          <p:nvPr userDrawn="1"/>
        </p:nvPicPr>
        <p:blipFill>
          <a:blip r:embed="rId2">
            <a:extLst>
              <a:ext uri="{28A0092B-C50C-407E-A947-70E740481C1C}">
                <a14:useLocalDpi xmlns:a14="http://schemas.microsoft.com/office/drawing/2010/main" val="0"/>
              </a:ext>
            </a:extLst>
          </a:blip>
          <a:stretch>
            <a:fillRect/>
          </a:stretch>
        </p:blipFill>
        <p:spPr bwMode="auto">
          <a:xfrm>
            <a:off x="0" y="6811963"/>
            <a:ext cx="12188825" cy="4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0136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2192000" cy="453389"/>
          </a:xfrm>
          <a:prstGeom prst="rect">
            <a:avLst/>
          </a:prstGeom>
        </p:spPr>
      </p:pic>
      <p:sp>
        <p:nvSpPr>
          <p:cNvPr id="2" name="Holder 2"/>
          <p:cNvSpPr>
            <a:spLocks noGrp="1"/>
          </p:cNvSpPr>
          <p:nvPr>
            <p:ph type="title"/>
          </p:nvPr>
        </p:nvSpPr>
        <p:spPr/>
        <p:txBody>
          <a:bodyPr lIns="0" tIns="0" rIns="0" bIns="0"/>
          <a:lstStyle>
            <a:lvl1pPr>
              <a:defRPr sz="2800" b="0" i="0" u="sng">
                <a:solidFill>
                  <a:schemeClr val="bg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B67B3C8F-DE94-41B7-AD06-C04737C75D2C}" type="datetime1">
              <a:rPr lang="en-US" smtClean="0"/>
              <a:t>4/26/23</a:t>
            </a:fld>
            <a:endParaRPr lang="en-US"/>
          </a:p>
        </p:txBody>
      </p:sp>
      <p:sp>
        <p:nvSpPr>
          <p:cNvPr id="5" name="Holder 5"/>
          <p:cNvSpPr>
            <a:spLocks noGrp="1"/>
          </p:cNvSpPr>
          <p:nvPr>
            <p:ph type="sldNum" sz="quarter" idx="7"/>
          </p:nvPr>
        </p:nvSpPr>
        <p:spPr/>
        <p:txBody>
          <a:bodyPr lIns="0" tIns="0" rIns="0" bIns="0"/>
          <a:lstStyle>
            <a:lvl1pPr>
              <a:defRPr sz="1200" b="0" i="0">
                <a:solidFill>
                  <a:srgbClr val="9E9FA0"/>
                </a:solidFill>
                <a:latin typeface="Calibri"/>
                <a:cs typeface="Calibri"/>
              </a:defRPr>
            </a:lvl1pPr>
          </a:lstStyle>
          <a:p>
            <a:pPr marL="114935">
              <a:lnSpc>
                <a:spcPts val="1240"/>
              </a:lnSpc>
            </a:pPr>
            <a:fld id="{81D60167-4931-47E6-BA6A-407CBD079E47}" type="slidenum">
              <a:rPr dirty="0"/>
              <a:t>‹#›</a:t>
            </a:fld>
            <a:endParaRPr/>
          </a:p>
        </p:txBody>
      </p:sp>
    </p:spTree>
    <p:extLst>
      <p:ext uri="{BB962C8B-B14F-4D97-AF65-F5344CB8AC3E}">
        <p14:creationId xmlns:p14="http://schemas.microsoft.com/office/powerpoint/2010/main" val="24811709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ACC662"/>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381" y="380"/>
            <a:ext cx="12192000" cy="6858000"/>
          </a:xfrm>
          <a:prstGeom prst="rect">
            <a:avLst/>
          </a:prstGeom>
        </p:spPr>
      </p:pic>
      <p:sp>
        <p:nvSpPr>
          <p:cNvPr id="18" name="bg object 18"/>
          <p:cNvSpPr/>
          <p:nvPr/>
        </p:nvSpPr>
        <p:spPr>
          <a:xfrm>
            <a:off x="381" y="380"/>
            <a:ext cx="12192000" cy="6858000"/>
          </a:xfrm>
          <a:custGeom>
            <a:avLst/>
            <a:gdLst/>
            <a:ahLst/>
            <a:cxnLst/>
            <a:rect l="l" t="t" r="r" b="b"/>
            <a:pathLst>
              <a:path w="12192000" h="6858000">
                <a:moveTo>
                  <a:pt x="0" y="6858000"/>
                </a:moveTo>
                <a:lnTo>
                  <a:pt x="12192000" y="6858000"/>
                </a:lnTo>
                <a:lnTo>
                  <a:pt x="12192000" y="0"/>
                </a:lnTo>
                <a:lnTo>
                  <a:pt x="0" y="0"/>
                </a:lnTo>
                <a:lnTo>
                  <a:pt x="0" y="6858000"/>
                </a:lnTo>
                <a:close/>
              </a:path>
            </a:pathLst>
          </a:custGeom>
          <a:ln w="12700">
            <a:solidFill>
              <a:srgbClr val="46474A"/>
            </a:solidFill>
          </a:ln>
        </p:spPr>
        <p:txBody>
          <a:bodyPr wrap="square" lIns="0" tIns="0" rIns="0" bIns="0" rtlCol="0"/>
          <a:lstStyle/>
          <a:p>
            <a:endParaRPr/>
          </a:p>
        </p:txBody>
      </p:sp>
      <p:sp>
        <p:nvSpPr>
          <p:cNvPr id="19" name="bg object 19"/>
          <p:cNvSpPr/>
          <p:nvPr/>
        </p:nvSpPr>
        <p:spPr>
          <a:xfrm>
            <a:off x="432815" y="0"/>
            <a:ext cx="6754495" cy="6859270"/>
          </a:xfrm>
          <a:custGeom>
            <a:avLst/>
            <a:gdLst/>
            <a:ahLst/>
            <a:cxnLst/>
            <a:rect l="l" t="t" r="r" b="b"/>
            <a:pathLst>
              <a:path w="6754495" h="6859270">
                <a:moveTo>
                  <a:pt x="3577971" y="0"/>
                </a:moveTo>
                <a:lnTo>
                  <a:pt x="0" y="0"/>
                </a:lnTo>
                <a:lnTo>
                  <a:pt x="0" y="6858761"/>
                </a:lnTo>
                <a:lnTo>
                  <a:pt x="6754367" y="6858761"/>
                </a:lnTo>
                <a:lnTo>
                  <a:pt x="3577971" y="0"/>
                </a:lnTo>
                <a:close/>
              </a:path>
            </a:pathLst>
          </a:custGeom>
          <a:solidFill>
            <a:srgbClr val="797B81">
              <a:alpha val="70195"/>
            </a:srgbClr>
          </a:solidFill>
        </p:spPr>
        <p:txBody>
          <a:bodyPr wrap="square" lIns="0" tIns="0" rIns="0" bIns="0" rtlCol="0"/>
          <a:lstStyle/>
          <a:p>
            <a:endParaRPr/>
          </a:p>
        </p:txBody>
      </p:sp>
      <p:sp>
        <p:nvSpPr>
          <p:cNvPr id="20" name="bg object 20"/>
          <p:cNvSpPr/>
          <p:nvPr/>
        </p:nvSpPr>
        <p:spPr>
          <a:xfrm>
            <a:off x="0" y="0"/>
            <a:ext cx="6387465" cy="6859270"/>
          </a:xfrm>
          <a:custGeom>
            <a:avLst/>
            <a:gdLst/>
            <a:ahLst/>
            <a:cxnLst/>
            <a:rect l="l" t="t" r="r" b="b"/>
            <a:pathLst>
              <a:path w="6387465" h="6859270">
                <a:moveTo>
                  <a:pt x="3210687" y="0"/>
                </a:moveTo>
                <a:lnTo>
                  <a:pt x="433171" y="0"/>
                </a:lnTo>
                <a:lnTo>
                  <a:pt x="433171" y="507"/>
                </a:lnTo>
                <a:lnTo>
                  <a:pt x="0" y="507"/>
                </a:lnTo>
                <a:lnTo>
                  <a:pt x="0" y="6858761"/>
                </a:lnTo>
                <a:lnTo>
                  <a:pt x="6387084" y="6858761"/>
                </a:lnTo>
                <a:lnTo>
                  <a:pt x="3210687" y="0"/>
                </a:lnTo>
                <a:close/>
              </a:path>
            </a:pathLst>
          </a:custGeom>
          <a:solidFill>
            <a:srgbClr val="797B81"/>
          </a:solidFill>
        </p:spPr>
        <p:txBody>
          <a:bodyPr wrap="square" lIns="0" tIns="0" rIns="0" bIns="0" rtlCol="0"/>
          <a:lstStyle/>
          <a:p>
            <a:endParaRPr/>
          </a:p>
        </p:txBody>
      </p:sp>
      <p:sp>
        <p:nvSpPr>
          <p:cNvPr id="2" name="Holder 2"/>
          <p:cNvSpPr>
            <a:spLocks noGrp="1"/>
          </p:cNvSpPr>
          <p:nvPr>
            <p:ph type="ctrTitle"/>
          </p:nvPr>
        </p:nvSpPr>
        <p:spPr>
          <a:xfrm>
            <a:off x="208279" y="2477261"/>
            <a:ext cx="11775440" cy="1589404"/>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8C6472CA-739F-4EF5-96FB-FA1A01564CFE}" type="datetime1">
              <a:rPr lang="en-US" smtClean="0"/>
              <a:t>4/26/23</a:t>
            </a:fld>
            <a:endParaRPr lang="en-US"/>
          </a:p>
        </p:txBody>
      </p:sp>
      <p:sp>
        <p:nvSpPr>
          <p:cNvPr id="6" name="Holder 6"/>
          <p:cNvSpPr>
            <a:spLocks noGrp="1"/>
          </p:cNvSpPr>
          <p:nvPr>
            <p:ph type="sldNum" sz="quarter" idx="7"/>
          </p:nvPr>
        </p:nvSpPr>
        <p:spPr/>
        <p:txBody>
          <a:bodyPr lIns="0" tIns="0" rIns="0" bIns="0"/>
          <a:lstStyle>
            <a:lvl1pPr>
              <a:defRPr sz="1200" b="0" i="0">
                <a:solidFill>
                  <a:srgbClr val="9E9FA0"/>
                </a:solidFill>
                <a:latin typeface="Calibri"/>
                <a:cs typeface="Calibri"/>
              </a:defRPr>
            </a:lvl1pPr>
          </a:lstStyle>
          <a:p>
            <a:pPr marL="114935">
              <a:lnSpc>
                <a:spcPts val="1240"/>
              </a:lnSpc>
            </a:pPr>
            <a:fld id="{81D60167-4931-47E6-BA6A-407CBD079E47}" type="slidenum">
              <a:rPr dirty="0"/>
              <a:t>‹#›</a:t>
            </a:fld>
            <a:endParaRPr/>
          </a:p>
        </p:txBody>
      </p:sp>
    </p:spTree>
    <p:extLst>
      <p:ext uri="{BB962C8B-B14F-4D97-AF65-F5344CB8AC3E}">
        <p14:creationId xmlns:p14="http://schemas.microsoft.com/office/powerpoint/2010/main" val="5655879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Divid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732319"/>
            <a:ext cx="10363200" cy="1339668"/>
          </a:xfrm>
        </p:spPr>
        <p:txBody>
          <a:bodyPr lIns="0" tIns="0" rIns="0" bIns="0" anchor="b"/>
          <a:lstStyle>
            <a:lvl1pPr algn="l">
              <a:defRPr baseline="0"/>
            </a:lvl1pPr>
          </a:lstStyle>
          <a:p>
            <a:r>
              <a:rPr lang="en-US"/>
              <a:t>Sub-divider slide</a:t>
            </a:r>
          </a:p>
        </p:txBody>
      </p:sp>
      <p:cxnSp>
        <p:nvCxnSpPr>
          <p:cNvPr id="5" name="Straight Connector 4"/>
          <p:cNvCxnSpPr/>
          <p:nvPr/>
        </p:nvCxnSpPr>
        <p:spPr>
          <a:xfrm>
            <a:off x="911854" y="3106622"/>
            <a:ext cx="10368293" cy="0"/>
          </a:xfrm>
          <a:prstGeom prst="line">
            <a:avLst/>
          </a:prstGeom>
          <a:ln>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950175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31333" y="720806"/>
            <a:ext cx="10354733" cy="515190"/>
          </a:xfrm>
        </p:spPr>
        <p:txBody>
          <a:bodyPr bIns="45720" anchor="b" anchorCtr="0"/>
          <a:lstStyle/>
          <a:p>
            <a:r>
              <a:rPr lang="en-US"/>
              <a:t>Click to edit Master title style</a:t>
            </a:r>
          </a:p>
        </p:txBody>
      </p:sp>
      <p:sp>
        <p:nvSpPr>
          <p:cNvPr id="3" name="Content Placeholder 2"/>
          <p:cNvSpPr>
            <a:spLocks noGrp="1"/>
          </p:cNvSpPr>
          <p:nvPr>
            <p:ph idx="1"/>
          </p:nvPr>
        </p:nvSpPr>
        <p:spPr/>
        <p:txBody>
          <a:bodyPr/>
          <a:lstStyle>
            <a:lvl1pPr marL="0" indent="0">
              <a:buNone/>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B6F15528-21DE-4FAA-801E-634DDDAF4B2B}" type="slidenum">
              <a:rPr lang="en-US" smtClean="0">
                <a:effectLst/>
              </a:rPr>
              <a:t>‹#›</a:t>
            </a:fld>
            <a:endParaRPr lang="en-US">
              <a:effectLst/>
            </a:endParaRPr>
          </a:p>
        </p:txBody>
      </p:sp>
      <p:cxnSp>
        <p:nvCxnSpPr>
          <p:cNvPr id="5" name="Straight Connector 4"/>
          <p:cNvCxnSpPr/>
          <p:nvPr/>
        </p:nvCxnSpPr>
        <p:spPr>
          <a:xfrm>
            <a:off x="924554" y="1235996"/>
            <a:ext cx="10368293" cy="0"/>
          </a:xfrm>
          <a:prstGeom prst="line">
            <a:avLst/>
          </a:prstGeom>
          <a:ln>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837564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a_Title (two lines)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8634" y="699273"/>
            <a:ext cx="10354733" cy="1003011"/>
          </a:xfrm>
        </p:spPr>
        <p:txBody>
          <a:bodyPr/>
          <a:lstStyle>
            <a:lvl1pPr>
              <a:lnSpc>
                <a:spcPct val="100000"/>
              </a:lnSpc>
              <a:defRPr baseline="0"/>
            </a:lvl1pPr>
          </a:lstStyle>
          <a:p>
            <a:r>
              <a:rPr lang="en-US"/>
              <a:t>Click to edit Master title style that goes onto two lines</a:t>
            </a:r>
          </a:p>
        </p:txBody>
      </p:sp>
      <p:sp>
        <p:nvSpPr>
          <p:cNvPr id="3" name="Content Placeholder 2"/>
          <p:cNvSpPr>
            <a:spLocks noGrp="1"/>
          </p:cNvSpPr>
          <p:nvPr>
            <p:ph idx="1"/>
          </p:nvPr>
        </p:nvSpPr>
        <p:spPr>
          <a:xfrm>
            <a:off x="918634" y="2033837"/>
            <a:ext cx="10354733" cy="3906588"/>
          </a:xfrm>
        </p:spPr>
        <p:txBody>
          <a:bodyPr/>
          <a:lstStyle>
            <a:lvl1pPr marL="0" indent="0">
              <a:buNone/>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B6F15528-21DE-4FAA-801E-634DDDAF4B2B}" type="slidenum">
              <a:rPr lang="en-US" smtClean="0">
                <a:effectLst/>
              </a:rPr>
              <a:t>‹#›</a:t>
            </a:fld>
            <a:endParaRPr lang="en-US">
              <a:effectLst/>
            </a:endParaRPr>
          </a:p>
        </p:txBody>
      </p:sp>
      <p:cxnSp>
        <p:nvCxnSpPr>
          <p:cNvPr id="5" name="Straight Connector 4"/>
          <p:cNvCxnSpPr/>
          <p:nvPr/>
        </p:nvCxnSpPr>
        <p:spPr>
          <a:xfrm>
            <a:off x="905074" y="1702283"/>
            <a:ext cx="10368293" cy="0"/>
          </a:xfrm>
          <a:prstGeom prst="line">
            <a:avLst/>
          </a:prstGeom>
          <a:ln>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23583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8634" y="699273"/>
            <a:ext cx="10354733" cy="515190"/>
          </a:xfrm>
        </p:spPr>
        <p:txBody>
          <a:bodyPr/>
          <a:lstStyle/>
          <a:p>
            <a:r>
              <a:rPr lang="en-US"/>
              <a:t>Click to edit Master title style</a:t>
            </a:r>
          </a:p>
        </p:txBody>
      </p:sp>
      <p:sp>
        <p:nvSpPr>
          <p:cNvPr id="3" name="Content Placeholder 2"/>
          <p:cNvSpPr>
            <a:spLocks noGrp="1"/>
          </p:cNvSpPr>
          <p:nvPr>
            <p:ph sz="half" idx="1"/>
          </p:nvPr>
        </p:nvSpPr>
        <p:spPr>
          <a:xfrm>
            <a:off x="918633" y="1600200"/>
            <a:ext cx="5075767" cy="4340225"/>
          </a:xfrm>
        </p:spPr>
        <p:txBody>
          <a:bodyPr>
            <a:normAutofit/>
          </a:bodyPr>
          <a:lstStyle>
            <a:lvl1pPr marL="0" indent="0">
              <a:buNone/>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0"/>
            <a:ext cx="5075767" cy="4340225"/>
          </a:xfrm>
        </p:spPr>
        <p:txBody>
          <a:bodyPr>
            <a:normAutofit/>
          </a:bodyPr>
          <a:lstStyle>
            <a:lvl1pPr marL="0" indent="0">
              <a:buNone/>
              <a:defRPr sz="1400"/>
            </a:lvl1pPr>
            <a:lvl2pPr marL="605790" indent="-285750">
              <a:buFont typeface="Wingdings" panose="05000000000000000000" pitchFamily="2" charset="2"/>
              <a:buChar char="§"/>
              <a:defRPr sz="1400"/>
            </a:lvl2pPr>
            <a:lvl3pPr marL="880110" indent="-285750">
              <a:buFont typeface="Wingdings" panose="05000000000000000000" pitchFamily="2" charset="2"/>
              <a:buChar char="§"/>
              <a:defRPr sz="1400"/>
            </a:lvl3pPr>
            <a:lvl4pPr marL="1154430" indent="-285750">
              <a:buFont typeface="Wingdings" panose="05000000000000000000" pitchFamily="2" charset="2"/>
              <a:buChar char="§"/>
              <a:defRPr sz="1400"/>
            </a:lvl4pPr>
            <a:lvl5pPr marL="1428750" indent="-285750">
              <a:buFont typeface="Wingdings" panose="05000000000000000000" pitchFamily="2" charset="2"/>
              <a:buChar cha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B6F15528-21DE-4FAA-801E-634DDDAF4B2B}" type="slidenum">
              <a:rPr lang="en-US" smtClean="0">
                <a:effectLst/>
              </a:rPr>
              <a:t>‹#›</a:t>
            </a:fld>
            <a:endParaRPr lang="en-US">
              <a:effectLst/>
            </a:endParaRPr>
          </a:p>
        </p:txBody>
      </p:sp>
      <p:cxnSp>
        <p:nvCxnSpPr>
          <p:cNvPr id="6" name="Straight Connector 5"/>
          <p:cNvCxnSpPr/>
          <p:nvPr/>
        </p:nvCxnSpPr>
        <p:spPr>
          <a:xfrm>
            <a:off x="924554" y="1235996"/>
            <a:ext cx="10368293" cy="0"/>
          </a:xfrm>
          <a:prstGeom prst="line">
            <a:avLst/>
          </a:prstGeom>
          <a:ln>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00124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8633" y="1609281"/>
            <a:ext cx="5077884" cy="757999"/>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918633" y="2499360"/>
            <a:ext cx="5077884" cy="3441065"/>
          </a:xfrm>
        </p:spPr>
        <p:txBody>
          <a:bodyPr>
            <a:normAutofit/>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609281"/>
            <a:ext cx="5080000" cy="757999"/>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499360"/>
            <a:ext cx="5080000" cy="3441065"/>
          </a:xfrm>
        </p:spPr>
        <p:txBody>
          <a:bodyPr>
            <a:normAutofit/>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B6F15528-21DE-4FAA-801E-634DDDAF4B2B}" type="slidenum">
              <a:rPr lang="en-US" smtClean="0">
                <a:effectLst/>
              </a:rPr>
              <a:t>‹#›</a:t>
            </a:fld>
            <a:endParaRPr lang="en-US">
              <a:effectLst/>
            </a:endParaRPr>
          </a:p>
        </p:txBody>
      </p:sp>
      <p:cxnSp>
        <p:nvCxnSpPr>
          <p:cNvPr id="8" name="Straight Connector 7"/>
          <p:cNvCxnSpPr/>
          <p:nvPr/>
        </p:nvCxnSpPr>
        <p:spPr>
          <a:xfrm>
            <a:off x="924554" y="1235996"/>
            <a:ext cx="10368293" cy="0"/>
          </a:xfrm>
          <a:prstGeom prst="line">
            <a:avLst/>
          </a:prstGeom>
          <a:ln>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03562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nclusio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Conclusions</a:t>
            </a:r>
          </a:p>
        </p:txBody>
      </p:sp>
      <p:sp>
        <p:nvSpPr>
          <p:cNvPr id="3" name="Text Placeholder 2"/>
          <p:cNvSpPr>
            <a:spLocks noGrp="1"/>
          </p:cNvSpPr>
          <p:nvPr>
            <p:ph type="body" idx="1" hasCustomPrompt="1"/>
          </p:nvPr>
        </p:nvSpPr>
        <p:spPr>
          <a:xfrm>
            <a:off x="918633" y="1609281"/>
            <a:ext cx="5077884" cy="757999"/>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Highlights</a:t>
            </a:r>
          </a:p>
        </p:txBody>
      </p:sp>
      <p:sp>
        <p:nvSpPr>
          <p:cNvPr id="4" name="Content Placeholder 3"/>
          <p:cNvSpPr>
            <a:spLocks noGrp="1"/>
          </p:cNvSpPr>
          <p:nvPr>
            <p:ph sz="half" idx="2"/>
          </p:nvPr>
        </p:nvSpPr>
        <p:spPr>
          <a:xfrm>
            <a:off x="918633" y="2499360"/>
            <a:ext cx="5077884" cy="3441065"/>
          </a:xfrm>
        </p:spPr>
        <p:txBody>
          <a:bodyPr>
            <a:normAutofit/>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6193368" y="1609281"/>
            <a:ext cx="5080000" cy="757999"/>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Next Steps</a:t>
            </a:r>
          </a:p>
        </p:txBody>
      </p:sp>
      <p:sp>
        <p:nvSpPr>
          <p:cNvPr id="6" name="Content Placeholder 5"/>
          <p:cNvSpPr>
            <a:spLocks noGrp="1"/>
          </p:cNvSpPr>
          <p:nvPr>
            <p:ph sz="quarter" idx="4"/>
          </p:nvPr>
        </p:nvSpPr>
        <p:spPr>
          <a:xfrm>
            <a:off x="6193368" y="2499360"/>
            <a:ext cx="5080000" cy="3441065"/>
          </a:xfrm>
        </p:spPr>
        <p:txBody>
          <a:bodyPr>
            <a:normAutofit/>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B6F15528-21DE-4FAA-801E-634DDDAF4B2B}" type="slidenum">
              <a:rPr lang="en-US" smtClean="0">
                <a:effectLst/>
              </a:rPr>
              <a:t>‹#›</a:t>
            </a:fld>
            <a:endParaRPr lang="en-US">
              <a:effectLst/>
            </a:endParaRPr>
          </a:p>
        </p:txBody>
      </p:sp>
      <p:cxnSp>
        <p:nvCxnSpPr>
          <p:cNvPr id="8" name="Straight Connector 7"/>
          <p:cNvCxnSpPr/>
          <p:nvPr/>
        </p:nvCxnSpPr>
        <p:spPr>
          <a:xfrm>
            <a:off x="924554" y="1235996"/>
            <a:ext cx="10368293" cy="0"/>
          </a:xfrm>
          <a:prstGeom prst="line">
            <a:avLst/>
          </a:prstGeom>
          <a:ln>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93893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B6F15528-21DE-4FAA-801E-634DDDAF4B2B}" type="slidenum">
              <a:rPr lang="en-US" smtClean="0">
                <a:effectLst/>
              </a:rPr>
              <a:t>‹#›</a:t>
            </a:fld>
            <a:endParaRPr lang="en-US">
              <a:effectLst/>
            </a:endParaRPr>
          </a:p>
        </p:txBody>
      </p:sp>
      <p:cxnSp>
        <p:nvCxnSpPr>
          <p:cNvPr id="4" name="Straight Connector 3"/>
          <p:cNvCxnSpPr/>
          <p:nvPr/>
        </p:nvCxnSpPr>
        <p:spPr>
          <a:xfrm>
            <a:off x="924554" y="1235996"/>
            <a:ext cx="10368293" cy="0"/>
          </a:xfrm>
          <a:prstGeom prst="line">
            <a:avLst/>
          </a:prstGeom>
          <a:ln>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750758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8634" y="699273"/>
            <a:ext cx="10358967" cy="515190"/>
          </a:xfrm>
          <a:prstGeom prst="rect">
            <a:avLst/>
          </a:prstGeom>
        </p:spPr>
        <p:txBody>
          <a:bodyPr vert="horz" lIns="0" tIns="0" rIns="0" bIns="0" rtlCol="0" anchor="t">
            <a:normAutofit/>
          </a:bodyPr>
          <a:lstStyle/>
          <a:p>
            <a:r>
              <a:rPr lang="en-US"/>
              <a:t>Click to edit Master title style</a:t>
            </a:r>
          </a:p>
        </p:txBody>
      </p:sp>
      <p:sp>
        <p:nvSpPr>
          <p:cNvPr id="3" name="Text Placeholder 2"/>
          <p:cNvSpPr>
            <a:spLocks noGrp="1"/>
          </p:cNvSpPr>
          <p:nvPr>
            <p:ph type="body" idx="1"/>
          </p:nvPr>
        </p:nvSpPr>
        <p:spPr>
          <a:xfrm>
            <a:off x="918634" y="1600200"/>
            <a:ext cx="10354733" cy="4340225"/>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202213" y="6458404"/>
            <a:ext cx="534957" cy="188764"/>
          </a:xfrm>
          <a:prstGeom prst="rect">
            <a:avLst/>
          </a:prstGeom>
          <a:ln>
            <a:noFill/>
          </a:ln>
        </p:spPr>
        <p:txBody>
          <a:bodyPr vert="horz" lIns="0" tIns="0" rIns="0" bIns="0" rtlCol="0" anchor="t"/>
          <a:lstStyle>
            <a:lvl1pPr algn="r">
              <a:defRPr sz="1000">
                <a:solidFill>
                  <a:schemeClr val="tx1">
                    <a:lumMod val="50000"/>
                    <a:lumOff val="50000"/>
                  </a:schemeClr>
                </a:solidFill>
              </a:defRPr>
            </a:lvl1pPr>
          </a:lstStyle>
          <a:p>
            <a:fld id="{B6F15528-21DE-4FAA-801E-634DDDAF4B2B}" type="slidenum">
              <a:rPr lang="en-US" smtClean="0">
                <a:effectLst/>
              </a:rPr>
              <a:t>‹#›</a:t>
            </a:fld>
            <a:endParaRPr lang="en-US">
              <a:effectLst/>
            </a:endParaRPr>
          </a:p>
        </p:txBody>
      </p:sp>
      <p:sp>
        <p:nvSpPr>
          <p:cNvPr id="12" name="TextBox 11"/>
          <p:cNvSpPr txBox="1"/>
          <p:nvPr/>
        </p:nvSpPr>
        <p:spPr>
          <a:xfrm>
            <a:off x="11140162" y="6539446"/>
            <a:ext cx="585653" cy="215444"/>
          </a:xfrm>
          <a:prstGeom prst="rect">
            <a:avLst/>
          </a:prstGeom>
          <a:noFill/>
          <a:effectLst/>
        </p:spPr>
        <p:txBody>
          <a:bodyPr wrap="square" rtlCol="0">
            <a:spAutoFit/>
          </a:bodyPr>
          <a:lstStyle/>
          <a:p>
            <a:pPr algn="r" defTabSz="457189"/>
            <a:r>
              <a:rPr lang="en-US" sz="800">
                <a:solidFill>
                  <a:srgbClr val="212121">
                    <a:lumMod val="75000"/>
                    <a:lumOff val="25000"/>
                  </a:srgbClr>
                </a:solidFill>
                <a:effectLst/>
              </a:rPr>
              <a:t>© 2023</a:t>
            </a:r>
          </a:p>
        </p:txBody>
      </p:sp>
      <p:pic>
        <p:nvPicPr>
          <p:cNvPr id="5" name="Picture 4">
            <a:extLst>
              <a:ext uri="{FF2B5EF4-FFF2-40B4-BE49-F238E27FC236}">
                <a16:creationId xmlns:a16="http://schemas.microsoft.com/office/drawing/2014/main" id="{38DCA05C-6A4C-B971-409E-AE836A2B3F5B}"/>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813863" y="6228936"/>
            <a:ext cx="1238250" cy="323850"/>
          </a:xfrm>
          <a:prstGeom prst="rect">
            <a:avLst/>
          </a:prstGeom>
        </p:spPr>
      </p:pic>
    </p:spTree>
    <p:extLst>
      <p:ext uri="{BB962C8B-B14F-4D97-AF65-F5344CB8AC3E}">
        <p14:creationId xmlns:p14="http://schemas.microsoft.com/office/powerpoint/2010/main" val="2744388348"/>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dt="0"/>
  <p:txStyles>
    <p:titleStyle>
      <a:lvl1pPr algn="l" defTabSz="457200" rtl="0" eaLnBrk="1" latinLnBrk="0" hangingPunct="1">
        <a:spcBef>
          <a:spcPct val="0"/>
        </a:spcBef>
        <a:buNone/>
        <a:defRPr sz="3000" b="1" kern="1200">
          <a:solidFill>
            <a:schemeClr val="accent3"/>
          </a:solidFill>
          <a:latin typeface="+mn-lt"/>
          <a:ea typeface="+mj-ea"/>
          <a:cs typeface="Arial" panose="020B0604020202020204" pitchFamily="34" charset="0"/>
        </a:defRPr>
      </a:lvl1pPr>
    </p:titleStyle>
    <p:bodyStyle>
      <a:lvl1pPr marL="228600" indent="-228600" algn="l" defTabSz="457200" rtl="0" eaLnBrk="1" latinLnBrk="0" hangingPunct="1">
        <a:spcBef>
          <a:spcPct val="0"/>
        </a:spcBef>
        <a:buClr>
          <a:schemeClr val="accent4"/>
        </a:buClr>
        <a:buSzPct val="90000"/>
        <a:buFont typeface="Wingdings" charset="2"/>
        <a:buChar char="§"/>
        <a:defRPr sz="1400" kern="1200">
          <a:solidFill>
            <a:schemeClr val="tx1">
              <a:lumMod val="65000"/>
              <a:lumOff val="35000"/>
            </a:schemeClr>
          </a:solidFill>
          <a:latin typeface="+mn-lt"/>
          <a:ea typeface="+mn-ea"/>
          <a:cs typeface="Arial" panose="020B0604020202020204" pitchFamily="34" charset="0"/>
        </a:defRPr>
      </a:lvl1pPr>
      <a:lvl2pPr marL="548640" indent="-228600" algn="l" defTabSz="457200" rtl="0" eaLnBrk="1" latinLnBrk="0" hangingPunct="1">
        <a:spcBef>
          <a:spcPts val="200"/>
        </a:spcBef>
        <a:buClr>
          <a:schemeClr val="accent4"/>
        </a:buClr>
        <a:buSzPct val="90000"/>
        <a:buFont typeface="Wingdings" charset="2"/>
        <a:buChar char="§"/>
        <a:defRPr sz="1400" kern="1200">
          <a:solidFill>
            <a:schemeClr val="tx1">
              <a:lumMod val="65000"/>
              <a:lumOff val="35000"/>
            </a:schemeClr>
          </a:solidFill>
          <a:latin typeface="+mn-lt"/>
          <a:ea typeface="+mn-ea"/>
          <a:cs typeface="Arial" panose="020B0604020202020204" pitchFamily="34" charset="0"/>
        </a:defRPr>
      </a:lvl2pPr>
      <a:lvl3pPr marL="822960" indent="-228600" algn="l" defTabSz="457200" rtl="0" eaLnBrk="1" latinLnBrk="0" hangingPunct="1">
        <a:spcBef>
          <a:spcPts val="200"/>
        </a:spcBef>
        <a:buClr>
          <a:schemeClr val="accent4"/>
        </a:buClr>
        <a:buSzPct val="90000"/>
        <a:buFont typeface="Wingdings" charset="2"/>
        <a:buChar char="§"/>
        <a:defRPr sz="1400" kern="1200">
          <a:solidFill>
            <a:schemeClr val="tx1">
              <a:lumMod val="65000"/>
              <a:lumOff val="35000"/>
            </a:schemeClr>
          </a:solidFill>
          <a:latin typeface="+mn-lt"/>
          <a:ea typeface="+mn-ea"/>
          <a:cs typeface="Arial" panose="020B0604020202020204" pitchFamily="34" charset="0"/>
        </a:defRPr>
      </a:lvl3pPr>
      <a:lvl4pPr marL="1097280" indent="-228600" algn="l" defTabSz="457200" rtl="0" eaLnBrk="1" latinLnBrk="0" hangingPunct="1">
        <a:spcBef>
          <a:spcPts val="200"/>
        </a:spcBef>
        <a:buClr>
          <a:schemeClr val="accent4"/>
        </a:buClr>
        <a:buSzPct val="90000"/>
        <a:buFont typeface="Wingdings" charset="2"/>
        <a:buChar char="§"/>
        <a:defRPr sz="1400" kern="1200">
          <a:solidFill>
            <a:schemeClr val="tx1">
              <a:lumMod val="65000"/>
              <a:lumOff val="35000"/>
            </a:schemeClr>
          </a:solidFill>
          <a:latin typeface="+mn-lt"/>
          <a:ea typeface="+mn-ea"/>
          <a:cs typeface="Arial" panose="020B0604020202020204" pitchFamily="34" charset="0"/>
        </a:defRPr>
      </a:lvl4pPr>
      <a:lvl5pPr marL="1371600" indent="-228600" algn="l" defTabSz="457200" rtl="0" eaLnBrk="1" latinLnBrk="0" hangingPunct="1">
        <a:spcBef>
          <a:spcPts val="200"/>
        </a:spcBef>
        <a:buClr>
          <a:schemeClr val="accent4"/>
        </a:buClr>
        <a:buSzPct val="90000"/>
        <a:buFont typeface="Wingdings" charset="2"/>
        <a:buChar char="§"/>
        <a:defRPr sz="1400" kern="1200">
          <a:solidFill>
            <a:schemeClr val="tx1">
              <a:lumMod val="65000"/>
              <a:lumOff val="35000"/>
            </a:schemeClr>
          </a:solidFill>
          <a:latin typeface="+mn-lt"/>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25625"/>
            <a:ext cx="10515600" cy="4351338"/>
          </a:xfrm>
          <a:prstGeom prst="rect">
            <a:avLst/>
          </a:prstGeom>
        </p:spPr>
        <p:txBody>
          <a:bodyPr vert="horz" lIns="0" tIns="0" rIns="0" bIns="0" rtlCol="0">
            <a:noAutofit/>
          </a:bodyPr>
          <a:lstStyle/>
          <a:p>
            <a:pPr lvl="0"/>
            <a:r>
              <a:rPr lang="en-US"/>
              <a:t>Click to edit Master text styles</a:t>
            </a:r>
          </a:p>
          <a:p>
            <a:pPr lvl="1"/>
            <a:r>
              <a:rPr lang="en-US"/>
              <a:t>Second level</a:t>
            </a:r>
          </a:p>
          <a:p>
            <a:pPr lvl="1"/>
            <a:endParaRPr lang="en-US"/>
          </a:p>
          <a:p>
            <a:pPr lvl="1"/>
            <a:r>
              <a:rPr lang="en-US"/>
              <a:t> 	 Third level</a:t>
            </a:r>
          </a:p>
        </p:txBody>
      </p:sp>
      <p:sp>
        <p:nvSpPr>
          <p:cNvPr id="8" name="Rectangle 7"/>
          <p:cNvSpPr/>
          <p:nvPr userDrawn="1"/>
        </p:nvSpPr>
        <p:spPr>
          <a:xfrm>
            <a:off x="0" y="0"/>
            <a:ext cx="12192000" cy="453081"/>
          </a:xfrm>
          <a:prstGeom prst="rect">
            <a:avLst/>
          </a:prstGeom>
          <a:gradFill>
            <a:gsLst>
              <a:gs pos="100000">
                <a:schemeClr val="accent2"/>
              </a:gs>
              <a:gs pos="0">
                <a:schemeClr val="accent3"/>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Placeholder 6"/>
          <p:cNvSpPr>
            <a:spLocks noGrp="1"/>
          </p:cNvSpPr>
          <p:nvPr>
            <p:ph type="title"/>
          </p:nvPr>
        </p:nvSpPr>
        <p:spPr>
          <a:xfrm>
            <a:off x="838200" y="857839"/>
            <a:ext cx="10515600" cy="832849"/>
          </a:xfrm>
          <a:prstGeom prst="rect">
            <a:avLst/>
          </a:prstGeom>
        </p:spPr>
        <p:txBody>
          <a:bodyPr vert="horz" lIns="0" tIns="0" rIns="0" bIns="0" rtlCol="0" anchor="t" anchorCtr="0">
            <a:noAutofit/>
          </a:bodyPr>
          <a:lstStyle/>
          <a:p>
            <a:r>
              <a:rPr lang="en-US"/>
              <a:t>Click to edit Master title style</a:t>
            </a:r>
          </a:p>
        </p:txBody>
      </p:sp>
      <p:sp>
        <p:nvSpPr>
          <p:cNvPr id="9" name="Slide Number Placeholder 8"/>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722FAB-4A35-1344-85F0-26F6F6D76D07}" type="slidenum">
              <a:rPr lang="en-US" smtClean="0"/>
              <a:t>‹#›</a:t>
            </a:fld>
            <a:endParaRPr lang="en-US"/>
          </a:p>
        </p:txBody>
      </p:sp>
    </p:spTree>
    <p:extLst>
      <p:ext uri="{BB962C8B-B14F-4D97-AF65-F5344CB8AC3E}">
        <p14:creationId xmlns:p14="http://schemas.microsoft.com/office/powerpoint/2010/main" val="2533169600"/>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txStyles>
    <p:titleStyle>
      <a:lvl1pPr algn="l" defTabSz="914400" rtl="0" eaLnBrk="1" latinLnBrk="0" hangingPunct="1">
        <a:lnSpc>
          <a:spcPct val="90000"/>
        </a:lnSpc>
        <a:spcBef>
          <a:spcPct val="0"/>
        </a:spcBef>
        <a:buNone/>
        <a:defRPr sz="3600" i="1"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2400" i="1" kern="1200">
          <a:solidFill>
            <a:schemeClr val="tx1"/>
          </a:solidFill>
          <a:latin typeface="+mn-lt"/>
          <a:ea typeface="+mn-ea"/>
          <a:cs typeface="+mn-cs"/>
        </a:defRPr>
      </a:lvl1pPr>
      <a:lvl2pPr marL="0" indent="0" algn="l" defTabSz="914400" rtl="0" eaLnBrk="1" latinLnBrk="0" hangingPunct="1">
        <a:lnSpc>
          <a:spcPct val="90000"/>
        </a:lnSpc>
        <a:spcBef>
          <a:spcPts val="0"/>
        </a:spcBef>
        <a:buFontTx/>
        <a:buNone/>
        <a:defRPr sz="200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24.jp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ject 6"/>
          <p:cNvPicPr/>
          <p:nvPr/>
        </p:nvPicPr>
        <p:blipFill>
          <a:blip r:embed="rId3" cstate="print"/>
          <a:stretch>
            <a:fillRect/>
          </a:stretch>
        </p:blipFill>
        <p:spPr>
          <a:xfrm>
            <a:off x="7491221" y="4376166"/>
            <a:ext cx="4164329" cy="1061466"/>
          </a:xfrm>
          <a:prstGeom prst="rect">
            <a:avLst/>
          </a:prstGeom>
        </p:spPr>
      </p:pic>
      <p:sp>
        <p:nvSpPr>
          <p:cNvPr id="3" name="object 2">
            <a:extLst>
              <a:ext uri="{FF2B5EF4-FFF2-40B4-BE49-F238E27FC236}">
                <a16:creationId xmlns:a16="http://schemas.microsoft.com/office/drawing/2014/main" id="{FFA399F7-ADB5-490E-BFF9-C62C352FC423}"/>
              </a:ext>
            </a:extLst>
          </p:cNvPr>
          <p:cNvSpPr txBox="1"/>
          <p:nvPr/>
        </p:nvSpPr>
        <p:spPr>
          <a:xfrm>
            <a:off x="208278" y="2477261"/>
            <a:ext cx="5287453" cy="1399742"/>
          </a:xfrm>
          <a:prstGeom prst="rect">
            <a:avLst/>
          </a:prstGeom>
        </p:spPr>
        <p:txBody>
          <a:bodyPr vert="horz" wrap="square" lIns="0" tIns="106045" rIns="0" bIns="0" rtlCol="0">
            <a:spAutoFit/>
          </a:bodyPr>
          <a:lstStyle/>
          <a:p>
            <a:pPr marL="12700" marR="508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30" normalizeH="0" baseline="0" noProof="0" dirty="0">
                <a:ln>
                  <a:noFill/>
                </a:ln>
                <a:solidFill>
                  <a:srgbClr val="FFFFFF"/>
                </a:solidFill>
                <a:effectLst/>
                <a:uLnTx/>
                <a:uFillTx/>
                <a:latin typeface="Calibri Light"/>
                <a:ea typeface="+mn-ea"/>
                <a:cs typeface="Calibri Light"/>
              </a:rPr>
              <a:t>AWB Institute</a:t>
            </a:r>
          </a:p>
          <a:p>
            <a:pPr marL="12700" marR="508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30" normalizeH="0" baseline="0" noProof="0" dirty="0">
                <a:ln>
                  <a:noFill/>
                </a:ln>
                <a:solidFill>
                  <a:srgbClr val="FFFFFF"/>
                </a:solidFill>
                <a:effectLst/>
                <a:uLnTx/>
                <a:uFillTx/>
                <a:latin typeface="Calibri Light"/>
                <a:ea typeface="+mn-ea"/>
                <a:cs typeface="Calibri Light"/>
              </a:rPr>
              <a:t>Workforce Education Council</a:t>
            </a:r>
          </a:p>
        </p:txBody>
      </p:sp>
      <p:sp>
        <p:nvSpPr>
          <p:cNvPr id="4" name="TextBox 3">
            <a:extLst>
              <a:ext uri="{FF2B5EF4-FFF2-40B4-BE49-F238E27FC236}">
                <a16:creationId xmlns:a16="http://schemas.microsoft.com/office/drawing/2014/main" id="{F483B603-60E0-44C0-A6BC-326CA5436EC0}"/>
              </a:ext>
            </a:extLst>
          </p:cNvPr>
          <p:cNvSpPr txBox="1"/>
          <p:nvPr/>
        </p:nvSpPr>
        <p:spPr>
          <a:xfrm>
            <a:off x="345233" y="5467739"/>
            <a:ext cx="437605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Calibri Light" panose="020F0302020204030204" pitchFamily="34" charset="0"/>
                <a:ea typeface="+mn-ea"/>
                <a:cs typeface="Calibri Light" panose="020F0302020204030204" pitchFamily="34" charset="0"/>
              </a:rPr>
              <a:t>April 27, 2023</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QuestionTitle"/>
          <p:cNvSpPr>
            <a:spLocks noGrp="1"/>
          </p:cNvSpPr>
          <p:nvPr>
            <p:ph type="title"/>
          </p:nvPr>
        </p:nvSpPr>
        <p:spPr/>
        <p:txBody>
          <a:bodyPr/>
          <a:lstStyle/>
          <a:p>
            <a:r>
              <a:rPr lang="en-IN" sz="2400" dirty="0">
                <a:solidFill>
                  <a:srgbClr val="53565A"/>
                </a:solidFill>
                <a:latin typeface="+mj-lt"/>
              </a:rPr>
              <a:t>Is your business experiencing difficulty finding enough workers?</a:t>
            </a:r>
          </a:p>
        </p:txBody>
      </p:sp>
      <p:sp>
        <p:nvSpPr>
          <p:cNvPr id="4" name="Slide Number Placeholder 3"/>
          <p:cNvSpPr>
            <a:spLocks noGrp="1"/>
          </p:cNvSpPr>
          <p:nvPr>
            <p:ph type="sldNum" sz="quarter" idx="7"/>
          </p:nvPr>
        </p:nvSpPr>
        <p:spPr/>
        <p:txBody>
          <a:bodyPr/>
          <a:lstStyle/>
          <a:p>
            <a:fld id="{B6F15528-21DE-4FAA-801E-634DDDAF4B2B}" type="slidenum">
              <a:rPr lang="en-US" smtClean="0"/>
              <a:t>10</a:t>
            </a:fld>
            <a:endParaRPr lang="en-US"/>
          </a:p>
        </p:txBody>
      </p:sp>
      <p:graphicFrame>
        <p:nvGraphicFramePr>
          <p:cNvPr id="6" name="ChartObject"/>
          <p:cNvGraphicFramePr>
            <a:graphicFrameLocks noChangeAspect="1"/>
          </p:cNvGraphicFramePr>
          <p:nvPr>
            <p:extLst>
              <p:ext uri="{D42A27DB-BD31-4B8C-83A1-F6EECF244321}">
                <p14:modId xmlns:p14="http://schemas.microsoft.com/office/powerpoint/2010/main" val="299905038"/>
              </p:ext>
            </p:extLst>
          </p:nvPr>
        </p:nvGraphicFramePr>
        <p:xfrm>
          <a:off x="1569720" y="1682496"/>
          <a:ext cx="9052560" cy="4114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124861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QuestionTitle"/>
          <p:cNvSpPr>
            <a:spLocks noGrp="1"/>
          </p:cNvSpPr>
          <p:nvPr>
            <p:ph type="title"/>
          </p:nvPr>
        </p:nvSpPr>
        <p:spPr/>
        <p:txBody>
          <a:bodyPr/>
          <a:lstStyle/>
          <a:p>
            <a:r>
              <a:rPr lang="en-IN" sz="2400" dirty="0">
                <a:solidFill>
                  <a:srgbClr val="53565A"/>
                </a:solidFill>
                <a:latin typeface="+mj-lt"/>
              </a:rPr>
              <a:t>If you are experiencing difficulty hiring workers, at which skill level are you experiencing the most difficulty?</a:t>
            </a:r>
          </a:p>
        </p:txBody>
      </p:sp>
      <p:sp>
        <p:nvSpPr>
          <p:cNvPr id="4" name="Slide Number Placeholder 3"/>
          <p:cNvSpPr>
            <a:spLocks noGrp="1"/>
          </p:cNvSpPr>
          <p:nvPr>
            <p:ph type="sldNum" sz="quarter" idx="7"/>
          </p:nvPr>
        </p:nvSpPr>
        <p:spPr/>
        <p:txBody>
          <a:bodyPr/>
          <a:lstStyle/>
          <a:p>
            <a:fld id="{B6F15528-21DE-4FAA-801E-634DDDAF4B2B}" type="slidenum">
              <a:rPr lang="en-US" smtClean="0"/>
              <a:t>11</a:t>
            </a:fld>
            <a:endParaRPr lang="en-US"/>
          </a:p>
        </p:txBody>
      </p:sp>
      <p:graphicFrame>
        <p:nvGraphicFramePr>
          <p:cNvPr id="6" name="ChartObject"/>
          <p:cNvGraphicFramePr>
            <a:graphicFrameLocks noChangeAspect="1"/>
          </p:cNvGraphicFramePr>
          <p:nvPr>
            <p:extLst>
              <p:ext uri="{D42A27DB-BD31-4B8C-83A1-F6EECF244321}">
                <p14:modId xmlns:p14="http://schemas.microsoft.com/office/powerpoint/2010/main" val="1091656350"/>
              </p:ext>
            </p:extLst>
          </p:nvPr>
        </p:nvGraphicFramePr>
        <p:xfrm>
          <a:off x="1569720" y="1682496"/>
          <a:ext cx="9052560" cy="4114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124861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QuestionTitle"/>
          <p:cNvSpPr>
            <a:spLocks noGrp="1"/>
          </p:cNvSpPr>
          <p:nvPr>
            <p:ph type="title"/>
          </p:nvPr>
        </p:nvSpPr>
        <p:spPr/>
        <p:txBody>
          <a:bodyPr/>
          <a:lstStyle/>
          <a:p>
            <a:r>
              <a:rPr lang="en-IN" sz="2400" dirty="0">
                <a:solidFill>
                  <a:srgbClr val="53565A"/>
                </a:solidFill>
                <a:latin typeface="+mj-lt"/>
              </a:rPr>
              <a:t>How many open positions are you attempting to fill now?</a:t>
            </a:r>
          </a:p>
        </p:txBody>
      </p:sp>
      <p:sp>
        <p:nvSpPr>
          <p:cNvPr id="4" name="Slide Number Placeholder 3"/>
          <p:cNvSpPr>
            <a:spLocks noGrp="1"/>
          </p:cNvSpPr>
          <p:nvPr>
            <p:ph type="sldNum" sz="quarter" idx="7"/>
          </p:nvPr>
        </p:nvSpPr>
        <p:spPr/>
        <p:txBody>
          <a:bodyPr/>
          <a:lstStyle/>
          <a:p>
            <a:fld id="{B6F15528-21DE-4FAA-801E-634DDDAF4B2B}" type="slidenum">
              <a:rPr lang="en-US" smtClean="0"/>
              <a:t>12</a:t>
            </a:fld>
            <a:endParaRPr lang="en-US"/>
          </a:p>
        </p:txBody>
      </p:sp>
      <p:graphicFrame>
        <p:nvGraphicFramePr>
          <p:cNvPr id="6" name="ChartObject"/>
          <p:cNvGraphicFramePr>
            <a:graphicFrameLocks noChangeAspect="1"/>
          </p:cNvGraphicFramePr>
          <p:nvPr>
            <p:extLst>
              <p:ext uri="{D42A27DB-BD31-4B8C-83A1-F6EECF244321}">
                <p14:modId xmlns:p14="http://schemas.microsoft.com/office/powerpoint/2010/main" val="1855393067"/>
              </p:ext>
            </p:extLst>
          </p:nvPr>
        </p:nvGraphicFramePr>
        <p:xfrm>
          <a:off x="1569720" y="1682496"/>
          <a:ext cx="9052560" cy="4114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124861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QuestionTitle"/>
          <p:cNvSpPr>
            <a:spLocks noGrp="1"/>
          </p:cNvSpPr>
          <p:nvPr>
            <p:ph type="title"/>
          </p:nvPr>
        </p:nvSpPr>
        <p:spPr/>
        <p:txBody>
          <a:bodyPr/>
          <a:lstStyle/>
          <a:p>
            <a:r>
              <a:rPr lang="en-IN" sz="2400" dirty="0">
                <a:solidFill>
                  <a:srgbClr val="53565A"/>
                </a:solidFill>
                <a:latin typeface="+mj-lt"/>
              </a:rPr>
              <a:t>What is your starting wage or salary for the positions you’re seeking to fill?</a:t>
            </a:r>
          </a:p>
        </p:txBody>
      </p:sp>
      <p:sp>
        <p:nvSpPr>
          <p:cNvPr id="4" name="Slide Number Placeholder 3"/>
          <p:cNvSpPr>
            <a:spLocks noGrp="1"/>
          </p:cNvSpPr>
          <p:nvPr>
            <p:ph type="sldNum" sz="quarter" idx="7"/>
          </p:nvPr>
        </p:nvSpPr>
        <p:spPr/>
        <p:txBody>
          <a:bodyPr/>
          <a:lstStyle/>
          <a:p>
            <a:fld id="{B6F15528-21DE-4FAA-801E-634DDDAF4B2B}" type="slidenum">
              <a:rPr lang="en-US" smtClean="0"/>
              <a:t>13</a:t>
            </a:fld>
            <a:endParaRPr lang="en-US"/>
          </a:p>
        </p:txBody>
      </p:sp>
      <p:graphicFrame>
        <p:nvGraphicFramePr>
          <p:cNvPr id="6" name="ChartObject"/>
          <p:cNvGraphicFramePr>
            <a:graphicFrameLocks noChangeAspect="1"/>
          </p:cNvGraphicFramePr>
          <p:nvPr>
            <p:extLst>
              <p:ext uri="{D42A27DB-BD31-4B8C-83A1-F6EECF244321}">
                <p14:modId xmlns:p14="http://schemas.microsoft.com/office/powerpoint/2010/main" val="1060960099"/>
              </p:ext>
            </p:extLst>
          </p:nvPr>
        </p:nvGraphicFramePr>
        <p:xfrm>
          <a:off x="1569720" y="1682496"/>
          <a:ext cx="9052560" cy="4114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124861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QuestionTitle"/>
          <p:cNvSpPr>
            <a:spLocks noGrp="1"/>
          </p:cNvSpPr>
          <p:nvPr>
            <p:ph type="title"/>
          </p:nvPr>
        </p:nvSpPr>
        <p:spPr/>
        <p:txBody>
          <a:bodyPr/>
          <a:lstStyle/>
          <a:p>
            <a:r>
              <a:rPr lang="en-IN" sz="2400" dirty="0">
                <a:solidFill>
                  <a:srgbClr val="53565A"/>
                </a:solidFill>
                <a:latin typeface="Calibri Light" panose="020F0302020204030204" pitchFamily="34" charset="0"/>
                <a:cs typeface="Calibri Light" panose="020F0302020204030204" pitchFamily="34" charset="0"/>
              </a:rPr>
              <a:t>Do most of the jobs you're attempting to fill require a:</a:t>
            </a:r>
          </a:p>
        </p:txBody>
      </p:sp>
      <p:sp>
        <p:nvSpPr>
          <p:cNvPr id="4" name="Slide Number Placeholder 3"/>
          <p:cNvSpPr>
            <a:spLocks noGrp="1"/>
          </p:cNvSpPr>
          <p:nvPr>
            <p:ph type="sldNum" sz="quarter" idx="7"/>
          </p:nvPr>
        </p:nvSpPr>
        <p:spPr/>
        <p:txBody>
          <a:bodyPr/>
          <a:lstStyle/>
          <a:p>
            <a:fld id="{B6F15528-21DE-4FAA-801E-634DDDAF4B2B}" type="slidenum">
              <a:rPr lang="en-US" smtClean="0"/>
              <a:t>14</a:t>
            </a:fld>
            <a:endParaRPr lang="en-US"/>
          </a:p>
        </p:txBody>
      </p:sp>
      <p:graphicFrame>
        <p:nvGraphicFramePr>
          <p:cNvPr id="6" name="ChartObject"/>
          <p:cNvGraphicFramePr>
            <a:graphicFrameLocks noChangeAspect="1"/>
          </p:cNvGraphicFramePr>
          <p:nvPr>
            <p:extLst>
              <p:ext uri="{D42A27DB-BD31-4B8C-83A1-F6EECF244321}">
                <p14:modId xmlns:p14="http://schemas.microsoft.com/office/powerpoint/2010/main" val="1705395483"/>
              </p:ext>
            </p:extLst>
          </p:nvPr>
        </p:nvGraphicFramePr>
        <p:xfrm>
          <a:off x="1569720" y="1682496"/>
          <a:ext cx="9052560" cy="4114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124861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C1B57-B801-F247-B5E4-1AE406C01087}"/>
              </a:ext>
            </a:extLst>
          </p:cNvPr>
          <p:cNvSpPr>
            <a:spLocks noGrp="1"/>
          </p:cNvSpPr>
          <p:nvPr>
            <p:ph type="title"/>
          </p:nvPr>
        </p:nvSpPr>
        <p:spPr>
          <a:xfrm>
            <a:off x="612648" y="429768"/>
            <a:ext cx="11415954" cy="509211"/>
          </a:xfrm>
        </p:spPr>
        <p:txBody>
          <a:bodyPr/>
          <a:lstStyle/>
          <a:p>
            <a:pPr algn="l"/>
            <a:r>
              <a:rPr lang="en-US" dirty="0">
                <a:latin typeface="Calibri Light" panose="020F0302020204030204" pitchFamily="34" charset="0"/>
                <a:cs typeface="Calibri Light" panose="020F0302020204030204" pitchFamily="34" charset="0"/>
              </a:rPr>
              <a:t>Our Vitals: Washington employees are talented and prepared.</a:t>
            </a:r>
          </a:p>
        </p:txBody>
      </p:sp>
      <p:pic>
        <p:nvPicPr>
          <p:cNvPr id="4" name="Picture 3">
            <a:extLst>
              <a:ext uri="{FF2B5EF4-FFF2-40B4-BE49-F238E27FC236}">
                <a16:creationId xmlns:a16="http://schemas.microsoft.com/office/drawing/2014/main" id="{C473C9D7-6230-DC79-7843-698A797B24EB}"/>
              </a:ext>
            </a:extLst>
          </p:cNvPr>
          <p:cNvPicPr>
            <a:picLocks noChangeAspect="1"/>
          </p:cNvPicPr>
          <p:nvPr/>
        </p:nvPicPr>
        <p:blipFill>
          <a:blip r:embed="rId3"/>
          <a:stretch>
            <a:fillRect/>
          </a:stretch>
        </p:blipFill>
        <p:spPr>
          <a:xfrm>
            <a:off x="0" y="989924"/>
            <a:ext cx="12192000" cy="567070"/>
          </a:xfrm>
          <a:prstGeom prst="rect">
            <a:avLst/>
          </a:prstGeom>
        </p:spPr>
      </p:pic>
      <p:sp>
        <p:nvSpPr>
          <p:cNvPr id="21" name="TextBox 20">
            <a:extLst>
              <a:ext uri="{FF2B5EF4-FFF2-40B4-BE49-F238E27FC236}">
                <a16:creationId xmlns:a16="http://schemas.microsoft.com/office/drawing/2014/main" id="{5342D379-BF59-5826-2388-E8768AF4EA6C}"/>
              </a:ext>
            </a:extLst>
          </p:cNvPr>
          <p:cNvSpPr txBox="1"/>
          <p:nvPr/>
        </p:nvSpPr>
        <p:spPr>
          <a:xfrm>
            <a:off x="612648" y="1600200"/>
            <a:ext cx="9525000" cy="861774"/>
          </a:xfrm>
          <a:prstGeom prst="rect">
            <a:avLst/>
          </a:prstGeom>
          <a:noFill/>
        </p:spPr>
        <p:txBody>
          <a:bodyPr wrap="square" rtlCol="0">
            <a:spAutoFit/>
          </a:bodyPr>
          <a:lstStyle/>
          <a:p>
            <a:r>
              <a:rPr lang="en-US" b="1" dirty="0"/>
              <a:t>Our Vitals</a:t>
            </a:r>
          </a:p>
          <a:p>
            <a:r>
              <a:rPr lang="en-US" sz="1600" dirty="0"/>
              <a:t>Measuring progress toward our desired future – Washington’s Vitals provide the most current data that can be used at the state and community level to track progress. </a:t>
            </a:r>
          </a:p>
        </p:txBody>
      </p:sp>
      <p:grpSp>
        <p:nvGrpSpPr>
          <p:cNvPr id="31" name="Group 30">
            <a:extLst>
              <a:ext uri="{FF2B5EF4-FFF2-40B4-BE49-F238E27FC236}">
                <a16:creationId xmlns:a16="http://schemas.microsoft.com/office/drawing/2014/main" id="{68168559-AF6A-BAA0-2E42-1B3D43AE06DF}"/>
              </a:ext>
            </a:extLst>
          </p:cNvPr>
          <p:cNvGrpSpPr/>
          <p:nvPr/>
        </p:nvGrpSpPr>
        <p:grpSpPr>
          <a:xfrm>
            <a:off x="2185118" y="2524034"/>
            <a:ext cx="7821764" cy="4198790"/>
            <a:chOff x="2716068" y="2505180"/>
            <a:chExt cx="7821764" cy="4198790"/>
          </a:xfrm>
        </p:grpSpPr>
        <p:pic>
          <p:nvPicPr>
            <p:cNvPr id="6" name="Picture 5">
              <a:extLst>
                <a:ext uri="{FF2B5EF4-FFF2-40B4-BE49-F238E27FC236}">
                  <a16:creationId xmlns:a16="http://schemas.microsoft.com/office/drawing/2014/main" id="{B635FABD-F6FE-971E-1429-64F23D779D91}"/>
                </a:ext>
              </a:extLst>
            </p:cNvPr>
            <p:cNvPicPr>
              <a:picLocks noChangeAspect="1"/>
            </p:cNvPicPr>
            <p:nvPr/>
          </p:nvPicPr>
          <p:blipFill>
            <a:blip r:embed="rId4"/>
            <a:stretch>
              <a:fillRect/>
            </a:stretch>
          </p:blipFill>
          <p:spPr>
            <a:xfrm>
              <a:off x="5434734" y="2505180"/>
              <a:ext cx="2384432" cy="2011680"/>
            </a:xfrm>
            <a:prstGeom prst="rect">
              <a:avLst/>
            </a:prstGeom>
            <a:ln>
              <a:solidFill>
                <a:srgbClr val="63666A"/>
              </a:solidFill>
            </a:ln>
          </p:spPr>
        </p:pic>
        <p:pic>
          <p:nvPicPr>
            <p:cNvPr id="13" name="Picture 12">
              <a:extLst>
                <a:ext uri="{FF2B5EF4-FFF2-40B4-BE49-F238E27FC236}">
                  <a16:creationId xmlns:a16="http://schemas.microsoft.com/office/drawing/2014/main" id="{4D3B839A-34AE-9044-857E-0F47DE411CF4}"/>
                </a:ext>
              </a:extLst>
            </p:cNvPr>
            <p:cNvPicPr>
              <a:picLocks noChangeAspect="1"/>
            </p:cNvPicPr>
            <p:nvPr/>
          </p:nvPicPr>
          <p:blipFill>
            <a:blip r:embed="rId5"/>
            <a:stretch>
              <a:fillRect/>
            </a:stretch>
          </p:blipFill>
          <p:spPr>
            <a:xfrm>
              <a:off x="5434735" y="4692290"/>
              <a:ext cx="2384432" cy="2011680"/>
            </a:xfrm>
            <a:prstGeom prst="rect">
              <a:avLst/>
            </a:prstGeom>
            <a:ln>
              <a:solidFill>
                <a:srgbClr val="63666A"/>
              </a:solidFill>
            </a:ln>
          </p:spPr>
        </p:pic>
        <p:pic>
          <p:nvPicPr>
            <p:cNvPr id="16" name="Picture 15">
              <a:extLst>
                <a:ext uri="{FF2B5EF4-FFF2-40B4-BE49-F238E27FC236}">
                  <a16:creationId xmlns:a16="http://schemas.microsoft.com/office/drawing/2014/main" id="{FE15707C-B33F-BEFB-F654-F336615417E0}"/>
                </a:ext>
              </a:extLst>
            </p:cNvPr>
            <p:cNvPicPr>
              <a:picLocks noChangeAspect="1"/>
            </p:cNvPicPr>
            <p:nvPr/>
          </p:nvPicPr>
          <p:blipFill>
            <a:blip r:embed="rId6"/>
            <a:stretch>
              <a:fillRect/>
            </a:stretch>
          </p:blipFill>
          <p:spPr>
            <a:xfrm>
              <a:off x="8153400" y="4692290"/>
              <a:ext cx="2384432" cy="2011680"/>
            </a:xfrm>
            <a:prstGeom prst="rect">
              <a:avLst/>
            </a:prstGeom>
            <a:ln>
              <a:solidFill>
                <a:srgbClr val="63666A"/>
              </a:solidFill>
            </a:ln>
          </p:spPr>
        </p:pic>
        <p:pic>
          <p:nvPicPr>
            <p:cNvPr id="19" name="Picture 18">
              <a:extLst>
                <a:ext uri="{FF2B5EF4-FFF2-40B4-BE49-F238E27FC236}">
                  <a16:creationId xmlns:a16="http://schemas.microsoft.com/office/drawing/2014/main" id="{897579DA-C8DC-5773-B3FF-9EDBCD04974E}"/>
                </a:ext>
              </a:extLst>
            </p:cNvPr>
            <p:cNvPicPr>
              <a:picLocks noChangeAspect="1"/>
            </p:cNvPicPr>
            <p:nvPr/>
          </p:nvPicPr>
          <p:blipFill>
            <a:blip r:embed="rId7"/>
            <a:stretch>
              <a:fillRect/>
            </a:stretch>
          </p:blipFill>
          <p:spPr>
            <a:xfrm>
              <a:off x="2716069" y="4692290"/>
              <a:ext cx="2384432" cy="2011680"/>
            </a:xfrm>
            <a:prstGeom prst="rect">
              <a:avLst/>
            </a:prstGeom>
            <a:ln>
              <a:solidFill>
                <a:srgbClr val="63666A"/>
              </a:solidFill>
            </a:ln>
          </p:spPr>
        </p:pic>
        <p:pic>
          <p:nvPicPr>
            <p:cNvPr id="28" name="Picture 27">
              <a:extLst>
                <a:ext uri="{FF2B5EF4-FFF2-40B4-BE49-F238E27FC236}">
                  <a16:creationId xmlns:a16="http://schemas.microsoft.com/office/drawing/2014/main" id="{C510996E-E1C5-EA13-F583-A6B40AA0AED4}"/>
                </a:ext>
              </a:extLst>
            </p:cNvPr>
            <p:cNvPicPr>
              <a:picLocks noChangeAspect="1"/>
            </p:cNvPicPr>
            <p:nvPr/>
          </p:nvPicPr>
          <p:blipFill>
            <a:blip r:embed="rId8"/>
            <a:stretch>
              <a:fillRect/>
            </a:stretch>
          </p:blipFill>
          <p:spPr>
            <a:xfrm>
              <a:off x="8153400" y="2505180"/>
              <a:ext cx="2384432" cy="2011680"/>
            </a:xfrm>
            <a:prstGeom prst="rect">
              <a:avLst/>
            </a:prstGeom>
            <a:ln>
              <a:solidFill>
                <a:srgbClr val="63666A"/>
              </a:solidFill>
            </a:ln>
          </p:spPr>
        </p:pic>
        <p:pic>
          <p:nvPicPr>
            <p:cNvPr id="30" name="Picture 29">
              <a:extLst>
                <a:ext uri="{FF2B5EF4-FFF2-40B4-BE49-F238E27FC236}">
                  <a16:creationId xmlns:a16="http://schemas.microsoft.com/office/drawing/2014/main" id="{1BB5FFCF-B4AE-8E73-B3D7-85CE367D6489}"/>
                </a:ext>
              </a:extLst>
            </p:cNvPr>
            <p:cNvPicPr>
              <a:picLocks noChangeAspect="1"/>
            </p:cNvPicPr>
            <p:nvPr/>
          </p:nvPicPr>
          <p:blipFill>
            <a:blip r:embed="rId9"/>
            <a:stretch>
              <a:fillRect/>
            </a:stretch>
          </p:blipFill>
          <p:spPr>
            <a:xfrm>
              <a:off x="2716068" y="2505180"/>
              <a:ext cx="2384432" cy="2011680"/>
            </a:xfrm>
            <a:prstGeom prst="rect">
              <a:avLst/>
            </a:prstGeom>
            <a:ln>
              <a:solidFill>
                <a:srgbClr val="63666A"/>
              </a:solidFill>
            </a:ln>
          </p:spPr>
        </p:pic>
      </p:grpSp>
    </p:spTree>
    <p:extLst>
      <p:ext uri="{BB962C8B-B14F-4D97-AF65-F5344CB8AC3E}">
        <p14:creationId xmlns:p14="http://schemas.microsoft.com/office/powerpoint/2010/main" val="2042516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3062D9F-ABE8-6F18-FDCE-E079E7EADE5C}"/>
              </a:ext>
            </a:extLst>
          </p:cNvPr>
          <p:cNvSpPr/>
          <p:nvPr/>
        </p:nvSpPr>
        <p:spPr>
          <a:xfrm>
            <a:off x="0" y="0"/>
            <a:ext cx="12192000" cy="1024128"/>
          </a:xfrm>
          <a:prstGeom prst="rect">
            <a:avLst/>
          </a:prstGeom>
          <a:gradFill flip="none" rotWithShape="1">
            <a:gsLst>
              <a:gs pos="0">
                <a:srgbClr val="4AC9E3"/>
              </a:gs>
              <a:gs pos="50000">
                <a:srgbClr val="4AC9E3">
                  <a:shade val="67500"/>
                  <a:satMod val="115000"/>
                </a:srgbClr>
              </a:gs>
              <a:gs pos="100000">
                <a:srgbClr val="2D68C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3">
            <a:extLst>
              <a:ext uri="{FF2B5EF4-FFF2-40B4-BE49-F238E27FC236}">
                <a16:creationId xmlns:a16="http://schemas.microsoft.com/office/drawing/2014/main" id="{6523EB7F-1A87-B948-88AD-90E45FE59D7A}"/>
              </a:ext>
            </a:extLst>
          </p:cNvPr>
          <p:cNvSpPr>
            <a:spLocks noGrp="1"/>
          </p:cNvSpPr>
          <p:nvPr>
            <p:ph type="body" sz="quarter" idx="13"/>
          </p:nvPr>
        </p:nvSpPr>
        <p:spPr>
          <a:xfrm>
            <a:off x="612648" y="429768"/>
            <a:ext cx="10515600" cy="594360"/>
          </a:xfrm>
        </p:spPr>
        <p:txBody>
          <a:bodyPr lIns="0" tIns="0" rIns="0" bIns="0">
            <a:noAutofit/>
          </a:bodyPr>
          <a:lstStyle/>
          <a:p>
            <a:pPr marL="0" indent="0">
              <a:buNone/>
            </a:pPr>
            <a:r>
              <a:rPr lang="en-US" sz="3600" i="1" dirty="0">
                <a:solidFill>
                  <a:schemeClr val="bg1"/>
                </a:solidFill>
                <a:latin typeface="Calibri Light" panose="020F0302020204030204" pitchFamily="34" charset="0"/>
                <a:cs typeface="Calibri Light" panose="020F0302020204030204" pitchFamily="34" charset="0"/>
              </a:rPr>
              <a:t>Workforce Taskforce Report</a:t>
            </a:r>
          </a:p>
        </p:txBody>
      </p:sp>
      <p:sp>
        <p:nvSpPr>
          <p:cNvPr id="7" name="TextBox 6">
            <a:extLst>
              <a:ext uri="{FF2B5EF4-FFF2-40B4-BE49-F238E27FC236}">
                <a16:creationId xmlns:a16="http://schemas.microsoft.com/office/drawing/2014/main" id="{44B035CE-3960-C733-89D7-8BD801E97EAE}"/>
              </a:ext>
            </a:extLst>
          </p:cNvPr>
          <p:cNvSpPr txBox="1"/>
          <p:nvPr/>
        </p:nvSpPr>
        <p:spPr>
          <a:xfrm>
            <a:off x="612648" y="1598783"/>
            <a:ext cx="5951220" cy="4093428"/>
          </a:xfrm>
          <a:prstGeom prst="rect">
            <a:avLst/>
          </a:prstGeom>
          <a:noFill/>
        </p:spPr>
        <p:txBody>
          <a:bodyPr wrap="square" rtlCol="0">
            <a:spAutoFit/>
          </a:bodyPr>
          <a:lstStyle/>
          <a:p>
            <a:pPr marL="0" marR="0">
              <a:spcBef>
                <a:spcPts val="0"/>
              </a:spcBef>
              <a:spcAft>
                <a:spcPts val="0"/>
              </a:spcAft>
            </a:pPr>
            <a:r>
              <a:rPr lang="en-US" sz="1600" dirty="0">
                <a:solidFill>
                  <a:srgbClr val="63666A"/>
                </a:solidFill>
                <a:effectLst/>
                <a:latin typeface="Calibri Light" panose="020F0302020204030204" pitchFamily="34" charset="0"/>
                <a:ea typeface="Times New Roman" panose="02020603050405020304" pitchFamily="18" charset="0"/>
                <a:cs typeface="Calibri Light" panose="020F0302020204030204" pitchFamily="34" charset="0"/>
              </a:rPr>
              <a:t>As the state business association, AWB is uniquely positioned to address this workforce crisis through policy, developing solutions for industry-specific gaps, and working to build the partnerships to support high-school graduates enrolling and completing post-secondary training.</a:t>
            </a:r>
          </a:p>
          <a:p>
            <a:pPr marL="0" marR="0">
              <a:spcBef>
                <a:spcPts val="0"/>
              </a:spcBef>
              <a:spcAft>
                <a:spcPts val="0"/>
              </a:spcAft>
            </a:pPr>
            <a:endParaRPr lang="en-US" sz="1600" dirty="0">
              <a:solidFill>
                <a:srgbClr val="63666A"/>
              </a:solidFill>
              <a:effectLst/>
              <a:latin typeface="Calibri Light" panose="020F0302020204030204" pitchFamily="34" charset="0"/>
              <a:ea typeface="Times New Roman" panose="02020603050405020304" pitchFamily="18" charset="0"/>
              <a:cs typeface="Calibri Light" panose="020F0302020204030204" pitchFamily="34" charset="0"/>
            </a:endParaRPr>
          </a:p>
          <a:p>
            <a:pPr marL="0" marR="0">
              <a:spcBef>
                <a:spcPts val="0"/>
              </a:spcBef>
              <a:spcAft>
                <a:spcPts val="800"/>
              </a:spcAft>
            </a:pPr>
            <a:r>
              <a:rPr lang="en-US" sz="1600" dirty="0">
                <a:solidFill>
                  <a:srgbClr val="63666A"/>
                </a:solidFill>
                <a:effectLst/>
                <a:latin typeface="Calibri Light" panose="020F0302020204030204" pitchFamily="34" charset="0"/>
                <a:ea typeface="Calibri" panose="020F0502020204030204" pitchFamily="34" charset="0"/>
                <a:cs typeface="Calibri Light" panose="020F0302020204030204" pitchFamily="34" charset="0"/>
              </a:rPr>
              <a:t>The Association of Washington Business’ (AWB) Workforce Taskforce is challenged to:</a:t>
            </a:r>
            <a:endParaRPr lang="en-US" sz="1600" dirty="0">
              <a:solidFill>
                <a:srgbClr val="63666A"/>
              </a:solidFill>
              <a:effectLst/>
              <a:latin typeface="Calibri Light" panose="020F0302020204030204" pitchFamily="34" charset="0"/>
              <a:ea typeface="Times New Roman" panose="02020603050405020304" pitchFamily="18" charset="0"/>
              <a:cs typeface="Calibri Light" panose="020F0302020204030204" pitchFamily="34" charset="0"/>
            </a:endParaRPr>
          </a:p>
          <a:p>
            <a:pPr marL="342900" marR="0" lvl="0" indent="-342900">
              <a:spcBef>
                <a:spcPts val="0"/>
              </a:spcBef>
              <a:spcAft>
                <a:spcPts val="800"/>
              </a:spcAft>
              <a:buFont typeface="+mj-lt"/>
              <a:buAutoNum type="arabicPeriod"/>
            </a:pPr>
            <a:r>
              <a:rPr lang="en-US" sz="1600" b="1" dirty="0">
                <a:solidFill>
                  <a:srgbClr val="63666A"/>
                </a:solidFill>
                <a:effectLst/>
                <a:latin typeface="Calibri Light" panose="020F0302020204030204" pitchFamily="34" charset="0"/>
                <a:ea typeface="Calibri" panose="020F0502020204030204" pitchFamily="34" charset="0"/>
                <a:cs typeface="Calibri Light" panose="020F0302020204030204" pitchFamily="34" charset="0"/>
              </a:rPr>
              <a:t>Support and Affirm </a:t>
            </a:r>
            <a:r>
              <a:rPr lang="en-US" sz="1600" dirty="0">
                <a:solidFill>
                  <a:srgbClr val="63666A"/>
                </a:solidFill>
                <a:effectLst/>
                <a:latin typeface="Calibri Light" panose="020F0302020204030204" pitchFamily="34" charset="0"/>
                <a:ea typeface="Calibri" panose="020F0502020204030204" pitchFamily="34" charset="0"/>
                <a:cs typeface="Calibri Light" panose="020F0302020204030204" pitchFamily="34" charset="0"/>
              </a:rPr>
              <a:t>the Development of a 2030 Workforce Report detailing AWB’s commitment to addressing Workforce in the state of Washington.</a:t>
            </a:r>
            <a:endParaRPr lang="en-US" sz="1600" dirty="0">
              <a:solidFill>
                <a:srgbClr val="63666A"/>
              </a:solidFill>
              <a:effectLst/>
              <a:latin typeface="Calibri Light" panose="020F0302020204030204" pitchFamily="34" charset="0"/>
              <a:ea typeface="Times New Roman" panose="02020603050405020304" pitchFamily="18" charset="0"/>
              <a:cs typeface="Calibri Light" panose="020F0302020204030204" pitchFamily="34" charset="0"/>
            </a:endParaRPr>
          </a:p>
          <a:p>
            <a:pPr marL="342900" marR="0" lvl="0" indent="-342900">
              <a:spcBef>
                <a:spcPts val="0"/>
              </a:spcBef>
              <a:spcAft>
                <a:spcPts val="800"/>
              </a:spcAft>
              <a:buFont typeface="+mj-lt"/>
              <a:buAutoNum type="arabicPeriod"/>
            </a:pPr>
            <a:r>
              <a:rPr lang="en-US" sz="1600" b="1" dirty="0">
                <a:solidFill>
                  <a:srgbClr val="63666A"/>
                </a:solidFill>
                <a:effectLst/>
                <a:latin typeface="Calibri Light" panose="020F0302020204030204" pitchFamily="34" charset="0"/>
                <a:ea typeface="Calibri" panose="020F0502020204030204" pitchFamily="34" charset="0"/>
                <a:cs typeface="Calibri Light" panose="020F0302020204030204" pitchFamily="34" charset="0"/>
              </a:rPr>
              <a:t>Commit </a:t>
            </a:r>
            <a:r>
              <a:rPr lang="en-US" sz="1600" dirty="0">
                <a:solidFill>
                  <a:srgbClr val="63666A"/>
                </a:solidFill>
                <a:effectLst/>
                <a:latin typeface="Calibri Light" panose="020F0302020204030204" pitchFamily="34" charset="0"/>
                <a:ea typeface="Calibri" panose="020F0502020204030204" pitchFamily="34" charset="0"/>
                <a:cs typeface="Calibri Light" panose="020F0302020204030204" pitchFamily="34" charset="0"/>
              </a:rPr>
              <a:t>to</a:t>
            </a:r>
            <a:r>
              <a:rPr lang="en-US" sz="1600" b="1" dirty="0">
                <a:solidFill>
                  <a:srgbClr val="63666A"/>
                </a:solidFill>
                <a:effectLst/>
                <a:latin typeface="Calibri Light" panose="020F0302020204030204" pitchFamily="34" charset="0"/>
                <a:ea typeface="Calibri" panose="020F0502020204030204" pitchFamily="34" charset="0"/>
                <a:cs typeface="Calibri Light" panose="020F0302020204030204" pitchFamily="34" charset="0"/>
              </a:rPr>
              <a:t> </a:t>
            </a:r>
            <a:r>
              <a:rPr lang="en-US" sz="1600" dirty="0">
                <a:solidFill>
                  <a:srgbClr val="63666A"/>
                </a:solidFill>
                <a:effectLst/>
                <a:latin typeface="Calibri Light" panose="020F0302020204030204" pitchFamily="34" charset="0"/>
                <a:ea typeface="Calibri" panose="020F0502020204030204" pitchFamily="34" charset="0"/>
                <a:cs typeface="Calibri Light" panose="020F0302020204030204" pitchFamily="34" charset="0"/>
              </a:rPr>
              <a:t>participating in a series of meetings between May 2022 and October 2022.</a:t>
            </a:r>
            <a:endParaRPr lang="en-US" sz="1600" dirty="0">
              <a:solidFill>
                <a:srgbClr val="63666A"/>
              </a:solidFill>
              <a:effectLst/>
              <a:latin typeface="Calibri Light" panose="020F0302020204030204" pitchFamily="34" charset="0"/>
              <a:ea typeface="Times New Roman" panose="02020603050405020304" pitchFamily="18" charset="0"/>
              <a:cs typeface="Calibri Light" panose="020F0302020204030204" pitchFamily="34" charset="0"/>
            </a:endParaRPr>
          </a:p>
          <a:p>
            <a:pPr marL="342900" marR="0" lvl="0" indent="-342900">
              <a:spcBef>
                <a:spcPts val="0"/>
              </a:spcBef>
              <a:spcAft>
                <a:spcPts val="800"/>
              </a:spcAft>
              <a:buFont typeface="+mj-lt"/>
              <a:buAutoNum type="arabicPeriod"/>
            </a:pPr>
            <a:r>
              <a:rPr lang="en-US" sz="1600" b="1" dirty="0">
                <a:solidFill>
                  <a:srgbClr val="63666A"/>
                </a:solidFill>
                <a:effectLst/>
                <a:latin typeface="Calibri Light" panose="020F0302020204030204" pitchFamily="34" charset="0"/>
                <a:ea typeface="Calibri" panose="020F0502020204030204" pitchFamily="34" charset="0"/>
                <a:cs typeface="Calibri Light" panose="020F0302020204030204" pitchFamily="34" charset="0"/>
              </a:rPr>
              <a:t>Champion </a:t>
            </a:r>
            <a:r>
              <a:rPr lang="en-US" sz="1600" dirty="0">
                <a:solidFill>
                  <a:srgbClr val="63666A"/>
                </a:solidFill>
                <a:effectLst/>
                <a:latin typeface="Calibri Light" panose="020F0302020204030204" pitchFamily="34" charset="0"/>
                <a:ea typeface="Calibri" panose="020F0502020204030204" pitchFamily="34" charset="0"/>
                <a:cs typeface="Calibri Light" panose="020F0302020204030204" pitchFamily="34" charset="0"/>
              </a:rPr>
              <a:t>the Report and Workforce needs as AWB takes a public stance on an employer led Workforce strategy in Washington.</a:t>
            </a:r>
          </a:p>
        </p:txBody>
      </p:sp>
      <p:sp>
        <p:nvSpPr>
          <p:cNvPr id="4" name="Rectangle 3">
            <a:extLst>
              <a:ext uri="{FF2B5EF4-FFF2-40B4-BE49-F238E27FC236}">
                <a16:creationId xmlns:a16="http://schemas.microsoft.com/office/drawing/2014/main" id="{AF229E94-AFDF-29B0-4759-ED7BD736E482}"/>
              </a:ext>
            </a:extLst>
          </p:cNvPr>
          <p:cNvSpPr/>
          <p:nvPr/>
        </p:nvSpPr>
        <p:spPr>
          <a:xfrm>
            <a:off x="10624008" y="6033155"/>
            <a:ext cx="1567992" cy="7352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3A4FF4B-9B16-416B-2B7D-85EC666DD671}"/>
              </a:ext>
            </a:extLst>
          </p:cNvPr>
          <p:cNvPicPr>
            <a:picLocks noChangeAspect="1"/>
          </p:cNvPicPr>
          <p:nvPr/>
        </p:nvPicPr>
        <p:blipFill>
          <a:blip r:embed="rId3"/>
          <a:stretch>
            <a:fillRect/>
          </a:stretch>
        </p:blipFill>
        <p:spPr>
          <a:xfrm>
            <a:off x="7441754" y="1453896"/>
            <a:ext cx="3686494" cy="4774414"/>
          </a:xfrm>
          <a:prstGeom prst="rect">
            <a:avLst/>
          </a:prstGeom>
        </p:spPr>
      </p:pic>
    </p:spTree>
    <p:extLst>
      <p:ext uri="{BB962C8B-B14F-4D97-AF65-F5344CB8AC3E}">
        <p14:creationId xmlns:p14="http://schemas.microsoft.com/office/powerpoint/2010/main" val="23523370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3062D9F-ABE8-6F18-FDCE-E079E7EADE5C}"/>
              </a:ext>
            </a:extLst>
          </p:cNvPr>
          <p:cNvSpPr/>
          <p:nvPr/>
        </p:nvSpPr>
        <p:spPr>
          <a:xfrm>
            <a:off x="0" y="0"/>
            <a:ext cx="12192000" cy="1024128"/>
          </a:xfrm>
          <a:prstGeom prst="rect">
            <a:avLst/>
          </a:prstGeom>
          <a:gradFill flip="none" rotWithShape="1">
            <a:gsLst>
              <a:gs pos="0">
                <a:srgbClr val="4AC9E3"/>
              </a:gs>
              <a:gs pos="50000">
                <a:srgbClr val="4AC9E3">
                  <a:shade val="67500"/>
                  <a:satMod val="115000"/>
                </a:srgbClr>
              </a:gs>
              <a:gs pos="100000">
                <a:srgbClr val="2D68C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3">
            <a:extLst>
              <a:ext uri="{FF2B5EF4-FFF2-40B4-BE49-F238E27FC236}">
                <a16:creationId xmlns:a16="http://schemas.microsoft.com/office/drawing/2014/main" id="{6523EB7F-1A87-B948-88AD-90E45FE59D7A}"/>
              </a:ext>
            </a:extLst>
          </p:cNvPr>
          <p:cNvSpPr>
            <a:spLocks noGrp="1"/>
          </p:cNvSpPr>
          <p:nvPr>
            <p:ph type="body" sz="quarter" idx="13"/>
          </p:nvPr>
        </p:nvSpPr>
        <p:spPr>
          <a:xfrm>
            <a:off x="612648" y="429768"/>
            <a:ext cx="10515600" cy="594360"/>
          </a:xfrm>
        </p:spPr>
        <p:txBody>
          <a:bodyPr lIns="0" tIns="0" rIns="0" bIns="0">
            <a:noAutofit/>
          </a:bodyPr>
          <a:lstStyle/>
          <a:p>
            <a:pPr marL="0" indent="0">
              <a:buNone/>
            </a:pPr>
            <a:r>
              <a:rPr lang="en-US" sz="3600" i="1" dirty="0">
                <a:solidFill>
                  <a:schemeClr val="bg1"/>
                </a:solidFill>
                <a:latin typeface="Calibri Light" panose="020F0302020204030204" pitchFamily="34" charset="0"/>
                <a:cs typeface="Calibri Light" panose="020F0302020204030204" pitchFamily="34" charset="0"/>
              </a:rPr>
              <a:t>Workforce Taskforce Report</a:t>
            </a:r>
          </a:p>
        </p:txBody>
      </p:sp>
      <p:pic>
        <p:nvPicPr>
          <p:cNvPr id="12" name="Picture 11">
            <a:extLst>
              <a:ext uri="{FF2B5EF4-FFF2-40B4-BE49-F238E27FC236}">
                <a16:creationId xmlns:a16="http://schemas.microsoft.com/office/drawing/2014/main" id="{493F85E4-4A16-5657-E37D-6ACEBE498B55}"/>
              </a:ext>
            </a:extLst>
          </p:cNvPr>
          <p:cNvPicPr>
            <a:picLocks noChangeAspect="1"/>
          </p:cNvPicPr>
          <p:nvPr/>
        </p:nvPicPr>
        <p:blipFill rotWithShape="1">
          <a:blip r:embed="rId3"/>
          <a:srcRect b="10714"/>
          <a:stretch/>
        </p:blipFill>
        <p:spPr>
          <a:xfrm>
            <a:off x="8845290" y="1"/>
            <a:ext cx="3346710" cy="914399"/>
          </a:xfrm>
          <a:prstGeom prst="rect">
            <a:avLst/>
          </a:prstGeom>
          <a:ln>
            <a:solidFill>
              <a:srgbClr val="4AC9E3"/>
            </a:solidFill>
          </a:ln>
        </p:spPr>
      </p:pic>
      <p:sp>
        <p:nvSpPr>
          <p:cNvPr id="2" name="TextBox 1">
            <a:extLst>
              <a:ext uri="{FF2B5EF4-FFF2-40B4-BE49-F238E27FC236}">
                <a16:creationId xmlns:a16="http://schemas.microsoft.com/office/drawing/2014/main" id="{ED6E79BE-1FD1-9649-E89D-D8C2894913FD}"/>
              </a:ext>
            </a:extLst>
          </p:cNvPr>
          <p:cNvSpPr txBox="1"/>
          <p:nvPr/>
        </p:nvSpPr>
        <p:spPr>
          <a:xfrm>
            <a:off x="612648" y="1600200"/>
            <a:ext cx="4572094" cy="3005951"/>
          </a:xfrm>
          <a:prstGeom prst="rect">
            <a:avLst/>
          </a:prstGeom>
          <a:noFill/>
        </p:spPr>
        <p:txBody>
          <a:bodyPr wrap="square">
            <a:spAutoFit/>
          </a:bodyPr>
          <a:lstStyle/>
          <a:p>
            <a:pPr marL="0" marR="0">
              <a:spcBef>
                <a:spcPts val="0"/>
              </a:spcBef>
              <a:spcAft>
                <a:spcPts val="800"/>
              </a:spcAft>
            </a:pPr>
            <a:r>
              <a:rPr lang="en-US" sz="1600" b="1" dirty="0">
                <a:solidFill>
                  <a:srgbClr val="63666A"/>
                </a:solidFill>
                <a:effectLst/>
                <a:latin typeface="Calibri Light" panose="020F0302020204030204" pitchFamily="34" charset="0"/>
                <a:ea typeface="Calibri" panose="020F0502020204030204" pitchFamily="34" charset="0"/>
                <a:cs typeface="Calibri Light" panose="020F0302020204030204" pitchFamily="34" charset="0"/>
              </a:rPr>
              <a:t>Guiding Principles:</a:t>
            </a:r>
          </a:p>
          <a:p>
            <a:pPr marL="285750" marR="0" indent="-285750">
              <a:spcBef>
                <a:spcPts val="0"/>
              </a:spcBef>
              <a:spcAft>
                <a:spcPts val="800"/>
              </a:spcAft>
              <a:buFont typeface="Arial" panose="020B0604020202020204" pitchFamily="34" charset="0"/>
              <a:buChar char="•"/>
            </a:pPr>
            <a:r>
              <a:rPr lang="en-US" sz="1600" b="1" dirty="0">
                <a:solidFill>
                  <a:srgbClr val="63666A"/>
                </a:solidFill>
                <a:effectLst/>
                <a:latin typeface="Calibri Light" panose="020F0302020204030204" pitchFamily="34" charset="0"/>
                <a:ea typeface="Calibri" panose="020F0502020204030204" pitchFamily="34" charset="0"/>
                <a:cs typeface="Calibri Light" panose="020F0302020204030204" pitchFamily="34" charset="0"/>
              </a:rPr>
              <a:t>Emphasize the Here and Now</a:t>
            </a:r>
            <a:r>
              <a:rPr lang="en-US" sz="1600" dirty="0">
                <a:solidFill>
                  <a:srgbClr val="63666A"/>
                </a:solidFill>
                <a:effectLst/>
                <a:latin typeface="Calibri Light" panose="020F0302020204030204" pitchFamily="34" charset="0"/>
                <a:ea typeface="Calibri" panose="020F0502020204030204" pitchFamily="34" charset="0"/>
                <a:cs typeface="Calibri Light" panose="020F0302020204030204" pitchFamily="34" charset="0"/>
              </a:rPr>
              <a:t>- Employers need short-term actionable solutions to support on the ground workforce shortages—while keeping in mind the need to ALSO make strategic long-term investments.</a:t>
            </a:r>
            <a:endParaRPr lang="en-US" sz="1600" dirty="0">
              <a:solidFill>
                <a:srgbClr val="63666A"/>
              </a:solidFill>
              <a:effectLst/>
              <a:latin typeface="Calibri Light" panose="020F0302020204030204" pitchFamily="34" charset="0"/>
              <a:ea typeface="Times New Roman" panose="02020603050405020304" pitchFamily="18" charset="0"/>
              <a:cs typeface="Calibri Light" panose="020F0302020204030204" pitchFamily="34" charset="0"/>
            </a:endParaRPr>
          </a:p>
          <a:p>
            <a:pPr marL="285750" marR="0" lvl="0" indent="-285750">
              <a:spcBef>
                <a:spcPts val="0"/>
              </a:spcBef>
              <a:spcAft>
                <a:spcPts val="800"/>
              </a:spcAft>
              <a:buFont typeface="Arial" panose="020B0604020202020204" pitchFamily="34" charset="0"/>
              <a:buChar char="•"/>
            </a:pPr>
            <a:r>
              <a:rPr lang="en-US" sz="1600" b="1" dirty="0">
                <a:solidFill>
                  <a:srgbClr val="63666A"/>
                </a:solidFill>
                <a:effectLst/>
                <a:latin typeface="Calibri Light" panose="020F0302020204030204" pitchFamily="34" charset="0"/>
                <a:ea typeface="Calibri" panose="020F0502020204030204" pitchFamily="34" charset="0"/>
                <a:cs typeface="Calibri Light" panose="020F0302020204030204" pitchFamily="34" charset="0"/>
              </a:rPr>
              <a:t>Scale and Local Connection</a:t>
            </a:r>
            <a:r>
              <a:rPr lang="en-US" sz="1600" dirty="0">
                <a:solidFill>
                  <a:srgbClr val="63666A"/>
                </a:solidFill>
                <a:effectLst/>
                <a:latin typeface="Calibri Light" panose="020F0302020204030204" pitchFamily="34" charset="0"/>
                <a:ea typeface="Calibri" panose="020F0502020204030204" pitchFamily="34" charset="0"/>
                <a:cs typeface="Calibri Light" panose="020F0302020204030204" pitchFamily="34" charset="0"/>
              </a:rPr>
              <a:t>- Approaches must take into account the distinct needs of Washington’s diverse communities and at the same time seek areas of commonalities where AWB can be an effective champion in Olympia and beyond.</a:t>
            </a:r>
            <a:endParaRPr lang="en-US" sz="1600" dirty="0">
              <a:solidFill>
                <a:srgbClr val="63666A"/>
              </a:solidFill>
              <a:effectLst/>
              <a:latin typeface="Calibri Light" panose="020F0302020204030204" pitchFamily="34" charset="0"/>
              <a:ea typeface="Times New Roman" panose="02020603050405020304" pitchFamily="18" charset="0"/>
              <a:cs typeface="Calibri Light" panose="020F0302020204030204" pitchFamily="34" charset="0"/>
            </a:endParaRPr>
          </a:p>
        </p:txBody>
      </p:sp>
      <p:sp>
        <p:nvSpPr>
          <p:cNvPr id="4" name="Rectangle 3">
            <a:extLst>
              <a:ext uri="{FF2B5EF4-FFF2-40B4-BE49-F238E27FC236}">
                <a16:creationId xmlns:a16="http://schemas.microsoft.com/office/drawing/2014/main" id="{AF229E94-AFDF-29B0-4759-ED7BD736E482}"/>
              </a:ext>
            </a:extLst>
          </p:cNvPr>
          <p:cNvSpPr/>
          <p:nvPr/>
        </p:nvSpPr>
        <p:spPr>
          <a:xfrm>
            <a:off x="10624008" y="6033155"/>
            <a:ext cx="1567992" cy="7352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Timeline&#10;&#10;Description automatically generated">
            <a:extLst>
              <a:ext uri="{FF2B5EF4-FFF2-40B4-BE49-F238E27FC236}">
                <a16:creationId xmlns:a16="http://schemas.microsoft.com/office/drawing/2014/main" id="{5B7376D2-D250-9605-6217-5D067BCF3B24}"/>
              </a:ext>
            </a:extLst>
          </p:cNvPr>
          <p:cNvPicPr>
            <a:picLocks noChangeAspect="1"/>
          </p:cNvPicPr>
          <p:nvPr/>
        </p:nvPicPr>
        <p:blipFill rotWithShape="1">
          <a:blip r:embed="rId4">
            <a:extLst>
              <a:ext uri="{28A0092B-C50C-407E-A947-70E740481C1C}">
                <a14:useLocalDpi xmlns:a14="http://schemas.microsoft.com/office/drawing/2010/main" val="0"/>
              </a:ext>
            </a:extLst>
          </a:blip>
          <a:srcRect l="4110" t="1341" b="4732"/>
          <a:stretch/>
        </p:blipFill>
        <p:spPr>
          <a:xfrm>
            <a:off x="5334001" y="1453894"/>
            <a:ext cx="6858000" cy="4346647"/>
          </a:xfrm>
          <a:prstGeom prst="rect">
            <a:avLst/>
          </a:prstGeom>
        </p:spPr>
      </p:pic>
    </p:spTree>
    <p:extLst>
      <p:ext uri="{BB962C8B-B14F-4D97-AF65-F5344CB8AC3E}">
        <p14:creationId xmlns:p14="http://schemas.microsoft.com/office/powerpoint/2010/main" val="40386077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3062D9F-ABE8-6F18-FDCE-E079E7EADE5C}"/>
              </a:ext>
            </a:extLst>
          </p:cNvPr>
          <p:cNvSpPr/>
          <p:nvPr/>
        </p:nvSpPr>
        <p:spPr>
          <a:xfrm>
            <a:off x="0" y="0"/>
            <a:ext cx="12192000" cy="1024128"/>
          </a:xfrm>
          <a:prstGeom prst="rect">
            <a:avLst/>
          </a:prstGeom>
          <a:gradFill flip="none" rotWithShape="1">
            <a:gsLst>
              <a:gs pos="0">
                <a:srgbClr val="4AC9E3"/>
              </a:gs>
              <a:gs pos="50000">
                <a:srgbClr val="4AC9E3">
                  <a:shade val="67500"/>
                  <a:satMod val="115000"/>
                </a:srgbClr>
              </a:gs>
              <a:gs pos="100000">
                <a:srgbClr val="2D68C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3">
            <a:extLst>
              <a:ext uri="{FF2B5EF4-FFF2-40B4-BE49-F238E27FC236}">
                <a16:creationId xmlns:a16="http://schemas.microsoft.com/office/drawing/2014/main" id="{6523EB7F-1A87-B948-88AD-90E45FE59D7A}"/>
              </a:ext>
            </a:extLst>
          </p:cNvPr>
          <p:cNvSpPr>
            <a:spLocks noGrp="1"/>
          </p:cNvSpPr>
          <p:nvPr>
            <p:ph type="body" sz="quarter" idx="13"/>
          </p:nvPr>
        </p:nvSpPr>
        <p:spPr>
          <a:xfrm>
            <a:off x="612648" y="429768"/>
            <a:ext cx="10515600" cy="594360"/>
          </a:xfrm>
        </p:spPr>
        <p:txBody>
          <a:bodyPr lIns="0" tIns="0" rIns="0" bIns="0"/>
          <a:lstStyle/>
          <a:p>
            <a:pPr marL="0" indent="0">
              <a:buNone/>
            </a:pPr>
            <a:r>
              <a:rPr lang="en-US" sz="3600" i="1" dirty="0">
                <a:solidFill>
                  <a:schemeClr val="bg1"/>
                </a:solidFill>
                <a:latin typeface="Calibri Light" panose="020F0302020204030204" pitchFamily="34" charset="0"/>
                <a:cs typeface="Calibri Light" panose="020F0302020204030204" pitchFamily="34" charset="0"/>
              </a:rPr>
              <a:t>Workforce Taskforce Report</a:t>
            </a:r>
          </a:p>
        </p:txBody>
      </p:sp>
      <p:sp>
        <p:nvSpPr>
          <p:cNvPr id="7" name="TextBox 6">
            <a:extLst>
              <a:ext uri="{FF2B5EF4-FFF2-40B4-BE49-F238E27FC236}">
                <a16:creationId xmlns:a16="http://schemas.microsoft.com/office/drawing/2014/main" id="{44B035CE-3960-C733-89D7-8BD801E97EAE}"/>
              </a:ext>
            </a:extLst>
          </p:cNvPr>
          <p:cNvSpPr txBox="1"/>
          <p:nvPr/>
        </p:nvSpPr>
        <p:spPr>
          <a:xfrm>
            <a:off x="612647" y="1598783"/>
            <a:ext cx="4568953" cy="4031873"/>
          </a:xfrm>
          <a:prstGeom prst="rect">
            <a:avLst/>
          </a:prstGeom>
          <a:noFill/>
        </p:spPr>
        <p:txBody>
          <a:bodyPr wrap="square" rtlCol="0">
            <a:spAutoFit/>
          </a:bodyPr>
          <a:lstStyle/>
          <a:p>
            <a:pPr algn="l"/>
            <a:r>
              <a:rPr lang="en-US" sz="1600" b="0" u="none" strike="noStrike" baseline="0" dirty="0">
                <a:solidFill>
                  <a:srgbClr val="62666A"/>
                </a:solidFill>
                <a:latin typeface="Calibri Light" panose="020F0302020204030204" pitchFamily="34" charset="0"/>
                <a:cs typeface="Calibri Light" panose="020F0302020204030204" pitchFamily="34" charset="0"/>
              </a:rPr>
              <a:t>The AWB Workforce Task Force divided its approach to Workforce into four overarching goals:</a:t>
            </a:r>
          </a:p>
          <a:p>
            <a:pPr algn="l"/>
            <a:endParaRPr lang="en-US" sz="1600" b="0" u="none" strike="noStrike" baseline="0" dirty="0">
              <a:solidFill>
                <a:srgbClr val="62666A"/>
              </a:solidFill>
              <a:latin typeface="Calibri Light" panose="020F0302020204030204" pitchFamily="34" charset="0"/>
              <a:cs typeface="Calibri Light" panose="020F0302020204030204" pitchFamily="34" charset="0"/>
            </a:endParaRPr>
          </a:p>
          <a:p>
            <a:pPr marL="285750" indent="-285750" algn="l">
              <a:buClr>
                <a:srgbClr val="4AC9E3"/>
              </a:buClr>
              <a:buFont typeface="SkolarSansLatn-Bd" panose="020D0000000400000000" pitchFamily="34" charset="0"/>
              <a:buChar char="▷"/>
            </a:pPr>
            <a:r>
              <a:rPr lang="en-US" sz="1600" dirty="0">
                <a:solidFill>
                  <a:srgbClr val="62CBE4"/>
                </a:solidFill>
                <a:latin typeface="Calibri Light" panose="020F0302020204030204" pitchFamily="34" charset="0"/>
                <a:cs typeface="Calibri Light" panose="020F0302020204030204" pitchFamily="34" charset="0"/>
              </a:rPr>
              <a:t>G</a:t>
            </a:r>
            <a:r>
              <a:rPr lang="en-US" sz="1600" b="0" u="none" strike="noStrike" baseline="0" dirty="0">
                <a:solidFill>
                  <a:srgbClr val="62CBE4"/>
                </a:solidFill>
                <a:latin typeface="Calibri Light" panose="020F0302020204030204" pitchFamily="34" charset="0"/>
                <a:cs typeface="Calibri Light" panose="020F0302020204030204" pitchFamily="34" charset="0"/>
              </a:rPr>
              <a:t>oal 1 </a:t>
            </a:r>
            <a:r>
              <a:rPr lang="en-US" sz="1600" dirty="0">
                <a:solidFill>
                  <a:srgbClr val="62666A"/>
                </a:solidFill>
                <a:latin typeface="Calibri Light" panose="020F0302020204030204" pitchFamily="34" charset="0"/>
                <a:cs typeface="Calibri Light" panose="020F0302020204030204" pitchFamily="34" charset="0"/>
              </a:rPr>
              <a:t>W</a:t>
            </a:r>
            <a:r>
              <a:rPr lang="en-US" sz="1600" u="none" strike="noStrike" baseline="0" dirty="0">
                <a:solidFill>
                  <a:srgbClr val="62666A"/>
                </a:solidFill>
                <a:latin typeface="Calibri Light" panose="020F0302020204030204" pitchFamily="34" charset="0"/>
                <a:cs typeface="Calibri Light" panose="020F0302020204030204" pitchFamily="34" charset="0"/>
              </a:rPr>
              <a:t>orkforce Retention</a:t>
            </a:r>
          </a:p>
          <a:p>
            <a:pPr marL="285750" indent="-285750" algn="l">
              <a:buClr>
                <a:srgbClr val="4AC9E3"/>
              </a:buClr>
              <a:buFont typeface="SkolarSansLatn-Bd" panose="020D0000000400000000" pitchFamily="34" charset="0"/>
              <a:buChar char="▷"/>
            </a:pPr>
            <a:r>
              <a:rPr lang="en-US" sz="1600" dirty="0">
                <a:solidFill>
                  <a:srgbClr val="62CBE4"/>
                </a:solidFill>
                <a:latin typeface="Calibri Light" panose="020F0302020204030204" pitchFamily="34" charset="0"/>
                <a:cs typeface="Calibri Light" panose="020F0302020204030204" pitchFamily="34" charset="0"/>
              </a:rPr>
              <a:t>G</a:t>
            </a:r>
            <a:r>
              <a:rPr lang="en-US" sz="1600" b="0" u="none" strike="noStrike" baseline="0" dirty="0">
                <a:solidFill>
                  <a:srgbClr val="62CBE4"/>
                </a:solidFill>
                <a:latin typeface="Calibri Light" panose="020F0302020204030204" pitchFamily="34" charset="0"/>
                <a:cs typeface="Calibri Light" panose="020F0302020204030204" pitchFamily="34" charset="0"/>
              </a:rPr>
              <a:t>oal 2 </a:t>
            </a:r>
            <a:r>
              <a:rPr lang="en-US" sz="1600" dirty="0">
                <a:solidFill>
                  <a:srgbClr val="62666A"/>
                </a:solidFill>
                <a:latin typeface="Calibri Light" panose="020F0302020204030204" pitchFamily="34" charset="0"/>
                <a:cs typeface="Calibri Light" panose="020F0302020204030204" pitchFamily="34" charset="0"/>
              </a:rPr>
              <a:t>I</a:t>
            </a:r>
            <a:r>
              <a:rPr lang="en-US" sz="1600" b="0" u="none" strike="noStrike" baseline="0" dirty="0">
                <a:solidFill>
                  <a:srgbClr val="62666A"/>
                </a:solidFill>
                <a:latin typeface="Calibri Light" panose="020F0302020204030204" pitchFamily="34" charset="0"/>
                <a:cs typeface="Calibri Light" panose="020F0302020204030204" pitchFamily="34" charset="0"/>
              </a:rPr>
              <a:t>mmediacy in Workforce Attraction</a:t>
            </a:r>
          </a:p>
          <a:p>
            <a:pPr marL="285750" indent="-285750" algn="l">
              <a:buClr>
                <a:srgbClr val="4AC9E3"/>
              </a:buClr>
              <a:buFont typeface="SkolarSansLatn-Bd" panose="020D0000000400000000" pitchFamily="34" charset="0"/>
              <a:buChar char="▷"/>
            </a:pPr>
            <a:r>
              <a:rPr lang="en-US" sz="1600" dirty="0">
                <a:solidFill>
                  <a:srgbClr val="62CBE4"/>
                </a:solidFill>
                <a:latin typeface="Calibri Light" panose="020F0302020204030204" pitchFamily="34" charset="0"/>
                <a:cs typeface="Calibri Light" panose="020F0302020204030204" pitchFamily="34" charset="0"/>
              </a:rPr>
              <a:t>G</a:t>
            </a:r>
            <a:r>
              <a:rPr lang="en-US" sz="1600" b="0" u="none" strike="noStrike" baseline="0" dirty="0">
                <a:solidFill>
                  <a:srgbClr val="62CBE4"/>
                </a:solidFill>
                <a:latin typeface="Calibri Light" panose="020F0302020204030204" pitchFamily="34" charset="0"/>
                <a:cs typeface="Calibri Light" panose="020F0302020204030204" pitchFamily="34" charset="0"/>
              </a:rPr>
              <a:t>oal 3 </a:t>
            </a:r>
            <a:r>
              <a:rPr lang="en-US" sz="1600" dirty="0">
                <a:solidFill>
                  <a:srgbClr val="62666A"/>
                </a:solidFill>
                <a:latin typeface="Calibri Light" panose="020F0302020204030204" pitchFamily="34" charset="0"/>
                <a:cs typeface="Calibri Light" panose="020F0302020204030204" pitchFamily="34" charset="0"/>
              </a:rPr>
              <a:t>C</a:t>
            </a:r>
            <a:r>
              <a:rPr lang="en-US" sz="1600" b="0" u="none" strike="noStrike" baseline="0" dirty="0">
                <a:solidFill>
                  <a:srgbClr val="62666A"/>
                </a:solidFill>
                <a:latin typeface="Calibri Light" panose="020F0302020204030204" pitchFamily="34" charset="0"/>
                <a:cs typeface="Calibri Light" panose="020F0302020204030204" pitchFamily="34" charset="0"/>
              </a:rPr>
              <a:t>areer </a:t>
            </a:r>
            <a:r>
              <a:rPr lang="en-US" sz="1600" dirty="0">
                <a:solidFill>
                  <a:srgbClr val="62666A"/>
                </a:solidFill>
                <a:latin typeface="Calibri Light" panose="020F0302020204030204" pitchFamily="34" charset="0"/>
                <a:cs typeface="Calibri Light" panose="020F0302020204030204" pitchFamily="34" charset="0"/>
              </a:rPr>
              <a:t>P</a:t>
            </a:r>
            <a:r>
              <a:rPr lang="en-US" sz="1600" b="0" u="none" strike="noStrike" baseline="0" dirty="0">
                <a:solidFill>
                  <a:srgbClr val="62666A"/>
                </a:solidFill>
                <a:latin typeface="Calibri Light" panose="020F0302020204030204" pitchFamily="34" charset="0"/>
                <a:cs typeface="Calibri Light" panose="020F0302020204030204" pitchFamily="34" charset="0"/>
              </a:rPr>
              <a:t>reparation</a:t>
            </a:r>
          </a:p>
          <a:p>
            <a:pPr marL="285750" indent="-285750" algn="l">
              <a:buClr>
                <a:srgbClr val="4AC9E3"/>
              </a:buClr>
              <a:buFont typeface="SkolarSansLatn-Bd" panose="020D0000000400000000" pitchFamily="34" charset="0"/>
              <a:buChar char="▷"/>
            </a:pPr>
            <a:r>
              <a:rPr lang="en-US" sz="1600" dirty="0">
                <a:solidFill>
                  <a:srgbClr val="62CBE4"/>
                </a:solidFill>
                <a:latin typeface="Calibri Light" panose="020F0302020204030204" pitchFamily="34" charset="0"/>
                <a:cs typeface="Calibri Light" panose="020F0302020204030204" pitchFamily="34" charset="0"/>
              </a:rPr>
              <a:t>G</a:t>
            </a:r>
            <a:r>
              <a:rPr lang="en-US" sz="1600" b="0" u="none" strike="noStrike" baseline="0" dirty="0">
                <a:solidFill>
                  <a:srgbClr val="62CBE4"/>
                </a:solidFill>
                <a:latin typeface="Calibri Light" panose="020F0302020204030204" pitchFamily="34" charset="0"/>
                <a:cs typeface="Calibri Light" panose="020F0302020204030204" pitchFamily="34" charset="0"/>
              </a:rPr>
              <a:t>oal 4 </a:t>
            </a:r>
            <a:r>
              <a:rPr lang="en-US" sz="1600" b="0" u="none" strike="noStrike" baseline="0" dirty="0">
                <a:solidFill>
                  <a:srgbClr val="62666A"/>
                </a:solidFill>
                <a:latin typeface="Calibri Light" panose="020F0302020204030204" pitchFamily="34" charset="0"/>
                <a:cs typeface="Calibri Light" panose="020F0302020204030204" pitchFamily="34" charset="0"/>
              </a:rPr>
              <a:t>Career </a:t>
            </a:r>
            <a:r>
              <a:rPr lang="en-US" sz="1600" dirty="0">
                <a:solidFill>
                  <a:srgbClr val="62666A"/>
                </a:solidFill>
                <a:latin typeface="Calibri Light" panose="020F0302020204030204" pitchFamily="34" charset="0"/>
                <a:cs typeface="Calibri Light" panose="020F0302020204030204" pitchFamily="34" charset="0"/>
              </a:rPr>
              <a:t>A</a:t>
            </a:r>
            <a:r>
              <a:rPr lang="en-US" sz="1600" b="0" u="none" strike="noStrike" baseline="0" dirty="0">
                <a:solidFill>
                  <a:srgbClr val="62666A"/>
                </a:solidFill>
                <a:latin typeface="Calibri Light" panose="020F0302020204030204" pitchFamily="34" charset="0"/>
                <a:cs typeface="Calibri Light" panose="020F0302020204030204" pitchFamily="34" charset="0"/>
              </a:rPr>
              <a:t>wareness </a:t>
            </a:r>
            <a:r>
              <a:rPr lang="en-US" sz="1600" dirty="0">
                <a:solidFill>
                  <a:srgbClr val="62666A"/>
                </a:solidFill>
                <a:latin typeface="Calibri Light" panose="020F0302020204030204" pitchFamily="34" charset="0"/>
                <a:cs typeface="Calibri Light" panose="020F0302020204030204" pitchFamily="34" charset="0"/>
              </a:rPr>
              <a:t>E</a:t>
            </a:r>
            <a:r>
              <a:rPr lang="en-US" sz="1600" b="0" u="none" strike="noStrike" baseline="0" dirty="0">
                <a:solidFill>
                  <a:srgbClr val="62666A"/>
                </a:solidFill>
                <a:latin typeface="Calibri Light" panose="020F0302020204030204" pitchFamily="34" charset="0"/>
                <a:cs typeface="Calibri Light" panose="020F0302020204030204" pitchFamily="34" charset="0"/>
              </a:rPr>
              <a:t>arly and Often</a:t>
            </a:r>
          </a:p>
          <a:p>
            <a:pPr marL="285750" indent="-285750" algn="l">
              <a:buClr>
                <a:srgbClr val="4AC9E3"/>
              </a:buClr>
              <a:buFont typeface="SkolarSansLatn-Bd" panose="020D0000000400000000" pitchFamily="34" charset="0"/>
              <a:buChar char="▷"/>
            </a:pPr>
            <a:endParaRPr lang="en-US" sz="1600" dirty="0">
              <a:solidFill>
                <a:srgbClr val="62666A"/>
              </a:solidFill>
              <a:latin typeface="Calibri Light" panose="020F0302020204030204" pitchFamily="34" charset="0"/>
              <a:cs typeface="Calibri Light" panose="020F0302020204030204" pitchFamily="34" charset="0"/>
            </a:endParaRPr>
          </a:p>
          <a:p>
            <a:pPr algn="l"/>
            <a:r>
              <a:rPr lang="en-US" sz="1600" b="0" u="none" strike="noStrike" baseline="0" dirty="0">
                <a:solidFill>
                  <a:srgbClr val="62666A"/>
                </a:solidFill>
                <a:latin typeface="Calibri Light" panose="020F0302020204030204" pitchFamily="34" charset="0"/>
                <a:cs typeface="Calibri Light" panose="020F0302020204030204" pitchFamily="34" charset="0"/>
              </a:rPr>
              <a:t>The goals are prioritized this way to reflect the most immediate needs facing employers and recognizing the ongoing opportunities and challenges required to impact the workforce difficulties facing employers.</a:t>
            </a:r>
          </a:p>
          <a:p>
            <a:pPr algn="l"/>
            <a:endParaRPr lang="en-US" sz="1600" b="0" u="none" strike="noStrike" baseline="0" dirty="0">
              <a:solidFill>
                <a:srgbClr val="62666A"/>
              </a:solidFill>
              <a:latin typeface="Calibri Light" panose="020F0302020204030204" pitchFamily="34" charset="0"/>
              <a:cs typeface="Calibri Light" panose="020F0302020204030204" pitchFamily="34" charset="0"/>
            </a:endParaRPr>
          </a:p>
          <a:p>
            <a:pPr algn="l"/>
            <a:r>
              <a:rPr lang="en-US" sz="1600" b="0" u="none" strike="noStrike" baseline="0" dirty="0">
                <a:solidFill>
                  <a:srgbClr val="62666A"/>
                </a:solidFill>
                <a:latin typeface="Calibri Light" panose="020F0302020204030204" pitchFamily="34" charset="0"/>
                <a:cs typeface="Calibri Light" panose="020F0302020204030204" pitchFamily="34" charset="0"/>
              </a:rPr>
              <a:t>Within each of these large goals, AWB is prepared to provide an array of programming, services, resources, and advocacy in support of Washington business.</a:t>
            </a:r>
          </a:p>
        </p:txBody>
      </p:sp>
      <p:sp>
        <p:nvSpPr>
          <p:cNvPr id="8" name="Rectangle 7">
            <a:extLst>
              <a:ext uri="{FF2B5EF4-FFF2-40B4-BE49-F238E27FC236}">
                <a16:creationId xmlns:a16="http://schemas.microsoft.com/office/drawing/2014/main" id="{2CE35B06-EE50-E6B4-7DCB-7C7572077351}"/>
              </a:ext>
            </a:extLst>
          </p:cNvPr>
          <p:cNvSpPr/>
          <p:nvPr/>
        </p:nvSpPr>
        <p:spPr>
          <a:xfrm>
            <a:off x="10624008" y="6033155"/>
            <a:ext cx="1567992" cy="7352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7E4DBA3E-A5C3-AE95-9D0E-B4243668BDCE}"/>
              </a:ext>
            </a:extLst>
          </p:cNvPr>
          <p:cNvPicPr>
            <a:picLocks noChangeAspect="1"/>
          </p:cNvPicPr>
          <p:nvPr/>
        </p:nvPicPr>
        <p:blipFill rotWithShape="1">
          <a:blip r:embed="rId3"/>
          <a:srcRect b="10714"/>
          <a:stretch/>
        </p:blipFill>
        <p:spPr>
          <a:xfrm>
            <a:off x="8845290" y="1"/>
            <a:ext cx="3346710" cy="914399"/>
          </a:xfrm>
          <a:prstGeom prst="rect">
            <a:avLst/>
          </a:prstGeom>
          <a:ln>
            <a:solidFill>
              <a:srgbClr val="4AC9E3"/>
            </a:solidFill>
          </a:ln>
        </p:spPr>
      </p:pic>
    </p:spTree>
    <p:extLst>
      <p:ext uri="{BB962C8B-B14F-4D97-AF65-F5344CB8AC3E}">
        <p14:creationId xmlns:p14="http://schemas.microsoft.com/office/powerpoint/2010/main" val="37848617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3062D9F-ABE8-6F18-FDCE-E079E7EADE5C}"/>
              </a:ext>
            </a:extLst>
          </p:cNvPr>
          <p:cNvSpPr/>
          <p:nvPr/>
        </p:nvSpPr>
        <p:spPr>
          <a:xfrm>
            <a:off x="0" y="0"/>
            <a:ext cx="12192000" cy="1014632"/>
          </a:xfrm>
          <a:prstGeom prst="rect">
            <a:avLst/>
          </a:prstGeom>
          <a:gradFill flip="none" rotWithShape="1">
            <a:gsLst>
              <a:gs pos="0">
                <a:srgbClr val="4AC9E3"/>
              </a:gs>
              <a:gs pos="50000">
                <a:srgbClr val="4AC9E3">
                  <a:shade val="67500"/>
                  <a:satMod val="115000"/>
                </a:srgbClr>
              </a:gs>
              <a:gs pos="100000">
                <a:srgbClr val="2D68C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3">
            <a:extLst>
              <a:ext uri="{FF2B5EF4-FFF2-40B4-BE49-F238E27FC236}">
                <a16:creationId xmlns:a16="http://schemas.microsoft.com/office/drawing/2014/main" id="{6523EB7F-1A87-B948-88AD-90E45FE59D7A}"/>
              </a:ext>
            </a:extLst>
          </p:cNvPr>
          <p:cNvSpPr>
            <a:spLocks noGrp="1"/>
          </p:cNvSpPr>
          <p:nvPr>
            <p:ph type="body" sz="quarter" idx="13"/>
          </p:nvPr>
        </p:nvSpPr>
        <p:spPr>
          <a:xfrm>
            <a:off x="612648" y="429768"/>
            <a:ext cx="10515600" cy="594360"/>
          </a:xfrm>
        </p:spPr>
        <p:txBody>
          <a:bodyPr lIns="0" tIns="0" rIns="0" bIns="0"/>
          <a:lstStyle/>
          <a:p>
            <a:pPr marL="0" indent="0">
              <a:buNone/>
            </a:pPr>
            <a:r>
              <a:rPr lang="en-US" sz="3600" i="1" dirty="0">
                <a:solidFill>
                  <a:schemeClr val="bg1"/>
                </a:solidFill>
                <a:latin typeface="Calibri Light" panose="020F0302020204030204" pitchFamily="34" charset="0"/>
                <a:cs typeface="Calibri Light" panose="020F0302020204030204" pitchFamily="34" charset="0"/>
              </a:rPr>
              <a:t>Workforce Taskforce Report</a:t>
            </a:r>
          </a:p>
        </p:txBody>
      </p:sp>
      <p:sp>
        <p:nvSpPr>
          <p:cNvPr id="7" name="TextBox 6">
            <a:extLst>
              <a:ext uri="{FF2B5EF4-FFF2-40B4-BE49-F238E27FC236}">
                <a16:creationId xmlns:a16="http://schemas.microsoft.com/office/drawing/2014/main" id="{44B035CE-3960-C733-89D7-8BD801E97EAE}"/>
              </a:ext>
            </a:extLst>
          </p:cNvPr>
          <p:cNvSpPr txBox="1"/>
          <p:nvPr/>
        </p:nvSpPr>
        <p:spPr>
          <a:xfrm>
            <a:off x="612648" y="1598783"/>
            <a:ext cx="5483352" cy="2800767"/>
          </a:xfrm>
          <a:prstGeom prst="rect">
            <a:avLst/>
          </a:prstGeom>
          <a:noFill/>
        </p:spPr>
        <p:txBody>
          <a:bodyPr wrap="square" rtlCol="0">
            <a:spAutoFit/>
          </a:bodyPr>
          <a:lstStyle/>
          <a:p>
            <a:pPr algn="l"/>
            <a:r>
              <a:rPr lang="en-US" sz="1600" b="0" u="none" strike="noStrike" baseline="0" dirty="0">
                <a:solidFill>
                  <a:srgbClr val="62666A"/>
                </a:solidFill>
                <a:latin typeface="Calibri Light" panose="020F0302020204030204" pitchFamily="34" charset="0"/>
                <a:cs typeface="Calibri Light" panose="020F0302020204030204" pitchFamily="34" charset="0"/>
              </a:rPr>
              <a:t>Washington employers are facing an unprecedented workforce crisis. Nearly three years after the start of the pandemic, they continue to report difficulty finding enough skilled workers, even as they simultaneously contend with rising inflation and concerns about a possible recession.</a:t>
            </a:r>
          </a:p>
          <a:p>
            <a:pPr algn="l"/>
            <a:endParaRPr lang="en-US" sz="1600" b="0" u="none" strike="noStrike" baseline="0" dirty="0">
              <a:solidFill>
                <a:srgbClr val="62666A"/>
              </a:solidFill>
              <a:latin typeface="Calibri Light" panose="020F0302020204030204" pitchFamily="34" charset="0"/>
              <a:cs typeface="Calibri Light" panose="020F0302020204030204" pitchFamily="34" charset="0"/>
            </a:endParaRPr>
          </a:p>
          <a:p>
            <a:pPr algn="l"/>
            <a:r>
              <a:rPr lang="en-US" sz="1600" b="0" u="none" strike="noStrike" baseline="0" dirty="0">
                <a:solidFill>
                  <a:srgbClr val="62666A"/>
                </a:solidFill>
                <a:latin typeface="Calibri Light" panose="020F0302020204030204" pitchFamily="34" charset="0"/>
                <a:cs typeface="Calibri Light" panose="020F0302020204030204" pitchFamily="34" charset="0"/>
              </a:rPr>
              <a:t>Like many other challenges, this crisis was not created by the pandemic, but it was exacerbated by it, fueling a shift to remote work and leading to early retirement and unprecedented levels of resignation as employees change careers or exit the workforce.</a:t>
            </a:r>
            <a:endParaRPr lang="en-US" sz="1400" dirty="0">
              <a:solidFill>
                <a:srgbClr val="63666A"/>
              </a:solidFill>
              <a:effectLst/>
              <a:latin typeface="Calibri Light" panose="020F0302020204030204" pitchFamily="34" charset="0"/>
              <a:ea typeface="Calibri" panose="020F0502020204030204" pitchFamily="34" charset="0"/>
              <a:cs typeface="Calibri Light" panose="020F0302020204030204" pitchFamily="34" charset="0"/>
            </a:endParaRPr>
          </a:p>
        </p:txBody>
      </p:sp>
      <p:pic>
        <p:nvPicPr>
          <p:cNvPr id="12" name="Picture 11">
            <a:extLst>
              <a:ext uri="{FF2B5EF4-FFF2-40B4-BE49-F238E27FC236}">
                <a16:creationId xmlns:a16="http://schemas.microsoft.com/office/drawing/2014/main" id="{493F85E4-4A16-5657-E37D-6ACEBE498B55}"/>
              </a:ext>
            </a:extLst>
          </p:cNvPr>
          <p:cNvPicPr>
            <a:picLocks noChangeAspect="1"/>
          </p:cNvPicPr>
          <p:nvPr/>
        </p:nvPicPr>
        <p:blipFill>
          <a:blip r:embed="rId3"/>
          <a:stretch>
            <a:fillRect/>
          </a:stretch>
        </p:blipFill>
        <p:spPr>
          <a:xfrm>
            <a:off x="8845290" y="1"/>
            <a:ext cx="3346710" cy="1024128"/>
          </a:xfrm>
          <a:prstGeom prst="rect">
            <a:avLst/>
          </a:prstGeom>
          <a:ln>
            <a:solidFill>
              <a:srgbClr val="4AC9E3"/>
            </a:solidFill>
          </a:ln>
        </p:spPr>
      </p:pic>
      <p:pic>
        <p:nvPicPr>
          <p:cNvPr id="4" name="Picture 3">
            <a:extLst>
              <a:ext uri="{FF2B5EF4-FFF2-40B4-BE49-F238E27FC236}">
                <a16:creationId xmlns:a16="http://schemas.microsoft.com/office/drawing/2014/main" id="{EAB6E94F-20D7-222D-F957-E7E7E8C05686}"/>
              </a:ext>
            </a:extLst>
          </p:cNvPr>
          <p:cNvPicPr>
            <a:picLocks noChangeAspect="1"/>
          </p:cNvPicPr>
          <p:nvPr/>
        </p:nvPicPr>
        <p:blipFill>
          <a:blip r:embed="rId4"/>
          <a:stretch>
            <a:fillRect/>
          </a:stretch>
        </p:blipFill>
        <p:spPr>
          <a:xfrm>
            <a:off x="6856436" y="1635862"/>
            <a:ext cx="4990533" cy="3813142"/>
          </a:xfrm>
          <a:prstGeom prst="rect">
            <a:avLst/>
          </a:prstGeom>
        </p:spPr>
      </p:pic>
      <p:sp>
        <p:nvSpPr>
          <p:cNvPr id="8" name="Rectangle 7">
            <a:extLst>
              <a:ext uri="{FF2B5EF4-FFF2-40B4-BE49-F238E27FC236}">
                <a16:creationId xmlns:a16="http://schemas.microsoft.com/office/drawing/2014/main" id="{2CE35B06-EE50-E6B4-7DCB-7C7572077351}"/>
              </a:ext>
            </a:extLst>
          </p:cNvPr>
          <p:cNvSpPr/>
          <p:nvPr/>
        </p:nvSpPr>
        <p:spPr>
          <a:xfrm>
            <a:off x="10624008" y="6033155"/>
            <a:ext cx="1567992" cy="7352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14752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QuestionTitle"/>
          <p:cNvSpPr>
            <a:spLocks noGrp="1"/>
          </p:cNvSpPr>
          <p:nvPr>
            <p:ph type="title"/>
          </p:nvPr>
        </p:nvSpPr>
        <p:spPr/>
        <p:txBody>
          <a:bodyPr/>
          <a:lstStyle/>
          <a:p>
            <a:r>
              <a:rPr lang="en-IN" sz="2400" dirty="0">
                <a:solidFill>
                  <a:srgbClr val="53565A"/>
                </a:solidFill>
                <a:latin typeface="Calibri Light" panose="020F0302020204030204" pitchFamily="34" charset="0"/>
                <a:cs typeface="Calibri Light" panose="020F0302020204030204" pitchFamily="34" charset="0"/>
              </a:rPr>
              <a:t>How would you rate the current Washington economy?</a:t>
            </a:r>
          </a:p>
        </p:txBody>
      </p:sp>
      <p:sp>
        <p:nvSpPr>
          <p:cNvPr id="4" name="Slide Number Placeholder 3"/>
          <p:cNvSpPr>
            <a:spLocks noGrp="1"/>
          </p:cNvSpPr>
          <p:nvPr>
            <p:ph type="sldNum" sz="quarter" idx="7"/>
          </p:nvPr>
        </p:nvSpPr>
        <p:spPr/>
        <p:txBody>
          <a:bodyPr/>
          <a:lstStyle/>
          <a:p>
            <a:fld id="{B6F15528-21DE-4FAA-801E-634DDDAF4B2B}" type="slidenum">
              <a:rPr lang="en-US" smtClean="0"/>
              <a:t>2</a:t>
            </a:fld>
            <a:endParaRPr lang="en-US"/>
          </a:p>
        </p:txBody>
      </p:sp>
      <p:graphicFrame>
        <p:nvGraphicFramePr>
          <p:cNvPr id="6" name="ChartObject"/>
          <p:cNvGraphicFramePr>
            <a:graphicFrameLocks noChangeAspect="1"/>
          </p:cNvGraphicFramePr>
          <p:nvPr>
            <p:extLst>
              <p:ext uri="{D42A27DB-BD31-4B8C-83A1-F6EECF244321}">
                <p14:modId xmlns:p14="http://schemas.microsoft.com/office/powerpoint/2010/main" val="109164223"/>
              </p:ext>
            </p:extLst>
          </p:nvPr>
        </p:nvGraphicFramePr>
        <p:xfrm>
          <a:off x="1569720" y="1684551"/>
          <a:ext cx="9052560" cy="4114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124861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QuestionTitle"/>
          <p:cNvSpPr>
            <a:spLocks noGrp="1"/>
          </p:cNvSpPr>
          <p:nvPr>
            <p:ph type="title"/>
          </p:nvPr>
        </p:nvSpPr>
        <p:spPr/>
        <p:txBody>
          <a:bodyPr/>
          <a:lstStyle/>
          <a:p>
            <a:r>
              <a:rPr lang="en-IN" sz="2400" dirty="0">
                <a:solidFill>
                  <a:srgbClr val="53565A"/>
                </a:solidFill>
                <a:latin typeface="+mj-lt"/>
              </a:rPr>
              <a:t>How healthy would say your business is at this moment?</a:t>
            </a:r>
          </a:p>
        </p:txBody>
      </p:sp>
      <p:sp>
        <p:nvSpPr>
          <p:cNvPr id="4" name="Slide Number Placeholder 3"/>
          <p:cNvSpPr>
            <a:spLocks noGrp="1"/>
          </p:cNvSpPr>
          <p:nvPr>
            <p:ph type="sldNum" sz="quarter" idx="7"/>
          </p:nvPr>
        </p:nvSpPr>
        <p:spPr/>
        <p:txBody>
          <a:bodyPr/>
          <a:lstStyle/>
          <a:p>
            <a:fld id="{B6F15528-21DE-4FAA-801E-634DDDAF4B2B}" type="slidenum">
              <a:rPr lang="en-US" smtClean="0"/>
              <a:t>3</a:t>
            </a:fld>
            <a:endParaRPr lang="en-US"/>
          </a:p>
        </p:txBody>
      </p:sp>
      <p:graphicFrame>
        <p:nvGraphicFramePr>
          <p:cNvPr id="6" name="ChartObject"/>
          <p:cNvGraphicFramePr>
            <a:graphicFrameLocks noChangeAspect="1"/>
          </p:cNvGraphicFramePr>
          <p:nvPr>
            <p:extLst>
              <p:ext uri="{D42A27DB-BD31-4B8C-83A1-F6EECF244321}">
                <p14:modId xmlns:p14="http://schemas.microsoft.com/office/powerpoint/2010/main" val="815102778"/>
              </p:ext>
            </p:extLst>
          </p:nvPr>
        </p:nvGraphicFramePr>
        <p:xfrm>
          <a:off x="1569720" y="1684551"/>
          <a:ext cx="9052560" cy="4114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124861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QuestionTitle"/>
          <p:cNvSpPr>
            <a:spLocks noGrp="1"/>
          </p:cNvSpPr>
          <p:nvPr>
            <p:ph type="title"/>
          </p:nvPr>
        </p:nvSpPr>
        <p:spPr/>
        <p:txBody>
          <a:bodyPr/>
          <a:lstStyle/>
          <a:p>
            <a:r>
              <a:rPr lang="en-IN" sz="2400" dirty="0">
                <a:solidFill>
                  <a:srgbClr val="53565A"/>
                </a:solidFill>
                <a:latin typeface="Calibri Light" panose="020F0302020204030204" pitchFamily="34" charset="0"/>
                <a:cs typeface="Calibri Light" panose="020F0302020204030204" pitchFamily="34" charset="0"/>
              </a:rPr>
              <a:t>In the next 6 months, will your business experience ...</a:t>
            </a:r>
          </a:p>
        </p:txBody>
      </p:sp>
      <p:sp>
        <p:nvSpPr>
          <p:cNvPr id="4" name="Slide Number Placeholder 3"/>
          <p:cNvSpPr>
            <a:spLocks noGrp="1"/>
          </p:cNvSpPr>
          <p:nvPr>
            <p:ph type="sldNum" sz="quarter" idx="7"/>
          </p:nvPr>
        </p:nvSpPr>
        <p:spPr/>
        <p:txBody>
          <a:bodyPr/>
          <a:lstStyle/>
          <a:p>
            <a:fld id="{B6F15528-21DE-4FAA-801E-634DDDAF4B2B}" type="slidenum">
              <a:rPr lang="en-US" smtClean="0"/>
              <a:t>4</a:t>
            </a:fld>
            <a:endParaRPr lang="en-US"/>
          </a:p>
        </p:txBody>
      </p:sp>
      <p:graphicFrame>
        <p:nvGraphicFramePr>
          <p:cNvPr id="6" name="ChartObject"/>
          <p:cNvGraphicFramePr>
            <a:graphicFrameLocks noChangeAspect="1"/>
          </p:cNvGraphicFramePr>
          <p:nvPr>
            <p:extLst>
              <p:ext uri="{D42A27DB-BD31-4B8C-83A1-F6EECF244321}">
                <p14:modId xmlns:p14="http://schemas.microsoft.com/office/powerpoint/2010/main" val="4190104521"/>
              </p:ext>
            </p:extLst>
          </p:nvPr>
        </p:nvGraphicFramePr>
        <p:xfrm>
          <a:off x="1569720" y="1397000"/>
          <a:ext cx="9052560" cy="4114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124861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QuestionTitle"/>
          <p:cNvSpPr>
            <a:spLocks noGrp="1"/>
          </p:cNvSpPr>
          <p:nvPr>
            <p:ph type="title"/>
          </p:nvPr>
        </p:nvSpPr>
        <p:spPr>
          <a:xfrm>
            <a:off x="838200" y="857839"/>
            <a:ext cx="11096134" cy="832849"/>
          </a:xfrm>
        </p:spPr>
        <p:txBody>
          <a:bodyPr/>
          <a:lstStyle/>
          <a:p>
            <a:r>
              <a:rPr lang="en-IN" sz="2400" dirty="0">
                <a:solidFill>
                  <a:srgbClr val="53565A"/>
                </a:solidFill>
                <a:latin typeface="+mj-lt"/>
              </a:rPr>
              <a:t>Do you expect the Washington economy to enter a recession in the next year?</a:t>
            </a:r>
          </a:p>
        </p:txBody>
      </p:sp>
      <p:sp>
        <p:nvSpPr>
          <p:cNvPr id="4" name="Slide Number Placeholder 3"/>
          <p:cNvSpPr>
            <a:spLocks noGrp="1"/>
          </p:cNvSpPr>
          <p:nvPr>
            <p:ph type="sldNum" sz="quarter" idx="7"/>
          </p:nvPr>
        </p:nvSpPr>
        <p:spPr/>
        <p:txBody>
          <a:bodyPr/>
          <a:lstStyle/>
          <a:p>
            <a:fld id="{B6F15528-21DE-4FAA-801E-634DDDAF4B2B}" type="slidenum">
              <a:rPr lang="en-US" smtClean="0"/>
              <a:t>5</a:t>
            </a:fld>
            <a:endParaRPr lang="en-US"/>
          </a:p>
        </p:txBody>
      </p:sp>
      <p:graphicFrame>
        <p:nvGraphicFramePr>
          <p:cNvPr id="6" name="ChartObject"/>
          <p:cNvGraphicFramePr>
            <a:graphicFrameLocks noChangeAspect="1"/>
          </p:cNvGraphicFramePr>
          <p:nvPr>
            <p:extLst>
              <p:ext uri="{D42A27DB-BD31-4B8C-83A1-F6EECF244321}">
                <p14:modId xmlns:p14="http://schemas.microsoft.com/office/powerpoint/2010/main" val="2309688648"/>
              </p:ext>
            </p:extLst>
          </p:nvPr>
        </p:nvGraphicFramePr>
        <p:xfrm>
          <a:off x="1569720" y="1682496"/>
          <a:ext cx="9052560" cy="4114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124861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QuestionTitle"/>
          <p:cNvSpPr>
            <a:spLocks noGrp="1"/>
          </p:cNvSpPr>
          <p:nvPr>
            <p:ph type="title"/>
          </p:nvPr>
        </p:nvSpPr>
        <p:spPr/>
        <p:txBody>
          <a:bodyPr/>
          <a:lstStyle/>
          <a:p>
            <a:r>
              <a:rPr lang="en-IN" sz="2400" dirty="0">
                <a:solidFill>
                  <a:srgbClr val="53565A"/>
                </a:solidFill>
                <a:latin typeface="+mj-lt"/>
              </a:rPr>
              <a:t>When do you expect the Washington economy to be in a recession?</a:t>
            </a:r>
          </a:p>
        </p:txBody>
      </p:sp>
      <p:sp>
        <p:nvSpPr>
          <p:cNvPr id="4" name="Slide Number Placeholder 3"/>
          <p:cNvSpPr>
            <a:spLocks noGrp="1"/>
          </p:cNvSpPr>
          <p:nvPr>
            <p:ph type="sldNum" sz="quarter" idx="7"/>
          </p:nvPr>
        </p:nvSpPr>
        <p:spPr/>
        <p:txBody>
          <a:bodyPr/>
          <a:lstStyle/>
          <a:p>
            <a:fld id="{B6F15528-21DE-4FAA-801E-634DDDAF4B2B}" type="slidenum">
              <a:rPr lang="en-US" smtClean="0"/>
              <a:t>6</a:t>
            </a:fld>
            <a:endParaRPr lang="en-US"/>
          </a:p>
        </p:txBody>
      </p:sp>
      <p:graphicFrame>
        <p:nvGraphicFramePr>
          <p:cNvPr id="6" name="ChartObject"/>
          <p:cNvGraphicFramePr>
            <a:graphicFrameLocks noChangeAspect="1"/>
          </p:cNvGraphicFramePr>
          <p:nvPr>
            <p:extLst>
              <p:ext uri="{D42A27DB-BD31-4B8C-83A1-F6EECF244321}">
                <p14:modId xmlns:p14="http://schemas.microsoft.com/office/powerpoint/2010/main" val="995708855"/>
              </p:ext>
            </p:extLst>
          </p:nvPr>
        </p:nvGraphicFramePr>
        <p:xfrm>
          <a:off x="1569720" y="1682496"/>
          <a:ext cx="9052560" cy="4114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124861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QuestionTitle"/>
          <p:cNvSpPr>
            <a:spLocks noGrp="1"/>
          </p:cNvSpPr>
          <p:nvPr>
            <p:ph type="title"/>
          </p:nvPr>
        </p:nvSpPr>
        <p:spPr/>
        <p:txBody>
          <a:bodyPr/>
          <a:lstStyle/>
          <a:p>
            <a:r>
              <a:rPr lang="en-IN" sz="2400" dirty="0">
                <a:solidFill>
                  <a:srgbClr val="53565A"/>
                </a:solidFill>
                <a:latin typeface="+mj-lt"/>
              </a:rPr>
              <a:t>What are the most important challenges facing your business today?</a:t>
            </a:r>
          </a:p>
        </p:txBody>
      </p:sp>
      <p:sp>
        <p:nvSpPr>
          <p:cNvPr id="4" name="Slide Number Placeholder 3"/>
          <p:cNvSpPr>
            <a:spLocks noGrp="1"/>
          </p:cNvSpPr>
          <p:nvPr>
            <p:ph type="sldNum" sz="quarter" idx="7"/>
          </p:nvPr>
        </p:nvSpPr>
        <p:spPr/>
        <p:txBody>
          <a:bodyPr/>
          <a:lstStyle/>
          <a:p>
            <a:fld id="{B6F15528-21DE-4FAA-801E-634DDDAF4B2B}" type="slidenum">
              <a:rPr lang="en-US" smtClean="0"/>
              <a:t>7</a:t>
            </a:fld>
            <a:endParaRPr lang="en-US"/>
          </a:p>
        </p:txBody>
      </p:sp>
      <p:graphicFrame>
        <p:nvGraphicFramePr>
          <p:cNvPr id="6" name="ChartObject"/>
          <p:cNvGraphicFramePr>
            <a:graphicFrameLocks noChangeAspect="1"/>
          </p:cNvGraphicFramePr>
          <p:nvPr>
            <p:extLst>
              <p:ext uri="{D42A27DB-BD31-4B8C-83A1-F6EECF244321}">
                <p14:modId xmlns:p14="http://schemas.microsoft.com/office/powerpoint/2010/main" val="916995937"/>
              </p:ext>
            </p:extLst>
          </p:nvPr>
        </p:nvGraphicFramePr>
        <p:xfrm>
          <a:off x="1569720" y="1682496"/>
          <a:ext cx="9052560" cy="4114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124861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QuestionTitle"/>
          <p:cNvSpPr>
            <a:spLocks noGrp="1"/>
          </p:cNvSpPr>
          <p:nvPr>
            <p:ph type="title"/>
          </p:nvPr>
        </p:nvSpPr>
        <p:spPr/>
        <p:txBody>
          <a:bodyPr/>
          <a:lstStyle/>
          <a:p>
            <a:r>
              <a:rPr lang="en-IN" sz="2400" dirty="0">
                <a:solidFill>
                  <a:srgbClr val="53565A"/>
                </a:solidFill>
                <a:latin typeface="+mj-lt"/>
              </a:rPr>
              <a:t>What are the most important challenges facing your business today? </a:t>
            </a:r>
          </a:p>
        </p:txBody>
      </p:sp>
      <p:sp>
        <p:nvSpPr>
          <p:cNvPr id="4" name="Slide Number Placeholder 3"/>
          <p:cNvSpPr>
            <a:spLocks noGrp="1"/>
          </p:cNvSpPr>
          <p:nvPr>
            <p:ph type="sldNum" sz="quarter" idx="7"/>
          </p:nvPr>
        </p:nvSpPr>
        <p:spPr/>
        <p:txBody>
          <a:bodyPr/>
          <a:lstStyle/>
          <a:p>
            <a:fld id="{B6F15528-21DE-4FAA-801E-634DDDAF4B2B}" type="slidenum">
              <a:rPr lang="en-US" smtClean="0"/>
              <a:t>8</a:t>
            </a:fld>
            <a:endParaRPr lang="en-US"/>
          </a:p>
        </p:txBody>
      </p:sp>
      <p:graphicFrame>
        <p:nvGraphicFramePr>
          <p:cNvPr id="6" name="ChartObject"/>
          <p:cNvGraphicFramePr>
            <a:graphicFrameLocks noChangeAspect="1"/>
          </p:cNvGraphicFramePr>
          <p:nvPr>
            <p:extLst>
              <p:ext uri="{D42A27DB-BD31-4B8C-83A1-F6EECF244321}">
                <p14:modId xmlns:p14="http://schemas.microsoft.com/office/powerpoint/2010/main" val="502007574"/>
              </p:ext>
            </p:extLst>
          </p:nvPr>
        </p:nvGraphicFramePr>
        <p:xfrm>
          <a:off x="1569720" y="1682496"/>
          <a:ext cx="9052560" cy="4114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124861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QuestionTitle"/>
          <p:cNvSpPr>
            <a:spLocks noGrp="1"/>
          </p:cNvSpPr>
          <p:nvPr>
            <p:ph type="title"/>
          </p:nvPr>
        </p:nvSpPr>
        <p:spPr/>
        <p:txBody>
          <a:bodyPr/>
          <a:lstStyle/>
          <a:p>
            <a:r>
              <a:rPr lang="en-IN" sz="2400" dirty="0">
                <a:solidFill>
                  <a:srgbClr val="53565A"/>
                </a:solidFill>
                <a:latin typeface="+mj-lt"/>
              </a:rPr>
              <a:t>What are the most important public policy issues facing Washington state?</a:t>
            </a:r>
          </a:p>
        </p:txBody>
      </p:sp>
      <p:sp>
        <p:nvSpPr>
          <p:cNvPr id="4" name="Slide Number Placeholder 3"/>
          <p:cNvSpPr>
            <a:spLocks noGrp="1"/>
          </p:cNvSpPr>
          <p:nvPr>
            <p:ph type="sldNum" sz="quarter" idx="7"/>
          </p:nvPr>
        </p:nvSpPr>
        <p:spPr/>
        <p:txBody>
          <a:bodyPr/>
          <a:lstStyle/>
          <a:p>
            <a:fld id="{B6F15528-21DE-4FAA-801E-634DDDAF4B2B}" type="slidenum">
              <a:rPr lang="en-US" smtClean="0"/>
              <a:t>9</a:t>
            </a:fld>
            <a:endParaRPr lang="en-US"/>
          </a:p>
        </p:txBody>
      </p:sp>
      <p:graphicFrame>
        <p:nvGraphicFramePr>
          <p:cNvPr id="6" name="ChartObject"/>
          <p:cNvGraphicFramePr>
            <a:graphicFrameLocks noChangeAspect="1"/>
          </p:cNvGraphicFramePr>
          <p:nvPr>
            <p:extLst>
              <p:ext uri="{D42A27DB-BD31-4B8C-83A1-F6EECF244321}">
                <p14:modId xmlns:p14="http://schemas.microsoft.com/office/powerpoint/2010/main" val="643425936"/>
              </p:ext>
            </p:extLst>
          </p:nvPr>
        </p:nvGraphicFramePr>
        <p:xfrm>
          <a:off x="1569720" y="1682496"/>
          <a:ext cx="9052560" cy="4114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124861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10.0.17763.0"/>
  <p:tag name="AS_RELEASE_DATE" val="2021.10.14"/>
  <p:tag name="AS_TITLE" val="Aspose.Slides for .NET 4.0"/>
  <p:tag name="AS_VERSION" val="21.10"/>
</p:tagLst>
</file>

<file path=ppt/theme/theme1.xml><?xml version="1.0" encoding="utf-8"?>
<a:theme xmlns:a="http://schemas.openxmlformats.org/drawingml/2006/main" name="Default Theme">
  <a:themeElements>
    <a:clrScheme name="K12 Insight">
      <a:dk1>
        <a:sysClr val="windowText" lastClr="000000"/>
      </a:dk1>
      <a:lt1>
        <a:sysClr val="window" lastClr="FFFFFF"/>
      </a:lt1>
      <a:dk2>
        <a:srgbClr val="333333"/>
      </a:dk2>
      <a:lt2>
        <a:srgbClr val="EBEBEB"/>
      </a:lt2>
      <a:accent1>
        <a:srgbClr val="0887C9"/>
      </a:accent1>
      <a:accent2>
        <a:srgbClr val="13569A"/>
      </a:accent2>
      <a:accent3>
        <a:srgbClr val="63AD44"/>
      </a:accent3>
      <a:accent4>
        <a:srgbClr val="F5B81F"/>
      </a:accent4>
      <a:accent5>
        <a:srgbClr val="E84425"/>
      </a:accent5>
      <a:accent6>
        <a:srgbClr val="EBEBEB"/>
      </a:accent6>
      <a:hlink>
        <a:srgbClr val="13569A"/>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efault Theme" id="{703AAC3A-C137-4B24-AB20-0B7882794855}" vid="{1DB68D3A-BFFB-420E-84D6-360A3C191B14}"/>
    </a:ext>
  </a:extLst>
</a:theme>
</file>

<file path=ppt/theme/theme2.xml><?xml version="1.0" encoding="utf-8"?>
<a:theme xmlns:a="http://schemas.openxmlformats.org/drawingml/2006/main" name="Office Theme">
  <a:themeElements>
    <a:clrScheme name="Custom 1">
      <a:dk1>
        <a:srgbClr val="636569"/>
      </a:dk1>
      <a:lt1>
        <a:srgbClr val="FFFFFF"/>
      </a:lt1>
      <a:dk2>
        <a:srgbClr val="52555A"/>
      </a:dk2>
      <a:lt2>
        <a:srgbClr val="E7E6E6"/>
      </a:lt2>
      <a:accent1>
        <a:srgbClr val="636569"/>
      </a:accent1>
      <a:accent2>
        <a:srgbClr val="51BC7F"/>
      </a:accent2>
      <a:accent3>
        <a:srgbClr val="ADC763"/>
      </a:accent3>
      <a:accent4>
        <a:srgbClr val="173F79"/>
      </a:accent4>
      <a:accent5>
        <a:srgbClr val="5B9BD5"/>
      </a:accent5>
      <a:accent6>
        <a:srgbClr val="70AD47"/>
      </a:accent6>
      <a:hlink>
        <a:srgbClr val="51BC7F"/>
      </a:hlink>
      <a:folHlink>
        <a:srgbClr val="ADC763"/>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1249</TotalTime>
  <Words>644</Words>
  <Application>Microsoft Macintosh PowerPoint</Application>
  <PresentationFormat>Widescreen</PresentationFormat>
  <Paragraphs>100</Paragraphs>
  <Slides>19</Slides>
  <Notes>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19</vt:i4>
      </vt:variant>
    </vt:vector>
  </HeadingPairs>
  <TitlesOfParts>
    <vt:vector size="26" baseType="lpstr">
      <vt:lpstr>Arial</vt:lpstr>
      <vt:lpstr>Calibri</vt:lpstr>
      <vt:lpstr>Calibri Light</vt:lpstr>
      <vt:lpstr>SkolarSansLatn-Bd</vt:lpstr>
      <vt:lpstr>Wingdings</vt:lpstr>
      <vt:lpstr>Default Theme</vt:lpstr>
      <vt:lpstr>Office Theme</vt:lpstr>
      <vt:lpstr>PowerPoint Presentation</vt:lpstr>
      <vt:lpstr>How would you rate the current Washington economy?</vt:lpstr>
      <vt:lpstr>How healthy would say your business is at this moment?</vt:lpstr>
      <vt:lpstr>In the next 6 months, will your business experience ...</vt:lpstr>
      <vt:lpstr>Do you expect the Washington economy to enter a recession in the next year?</vt:lpstr>
      <vt:lpstr>When do you expect the Washington economy to be in a recession?</vt:lpstr>
      <vt:lpstr>What are the most important challenges facing your business today?</vt:lpstr>
      <vt:lpstr>What are the most important challenges facing your business today? </vt:lpstr>
      <vt:lpstr>What are the most important public policy issues facing Washington state?</vt:lpstr>
      <vt:lpstr>Is your business experiencing difficulty finding enough workers?</vt:lpstr>
      <vt:lpstr>If you are experiencing difficulty hiring workers, at which skill level are you experiencing the most difficulty?</vt:lpstr>
      <vt:lpstr>How many open positions are you attempting to fill now?</vt:lpstr>
      <vt:lpstr>What is your starting wage or salary for the positions you’re seeking to fill?</vt:lpstr>
      <vt:lpstr>Do most of the jobs you're attempting to fill require a:</vt:lpstr>
      <vt:lpstr>Our Vitals: Washington employees are talented and prepared.</vt:lpstr>
      <vt:lpstr>PowerPoint Presentation</vt:lpstr>
      <vt:lpstr>PowerPoint Presentation</vt:lpstr>
      <vt:lpstr>PowerPoint Presentation</vt:lpstr>
      <vt:lpstr>PowerPoint Presentation</vt:lpstr>
    </vt:vector>
  </TitlesOfParts>
  <Company>Sogolytics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 R Gill</dc:creator>
  <cp:lastModifiedBy>Erika Borg</cp:lastModifiedBy>
  <cp:revision>7</cp:revision>
  <dcterms:created xsi:type="dcterms:W3CDTF">2016-10-21T13:16:32Z</dcterms:created>
  <dcterms:modified xsi:type="dcterms:W3CDTF">2023-04-26T19:09:09Z</dcterms:modified>
</cp:coreProperties>
</file>