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5"/>
  </p:sldMasterIdLst>
  <p:notesMasterIdLst>
    <p:notesMasterId r:id="rId19"/>
  </p:notesMasterIdLst>
  <p:handoutMasterIdLst>
    <p:handoutMasterId r:id="rId20"/>
  </p:handoutMasterIdLst>
  <p:sldIdLst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1" r:id="rId18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2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10/13/2023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10/13/2023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8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 u="none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750" b="0" i="1" u="none" kern="1200" baseline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except where otherwise noted.</a:t>
            </a:r>
            <a:endParaRPr lang="en-US" sz="750" b="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973916" y="6435073"/>
            <a:ext cx="480406" cy="228600"/>
            <a:chOff x="973916" y="6435073"/>
            <a:chExt cx="480406" cy="228600"/>
          </a:xfrm>
        </p:grpSpPr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916" y="6435073"/>
              <a:ext cx="228600" cy="22860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5722" y="6435073"/>
              <a:ext cx="228600" cy="228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10/13/2023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10/13/2023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10/13/2023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10/13/2023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10/13/2023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10/13/2023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10/13/2023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10/13/2023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  <p:sldLayoutId id="214748367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skenesson@sbctc.edu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ederalregister.gov/documents/2023/10/10/2023-20385/financial-value-transparency-and-gainful-employmen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0828" y="4618065"/>
            <a:ext cx="8336975" cy="999259"/>
          </a:xfrm>
        </p:spPr>
        <p:txBody>
          <a:bodyPr/>
          <a:lstStyle/>
          <a:p>
            <a:r>
              <a:rPr lang="en-US" sz="4000" dirty="0"/>
              <a:t>Gainful employment - update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9888" y="5769402"/>
            <a:ext cx="6655752" cy="758825"/>
          </a:xfrm>
        </p:spPr>
        <p:txBody>
          <a:bodyPr/>
          <a:lstStyle/>
          <a:p>
            <a:r>
              <a:rPr lang="en-US" dirty="0"/>
              <a:t>Summer Kenesson, Director of Policy Research, SBCTC</a:t>
            </a:r>
          </a:p>
          <a:p>
            <a:r>
              <a:rPr lang="en-US" dirty="0"/>
              <a:t>October 13,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943C8-6577-4BE1-B3A5-C58E4F352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similarities and differences in 2024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EA43A-12BF-4255-8CEA-9ED582A70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 is procuring more of the data and completing more of the calculations</a:t>
            </a:r>
          </a:p>
          <a:p>
            <a:r>
              <a:rPr lang="en-US" dirty="0"/>
              <a:t>Student acknowledgements required for failing programs</a:t>
            </a:r>
          </a:p>
          <a:p>
            <a:r>
              <a:rPr lang="en-US" dirty="0"/>
              <a:t>Program reporting– more programs, programs with same 4 digit CIP, program descriptions, all enrollments regardless of aid</a:t>
            </a:r>
          </a:p>
          <a:p>
            <a:r>
              <a:rPr lang="en-US" dirty="0"/>
              <a:t>Student reporting – few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0EC92A-1667-4F93-8D57-986F0AFD3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810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8AD60-CBDA-42CB-B95C-45B1E7900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burden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6D158-FA65-4BE7-9B13-38790ED16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By July 31:</a:t>
            </a:r>
          </a:p>
          <a:p>
            <a:pPr lvl="1"/>
            <a:r>
              <a:rPr lang="en-US" sz="2000" dirty="0"/>
              <a:t>6 years of historical program and student data (annual additions due October 1 for 2025 onward)</a:t>
            </a:r>
          </a:p>
          <a:p>
            <a:r>
              <a:rPr lang="en-US" sz="2000" dirty="0"/>
              <a:t>By December 1</a:t>
            </a:r>
          </a:p>
          <a:p>
            <a:pPr lvl="1"/>
            <a:r>
              <a:rPr lang="en-US" sz="2000" dirty="0"/>
              <a:t>Statement of certification for eligible GE programs (mainly accreditation)</a:t>
            </a:r>
          </a:p>
          <a:p>
            <a:r>
              <a:rPr lang="en-US" sz="2000" dirty="0"/>
              <a:t>Beginning July 1, 2026</a:t>
            </a:r>
          </a:p>
          <a:p>
            <a:pPr lvl="1"/>
            <a:r>
              <a:rPr lang="en-US" sz="2000" dirty="0"/>
              <a:t>Issue a warning to students enrolled or enrolling in any program that could become ineligible (detailed requirements)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C85AA8-4D7D-4C54-AF15-C328EFCD8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334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8DA62-0853-40F1-A291-F30E2E8A0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sbctc</a:t>
            </a:r>
            <a:r>
              <a:rPr lang="en-US" dirty="0"/>
              <a:t> support in 23-24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36084-5C9F-48E7-9BB0-83B35AB44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Planned support includes:</a:t>
            </a:r>
          </a:p>
          <a:p>
            <a:pPr lvl="1"/>
            <a:r>
              <a:rPr lang="en-US" sz="2000" dirty="0"/>
              <a:t>Informing commissions and councils of the new rule, changes, and updates –Work group with research and planning committee to prepare for the reporting burden, considering potential of centralized reporting</a:t>
            </a:r>
          </a:p>
          <a:p>
            <a:pPr lvl="1"/>
            <a:r>
              <a:rPr lang="en-US" sz="2000" dirty="0"/>
              <a:t>Testing programs with the new metrics to identify potential at-risk programs</a:t>
            </a:r>
          </a:p>
          <a:p>
            <a:pPr lvl="1"/>
            <a:r>
              <a:rPr lang="en-US" sz="2000" dirty="0"/>
              <a:t>Providing a point of contact with the DoE</a:t>
            </a:r>
          </a:p>
          <a:p>
            <a:pPr lvl="1"/>
            <a:r>
              <a:rPr lang="en-US" sz="2000" dirty="0"/>
              <a:t>Developing communication templates</a:t>
            </a:r>
          </a:p>
          <a:p>
            <a:pPr marL="0" indent="0">
              <a:buNone/>
            </a:pPr>
            <a:r>
              <a:rPr lang="en-US" sz="2000" dirty="0"/>
              <a:t>We welcome input and suggestions on what would be helpful; to skenesson@sbctc.edu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4962CE-5C82-4870-800B-C88E999A5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801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Contact: </a:t>
            </a:r>
          </a:p>
          <a:p>
            <a:pPr marL="0" indent="0">
              <a:buNone/>
            </a:pPr>
            <a:r>
              <a:rPr lang="en-US" dirty="0"/>
              <a:t>Summer Kenesson, Director of Policy Research SBCTC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skenesson@sbctc.edu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Background of the gainful employment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860" y="2726880"/>
            <a:ext cx="8336975" cy="3757046"/>
          </a:xfrm>
        </p:spPr>
        <p:txBody>
          <a:bodyPr/>
          <a:lstStyle/>
          <a:p>
            <a:r>
              <a:rPr lang="en-US" sz="2000" dirty="0"/>
              <a:t>Department of Education regulation established in 2011, but not implemented until 2014 due to legal challenges</a:t>
            </a:r>
          </a:p>
          <a:p>
            <a:r>
              <a:rPr lang="en-US" sz="2000" dirty="0"/>
              <a:t>Intended to ensure that graduates of professional-technical certificate programs and private college vocational programs had reasonable potential to earn wages sufficient to repay student loan debt</a:t>
            </a:r>
          </a:p>
          <a:p>
            <a:r>
              <a:rPr lang="en-US" sz="2000" dirty="0"/>
              <a:t>Utilized a formula to relate tuition costs and loan debt to employment outcomes with acceptable debt to earnings ratio thresholds</a:t>
            </a:r>
          </a:p>
          <a:p>
            <a:r>
              <a:rPr lang="en-US" sz="2000" dirty="0"/>
              <a:t>Individual colleges were responsible for collecting and publishing the data</a:t>
            </a:r>
          </a:p>
          <a:p>
            <a:r>
              <a:rPr lang="en-US" sz="2000" dirty="0"/>
              <a:t>Programs that did not reach the thresholds were give a probationary period to improve outcomes or would risk losing eligibility for federal financial aid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5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94256-CAEC-47EA-BA6F-E7D81CCE9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Background of the gainful employment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BD5A5-8102-4781-BEB1-898E73A98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59" y="2536943"/>
            <a:ext cx="8336975" cy="375704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For the WA CTC system, the challenges of implementing the 2014 GE rule included:</a:t>
            </a:r>
          </a:p>
          <a:p>
            <a:pPr lvl="1"/>
            <a:r>
              <a:rPr lang="en-US" sz="1600" dirty="0"/>
              <a:t>Confusion on what programs were included (called ‘eligible’)</a:t>
            </a:r>
          </a:p>
          <a:p>
            <a:pPr lvl="1"/>
            <a:r>
              <a:rPr lang="en-US" sz="1600" dirty="0"/>
              <a:t>Workload – colleges had to provide 7 years of student record level data from multiple sources and in incompatible formats</a:t>
            </a:r>
          </a:p>
          <a:p>
            <a:pPr lvl="1"/>
            <a:r>
              <a:rPr lang="en-US" sz="1600" dirty="0"/>
              <a:t>Navigating data sources for consistency and for programs lacking significant amounts of employment outcome data</a:t>
            </a:r>
          </a:p>
          <a:p>
            <a:pPr lvl="1"/>
            <a:r>
              <a:rPr lang="en-US" sz="1600" dirty="0"/>
              <a:t>Lack of clarity on requirements to publish GE program data, especially with regard to FERPA and personally identifiable information (PII)</a:t>
            </a:r>
          </a:p>
          <a:p>
            <a:pPr lvl="1"/>
            <a:r>
              <a:rPr lang="en-US" sz="1600" dirty="0"/>
              <a:t>Tight timeline made system-level coordination very challenging, as well as colleges’ capacity to manage the data processing</a:t>
            </a:r>
          </a:p>
          <a:p>
            <a:pPr lvl="1"/>
            <a:r>
              <a:rPr lang="en-US" sz="1600" dirty="0"/>
              <a:t>In some cases, colleges struggled with support for resources and coordination across data providers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9DF9C-4008-4AF8-91C0-ED347FB9D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326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E7A3A-3657-43E2-8E81-150BA22D1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from the 2014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9C0CF-BA3E-4A88-A741-13B232A0C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Washington, for our system:</a:t>
            </a:r>
          </a:p>
          <a:p>
            <a:pPr lvl="1"/>
            <a:r>
              <a:rPr lang="en-US" dirty="0"/>
              <a:t>No colleges had a program fail to meet the thresholds, but some were close</a:t>
            </a:r>
          </a:p>
          <a:p>
            <a:pPr lvl="1"/>
            <a:r>
              <a:rPr lang="en-US" dirty="0"/>
              <a:t>Had a program been put in probationary status, there was little scope on what options colleges would have for improvements</a:t>
            </a:r>
          </a:p>
          <a:p>
            <a:pPr lvl="1"/>
            <a:r>
              <a:rPr lang="en-US" dirty="0"/>
              <a:t>GE struggled to gain significant ground as a meaningful tool for colleges or students</a:t>
            </a:r>
          </a:p>
          <a:p>
            <a:pPr marL="457200" lvl="1" indent="0" algn="ctr">
              <a:buNone/>
            </a:pPr>
            <a:r>
              <a:rPr lang="en-US" dirty="0"/>
              <a:t>The rule was rescinded in 2019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1B687E-894A-43DF-938C-E4ED58FAF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967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EBB6F-8216-4B55-B0E9-AB50070EA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of the Gainful employment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75A12-7CCA-4FB3-8B84-08DC2FC8E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rule has been moving through federal legislation for a return, with consultation and recognition of challenges from the previous iteration</a:t>
            </a:r>
          </a:p>
          <a:p>
            <a:r>
              <a:rPr lang="en-US" dirty="0"/>
              <a:t>Expected to be implemented July 1, 2024</a:t>
            </a:r>
          </a:p>
          <a:p>
            <a:r>
              <a:rPr lang="en-US" dirty="0"/>
              <a:t>Legal challenges are again underway from private sector vocational colleges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F70BA9-52D9-419D-8AA7-4A9DB265A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14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76C50-2513-40BF-A2EF-6AB42208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 2.0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BA259-8D8F-4E61-BEAC-45C386B59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Information is published in the </a:t>
            </a:r>
            <a:r>
              <a:rPr lang="en-US" sz="2400" dirty="0">
                <a:hlinkClick r:id="rId2"/>
              </a:rPr>
              <a:t>Federal Register :: Financial Value Transparency and Gainful Employment</a:t>
            </a:r>
            <a:endParaRPr lang="en-US" sz="2400" dirty="0"/>
          </a:p>
          <a:p>
            <a:r>
              <a:rPr lang="en-US" sz="2400" dirty="0"/>
              <a:t>Current proposal cites ‘certificate programs and graduate degree programs’ at public institutions as ‘eligible GE programs’ but all Title IV-eligible programs will be required to report data</a:t>
            </a:r>
          </a:p>
          <a:p>
            <a:r>
              <a:rPr lang="en-US" sz="2400" dirty="0"/>
              <a:t>Stackable credentials are counted </a:t>
            </a:r>
            <a:r>
              <a:rPr lang="en-US" sz="2400" b="1" i="1" dirty="0"/>
              <a:t>as the highest credential a student earns </a:t>
            </a:r>
          </a:p>
          <a:p>
            <a:r>
              <a:rPr lang="en-US" sz="2400" dirty="0"/>
              <a:t>Embedded certificates will be included if students enroll separately from the degree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93CD11-22B2-4DA8-B500-3B420F065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74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B8829-DE95-4413-90CA-A88A54E55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 2.0 proposed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33353-C429-4E3D-AC72-F5DD7F540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Subpart Q (‘Financial Value Transparency Framework’)</a:t>
            </a:r>
          </a:p>
          <a:p>
            <a:pPr lvl="1"/>
            <a:r>
              <a:rPr lang="en-US" sz="2000" dirty="0"/>
              <a:t>Applies to </a:t>
            </a:r>
            <a:r>
              <a:rPr lang="en-US" sz="2000" b="1" dirty="0"/>
              <a:t>all Title IV programs</a:t>
            </a:r>
          </a:p>
          <a:p>
            <a:pPr lvl="1"/>
            <a:r>
              <a:rPr lang="en-US" sz="2000" dirty="0"/>
              <a:t>Measure of earnings of graduates compared to ‘typical high school graduates’</a:t>
            </a:r>
          </a:p>
          <a:p>
            <a:pPr lvl="1"/>
            <a:r>
              <a:rPr lang="en-US" sz="2000" dirty="0"/>
              <a:t>Measure of debt burden for ‘typical graduates’</a:t>
            </a:r>
          </a:p>
          <a:p>
            <a:pPr lvl="1"/>
            <a:r>
              <a:rPr lang="en-US" sz="2000" dirty="0"/>
              <a:t>Performance benchmarks for each measure</a:t>
            </a:r>
          </a:p>
          <a:p>
            <a:pPr lvl="1"/>
            <a:r>
              <a:rPr lang="en-US" sz="2000" dirty="0"/>
              <a:t>Data will be published via a program information website maintained by the DoE</a:t>
            </a:r>
          </a:p>
          <a:p>
            <a:pPr lvl="1"/>
            <a:r>
              <a:rPr lang="en-US" sz="2000" dirty="0"/>
              <a:t>Prospective students for eligible GE programs with ‘poor outcomes under the debt-burden measures’ will be required to confirm viewing this data before enrollment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4CB9A-5D9E-46EF-94A4-345C1704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452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45A03-59A7-4B8B-BA67-D20CE39EC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 2.0 proposed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A716D-41DA-4039-A70E-F9149CBCD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Subpart S (“Accountability Framework”</a:t>
            </a:r>
          </a:p>
          <a:p>
            <a:r>
              <a:rPr lang="en-US" sz="2400" dirty="0"/>
              <a:t>Applies the general metrics to eligible GE programs and applies a threshold for earnings premium (compared to high school graduates) and debt burden</a:t>
            </a:r>
          </a:p>
          <a:p>
            <a:r>
              <a:rPr lang="en-US" sz="2400" dirty="0"/>
              <a:t>Programs that ‘fail’ the same measure in any 2 of 3 consecutive years will lose Title IV eligibility</a:t>
            </a:r>
          </a:p>
          <a:p>
            <a:r>
              <a:rPr lang="en-US" sz="2400" dirty="0"/>
              <a:t>Programs that will fail must notify currently enrolled and prospective students, and students must acknowledge the warning via DoE’s website before FA disbursement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54459-5276-4722-AE31-6E49C2C8A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657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5D833-7F9C-4353-A1F9-2EE18A07B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Subpart q financial Value Transparency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4F4F2-FCAA-4129-ADD1-E92A74726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Metrics are published in 668.401 onward</a:t>
            </a:r>
          </a:p>
          <a:p>
            <a:r>
              <a:rPr lang="en-US" sz="1800" dirty="0"/>
              <a:t>The DoE will calculate two debt to earnings rates: discretionary (includes a ‘Poverty Guideline’ measure and an annual loan payment) and annual (loan payment/median annual earnings)</a:t>
            </a:r>
          </a:p>
          <a:p>
            <a:pPr lvl="1"/>
            <a:r>
              <a:rPr lang="en-US" sz="1600" dirty="0"/>
              <a:t>Eligible programs will fail under debt to earnings if Its discretionary debt-to-earnings rate is greater than 20 percent </a:t>
            </a:r>
            <a:r>
              <a:rPr lang="en-US" sz="1600" b="1" i="1" dirty="0"/>
              <a:t>and </a:t>
            </a:r>
            <a:r>
              <a:rPr lang="en-US" sz="1600" dirty="0"/>
              <a:t>Its annual debt-to-earnings rate is greater than 8 percent</a:t>
            </a:r>
          </a:p>
          <a:p>
            <a:r>
              <a:rPr lang="en-US" sz="1800" dirty="0"/>
              <a:t>The DoE will calculate the earnings premium measure using ‘a federal agency with earnings data’ to report media annual earnings for a program cohort</a:t>
            </a:r>
          </a:p>
          <a:p>
            <a:pPr lvl="1"/>
            <a:r>
              <a:rPr lang="en-US" sz="1600" dirty="0"/>
              <a:t>Programs will fail under earnings premium if the median annual earnings of the students who completed the program are equal to or less than the earnings threshold.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8EF90-275F-4756-939B-D10E4988B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53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ECA933C-E61D-4F0A-B8CC-7399F5DE585F}" vid="{FB695196-C725-406F-B47F-C1D50E497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Content_x0020_Owner xmlns="d9922a8a-c8e9-487d-95d2-c6b1c2450a72">
      <UserInfo>
        <DisplayName>Katie Rose</DisplayName>
        <AccountId>85</AccountId>
        <AccountType/>
      </UserInfo>
    </Content_x0020_Owner>
    <IconOverlay xmlns="d9922a8a-c8e9-487d-95d2-c6b1c2450a72" xsi:nil="true"/>
    <Menu_x0020_Group xmlns="d9922a8a-c8e9-487d-95d2-c6b1c2450a72">Publications &amp; Printing</Menu_x0020_Group>
    <Category xmlns="d9922a8a-c8e9-487d-95d2-c6b1c2450a72">SBCTC Templates</Category>
    <_dlc_DocId xmlns="03e82ba2-b1c2-49ab-af23-43782fb35cbc">Z7X6SQ3F62JH-64-83</_dlc_DocId>
    <_dlc_DocIdUrl xmlns="03e82ba2-b1c2-49ab-af23-43782fb35cbc">
      <Url>https://portal.sbctc.edu/sites/Intranet/publications/_layouts/15/DocIdRedir.aspx?ID=Z7X6SQ3F62JH-64-83</Url>
      <Description>Z7X6SQ3F62JH-64-83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48E665ECF7842A8E9F6A6D42CD1A8" ma:contentTypeVersion="512" ma:contentTypeDescription="Create a new document." ma:contentTypeScope="" ma:versionID="b2f5aace42db6ffc25899c9760a2145e">
  <xsd:schema xmlns:xsd="http://www.w3.org/2001/XMLSchema" xmlns:xs="http://www.w3.org/2001/XMLSchema" xmlns:p="http://schemas.microsoft.com/office/2006/metadata/properties" xmlns:ns1="http://schemas.microsoft.com/sharepoint/v3" xmlns:ns2="d9922a8a-c8e9-487d-95d2-c6b1c2450a72" xmlns:ns3="03e82ba2-b1c2-49ab-af23-43782fb35cbc" targetNamespace="http://schemas.microsoft.com/office/2006/metadata/properties" ma:root="true" ma:fieldsID="3bdb47f55d4bbc6b9ca2f98c66e7a660" ns1:_="" ns2:_="" ns3:_="">
    <xsd:import namespace="http://schemas.microsoft.com/sharepoint/v3"/>
    <xsd:import namespace="d9922a8a-c8e9-487d-95d2-c6b1c2450a72"/>
    <xsd:import namespace="03e82ba2-b1c2-49ab-af23-43782fb35cbc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3:_dlc_DocId" minOccurs="0"/>
                <xsd:element ref="ns3:_dlc_DocIdUrl" minOccurs="0"/>
                <xsd:element ref="ns3:_dlc_DocIdPersistId" minOccurs="0"/>
                <xsd:element ref="ns2:IconOverlay" minOccurs="0"/>
                <xsd:element ref="ns1:PublishingExpirationDate" minOccurs="0"/>
                <xsd:element ref="ns1:PublishingStartDate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15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  <xsd:element name="PublishingStartDate" ma:index="16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22a8a-c8e9-487d-95d2-c6b1c2450a72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 ma:readOnly="false">
      <xsd:simpleType>
        <xsd:restriction base="dms:Choice">
          <xsd:enumeration value="Business Cards"/>
          <xsd:enumeration value="Name Badges"/>
          <xsd:enumeration value="Logos"/>
          <xsd:enumeration value="SBCTC Templates"/>
          <xsd:enumeration value="Style Guide"/>
          <xsd:enumeration value="Zoom Backgrounds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conOverlay" ma:index="14" nillable="true" ma:displayName="IconOverlay" ma:internalName="IconOverlay" ma:readOnly="false">
      <xsd:simpleType>
        <xsd:restriction base="dms:Text"/>
      </xsd:simpleType>
    </xsd:element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e82ba2-b1c2-49ab-af23-43782fb35cbc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5940EB-9295-40F5-8C8B-916A82F32F4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5C388AF-9EF2-40E4-AC4E-C9E502C2E4DC}">
  <ds:schemaRefs>
    <ds:schemaRef ds:uri="http://schemas.openxmlformats.org/package/2006/metadata/core-properties"/>
    <ds:schemaRef ds:uri="http://schemas.microsoft.com/office/2006/metadata/properties"/>
    <ds:schemaRef ds:uri="http://schemas.microsoft.com/sharepoint/v3"/>
    <ds:schemaRef ds:uri="http://purl.org/dc/dcmitype/"/>
    <ds:schemaRef ds:uri="http://www.w3.org/XML/1998/namespace"/>
    <ds:schemaRef ds:uri="http://schemas.microsoft.com/office/2006/documentManagement/types"/>
    <ds:schemaRef ds:uri="03e82ba2-b1c2-49ab-af23-43782fb35cbc"/>
    <ds:schemaRef ds:uri="http://purl.org/dc/elements/1.1/"/>
    <ds:schemaRef ds:uri="http://purl.org/dc/terms/"/>
    <ds:schemaRef ds:uri="http://schemas.microsoft.com/office/infopath/2007/PartnerControls"/>
    <ds:schemaRef ds:uri="d9922a8a-c8e9-487d-95d2-c6b1c2450a72"/>
  </ds:schemaRefs>
</ds:datastoreItem>
</file>

<file path=customXml/itemProps3.xml><?xml version="1.0" encoding="utf-8"?>
<ds:datastoreItem xmlns:ds="http://schemas.openxmlformats.org/officeDocument/2006/customXml" ds:itemID="{ADB5638D-D5BF-4859-98A2-1C19EAA93CE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05E8C76-8EA5-44F8-A2CF-289DAC3ACE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9922a8a-c8e9-487d-95d2-c6b1c2450a72"/>
    <ds:schemaRef ds:uri="03e82ba2-b1c2-49ab-af23-43782fb35c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938</Words>
  <Application>Microsoft Office PowerPoint</Application>
  <PresentationFormat>On-screen Show (4:3)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Franklin Gothic Book</vt:lpstr>
      <vt:lpstr>Franklin Gothic Medium</vt:lpstr>
      <vt:lpstr>Office Theme</vt:lpstr>
      <vt:lpstr>Gainful employment - update</vt:lpstr>
      <vt:lpstr>Background of the gainful employment rule</vt:lpstr>
      <vt:lpstr>Background of the gainful employment rule</vt:lpstr>
      <vt:lpstr>Outcomes from the 2014 rule</vt:lpstr>
      <vt:lpstr>Return of the Gainful employment rule</vt:lpstr>
      <vt:lpstr>Ge 2.0</vt:lpstr>
      <vt:lpstr>Ge 2.0 proposed metrics</vt:lpstr>
      <vt:lpstr>Ge 2.0 proposed metrics</vt:lpstr>
      <vt:lpstr>Subpart q financial Value Transparency</vt:lpstr>
      <vt:lpstr>similarities and differences in 2024 </vt:lpstr>
      <vt:lpstr>Reporting burden</vt:lpstr>
      <vt:lpstr>sbctc support in 23-24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SBCTC PowerPoint template--standard version</dc:title>
  <dc:creator>Katie Rose</dc:creator>
  <cp:lastModifiedBy>Summer Kenesson</cp:lastModifiedBy>
  <cp:revision>11</cp:revision>
  <cp:lastPrinted>2023-10-13T14:20:14Z</cp:lastPrinted>
  <dcterms:created xsi:type="dcterms:W3CDTF">2019-07-26T22:41:21Z</dcterms:created>
  <dcterms:modified xsi:type="dcterms:W3CDTF">2023-10-13T14:31:19Z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0x0101001F948E665ECF7842A8E9F6A6D42CD1A8</vt:lpwstr>
  </property>
  <property fmtid="{D5CDD505-2E9C-101B-9397-08002B2CF9AE}" pid="3" name="_dlc_DocIdItemGuid">
    <vt:lpwstr>bc372a88-358c-4bb6-8d38-dd951ccab0b4</vt:lpwstr>
  </property>
</Properties>
</file>