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4"/>
  </p:sldMasterIdLst>
  <p:notesMasterIdLst>
    <p:notesMasterId r:id="rId34"/>
  </p:notesMasterIdLst>
  <p:handoutMasterIdLst>
    <p:handoutMasterId r:id="rId35"/>
  </p:handoutMasterIdLst>
  <p:sldIdLst>
    <p:sldId id="259" r:id="rId5"/>
    <p:sldId id="302" r:id="rId6"/>
    <p:sldId id="370" r:id="rId7"/>
    <p:sldId id="356" r:id="rId8"/>
    <p:sldId id="359" r:id="rId9"/>
    <p:sldId id="365" r:id="rId10"/>
    <p:sldId id="366" r:id="rId11"/>
    <p:sldId id="358" r:id="rId12"/>
    <p:sldId id="367" r:id="rId13"/>
    <p:sldId id="357" r:id="rId14"/>
    <p:sldId id="364" r:id="rId15"/>
    <p:sldId id="360" r:id="rId16"/>
    <p:sldId id="329" r:id="rId17"/>
    <p:sldId id="362" r:id="rId18"/>
    <p:sldId id="363" r:id="rId19"/>
    <p:sldId id="355" r:id="rId20"/>
    <p:sldId id="361" r:id="rId21"/>
    <p:sldId id="341" r:id="rId22"/>
    <p:sldId id="369" r:id="rId23"/>
    <p:sldId id="375" r:id="rId24"/>
    <p:sldId id="345" r:id="rId25"/>
    <p:sldId id="368" r:id="rId26"/>
    <p:sldId id="350" r:id="rId27"/>
    <p:sldId id="277" r:id="rId28"/>
    <p:sldId id="347" r:id="rId29"/>
    <p:sldId id="371" r:id="rId30"/>
    <p:sldId id="374" r:id="rId31"/>
    <p:sldId id="372" r:id="rId32"/>
    <p:sldId id="373" r:id="rId33"/>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a:srgbClr val="C3C6C8"/>
    <a:srgbClr val="65CBC9"/>
    <a:srgbClr val="FE9700"/>
    <a:srgbClr val="0071CE"/>
    <a:srgbClr val="00C18B"/>
    <a:srgbClr val="E6E6E6"/>
    <a:srgbClr val="F4CD00"/>
    <a:srgbClr val="000000"/>
    <a:srgbClr val="FFB5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4BE98B-5DDB-EA37-9671-7D30C6D1E83E}" v="8" dt="2023-04-28T17:27:43.659"/>
    <p1510:client id="{3FBFC55B-ECE4-3170-7BFF-9C60478A965A}" v="14" dt="2023-04-28T16:43:06.187"/>
    <p1510:client id="{4956A7F4-4357-6206-341F-A630273B68E9}" v="63" dt="2023-04-25T17:58:22.246"/>
    <p1510:client id="{86C2006A-33D8-4892-B875-2D8F5F733DB2}" v="153" dt="2023-04-26T15:31:03.279"/>
    <p1510:client id="{888F70B0-C534-33E1-52BC-6C1613DCE67F}" v="19" dt="2023-04-25T18:04:10.9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nevieve Howard" userId="S::ghoward@sbctc.edu::4ab22cc7-ab2e-4640-9d0c-62dc461fe944" providerId="AD" clId="Web-{F125CA11-8411-C111-CBDC-DE76857F1468}"/>
    <pc:docChg chg="modSld">
      <pc:chgData name="Genevieve Howard" userId="S::ghoward@sbctc.edu::4ab22cc7-ab2e-4640-9d0c-62dc461fe944" providerId="AD" clId="Web-{F125CA11-8411-C111-CBDC-DE76857F1468}" dt="2023-04-14T17:40:14.508" v="175" actId="20577"/>
      <pc:docMkLst>
        <pc:docMk/>
      </pc:docMkLst>
      <pc:sldChg chg="modSp">
        <pc:chgData name="Genevieve Howard" userId="S::ghoward@sbctc.edu::4ab22cc7-ab2e-4640-9d0c-62dc461fe944" providerId="AD" clId="Web-{F125CA11-8411-C111-CBDC-DE76857F1468}" dt="2023-04-14T17:40:14.508" v="175" actId="20577"/>
        <pc:sldMkLst>
          <pc:docMk/>
          <pc:sldMk cId="2856413986" sldId="363"/>
        </pc:sldMkLst>
        <pc:spChg chg="mod">
          <ac:chgData name="Genevieve Howard" userId="S::ghoward@sbctc.edu::4ab22cc7-ab2e-4640-9d0c-62dc461fe944" providerId="AD" clId="Web-{F125CA11-8411-C111-CBDC-DE76857F1468}" dt="2023-04-14T17:40:14.508" v="175" actId="20577"/>
          <ac:spMkLst>
            <pc:docMk/>
            <pc:sldMk cId="2856413986" sldId="363"/>
            <ac:spMk id="3" creationId="{6A254DAD-00E1-E5D5-DC22-D9B61B90F40F}"/>
          </ac:spMkLst>
        </pc:spChg>
      </pc:sldChg>
    </pc:docChg>
  </pc:docChgLst>
  <pc:docChgLst>
    <pc:chgData name="Kimberly Ingram" userId="S::kingram@sbctc.edu::f52c1617-9f2c-4a08-9f9e-3a7d4abb7177" providerId="AD" clId="Web-{86C2006A-33D8-4892-B875-2D8F5F733DB2}"/>
    <pc:docChg chg="addSld modSld">
      <pc:chgData name="Kimberly Ingram" userId="S::kingram@sbctc.edu::f52c1617-9f2c-4a08-9f9e-3a7d4abb7177" providerId="AD" clId="Web-{86C2006A-33D8-4892-B875-2D8F5F733DB2}" dt="2023-04-26T15:31:03.279" v="152" actId="20577"/>
      <pc:docMkLst>
        <pc:docMk/>
      </pc:docMkLst>
      <pc:sldChg chg="modSp new">
        <pc:chgData name="Kimberly Ingram" userId="S::kingram@sbctc.edu::f52c1617-9f2c-4a08-9f9e-3a7d4abb7177" providerId="AD" clId="Web-{86C2006A-33D8-4892-B875-2D8F5F733DB2}" dt="2023-04-26T15:31:03.279" v="152" actId="20577"/>
        <pc:sldMkLst>
          <pc:docMk/>
          <pc:sldMk cId="3295927272" sldId="375"/>
        </pc:sldMkLst>
        <pc:spChg chg="mod">
          <ac:chgData name="Kimberly Ingram" userId="S::kingram@sbctc.edu::f52c1617-9f2c-4a08-9f9e-3a7d4abb7177" providerId="AD" clId="Web-{86C2006A-33D8-4892-B875-2D8F5F733DB2}" dt="2023-04-26T15:24:45.619" v="20" actId="20577"/>
          <ac:spMkLst>
            <pc:docMk/>
            <pc:sldMk cId="3295927272" sldId="375"/>
            <ac:spMk id="2" creationId="{9103CF0D-CB78-EFFE-4035-7A351A63D6C3}"/>
          </ac:spMkLst>
        </pc:spChg>
        <pc:spChg chg="mod">
          <ac:chgData name="Kimberly Ingram" userId="S::kingram@sbctc.edu::f52c1617-9f2c-4a08-9f9e-3a7d4abb7177" providerId="AD" clId="Web-{86C2006A-33D8-4892-B875-2D8F5F733DB2}" dt="2023-04-26T15:31:03.279" v="152" actId="20577"/>
          <ac:spMkLst>
            <pc:docMk/>
            <pc:sldMk cId="3295927272" sldId="375"/>
            <ac:spMk id="3" creationId="{C420600A-A97F-A3B4-F776-B74B098C99A6}"/>
          </ac:spMkLst>
        </pc:spChg>
      </pc:sldChg>
    </pc:docChg>
  </pc:docChgLst>
  <pc:docChgLst>
    <pc:chgData name="William Belden" userId="bc4b5dc7-8207-46ac-b5ce-0e58659641bb" providerId="ADAL" clId="{A48C426F-59E0-4565-A35A-DD475BEE6B89}"/>
    <pc:docChg chg="addSld delSld modSld">
      <pc:chgData name="William Belden" userId="bc4b5dc7-8207-46ac-b5ce-0e58659641bb" providerId="ADAL" clId="{A48C426F-59E0-4565-A35A-DD475BEE6B89}" dt="2023-04-05T22:50:27.117" v="35" actId="20577"/>
      <pc:docMkLst>
        <pc:docMk/>
      </pc:docMkLst>
      <pc:sldChg chg="modSp">
        <pc:chgData name="William Belden" userId="bc4b5dc7-8207-46ac-b5ce-0e58659641bb" providerId="ADAL" clId="{A48C426F-59E0-4565-A35A-DD475BEE6B89}" dt="2023-04-05T22:13:39.770" v="6" actId="20577"/>
        <pc:sldMkLst>
          <pc:docMk/>
          <pc:sldMk cId="3283783469" sldId="259"/>
        </pc:sldMkLst>
        <pc:spChg chg="mod">
          <ac:chgData name="William Belden" userId="bc4b5dc7-8207-46ac-b5ce-0e58659641bb" providerId="ADAL" clId="{A48C426F-59E0-4565-A35A-DD475BEE6B89}" dt="2023-04-05T22:13:39.770" v="6" actId="20577"/>
          <ac:spMkLst>
            <pc:docMk/>
            <pc:sldMk cId="3283783469" sldId="259"/>
            <ac:spMk id="6" creationId="{00000000-0000-0000-0000-000000000000}"/>
          </ac:spMkLst>
        </pc:spChg>
      </pc:sldChg>
      <pc:sldChg chg="add">
        <pc:chgData name="William Belden" userId="bc4b5dc7-8207-46ac-b5ce-0e58659641bb" providerId="ADAL" clId="{A48C426F-59E0-4565-A35A-DD475BEE6B89}" dt="2023-04-05T22:46:49.601" v="28"/>
        <pc:sldMkLst>
          <pc:docMk/>
          <pc:sldMk cId="2590402174" sldId="277"/>
        </pc:sldMkLst>
      </pc:sldChg>
      <pc:sldChg chg="modSp">
        <pc:chgData name="William Belden" userId="bc4b5dc7-8207-46ac-b5ce-0e58659641bb" providerId="ADAL" clId="{A48C426F-59E0-4565-A35A-DD475BEE6B89}" dt="2023-04-05T22:50:27.117" v="35" actId="20577"/>
        <pc:sldMkLst>
          <pc:docMk/>
          <pc:sldMk cId="47609468" sldId="302"/>
        </pc:sldMkLst>
        <pc:spChg chg="mod">
          <ac:chgData name="William Belden" userId="bc4b5dc7-8207-46ac-b5ce-0e58659641bb" providerId="ADAL" clId="{A48C426F-59E0-4565-A35A-DD475BEE6B89}" dt="2023-04-05T22:50:27.117" v="35" actId="20577"/>
          <ac:spMkLst>
            <pc:docMk/>
            <pc:sldMk cId="47609468" sldId="302"/>
            <ac:spMk id="2" creationId="{00000000-0000-0000-0000-000000000000}"/>
          </ac:spMkLst>
        </pc:spChg>
        <pc:spChg chg="mod">
          <ac:chgData name="William Belden" userId="bc4b5dc7-8207-46ac-b5ce-0e58659641bb" providerId="ADAL" clId="{A48C426F-59E0-4565-A35A-DD475BEE6B89}" dt="2023-04-05T22:13:52.346" v="26" actId="20577"/>
          <ac:spMkLst>
            <pc:docMk/>
            <pc:sldMk cId="47609468" sldId="302"/>
            <ac:spMk id="3" creationId="{00000000-0000-0000-0000-000000000000}"/>
          </ac:spMkLst>
        </pc:spChg>
      </pc:sldChg>
      <pc:sldChg chg="add">
        <pc:chgData name="William Belden" userId="bc4b5dc7-8207-46ac-b5ce-0e58659641bb" providerId="ADAL" clId="{A48C426F-59E0-4565-A35A-DD475BEE6B89}" dt="2023-04-05T22:46:44.988" v="27"/>
        <pc:sldMkLst>
          <pc:docMk/>
          <pc:sldMk cId="2901042092" sldId="347"/>
        </pc:sldMkLst>
      </pc:sldChg>
    </pc:docChg>
  </pc:docChgLst>
  <pc:docChgLst>
    <pc:chgData name="Karin Gitchel" userId="S::kgitchel@sbctc.edu::2ee877df-5bba-46b3-b4ad-416d531e14fc" providerId="AD" clId="Web-{6774D81A-39B5-D83B-C151-AAEF52B60E91}"/>
    <pc:docChg chg="modSld">
      <pc:chgData name="Karin Gitchel" userId="S::kgitchel@sbctc.edu::2ee877df-5bba-46b3-b4ad-416d531e14fc" providerId="AD" clId="Web-{6774D81A-39B5-D83B-C151-AAEF52B60E91}" dt="2023-04-12T17:01:41.692" v="19" actId="20577"/>
      <pc:docMkLst>
        <pc:docMk/>
      </pc:docMkLst>
      <pc:sldChg chg="modSp">
        <pc:chgData name="Karin Gitchel" userId="S::kgitchel@sbctc.edu::2ee877df-5bba-46b3-b4ad-416d531e14fc" providerId="AD" clId="Web-{6774D81A-39B5-D83B-C151-AAEF52B60E91}" dt="2023-04-12T17:01:41.692" v="19" actId="20577"/>
        <pc:sldMkLst>
          <pc:docMk/>
          <pc:sldMk cId="3520094300" sldId="362"/>
        </pc:sldMkLst>
        <pc:spChg chg="mod">
          <ac:chgData name="Karin Gitchel" userId="S::kgitchel@sbctc.edu::2ee877df-5bba-46b3-b4ad-416d531e14fc" providerId="AD" clId="Web-{6774D81A-39B5-D83B-C151-AAEF52B60E91}" dt="2023-04-12T17:01:41.692" v="19" actId="20577"/>
          <ac:spMkLst>
            <pc:docMk/>
            <pc:sldMk cId="3520094300" sldId="362"/>
            <ac:spMk id="3" creationId="{0CBA3DF8-62EE-71D2-BBFC-717D8914ED7B}"/>
          </ac:spMkLst>
        </pc:spChg>
      </pc:sldChg>
    </pc:docChg>
  </pc:docChgLst>
  <pc:docChgLst>
    <pc:chgData name="Anna Nikolaeva Olson" userId="S::anikolaeva@sbctc.edu::9c34030c-d5f9-4bd2-bcad-b0bcec1b459a" providerId="AD" clId="Web-{09BC7DBE-842C-5273-243F-9DCE0B6E5D61}"/>
    <pc:docChg chg="addSld modSld sldOrd">
      <pc:chgData name="Anna Nikolaeva Olson" userId="S::anikolaeva@sbctc.edu::9c34030c-d5f9-4bd2-bcad-b0bcec1b459a" providerId="AD" clId="Web-{09BC7DBE-842C-5273-243F-9DCE0B6E5D61}" dt="2023-04-24T16:24:47.757" v="183" actId="20577"/>
      <pc:docMkLst>
        <pc:docMk/>
      </pc:docMkLst>
      <pc:sldChg chg="modSp">
        <pc:chgData name="Anna Nikolaeva Olson" userId="S::anikolaeva@sbctc.edu::9c34030c-d5f9-4bd2-bcad-b0bcec1b459a" providerId="AD" clId="Web-{09BC7DBE-842C-5273-243F-9DCE0B6E5D61}" dt="2023-04-24T16:23:21.297" v="181"/>
        <pc:sldMkLst>
          <pc:docMk/>
          <pc:sldMk cId="2900795834" sldId="357"/>
        </pc:sldMkLst>
        <pc:graphicFrameChg chg="mod modGraphic">
          <ac:chgData name="Anna Nikolaeva Olson" userId="S::anikolaeva@sbctc.edu::9c34030c-d5f9-4bd2-bcad-b0bcec1b459a" providerId="AD" clId="Web-{09BC7DBE-842C-5273-243F-9DCE0B6E5D61}" dt="2023-04-24T16:23:21.297" v="181"/>
          <ac:graphicFrameMkLst>
            <pc:docMk/>
            <pc:sldMk cId="2900795834" sldId="357"/>
            <ac:graphicFrameMk id="6" creationId="{2CB6A8E4-46BD-4F4B-8B15-9CB4AC973875}"/>
          </ac:graphicFrameMkLst>
        </pc:graphicFrameChg>
      </pc:sldChg>
      <pc:sldChg chg="modSp new ord">
        <pc:chgData name="Anna Nikolaeva Olson" userId="S::anikolaeva@sbctc.edu::9c34030c-d5f9-4bd2-bcad-b0bcec1b459a" providerId="AD" clId="Web-{09BC7DBE-842C-5273-243F-9DCE0B6E5D61}" dt="2023-04-24T16:24:47.757" v="183" actId="20577"/>
        <pc:sldMkLst>
          <pc:docMk/>
          <pc:sldMk cId="3736050843" sldId="367"/>
        </pc:sldMkLst>
        <pc:spChg chg="mod">
          <ac:chgData name="Anna Nikolaeva Olson" userId="S::anikolaeva@sbctc.edu::9c34030c-d5f9-4bd2-bcad-b0bcec1b459a" providerId="AD" clId="Web-{09BC7DBE-842C-5273-243F-9DCE0B6E5D61}" dt="2023-04-24T16:02:36.615" v="4" actId="20577"/>
          <ac:spMkLst>
            <pc:docMk/>
            <pc:sldMk cId="3736050843" sldId="367"/>
            <ac:spMk id="2" creationId="{683EF86C-EEE9-A842-6C25-14EDDEBCB966}"/>
          </ac:spMkLst>
        </pc:spChg>
        <pc:spChg chg="mod">
          <ac:chgData name="Anna Nikolaeva Olson" userId="S::anikolaeva@sbctc.edu::9c34030c-d5f9-4bd2-bcad-b0bcec1b459a" providerId="AD" clId="Web-{09BC7DBE-842C-5273-243F-9DCE0B6E5D61}" dt="2023-04-24T16:24:47.757" v="183" actId="20577"/>
          <ac:spMkLst>
            <pc:docMk/>
            <pc:sldMk cId="3736050843" sldId="367"/>
            <ac:spMk id="3" creationId="{AEEAA573-0550-94EE-3126-8104B6B30AFE}"/>
          </ac:spMkLst>
        </pc:spChg>
      </pc:sldChg>
    </pc:docChg>
  </pc:docChgLst>
  <pc:docChgLst>
    <pc:chgData name="William Belden" userId="S::wbelden@sbctc.edu::bc4b5dc7-8207-46ac-b5ce-0e58659641bb" providerId="AD" clId="Web-{D356EDBB-93DF-3919-E896-5FD304899F9A}"/>
    <pc:docChg chg="modSld">
      <pc:chgData name="William Belden" userId="S::wbelden@sbctc.edu::bc4b5dc7-8207-46ac-b5ce-0e58659641bb" providerId="AD" clId="Web-{D356EDBB-93DF-3919-E896-5FD304899F9A}" dt="2023-04-05T23:38:22.343" v="32" actId="1076"/>
      <pc:docMkLst>
        <pc:docMk/>
      </pc:docMkLst>
      <pc:sldChg chg="modSp">
        <pc:chgData name="William Belden" userId="S::wbelden@sbctc.edu::bc4b5dc7-8207-46ac-b5ce-0e58659641bb" providerId="AD" clId="Web-{D356EDBB-93DF-3919-E896-5FD304899F9A}" dt="2023-04-05T23:38:22.343" v="32" actId="1076"/>
        <pc:sldMkLst>
          <pc:docMk/>
          <pc:sldMk cId="2590402174" sldId="277"/>
        </pc:sldMkLst>
        <pc:graphicFrameChg chg="mod modGraphic">
          <ac:chgData name="William Belden" userId="S::wbelden@sbctc.edu::bc4b5dc7-8207-46ac-b5ce-0e58659641bb" providerId="AD" clId="Web-{D356EDBB-93DF-3919-E896-5FD304899F9A}" dt="2023-04-05T23:38:22.343" v="32" actId="1076"/>
          <ac:graphicFrameMkLst>
            <pc:docMk/>
            <pc:sldMk cId="2590402174" sldId="277"/>
            <ac:graphicFrameMk id="4" creationId="{AA820973-F534-4E06-87D0-4457D6D32082}"/>
          </ac:graphicFrameMkLst>
        </pc:graphicFrameChg>
      </pc:sldChg>
      <pc:sldChg chg="modSp">
        <pc:chgData name="William Belden" userId="S::wbelden@sbctc.edu::bc4b5dc7-8207-46ac-b5ce-0e58659641bb" providerId="AD" clId="Web-{D356EDBB-93DF-3919-E896-5FD304899F9A}" dt="2023-04-05T23:34:08.991" v="15" actId="14100"/>
        <pc:sldMkLst>
          <pc:docMk/>
          <pc:sldMk cId="2901042092" sldId="347"/>
        </pc:sldMkLst>
        <pc:spChg chg="mod">
          <ac:chgData name="William Belden" userId="S::wbelden@sbctc.edu::bc4b5dc7-8207-46ac-b5ce-0e58659641bb" providerId="AD" clId="Web-{D356EDBB-93DF-3919-E896-5FD304899F9A}" dt="2023-04-05T23:34:08.991" v="15" actId="14100"/>
          <ac:spMkLst>
            <pc:docMk/>
            <pc:sldMk cId="2901042092" sldId="347"/>
            <ac:spMk id="3" creationId="{01B0B806-200F-4863-920F-16A5FBA1CF1C}"/>
          </ac:spMkLst>
        </pc:spChg>
      </pc:sldChg>
    </pc:docChg>
  </pc:docChgLst>
  <pc:docChgLst>
    <pc:chgData name="Kimberly Ingram" userId="S::kingram@sbctc.edu::f52c1617-9f2c-4a08-9f9e-3a7d4abb7177" providerId="AD" clId="Web-{B4741418-E87F-5303-33FD-9B4D332D571E}"/>
    <pc:docChg chg="modSld sldOrd">
      <pc:chgData name="Kimberly Ingram" userId="S::kingram@sbctc.edu::f52c1617-9f2c-4a08-9f9e-3a7d4abb7177" providerId="AD" clId="Web-{B4741418-E87F-5303-33FD-9B4D332D571E}" dt="2023-04-14T00:18:26.044" v="162" actId="1076"/>
      <pc:docMkLst>
        <pc:docMk/>
      </pc:docMkLst>
      <pc:sldChg chg="modSp ord">
        <pc:chgData name="Kimberly Ingram" userId="S::kingram@sbctc.edu::f52c1617-9f2c-4a08-9f9e-3a7d4abb7177" providerId="AD" clId="Web-{B4741418-E87F-5303-33FD-9B4D332D571E}" dt="2023-04-14T00:18:26.044" v="162" actId="1076"/>
        <pc:sldMkLst>
          <pc:docMk/>
          <pc:sldMk cId="1413731541" sldId="341"/>
        </pc:sldMkLst>
        <pc:spChg chg="mod">
          <ac:chgData name="Kimberly Ingram" userId="S::kingram@sbctc.edu::f52c1617-9f2c-4a08-9f9e-3a7d4abb7177" providerId="AD" clId="Web-{B4741418-E87F-5303-33FD-9B4D332D571E}" dt="2023-04-14T00:18:26.044" v="162" actId="1076"/>
          <ac:spMkLst>
            <pc:docMk/>
            <pc:sldMk cId="1413731541" sldId="341"/>
            <ac:spMk id="3" creationId="{00000000-0000-0000-0000-000000000000}"/>
          </ac:spMkLst>
        </pc:spChg>
      </pc:sldChg>
    </pc:docChg>
  </pc:docChgLst>
  <pc:docChgLst>
    <pc:chgData name="William Belden" userId="S::wbelden@sbctc.edu::bc4b5dc7-8207-46ac-b5ce-0e58659641bb" providerId="AD" clId="Web-{7A14A7B7-4C8C-FB9E-C356-ECE3DA0F4FFD}"/>
    <pc:docChg chg="modSld">
      <pc:chgData name="William Belden" userId="S::wbelden@sbctc.edu::bc4b5dc7-8207-46ac-b5ce-0e58659641bb" providerId="AD" clId="Web-{7A14A7B7-4C8C-FB9E-C356-ECE3DA0F4FFD}" dt="2023-04-21T22:40:05.230" v="13" actId="20577"/>
      <pc:docMkLst>
        <pc:docMk/>
      </pc:docMkLst>
      <pc:sldChg chg="modSp">
        <pc:chgData name="William Belden" userId="S::wbelden@sbctc.edu::bc4b5dc7-8207-46ac-b5ce-0e58659641bb" providerId="AD" clId="Web-{7A14A7B7-4C8C-FB9E-C356-ECE3DA0F4FFD}" dt="2023-04-21T22:40:05.230" v="13" actId="20577"/>
        <pc:sldMkLst>
          <pc:docMk/>
          <pc:sldMk cId="3383783204" sldId="345"/>
        </pc:sldMkLst>
        <pc:spChg chg="mod">
          <ac:chgData name="William Belden" userId="S::wbelden@sbctc.edu::bc4b5dc7-8207-46ac-b5ce-0e58659641bb" providerId="AD" clId="Web-{7A14A7B7-4C8C-FB9E-C356-ECE3DA0F4FFD}" dt="2023-04-21T22:40:05.230" v="13" actId="20577"/>
          <ac:spMkLst>
            <pc:docMk/>
            <pc:sldMk cId="3383783204" sldId="345"/>
            <ac:spMk id="3" creationId="{00000000-0000-0000-0000-000000000000}"/>
          </ac:spMkLst>
        </pc:spChg>
      </pc:sldChg>
    </pc:docChg>
  </pc:docChgLst>
  <pc:docChgLst>
    <pc:chgData name="Guest User" userId="S::urn:spo:anon#6545cc51a96ad59621ece6823e5ee73307a2e651377eb0254d3acd05b002095b::" providerId="AD" clId="Web-{BA7FBF08-9B8D-7D33-571A-FA90A057186A}"/>
    <pc:docChg chg="modSld">
      <pc:chgData name="Guest User" userId="S::urn:spo:anon#6545cc51a96ad59621ece6823e5ee73307a2e651377eb0254d3acd05b002095b::" providerId="AD" clId="Web-{BA7FBF08-9B8D-7D33-571A-FA90A057186A}" dt="2023-04-05T23:23:41.466" v="7" actId="20577"/>
      <pc:docMkLst>
        <pc:docMk/>
      </pc:docMkLst>
      <pc:sldChg chg="modSp">
        <pc:chgData name="Guest User" userId="S::urn:spo:anon#6545cc51a96ad59621ece6823e5ee73307a2e651377eb0254d3acd05b002095b::" providerId="AD" clId="Web-{BA7FBF08-9B8D-7D33-571A-FA90A057186A}" dt="2023-04-05T23:23:41.466" v="7" actId="20577"/>
        <pc:sldMkLst>
          <pc:docMk/>
          <pc:sldMk cId="2590402174" sldId="277"/>
        </pc:sldMkLst>
        <pc:graphicFrameChg chg="modGraphic">
          <ac:chgData name="Guest User" userId="S::urn:spo:anon#6545cc51a96ad59621ece6823e5ee73307a2e651377eb0254d3acd05b002095b::" providerId="AD" clId="Web-{BA7FBF08-9B8D-7D33-571A-FA90A057186A}" dt="2023-04-05T23:23:41.466" v="7" actId="20577"/>
          <ac:graphicFrameMkLst>
            <pc:docMk/>
            <pc:sldMk cId="2590402174" sldId="277"/>
            <ac:graphicFrameMk id="4" creationId="{AA820973-F534-4E06-87D0-4457D6D32082}"/>
          </ac:graphicFrameMkLst>
        </pc:graphicFrameChg>
      </pc:sldChg>
    </pc:docChg>
  </pc:docChgLst>
  <pc:docChgLst>
    <pc:chgData name="Guest User" userId="S::urn:spo:anon#6545cc51a96ad59621ece6823e5ee73307a2e651377eb0254d3acd05b002095b::" providerId="AD" clId="Web-{E690FB73-1B62-4552-9650-A74733AFB0E6}"/>
    <pc:docChg chg="addSld modSld">
      <pc:chgData name="Guest User" userId="S::urn:spo:anon#6545cc51a96ad59621ece6823e5ee73307a2e651377eb0254d3acd05b002095b::" providerId="AD" clId="Web-{E690FB73-1B62-4552-9650-A74733AFB0E6}" dt="2023-04-07T21:24:43.215" v="195" actId="20577"/>
      <pc:docMkLst>
        <pc:docMk/>
      </pc:docMkLst>
      <pc:sldChg chg="modSp new">
        <pc:chgData name="Guest User" userId="S::urn:spo:anon#6545cc51a96ad59621ece6823e5ee73307a2e651377eb0254d3acd05b002095b::" providerId="AD" clId="Web-{E690FB73-1B62-4552-9650-A74733AFB0E6}" dt="2023-04-07T20:49:20.093" v="159" actId="20577"/>
        <pc:sldMkLst>
          <pc:docMk/>
          <pc:sldMk cId="3520094300" sldId="362"/>
        </pc:sldMkLst>
        <pc:spChg chg="mod">
          <ac:chgData name="Guest User" userId="S::urn:spo:anon#6545cc51a96ad59621ece6823e5ee73307a2e651377eb0254d3acd05b002095b::" providerId="AD" clId="Web-{E690FB73-1B62-4552-9650-A74733AFB0E6}" dt="2023-04-07T20:45:44.791" v="57" actId="20577"/>
          <ac:spMkLst>
            <pc:docMk/>
            <pc:sldMk cId="3520094300" sldId="362"/>
            <ac:spMk id="2" creationId="{A85AD779-6EBC-AC02-D176-4611ACAB363E}"/>
          </ac:spMkLst>
        </pc:spChg>
        <pc:spChg chg="mod">
          <ac:chgData name="Guest User" userId="S::urn:spo:anon#6545cc51a96ad59621ece6823e5ee73307a2e651377eb0254d3acd05b002095b::" providerId="AD" clId="Web-{E690FB73-1B62-4552-9650-A74733AFB0E6}" dt="2023-04-07T20:49:20.093" v="159" actId="20577"/>
          <ac:spMkLst>
            <pc:docMk/>
            <pc:sldMk cId="3520094300" sldId="362"/>
            <ac:spMk id="3" creationId="{0CBA3DF8-62EE-71D2-BBFC-717D8914ED7B}"/>
          </ac:spMkLst>
        </pc:spChg>
      </pc:sldChg>
      <pc:sldChg chg="modSp new">
        <pc:chgData name="Guest User" userId="S::urn:spo:anon#6545cc51a96ad59621ece6823e5ee73307a2e651377eb0254d3acd05b002095b::" providerId="AD" clId="Web-{E690FB73-1B62-4552-9650-A74733AFB0E6}" dt="2023-04-07T21:24:43.215" v="195" actId="20577"/>
        <pc:sldMkLst>
          <pc:docMk/>
          <pc:sldMk cId="2856413986" sldId="363"/>
        </pc:sldMkLst>
        <pc:spChg chg="mod">
          <ac:chgData name="Guest User" userId="S::urn:spo:anon#6545cc51a96ad59621ece6823e5ee73307a2e651377eb0254d3acd05b002095b::" providerId="AD" clId="Web-{E690FB73-1B62-4552-9650-A74733AFB0E6}" dt="2023-04-07T20:51:08.346" v="172" actId="20577"/>
          <ac:spMkLst>
            <pc:docMk/>
            <pc:sldMk cId="2856413986" sldId="363"/>
            <ac:spMk id="2" creationId="{4A100260-6BF4-5E61-6847-E8012A7DD67D}"/>
          </ac:spMkLst>
        </pc:spChg>
        <pc:spChg chg="mod">
          <ac:chgData name="Guest User" userId="S::urn:spo:anon#6545cc51a96ad59621ece6823e5ee73307a2e651377eb0254d3acd05b002095b::" providerId="AD" clId="Web-{E690FB73-1B62-4552-9650-A74733AFB0E6}" dt="2023-04-07T21:24:43.215" v="195" actId="20577"/>
          <ac:spMkLst>
            <pc:docMk/>
            <pc:sldMk cId="2856413986" sldId="363"/>
            <ac:spMk id="3" creationId="{6A254DAD-00E1-E5D5-DC22-D9B61B90F40F}"/>
          </ac:spMkLst>
        </pc:spChg>
      </pc:sldChg>
    </pc:docChg>
  </pc:docChgLst>
  <pc:docChgLst>
    <pc:chgData name="Guest User" userId="S::urn:spo:anon#6545cc51a96ad59621ece6823e5ee73307a2e651377eb0254d3acd05b002095b::" providerId="AD" clId="Web-{A95B89ED-AC17-8C44-2A02-862591D8C00A}"/>
    <pc:docChg chg="modSld">
      <pc:chgData name="Guest User" userId="S::urn:spo:anon#6545cc51a96ad59621ece6823e5ee73307a2e651377eb0254d3acd05b002095b::" providerId="AD" clId="Web-{A95B89ED-AC17-8C44-2A02-862591D8C00A}" dt="2023-04-05T23:25:29.417" v="1" actId="20577"/>
      <pc:docMkLst>
        <pc:docMk/>
      </pc:docMkLst>
      <pc:sldChg chg="modSp">
        <pc:chgData name="Guest User" userId="S::urn:spo:anon#6545cc51a96ad59621ece6823e5ee73307a2e651377eb0254d3acd05b002095b::" providerId="AD" clId="Web-{A95B89ED-AC17-8C44-2A02-862591D8C00A}" dt="2023-04-05T23:25:29.417" v="1" actId="20577"/>
        <pc:sldMkLst>
          <pc:docMk/>
          <pc:sldMk cId="2590402174" sldId="277"/>
        </pc:sldMkLst>
        <pc:graphicFrameChg chg="modGraphic">
          <ac:chgData name="Guest User" userId="S::urn:spo:anon#6545cc51a96ad59621ece6823e5ee73307a2e651377eb0254d3acd05b002095b::" providerId="AD" clId="Web-{A95B89ED-AC17-8C44-2A02-862591D8C00A}" dt="2023-04-05T23:25:29.417" v="1" actId="20577"/>
          <ac:graphicFrameMkLst>
            <pc:docMk/>
            <pc:sldMk cId="2590402174" sldId="277"/>
            <ac:graphicFrameMk id="4" creationId="{AA820973-F534-4E06-87D0-4457D6D32082}"/>
          </ac:graphicFrameMkLst>
        </pc:graphicFrameChg>
      </pc:sldChg>
    </pc:docChg>
  </pc:docChgLst>
  <pc:docChgLst>
    <pc:chgData name="Guest User" userId="S::urn:spo:anon#6545cc51a96ad59621ece6823e5ee73307a2e651377eb0254d3acd05b002095b::" providerId="AD" clId="Web-{888F70B0-C534-33E1-52BC-6C1613DCE67F}"/>
    <pc:docChg chg="modSld">
      <pc:chgData name="Guest User" userId="S::urn:spo:anon#6545cc51a96ad59621ece6823e5ee73307a2e651377eb0254d3acd05b002095b::" providerId="AD" clId="Web-{888F70B0-C534-33E1-52BC-6C1613DCE67F}" dt="2023-04-25T18:04:10.970" v="15" actId="1076"/>
      <pc:docMkLst>
        <pc:docMk/>
      </pc:docMkLst>
      <pc:sldChg chg="addSp delSp modSp">
        <pc:chgData name="Guest User" userId="S::urn:spo:anon#6545cc51a96ad59621ece6823e5ee73307a2e651377eb0254d3acd05b002095b::" providerId="AD" clId="Web-{888F70B0-C534-33E1-52BC-6C1613DCE67F}" dt="2023-04-25T18:04:10.970" v="15" actId="1076"/>
        <pc:sldMkLst>
          <pc:docMk/>
          <pc:sldMk cId="2590402174" sldId="277"/>
        </pc:sldMkLst>
        <pc:picChg chg="add mod">
          <ac:chgData name="Guest User" userId="S::urn:spo:anon#6545cc51a96ad59621ece6823e5ee73307a2e651377eb0254d3acd05b002095b::" providerId="AD" clId="Web-{888F70B0-C534-33E1-52BC-6C1613DCE67F}" dt="2023-04-25T18:04:10.970" v="15" actId="1076"/>
          <ac:picMkLst>
            <pc:docMk/>
            <pc:sldMk cId="2590402174" sldId="277"/>
            <ac:picMk id="3" creationId="{1A567ECD-A0BE-648C-0522-8529344A5AF1}"/>
          </ac:picMkLst>
        </pc:picChg>
        <pc:picChg chg="del">
          <ac:chgData name="Guest User" userId="S::urn:spo:anon#6545cc51a96ad59621ece6823e5ee73307a2e651377eb0254d3acd05b002095b::" providerId="AD" clId="Web-{888F70B0-C534-33E1-52BC-6C1613DCE67F}" dt="2023-04-25T18:03:48.735" v="9"/>
          <ac:picMkLst>
            <pc:docMk/>
            <pc:sldMk cId="2590402174" sldId="277"/>
            <ac:picMk id="3864" creationId="{518D40B6-1152-8534-8394-2C5862E7FC1D}"/>
          </ac:picMkLst>
        </pc:picChg>
      </pc:sldChg>
      <pc:sldChg chg="modSp">
        <pc:chgData name="Guest User" userId="S::urn:spo:anon#6545cc51a96ad59621ece6823e5ee73307a2e651377eb0254d3acd05b002095b::" providerId="AD" clId="Web-{888F70B0-C534-33E1-52BC-6C1613DCE67F}" dt="2023-04-25T18:01:55.576" v="1" actId="20577"/>
        <pc:sldMkLst>
          <pc:docMk/>
          <pc:sldMk cId="3927431623" sldId="360"/>
        </pc:sldMkLst>
        <pc:spChg chg="mod">
          <ac:chgData name="Guest User" userId="S::urn:spo:anon#6545cc51a96ad59621ece6823e5ee73307a2e651377eb0254d3acd05b002095b::" providerId="AD" clId="Web-{888F70B0-C534-33E1-52BC-6C1613DCE67F}" dt="2023-04-25T18:01:55.576" v="1" actId="20577"/>
          <ac:spMkLst>
            <pc:docMk/>
            <pc:sldMk cId="3927431623" sldId="360"/>
            <ac:spMk id="3" creationId="{01B0B806-200F-4863-920F-16A5FBA1CF1C}"/>
          </ac:spMkLst>
        </pc:spChg>
      </pc:sldChg>
      <pc:sldChg chg="modSp">
        <pc:chgData name="Guest User" userId="S::urn:spo:anon#6545cc51a96ad59621ece6823e5ee73307a2e651377eb0254d3acd05b002095b::" providerId="AD" clId="Web-{888F70B0-C534-33E1-52BC-6C1613DCE67F}" dt="2023-04-25T18:02:43.624" v="8" actId="20577"/>
        <pc:sldMkLst>
          <pc:docMk/>
          <pc:sldMk cId="3520094300" sldId="362"/>
        </pc:sldMkLst>
        <pc:spChg chg="mod">
          <ac:chgData name="Guest User" userId="S::urn:spo:anon#6545cc51a96ad59621ece6823e5ee73307a2e651377eb0254d3acd05b002095b::" providerId="AD" clId="Web-{888F70B0-C534-33E1-52BC-6C1613DCE67F}" dt="2023-04-25T18:02:43.624" v="8" actId="20577"/>
          <ac:spMkLst>
            <pc:docMk/>
            <pc:sldMk cId="3520094300" sldId="362"/>
            <ac:spMk id="3" creationId="{0CBA3DF8-62EE-71D2-BBFC-717D8914ED7B}"/>
          </ac:spMkLst>
        </pc:spChg>
      </pc:sldChg>
    </pc:docChg>
  </pc:docChgLst>
  <pc:docChgLst>
    <pc:chgData name="Guest User" userId="S::urn:spo:anon#6545cc51a96ad59621ece6823e5ee73307a2e651377eb0254d3acd05b002095b::" providerId="AD" clId="Web-{4956A7F4-4357-6206-341F-A630273B68E9}"/>
    <pc:docChg chg="modSld">
      <pc:chgData name="Guest User" userId="S::urn:spo:anon#6545cc51a96ad59621ece6823e5ee73307a2e651377eb0254d3acd05b002095b::" providerId="AD" clId="Web-{4956A7F4-4357-6206-341F-A630273B68E9}" dt="2023-04-25T17:58:22.246" v="198" actId="14100"/>
      <pc:docMkLst>
        <pc:docMk/>
      </pc:docMkLst>
      <pc:sldChg chg="addSp delSp modSp mod setBg">
        <pc:chgData name="Guest User" userId="S::urn:spo:anon#6545cc51a96ad59621ece6823e5ee73307a2e651377eb0254d3acd05b002095b::" providerId="AD" clId="Web-{4956A7F4-4357-6206-341F-A630273B68E9}" dt="2023-04-25T17:58:22.246" v="198" actId="14100"/>
        <pc:sldMkLst>
          <pc:docMk/>
          <pc:sldMk cId="2590402174" sldId="277"/>
        </pc:sldMkLst>
        <pc:spChg chg="mod">
          <ac:chgData name="Guest User" userId="S::urn:spo:anon#6545cc51a96ad59621ece6823e5ee73307a2e651377eb0254d3acd05b002095b::" providerId="AD" clId="Web-{4956A7F4-4357-6206-341F-A630273B68E9}" dt="2023-04-25T17:44:00.965" v="167"/>
          <ac:spMkLst>
            <pc:docMk/>
            <pc:sldMk cId="2590402174" sldId="277"/>
            <ac:spMk id="2" creationId="{39E41B37-9231-47A5-BFB0-923E3434AECD}"/>
          </ac:spMkLst>
        </pc:spChg>
        <pc:spChg chg="add del mod">
          <ac:chgData name="Guest User" userId="S::urn:spo:anon#6545cc51a96ad59621ece6823e5ee73307a2e651377eb0254d3acd05b002095b::" providerId="AD" clId="Web-{4956A7F4-4357-6206-341F-A630273B68E9}" dt="2023-04-25T17:57:57.496" v="191"/>
          <ac:spMkLst>
            <pc:docMk/>
            <pc:sldMk cId="2590402174" sldId="277"/>
            <ac:spMk id="3863" creationId="{1ECDABBB-24E8-19AA-2D9D-4819D1BBD658}"/>
          </ac:spMkLst>
        </pc:spChg>
        <pc:spChg chg="add del">
          <ac:chgData name="Guest User" userId="S::urn:spo:anon#6545cc51a96ad59621ece6823e5ee73307a2e651377eb0254d3acd05b002095b::" providerId="AD" clId="Web-{4956A7F4-4357-6206-341F-A630273B68E9}" dt="2023-04-25T17:44:00.965" v="167"/>
          <ac:spMkLst>
            <pc:docMk/>
            <pc:sldMk cId="2590402174" sldId="277"/>
            <ac:spMk id="3865" creationId="{A4AC5506-6312-4701-8D3C-40187889A947}"/>
          </ac:spMkLst>
        </pc:spChg>
        <pc:graphicFrameChg chg="add del mod modGraphic">
          <ac:chgData name="Guest User" userId="S::urn:spo:anon#6545cc51a96ad59621ece6823e5ee73307a2e651377eb0254d3acd05b002095b::" providerId="AD" clId="Web-{4956A7F4-4357-6206-341F-A630273B68E9}" dt="2023-04-25T17:29:36.075" v="76"/>
          <ac:graphicFrameMkLst>
            <pc:docMk/>
            <pc:sldMk cId="2590402174" sldId="277"/>
            <ac:graphicFrameMk id="3" creationId="{A8F8A333-EC57-7B61-AC88-59E542D174B4}"/>
          </ac:graphicFrameMkLst>
        </pc:graphicFrameChg>
        <pc:graphicFrameChg chg="add del mod modGraphic">
          <ac:chgData name="Guest User" userId="S::urn:spo:anon#6545cc51a96ad59621ece6823e5ee73307a2e651377eb0254d3acd05b002095b::" providerId="AD" clId="Web-{4956A7F4-4357-6206-341F-A630273B68E9}" dt="2023-04-25T17:38:27.547" v="160"/>
          <ac:graphicFrameMkLst>
            <pc:docMk/>
            <pc:sldMk cId="2590402174" sldId="277"/>
            <ac:graphicFrameMk id="2375" creationId="{544754EF-146E-2D9C-467C-49C37EDEC6E7}"/>
          </ac:graphicFrameMkLst>
        </pc:graphicFrameChg>
        <pc:picChg chg="add del mod">
          <ac:chgData name="Guest User" userId="S::urn:spo:anon#6545cc51a96ad59621ece6823e5ee73307a2e651377eb0254d3acd05b002095b::" providerId="AD" clId="Web-{4956A7F4-4357-6206-341F-A630273B68E9}" dt="2023-04-25T17:34:56.774" v="79"/>
          <ac:picMkLst>
            <pc:docMk/>
            <pc:sldMk cId="2590402174" sldId="277"/>
            <ac:picMk id="1893" creationId="{31426D47-4668-D666-7595-3707EC4440FC}"/>
          </ac:picMkLst>
        </pc:picChg>
        <pc:picChg chg="add del mod">
          <ac:chgData name="Guest User" userId="S::urn:spo:anon#6545cc51a96ad59621ece6823e5ee73307a2e651377eb0254d3acd05b002095b::" providerId="AD" clId="Web-{4956A7F4-4357-6206-341F-A630273B68E9}" dt="2023-04-25T17:35:06.477" v="81"/>
          <ac:picMkLst>
            <pc:docMk/>
            <pc:sldMk cId="2590402174" sldId="277"/>
            <ac:picMk id="2374" creationId="{6A077C1E-BA61-0814-1BD3-46E042753A05}"/>
          </ac:picMkLst>
        </pc:picChg>
        <pc:picChg chg="add del mod">
          <ac:chgData name="Guest User" userId="S::urn:spo:anon#6545cc51a96ad59621ece6823e5ee73307a2e651377eb0254d3acd05b002095b::" providerId="AD" clId="Web-{4956A7F4-4357-6206-341F-A630273B68E9}" dt="2023-04-25T17:45:34.141" v="169"/>
          <ac:picMkLst>
            <pc:docMk/>
            <pc:sldMk cId="2590402174" sldId="277"/>
            <ac:picMk id="3860" creationId="{3DA6CE82-A77F-99B1-FAF0-7704E0CBA504}"/>
          </ac:picMkLst>
        </pc:picChg>
        <pc:picChg chg="add del mod">
          <ac:chgData name="Guest User" userId="S::urn:spo:anon#6545cc51a96ad59621ece6823e5ee73307a2e651377eb0254d3acd05b002095b::" providerId="AD" clId="Web-{4956A7F4-4357-6206-341F-A630273B68E9}" dt="2023-04-25T17:50:24.354" v="176"/>
          <ac:picMkLst>
            <pc:docMk/>
            <pc:sldMk cId="2590402174" sldId="277"/>
            <ac:picMk id="3861" creationId="{FD945BAF-811C-3DB4-39F8-58D4596ACE74}"/>
          </ac:picMkLst>
        </pc:picChg>
        <pc:picChg chg="add del mod">
          <ac:chgData name="Guest User" userId="S::urn:spo:anon#6545cc51a96ad59621ece6823e5ee73307a2e651377eb0254d3acd05b002095b::" providerId="AD" clId="Web-{4956A7F4-4357-6206-341F-A630273B68E9}" dt="2023-04-25T17:57:41.511" v="185"/>
          <ac:picMkLst>
            <pc:docMk/>
            <pc:sldMk cId="2590402174" sldId="277"/>
            <ac:picMk id="3862" creationId="{9DE642F8-AFC7-541A-3E30-19E8C8EED4FC}"/>
          </ac:picMkLst>
        </pc:picChg>
        <pc:picChg chg="add mod">
          <ac:chgData name="Guest User" userId="S::urn:spo:anon#6545cc51a96ad59621ece6823e5ee73307a2e651377eb0254d3acd05b002095b::" providerId="AD" clId="Web-{4956A7F4-4357-6206-341F-A630273B68E9}" dt="2023-04-25T17:58:22.246" v="198" actId="14100"/>
          <ac:picMkLst>
            <pc:docMk/>
            <pc:sldMk cId="2590402174" sldId="277"/>
            <ac:picMk id="3864" creationId="{518D40B6-1152-8534-8394-2C5862E7FC1D}"/>
          </ac:picMkLst>
        </pc:picChg>
      </pc:sldChg>
    </pc:docChg>
  </pc:docChgLst>
  <pc:docChgLst>
    <pc:chgData name="Carolyn McKinnon" userId="S::cmckinnon@sbctc.edu::0008fe88-3109-4d8d-87e6-1688b71573cb" providerId="AD" clId="Web-{3FBFC55B-ECE4-3170-7BFF-9C60478A965A}"/>
    <pc:docChg chg="modSld">
      <pc:chgData name="Carolyn McKinnon" userId="S::cmckinnon@sbctc.edu::0008fe88-3109-4d8d-87e6-1688b71573cb" providerId="AD" clId="Web-{3FBFC55B-ECE4-3170-7BFF-9C60478A965A}" dt="2023-04-28T16:43:05.515" v="12" actId="20577"/>
      <pc:docMkLst>
        <pc:docMk/>
      </pc:docMkLst>
      <pc:sldChg chg="modSp">
        <pc:chgData name="Carolyn McKinnon" userId="S::cmckinnon@sbctc.edu::0008fe88-3109-4d8d-87e6-1688b71573cb" providerId="AD" clId="Web-{3FBFC55B-ECE4-3170-7BFF-9C60478A965A}" dt="2023-04-28T16:43:05.515" v="12" actId="20577"/>
        <pc:sldMkLst>
          <pc:docMk/>
          <pc:sldMk cId="3601563448" sldId="370"/>
        </pc:sldMkLst>
        <pc:spChg chg="mod">
          <ac:chgData name="Carolyn McKinnon" userId="S::cmckinnon@sbctc.edu::0008fe88-3109-4d8d-87e6-1688b71573cb" providerId="AD" clId="Web-{3FBFC55B-ECE4-3170-7BFF-9C60478A965A}" dt="2023-04-28T16:43:05.515" v="12" actId="20577"/>
          <ac:spMkLst>
            <pc:docMk/>
            <pc:sldMk cId="3601563448" sldId="370"/>
            <ac:spMk id="3" creationId="{00000000-0000-0000-0000-000000000000}"/>
          </ac:spMkLst>
        </pc:spChg>
      </pc:sldChg>
    </pc:docChg>
  </pc:docChgLst>
  <pc:docChgLst>
    <pc:chgData name="Guest User" userId="S::urn:spo:anon#6545cc51a96ad59621ece6823e5ee73307a2e651377eb0254d3acd05b002095b::" providerId="AD" clId="Web-{195F783A-14AC-4505-8F1A-C9BD227812D3}"/>
    <pc:docChg chg="modSld">
      <pc:chgData name="Guest User" userId="S::urn:spo:anon#6545cc51a96ad59621ece6823e5ee73307a2e651377eb0254d3acd05b002095b::" providerId="AD" clId="Web-{195F783A-14AC-4505-8F1A-C9BD227812D3}" dt="2023-04-17T23:13:54.315" v="2" actId="20577"/>
      <pc:docMkLst>
        <pc:docMk/>
      </pc:docMkLst>
      <pc:sldChg chg="modSp">
        <pc:chgData name="Guest User" userId="S::urn:spo:anon#6545cc51a96ad59621ece6823e5ee73307a2e651377eb0254d3acd05b002095b::" providerId="AD" clId="Web-{195F783A-14AC-4505-8F1A-C9BD227812D3}" dt="2023-04-17T23:13:54.315" v="2" actId="20577"/>
        <pc:sldMkLst>
          <pc:docMk/>
          <pc:sldMk cId="2901042092" sldId="347"/>
        </pc:sldMkLst>
        <pc:spChg chg="mod">
          <ac:chgData name="Guest User" userId="S::urn:spo:anon#6545cc51a96ad59621ece6823e5ee73307a2e651377eb0254d3acd05b002095b::" providerId="AD" clId="Web-{195F783A-14AC-4505-8F1A-C9BD227812D3}" dt="2023-04-17T23:13:54.315" v="2" actId="20577"/>
          <ac:spMkLst>
            <pc:docMk/>
            <pc:sldMk cId="2901042092" sldId="347"/>
            <ac:spMk id="3" creationId="{01B0B806-200F-4863-920F-16A5FBA1CF1C}"/>
          </ac:spMkLst>
        </pc:spChg>
      </pc:sldChg>
    </pc:docChg>
  </pc:docChgLst>
  <pc:docChgLst>
    <pc:chgData name="Carolyn McKinnon" userId="S::cmckinnon@sbctc.edu::0008fe88-3109-4d8d-87e6-1688b71573cb" providerId="AD" clId="Web-{B740AFDB-D947-BE26-9971-BE98E766BB0E}"/>
    <pc:docChg chg="modSld">
      <pc:chgData name="Carolyn McKinnon" userId="S::cmckinnon@sbctc.edu::0008fe88-3109-4d8d-87e6-1688b71573cb" providerId="AD" clId="Web-{B740AFDB-D947-BE26-9971-BE98E766BB0E}" dt="2023-04-24T03:11:35.983" v="421"/>
      <pc:docMkLst>
        <pc:docMk/>
      </pc:docMkLst>
      <pc:sldChg chg="modSp">
        <pc:chgData name="Carolyn McKinnon" userId="S::cmckinnon@sbctc.edu::0008fe88-3109-4d8d-87e6-1688b71573cb" providerId="AD" clId="Web-{B740AFDB-D947-BE26-9971-BE98E766BB0E}" dt="2023-04-24T03:11:35.983" v="421"/>
        <pc:sldMkLst>
          <pc:docMk/>
          <pc:sldMk cId="2693905807" sldId="356"/>
        </pc:sldMkLst>
        <pc:spChg chg="mod">
          <ac:chgData name="Carolyn McKinnon" userId="S::cmckinnon@sbctc.edu::0008fe88-3109-4d8d-87e6-1688b71573cb" providerId="AD" clId="Web-{B740AFDB-D947-BE26-9971-BE98E766BB0E}" dt="2023-04-24T03:10:44.076" v="361" actId="20577"/>
          <ac:spMkLst>
            <pc:docMk/>
            <pc:sldMk cId="2693905807" sldId="356"/>
            <ac:spMk id="3" creationId="{01B0B806-200F-4863-920F-16A5FBA1CF1C}"/>
          </ac:spMkLst>
        </pc:spChg>
        <pc:graphicFrameChg chg="mod modGraphic">
          <ac:chgData name="Carolyn McKinnon" userId="S::cmckinnon@sbctc.edu::0008fe88-3109-4d8d-87e6-1688b71573cb" providerId="AD" clId="Web-{B740AFDB-D947-BE26-9971-BE98E766BB0E}" dt="2023-04-24T03:11:35.983" v="421"/>
          <ac:graphicFrameMkLst>
            <pc:docMk/>
            <pc:sldMk cId="2693905807" sldId="356"/>
            <ac:graphicFrameMk id="5" creationId="{4A4A4212-F4BE-4268-AFD9-67EDB0FDC5C5}"/>
          </ac:graphicFrameMkLst>
        </pc:graphicFrameChg>
      </pc:sldChg>
      <pc:sldChg chg="addSp delSp modSp">
        <pc:chgData name="Carolyn McKinnon" userId="S::cmckinnon@sbctc.edu::0008fe88-3109-4d8d-87e6-1688b71573cb" providerId="AD" clId="Web-{B740AFDB-D947-BE26-9971-BE98E766BB0E}" dt="2023-04-24T03:05:18.972" v="198" actId="20577"/>
        <pc:sldMkLst>
          <pc:docMk/>
          <pc:sldMk cId="3627630713" sldId="359"/>
        </pc:sldMkLst>
        <pc:spChg chg="add mod">
          <ac:chgData name="Carolyn McKinnon" userId="S::cmckinnon@sbctc.edu::0008fe88-3109-4d8d-87e6-1688b71573cb" providerId="AD" clId="Web-{B740AFDB-D947-BE26-9971-BE98E766BB0E}" dt="2023-04-24T03:05:18.972" v="198" actId="20577"/>
          <ac:spMkLst>
            <pc:docMk/>
            <pc:sldMk cId="3627630713" sldId="359"/>
            <ac:spMk id="5" creationId="{BC32B5C9-9DBF-24DA-CB68-715FF9308B12}"/>
          </ac:spMkLst>
        </pc:spChg>
        <pc:graphicFrameChg chg="del mod modGraphic">
          <ac:chgData name="Carolyn McKinnon" userId="S::cmckinnon@sbctc.edu::0008fe88-3109-4d8d-87e6-1688b71573cb" providerId="AD" clId="Web-{B740AFDB-D947-BE26-9971-BE98E766BB0E}" dt="2023-04-24T03:04:42.596" v="183"/>
          <ac:graphicFrameMkLst>
            <pc:docMk/>
            <pc:sldMk cId="3627630713" sldId="359"/>
            <ac:graphicFrameMk id="7" creationId="{B3AA74E2-9ED5-4595-9B30-8A1AF302AFE4}"/>
          </ac:graphicFrameMkLst>
        </pc:graphicFrameChg>
      </pc:sldChg>
      <pc:sldChg chg="modSp">
        <pc:chgData name="Carolyn McKinnon" userId="S::cmckinnon@sbctc.edu::0008fe88-3109-4d8d-87e6-1688b71573cb" providerId="AD" clId="Web-{B740AFDB-D947-BE26-9971-BE98E766BB0E}" dt="2023-04-24T03:11:04.358" v="363" actId="20577"/>
        <pc:sldMkLst>
          <pc:docMk/>
          <pc:sldMk cId="317776802" sldId="365"/>
        </pc:sldMkLst>
        <pc:spChg chg="mod">
          <ac:chgData name="Carolyn McKinnon" userId="S::cmckinnon@sbctc.edu::0008fe88-3109-4d8d-87e6-1688b71573cb" providerId="AD" clId="Web-{B740AFDB-D947-BE26-9971-BE98E766BB0E}" dt="2023-04-24T03:11:04.358" v="363" actId="20577"/>
          <ac:spMkLst>
            <pc:docMk/>
            <pc:sldMk cId="317776802" sldId="365"/>
            <ac:spMk id="3" creationId="{01B0B806-200F-4863-920F-16A5FBA1CF1C}"/>
          </ac:spMkLst>
        </pc:spChg>
      </pc:sldChg>
    </pc:docChg>
  </pc:docChgLst>
  <pc:docChgLst>
    <pc:chgData name="Guest User" userId="S::urn:spo:anon#6545cc51a96ad59621ece6823e5ee73307a2e651377eb0254d3acd05b002095b::" providerId="AD" clId="Web-{EE22A045-A146-A1C0-2184-603860507028}"/>
    <pc:docChg chg="modSld">
      <pc:chgData name="Guest User" userId="S::urn:spo:anon#6545cc51a96ad59621ece6823e5ee73307a2e651377eb0254d3acd05b002095b::" providerId="AD" clId="Web-{EE22A045-A146-A1C0-2184-603860507028}" dt="2023-04-24T17:06:57.656" v="82" actId="20577"/>
      <pc:docMkLst>
        <pc:docMk/>
      </pc:docMkLst>
      <pc:sldChg chg="modSp">
        <pc:chgData name="Guest User" userId="S::urn:spo:anon#6545cc51a96ad59621ece6823e5ee73307a2e651377eb0254d3acd05b002095b::" providerId="AD" clId="Web-{EE22A045-A146-A1C0-2184-603860507028}" dt="2023-04-24T17:06:57.656" v="82" actId="20577"/>
        <pc:sldMkLst>
          <pc:docMk/>
          <pc:sldMk cId="3927431623" sldId="360"/>
        </pc:sldMkLst>
        <pc:spChg chg="mod">
          <ac:chgData name="Guest User" userId="S::urn:spo:anon#6545cc51a96ad59621ece6823e5ee73307a2e651377eb0254d3acd05b002095b::" providerId="AD" clId="Web-{EE22A045-A146-A1C0-2184-603860507028}" dt="2023-04-24T17:06:57.656" v="82" actId="20577"/>
          <ac:spMkLst>
            <pc:docMk/>
            <pc:sldMk cId="3927431623" sldId="360"/>
            <ac:spMk id="3" creationId="{01B0B806-200F-4863-920F-16A5FBA1CF1C}"/>
          </ac:spMkLst>
        </pc:spChg>
        <pc:graphicFrameChg chg="mod modGraphic">
          <ac:chgData name="Guest User" userId="S::urn:spo:anon#6545cc51a96ad59621ece6823e5ee73307a2e651377eb0254d3acd05b002095b::" providerId="AD" clId="Web-{EE22A045-A146-A1C0-2184-603860507028}" dt="2023-04-24T17:05:46.701" v="73"/>
          <ac:graphicFrameMkLst>
            <pc:docMk/>
            <pc:sldMk cId="3927431623" sldId="360"/>
            <ac:graphicFrameMk id="5" creationId="{4A4A4212-F4BE-4268-AFD9-67EDB0FDC5C5}"/>
          </ac:graphicFrameMkLst>
        </pc:graphicFrameChg>
      </pc:sldChg>
    </pc:docChg>
  </pc:docChgLst>
  <pc:docChgLst>
    <pc:chgData name="William Belden" userId="bc4b5dc7-8207-46ac-b5ce-0e58659641bb" providerId="ADAL" clId="{9CC6468C-C3A2-4461-A308-D20CB57D80D0}"/>
    <pc:docChg chg="undo custSel addSld delSld modSld sldOrd">
      <pc:chgData name="William Belden" userId="bc4b5dc7-8207-46ac-b5ce-0e58659641bb" providerId="ADAL" clId="{9CC6468C-C3A2-4461-A308-D20CB57D80D0}" dt="2023-04-26T15:32:48.181" v="2117"/>
      <pc:docMkLst>
        <pc:docMk/>
      </pc:docMkLst>
      <pc:sldChg chg="modTransition">
        <pc:chgData name="William Belden" userId="bc4b5dc7-8207-46ac-b5ce-0e58659641bb" providerId="ADAL" clId="{9CC6468C-C3A2-4461-A308-D20CB57D80D0}" dt="2023-04-05T23:02:54.865" v="0"/>
        <pc:sldMkLst>
          <pc:docMk/>
          <pc:sldMk cId="3283783469" sldId="259"/>
        </pc:sldMkLst>
      </pc:sldChg>
      <pc:sldChg chg="add ord">
        <pc:chgData name="William Belden" userId="bc4b5dc7-8207-46ac-b5ce-0e58659641bb" providerId="ADAL" clId="{9CC6468C-C3A2-4461-A308-D20CB57D80D0}" dt="2023-04-05T23:11:06.466" v="15"/>
        <pc:sldMkLst>
          <pc:docMk/>
          <pc:sldMk cId="2484849625" sldId="329"/>
        </pc:sldMkLst>
      </pc:sldChg>
      <pc:sldChg chg="modSp ord">
        <pc:chgData name="William Belden" userId="bc4b5dc7-8207-46ac-b5ce-0e58659641bb" providerId="ADAL" clId="{9CC6468C-C3A2-4461-A308-D20CB57D80D0}" dt="2023-04-24T20:37:11.862" v="1163" actId="20577"/>
        <pc:sldMkLst>
          <pc:docMk/>
          <pc:sldMk cId="1413731541" sldId="341"/>
        </pc:sldMkLst>
        <pc:spChg chg="mod">
          <ac:chgData name="William Belden" userId="bc4b5dc7-8207-46ac-b5ce-0e58659641bb" providerId="ADAL" clId="{9CC6468C-C3A2-4461-A308-D20CB57D80D0}" dt="2023-04-24T20:26:56.859" v="642" actId="20577"/>
          <ac:spMkLst>
            <pc:docMk/>
            <pc:sldMk cId="1413731541" sldId="341"/>
            <ac:spMk id="2" creationId="{00000000-0000-0000-0000-000000000000}"/>
          </ac:spMkLst>
        </pc:spChg>
        <pc:spChg chg="mod">
          <ac:chgData name="William Belden" userId="bc4b5dc7-8207-46ac-b5ce-0e58659641bb" providerId="ADAL" clId="{9CC6468C-C3A2-4461-A308-D20CB57D80D0}" dt="2023-04-24T20:37:11.862" v="1163" actId="20577"/>
          <ac:spMkLst>
            <pc:docMk/>
            <pc:sldMk cId="1413731541" sldId="341"/>
            <ac:spMk id="3" creationId="{00000000-0000-0000-0000-000000000000}"/>
          </ac:spMkLst>
        </pc:spChg>
      </pc:sldChg>
      <pc:sldChg chg="add del ord">
        <pc:chgData name="William Belden" userId="bc4b5dc7-8207-46ac-b5ce-0e58659641bb" providerId="ADAL" clId="{9CC6468C-C3A2-4461-A308-D20CB57D80D0}" dt="2023-04-17T21:49:58.927" v="328"/>
        <pc:sldMkLst>
          <pc:docMk/>
          <pc:sldMk cId="3383783204" sldId="345"/>
        </pc:sldMkLst>
      </pc:sldChg>
      <pc:sldChg chg="modSp">
        <pc:chgData name="William Belden" userId="bc4b5dc7-8207-46ac-b5ce-0e58659641bb" providerId="ADAL" clId="{9CC6468C-C3A2-4461-A308-D20CB57D80D0}" dt="2023-04-17T21:36:29.377" v="319"/>
        <pc:sldMkLst>
          <pc:docMk/>
          <pc:sldMk cId="2901042092" sldId="347"/>
        </pc:sldMkLst>
        <pc:spChg chg="mod">
          <ac:chgData name="William Belden" userId="bc4b5dc7-8207-46ac-b5ce-0e58659641bb" providerId="ADAL" clId="{9CC6468C-C3A2-4461-A308-D20CB57D80D0}" dt="2023-04-17T21:36:29.377" v="319"/>
          <ac:spMkLst>
            <pc:docMk/>
            <pc:sldMk cId="2901042092" sldId="347"/>
            <ac:spMk id="3" creationId="{01B0B806-200F-4863-920F-16A5FBA1CF1C}"/>
          </ac:spMkLst>
        </pc:spChg>
      </pc:sldChg>
      <pc:sldChg chg="modSp add">
        <pc:chgData name="William Belden" userId="bc4b5dc7-8207-46ac-b5ce-0e58659641bb" providerId="ADAL" clId="{9CC6468C-C3A2-4461-A308-D20CB57D80D0}" dt="2023-04-25T23:57:52.947" v="1953" actId="20577"/>
        <pc:sldMkLst>
          <pc:docMk/>
          <pc:sldMk cId="662954490" sldId="350"/>
        </pc:sldMkLst>
        <pc:spChg chg="mod">
          <ac:chgData name="William Belden" userId="bc4b5dc7-8207-46ac-b5ce-0e58659641bb" providerId="ADAL" clId="{9CC6468C-C3A2-4461-A308-D20CB57D80D0}" dt="2023-04-24T20:23:14.641" v="615" actId="20577"/>
          <ac:spMkLst>
            <pc:docMk/>
            <pc:sldMk cId="662954490" sldId="350"/>
            <ac:spMk id="2" creationId="{C3C593D2-F6CE-4AE6-8BC5-93686BD3C6EE}"/>
          </ac:spMkLst>
        </pc:spChg>
        <pc:spChg chg="mod">
          <ac:chgData name="William Belden" userId="bc4b5dc7-8207-46ac-b5ce-0e58659641bb" providerId="ADAL" clId="{9CC6468C-C3A2-4461-A308-D20CB57D80D0}" dt="2023-04-25T23:57:52.947" v="1953" actId="20577"/>
          <ac:spMkLst>
            <pc:docMk/>
            <pc:sldMk cId="662954490" sldId="350"/>
            <ac:spMk id="3" creationId="{01B0B806-200F-4863-920F-16A5FBA1CF1C}"/>
          </ac:spMkLst>
        </pc:spChg>
      </pc:sldChg>
      <pc:sldChg chg="modSp add">
        <pc:chgData name="William Belden" userId="bc4b5dc7-8207-46ac-b5ce-0e58659641bb" providerId="ADAL" clId="{9CC6468C-C3A2-4461-A308-D20CB57D80D0}" dt="2023-04-21T22:04:19.564" v="364" actId="1076"/>
        <pc:sldMkLst>
          <pc:docMk/>
          <pc:sldMk cId="3120184751" sldId="355"/>
        </pc:sldMkLst>
        <pc:spChg chg="mod">
          <ac:chgData name="William Belden" userId="bc4b5dc7-8207-46ac-b5ce-0e58659641bb" providerId="ADAL" clId="{9CC6468C-C3A2-4461-A308-D20CB57D80D0}" dt="2023-04-21T22:04:04.735" v="363" actId="20577"/>
          <ac:spMkLst>
            <pc:docMk/>
            <pc:sldMk cId="3120184751" sldId="355"/>
            <ac:spMk id="3" creationId="{01B0B806-200F-4863-920F-16A5FBA1CF1C}"/>
          </ac:spMkLst>
        </pc:spChg>
        <pc:graphicFrameChg chg="mod">
          <ac:chgData name="William Belden" userId="bc4b5dc7-8207-46ac-b5ce-0e58659641bb" providerId="ADAL" clId="{9CC6468C-C3A2-4461-A308-D20CB57D80D0}" dt="2023-04-21T22:04:19.564" v="364" actId="1076"/>
          <ac:graphicFrameMkLst>
            <pc:docMk/>
            <pc:sldMk cId="3120184751" sldId="355"/>
            <ac:graphicFrameMk id="5" creationId="{4A4A4212-F4BE-4268-AFD9-67EDB0FDC5C5}"/>
          </ac:graphicFrameMkLst>
        </pc:graphicFrameChg>
      </pc:sldChg>
      <pc:sldChg chg="add">
        <pc:chgData name="William Belden" userId="bc4b5dc7-8207-46ac-b5ce-0e58659641bb" providerId="ADAL" clId="{9CC6468C-C3A2-4461-A308-D20CB57D80D0}" dt="2023-04-17T21:37:18.031" v="320"/>
        <pc:sldMkLst>
          <pc:docMk/>
          <pc:sldMk cId="2693905807" sldId="356"/>
        </pc:sldMkLst>
      </pc:sldChg>
      <pc:sldChg chg="add">
        <pc:chgData name="William Belden" userId="bc4b5dc7-8207-46ac-b5ce-0e58659641bb" providerId="ADAL" clId="{9CC6468C-C3A2-4461-A308-D20CB57D80D0}" dt="2023-04-05T23:04:32.737" v="3"/>
        <pc:sldMkLst>
          <pc:docMk/>
          <pc:sldMk cId="2900795834" sldId="357"/>
        </pc:sldMkLst>
      </pc:sldChg>
      <pc:sldChg chg="add">
        <pc:chgData name="William Belden" userId="bc4b5dc7-8207-46ac-b5ce-0e58659641bb" providerId="ADAL" clId="{9CC6468C-C3A2-4461-A308-D20CB57D80D0}" dt="2023-04-17T21:47:56.571" v="324"/>
        <pc:sldMkLst>
          <pc:docMk/>
          <pc:sldMk cId="116592143" sldId="358"/>
        </pc:sldMkLst>
      </pc:sldChg>
      <pc:sldChg chg="add ord">
        <pc:chgData name="William Belden" userId="bc4b5dc7-8207-46ac-b5ce-0e58659641bb" providerId="ADAL" clId="{9CC6468C-C3A2-4461-A308-D20CB57D80D0}" dt="2023-04-05T23:11:03.680" v="14"/>
        <pc:sldMkLst>
          <pc:docMk/>
          <pc:sldMk cId="3627630713" sldId="359"/>
        </pc:sldMkLst>
      </pc:sldChg>
      <pc:sldChg chg="add">
        <pc:chgData name="William Belden" userId="bc4b5dc7-8207-46ac-b5ce-0e58659641bb" providerId="ADAL" clId="{9CC6468C-C3A2-4461-A308-D20CB57D80D0}" dt="2023-04-17T21:48:45.596" v="325"/>
        <pc:sldMkLst>
          <pc:docMk/>
          <pc:sldMk cId="3927431623" sldId="360"/>
        </pc:sldMkLst>
      </pc:sldChg>
      <pc:sldChg chg="addSp delSp modSp add ord">
        <pc:chgData name="William Belden" userId="bc4b5dc7-8207-46ac-b5ce-0e58659641bb" providerId="ADAL" clId="{9CC6468C-C3A2-4461-A308-D20CB57D80D0}" dt="2023-04-26T15:30:32.824" v="2114" actId="2165"/>
        <pc:sldMkLst>
          <pc:docMk/>
          <pc:sldMk cId="430315615" sldId="361"/>
        </pc:sldMkLst>
        <pc:spChg chg="add del mod">
          <ac:chgData name="William Belden" userId="bc4b5dc7-8207-46ac-b5ce-0e58659641bb" providerId="ADAL" clId="{9CC6468C-C3A2-4461-A308-D20CB57D80D0}" dt="2023-04-21T22:11:12.213" v="365"/>
          <ac:spMkLst>
            <pc:docMk/>
            <pc:sldMk cId="430315615" sldId="361"/>
            <ac:spMk id="3" creationId="{AFDA74F6-D05A-4797-8763-7D5B2DE527EC}"/>
          </ac:spMkLst>
        </pc:spChg>
        <pc:spChg chg="add del mod">
          <ac:chgData name="William Belden" userId="bc4b5dc7-8207-46ac-b5ce-0e58659641bb" providerId="ADAL" clId="{9CC6468C-C3A2-4461-A308-D20CB57D80D0}" dt="2023-04-21T22:11:12.213" v="365"/>
          <ac:spMkLst>
            <pc:docMk/>
            <pc:sldMk cId="430315615" sldId="361"/>
            <ac:spMk id="5" creationId="{7D07FA2A-AFA9-4B32-83A8-B336FA686601}"/>
          </ac:spMkLst>
        </pc:spChg>
        <pc:spChg chg="add del mod">
          <ac:chgData name="William Belden" userId="bc4b5dc7-8207-46ac-b5ce-0e58659641bb" providerId="ADAL" clId="{9CC6468C-C3A2-4461-A308-D20CB57D80D0}" dt="2023-04-21T22:11:12.213" v="365"/>
          <ac:spMkLst>
            <pc:docMk/>
            <pc:sldMk cId="430315615" sldId="361"/>
            <ac:spMk id="7" creationId="{26BD5E5A-8AC2-415E-B45F-B78DD82A08EF}"/>
          </ac:spMkLst>
        </pc:spChg>
        <pc:graphicFrameChg chg="mod modGraphic">
          <ac:chgData name="William Belden" userId="bc4b5dc7-8207-46ac-b5ce-0e58659641bb" providerId="ADAL" clId="{9CC6468C-C3A2-4461-A308-D20CB57D80D0}" dt="2023-04-26T15:30:32.824" v="2114" actId="2165"/>
          <ac:graphicFrameMkLst>
            <pc:docMk/>
            <pc:sldMk cId="430315615" sldId="361"/>
            <ac:graphicFrameMk id="6" creationId="{91589081-F839-4266-B936-8CE1939ECD7C}"/>
          </ac:graphicFrameMkLst>
        </pc:graphicFrameChg>
      </pc:sldChg>
      <pc:sldChg chg="ord">
        <pc:chgData name="William Belden" userId="bc4b5dc7-8207-46ac-b5ce-0e58659641bb" providerId="ADAL" clId="{9CC6468C-C3A2-4461-A308-D20CB57D80D0}" dt="2023-04-17T21:49:29.109" v="326"/>
        <pc:sldMkLst>
          <pc:docMk/>
          <pc:sldMk cId="3520094300" sldId="362"/>
        </pc:sldMkLst>
      </pc:sldChg>
      <pc:sldChg chg="ord">
        <pc:chgData name="William Belden" userId="bc4b5dc7-8207-46ac-b5ce-0e58659641bb" providerId="ADAL" clId="{9CC6468C-C3A2-4461-A308-D20CB57D80D0}" dt="2023-04-17T21:49:44.415" v="327"/>
        <pc:sldMkLst>
          <pc:docMk/>
          <pc:sldMk cId="2856413986" sldId="363"/>
        </pc:sldMkLst>
      </pc:sldChg>
      <pc:sldChg chg="ord">
        <pc:chgData name="William Belden" userId="bc4b5dc7-8207-46ac-b5ce-0e58659641bb" providerId="ADAL" clId="{9CC6468C-C3A2-4461-A308-D20CB57D80D0}" dt="2023-04-17T21:51:27.680" v="331"/>
        <pc:sldMkLst>
          <pc:docMk/>
          <pc:sldMk cId="4191760603" sldId="364"/>
        </pc:sldMkLst>
      </pc:sldChg>
      <pc:sldChg chg="add">
        <pc:chgData name="William Belden" userId="bc4b5dc7-8207-46ac-b5ce-0e58659641bb" providerId="ADAL" clId="{9CC6468C-C3A2-4461-A308-D20CB57D80D0}" dt="2023-04-17T21:29:55.330" v="235"/>
        <pc:sldMkLst>
          <pc:docMk/>
          <pc:sldMk cId="317776802" sldId="365"/>
        </pc:sldMkLst>
      </pc:sldChg>
      <pc:sldChg chg="add">
        <pc:chgData name="William Belden" userId="bc4b5dc7-8207-46ac-b5ce-0e58659641bb" providerId="ADAL" clId="{9CC6468C-C3A2-4461-A308-D20CB57D80D0}" dt="2023-04-17T21:30:02.772" v="236"/>
        <pc:sldMkLst>
          <pc:docMk/>
          <pc:sldMk cId="1265551495" sldId="366"/>
        </pc:sldMkLst>
      </pc:sldChg>
      <pc:sldChg chg="add ord">
        <pc:chgData name="William Belden" userId="bc4b5dc7-8207-46ac-b5ce-0e58659641bb" providerId="ADAL" clId="{9CC6468C-C3A2-4461-A308-D20CB57D80D0}" dt="2023-04-26T15:32:48.181" v="2117"/>
        <pc:sldMkLst>
          <pc:docMk/>
          <pc:sldMk cId="2114149932" sldId="368"/>
        </pc:sldMkLst>
      </pc:sldChg>
      <pc:sldChg chg="add">
        <pc:chgData name="William Belden" userId="bc4b5dc7-8207-46ac-b5ce-0e58659641bb" providerId="ADAL" clId="{9CC6468C-C3A2-4461-A308-D20CB57D80D0}" dt="2023-04-24T20:26:34.812" v="616"/>
        <pc:sldMkLst>
          <pc:docMk/>
          <pc:sldMk cId="2969463531" sldId="369"/>
        </pc:sldMkLst>
      </pc:sldChg>
      <pc:sldChg chg="modSp add">
        <pc:chgData name="William Belden" userId="bc4b5dc7-8207-46ac-b5ce-0e58659641bb" providerId="ADAL" clId="{9CC6468C-C3A2-4461-A308-D20CB57D80D0}" dt="2023-04-25T23:41:01.440" v="1939" actId="20577"/>
        <pc:sldMkLst>
          <pc:docMk/>
          <pc:sldMk cId="3601563448" sldId="370"/>
        </pc:sldMkLst>
        <pc:spChg chg="mod">
          <ac:chgData name="William Belden" userId="bc4b5dc7-8207-46ac-b5ce-0e58659641bb" providerId="ADAL" clId="{9CC6468C-C3A2-4461-A308-D20CB57D80D0}" dt="2023-04-24T20:39:21.411" v="1181" actId="20577"/>
          <ac:spMkLst>
            <pc:docMk/>
            <pc:sldMk cId="3601563448" sldId="370"/>
            <ac:spMk id="2" creationId="{00000000-0000-0000-0000-000000000000}"/>
          </ac:spMkLst>
        </pc:spChg>
        <pc:spChg chg="mod">
          <ac:chgData name="William Belden" userId="bc4b5dc7-8207-46ac-b5ce-0e58659641bb" providerId="ADAL" clId="{9CC6468C-C3A2-4461-A308-D20CB57D80D0}" dt="2023-04-25T23:41:01.440" v="1939" actId="20577"/>
          <ac:spMkLst>
            <pc:docMk/>
            <pc:sldMk cId="3601563448" sldId="370"/>
            <ac:spMk id="3" creationId="{00000000-0000-0000-0000-000000000000}"/>
          </ac:spMkLst>
        </pc:spChg>
      </pc:sldChg>
      <pc:sldChg chg="modSp add ord">
        <pc:chgData name="William Belden" userId="bc4b5dc7-8207-46ac-b5ce-0e58659641bb" providerId="ADAL" clId="{9CC6468C-C3A2-4461-A308-D20CB57D80D0}" dt="2023-04-25T23:39:23.325" v="1925" actId="113"/>
        <pc:sldMkLst>
          <pc:docMk/>
          <pc:sldMk cId="2420092219" sldId="371"/>
        </pc:sldMkLst>
        <pc:spChg chg="mod">
          <ac:chgData name="William Belden" userId="bc4b5dc7-8207-46ac-b5ce-0e58659641bb" providerId="ADAL" clId="{9CC6468C-C3A2-4461-A308-D20CB57D80D0}" dt="2023-04-25T23:39:10.233" v="1923" actId="20577"/>
          <ac:spMkLst>
            <pc:docMk/>
            <pc:sldMk cId="2420092219" sldId="371"/>
            <ac:spMk id="2" creationId="{C3C593D2-F6CE-4AE6-8BC5-93686BD3C6EE}"/>
          </ac:spMkLst>
        </pc:spChg>
        <pc:spChg chg="mod">
          <ac:chgData name="William Belden" userId="bc4b5dc7-8207-46ac-b5ce-0e58659641bb" providerId="ADAL" clId="{9CC6468C-C3A2-4461-A308-D20CB57D80D0}" dt="2023-04-25T23:39:23.325" v="1925" actId="113"/>
          <ac:spMkLst>
            <pc:docMk/>
            <pc:sldMk cId="2420092219" sldId="371"/>
            <ac:spMk id="3" creationId="{01B0B806-200F-4863-920F-16A5FBA1CF1C}"/>
          </ac:spMkLst>
        </pc:spChg>
      </pc:sldChg>
      <pc:sldChg chg="modSp add">
        <pc:chgData name="William Belden" userId="bc4b5dc7-8207-46ac-b5ce-0e58659641bb" providerId="ADAL" clId="{9CC6468C-C3A2-4461-A308-D20CB57D80D0}" dt="2023-04-25T21:12:48.966" v="1662" actId="255"/>
        <pc:sldMkLst>
          <pc:docMk/>
          <pc:sldMk cId="4103484034" sldId="372"/>
        </pc:sldMkLst>
        <pc:spChg chg="mod">
          <ac:chgData name="William Belden" userId="bc4b5dc7-8207-46ac-b5ce-0e58659641bb" providerId="ADAL" clId="{9CC6468C-C3A2-4461-A308-D20CB57D80D0}" dt="2023-04-25T21:12:48.966" v="1662" actId="255"/>
          <ac:spMkLst>
            <pc:docMk/>
            <pc:sldMk cId="4103484034" sldId="372"/>
            <ac:spMk id="3" creationId="{01B0B806-200F-4863-920F-16A5FBA1CF1C}"/>
          </ac:spMkLst>
        </pc:spChg>
      </pc:sldChg>
      <pc:sldChg chg="modSp add">
        <pc:chgData name="William Belden" userId="bc4b5dc7-8207-46ac-b5ce-0e58659641bb" providerId="ADAL" clId="{9CC6468C-C3A2-4461-A308-D20CB57D80D0}" dt="2023-04-25T21:17:11.903" v="1682" actId="14100"/>
        <pc:sldMkLst>
          <pc:docMk/>
          <pc:sldMk cId="1302655366" sldId="373"/>
        </pc:sldMkLst>
        <pc:spChg chg="mod">
          <ac:chgData name="William Belden" userId="bc4b5dc7-8207-46ac-b5ce-0e58659641bb" providerId="ADAL" clId="{9CC6468C-C3A2-4461-A308-D20CB57D80D0}" dt="2023-04-25T21:17:11.903" v="1682" actId="14100"/>
          <ac:spMkLst>
            <pc:docMk/>
            <pc:sldMk cId="1302655366" sldId="373"/>
            <ac:spMk id="3" creationId="{01B0B806-200F-4863-920F-16A5FBA1CF1C}"/>
          </ac:spMkLst>
        </pc:spChg>
      </pc:sldChg>
      <pc:sldChg chg="add">
        <pc:chgData name="William Belden" userId="bc4b5dc7-8207-46ac-b5ce-0e58659641bb" providerId="ADAL" clId="{9CC6468C-C3A2-4461-A308-D20CB57D80D0}" dt="2023-04-25T21:38:23.566" v="1683"/>
        <pc:sldMkLst>
          <pc:docMk/>
          <pc:sldMk cId="539752681" sldId="374"/>
        </pc:sldMkLst>
      </pc:sldChg>
    </pc:docChg>
  </pc:docChgLst>
  <pc:docChgLst>
    <pc:chgData name="Guest User" userId="S::urn:spo:anon#6545cc51a96ad59621ece6823e5ee73307a2e651377eb0254d3acd05b002095b::" providerId="AD" clId="Web-{484BEF13-5954-34FF-DAAC-4D744657F5F2}"/>
    <pc:docChg chg="modSld">
      <pc:chgData name="Guest User" userId="S::urn:spo:anon#6545cc51a96ad59621ece6823e5ee73307a2e651377eb0254d3acd05b002095b::" providerId="AD" clId="Web-{484BEF13-5954-34FF-DAAC-4D744657F5F2}" dt="2023-04-05T23:57:22.264" v="74" actId="1076"/>
      <pc:docMkLst>
        <pc:docMk/>
      </pc:docMkLst>
      <pc:sldChg chg="addSp delSp modSp">
        <pc:chgData name="Guest User" userId="S::urn:spo:anon#6545cc51a96ad59621ece6823e5ee73307a2e651377eb0254d3acd05b002095b::" providerId="AD" clId="Web-{484BEF13-5954-34FF-DAAC-4D744657F5F2}" dt="2023-04-05T23:57:22.264" v="74" actId="1076"/>
        <pc:sldMkLst>
          <pc:docMk/>
          <pc:sldMk cId="2590402174" sldId="277"/>
        </pc:sldMkLst>
        <pc:graphicFrameChg chg="del mod modGraphic">
          <ac:chgData name="Guest User" userId="S::urn:spo:anon#6545cc51a96ad59621ece6823e5ee73307a2e651377eb0254d3acd05b002095b::" providerId="AD" clId="Web-{484BEF13-5954-34FF-DAAC-4D744657F5F2}" dt="2023-04-05T23:57:05.872" v="67"/>
          <ac:graphicFrameMkLst>
            <pc:docMk/>
            <pc:sldMk cId="2590402174" sldId="277"/>
            <ac:graphicFrameMk id="4" creationId="{AA820973-F534-4E06-87D0-4457D6D32082}"/>
          </ac:graphicFrameMkLst>
        </pc:graphicFrameChg>
        <pc:picChg chg="add mod">
          <ac:chgData name="Guest User" userId="S::urn:spo:anon#6545cc51a96ad59621ece6823e5ee73307a2e651377eb0254d3acd05b002095b::" providerId="AD" clId="Web-{484BEF13-5954-34FF-DAAC-4D744657F5F2}" dt="2023-04-05T23:57:22.264" v="74" actId="1076"/>
          <ac:picMkLst>
            <pc:docMk/>
            <pc:sldMk cId="2590402174" sldId="277"/>
            <ac:picMk id="1893" creationId="{31426D47-4668-D666-7595-3707EC4440FC}"/>
          </ac:picMkLst>
        </pc:picChg>
      </pc:sldChg>
    </pc:docChg>
  </pc:docChgLst>
  <pc:docChgLst>
    <pc:chgData name="Karin Gitchel" userId="S::kgitchel@sbctc.edu::2ee877df-5bba-46b3-b4ad-416d531e14fc" providerId="AD" clId="Web-{FC1BA286-C85B-17D4-3687-B93253F7E607}"/>
    <pc:docChg chg="modSld">
      <pc:chgData name="Karin Gitchel" userId="S::kgitchel@sbctc.edu::2ee877df-5bba-46b3-b4ad-416d531e14fc" providerId="AD" clId="Web-{FC1BA286-C85B-17D4-3687-B93253F7E607}" dt="2023-04-12T21:13:23.429" v="50" actId="20577"/>
      <pc:docMkLst>
        <pc:docMk/>
      </pc:docMkLst>
      <pc:sldChg chg="modSp">
        <pc:chgData name="Karin Gitchel" userId="S::kgitchel@sbctc.edu::2ee877df-5bba-46b3-b4ad-416d531e14fc" providerId="AD" clId="Web-{FC1BA286-C85B-17D4-3687-B93253F7E607}" dt="2023-04-12T21:13:23.429" v="50" actId="20577"/>
        <pc:sldMkLst>
          <pc:docMk/>
          <pc:sldMk cId="3520094300" sldId="362"/>
        </pc:sldMkLst>
        <pc:spChg chg="mod">
          <ac:chgData name="Karin Gitchel" userId="S::kgitchel@sbctc.edu::2ee877df-5bba-46b3-b4ad-416d531e14fc" providerId="AD" clId="Web-{FC1BA286-C85B-17D4-3687-B93253F7E607}" dt="2023-04-12T21:13:23.429" v="50" actId="20577"/>
          <ac:spMkLst>
            <pc:docMk/>
            <pc:sldMk cId="3520094300" sldId="362"/>
            <ac:spMk id="3" creationId="{0CBA3DF8-62EE-71D2-BBFC-717D8914ED7B}"/>
          </ac:spMkLst>
        </pc:spChg>
      </pc:sldChg>
    </pc:docChg>
  </pc:docChgLst>
  <pc:docChgLst>
    <pc:chgData name="Kimberly Ingram" userId="S::kingram@sbctc.edu::f52c1617-9f2c-4a08-9f9e-3a7d4abb7177" providerId="AD" clId="Web-{DFB95D02-B5AF-23A4-A5F4-B5D9A8A4EC63}"/>
    <pc:docChg chg="modSld">
      <pc:chgData name="Kimberly Ingram" userId="S::kingram@sbctc.edu::f52c1617-9f2c-4a08-9f9e-3a7d4abb7177" providerId="AD" clId="Web-{DFB95D02-B5AF-23A4-A5F4-B5D9A8A4EC63}" dt="2023-04-06T20:12:40.995" v="5" actId="20577"/>
      <pc:docMkLst>
        <pc:docMk/>
      </pc:docMkLst>
      <pc:sldChg chg="modSp">
        <pc:chgData name="Kimberly Ingram" userId="S::kingram@sbctc.edu::f52c1617-9f2c-4a08-9f9e-3a7d4abb7177" providerId="AD" clId="Web-{DFB95D02-B5AF-23A4-A5F4-B5D9A8A4EC63}" dt="2023-04-06T20:12:40.995" v="5" actId="20577"/>
        <pc:sldMkLst>
          <pc:docMk/>
          <pc:sldMk cId="1413731541" sldId="341"/>
        </pc:sldMkLst>
        <pc:spChg chg="mod">
          <ac:chgData name="Kimberly Ingram" userId="S::kingram@sbctc.edu::f52c1617-9f2c-4a08-9f9e-3a7d4abb7177" providerId="AD" clId="Web-{DFB95D02-B5AF-23A4-A5F4-B5D9A8A4EC63}" dt="2023-04-06T20:12:40.995" v="5" actId="20577"/>
          <ac:spMkLst>
            <pc:docMk/>
            <pc:sldMk cId="1413731541" sldId="341"/>
            <ac:spMk id="3" creationId="{00000000-0000-0000-0000-000000000000}"/>
          </ac:spMkLst>
        </pc:spChg>
      </pc:sldChg>
    </pc:docChg>
  </pc:docChgLst>
  <pc:docChgLst>
    <pc:chgData name="William Belden" userId="S::wbelden@sbctc.edu::bc4b5dc7-8207-46ac-b5ce-0e58659641bb" providerId="AD" clId="Web-{314BE98B-5DDB-EA37-9671-7D30C6D1E83E}"/>
    <pc:docChg chg="modSld">
      <pc:chgData name="William Belden" userId="S::wbelden@sbctc.edu::bc4b5dc7-8207-46ac-b5ce-0e58659641bb" providerId="AD" clId="Web-{314BE98B-5DDB-EA37-9671-7D30C6D1E83E}" dt="2023-04-28T17:27:43.659" v="7"/>
      <pc:docMkLst>
        <pc:docMk/>
      </pc:docMkLst>
      <pc:sldChg chg="mod modShow">
        <pc:chgData name="William Belden" userId="S::wbelden@sbctc.edu::bc4b5dc7-8207-46ac-b5ce-0e58659641bb" providerId="AD" clId="Web-{314BE98B-5DDB-EA37-9671-7D30C6D1E83E}" dt="2023-04-28T17:27:43.659" v="7"/>
        <pc:sldMkLst>
          <pc:docMk/>
          <pc:sldMk cId="2900795834" sldId="357"/>
        </pc:sldMkLst>
      </pc:sldChg>
      <pc:sldChg chg="modSp">
        <pc:chgData name="William Belden" userId="S::wbelden@sbctc.edu::bc4b5dc7-8207-46ac-b5ce-0e58659641bb" providerId="AD" clId="Web-{314BE98B-5DDB-EA37-9671-7D30C6D1E83E}" dt="2023-04-28T17:27:34.549" v="6" actId="1076"/>
        <pc:sldMkLst>
          <pc:docMk/>
          <pc:sldMk cId="116592143" sldId="358"/>
        </pc:sldMkLst>
        <pc:spChg chg="mod">
          <ac:chgData name="William Belden" userId="S::wbelden@sbctc.edu::bc4b5dc7-8207-46ac-b5ce-0e58659641bb" providerId="AD" clId="Web-{314BE98B-5DDB-EA37-9671-7D30C6D1E83E}" dt="2023-04-28T17:27:16.455" v="5" actId="20577"/>
          <ac:spMkLst>
            <pc:docMk/>
            <pc:sldMk cId="116592143" sldId="358"/>
            <ac:spMk id="3" creationId="{01B0B806-200F-4863-920F-16A5FBA1CF1C}"/>
          </ac:spMkLst>
        </pc:spChg>
        <pc:graphicFrameChg chg="mod">
          <ac:chgData name="William Belden" userId="S::wbelden@sbctc.edu::bc4b5dc7-8207-46ac-b5ce-0e58659641bb" providerId="AD" clId="Web-{314BE98B-5DDB-EA37-9671-7D30C6D1E83E}" dt="2023-04-28T17:27:34.549" v="6" actId="1076"/>
          <ac:graphicFrameMkLst>
            <pc:docMk/>
            <pc:sldMk cId="116592143" sldId="358"/>
            <ac:graphicFrameMk id="5" creationId="{4A4A4212-F4BE-4268-AFD9-67EDB0FDC5C5}"/>
          </ac:graphicFrameMkLst>
        </pc:graphicFrameChg>
      </pc:sldChg>
    </pc:docChg>
  </pc:docChgLst>
  <pc:docChgLst>
    <pc:chgData name="Shelby Means" userId="S::smeans@sbctc.edu::a4a79399-7eb7-47cf-9a56-afcf9debb504" providerId="AD" clId="Web-{4091E68E-47DB-C3AC-FD29-C3BB5E890E94}"/>
    <pc:docChg chg="modSld">
      <pc:chgData name="Shelby Means" userId="S::smeans@sbctc.edu::a4a79399-7eb7-47cf-9a56-afcf9debb504" providerId="AD" clId="Web-{4091E68E-47DB-C3AC-FD29-C3BB5E890E94}" dt="2023-04-21T22:28:44.510" v="283" actId="20577"/>
      <pc:docMkLst>
        <pc:docMk/>
      </pc:docMkLst>
      <pc:sldChg chg="modSp">
        <pc:chgData name="Shelby Means" userId="S::smeans@sbctc.edu::a4a79399-7eb7-47cf-9a56-afcf9debb504" providerId="AD" clId="Web-{4091E68E-47DB-C3AC-FD29-C3BB5E890E94}" dt="2023-04-21T22:28:44.510" v="283" actId="20577"/>
        <pc:sldMkLst>
          <pc:docMk/>
          <pc:sldMk cId="3383783204" sldId="345"/>
        </pc:sldMkLst>
        <pc:spChg chg="mod">
          <ac:chgData name="Shelby Means" userId="S::smeans@sbctc.edu::a4a79399-7eb7-47cf-9a56-afcf9debb504" providerId="AD" clId="Web-{4091E68E-47DB-C3AC-FD29-C3BB5E890E94}" dt="2023-04-21T22:28:44.510" v="283" actId="20577"/>
          <ac:spMkLst>
            <pc:docMk/>
            <pc:sldMk cId="3383783204" sldId="345"/>
            <ac:spMk id="3" creationId="{00000000-0000-0000-0000-000000000000}"/>
          </ac:spMkLst>
        </pc:spChg>
      </pc:sldChg>
    </pc:docChg>
  </pc:docChgLst>
  <pc:docChgLst>
    <pc:chgData name="Guest User" userId="S::urn:spo:anon#6545cc51a96ad59621ece6823e5ee73307a2e651377eb0254d3acd05b002095b::" providerId="AD" clId="Web-{BA54448E-55FC-A492-2061-385B4CD9533B}"/>
    <pc:docChg chg="modSld">
      <pc:chgData name="Guest User" userId="S::urn:spo:anon#6545cc51a96ad59621ece6823e5ee73307a2e651377eb0254d3acd05b002095b::" providerId="AD" clId="Web-{BA54448E-55FC-A492-2061-385B4CD9533B}" dt="2023-04-21T22:10:38.927" v="6"/>
      <pc:docMkLst>
        <pc:docMk/>
      </pc:docMkLst>
      <pc:sldChg chg="modSp">
        <pc:chgData name="Guest User" userId="S::urn:spo:anon#6545cc51a96ad59621ece6823e5ee73307a2e651377eb0254d3acd05b002095b::" providerId="AD" clId="Web-{BA54448E-55FC-A492-2061-385B4CD9533B}" dt="2023-04-21T22:10:38.927" v="6"/>
        <pc:sldMkLst>
          <pc:docMk/>
          <pc:sldMk cId="2484849625" sldId="329"/>
        </pc:sldMkLst>
        <pc:graphicFrameChg chg="modGraphic">
          <ac:chgData name="Guest User" userId="S::urn:spo:anon#6545cc51a96ad59621ece6823e5ee73307a2e651377eb0254d3acd05b002095b::" providerId="AD" clId="Web-{BA54448E-55FC-A492-2061-385B4CD9533B}" dt="2023-04-21T22:10:38.927" v="6"/>
          <ac:graphicFrameMkLst>
            <pc:docMk/>
            <pc:sldMk cId="2484849625" sldId="329"/>
            <ac:graphicFrameMk id="7" creationId="{2CF1F472-F091-41E3-947E-ACDF8B7FAEA0}"/>
          </ac:graphicFrameMkLst>
        </pc:graphicFrameChg>
      </pc:sldChg>
    </pc:docChg>
  </pc:docChgLst>
  <pc:docChgLst>
    <pc:chgData name="Guest User" userId="S::urn:spo:anon#6545cc51a96ad59621ece6823e5ee73307a2e651377eb0254d3acd05b002095b::" providerId="AD" clId="Web-{7D162592-6C7C-8595-A458-90AFA7C9EB6F}"/>
    <pc:docChg chg="addSld modSld">
      <pc:chgData name="Guest User" userId="S::urn:spo:anon#6545cc51a96ad59621ece6823e5ee73307a2e651377eb0254d3acd05b002095b::" providerId="AD" clId="Web-{7D162592-6C7C-8595-A458-90AFA7C9EB6F}" dt="2023-04-14T18:51:52.967" v="377" actId="14100"/>
      <pc:docMkLst>
        <pc:docMk/>
      </pc:docMkLst>
      <pc:sldChg chg="modSp">
        <pc:chgData name="Guest User" userId="S::urn:spo:anon#6545cc51a96ad59621ece6823e5ee73307a2e651377eb0254d3acd05b002095b::" providerId="AD" clId="Web-{7D162592-6C7C-8595-A458-90AFA7C9EB6F}" dt="2023-04-14T16:32:02.913" v="59" actId="20577"/>
        <pc:sldMkLst>
          <pc:docMk/>
          <pc:sldMk cId="47609468" sldId="302"/>
        </pc:sldMkLst>
        <pc:spChg chg="mod">
          <ac:chgData name="Guest User" userId="S::urn:spo:anon#6545cc51a96ad59621ece6823e5ee73307a2e651377eb0254d3acd05b002095b::" providerId="AD" clId="Web-{7D162592-6C7C-8595-A458-90AFA7C9EB6F}" dt="2023-04-14T16:32:02.913" v="59" actId="20577"/>
          <ac:spMkLst>
            <pc:docMk/>
            <pc:sldMk cId="47609468" sldId="302"/>
            <ac:spMk id="3" creationId="{00000000-0000-0000-0000-000000000000}"/>
          </ac:spMkLst>
        </pc:spChg>
      </pc:sldChg>
      <pc:sldChg chg="modSp new">
        <pc:chgData name="Guest User" userId="S::urn:spo:anon#6545cc51a96ad59621ece6823e5ee73307a2e651377eb0254d3acd05b002095b::" providerId="AD" clId="Web-{7D162592-6C7C-8595-A458-90AFA7C9EB6F}" dt="2023-04-14T18:51:52.967" v="377" actId="14100"/>
        <pc:sldMkLst>
          <pc:docMk/>
          <pc:sldMk cId="4191760603" sldId="364"/>
        </pc:sldMkLst>
        <pc:spChg chg="mod">
          <ac:chgData name="Guest User" userId="S::urn:spo:anon#6545cc51a96ad59621ece6823e5ee73307a2e651377eb0254d3acd05b002095b::" providerId="AD" clId="Web-{7D162592-6C7C-8595-A458-90AFA7C9EB6F}" dt="2023-04-14T16:32:39.885" v="80" actId="20577"/>
          <ac:spMkLst>
            <pc:docMk/>
            <pc:sldMk cId="4191760603" sldId="364"/>
            <ac:spMk id="2" creationId="{D0B80310-60AB-7CB4-A8CB-1D15E4C894D3}"/>
          </ac:spMkLst>
        </pc:spChg>
        <pc:spChg chg="mod">
          <ac:chgData name="Guest User" userId="S::urn:spo:anon#6545cc51a96ad59621ece6823e5ee73307a2e651377eb0254d3acd05b002095b::" providerId="AD" clId="Web-{7D162592-6C7C-8595-A458-90AFA7C9EB6F}" dt="2023-04-14T18:51:52.967" v="377" actId="14100"/>
          <ac:spMkLst>
            <pc:docMk/>
            <pc:sldMk cId="4191760603" sldId="364"/>
            <ac:spMk id="3" creationId="{4828D977-49A7-B850-247F-1643A39918C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7DA7D8E9-3331-4291-9F17-3FF41B935400}" type="datetimeFigureOut">
              <a:rPr lang="en-US" smtClean="0"/>
              <a:t>4/28/2023</a:t>
            </a:fld>
            <a:endParaRPr lang="en-US"/>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5A6DBB64-96D6-42B0-8680-D8E44BBF474E}" type="datetimeFigureOut">
              <a:rPr lang="en-US" smtClean="0"/>
              <a:t>4/28/2023</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84A02-D147-49A8-A06D-A5C08FF69055}" type="slidenum">
              <a:rPr lang="en-US" smtClean="0"/>
              <a:t>1</a:t>
            </a:fld>
            <a:endParaRPr lang="en-US"/>
          </a:p>
        </p:txBody>
      </p:sp>
    </p:spTree>
    <p:extLst>
      <p:ext uri="{BB962C8B-B14F-4D97-AF65-F5344CB8AC3E}">
        <p14:creationId xmlns:p14="http://schemas.microsoft.com/office/powerpoint/2010/main" val="4162864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21</a:t>
            </a:fld>
            <a:endParaRPr lang="en-US"/>
          </a:p>
        </p:txBody>
      </p:sp>
    </p:spTree>
    <p:extLst>
      <p:ext uri="{BB962C8B-B14F-4D97-AF65-F5344CB8AC3E}">
        <p14:creationId xmlns:p14="http://schemas.microsoft.com/office/powerpoint/2010/main" val="1761084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84A02-D147-49A8-A06D-A5C08FF69055}" type="slidenum">
              <a:rPr lang="en-US" smtClean="0"/>
              <a:t>2</a:t>
            </a:fld>
            <a:endParaRPr lang="en-US"/>
          </a:p>
        </p:txBody>
      </p:sp>
    </p:spTree>
    <p:extLst>
      <p:ext uri="{BB962C8B-B14F-4D97-AF65-F5344CB8AC3E}">
        <p14:creationId xmlns:p14="http://schemas.microsoft.com/office/powerpoint/2010/main" val="3578238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84A02-D147-49A8-A06D-A5C08FF69055}" type="slidenum">
              <a:rPr lang="en-US" smtClean="0"/>
              <a:t>3</a:t>
            </a:fld>
            <a:endParaRPr lang="en-US"/>
          </a:p>
        </p:txBody>
      </p:sp>
    </p:spTree>
    <p:extLst>
      <p:ext uri="{BB962C8B-B14F-4D97-AF65-F5344CB8AC3E}">
        <p14:creationId xmlns:p14="http://schemas.microsoft.com/office/powerpoint/2010/main" val="3585798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5</a:t>
            </a:fld>
            <a:endParaRPr lang="en-US"/>
          </a:p>
        </p:txBody>
      </p:sp>
    </p:spTree>
    <p:extLst>
      <p:ext uri="{BB962C8B-B14F-4D97-AF65-F5344CB8AC3E}">
        <p14:creationId xmlns:p14="http://schemas.microsoft.com/office/powerpoint/2010/main" val="63261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10</a:t>
            </a:fld>
            <a:endParaRPr lang="en-US"/>
          </a:p>
        </p:txBody>
      </p:sp>
    </p:spTree>
    <p:extLst>
      <p:ext uri="{BB962C8B-B14F-4D97-AF65-F5344CB8AC3E}">
        <p14:creationId xmlns:p14="http://schemas.microsoft.com/office/powerpoint/2010/main" val="13796936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13</a:t>
            </a:fld>
            <a:endParaRPr lang="en-US"/>
          </a:p>
        </p:txBody>
      </p:sp>
    </p:spTree>
    <p:extLst>
      <p:ext uri="{BB962C8B-B14F-4D97-AF65-F5344CB8AC3E}">
        <p14:creationId xmlns:p14="http://schemas.microsoft.com/office/powerpoint/2010/main" val="69589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17</a:t>
            </a:fld>
            <a:endParaRPr lang="en-US"/>
          </a:p>
        </p:txBody>
      </p:sp>
    </p:spTree>
    <p:extLst>
      <p:ext uri="{BB962C8B-B14F-4D97-AF65-F5344CB8AC3E}">
        <p14:creationId xmlns:p14="http://schemas.microsoft.com/office/powerpoint/2010/main" val="29202259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18</a:t>
            </a:fld>
            <a:endParaRPr lang="en-US"/>
          </a:p>
        </p:txBody>
      </p:sp>
    </p:spTree>
    <p:extLst>
      <p:ext uri="{BB962C8B-B14F-4D97-AF65-F5344CB8AC3E}">
        <p14:creationId xmlns:p14="http://schemas.microsoft.com/office/powerpoint/2010/main" val="543242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19</a:t>
            </a:fld>
            <a:endParaRPr lang="en-US"/>
          </a:p>
        </p:txBody>
      </p:sp>
    </p:spTree>
    <p:extLst>
      <p:ext uri="{BB962C8B-B14F-4D97-AF65-F5344CB8AC3E}">
        <p14:creationId xmlns:p14="http://schemas.microsoft.com/office/powerpoint/2010/main" val="23735546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a:t>Presenter(s)</a:t>
            </a:r>
            <a:br>
              <a:rPr lang="en-US"/>
            </a:br>
            <a:r>
              <a:rPr lang="en-US"/>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4/28/2023</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4/28/2023</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0" name="Picture 9"/>
          <p:cNvPicPr>
            <a:picLocks noChangeAspect="1"/>
          </p:cNvPicPr>
          <p:nvPr userDrawn="1"/>
        </p:nvPicPr>
        <p:blipFill rotWithShape="1">
          <a:blip r:embed="rId3" cstate="hq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2" name="Title 1">
            <a:extLst>
              <a:ext uri="{FF2B5EF4-FFF2-40B4-BE49-F238E27FC236}">
                <a16:creationId xmlns:a16="http://schemas.microsoft.com/office/drawing/2014/main" id="{3AD92FB4-D9B6-46D9-A190-13677DEF67A4}"/>
              </a:ext>
            </a:extLst>
          </p:cNvPr>
          <p:cNvSpPr>
            <a:spLocks noGrp="1"/>
          </p:cNvSpPr>
          <p:nvPr>
            <p:ph type="title"/>
          </p:nvPr>
        </p:nvSpPr>
        <p:spPr>
          <a:xfrm>
            <a:off x="471488" y="1481790"/>
            <a:ext cx="8220075" cy="488950"/>
          </a:xfrm>
        </p:spPr>
        <p:txBody>
          <a:bodyPr/>
          <a:lstStyle>
            <a:lvl1pPr>
              <a:defRPr lang="en-US" sz="2700" b="0" kern="1200" dirty="0">
                <a:solidFill>
                  <a:srgbClr val="003764"/>
                </a:solidFill>
                <a:latin typeface="Franklin Gothic Medium" panose="020B0603020102020204" pitchFamily="34" charset="0"/>
                <a:ea typeface="+mn-ea"/>
                <a:cs typeface="+mn-cs"/>
              </a:defRPr>
            </a:lvl1pPr>
          </a:lstStyle>
          <a:p>
            <a:pPr marL="0" lvl="0" indent="0" algn="l" defTabSz="685800" rtl="0" eaLnBrk="1" latinLnBrk="0" hangingPunct="1">
              <a:lnSpc>
                <a:spcPct val="90000"/>
              </a:lnSpc>
              <a:spcBef>
                <a:spcPts val="750"/>
              </a:spcBef>
              <a:buFont typeface="Arial" panose="020B0604020202020204" pitchFamily="34" charset="0"/>
              <a:buNone/>
            </a:pPr>
            <a:r>
              <a:rPr lang="en-US"/>
              <a:t>Click to edit Master title style</a:t>
            </a:r>
          </a:p>
        </p:txBody>
      </p:sp>
      <p:sp>
        <p:nvSpPr>
          <p:cNvPr id="4" name="Content Placeholder 3"/>
          <p:cNvSpPr>
            <a:spLocks noGrp="1"/>
          </p:cNvSpPr>
          <p:nvPr>
            <p:ph sz="quarter" idx="13"/>
          </p:nvPr>
        </p:nvSpPr>
        <p:spPr>
          <a:xfrm>
            <a:off x="471488" y="2098675"/>
            <a:ext cx="8220075" cy="4592638"/>
          </a:xfrm>
          <a:prstGeom prst="rect">
            <a:avLst/>
          </a:prstGeom>
        </p:spPr>
        <p:txBody>
          <a:bodyPr/>
          <a:lstStyle>
            <a:lvl1pPr marL="257175" indent="-257175">
              <a:buFont typeface="Arial" panose="020B0604020202020204" pitchFamily="34" charset="0"/>
              <a:buChar char="•"/>
              <a:defRPr sz="1800" baseline="0">
                <a:solidFill>
                  <a:srgbClr val="003764"/>
                </a:solidFill>
                <a:latin typeface="Franklin Gothic Book" panose="020B0503020102020204" pitchFamily="34" charset="0"/>
              </a:defRPr>
            </a:lvl1pPr>
            <a:lvl2pPr marL="557213" indent="-214313">
              <a:buClr>
                <a:srgbClr val="3E576B"/>
              </a:buClr>
              <a:buFont typeface="Arial" panose="020B0604020202020204" pitchFamily="34" charset="0"/>
              <a:buChar char="•"/>
              <a:defRPr sz="1500" baseline="0">
                <a:solidFill>
                  <a:srgbClr val="003764"/>
                </a:solidFill>
                <a:latin typeface="Franklin Gothic Book" panose="020B0503020102020204" pitchFamily="34" charset="0"/>
              </a:defRPr>
            </a:lvl2pPr>
            <a:lvl3pPr marL="900113" indent="-214313">
              <a:buFont typeface="Arial" panose="020B0604020202020204" pitchFamily="34" charset="0"/>
              <a:buChar char="•"/>
              <a:defRPr sz="1200" baseline="0">
                <a:solidFill>
                  <a:srgbClr val="003764"/>
                </a:solidFill>
                <a:latin typeface="Franklin Gothic Book" panose="020B0503020102020204" pitchFamily="34" charset="0"/>
              </a:defRPr>
            </a:lvl3pPr>
            <a:lvl4pPr>
              <a:defRPr sz="900" baseline="0">
                <a:solidFill>
                  <a:srgbClr val="003764"/>
                </a:solidFill>
                <a:latin typeface="Franklin Gothic Book" panose="020B0503020102020204" pitchFamily="34" charset="0"/>
              </a:defRPr>
            </a:lvl4pPr>
            <a:lvl5pPr>
              <a:defRPr sz="900" baseline="0">
                <a:solidFill>
                  <a:srgbClr val="003764"/>
                </a:solidFill>
                <a:latin typeface="Franklin Gothic Book" panose="020B05030201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732355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4/28/2023</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4/28/2023</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4/28/2023</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4/28/2023</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4/28/2023</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4/28/2023</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4/28/2023</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4/28/2023</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3"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blog.ed.gov/2023/04/update-on-the-department-of-educations-third-party-servicer-guidance/" TargetMode="External"/><Relationship Id="rId2" Type="http://schemas.openxmlformats.org/officeDocument/2006/relationships/hyperlink" Target="https://fsapartners.ed.gov/knowledge-center/library/dear-colleague-letters/2023-02-15/requirements-and-responsibilities-third-party-servicers-and-institutions-updated-feb-28-2023"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sbctc.edu/colleges-staff/programs-services/professional-technical/default.asp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8" Type="http://schemas.openxmlformats.org/officeDocument/2006/relationships/hyperlink" Target="mailto:kingram@sbctc.edu" TargetMode="External"/><Relationship Id="rId13" Type="http://schemas.openxmlformats.org/officeDocument/2006/relationships/hyperlink" Target="mailto:ghoward@sbctc.edu" TargetMode="External"/><Relationship Id="rId3" Type="http://schemas.openxmlformats.org/officeDocument/2006/relationships/hyperlink" Target="mailto:kwheeler@sbctc.edu" TargetMode="External"/><Relationship Id="rId7" Type="http://schemas.openxmlformats.org/officeDocument/2006/relationships/hyperlink" Target="mailto:wbelden@sbctc.edu" TargetMode="External"/><Relationship Id="rId12" Type="http://schemas.openxmlformats.org/officeDocument/2006/relationships/hyperlink" Target="mailto:smcbride@sbctc.edu" TargetMode="External"/><Relationship Id="rId2" Type="http://schemas.openxmlformats.org/officeDocument/2006/relationships/hyperlink" Target="mailto:mbruin@sbctc.edu" TargetMode="External"/><Relationship Id="rId1" Type="http://schemas.openxmlformats.org/officeDocument/2006/relationships/slideLayout" Target="../slideLayouts/slideLayout2.xml"/><Relationship Id="rId6" Type="http://schemas.openxmlformats.org/officeDocument/2006/relationships/hyperlink" Target="mailto:vchungtuyco@sbctc.edu" TargetMode="External"/><Relationship Id="rId11" Type="http://schemas.openxmlformats.org/officeDocument/2006/relationships/hyperlink" Target="mailto:mharper@sbctc.edu" TargetMode="External"/><Relationship Id="rId5" Type="http://schemas.openxmlformats.org/officeDocument/2006/relationships/hyperlink" Target="mailto:dmarshall@sbctc.edu" TargetMode="External"/><Relationship Id="rId10" Type="http://schemas.openxmlformats.org/officeDocument/2006/relationships/hyperlink" Target="mailto:anikolaeva@sbctc.edu" TargetMode="External"/><Relationship Id="rId4" Type="http://schemas.openxmlformats.org/officeDocument/2006/relationships/hyperlink" Target="mailto:cmckinnon@sbctc.edu" TargetMode="External"/><Relationship Id="rId9" Type="http://schemas.openxmlformats.org/officeDocument/2006/relationships/hyperlink" Target="mailto:smeans@sbctc.edu" TargetMode="External"/><Relationship Id="rId14" Type="http://schemas.openxmlformats.org/officeDocument/2006/relationships/hyperlink" Target="mailto:kgitchel@sbctc.edu"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energy.gov/scep/building-training-and-assessment-centers?utm_medium=email&amp;utm_source=govdelivery" TargetMode="External"/><Relationship Id="rId2" Type="http://schemas.openxmlformats.org/officeDocument/2006/relationships/hyperlink" Target="https://www.dol.gov/agencies/eta/grants/apply/find-opportunities" TargetMode="External"/><Relationship Id="rId1" Type="http://schemas.openxmlformats.org/officeDocument/2006/relationships/slideLayout" Target="../slideLayouts/slideLayout2.xml"/><Relationship Id="rId4" Type="http://schemas.openxmlformats.org/officeDocument/2006/relationships/hyperlink" Target="https://www.energy.gov/mesc/industrial-assessment-centers-iacs?utm_medium=email&amp;utm_source=govdelivery#:~:text=IACs%20train%20the%20next%2Dgeneration,students%20from%20a%20participating%20university"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a:t>Washington’s Community and technical colleges</a:t>
            </a:r>
          </a:p>
        </p:txBody>
      </p:sp>
      <p:sp>
        <p:nvSpPr>
          <p:cNvPr id="6" name="Text Placeholder 5"/>
          <p:cNvSpPr>
            <a:spLocks noGrp="1"/>
          </p:cNvSpPr>
          <p:nvPr>
            <p:ph type="body" sz="quarter" idx="10"/>
          </p:nvPr>
        </p:nvSpPr>
        <p:spPr>
          <a:xfrm>
            <a:off x="369888" y="5769402"/>
            <a:ext cx="7808912" cy="758825"/>
          </a:xfrm>
        </p:spPr>
        <p:txBody>
          <a:bodyPr lIns="91440" tIns="45720" rIns="91440" bIns="45720" anchor="t"/>
          <a:lstStyle/>
          <a:p>
            <a:r>
              <a:rPr lang="en-US" sz="2800" i="1"/>
              <a:t>SBCTC Spring 2023 WEC Update</a:t>
            </a:r>
          </a:p>
        </p:txBody>
      </p:sp>
    </p:spTree>
    <p:extLst>
      <p:ext uri="{BB962C8B-B14F-4D97-AF65-F5344CB8AC3E}">
        <p14:creationId xmlns:p14="http://schemas.microsoft.com/office/powerpoint/2010/main" val="328378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245326"/>
            <a:ext cx="8336975" cy="483719"/>
          </a:xfrm>
        </p:spPr>
        <p:txBody>
          <a:bodyPr/>
          <a:lstStyle/>
          <a:p>
            <a:r>
              <a:rPr lang="en-US" sz="3200" b="1">
                <a:latin typeface="Franklin Gothic Book" panose="020B0503020102020204" pitchFamily="34" charset="0"/>
              </a:rPr>
              <a:t>Sector Response</a:t>
            </a:r>
            <a:endParaRPr lang="en-US" sz="1600"/>
          </a:p>
        </p:txBody>
      </p:sp>
      <p:sp>
        <p:nvSpPr>
          <p:cNvPr id="4" name="Slide Number Placeholder 3"/>
          <p:cNvSpPr>
            <a:spLocks noGrp="1"/>
          </p:cNvSpPr>
          <p:nvPr>
            <p:ph type="sldNum" sz="quarter" idx="12"/>
          </p:nvPr>
        </p:nvSpPr>
        <p:spPr/>
        <p:txBody>
          <a:bodyPr/>
          <a:lstStyle/>
          <a:p>
            <a:fld id="{DEE5BC03-7CE3-4FE3-BC0A-0ACCA8AC1F24}" type="slidenum">
              <a:rPr lang="en-US" smtClean="0"/>
              <a:pPr/>
              <a:t>10</a:t>
            </a:fld>
            <a:endParaRPr lang="en-US"/>
          </a:p>
        </p:txBody>
      </p:sp>
      <p:graphicFrame>
        <p:nvGraphicFramePr>
          <p:cNvPr id="6" name="Content Placeholder 5">
            <a:extLst>
              <a:ext uri="{FF2B5EF4-FFF2-40B4-BE49-F238E27FC236}">
                <a16:creationId xmlns:a16="http://schemas.microsoft.com/office/drawing/2014/main" id="{2CB6A8E4-46BD-4F4B-8B15-9CB4AC973875}"/>
              </a:ext>
            </a:extLst>
          </p:cNvPr>
          <p:cNvGraphicFramePr>
            <a:graphicFrameLocks noGrp="1"/>
          </p:cNvGraphicFramePr>
          <p:nvPr>
            <p:ph idx="1"/>
            <p:extLst>
              <p:ext uri="{D42A27DB-BD31-4B8C-83A1-F6EECF244321}">
                <p14:modId xmlns:p14="http://schemas.microsoft.com/office/powerpoint/2010/main" val="2298768235"/>
              </p:ext>
            </p:extLst>
          </p:nvPr>
        </p:nvGraphicFramePr>
        <p:xfrm>
          <a:off x="536861" y="1799617"/>
          <a:ext cx="8332241" cy="3946912"/>
        </p:xfrm>
        <a:graphic>
          <a:graphicData uri="http://schemas.openxmlformats.org/drawingml/2006/table">
            <a:tbl>
              <a:tblPr>
                <a:tableStyleId>{5C22544A-7EE6-4342-B048-85BDC9FD1C3A}</a:tableStyleId>
              </a:tblPr>
              <a:tblGrid>
                <a:gridCol w="1112108">
                  <a:extLst>
                    <a:ext uri="{9D8B030D-6E8A-4147-A177-3AD203B41FA5}">
                      <a16:colId xmlns:a16="http://schemas.microsoft.com/office/drawing/2014/main" val="551180338"/>
                    </a:ext>
                  </a:extLst>
                </a:gridCol>
                <a:gridCol w="6167336">
                  <a:extLst>
                    <a:ext uri="{9D8B030D-6E8A-4147-A177-3AD203B41FA5}">
                      <a16:colId xmlns:a16="http://schemas.microsoft.com/office/drawing/2014/main" val="1222369737"/>
                    </a:ext>
                  </a:extLst>
                </a:gridCol>
                <a:gridCol w="1052797">
                  <a:extLst>
                    <a:ext uri="{9D8B030D-6E8A-4147-A177-3AD203B41FA5}">
                      <a16:colId xmlns:a16="http://schemas.microsoft.com/office/drawing/2014/main" val="3123858872"/>
                    </a:ext>
                  </a:extLst>
                </a:gridCol>
              </a:tblGrid>
              <a:tr h="231532">
                <a:tc>
                  <a:txBody>
                    <a:bodyPr/>
                    <a:lstStyle/>
                    <a:p>
                      <a:pPr algn="ctr" fontAlgn="ctr"/>
                      <a:r>
                        <a:rPr lang="en-US" sz="1000" u="sng" strike="noStrike">
                          <a:effectLst/>
                        </a:rPr>
                        <a:t>SB 5503</a:t>
                      </a:r>
                      <a:endParaRPr lang="en-US" sz="1000" b="0" i="0" u="sng" strike="noStrike">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Establishing requirements for uniform clinical placement hours for nursing education programs.</a:t>
                      </a:r>
                      <a:endParaRPr lang="en-US" sz="1000" b="0" i="0" u="none" strike="noStrike">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High</a:t>
                      </a:r>
                      <a:endParaRPr lang="en-US" sz="1000" b="0" i="0" u="none" strike="noStrike">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2821081"/>
                  </a:ext>
                </a:extLst>
              </a:tr>
              <a:tr h="231531">
                <a:tc>
                  <a:txBody>
                    <a:bodyPr/>
                    <a:lstStyle/>
                    <a:p>
                      <a:pPr lvl="0" algn="ctr">
                        <a:buNone/>
                      </a:pPr>
                      <a:r>
                        <a:rPr lang="en-US" sz="1000" u="sng" strike="noStrike">
                          <a:effectLst/>
                        </a:rPr>
                        <a:t>SB 5582</a:t>
                      </a:r>
                      <a:endParaRPr lang="en-US" sz="1000" b="0" i="0" u="sng" strike="noStrike">
                        <a:solidFill>
                          <a:srgbClr val="0563C1"/>
                        </a:solidFill>
                        <a:effectLst/>
                        <a:latin typeface="Calibri"/>
                      </a:endParaRPr>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solidFill>
                      <a:schemeClr val="tx2">
                        <a:lumMod val="20000"/>
                        <a:lumOff val="80000"/>
                      </a:schemeClr>
                    </a:solidFill>
                  </a:tcPr>
                </a:tc>
                <a:tc>
                  <a:txBody>
                    <a:bodyPr/>
                    <a:lstStyle/>
                    <a:p>
                      <a:pPr lvl="0" algn="l">
                        <a:buNone/>
                      </a:pPr>
                      <a:r>
                        <a:rPr lang="en-US" sz="1000" u="none" strike="noStrike">
                          <a:effectLst/>
                        </a:rPr>
                        <a:t>Reducing barriers and expanding educational opportunities to increase the supply of nurses in Washington.</a:t>
                      </a:r>
                      <a:endParaRPr lang="en-US" sz="1000" b="0" i="0" u="none" strike="noStrike">
                        <a:solidFill>
                          <a:srgbClr val="000000"/>
                        </a:solidFill>
                        <a:effectLst/>
                        <a:latin typeface="Calibri"/>
                      </a:endParaRPr>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solidFill>
                      <a:schemeClr val="tx2">
                        <a:lumMod val="20000"/>
                        <a:lumOff val="80000"/>
                      </a:schemeClr>
                    </a:solidFill>
                  </a:tcPr>
                </a:tc>
                <a:tc>
                  <a:txBody>
                    <a:bodyPr/>
                    <a:lstStyle/>
                    <a:p>
                      <a:pPr lvl="0" algn="ctr">
                        <a:buNone/>
                      </a:pPr>
                      <a:r>
                        <a:rPr lang="en-US" sz="1000" u="none" strike="noStrike">
                          <a:effectLst/>
                        </a:rPr>
                        <a:t>High</a:t>
                      </a:r>
                      <a:endParaRPr lang="en-US" sz="1000" b="0" i="0" u="none" strike="noStrike">
                        <a:solidFill>
                          <a:srgbClr val="000000"/>
                        </a:solidFill>
                        <a:effectLst/>
                        <a:latin typeface="Calibri"/>
                      </a:endParaRPr>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solidFill>
                      <a:schemeClr val="tx2">
                        <a:lumMod val="20000"/>
                        <a:lumOff val="80000"/>
                      </a:schemeClr>
                    </a:solidFill>
                  </a:tcPr>
                </a:tc>
                <a:extLst>
                  <a:ext uri="{0D108BD9-81ED-4DB2-BD59-A6C34878D82A}">
                    <a16:rowId xmlns:a16="http://schemas.microsoft.com/office/drawing/2014/main" val="3701415838"/>
                  </a:ext>
                </a:extLst>
              </a:tr>
              <a:tr h="231531">
                <a:tc>
                  <a:txBody>
                    <a:bodyPr/>
                    <a:lstStyle/>
                    <a:p>
                      <a:pPr lvl="0" algn="ctr">
                        <a:buNone/>
                      </a:pPr>
                      <a:r>
                        <a:rPr lang="en-US" sz="1000" u="sng" strike="noStrike">
                          <a:effectLst/>
                        </a:rPr>
                        <a:t>HB 1348</a:t>
                      </a:r>
                      <a:endParaRPr lang="en-US"/>
                    </a:p>
                    <a:p>
                      <a:pPr lvl="0" algn="ctr">
                        <a:buNone/>
                      </a:pPr>
                      <a:r>
                        <a:rPr lang="en-US" sz="1000" u="sng" strike="noStrike">
                          <a:effectLst/>
                        </a:rPr>
                        <a:t>SB 5189</a:t>
                      </a:r>
                      <a:endParaRPr lang="en-US" sz="1000" b="0" i="0" u="sng" strike="noStrike">
                        <a:solidFill>
                          <a:srgbClr val="0563C1"/>
                        </a:solidFill>
                        <a:effectLst/>
                        <a:latin typeface="Calibri"/>
                      </a:endParaRPr>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solidFill>
                      <a:schemeClr val="tx2">
                        <a:lumMod val="20000"/>
                        <a:lumOff val="80000"/>
                      </a:schemeClr>
                    </a:solidFill>
                  </a:tcPr>
                </a:tc>
                <a:tc>
                  <a:txBody>
                    <a:bodyPr/>
                    <a:lstStyle/>
                    <a:p>
                      <a:pPr lvl="0" algn="l">
                        <a:buNone/>
                      </a:pPr>
                      <a:r>
                        <a:rPr lang="en-US" sz="1000" u="none" strike="noStrike">
                          <a:effectLst/>
                        </a:rPr>
                        <a:t>Establishing behavioral health support specialists.</a:t>
                      </a:r>
                      <a:endParaRPr lang="en-US" sz="1000" b="0" i="0" u="none" strike="noStrike">
                        <a:solidFill>
                          <a:srgbClr val="000000"/>
                        </a:solidFill>
                        <a:effectLst/>
                        <a:latin typeface="Calibri"/>
                      </a:endParaRPr>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solidFill>
                      <a:schemeClr val="tx2">
                        <a:lumMod val="20000"/>
                        <a:lumOff val="80000"/>
                      </a:schemeClr>
                    </a:solidFill>
                  </a:tcPr>
                </a:tc>
                <a:tc>
                  <a:txBody>
                    <a:bodyPr/>
                    <a:lstStyle/>
                    <a:p>
                      <a:pPr lvl="0" algn="ctr">
                        <a:buNone/>
                      </a:pPr>
                      <a:r>
                        <a:rPr lang="en-US" sz="1000" u="none" strike="noStrike">
                          <a:effectLst/>
                        </a:rPr>
                        <a:t>Medium</a:t>
                      </a:r>
                      <a:endParaRPr lang="en-US" sz="1000" b="0" i="0" u="none" strike="noStrike">
                        <a:solidFill>
                          <a:srgbClr val="000000"/>
                        </a:solidFill>
                        <a:effectLst/>
                        <a:latin typeface="Calibri"/>
                      </a:endParaRPr>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solidFill>
                      <a:schemeClr val="tx2">
                        <a:lumMod val="20000"/>
                        <a:lumOff val="80000"/>
                      </a:schemeClr>
                    </a:solidFill>
                  </a:tcPr>
                </a:tc>
                <a:extLst>
                  <a:ext uri="{0D108BD9-81ED-4DB2-BD59-A6C34878D82A}">
                    <a16:rowId xmlns:a16="http://schemas.microsoft.com/office/drawing/2014/main" val="3643215430"/>
                  </a:ext>
                </a:extLst>
              </a:tr>
              <a:tr h="231532">
                <a:tc>
                  <a:txBody>
                    <a:bodyPr/>
                    <a:lstStyle/>
                    <a:p>
                      <a:pPr algn="ctr" fontAlgn="ctr"/>
                      <a:r>
                        <a:rPr lang="en-US" sz="1000" u="sng" strike="noStrike">
                          <a:effectLst/>
                        </a:rPr>
                        <a:t>HB 1451</a:t>
                      </a:r>
                      <a:endParaRPr lang="en-US" sz="1000" b="0" i="0" u="sng" strike="noStrike">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Expanding the childcare workforce.</a:t>
                      </a:r>
                      <a:endParaRPr lang="en-US" sz="1000" b="0" i="0" u="none" strike="noStrike">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Medium</a:t>
                      </a:r>
                      <a:endParaRPr lang="en-US" sz="1000" b="0" i="0" u="none" strike="noStrike">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6225656"/>
                  </a:ext>
                </a:extLst>
              </a:tr>
              <a:tr h="231532">
                <a:tc>
                  <a:txBody>
                    <a:bodyPr/>
                    <a:lstStyle/>
                    <a:p>
                      <a:pPr algn="ctr" fontAlgn="ctr"/>
                      <a:r>
                        <a:rPr lang="en-US" sz="1000" u="sng" strike="noStrike">
                          <a:effectLst/>
                        </a:rPr>
                        <a:t>SSB 5181</a:t>
                      </a:r>
                      <a:endParaRPr lang="en-US" sz="1000" b="0" i="0" u="sng" strike="noStrike">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Concerning medical assistants.</a:t>
                      </a:r>
                      <a:endParaRPr lang="en-US" sz="1000" b="0" i="0" u="none" strike="noStrike">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Medium</a:t>
                      </a:r>
                      <a:endParaRPr lang="en-US" sz="1000" b="0" i="0" u="none" strike="noStrike">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4916269"/>
                  </a:ext>
                </a:extLst>
              </a:tr>
              <a:tr h="311027">
                <a:tc>
                  <a:txBody>
                    <a:bodyPr/>
                    <a:lstStyle/>
                    <a:p>
                      <a:pPr algn="ctr" fontAlgn="ctr"/>
                      <a:r>
                        <a:rPr lang="en-US" sz="1000" u="sng" strike="noStrike">
                          <a:effectLst/>
                        </a:rPr>
                        <a:t>HB 1015 </a:t>
                      </a:r>
                    </a:p>
                    <a:p>
                      <a:pPr algn="ctr" fontAlgn="ctr"/>
                      <a:r>
                        <a:rPr lang="en-US" sz="1000" u="sng" strike="noStrike">
                          <a:effectLst/>
                        </a:rPr>
                        <a:t>SB 5264</a:t>
                      </a:r>
                      <a:endParaRPr lang="en-US" sz="1000" b="0" i="0" u="sng" strike="noStrike">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ctr"/>
                      <a:r>
                        <a:rPr lang="en-US" sz="1000" u="none" strike="noStrike">
                          <a:effectLst/>
                        </a:rPr>
                        <a:t>Concerning minimum employment requirements for paraeducators.</a:t>
                      </a:r>
                      <a:endParaRPr lang="en-US" sz="1000" b="0" i="0" u="none" strike="noStrike">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rPr>
                        <a:t>Low</a:t>
                      </a:r>
                      <a:endParaRPr lang="en-US" sz="1000" b="0" i="0" u="none" strike="noStrike">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922030437"/>
                  </a:ext>
                </a:extLst>
              </a:tr>
              <a:tr h="231532">
                <a:tc>
                  <a:txBody>
                    <a:bodyPr/>
                    <a:lstStyle/>
                    <a:p>
                      <a:pPr algn="ctr" fontAlgn="ctr"/>
                      <a:r>
                        <a:rPr lang="en-US" sz="1000" u="sng" strike="noStrike">
                          <a:effectLst/>
                        </a:rPr>
                        <a:t>HB 1073</a:t>
                      </a:r>
                      <a:endParaRPr lang="en-US" sz="1000" b="0" i="0" u="sng" strike="noStrike">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ctr"/>
                      <a:r>
                        <a:rPr lang="en-US" sz="1000" u="none" strike="noStrike">
                          <a:effectLst/>
                        </a:rPr>
                        <a:t>Concerning medical assistants.</a:t>
                      </a:r>
                      <a:endParaRPr lang="en-US" sz="1000" b="0" i="0" u="none" strike="noStrike">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rPr>
                        <a:t>Low</a:t>
                      </a:r>
                      <a:endParaRPr lang="en-US" sz="1000" b="0" i="0" u="none" strike="noStrike">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20667092"/>
                  </a:ext>
                </a:extLst>
              </a:tr>
              <a:tr h="311027">
                <a:tc>
                  <a:txBody>
                    <a:bodyPr/>
                    <a:lstStyle/>
                    <a:p>
                      <a:pPr algn="ctr" fontAlgn="ctr"/>
                      <a:r>
                        <a:rPr lang="en-US" sz="1000" u="sng" strike="noStrike">
                          <a:effectLst/>
                        </a:rPr>
                        <a:t>HB 1277</a:t>
                      </a:r>
                      <a:endParaRPr lang="en-US" sz="1000" b="0" i="0" u="sng" strike="noStrike">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Improving consistency and quality of the implementation of the fundamental courses of study for paraeducators.</a:t>
                      </a:r>
                      <a:endParaRPr lang="en-US" sz="1000" b="0" i="0" u="none" strike="noStrike">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Low</a:t>
                      </a:r>
                      <a:endParaRPr lang="en-US" sz="1000" b="0" i="0" u="none" strike="noStrike">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587598"/>
                  </a:ext>
                </a:extLst>
              </a:tr>
              <a:tr h="231532">
                <a:tc>
                  <a:txBody>
                    <a:bodyPr/>
                    <a:lstStyle/>
                    <a:p>
                      <a:pPr algn="ctr" fontAlgn="ctr"/>
                      <a:r>
                        <a:rPr lang="en-US" sz="1000" u="sng" strike="noStrike">
                          <a:effectLst/>
                        </a:rPr>
                        <a:t>HB 1287</a:t>
                      </a:r>
                      <a:endParaRPr lang="en-US" sz="1000" b="0" i="0" u="sng" strike="noStrike">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ctr"/>
                      <a:r>
                        <a:rPr lang="en-US" sz="1000" u="none" strike="noStrike">
                          <a:effectLst/>
                        </a:rPr>
                        <a:t>Concerning dental hygienists.</a:t>
                      </a:r>
                      <a:endParaRPr lang="en-US" sz="1000" b="0" i="0" u="none" strike="noStrike">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rPr>
                        <a:t>Low</a:t>
                      </a:r>
                      <a:endParaRPr lang="en-US" sz="1000" b="0" i="0" u="none" strike="noStrike">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095316047"/>
                  </a:ext>
                </a:extLst>
              </a:tr>
              <a:tr h="231532">
                <a:tc>
                  <a:txBody>
                    <a:bodyPr/>
                    <a:lstStyle/>
                    <a:p>
                      <a:pPr algn="ctr" fontAlgn="ctr"/>
                      <a:r>
                        <a:rPr lang="en-US" sz="1000" u="sng" strike="noStrike">
                          <a:effectLst/>
                        </a:rPr>
                        <a:t>SB 5470</a:t>
                      </a:r>
                      <a:endParaRPr lang="en-US" sz="1000" b="0" i="0" u="sng" strike="noStrike">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Creating a new health profession for lactation consultants.</a:t>
                      </a:r>
                      <a:endParaRPr lang="en-US" sz="1000" b="0" i="0" u="none" strike="noStrike">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Low</a:t>
                      </a:r>
                      <a:endParaRPr lang="en-US" sz="1000" b="0" i="0" u="none" strike="noStrike">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6243862"/>
                  </a:ext>
                </a:extLst>
              </a:tr>
              <a:tr h="231531">
                <a:tc>
                  <a:txBody>
                    <a:bodyPr/>
                    <a:lstStyle/>
                    <a:p>
                      <a:pPr lvl="0" algn="ctr">
                        <a:buNone/>
                      </a:pPr>
                      <a:r>
                        <a:rPr lang="en-US" sz="1000" u="sng" strike="noStrike">
                          <a:effectLst/>
                        </a:rPr>
                        <a:t>HB 1694</a:t>
                      </a:r>
                      <a:endParaRPr lang="en-US"/>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solidFill>
                      <a:schemeClr val="tx2">
                        <a:lumMod val="20000"/>
                        <a:lumOff val="80000"/>
                      </a:schemeClr>
                    </a:solidFill>
                  </a:tcPr>
                </a:tc>
                <a:tc>
                  <a:txBody>
                    <a:bodyPr/>
                    <a:lstStyle/>
                    <a:p>
                      <a:pPr lvl="0" algn="l">
                        <a:buNone/>
                      </a:pPr>
                      <a:r>
                        <a:rPr lang="en-US" sz="1000" b="0" i="0" u="none" strike="noStrike" noProof="0">
                          <a:effectLst/>
                        </a:rPr>
                        <a:t>Addressing home care workforce shortages.</a:t>
                      </a:r>
                      <a:endParaRPr lang="en-US"/>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solidFill>
                      <a:schemeClr val="tx2">
                        <a:lumMod val="20000"/>
                        <a:lumOff val="80000"/>
                      </a:schemeClr>
                    </a:solidFill>
                  </a:tcPr>
                </a:tc>
                <a:tc>
                  <a:txBody>
                    <a:bodyPr/>
                    <a:lstStyle/>
                    <a:p>
                      <a:pPr lvl="0" algn="ctr">
                        <a:buNone/>
                      </a:pPr>
                      <a:r>
                        <a:rPr lang="en-US" sz="1000" u="none" strike="noStrike">
                          <a:effectLst/>
                        </a:rPr>
                        <a:t>Monitoring</a:t>
                      </a:r>
                      <a:endParaRPr lang="en-US"/>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solidFill>
                      <a:schemeClr val="tx2">
                        <a:lumMod val="20000"/>
                        <a:lumOff val="80000"/>
                      </a:schemeClr>
                    </a:solidFill>
                  </a:tcPr>
                </a:tc>
                <a:extLst>
                  <a:ext uri="{0D108BD9-81ED-4DB2-BD59-A6C34878D82A}">
                    <a16:rowId xmlns:a16="http://schemas.microsoft.com/office/drawing/2014/main" val="1741659192"/>
                  </a:ext>
                </a:extLst>
              </a:tr>
              <a:tr h="231531">
                <a:tc>
                  <a:txBody>
                    <a:bodyPr/>
                    <a:lstStyle/>
                    <a:p>
                      <a:pPr lvl="0" algn="ctr">
                        <a:buNone/>
                      </a:pPr>
                      <a:r>
                        <a:rPr lang="en-US" sz="1000" u="sng" strike="noStrike">
                          <a:effectLst/>
                        </a:rPr>
                        <a:t>HB 1697</a:t>
                      </a:r>
                      <a:endParaRPr lang="en-US"/>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lgn="l">
                        <a:buNone/>
                      </a:pPr>
                      <a:r>
                        <a:rPr lang="en-US" sz="1000" b="0" i="0" u="none" strike="noStrike" noProof="0">
                          <a:effectLst/>
                          <a:latin typeface="Franklin Gothic Book"/>
                        </a:rPr>
                        <a:t>Making the early achievers quality rating and improvement system voluntary.</a:t>
                      </a:r>
                      <a:endParaRPr lang="en-US"/>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lgn="ctr">
                        <a:buNone/>
                      </a:pPr>
                      <a:r>
                        <a:rPr lang="en-US" sz="1000" u="none" strike="noStrike">
                          <a:effectLst/>
                        </a:rPr>
                        <a:t>Monitoring</a:t>
                      </a:r>
                      <a:endParaRPr lang="en-US"/>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2623945430"/>
                  </a:ext>
                </a:extLst>
              </a:tr>
              <a:tr h="231532">
                <a:tc>
                  <a:txBody>
                    <a:bodyPr/>
                    <a:lstStyle/>
                    <a:p>
                      <a:pPr algn="ctr" fontAlgn="ctr"/>
                      <a:r>
                        <a:rPr lang="en-US" sz="1000" u="sng" strike="noStrike">
                          <a:effectLst/>
                        </a:rPr>
                        <a:t>HB 1466</a:t>
                      </a:r>
                      <a:endParaRPr lang="en-US" sz="1000" b="0" i="0" u="sng" strike="noStrike">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ctr"/>
                      <a:r>
                        <a:rPr lang="en-US" sz="1000" u="none" strike="noStrike">
                          <a:effectLst/>
                        </a:rPr>
                        <a:t>Concerning currently credentialed dental auxiliaries.</a:t>
                      </a:r>
                      <a:endParaRPr lang="en-US" sz="1000" b="0" i="0" u="none" strike="noStrike">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rPr>
                        <a:t>Other</a:t>
                      </a:r>
                      <a:endParaRPr lang="en-US" sz="1000" b="0" i="0" u="none" strike="noStrike">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692204415"/>
                  </a:ext>
                </a:extLst>
              </a:tr>
              <a:tr h="231532">
                <a:tc>
                  <a:txBody>
                    <a:bodyPr/>
                    <a:lstStyle/>
                    <a:p>
                      <a:pPr algn="ctr" fontAlgn="ctr"/>
                      <a:r>
                        <a:rPr lang="en-US" sz="1000" u="sng" strike="noStrike">
                          <a:effectLst/>
                        </a:rPr>
                        <a:t>HB 1576</a:t>
                      </a:r>
                      <a:endParaRPr lang="en-US" sz="1000" b="0" i="0" u="sng" strike="noStrike">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ctr"/>
                      <a:r>
                        <a:rPr lang="en-US" sz="1000" u="none" strike="noStrike">
                          <a:effectLst/>
                        </a:rPr>
                        <a:t>Concerning the dentist and dental hygienist compact.</a:t>
                      </a:r>
                      <a:endParaRPr lang="en-US" sz="1000" b="0" i="0" u="none" strike="noStrike">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rPr>
                        <a:t>Other</a:t>
                      </a:r>
                      <a:endParaRPr lang="en-US" sz="1000" b="0" i="0" u="none" strike="noStrike">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258788397"/>
                  </a:ext>
                </a:extLst>
              </a:tr>
              <a:tr h="231531">
                <a:tc>
                  <a:txBody>
                    <a:bodyPr/>
                    <a:lstStyle/>
                    <a:p>
                      <a:pPr lvl="0" algn="ctr">
                        <a:buNone/>
                      </a:pPr>
                      <a:r>
                        <a:rPr lang="en-US" sz="1000" u="sng" strike="noStrike">
                          <a:effectLst/>
                        </a:rPr>
                        <a:t>HB 1678</a:t>
                      </a:r>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solidFill>
                      <a:schemeClr val="tx2">
                        <a:lumMod val="20000"/>
                        <a:lumOff val="80000"/>
                      </a:schemeClr>
                    </a:solidFill>
                  </a:tcPr>
                </a:tc>
                <a:tc>
                  <a:txBody>
                    <a:bodyPr/>
                    <a:lstStyle/>
                    <a:p>
                      <a:pPr lvl="0" algn="l">
                        <a:buNone/>
                      </a:pPr>
                      <a:r>
                        <a:rPr lang="en-US" sz="1000" b="0" i="0" u="none" strike="noStrike" noProof="0">
                          <a:effectLst/>
                          <a:latin typeface="Franklin Gothic Book"/>
                        </a:rPr>
                        <a:t>Establishing and authorizing the profession of dental therapy.</a:t>
                      </a:r>
                      <a:endParaRPr lang="en-US"/>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solidFill>
                      <a:schemeClr val="tx2">
                        <a:lumMod val="20000"/>
                        <a:lumOff val="80000"/>
                      </a:schemeClr>
                    </a:solidFill>
                  </a:tcPr>
                </a:tc>
                <a:tc>
                  <a:txBody>
                    <a:bodyPr/>
                    <a:lstStyle/>
                    <a:p>
                      <a:pPr lvl="0" algn="ctr">
                        <a:buNone/>
                      </a:pPr>
                      <a:r>
                        <a:rPr lang="en-US" sz="1000" u="none" strike="noStrike">
                          <a:effectLst/>
                        </a:rPr>
                        <a:t>Other</a:t>
                      </a:r>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solidFill>
                      <a:schemeClr val="tx2">
                        <a:lumMod val="20000"/>
                        <a:lumOff val="80000"/>
                      </a:schemeClr>
                    </a:solidFill>
                  </a:tcPr>
                </a:tc>
                <a:extLst>
                  <a:ext uri="{0D108BD9-81ED-4DB2-BD59-A6C34878D82A}">
                    <a16:rowId xmlns:a16="http://schemas.microsoft.com/office/drawing/2014/main" val="4250177098"/>
                  </a:ext>
                </a:extLst>
              </a:tr>
              <a:tr h="231532">
                <a:tc>
                  <a:txBody>
                    <a:bodyPr/>
                    <a:lstStyle/>
                    <a:p>
                      <a:pPr algn="ctr" fontAlgn="ctr"/>
                      <a:r>
                        <a:rPr lang="en-US" sz="1000" u="sng" strike="noStrike">
                          <a:effectLst/>
                        </a:rPr>
                        <a:t>SB 5499</a:t>
                      </a:r>
                      <a:endParaRPr lang="en-US" sz="1000" b="0" i="0" u="sng" strike="noStrike">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ctr"/>
                      <a:r>
                        <a:rPr lang="en-US" sz="1000" u="none" strike="noStrike">
                          <a:effectLst/>
                        </a:rPr>
                        <a:t>Concerning the multistate nurse licensure compact.</a:t>
                      </a:r>
                      <a:endParaRPr lang="en-US" sz="1000" b="0" i="0" u="none" strike="noStrike">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rPr>
                        <a:t>Other</a:t>
                      </a:r>
                      <a:endParaRPr lang="en-US" sz="1000" b="0" i="0" u="none" strike="noStrike">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43461174"/>
                  </a:ext>
                </a:extLst>
              </a:tr>
            </a:tbl>
          </a:graphicData>
        </a:graphic>
      </p:graphicFrame>
    </p:spTree>
    <p:extLst>
      <p:ext uri="{BB962C8B-B14F-4D97-AF65-F5344CB8AC3E}">
        <p14:creationId xmlns:p14="http://schemas.microsoft.com/office/powerpoint/2010/main" val="2900795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80310-60AB-7CB4-A8CB-1D15E4C894D3}"/>
              </a:ext>
            </a:extLst>
          </p:cNvPr>
          <p:cNvSpPr>
            <a:spLocks noGrp="1"/>
          </p:cNvSpPr>
          <p:nvPr>
            <p:ph type="title"/>
          </p:nvPr>
        </p:nvSpPr>
        <p:spPr/>
        <p:txBody>
          <a:bodyPr lIns="91440" tIns="45720" rIns="91440" bIns="45720" anchor="t"/>
          <a:lstStyle/>
          <a:p>
            <a:r>
              <a:rPr lang="en-US" sz="2800"/>
              <a:t>US Dept. Of Education Proposed Rule Change</a:t>
            </a:r>
          </a:p>
        </p:txBody>
      </p:sp>
      <p:sp>
        <p:nvSpPr>
          <p:cNvPr id="3" name="Content Placeholder 2">
            <a:extLst>
              <a:ext uri="{FF2B5EF4-FFF2-40B4-BE49-F238E27FC236}">
                <a16:creationId xmlns:a16="http://schemas.microsoft.com/office/drawing/2014/main" id="{4828D977-49A7-B850-247F-1643A39918C4}"/>
              </a:ext>
            </a:extLst>
          </p:cNvPr>
          <p:cNvSpPr>
            <a:spLocks noGrp="1"/>
          </p:cNvSpPr>
          <p:nvPr>
            <p:ph idx="1"/>
          </p:nvPr>
        </p:nvSpPr>
        <p:spPr>
          <a:xfrm>
            <a:off x="611403" y="2042437"/>
            <a:ext cx="7715780" cy="4229155"/>
          </a:xfrm>
        </p:spPr>
        <p:txBody>
          <a:bodyPr lIns="91440" tIns="45720" rIns="91440" bIns="45720" anchor="t"/>
          <a:lstStyle/>
          <a:p>
            <a:pPr marL="0" indent="0">
              <a:buNone/>
            </a:pPr>
            <a:r>
              <a:rPr lang="en-US" sz="1800">
                <a:latin typeface="Calibri"/>
                <a:ea typeface="+mn-lt"/>
                <a:cs typeface="+mn-lt"/>
              </a:rPr>
              <a:t>The USDE proposed to expand the definition of a third-party servicer as any entity  establishing requirements for course completion and evaluating whether a student has met those requirements; delivering instruction or mandatory tutoring; assessing student learning including through electronic means; and developing curricula and course materials.</a:t>
            </a:r>
            <a:endParaRPr lang="en-US" sz="1800">
              <a:latin typeface="Calibri"/>
              <a:ea typeface="Calibri"/>
              <a:cs typeface="Calibri"/>
            </a:endParaRPr>
          </a:p>
          <a:p>
            <a:pPr marL="0" indent="0">
              <a:buNone/>
            </a:pPr>
            <a:r>
              <a:rPr lang="en-US" sz="1800">
                <a:latin typeface="Calibri"/>
                <a:ea typeface="Calibri"/>
                <a:cs typeface="Calibri"/>
              </a:rPr>
              <a:t>SBCTC and the Nursing Commission were among 1000+ entities that provided public comment expressing concern with the expanded definition and highlighting potential impacts to clinicals and other career connected learning opportunities. </a:t>
            </a:r>
          </a:p>
          <a:p>
            <a:pPr marL="0" indent="0">
              <a:buNone/>
            </a:pPr>
            <a:r>
              <a:rPr lang="en-US" sz="1800">
                <a:latin typeface="Calibri"/>
                <a:ea typeface="Calibri"/>
                <a:cs typeface="Calibri"/>
              </a:rPr>
              <a:t>On 4/11/2023 USDE issued a clarification that </a:t>
            </a:r>
            <a:r>
              <a:rPr lang="en-US" sz="1800">
                <a:solidFill>
                  <a:schemeClr val="tx1"/>
                </a:solidFill>
                <a:highlight>
                  <a:srgbClr val="FFFFFF"/>
                </a:highlight>
                <a:latin typeface="Calibri"/>
                <a:ea typeface="+mn-lt"/>
                <a:cs typeface="+mn-lt"/>
              </a:rPr>
              <a:t>the Department </a:t>
            </a:r>
            <a:r>
              <a:rPr lang="en-US" sz="1800" b="1">
                <a:solidFill>
                  <a:schemeClr val="tx1"/>
                </a:solidFill>
                <a:highlight>
                  <a:srgbClr val="FFFFFF"/>
                </a:highlight>
                <a:latin typeface="Calibri"/>
                <a:ea typeface="+mn-lt"/>
                <a:cs typeface="+mn-lt"/>
              </a:rPr>
              <a:t>does not </a:t>
            </a:r>
            <a:r>
              <a:rPr lang="en-US" sz="1800">
                <a:solidFill>
                  <a:schemeClr val="tx1"/>
                </a:solidFill>
                <a:highlight>
                  <a:srgbClr val="FFFFFF"/>
                </a:highlight>
                <a:latin typeface="Calibri"/>
                <a:ea typeface="+mn-lt"/>
                <a:cs typeface="+mn-lt"/>
              </a:rPr>
              <a:t>consider clinical or externship opportunities third-party servicer relationships because they are closely monitored by qualified personnel at an institution.</a:t>
            </a:r>
            <a:r>
              <a:rPr lang="en-US" sz="1800">
                <a:solidFill>
                  <a:srgbClr val="343C47"/>
                </a:solidFill>
                <a:highlight>
                  <a:srgbClr val="FFFFFF"/>
                </a:highlight>
                <a:latin typeface="Calibri"/>
                <a:ea typeface="+mn-lt"/>
                <a:cs typeface="+mn-lt"/>
              </a:rPr>
              <a:t>  </a:t>
            </a:r>
            <a:endParaRPr lang="en-US" sz="1800">
              <a:solidFill>
                <a:srgbClr val="343C47"/>
              </a:solidFill>
              <a:highlight>
                <a:srgbClr val="FFFFFF"/>
              </a:highlight>
              <a:latin typeface="Franklin Gothic Book"/>
              <a:ea typeface="Calibri"/>
              <a:cs typeface="Calibri"/>
            </a:endParaRPr>
          </a:p>
          <a:p>
            <a:pPr marL="0" indent="0">
              <a:buNone/>
            </a:pPr>
            <a:r>
              <a:rPr lang="en-US" sz="1800">
                <a:solidFill>
                  <a:srgbClr val="343C47"/>
                </a:solidFill>
                <a:highlight>
                  <a:srgbClr val="FFFFFF"/>
                </a:highlight>
                <a:latin typeface="Calibri"/>
                <a:ea typeface="Calibri"/>
                <a:cs typeface="Calibri"/>
              </a:rPr>
              <a:t>The proposed rule is available </a:t>
            </a:r>
            <a:r>
              <a:rPr lang="en-US" sz="1800">
                <a:solidFill>
                  <a:srgbClr val="343C47"/>
                </a:solidFill>
                <a:highlight>
                  <a:srgbClr val="FFFFFF"/>
                </a:highlight>
                <a:latin typeface="Calibri"/>
                <a:ea typeface="Calibri"/>
                <a:cs typeface="Calibri"/>
                <a:hlinkClick r:id="rId2"/>
              </a:rPr>
              <a:t>here</a:t>
            </a:r>
            <a:r>
              <a:rPr lang="en-US" sz="1800">
                <a:solidFill>
                  <a:srgbClr val="343C47"/>
                </a:solidFill>
                <a:highlight>
                  <a:srgbClr val="FFFFFF"/>
                </a:highlight>
                <a:latin typeface="Calibri"/>
                <a:ea typeface="Calibri"/>
                <a:cs typeface="Calibri"/>
              </a:rPr>
              <a:t>.</a:t>
            </a:r>
          </a:p>
          <a:p>
            <a:pPr marL="0" indent="0">
              <a:buNone/>
            </a:pPr>
            <a:r>
              <a:rPr lang="en-US" sz="1800">
                <a:solidFill>
                  <a:srgbClr val="343C47"/>
                </a:solidFill>
                <a:highlight>
                  <a:srgbClr val="FFFFFF"/>
                </a:highlight>
                <a:latin typeface="Calibri"/>
                <a:ea typeface="Calibri"/>
                <a:cs typeface="Calibri"/>
              </a:rPr>
              <a:t>USDE's response is available </a:t>
            </a:r>
            <a:r>
              <a:rPr lang="en-US" sz="1800">
                <a:solidFill>
                  <a:srgbClr val="343C47"/>
                </a:solidFill>
                <a:highlight>
                  <a:srgbClr val="FFFFFF"/>
                </a:highlight>
                <a:latin typeface="Calibri"/>
                <a:ea typeface="Calibri"/>
                <a:cs typeface="Calibri"/>
                <a:hlinkClick r:id="rId3"/>
              </a:rPr>
              <a:t>here</a:t>
            </a:r>
            <a:r>
              <a:rPr lang="en-US" sz="1800">
                <a:solidFill>
                  <a:srgbClr val="343C47"/>
                </a:solidFill>
                <a:highlight>
                  <a:srgbClr val="FFFFFF"/>
                </a:highlight>
                <a:latin typeface="Calibri"/>
                <a:ea typeface="Calibri"/>
                <a:cs typeface="Calibri"/>
              </a:rPr>
              <a:t>.</a:t>
            </a:r>
          </a:p>
          <a:p>
            <a:endParaRPr lang="en-US" sz="1800">
              <a:solidFill>
                <a:srgbClr val="343C47"/>
              </a:solidFill>
              <a:highlight>
                <a:srgbClr val="FFFFFF"/>
              </a:highlight>
              <a:latin typeface="Calibri"/>
              <a:ea typeface="Calibri"/>
              <a:cs typeface="Calibri"/>
            </a:endParaRPr>
          </a:p>
          <a:p>
            <a:pPr marL="0" indent="0">
              <a:buNone/>
            </a:pPr>
            <a:endParaRPr lang="en-US" sz="1800">
              <a:latin typeface="Calibri"/>
              <a:ea typeface="Calibri"/>
              <a:cs typeface="Calibri"/>
            </a:endParaRPr>
          </a:p>
        </p:txBody>
      </p:sp>
      <p:sp>
        <p:nvSpPr>
          <p:cNvPr id="4" name="Slide Number Placeholder 3">
            <a:extLst>
              <a:ext uri="{FF2B5EF4-FFF2-40B4-BE49-F238E27FC236}">
                <a16:creationId xmlns:a16="http://schemas.microsoft.com/office/drawing/2014/main" id="{F6E27414-A693-D323-A0C8-D2FF95897000}"/>
              </a:ext>
            </a:extLst>
          </p:cNvPr>
          <p:cNvSpPr>
            <a:spLocks noGrp="1"/>
          </p:cNvSpPr>
          <p:nvPr>
            <p:ph type="sldNum" sz="quarter" idx="12"/>
          </p:nvPr>
        </p:nvSpPr>
        <p:spPr/>
        <p:txBody>
          <a:bodyPr/>
          <a:lstStyle/>
          <a:p>
            <a:fld id="{DEE5BC03-7CE3-4FE3-BC0A-0ACCA8AC1F24}" type="slidenum">
              <a:rPr lang="en-US" smtClean="0"/>
              <a:pPr/>
              <a:t>11</a:t>
            </a:fld>
            <a:endParaRPr lang="en-US"/>
          </a:p>
        </p:txBody>
      </p:sp>
    </p:spTree>
    <p:extLst>
      <p:ext uri="{BB962C8B-B14F-4D97-AF65-F5344CB8AC3E}">
        <p14:creationId xmlns:p14="http://schemas.microsoft.com/office/powerpoint/2010/main" val="4191760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549936"/>
            <a:ext cx="8336975" cy="503067"/>
          </a:xfrm>
        </p:spPr>
        <p:txBody>
          <a:bodyPr/>
          <a:lstStyle/>
          <a:p>
            <a:r>
              <a:rPr lang="en-US" sz="3200" b="1">
                <a:latin typeface="Franklin Gothic Book" panose="020B0503020102020204" pitchFamily="34" charset="0"/>
              </a:rPr>
              <a:t>Work-based Learning (Genevieve)</a:t>
            </a:r>
            <a:endParaRPr lang="en-US" sz="3200"/>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189528"/>
            <a:ext cx="8336975" cy="4668472"/>
          </a:xfrm>
        </p:spPr>
        <p:txBody>
          <a:bodyPr lIns="91440" tIns="45720" rIns="91440" bIns="45720" anchor="t"/>
          <a:lstStyle/>
          <a:p>
            <a:pPr marL="0" indent="0">
              <a:buNone/>
            </a:pPr>
            <a:r>
              <a:rPr lang="en-US" sz="1600" b="1">
                <a:latin typeface="Franklin Gothic Book"/>
              </a:rPr>
              <a:t>Work-based Learning</a:t>
            </a:r>
            <a:r>
              <a:rPr lang="en-US" sz="1600">
                <a:latin typeface="Franklin Gothic Book"/>
              </a:rPr>
              <a:t>: Assist colleges as they provide experiential learning opportunities.</a:t>
            </a:r>
          </a:p>
          <a:p>
            <a:r>
              <a:rPr lang="en-US" sz="1600"/>
              <a:t>Team Members: Genevieve Howard and Karin Gitchel</a:t>
            </a:r>
          </a:p>
          <a:p>
            <a:r>
              <a:rPr lang="en-US" sz="1600"/>
              <a:t>Highlights</a:t>
            </a:r>
          </a:p>
          <a:p>
            <a:pPr lvl="1"/>
            <a:r>
              <a:rPr lang="en-US" sz="1600"/>
              <a:t>HB 1013 Regional Apprenticeship Preparation</a:t>
            </a:r>
          </a:p>
          <a:p>
            <a:pPr lvl="1"/>
            <a:r>
              <a:rPr lang="en-US" sz="1600"/>
              <a:t>SB 5269 Washington State Manufacturing</a:t>
            </a:r>
          </a:p>
          <a:p>
            <a:pPr lvl="1"/>
            <a:r>
              <a:rPr lang="en-US" sz="1600"/>
              <a:t>SB 5305 Office of CCW</a:t>
            </a:r>
          </a:p>
          <a:p>
            <a:pPr lvl="2"/>
            <a:r>
              <a:rPr lang="en-US" sz="1200" b="1"/>
              <a:t>$5,000,000 in Career Launch Capital Equipment funding  </a:t>
            </a:r>
            <a:r>
              <a:rPr lang="en-US" sz="1200" b="1">
                <a:highlight>
                  <a:srgbClr val="FFFF00"/>
                </a:highlight>
              </a:rPr>
              <a:t>NEW!</a:t>
            </a:r>
          </a:p>
          <a:p>
            <a:pPr lvl="1"/>
            <a:r>
              <a:rPr lang="en-US" sz="1600"/>
              <a:t>Electrical Apprenticeship</a:t>
            </a:r>
            <a:endParaRPr lang="en-US" sz="1200">
              <a:latin typeface="Franklin Gothic Book" panose="020B0503020102020204" pitchFamily="34" charset="0"/>
            </a:endParaRPr>
          </a:p>
          <a:p>
            <a:pPr marL="0" indent="0">
              <a:buNone/>
            </a:pPr>
            <a:r>
              <a:rPr lang="en-US" sz="1600" b="1">
                <a:latin typeface="Franklin Gothic Book"/>
              </a:rPr>
              <a:t>Programs</a:t>
            </a:r>
            <a:r>
              <a:rPr lang="en-US" sz="1600">
                <a:latin typeface="Franklin Gothic Book"/>
              </a:rPr>
              <a:t>:</a:t>
            </a: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12</a:t>
            </a:fld>
            <a:endParaRPr lang="en-US"/>
          </a:p>
        </p:txBody>
      </p:sp>
      <p:graphicFrame>
        <p:nvGraphicFramePr>
          <p:cNvPr id="5" name="Table 4">
            <a:extLst>
              <a:ext uri="{FF2B5EF4-FFF2-40B4-BE49-F238E27FC236}">
                <a16:creationId xmlns:a16="http://schemas.microsoft.com/office/drawing/2014/main" id="{4A4A4212-F4BE-4268-AFD9-67EDB0FDC5C5}"/>
              </a:ext>
            </a:extLst>
          </p:cNvPr>
          <p:cNvGraphicFramePr>
            <a:graphicFrameLocks noGrp="1"/>
          </p:cNvGraphicFramePr>
          <p:nvPr>
            <p:extLst>
              <p:ext uri="{D42A27DB-BD31-4B8C-83A1-F6EECF244321}">
                <p14:modId xmlns:p14="http://schemas.microsoft.com/office/powerpoint/2010/main" val="386411799"/>
              </p:ext>
            </p:extLst>
          </p:nvPr>
        </p:nvGraphicFramePr>
        <p:xfrm>
          <a:off x="778422" y="5064672"/>
          <a:ext cx="7560318" cy="1524000"/>
        </p:xfrm>
        <a:graphic>
          <a:graphicData uri="http://schemas.openxmlformats.org/drawingml/2006/table">
            <a:tbl>
              <a:tblPr firstRow="1" bandRow="1">
                <a:tableStyleId>{5C22544A-7EE6-4342-B048-85BDC9FD1C3A}</a:tableStyleId>
              </a:tblPr>
              <a:tblGrid>
                <a:gridCol w="3780159">
                  <a:extLst>
                    <a:ext uri="{9D8B030D-6E8A-4147-A177-3AD203B41FA5}">
                      <a16:colId xmlns:a16="http://schemas.microsoft.com/office/drawing/2014/main" val="828185752"/>
                    </a:ext>
                  </a:extLst>
                </a:gridCol>
                <a:gridCol w="3780159">
                  <a:extLst>
                    <a:ext uri="{9D8B030D-6E8A-4147-A177-3AD203B41FA5}">
                      <a16:colId xmlns:a16="http://schemas.microsoft.com/office/drawing/2014/main" val="3126903809"/>
                    </a:ext>
                  </a:extLst>
                </a:gridCol>
              </a:tblGrid>
              <a:tr h="3027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Aerospace 1,000 FTE</a:t>
                      </a:r>
                    </a:p>
                  </a:txBody>
                  <a:tcP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Career Connect WA</a:t>
                      </a:r>
                    </a:p>
                  </a:txBody>
                  <a:tcP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extLst>
                  <a:ext uri="{0D108BD9-81ED-4DB2-BD59-A6C34878D82A}">
                    <a16:rowId xmlns:a16="http://schemas.microsoft.com/office/drawing/2014/main" val="4062450456"/>
                  </a:ext>
                </a:extLst>
              </a:tr>
              <a:tr h="3027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Aerospace Apprenticeship FTE</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Apprenticeship</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201771501"/>
                  </a:ext>
                </a:extLst>
              </a:tr>
              <a:tr h="3027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Aerospace Contract</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Aerospace Pipeline Committee</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64393097"/>
                  </a:ext>
                </a:extLst>
              </a:tr>
              <a:tr h="3027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Career Launch Equipment &amp; FTE</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Aerospace Legislation</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513085842"/>
                  </a:ext>
                </a:extLst>
              </a:tr>
              <a:tr h="3027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Career Launch Endorsement</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Aviation &amp; Aerospace Advisory Committee</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676510291"/>
                  </a:ext>
                </a:extLst>
              </a:tr>
            </a:tbl>
          </a:graphicData>
        </a:graphic>
      </p:graphicFrame>
    </p:spTree>
    <p:extLst>
      <p:ext uri="{BB962C8B-B14F-4D97-AF65-F5344CB8AC3E}">
        <p14:creationId xmlns:p14="http://schemas.microsoft.com/office/powerpoint/2010/main" val="3927431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245326"/>
            <a:ext cx="8336975" cy="675753"/>
          </a:xfrm>
        </p:spPr>
        <p:txBody>
          <a:bodyPr/>
          <a:lstStyle/>
          <a:p>
            <a:r>
              <a:rPr lang="en-US" sz="3200" b="1">
                <a:latin typeface="Franklin Gothic Book" panose="020B0503020102020204" pitchFamily="34" charset="0"/>
              </a:rPr>
              <a:t>Work-based Learning</a:t>
            </a:r>
            <a:endParaRPr lang="en-US" sz="1600"/>
          </a:p>
        </p:txBody>
      </p:sp>
      <p:sp>
        <p:nvSpPr>
          <p:cNvPr id="4" name="Slide Number Placeholder 3"/>
          <p:cNvSpPr>
            <a:spLocks noGrp="1"/>
          </p:cNvSpPr>
          <p:nvPr>
            <p:ph type="sldNum" sz="quarter" idx="12"/>
          </p:nvPr>
        </p:nvSpPr>
        <p:spPr/>
        <p:txBody>
          <a:bodyPr/>
          <a:lstStyle/>
          <a:p>
            <a:fld id="{DEE5BC03-7CE3-4FE3-BC0A-0ACCA8AC1F24}" type="slidenum">
              <a:rPr lang="en-US" smtClean="0"/>
              <a:pPr/>
              <a:t>13</a:t>
            </a:fld>
            <a:endParaRPr lang="en-US"/>
          </a:p>
        </p:txBody>
      </p:sp>
      <p:graphicFrame>
        <p:nvGraphicFramePr>
          <p:cNvPr id="7" name="Content Placeholder 6">
            <a:extLst>
              <a:ext uri="{FF2B5EF4-FFF2-40B4-BE49-F238E27FC236}">
                <a16:creationId xmlns:a16="http://schemas.microsoft.com/office/drawing/2014/main" id="{2CF1F472-F091-41E3-947E-ACDF8B7FAEA0}"/>
              </a:ext>
            </a:extLst>
          </p:cNvPr>
          <p:cNvGraphicFramePr>
            <a:graphicFrameLocks noGrp="1"/>
          </p:cNvGraphicFramePr>
          <p:nvPr>
            <p:ph idx="1"/>
            <p:extLst>
              <p:ext uri="{D42A27DB-BD31-4B8C-83A1-F6EECF244321}">
                <p14:modId xmlns:p14="http://schemas.microsoft.com/office/powerpoint/2010/main" val="3074338299"/>
              </p:ext>
            </p:extLst>
          </p:nvPr>
        </p:nvGraphicFramePr>
        <p:xfrm>
          <a:off x="622570" y="1847820"/>
          <a:ext cx="7898859" cy="4389120"/>
        </p:xfrm>
        <a:graphic>
          <a:graphicData uri="http://schemas.openxmlformats.org/drawingml/2006/table">
            <a:tbl>
              <a:tblPr>
                <a:tableStyleId>{5C22544A-7EE6-4342-B048-85BDC9FD1C3A}</a:tableStyleId>
              </a:tblPr>
              <a:tblGrid>
                <a:gridCol w="1269382">
                  <a:extLst>
                    <a:ext uri="{9D8B030D-6E8A-4147-A177-3AD203B41FA5}">
                      <a16:colId xmlns:a16="http://schemas.microsoft.com/office/drawing/2014/main" val="3532383312"/>
                    </a:ext>
                  </a:extLst>
                </a:gridCol>
                <a:gridCol w="5360095">
                  <a:extLst>
                    <a:ext uri="{9D8B030D-6E8A-4147-A177-3AD203B41FA5}">
                      <a16:colId xmlns:a16="http://schemas.microsoft.com/office/drawing/2014/main" val="2211757906"/>
                    </a:ext>
                  </a:extLst>
                </a:gridCol>
                <a:gridCol w="1269382">
                  <a:extLst>
                    <a:ext uri="{9D8B030D-6E8A-4147-A177-3AD203B41FA5}">
                      <a16:colId xmlns:a16="http://schemas.microsoft.com/office/drawing/2014/main" val="1153966058"/>
                    </a:ext>
                  </a:extLst>
                </a:gridCol>
              </a:tblGrid>
              <a:tr h="365760">
                <a:tc>
                  <a:txBody>
                    <a:bodyPr/>
                    <a:lstStyle/>
                    <a:p>
                      <a:pPr algn="ctr" fontAlgn="ctr"/>
                      <a:r>
                        <a:rPr lang="en-US" sz="1000"/>
                        <a:t>HB 1374</a:t>
                      </a:r>
                    </a:p>
                    <a:p>
                      <a:pPr algn="ctr" fontAlgn="ctr"/>
                      <a:r>
                        <a:rPr lang="en-US" sz="1000"/>
                        <a:t>SB 5305</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Establishing the office of career connect Washington.</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High</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5055509"/>
                  </a:ext>
                </a:extLst>
              </a:tr>
              <a:tr h="365760">
                <a:tc>
                  <a:txBody>
                    <a:bodyPr/>
                    <a:lstStyle/>
                    <a:p>
                      <a:pPr algn="ctr" fontAlgn="ctr"/>
                      <a:r>
                        <a:rPr lang="en-US" sz="1000"/>
                        <a:t>SB 5305</a:t>
                      </a:r>
                    </a:p>
                    <a:p>
                      <a:pPr algn="ctr" fontAlgn="ctr"/>
                      <a:r>
                        <a:rPr lang="en-US" sz="1000"/>
                        <a:t>HB 1374</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Establishing the office of career connect Washington.</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High</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5202448"/>
                  </a:ext>
                </a:extLst>
              </a:tr>
              <a:tr h="365760">
                <a:tc>
                  <a:txBody>
                    <a:bodyPr/>
                    <a:lstStyle/>
                    <a:p>
                      <a:pPr algn="ctr" fontAlgn="ctr"/>
                      <a:r>
                        <a:rPr lang="en-US" sz="1000"/>
                        <a:t>HB 1040</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Establishing an aviation and aerospace advisory committee.</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Medium</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2366670"/>
                  </a:ext>
                </a:extLst>
              </a:tr>
              <a:tr h="365760">
                <a:tc>
                  <a:txBody>
                    <a:bodyPr/>
                    <a:lstStyle/>
                    <a:p>
                      <a:pPr algn="ctr" fontAlgn="ctr"/>
                      <a:r>
                        <a:rPr lang="en-US" sz="1000"/>
                        <a:t>HB 1013</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algn="l" fontAlgn="ctr"/>
                      <a:r>
                        <a:rPr lang="en-US" sz="1000" u="none" strike="noStrike">
                          <a:effectLst/>
                        </a:rPr>
                        <a:t>Establishing regional apprenticeship programs. </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algn="ctr" fontAlgn="ctr"/>
                      <a:r>
                        <a:rPr lang="en-US" sz="1000" u="none" strike="noStrike">
                          <a:effectLst/>
                        </a:rPr>
                        <a:t>Low</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177457226"/>
                  </a:ext>
                </a:extLst>
              </a:tr>
              <a:tr h="365760">
                <a:tc>
                  <a:txBody>
                    <a:bodyPr/>
                    <a:lstStyle/>
                    <a:p>
                      <a:pPr algn="ctr" fontAlgn="ctr"/>
                      <a:r>
                        <a:rPr lang="en-US" sz="1000"/>
                        <a:t>SSB 5156</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algn="l" fontAlgn="ctr"/>
                      <a:r>
                        <a:rPr lang="en-US" sz="1000" u="none" strike="noStrike">
                          <a:effectLst/>
                        </a:rPr>
                        <a:t>Expanding the farm internship program.</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algn="ctr" fontAlgn="ctr"/>
                      <a:r>
                        <a:rPr lang="en-US" sz="1000" u="none" strike="noStrike">
                          <a:effectLst/>
                        </a:rPr>
                        <a:t>Low</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3107550206"/>
                  </a:ext>
                </a:extLst>
              </a:tr>
              <a:tr h="365760">
                <a:tc>
                  <a:txBody>
                    <a:bodyPr/>
                    <a:lstStyle/>
                    <a:p>
                      <a:pPr algn="ctr" fontAlgn="ctr"/>
                      <a:r>
                        <a:rPr lang="en-US" sz="1000"/>
                        <a:t>SB 5269</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algn="l" fontAlgn="ctr"/>
                      <a:r>
                        <a:rPr lang="en-US" sz="1000" u="none" strike="noStrike">
                          <a:effectLst/>
                        </a:rPr>
                        <a:t>Concerning Washington state manufacturing.</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algn="ctr" fontAlgn="ctr"/>
                      <a:r>
                        <a:rPr lang="en-US" sz="1000" u="none" strike="noStrike">
                          <a:effectLst/>
                        </a:rPr>
                        <a:t>Low</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4031337737"/>
                  </a:ext>
                </a:extLst>
              </a:tr>
              <a:tr h="365760">
                <a:tc>
                  <a:txBody>
                    <a:bodyPr/>
                    <a:lstStyle/>
                    <a:p>
                      <a:pPr algn="ctr" fontAlgn="ctr"/>
                      <a:r>
                        <a:rPr lang="en-US" sz="1000"/>
                        <a:t>SB 5320</a:t>
                      </a:r>
                    </a:p>
                    <a:p>
                      <a:pPr algn="ctr" fontAlgn="ctr"/>
                      <a:r>
                        <a:rPr lang="en-US" sz="1000"/>
                        <a:t>HB 1462</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algn="l" fontAlgn="ctr"/>
                      <a:r>
                        <a:rPr lang="en-US" sz="1000" u="none" strike="noStrike">
                          <a:effectLst/>
                        </a:rPr>
                        <a:t>Concerning journey level electrician certifications of competency.</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algn="ctr" fontAlgn="ctr"/>
                      <a:r>
                        <a:rPr lang="en-US" sz="1000" u="none" strike="noStrike">
                          <a:effectLst/>
                        </a:rPr>
                        <a:t>Low</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3251979676"/>
                  </a:ext>
                </a:extLst>
              </a:tr>
              <a:tr h="365760">
                <a:tc>
                  <a:txBody>
                    <a:bodyPr/>
                    <a:lstStyle/>
                    <a:p>
                      <a:pPr algn="ctr" fontAlgn="ctr"/>
                      <a:r>
                        <a:rPr lang="en-US" sz="1000"/>
                        <a:t>HB 1393</a:t>
                      </a:r>
                    </a:p>
                    <a:p>
                      <a:pPr algn="ctr" fontAlgn="ctr"/>
                      <a:r>
                        <a:rPr lang="en-US" sz="1000"/>
                        <a:t>SB 5545</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Concerning the requirements to obtain a journey level electrician certificate of competency.</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Monitoring</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2514075"/>
                  </a:ext>
                </a:extLst>
              </a:tr>
              <a:tr h="365760">
                <a:tc>
                  <a:txBody>
                    <a:bodyPr/>
                    <a:lstStyle/>
                    <a:p>
                      <a:pPr algn="ctr" fontAlgn="ctr"/>
                      <a:r>
                        <a:rPr lang="en-US" sz="1000"/>
                        <a:t>HB 1458</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algn="l" fontAlgn="ctr"/>
                      <a:r>
                        <a:rPr lang="en-US" sz="1000" u="none" strike="noStrike">
                          <a:effectLst/>
                        </a:rPr>
                        <a:t>Concerning unemployment insurance benefits for apprenticeship program participants.</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algn="ctr" fontAlgn="ctr"/>
                      <a:r>
                        <a:rPr lang="en-US" sz="1000" u="none" strike="noStrike">
                          <a:effectLst/>
                        </a:rPr>
                        <a:t>Monitoring</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2367100237"/>
                  </a:ext>
                </a:extLst>
              </a:tr>
              <a:tr h="365760">
                <a:tc>
                  <a:txBody>
                    <a:bodyPr/>
                    <a:lstStyle/>
                    <a:p>
                      <a:pPr algn="ctr" fontAlgn="ctr"/>
                      <a:r>
                        <a:rPr lang="en-US" sz="1000"/>
                        <a:t>HB 1462</a:t>
                      </a:r>
                    </a:p>
                    <a:p>
                      <a:pPr algn="ctr" fontAlgn="ctr"/>
                      <a:r>
                        <a:rPr lang="en-US" sz="1000"/>
                        <a:t>SB 5320</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Concerning journey level electrician certifications of competency.</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Monitoring</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8463749"/>
                  </a:ext>
                </a:extLst>
              </a:tr>
              <a:tr h="365760">
                <a:tc>
                  <a:txBody>
                    <a:bodyPr/>
                    <a:lstStyle/>
                    <a:p>
                      <a:pPr algn="ctr" fontAlgn="ctr"/>
                      <a:r>
                        <a:rPr lang="en-US" sz="1000"/>
                        <a:t>HB 1531</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Promoting economic development of the aerospace industry through a committee empowered to advise on industry issues other than the siting of commercial airports.</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Monitoring</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7755473"/>
                  </a:ext>
                </a:extLst>
              </a:tr>
              <a:tr h="365760">
                <a:tc>
                  <a:txBody>
                    <a:bodyPr/>
                    <a:lstStyle/>
                    <a:p>
                      <a:pPr algn="ctr" fontAlgn="ctr"/>
                      <a:r>
                        <a:rPr lang="en-US" sz="1000"/>
                        <a:t>HB 1594</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Allowing certain types of maintenance experience to substitute for work experience required to be eligible to take the examination for the residential maintenance specialty electrician certificate.</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Other</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6244280"/>
                  </a:ext>
                </a:extLst>
              </a:tr>
            </a:tbl>
          </a:graphicData>
        </a:graphic>
      </p:graphicFrame>
    </p:spTree>
    <p:extLst>
      <p:ext uri="{BB962C8B-B14F-4D97-AF65-F5344CB8AC3E}">
        <p14:creationId xmlns:p14="http://schemas.microsoft.com/office/powerpoint/2010/main" val="2484849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AD779-6EBC-AC02-D176-4611ACAB363E}"/>
              </a:ext>
            </a:extLst>
          </p:cNvPr>
          <p:cNvSpPr>
            <a:spLocks noGrp="1"/>
          </p:cNvSpPr>
          <p:nvPr>
            <p:ph type="title"/>
          </p:nvPr>
        </p:nvSpPr>
        <p:spPr/>
        <p:txBody>
          <a:bodyPr lIns="91440" tIns="45720" rIns="91440" bIns="45720" anchor="t"/>
          <a:lstStyle/>
          <a:p>
            <a:r>
              <a:rPr lang="en-US" sz="2800">
                <a:ea typeface="+mj-lt"/>
                <a:cs typeface="+mj-lt"/>
              </a:rPr>
              <a:t>FY23-FY25 Redistribution Scale for Career Launch and Aerospace 1,000</a:t>
            </a:r>
            <a:endParaRPr lang="en-US" sz="2800"/>
          </a:p>
        </p:txBody>
      </p:sp>
      <p:sp>
        <p:nvSpPr>
          <p:cNvPr id="3" name="Content Placeholder 2">
            <a:extLst>
              <a:ext uri="{FF2B5EF4-FFF2-40B4-BE49-F238E27FC236}">
                <a16:creationId xmlns:a16="http://schemas.microsoft.com/office/drawing/2014/main" id="{0CBA3DF8-62EE-71D2-BBFC-717D8914ED7B}"/>
              </a:ext>
            </a:extLst>
          </p:cNvPr>
          <p:cNvSpPr>
            <a:spLocks noGrp="1"/>
          </p:cNvSpPr>
          <p:nvPr>
            <p:ph idx="1"/>
          </p:nvPr>
        </p:nvSpPr>
        <p:spPr>
          <a:xfrm>
            <a:off x="536860" y="2651638"/>
            <a:ext cx="8336975" cy="3757046"/>
          </a:xfrm>
        </p:spPr>
        <p:txBody>
          <a:bodyPr lIns="91440" tIns="45720" rIns="91440" bIns="45720" anchor="t"/>
          <a:lstStyle/>
          <a:p>
            <a:r>
              <a:rPr lang="en-US" sz="1950"/>
              <a:t>FY20-21 – Redistribution was suspended</a:t>
            </a:r>
          </a:p>
          <a:p>
            <a:r>
              <a:rPr lang="en-US" sz="1950">
                <a:ea typeface="+mn-lt"/>
                <a:cs typeface="+mn-lt"/>
              </a:rPr>
              <a:t>FY23 – Programs will be held accountable for 75% of the enrollment target.  </a:t>
            </a:r>
            <a:endParaRPr lang="en-US" sz="1950"/>
          </a:p>
          <a:p>
            <a:r>
              <a:rPr lang="en-US" sz="1950">
                <a:ea typeface="+mn-lt"/>
                <a:cs typeface="+mn-lt"/>
              </a:rPr>
              <a:t>FY24 – Programs will be held accountable for 90% of the enrollment target.</a:t>
            </a:r>
            <a:endParaRPr lang="en-US" sz="1950"/>
          </a:p>
          <a:p>
            <a:r>
              <a:rPr lang="en-US" sz="1950">
                <a:ea typeface="+mn-lt"/>
                <a:cs typeface="+mn-lt"/>
              </a:rPr>
              <a:t>FY25 – Programs will be held accountable for 100% of the enrollment target. </a:t>
            </a:r>
            <a:endParaRPr lang="en-US" sz="1950"/>
          </a:p>
          <a:p>
            <a:r>
              <a:rPr lang="en-US" sz="1950"/>
              <a:t>We anticipate there will be both Career Launch and Aerospace 1,000 FTES available for redistribution for FY24.</a:t>
            </a:r>
          </a:p>
          <a:p>
            <a:pPr lvl="1"/>
            <a:r>
              <a:rPr lang="en-US" sz="1950"/>
              <a:t>Data for annualized FTE numbers available </a:t>
            </a:r>
            <a:r>
              <a:rPr lang="en-US" sz="2000"/>
              <a:t>July 2024</a:t>
            </a:r>
          </a:p>
          <a:p>
            <a:pPr lvl="1"/>
            <a:r>
              <a:rPr lang="en-US" sz="1950"/>
              <a:t>Plan: </a:t>
            </a:r>
            <a:r>
              <a:rPr lang="en-US" sz="1950" u="sng"/>
              <a:t>Applications open August 10</a:t>
            </a:r>
          </a:p>
          <a:p>
            <a:pPr lvl="1"/>
            <a:endParaRPr lang="en-US"/>
          </a:p>
        </p:txBody>
      </p:sp>
      <p:sp>
        <p:nvSpPr>
          <p:cNvPr id="4" name="Slide Number Placeholder 3">
            <a:extLst>
              <a:ext uri="{FF2B5EF4-FFF2-40B4-BE49-F238E27FC236}">
                <a16:creationId xmlns:a16="http://schemas.microsoft.com/office/drawing/2014/main" id="{172768B2-B505-46AB-082D-4F8D91E77A4C}"/>
              </a:ext>
            </a:extLst>
          </p:cNvPr>
          <p:cNvSpPr>
            <a:spLocks noGrp="1"/>
          </p:cNvSpPr>
          <p:nvPr>
            <p:ph type="sldNum" sz="quarter" idx="12"/>
          </p:nvPr>
        </p:nvSpPr>
        <p:spPr/>
        <p:txBody>
          <a:bodyPr/>
          <a:lstStyle/>
          <a:p>
            <a:fld id="{DEE5BC03-7CE3-4FE3-BC0A-0ACCA8AC1F24}" type="slidenum">
              <a:rPr lang="en-US" smtClean="0"/>
              <a:pPr/>
              <a:t>14</a:t>
            </a:fld>
            <a:endParaRPr lang="en-US"/>
          </a:p>
        </p:txBody>
      </p:sp>
    </p:spTree>
    <p:extLst>
      <p:ext uri="{BB962C8B-B14F-4D97-AF65-F5344CB8AC3E}">
        <p14:creationId xmlns:p14="http://schemas.microsoft.com/office/powerpoint/2010/main" val="3520094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00260-6BF4-5E61-6847-E8012A7DD67D}"/>
              </a:ext>
            </a:extLst>
          </p:cNvPr>
          <p:cNvSpPr>
            <a:spLocks noGrp="1"/>
          </p:cNvSpPr>
          <p:nvPr>
            <p:ph type="title"/>
          </p:nvPr>
        </p:nvSpPr>
        <p:spPr/>
        <p:txBody>
          <a:bodyPr lIns="91440" tIns="45720" rIns="91440" bIns="45720" anchor="t"/>
          <a:lstStyle/>
          <a:p>
            <a:r>
              <a:rPr lang="en-US"/>
              <a:t>Career Launch Information Session</a:t>
            </a:r>
          </a:p>
        </p:txBody>
      </p:sp>
      <p:sp>
        <p:nvSpPr>
          <p:cNvPr id="3" name="Content Placeholder 2">
            <a:extLst>
              <a:ext uri="{FF2B5EF4-FFF2-40B4-BE49-F238E27FC236}">
                <a16:creationId xmlns:a16="http://schemas.microsoft.com/office/drawing/2014/main" id="{6A254DAD-00E1-E5D5-DC22-D9B61B90F40F}"/>
              </a:ext>
            </a:extLst>
          </p:cNvPr>
          <p:cNvSpPr>
            <a:spLocks noGrp="1"/>
          </p:cNvSpPr>
          <p:nvPr>
            <p:ph idx="1"/>
          </p:nvPr>
        </p:nvSpPr>
        <p:spPr>
          <a:xfrm>
            <a:off x="536860" y="2184711"/>
            <a:ext cx="8336975" cy="3757046"/>
          </a:xfrm>
        </p:spPr>
        <p:txBody>
          <a:bodyPr lIns="91440" tIns="45720" rIns="91440" bIns="45720" anchor="t"/>
          <a:lstStyle/>
          <a:p>
            <a:r>
              <a:rPr lang="en-US"/>
              <a:t>Do you have a Career Launch endorsed program or interested in pursuing endorsement for a program?</a:t>
            </a:r>
          </a:p>
          <a:p>
            <a:pPr lvl="1"/>
            <a:r>
              <a:rPr lang="en-US"/>
              <a:t>Soliciting feedback about </a:t>
            </a:r>
          </a:p>
          <a:p>
            <a:pPr lvl="2" indent="0"/>
            <a:r>
              <a:rPr lang="en-US"/>
              <a:t>Career Launch endorsement process, </a:t>
            </a:r>
          </a:p>
          <a:p>
            <a:pPr lvl="2" indent="0"/>
            <a:r>
              <a:rPr lang="en-US"/>
              <a:t>FTE funding,  </a:t>
            </a:r>
          </a:p>
          <a:p>
            <a:pPr lvl="2" indent="0"/>
            <a:r>
              <a:rPr lang="en-US"/>
              <a:t>Equipment funding, </a:t>
            </a:r>
          </a:p>
          <a:p>
            <a:pPr lvl="2" indent="0"/>
            <a:r>
              <a:rPr lang="en-US"/>
              <a:t>Challenges </a:t>
            </a:r>
          </a:p>
          <a:p>
            <a:pPr lvl="2" indent="0"/>
            <a:r>
              <a:rPr lang="en-US"/>
              <a:t>Opportunities</a:t>
            </a:r>
          </a:p>
          <a:p>
            <a:r>
              <a:rPr lang="en-US"/>
              <a:t>May 4th 1:00 to 2:30 – Invite was shared with the WEC listserv</a:t>
            </a:r>
          </a:p>
          <a:p>
            <a:endParaRPr lang="en-US"/>
          </a:p>
        </p:txBody>
      </p:sp>
      <p:sp>
        <p:nvSpPr>
          <p:cNvPr id="4" name="Slide Number Placeholder 3">
            <a:extLst>
              <a:ext uri="{FF2B5EF4-FFF2-40B4-BE49-F238E27FC236}">
                <a16:creationId xmlns:a16="http://schemas.microsoft.com/office/drawing/2014/main" id="{3AFE2B58-8B45-F6E2-FB4B-843691FBB292}"/>
              </a:ext>
            </a:extLst>
          </p:cNvPr>
          <p:cNvSpPr>
            <a:spLocks noGrp="1"/>
          </p:cNvSpPr>
          <p:nvPr>
            <p:ph type="sldNum" sz="quarter" idx="12"/>
          </p:nvPr>
        </p:nvSpPr>
        <p:spPr/>
        <p:txBody>
          <a:bodyPr/>
          <a:lstStyle/>
          <a:p>
            <a:fld id="{DEE5BC03-7CE3-4FE3-BC0A-0ACCA8AC1F24}" type="slidenum">
              <a:rPr lang="en-US" smtClean="0"/>
              <a:pPr/>
              <a:t>15</a:t>
            </a:fld>
            <a:endParaRPr lang="en-US"/>
          </a:p>
        </p:txBody>
      </p:sp>
    </p:spTree>
    <p:extLst>
      <p:ext uri="{BB962C8B-B14F-4D97-AF65-F5344CB8AC3E}">
        <p14:creationId xmlns:p14="http://schemas.microsoft.com/office/powerpoint/2010/main" val="2856413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549936"/>
            <a:ext cx="8336975" cy="503067"/>
          </a:xfrm>
        </p:spPr>
        <p:txBody>
          <a:bodyPr/>
          <a:lstStyle/>
          <a:p>
            <a:r>
              <a:rPr lang="en-US" sz="3200" b="1">
                <a:latin typeface="Franklin Gothic Book" panose="020B0503020102020204" pitchFamily="34" charset="0"/>
              </a:rPr>
              <a:t>Program support (Bill)</a:t>
            </a:r>
            <a:endParaRPr lang="en-US" sz="3200"/>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189528"/>
            <a:ext cx="8336975" cy="4294398"/>
          </a:xfrm>
        </p:spPr>
        <p:txBody>
          <a:bodyPr lIns="91440" tIns="45720" rIns="91440" bIns="45720" anchor="t"/>
          <a:lstStyle/>
          <a:p>
            <a:pPr marL="0" indent="0">
              <a:buNone/>
            </a:pPr>
            <a:r>
              <a:rPr lang="en-US" sz="1600" b="1">
                <a:latin typeface="Franklin Gothic Book"/>
              </a:rPr>
              <a:t>Program Support</a:t>
            </a:r>
            <a:r>
              <a:rPr lang="en-US" sz="1600">
                <a:latin typeface="Franklin Gothic Book"/>
              </a:rPr>
              <a:t>: Provide overarching program support to strengthen business, industry and colleges.</a:t>
            </a:r>
          </a:p>
          <a:p>
            <a:r>
              <a:rPr lang="en-US" sz="1600"/>
              <a:t>Team Members: </a:t>
            </a:r>
            <a:r>
              <a:rPr lang="en-US" sz="1600">
                <a:latin typeface="Franklin Gothic Book"/>
              </a:rPr>
              <a:t>William Belden, Kimberly Ingram, and Shelby Means (Education Division)</a:t>
            </a:r>
          </a:p>
          <a:p>
            <a:r>
              <a:rPr lang="en-US" sz="1600"/>
              <a:t>Highlights</a:t>
            </a:r>
          </a:p>
          <a:p>
            <a:pPr lvl="1"/>
            <a:r>
              <a:rPr lang="en-US" sz="1600"/>
              <a:t>Dual Credit</a:t>
            </a:r>
          </a:p>
          <a:p>
            <a:pPr lvl="1"/>
            <a:r>
              <a:rPr lang="en-US" sz="1600"/>
              <a:t>Perkins</a:t>
            </a:r>
          </a:p>
          <a:p>
            <a:pPr lvl="1"/>
            <a:r>
              <a:rPr lang="en-US" sz="1600">
                <a:latin typeface="Franklin Gothic Book" panose="020B0503020102020204" pitchFamily="34" charset="0"/>
              </a:rPr>
              <a:t>Program Approval</a:t>
            </a:r>
            <a:endParaRPr lang="en-US" sz="1600" b="1">
              <a:latin typeface="Franklin Gothic Book"/>
            </a:endParaRPr>
          </a:p>
          <a:p>
            <a:pPr marL="0" indent="0">
              <a:buNone/>
            </a:pPr>
            <a:r>
              <a:rPr lang="en-US" sz="1600" b="1">
                <a:latin typeface="Franklin Gothic Book"/>
              </a:rPr>
              <a:t>Programs</a:t>
            </a:r>
            <a:r>
              <a:rPr lang="en-US" sz="1600">
                <a:latin typeface="Franklin Gothic Book"/>
              </a:rPr>
              <a:t>:</a:t>
            </a: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16</a:t>
            </a:fld>
            <a:endParaRPr lang="en-US"/>
          </a:p>
        </p:txBody>
      </p:sp>
      <p:graphicFrame>
        <p:nvGraphicFramePr>
          <p:cNvPr id="5" name="Table 4">
            <a:extLst>
              <a:ext uri="{FF2B5EF4-FFF2-40B4-BE49-F238E27FC236}">
                <a16:creationId xmlns:a16="http://schemas.microsoft.com/office/drawing/2014/main" id="{4A4A4212-F4BE-4268-AFD9-67EDB0FDC5C5}"/>
              </a:ext>
            </a:extLst>
          </p:cNvPr>
          <p:cNvGraphicFramePr>
            <a:graphicFrameLocks noGrp="1"/>
          </p:cNvGraphicFramePr>
          <p:nvPr>
            <p:extLst>
              <p:ext uri="{D42A27DB-BD31-4B8C-83A1-F6EECF244321}">
                <p14:modId xmlns:p14="http://schemas.microsoft.com/office/powerpoint/2010/main" val="413862040"/>
              </p:ext>
            </p:extLst>
          </p:nvPr>
        </p:nvGraphicFramePr>
        <p:xfrm>
          <a:off x="806621" y="4785755"/>
          <a:ext cx="7530758" cy="1483360"/>
        </p:xfrm>
        <a:graphic>
          <a:graphicData uri="http://schemas.openxmlformats.org/drawingml/2006/table">
            <a:tbl>
              <a:tblPr firstRow="1" bandRow="1">
                <a:tableStyleId>{5C22544A-7EE6-4342-B048-85BDC9FD1C3A}</a:tableStyleId>
              </a:tblPr>
              <a:tblGrid>
                <a:gridCol w="3959932">
                  <a:extLst>
                    <a:ext uri="{9D8B030D-6E8A-4147-A177-3AD203B41FA5}">
                      <a16:colId xmlns:a16="http://schemas.microsoft.com/office/drawing/2014/main" val="828185752"/>
                    </a:ext>
                  </a:extLst>
                </a:gridCol>
                <a:gridCol w="3570826">
                  <a:extLst>
                    <a:ext uri="{9D8B030D-6E8A-4147-A177-3AD203B41FA5}">
                      <a16:colId xmlns:a16="http://schemas.microsoft.com/office/drawing/2014/main" val="3126903809"/>
                    </a:ext>
                  </a:extLst>
                </a:gridCol>
              </a:tblGrid>
              <a:tr h="370840">
                <a:tc>
                  <a:txBody>
                    <a:bodyPr/>
                    <a:lstStyle/>
                    <a:p>
                      <a:pPr marL="213995" indent="-213995" algn="ctr"/>
                      <a:r>
                        <a:rPr lang="en-US" sz="1400" b="0">
                          <a:solidFill>
                            <a:srgbClr val="000000"/>
                          </a:solidFill>
                          <a:latin typeface="Franklin Gothic Book"/>
                        </a:rPr>
                        <a:t>Carl D. Perkins</a:t>
                      </a: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tc>
                  <a:txBody>
                    <a:bodyPr/>
                    <a:lstStyle/>
                    <a:p>
                      <a:pPr marL="213995" indent="-213995" algn="ctr"/>
                      <a:r>
                        <a:rPr lang="en-US" sz="1400" b="0">
                          <a:solidFill>
                            <a:srgbClr val="000000"/>
                          </a:solidFill>
                          <a:latin typeface="Franklin Gothic Book"/>
                        </a:rPr>
                        <a:t>CTE Dual Credit</a:t>
                      </a: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extLst>
                  <a:ext uri="{0D108BD9-81ED-4DB2-BD59-A6C34878D82A}">
                    <a16:rowId xmlns:a16="http://schemas.microsoft.com/office/drawing/2014/main" val="4062450456"/>
                  </a:ext>
                </a:extLst>
              </a:tr>
              <a:tr h="370840">
                <a:tc>
                  <a:txBody>
                    <a:bodyPr/>
                    <a:lstStyle/>
                    <a:p>
                      <a:pPr marL="213995" indent="-213995" algn="ctr"/>
                      <a:r>
                        <a:rPr lang="en-US" sz="1400" b="0">
                          <a:solidFill>
                            <a:srgbClr val="000000"/>
                          </a:solidFill>
                          <a:latin typeface="Franklin Gothic Book"/>
                        </a:rPr>
                        <a:t>Comprehensive Local Needs Assessment (CLNA)</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13995" indent="-213995" algn="ctr"/>
                      <a:r>
                        <a:rPr lang="en-US" sz="1400" b="0">
                          <a:solidFill>
                            <a:srgbClr val="000000"/>
                          </a:solidFill>
                          <a:latin typeface="Franklin Gothic Book"/>
                        </a:rPr>
                        <a:t>High Demand Grant</a:t>
                      </a: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201771501"/>
                  </a:ext>
                </a:extLst>
              </a:tr>
              <a:tr h="370840">
                <a:tc>
                  <a:txBody>
                    <a:bodyPr/>
                    <a:lstStyle/>
                    <a:p>
                      <a:pPr marL="213995" indent="-213995" algn="ctr"/>
                      <a:r>
                        <a:rPr lang="en-US" sz="1400" b="0">
                          <a:solidFill>
                            <a:srgbClr val="000000"/>
                          </a:solidFill>
                          <a:latin typeface="Franklin Gothic Book"/>
                        </a:rPr>
                        <a:t>Program Approval Review &amp; Program Inventory</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13995" indent="-213995" algn="ctr"/>
                      <a:r>
                        <a:rPr lang="en-US" sz="1400" b="0">
                          <a:solidFill>
                            <a:srgbClr val="000000"/>
                          </a:solidFill>
                          <a:latin typeface="Franklin Gothic Book"/>
                        </a:rPr>
                        <a:t>Workforce Education Council (WEC)</a:t>
                      </a: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64393097"/>
                  </a:ext>
                </a:extLst>
              </a:tr>
              <a:tr h="370840">
                <a:tc>
                  <a:txBody>
                    <a:bodyPr/>
                    <a:lstStyle/>
                    <a:p>
                      <a:pPr marL="213995" indent="-213995" algn="ctr"/>
                      <a:r>
                        <a:rPr lang="en-US" sz="1400" b="0">
                          <a:solidFill>
                            <a:srgbClr val="000000"/>
                          </a:solidFill>
                          <a:latin typeface="Franklin Gothic Book"/>
                        </a:rPr>
                        <a:t>Prof-Tech Certification</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13995" indent="-213995" algn="ctr"/>
                      <a:r>
                        <a:rPr lang="en-US" sz="1400" b="0">
                          <a:solidFill>
                            <a:srgbClr val="000000"/>
                          </a:solidFill>
                          <a:latin typeface="Franklin Gothic Book"/>
                        </a:rPr>
                        <a:t>Customer Advisory Committee (CAC)</a:t>
                      </a: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513085842"/>
                  </a:ext>
                </a:extLst>
              </a:tr>
            </a:tbl>
          </a:graphicData>
        </a:graphic>
      </p:graphicFrame>
    </p:spTree>
    <p:extLst>
      <p:ext uri="{BB962C8B-B14F-4D97-AF65-F5344CB8AC3E}">
        <p14:creationId xmlns:p14="http://schemas.microsoft.com/office/powerpoint/2010/main" val="31201847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Program support</a:t>
            </a:r>
          </a:p>
        </p:txBody>
      </p:sp>
      <p:graphicFrame>
        <p:nvGraphicFramePr>
          <p:cNvPr id="6" name="Content Placeholder 5">
            <a:extLst>
              <a:ext uri="{FF2B5EF4-FFF2-40B4-BE49-F238E27FC236}">
                <a16:creationId xmlns:a16="http://schemas.microsoft.com/office/drawing/2014/main" id="{91589081-F839-4266-B936-8CE1939ECD7C}"/>
              </a:ext>
            </a:extLst>
          </p:cNvPr>
          <p:cNvGraphicFramePr>
            <a:graphicFrameLocks noGrp="1"/>
          </p:cNvGraphicFramePr>
          <p:nvPr>
            <p:ph idx="1"/>
            <p:extLst>
              <p:ext uri="{D42A27DB-BD31-4B8C-83A1-F6EECF244321}">
                <p14:modId xmlns:p14="http://schemas.microsoft.com/office/powerpoint/2010/main" val="1543841320"/>
              </p:ext>
            </p:extLst>
          </p:nvPr>
        </p:nvGraphicFramePr>
        <p:xfrm>
          <a:off x="536575" y="2414588"/>
          <a:ext cx="8336974" cy="3739072"/>
        </p:xfrm>
        <a:graphic>
          <a:graphicData uri="http://schemas.openxmlformats.org/drawingml/2006/table">
            <a:tbl>
              <a:tblPr>
                <a:tableStyleId>{5C22544A-7EE6-4342-B048-85BDC9FD1C3A}</a:tableStyleId>
              </a:tblPr>
              <a:tblGrid>
                <a:gridCol w="1126514">
                  <a:extLst>
                    <a:ext uri="{9D8B030D-6E8A-4147-A177-3AD203B41FA5}">
                      <a16:colId xmlns:a16="http://schemas.microsoft.com/office/drawing/2014/main" val="2103784931"/>
                    </a:ext>
                  </a:extLst>
                </a:gridCol>
                <a:gridCol w="4756820">
                  <a:extLst>
                    <a:ext uri="{9D8B030D-6E8A-4147-A177-3AD203B41FA5}">
                      <a16:colId xmlns:a16="http://schemas.microsoft.com/office/drawing/2014/main" val="642717291"/>
                    </a:ext>
                  </a:extLst>
                </a:gridCol>
                <a:gridCol w="1126514">
                  <a:extLst>
                    <a:ext uri="{9D8B030D-6E8A-4147-A177-3AD203B41FA5}">
                      <a16:colId xmlns:a16="http://schemas.microsoft.com/office/drawing/2014/main" val="2030882518"/>
                    </a:ext>
                  </a:extLst>
                </a:gridCol>
                <a:gridCol w="1327126">
                  <a:extLst>
                    <a:ext uri="{9D8B030D-6E8A-4147-A177-3AD203B41FA5}">
                      <a16:colId xmlns:a16="http://schemas.microsoft.com/office/drawing/2014/main" val="1603629878"/>
                    </a:ext>
                  </a:extLst>
                </a:gridCol>
              </a:tblGrid>
              <a:tr h="498543">
                <a:tc>
                  <a:txBody>
                    <a:bodyPr/>
                    <a:lstStyle/>
                    <a:p>
                      <a:pPr algn="ctr" fontAlgn="ctr"/>
                      <a:r>
                        <a:rPr lang="en-US" sz="1000" u="none" strike="noStrike">
                          <a:effectLst/>
                        </a:rPr>
                        <a:t>HB 1003</a:t>
                      </a:r>
                      <a:endParaRPr lang="en-US" sz="1000" b="0" i="0" u="none" strike="noStrike">
                        <a:solidFill>
                          <a:srgbClr val="0563C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Expanding access to dual credit programs.</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High</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Dual Credit</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7785838"/>
                  </a:ext>
                </a:extLst>
              </a:tr>
              <a:tr h="498543">
                <a:tc>
                  <a:txBody>
                    <a:bodyPr/>
                    <a:lstStyle/>
                    <a:p>
                      <a:pPr algn="ctr" fontAlgn="ctr"/>
                      <a:r>
                        <a:rPr lang="en-US" sz="1000" u="none" strike="noStrike">
                          <a:effectLst/>
                        </a:rPr>
                        <a:t>2SHB 1316</a:t>
                      </a:r>
                      <a:endParaRPr lang="en-US" sz="1000" b="0" i="0" u="none" strike="noStrike">
                        <a:solidFill>
                          <a:srgbClr val="0563C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algn="l" fontAlgn="ctr"/>
                      <a:r>
                        <a:rPr lang="en-US" sz="1000" u="none" strike="noStrike">
                          <a:effectLst/>
                        </a:rPr>
                        <a:t>Expanding access to dual credit programs. (increase max enrollment of 1.4 FTE)</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algn="ctr" fontAlgn="ctr"/>
                      <a:r>
                        <a:rPr lang="en-US" sz="1000" u="none" strike="noStrike">
                          <a:effectLst/>
                        </a:rPr>
                        <a:t>High</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algn="ctr" fontAlgn="ctr"/>
                      <a:r>
                        <a:rPr lang="en-US" sz="1000" u="none" strike="noStrike">
                          <a:effectLst/>
                        </a:rPr>
                        <a:t>Dual Credit</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385748719"/>
                  </a:ext>
                </a:extLst>
              </a:tr>
              <a:tr h="498543">
                <a:tc>
                  <a:txBody>
                    <a:bodyPr/>
                    <a:lstStyle/>
                    <a:p>
                      <a:pPr algn="ctr" fontAlgn="ctr"/>
                      <a:r>
                        <a:rPr lang="en-US" sz="1000" u="none" strike="noStrike">
                          <a:effectLst/>
                        </a:rPr>
                        <a:t>2SSB 5048</a:t>
                      </a:r>
                      <a:endParaRPr lang="en-US" sz="1000" b="0" i="0" u="none" strike="noStrike">
                        <a:solidFill>
                          <a:srgbClr val="0563C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algn="l" fontAlgn="ctr"/>
                      <a:r>
                        <a:rPr lang="en-US" sz="1000" u="none" strike="noStrike">
                          <a:effectLst/>
                        </a:rPr>
                        <a:t>Eliminating college in the high school fees. (no cost CiHS; $3,500 per course; provisions on awarding of credit)</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algn="ctr" fontAlgn="ctr"/>
                      <a:r>
                        <a:rPr lang="en-US" sz="1000" u="none" strike="noStrike">
                          <a:effectLst/>
                        </a:rPr>
                        <a:t>High</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algn="ctr" fontAlgn="ctr"/>
                      <a:r>
                        <a:rPr lang="en-US" sz="1000" u="none" strike="noStrike">
                          <a:effectLst/>
                        </a:rPr>
                        <a:t>Dual Credit</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133305730"/>
                  </a:ext>
                </a:extLst>
              </a:tr>
              <a:tr h="249271">
                <a:tc>
                  <a:txBody>
                    <a:bodyPr/>
                    <a:lstStyle/>
                    <a:p>
                      <a:pPr algn="ctr" fontAlgn="ctr"/>
                      <a:r>
                        <a:rPr lang="en-US" sz="1000" u="none" strike="noStrike">
                          <a:effectLst/>
                        </a:rPr>
                        <a:t>HB 1024</a:t>
                      </a:r>
                      <a:endParaRPr lang="en-US" sz="1000" b="0" i="0" u="none" strike="noStrike">
                        <a:solidFill>
                          <a:srgbClr val="0563C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Concerning labor and income of incarcerated persons.</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High</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Corrections</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4440283"/>
                  </a:ext>
                </a:extLst>
              </a:tr>
              <a:tr h="498543">
                <a:tc>
                  <a:txBody>
                    <a:bodyPr/>
                    <a:lstStyle/>
                    <a:p>
                      <a:pPr algn="ctr" fontAlgn="ctr"/>
                      <a:r>
                        <a:rPr lang="en-US" sz="1000" u="none" strike="noStrike">
                          <a:effectLst/>
                        </a:rPr>
                        <a:t>HB 1338</a:t>
                      </a:r>
                      <a:endParaRPr lang="en-US" sz="1000" b="0" i="0" u="none" strike="noStrike">
                        <a:solidFill>
                          <a:srgbClr val="0563C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Concerning education and vocational programs in state correctional institutions.</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High</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Corrections</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8754322"/>
                  </a:ext>
                </a:extLst>
              </a:tr>
              <a:tr h="498543">
                <a:tc>
                  <a:txBody>
                    <a:bodyPr/>
                    <a:lstStyle/>
                    <a:p>
                      <a:pPr algn="ctr" fontAlgn="ctr"/>
                      <a:r>
                        <a:rPr lang="en-US" sz="1000" u="none" strike="noStrike">
                          <a:effectLst/>
                        </a:rPr>
                        <a:t>ESB 5534</a:t>
                      </a:r>
                      <a:endParaRPr lang="en-US" sz="1000" b="0" i="0" u="none" strike="noStrike">
                        <a:solidFill>
                          <a:srgbClr val="0563C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algn="l" fontAlgn="ctr"/>
                      <a:r>
                        <a:rPr lang="en-US" sz="1000" u="none" strike="noStrike">
                          <a:effectLst/>
                        </a:rPr>
                        <a:t>Concerning workforce education investment accountability and oversight board staffing changes. (transition reporting from WTECB to WSAC)</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algn="ctr" fontAlgn="ctr"/>
                      <a:r>
                        <a:rPr lang="en-US" sz="1000" u="none" strike="noStrike">
                          <a:effectLst/>
                        </a:rPr>
                        <a:t>Low</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algn="ctr" fontAlgn="ctr"/>
                      <a:r>
                        <a:rPr lang="en-US" sz="1000" u="none" strike="noStrike">
                          <a:effectLst/>
                        </a:rPr>
                        <a:t>Workforce</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4229729093"/>
                  </a:ext>
                </a:extLst>
              </a:tr>
              <a:tr h="498543">
                <a:tc>
                  <a:txBody>
                    <a:bodyPr/>
                    <a:lstStyle/>
                    <a:p>
                      <a:pPr algn="ctr" fontAlgn="ctr"/>
                      <a:r>
                        <a:rPr lang="en-US" sz="1000" u="none" strike="noStrike">
                          <a:effectLst/>
                        </a:rPr>
                        <a:t>SB 5025</a:t>
                      </a:r>
                      <a:endParaRPr lang="en-US" sz="1000" b="0" i="0" u="none" strike="noStrike">
                        <a:solidFill>
                          <a:srgbClr val="0563C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Concerning implementation of technology systems at the department of corrections.</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Low</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Corrections</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1286998"/>
                  </a:ext>
                </a:extLst>
              </a:tr>
              <a:tr h="498543">
                <a:tc>
                  <a:txBody>
                    <a:bodyPr/>
                    <a:lstStyle/>
                    <a:p>
                      <a:pPr algn="ctr" fontAlgn="ctr"/>
                      <a:r>
                        <a:rPr lang="en-US" sz="1000" u="none" strike="noStrike">
                          <a:effectLst/>
                        </a:rPr>
                        <a:t>HB 1605</a:t>
                      </a:r>
                      <a:endParaRPr lang="en-US" sz="1000" b="0" i="0" u="none" strike="noStrike">
                        <a:solidFill>
                          <a:srgbClr val="0563C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Concerning small districts with less than 2,750 students and significant participation in skill centers.</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Other</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Workforce</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1380958"/>
                  </a:ext>
                </a:extLst>
              </a:tr>
            </a:tbl>
          </a:graphicData>
        </a:graphic>
      </p:graphicFrame>
      <p:sp>
        <p:nvSpPr>
          <p:cNvPr id="4" name="Slide Number Placeholder 3"/>
          <p:cNvSpPr>
            <a:spLocks noGrp="1"/>
          </p:cNvSpPr>
          <p:nvPr>
            <p:ph type="sldNum" sz="quarter" idx="12"/>
          </p:nvPr>
        </p:nvSpPr>
        <p:spPr/>
        <p:txBody>
          <a:bodyPr/>
          <a:lstStyle/>
          <a:p>
            <a:fld id="{DEE5BC03-7CE3-4FE3-BC0A-0ACCA8AC1F24}" type="slidenum">
              <a:rPr lang="en-US" smtClean="0"/>
              <a:pPr/>
              <a:t>17</a:t>
            </a:fld>
            <a:endParaRPr lang="en-US"/>
          </a:p>
        </p:txBody>
      </p:sp>
    </p:spTree>
    <p:extLst>
      <p:ext uri="{BB962C8B-B14F-4D97-AF65-F5344CB8AC3E}">
        <p14:creationId xmlns:p14="http://schemas.microsoft.com/office/powerpoint/2010/main" val="4303156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245326"/>
            <a:ext cx="8336975" cy="675753"/>
          </a:xfrm>
        </p:spPr>
        <p:txBody>
          <a:bodyPr lIns="91440" tIns="45720" rIns="91440" bIns="45720" anchor="t"/>
          <a:lstStyle/>
          <a:p>
            <a:r>
              <a:rPr lang="en-US" sz="3200"/>
              <a:t>Legislative items</a:t>
            </a:r>
            <a:endParaRPr lang="en-US" sz="1600"/>
          </a:p>
        </p:txBody>
      </p:sp>
      <p:sp>
        <p:nvSpPr>
          <p:cNvPr id="3" name="Content Placeholder 2"/>
          <p:cNvSpPr>
            <a:spLocks noGrp="1"/>
          </p:cNvSpPr>
          <p:nvPr>
            <p:ph idx="1"/>
          </p:nvPr>
        </p:nvSpPr>
        <p:spPr>
          <a:xfrm>
            <a:off x="495671" y="1715132"/>
            <a:ext cx="8336975" cy="4562847"/>
          </a:xfrm>
        </p:spPr>
        <p:txBody>
          <a:bodyPr lIns="91440" tIns="45720" rIns="91440" bIns="45720" anchor="t"/>
          <a:lstStyle/>
          <a:p>
            <a:pPr fontAlgn="base"/>
            <a:r>
              <a:rPr lang="en-US" sz="2000"/>
              <a:t>College in the High School Fees (SB 5048)</a:t>
            </a:r>
          </a:p>
          <a:p>
            <a:pPr lvl="1" fontAlgn="base"/>
            <a:r>
              <a:rPr lang="en-US" sz="1600"/>
              <a:t>Funding to cover cost of CiHS courses.</a:t>
            </a:r>
          </a:p>
          <a:p>
            <a:pPr lvl="1" fontAlgn="base"/>
            <a:r>
              <a:rPr lang="en-US" sz="1600"/>
              <a:t>$7,470,000</a:t>
            </a:r>
          </a:p>
          <a:p>
            <a:pPr fontAlgn="base"/>
            <a:r>
              <a:rPr lang="en-US" sz="2000"/>
              <a:t>CTE Dual Credit Pilot</a:t>
            </a:r>
          </a:p>
          <a:p>
            <a:pPr lvl="1" fontAlgn="base"/>
            <a:r>
              <a:rPr lang="en-US" sz="1600"/>
              <a:t>Program to increase CTE Dual Credit participation and credential attainment.</a:t>
            </a:r>
          </a:p>
          <a:p>
            <a:pPr lvl="1" fontAlgn="base"/>
            <a:r>
              <a:rPr lang="en-US" sz="1600"/>
              <a:t>$700,000</a:t>
            </a:r>
          </a:p>
          <a:p>
            <a:pPr fontAlgn="base"/>
            <a:r>
              <a:rPr lang="en-US" sz="2000"/>
              <a:t>College in the High School (Olympic)</a:t>
            </a:r>
          </a:p>
          <a:p>
            <a:pPr lvl="1" fontAlgn="base"/>
            <a:r>
              <a:rPr lang="en-US" sz="1600"/>
              <a:t>One time funding to partner with regional high schools to offer CiHS courses.</a:t>
            </a:r>
          </a:p>
          <a:p>
            <a:pPr lvl="1" fontAlgn="base"/>
            <a:r>
              <a:rPr lang="en-US" sz="1600"/>
              <a:t>$500,000</a:t>
            </a:r>
          </a:p>
          <a:p>
            <a:pPr fontAlgn="base"/>
            <a:r>
              <a:rPr lang="en-US" sz="2000"/>
              <a:t>RTC Pilot Program</a:t>
            </a:r>
          </a:p>
          <a:p>
            <a:pPr lvl="1"/>
            <a:r>
              <a:rPr lang="en-US" sz="1600"/>
              <a:t>Outreach and participation in Running Start and adult education programs. Funding to award full tuition and fees to students who graduated from high school in Renton.</a:t>
            </a:r>
          </a:p>
          <a:p>
            <a:pPr lvl="1"/>
            <a:r>
              <a:rPr lang="en-US" sz="1600"/>
              <a:t>$580,000</a:t>
            </a:r>
          </a:p>
        </p:txBody>
      </p:sp>
      <p:sp>
        <p:nvSpPr>
          <p:cNvPr id="4" name="Slide Number Placeholder 3"/>
          <p:cNvSpPr>
            <a:spLocks noGrp="1"/>
          </p:cNvSpPr>
          <p:nvPr>
            <p:ph type="sldNum" sz="quarter" idx="12"/>
          </p:nvPr>
        </p:nvSpPr>
        <p:spPr/>
        <p:txBody>
          <a:bodyPr/>
          <a:lstStyle/>
          <a:p>
            <a:fld id="{DEE5BC03-7CE3-4FE3-BC0A-0ACCA8AC1F24}" type="slidenum">
              <a:rPr lang="en-US" smtClean="0"/>
              <a:pPr/>
              <a:t>18</a:t>
            </a:fld>
            <a:endParaRPr lang="en-US"/>
          </a:p>
        </p:txBody>
      </p:sp>
    </p:spTree>
    <p:extLst>
      <p:ext uri="{BB962C8B-B14F-4D97-AF65-F5344CB8AC3E}">
        <p14:creationId xmlns:p14="http://schemas.microsoft.com/office/powerpoint/2010/main" val="14137315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245326"/>
            <a:ext cx="8336975" cy="675753"/>
          </a:xfrm>
        </p:spPr>
        <p:txBody>
          <a:bodyPr lIns="91440" tIns="45720" rIns="91440" bIns="45720" anchor="t"/>
          <a:lstStyle/>
          <a:p>
            <a:r>
              <a:rPr lang="en-US" sz="3200"/>
              <a:t>Perkins Funding and Reporting</a:t>
            </a:r>
            <a:endParaRPr lang="en-US" sz="1600"/>
          </a:p>
        </p:txBody>
      </p:sp>
      <p:sp>
        <p:nvSpPr>
          <p:cNvPr id="3" name="Content Placeholder 2"/>
          <p:cNvSpPr>
            <a:spLocks noGrp="1"/>
          </p:cNvSpPr>
          <p:nvPr>
            <p:ph idx="1"/>
          </p:nvPr>
        </p:nvSpPr>
        <p:spPr>
          <a:xfrm>
            <a:off x="495671" y="1715132"/>
            <a:ext cx="8336975" cy="4562847"/>
          </a:xfrm>
        </p:spPr>
        <p:txBody>
          <a:bodyPr lIns="91440" tIns="45720" rIns="91440" bIns="45720" anchor="t"/>
          <a:lstStyle/>
          <a:p>
            <a:pPr fontAlgn="base"/>
            <a:r>
              <a:rPr lang="en-US" sz="2400"/>
              <a:t>Application Dates</a:t>
            </a:r>
          </a:p>
          <a:p>
            <a:pPr lvl="1" fontAlgn="base"/>
            <a:r>
              <a:rPr lang="en-US" sz="2000"/>
              <a:t>FY23 Budget Revision—June 15th </a:t>
            </a:r>
          </a:p>
          <a:p>
            <a:pPr lvl="1"/>
            <a:r>
              <a:rPr lang="en-US" sz="2000"/>
              <a:t>Perkins Plan Feedback in OGMS—May 9th </a:t>
            </a:r>
            <a:endParaRPr lang="en-US"/>
          </a:p>
          <a:p>
            <a:pPr lvl="1"/>
            <a:r>
              <a:rPr lang="en-US" sz="2000"/>
              <a:t>Leadership Grants Feedback in OGMS—May 29th </a:t>
            </a:r>
          </a:p>
          <a:p>
            <a:pPr fontAlgn="base"/>
            <a:r>
              <a:rPr lang="en-US" sz="2400"/>
              <a:t>CLNA</a:t>
            </a:r>
          </a:p>
          <a:p>
            <a:pPr lvl="1"/>
            <a:r>
              <a:rPr lang="en-US" sz="2000"/>
              <a:t>Perkins Leadership Team Kickoff</a:t>
            </a:r>
          </a:p>
          <a:p>
            <a:pPr lvl="1"/>
            <a:r>
              <a:rPr lang="en-US" sz="2000"/>
              <a:t>Stakeholder Engagement</a:t>
            </a:r>
          </a:p>
          <a:p>
            <a:pPr lvl="1"/>
            <a:r>
              <a:rPr lang="en-US" sz="2000"/>
              <a:t>Planning Event: August 16-17th </a:t>
            </a:r>
            <a:endParaRPr lang="en-US"/>
          </a:p>
          <a:p>
            <a:r>
              <a:rPr lang="en-US"/>
              <a:t>Annual Report </a:t>
            </a:r>
          </a:p>
          <a:p>
            <a:pPr lvl="1"/>
            <a:r>
              <a:rPr lang="en-US" sz="2000"/>
              <a:t>Available—end of May</a:t>
            </a:r>
          </a:p>
          <a:p>
            <a:pPr lvl="1"/>
            <a:r>
              <a:rPr lang="en-US" sz="2000"/>
              <a:t>Due: July 31st</a:t>
            </a:r>
          </a:p>
          <a:p>
            <a:pPr lvl="1"/>
            <a:r>
              <a:rPr lang="en-US" sz="2000"/>
              <a:t>Reserve Funding: Rural and High Vocational FTEs</a:t>
            </a:r>
          </a:p>
          <a:p>
            <a:r>
              <a:rPr lang="en-US" sz="2400"/>
              <a:t>Risk-based Monitoring</a:t>
            </a:r>
          </a:p>
          <a:p>
            <a:pPr fontAlgn="base"/>
            <a:endParaRPr lang="en-US" sz="2400"/>
          </a:p>
        </p:txBody>
      </p:sp>
      <p:sp>
        <p:nvSpPr>
          <p:cNvPr id="4" name="Slide Number Placeholder 3"/>
          <p:cNvSpPr>
            <a:spLocks noGrp="1"/>
          </p:cNvSpPr>
          <p:nvPr>
            <p:ph type="sldNum" sz="quarter" idx="12"/>
          </p:nvPr>
        </p:nvSpPr>
        <p:spPr/>
        <p:txBody>
          <a:bodyPr/>
          <a:lstStyle/>
          <a:p>
            <a:fld id="{DEE5BC03-7CE3-4FE3-BC0A-0ACCA8AC1F24}" type="slidenum">
              <a:rPr lang="en-US" smtClean="0"/>
              <a:pPr/>
              <a:t>19</a:t>
            </a:fld>
            <a:endParaRPr lang="en-US"/>
          </a:p>
        </p:txBody>
      </p:sp>
    </p:spTree>
    <p:extLst>
      <p:ext uri="{BB962C8B-B14F-4D97-AF65-F5344CB8AC3E}">
        <p14:creationId xmlns:p14="http://schemas.microsoft.com/office/powerpoint/2010/main" val="2969463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SBCtc Spring 2023 update </a:t>
            </a:r>
          </a:p>
        </p:txBody>
      </p:sp>
      <p:sp>
        <p:nvSpPr>
          <p:cNvPr id="3" name="Content Placeholder 2"/>
          <p:cNvSpPr>
            <a:spLocks noGrp="1"/>
          </p:cNvSpPr>
          <p:nvPr>
            <p:ph idx="1"/>
          </p:nvPr>
        </p:nvSpPr>
        <p:spPr/>
        <p:txBody>
          <a:bodyPr lIns="91440" tIns="45720" rIns="91440" bIns="45720" anchor="t"/>
          <a:lstStyle/>
          <a:p>
            <a:pPr marL="0" indent="0">
              <a:buNone/>
            </a:pPr>
            <a:r>
              <a:rPr lang="en-US" sz="3200"/>
              <a:t>Agenda Topics:</a:t>
            </a:r>
          </a:p>
          <a:p>
            <a:pPr marL="0" indent="0">
              <a:buNone/>
            </a:pPr>
            <a:endParaRPr lang="en-US"/>
          </a:p>
          <a:p>
            <a:pPr lvl="1"/>
            <a:r>
              <a:rPr lang="en-US" sz="2800"/>
              <a:t>Legislative Updates</a:t>
            </a:r>
          </a:p>
          <a:p>
            <a:pPr lvl="1"/>
            <a:r>
              <a:rPr lang="en-US" sz="2800"/>
              <a:t>Funding Updates</a:t>
            </a:r>
          </a:p>
          <a:p>
            <a:pPr lvl="1"/>
            <a:r>
              <a:rPr lang="en-US" sz="2800"/>
              <a:t>Perkins Application and Reporting</a:t>
            </a:r>
          </a:p>
          <a:p>
            <a:pPr lvl="1"/>
            <a:r>
              <a:rPr lang="en-US" sz="2800"/>
              <a:t>Program Inventory and Approval Update</a:t>
            </a:r>
            <a:endParaRPr lang="en-US"/>
          </a:p>
          <a:p>
            <a:pPr lvl="1"/>
            <a:r>
              <a:rPr lang="en-US" sz="2800"/>
              <a:t>US Dept. Of Education Proposed Rule Change</a:t>
            </a:r>
          </a:p>
          <a:p>
            <a:pPr lvl="1"/>
            <a:r>
              <a:rPr lang="en-US" sz="2800"/>
              <a:t>Staff and Contact Information</a:t>
            </a:r>
          </a:p>
        </p:txBody>
      </p:sp>
      <p:sp>
        <p:nvSpPr>
          <p:cNvPr id="4" name="Slide Number Placeholder 3"/>
          <p:cNvSpPr>
            <a:spLocks noGrp="1"/>
          </p:cNvSpPr>
          <p:nvPr>
            <p:ph type="sldNum" sz="quarter" idx="12"/>
          </p:nvPr>
        </p:nvSpPr>
        <p:spPr/>
        <p:txBody>
          <a:bodyPr/>
          <a:lstStyle/>
          <a:p>
            <a:fld id="{DEE5BC03-7CE3-4FE3-BC0A-0ACCA8AC1F24}" type="slidenum">
              <a:rPr lang="en-US" smtClean="0"/>
              <a:pPr/>
              <a:t>2</a:t>
            </a:fld>
            <a:endParaRPr lang="en-US"/>
          </a:p>
        </p:txBody>
      </p:sp>
    </p:spTree>
    <p:extLst>
      <p:ext uri="{BB962C8B-B14F-4D97-AF65-F5344CB8AC3E}">
        <p14:creationId xmlns:p14="http://schemas.microsoft.com/office/powerpoint/2010/main" val="476094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3CF0D-CB78-EFFE-4035-7A351A63D6C3}"/>
              </a:ext>
            </a:extLst>
          </p:cNvPr>
          <p:cNvSpPr>
            <a:spLocks noGrp="1"/>
          </p:cNvSpPr>
          <p:nvPr>
            <p:ph type="title"/>
          </p:nvPr>
        </p:nvSpPr>
        <p:spPr/>
        <p:txBody>
          <a:bodyPr lIns="91440" tIns="45720" rIns="91440" bIns="45720" anchor="t"/>
          <a:lstStyle/>
          <a:p>
            <a:r>
              <a:rPr lang="en-US"/>
              <a:t>FY24 Perkins Plan Feedback</a:t>
            </a:r>
          </a:p>
        </p:txBody>
      </p:sp>
      <p:sp>
        <p:nvSpPr>
          <p:cNvPr id="3" name="Content Placeholder 2">
            <a:extLst>
              <a:ext uri="{FF2B5EF4-FFF2-40B4-BE49-F238E27FC236}">
                <a16:creationId xmlns:a16="http://schemas.microsoft.com/office/drawing/2014/main" id="{C420600A-A97F-A3B4-F776-B74B098C99A6}"/>
              </a:ext>
            </a:extLst>
          </p:cNvPr>
          <p:cNvSpPr>
            <a:spLocks noGrp="1"/>
          </p:cNvSpPr>
          <p:nvPr>
            <p:ph idx="1"/>
          </p:nvPr>
        </p:nvSpPr>
        <p:spPr/>
        <p:txBody>
          <a:bodyPr lIns="91440" tIns="45720" rIns="91440" bIns="45720" anchor="t"/>
          <a:lstStyle/>
          <a:p>
            <a:pPr>
              <a:lnSpc>
                <a:spcPct val="150000"/>
              </a:lnSpc>
            </a:pPr>
            <a:r>
              <a:rPr lang="en-US"/>
              <a:t>Protected Dashboard </a:t>
            </a:r>
          </a:p>
          <a:p>
            <a:pPr>
              <a:lnSpc>
                <a:spcPct val="150000"/>
              </a:lnSpc>
            </a:pPr>
            <a:r>
              <a:rPr lang="en-US"/>
              <a:t>Programs of Study</a:t>
            </a:r>
          </a:p>
          <a:p>
            <a:pPr>
              <a:lnSpc>
                <a:spcPct val="150000"/>
              </a:lnSpc>
            </a:pPr>
            <a:r>
              <a:rPr lang="en-US"/>
              <a:t>Executive level administration and CLNA</a:t>
            </a:r>
          </a:p>
          <a:p>
            <a:pPr>
              <a:lnSpc>
                <a:spcPct val="150000"/>
              </a:lnSpc>
            </a:pPr>
            <a:r>
              <a:rPr lang="en-US"/>
              <a:t>Professional Development</a:t>
            </a:r>
          </a:p>
          <a:p>
            <a:pPr>
              <a:lnSpc>
                <a:spcPct val="150000"/>
              </a:lnSpc>
            </a:pPr>
            <a:r>
              <a:rPr lang="en-US"/>
              <a:t>Alignment of Perkins Funds</a:t>
            </a:r>
          </a:p>
        </p:txBody>
      </p:sp>
      <p:sp>
        <p:nvSpPr>
          <p:cNvPr id="4" name="Slide Number Placeholder 3">
            <a:extLst>
              <a:ext uri="{FF2B5EF4-FFF2-40B4-BE49-F238E27FC236}">
                <a16:creationId xmlns:a16="http://schemas.microsoft.com/office/drawing/2014/main" id="{01EB6A50-076F-0AD5-EE1C-35456CE062F9}"/>
              </a:ext>
            </a:extLst>
          </p:cNvPr>
          <p:cNvSpPr>
            <a:spLocks noGrp="1"/>
          </p:cNvSpPr>
          <p:nvPr>
            <p:ph type="sldNum" sz="quarter" idx="12"/>
          </p:nvPr>
        </p:nvSpPr>
        <p:spPr/>
        <p:txBody>
          <a:bodyPr/>
          <a:lstStyle/>
          <a:p>
            <a:fld id="{DEE5BC03-7CE3-4FE3-BC0A-0ACCA8AC1F24}" type="slidenum">
              <a:rPr lang="en-US" smtClean="0"/>
              <a:pPr/>
              <a:t>20</a:t>
            </a:fld>
            <a:endParaRPr lang="en-US"/>
          </a:p>
        </p:txBody>
      </p:sp>
    </p:spTree>
    <p:extLst>
      <p:ext uri="{BB962C8B-B14F-4D97-AF65-F5344CB8AC3E}">
        <p14:creationId xmlns:p14="http://schemas.microsoft.com/office/powerpoint/2010/main" val="3295927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245326"/>
            <a:ext cx="8336975" cy="675753"/>
          </a:xfrm>
        </p:spPr>
        <p:txBody>
          <a:bodyPr lIns="91440" tIns="45720" rIns="91440" bIns="45720" anchor="t"/>
          <a:lstStyle/>
          <a:p>
            <a:r>
              <a:rPr lang="en-US" sz="3200"/>
              <a:t>Program Approval and Inventory</a:t>
            </a:r>
            <a:endParaRPr lang="en-US" sz="1600"/>
          </a:p>
        </p:txBody>
      </p:sp>
      <p:sp>
        <p:nvSpPr>
          <p:cNvPr id="3" name="Content Placeholder 2"/>
          <p:cNvSpPr>
            <a:spLocks noGrp="1"/>
          </p:cNvSpPr>
          <p:nvPr>
            <p:ph idx="1"/>
          </p:nvPr>
        </p:nvSpPr>
        <p:spPr>
          <a:xfrm>
            <a:off x="536860" y="1921078"/>
            <a:ext cx="8336975" cy="4562847"/>
          </a:xfrm>
        </p:spPr>
        <p:txBody>
          <a:bodyPr lIns="91440" tIns="45720" rIns="91440" bIns="45720" anchor="t"/>
          <a:lstStyle/>
          <a:p>
            <a:pPr fontAlgn="base"/>
            <a:r>
              <a:rPr lang="en-US" sz="2400"/>
              <a:t>PAR Website and Program Inventory </a:t>
            </a:r>
          </a:p>
          <a:p>
            <a:pPr lvl="1" fontAlgn="base"/>
            <a:r>
              <a:rPr lang="en-US" sz="2000" u="sng">
                <a:hlinkClick r:id="rId3"/>
              </a:rPr>
              <a:t>https://www.sbctc.edu/colleges-staff/programs-services/professional-technical/default.aspx</a:t>
            </a:r>
            <a:r>
              <a:rPr lang="en-US" sz="2000" u="sng"/>
              <a:t> </a:t>
            </a:r>
            <a:r>
              <a:rPr lang="en-US" sz="2000"/>
              <a:t> </a:t>
            </a:r>
          </a:p>
          <a:p>
            <a:pPr lvl="1"/>
            <a:r>
              <a:rPr lang="en-US" sz="2000"/>
              <a:t>Testing phase of new PAR online application </a:t>
            </a:r>
          </a:p>
          <a:p>
            <a:pPr lvl="1"/>
            <a:r>
              <a:rPr lang="en-US" sz="2000"/>
              <a:t>Web tutorial to be issued this summer </a:t>
            </a:r>
          </a:p>
          <a:p>
            <a:pPr fontAlgn="base"/>
            <a:r>
              <a:rPr lang="en-US" sz="2400"/>
              <a:t>System-wide Program Inventory</a:t>
            </a:r>
          </a:p>
          <a:p>
            <a:pPr lvl="1" fontAlgn="base"/>
            <a:r>
              <a:rPr lang="en-US" sz="2000"/>
              <a:t>Public Inventory is pulled directly from ctcLink</a:t>
            </a:r>
          </a:p>
          <a:p>
            <a:pPr lvl="2"/>
            <a:r>
              <a:rPr lang="en-US" sz="1600"/>
              <a:t>Completing alignment of inventories</a:t>
            </a:r>
          </a:p>
          <a:p>
            <a:pPr lvl="2"/>
            <a:r>
              <a:rPr lang="en-US" sz="1600"/>
              <a:t>Inactive status</a:t>
            </a:r>
          </a:p>
          <a:p>
            <a:pPr lvl="2"/>
            <a:r>
              <a:rPr lang="en-US" sz="1600"/>
              <a:t>Adding maximum credits to ctcLink inventory</a:t>
            </a:r>
          </a:p>
          <a:p>
            <a:pPr marL="0" indent="0" fontAlgn="base">
              <a:buNone/>
            </a:pPr>
            <a:endParaRPr lang="en-US" sz="2400"/>
          </a:p>
        </p:txBody>
      </p:sp>
      <p:sp>
        <p:nvSpPr>
          <p:cNvPr id="4" name="Slide Number Placeholder 3"/>
          <p:cNvSpPr>
            <a:spLocks noGrp="1"/>
          </p:cNvSpPr>
          <p:nvPr>
            <p:ph type="sldNum" sz="quarter" idx="12"/>
          </p:nvPr>
        </p:nvSpPr>
        <p:spPr/>
        <p:txBody>
          <a:bodyPr/>
          <a:lstStyle/>
          <a:p>
            <a:fld id="{DEE5BC03-7CE3-4FE3-BC0A-0ACCA8AC1F24}" type="slidenum">
              <a:rPr lang="en-US" smtClean="0"/>
              <a:pPr/>
              <a:t>21</a:t>
            </a:fld>
            <a:endParaRPr lang="en-US"/>
          </a:p>
        </p:txBody>
      </p:sp>
    </p:spTree>
    <p:extLst>
      <p:ext uri="{BB962C8B-B14F-4D97-AF65-F5344CB8AC3E}">
        <p14:creationId xmlns:p14="http://schemas.microsoft.com/office/powerpoint/2010/main" val="33837832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216241"/>
            <a:ext cx="8336975" cy="506027"/>
          </a:xfrm>
        </p:spPr>
        <p:txBody>
          <a:bodyPr lIns="91440" tIns="45720" rIns="91440" bIns="45720" anchor="t"/>
          <a:lstStyle/>
          <a:p>
            <a:r>
              <a:rPr lang="en-US"/>
              <a:t>FY 24 Grant calendar</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112885"/>
            <a:ext cx="8336975" cy="4696289"/>
          </a:xfrm>
        </p:spPr>
        <p:txBody>
          <a:bodyPr lIns="91440" tIns="45720" rIns="91440" bIns="45720" anchor="t"/>
          <a:lstStyle/>
          <a:p>
            <a:pPr fontAlgn="base"/>
            <a:r>
              <a:rPr lang="en-US" sz="2400"/>
              <a:t>Job Skills Program: </a:t>
            </a:r>
          </a:p>
          <a:p>
            <a:pPr lvl="1" fontAlgn="base"/>
            <a:r>
              <a:rPr lang="en-US" sz="2000"/>
              <a:t>Round 1 applications due May 23</a:t>
            </a:r>
          </a:p>
          <a:p>
            <a:pPr lvl="1" fontAlgn="base"/>
            <a:r>
              <a:rPr lang="en-US" sz="2000"/>
              <a:t>Shift to annual funding</a:t>
            </a:r>
          </a:p>
          <a:p>
            <a:pPr fontAlgn="base"/>
            <a:r>
              <a:rPr lang="en-US" sz="2400"/>
              <a:t>Perkins Leadership Block Grant​: </a:t>
            </a:r>
          </a:p>
          <a:p>
            <a:pPr lvl="1" fontAlgn="base"/>
            <a:r>
              <a:rPr lang="en-US" sz="2000"/>
              <a:t>Due May 11 (final deadline)​</a:t>
            </a:r>
          </a:p>
          <a:p>
            <a:pPr fontAlgn="base"/>
            <a:r>
              <a:rPr lang="en-US" sz="2400"/>
              <a:t>Perkins Corrections​: </a:t>
            </a:r>
          </a:p>
          <a:p>
            <a:pPr lvl="1" fontAlgn="base"/>
            <a:r>
              <a:rPr lang="en-US" sz="2000"/>
              <a:t>Due May 11​ (final deadline)​</a:t>
            </a:r>
          </a:p>
          <a:p>
            <a:pPr fontAlgn="base"/>
            <a:r>
              <a:rPr lang="en-US" sz="2400"/>
              <a:t>Perkins Non-Trad​: </a:t>
            </a:r>
          </a:p>
          <a:p>
            <a:pPr lvl="1" fontAlgn="base"/>
            <a:r>
              <a:rPr lang="en-US" sz="2000"/>
              <a:t>Due May 11 (Priority deadline), November 30 (final deadline)​</a:t>
            </a:r>
          </a:p>
          <a:p>
            <a:pPr fontAlgn="base"/>
            <a:r>
              <a:rPr lang="en-US" sz="2400"/>
              <a:t>Perkins Special Projects​:</a:t>
            </a:r>
          </a:p>
          <a:p>
            <a:pPr lvl="1" fontAlgn="base"/>
            <a:r>
              <a:rPr lang="en-US" sz="2000"/>
              <a:t>Due May 11 (Priority deadline), November 30 (final deadline)​</a:t>
            </a:r>
          </a:p>
          <a:p>
            <a:pPr lvl="1" fontAlgn="base"/>
            <a:r>
              <a:rPr lang="en-US" sz="2000"/>
              <a:t>Required presentation element on May 31</a:t>
            </a:r>
            <a:endParaRPr lang="en-US" sz="900"/>
          </a:p>
          <a:p>
            <a:pPr marL="0" indent="0">
              <a:buNone/>
            </a:pPr>
            <a:endParaRPr lang="en-US" sz="1200"/>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22</a:t>
            </a:fld>
            <a:endParaRPr lang="en-US"/>
          </a:p>
        </p:txBody>
      </p:sp>
    </p:spTree>
    <p:extLst>
      <p:ext uri="{BB962C8B-B14F-4D97-AF65-F5344CB8AC3E}">
        <p14:creationId xmlns:p14="http://schemas.microsoft.com/office/powerpoint/2010/main" val="21141499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216241"/>
            <a:ext cx="8336975" cy="506027"/>
          </a:xfrm>
        </p:spPr>
        <p:txBody>
          <a:bodyPr lIns="91440" tIns="45720" rIns="91440" bIns="45720" anchor="t"/>
          <a:lstStyle/>
          <a:p>
            <a:r>
              <a:rPr lang="en-US"/>
              <a:t>Conference Budget (workforce)</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1979721"/>
            <a:ext cx="8336975" cy="4829454"/>
          </a:xfrm>
        </p:spPr>
        <p:txBody>
          <a:bodyPr lIns="91440" tIns="45720" rIns="91440" bIns="45720" anchor="t"/>
          <a:lstStyle/>
          <a:p>
            <a:r>
              <a:rPr lang="en-US" sz="2000"/>
              <a:t>Maintenance Level</a:t>
            </a:r>
          </a:p>
          <a:p>
            <a:pPr lvl="1"/>
            <a:r>
              <a:rPr lang="en-US" sz="1600"/>
              <a:t>Adjust funding SB 5764 Apprenticeships $1.360 million</a:t>
            </a:r>
          </a:p>
          <a:p>
            <a:pPr lvl="1"/>
            <a:r>
              <a:rPr lang="en-US" sz="1600"/>
              <a:t>Inflationary Increase for Centers of Excellence $1.262 million</a:t>
            </a:r>
          </a:p>
          <a:p>
            <a:r>
              <a:rPr lang="en-US" sz="2000"/>
              <a:t>Compensation Items</a:t>
            </a:r>
          </a:p>
          <a:p>
            <a:pPr lvl="1"/>
            <a:r>
              <a:rPr lang="en-US" sz="1600"/>
              <a:t>Fully funded cost of living increase</a:t>
            </a:r>
          </a:p>
          <a:p>
            <a:r>
              <a:rPr lang="en-US" sz="2000"/>
              <a:t>New Policy Items</a:t>
            </a:r>
          </a:p>
          <a:p>
            <a:pPr lvl="1"/>
            <a:r>
              <a:rPr lang="en-US" sz="1600"/>
              <a:t>Expand Nursing Enrollments $3,600,000</a:t>
            </a:r>
          </a:p>
          <a:p>
            <a:pPr lvl="1"/>
            <a:r>
              <a:rPr lang="en-US" sz="1600"/>
              <a:t>Law Enforcement Workforce Work-group $200,000 (one time)</a:t>
            </a:r>
          </a:p>
          <a:p>
            <a:pPr lvl="1"/>
            <a:r>
              <a:rPr lang="en-US" sz="1600"/>
              <a:t>Nursing Supply (SB 5582) $882,000</a:t>
            </a:r>
          </a:p>
          <a:p>
            <a:pPr lvl="1"/>
            <a:r>
              <a:rPr lang="en-US" sz="1600"/>
              <a:t>Supply Chain Trucking Grants $1,000,000 (one time)</a:t>
            </a:r>
          </a:p>
          <a:p>
            <a:pPr lvl="1"/>
            <a:r>
              <a:rPr lang="en-US" sz="1600"/>
              <a:t>CTE Dual Credit Pilot $700,000</a:t>
            </a:r>
          </a:p>
          <a:p>
            <a:pPr lvl="1"/>
            <a:r>
              <a:rPr lang="en-US" sz="1600"/>
              <a:t>Northwest Maritime Apprenticeships (BTC) $200,000</a:t>
            </a:r>
          </a:p>
          <a:p>
            <a:pPr lvl="1"/>
            <a:r>
              <a:rPr lang="en-US" sz="1600"/>
              <a:t>Dual Credit Pilot Program (RTC) $580,000 (one time)</a:t>
            </a:r>
          </a:p>
          <a:p>
            <a:pPr lvl="1"/>
            <a:r>
              <a:rPr lang="en-US" sz="1600"/>
              <a:t>Seattle Maritime Academy $855,000</a:t>
            </a:r>
          </a:p>
          <a:p>
            <a:pPr lvl="1"/>
            <a:r>
              <a:rPr lang="en-US" sz="1600"/>
              <a:t>Dental Therapy Education Program (Skagit) $2,100,000</a:t>
            </a: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23</a:t>
            </a:fld>
            <a:endParaRPr lang="en-US"/>
          </a:p>
        </p:txBody>
      </p:sp>
    </p:spTree>
    <p:extLst>
      <p:ext uri="{BB962C8B-B14F-4D97-AF65-F5344CB8AC3E}">
        <p14:creationId xmlns:p14="http://schemas.microsoft.com/office/powerpoint/2010/main" val="662954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41B37-9231-47A5-BFB0-923E3434AECD}"/>
              </a:ext>
            </a:extLst>
          </p:cNvPr>
          <p:cNvSpPr>
            <a:spLocks noGrp="1"/>
          </p:cNvSpPr>
          <p:nvPr>
            <p:ph type="title"/>
          </p:nvPr>
        </p:nvSpPr>
        <p:spPr>
          <a:xfrm>
            <a:off x="237416" y="1274323"/>
            <a:ext cx="6165056" cy="466928"/>
          </a:xfrm>
        </p:spPr>
        <p:txBody>
          <a:bodyPr>
            <a:normAutofit/>
          </a:bodyPr>
          <a:lstStyle/>
          <a:p>
            <a:r>
              <a:rPr lang="en-US"/>
              <a:t>Workforce Education Organization Chart</a:t>
            </a:r>
          </a:p>
        </p:txBody>
      </p:sp>
      <p:pic>
        <p:nvPicPr>
          <p:cNvPr id="3" name="Picture 3" descr="Timeline&#10;&#10;Description automatically generated">
            <a:extLst>
              <a:ext uri="{FF2B5EF4-FFF2-40B4-BE49-F238E27FC236}">
                <a16:creationId xmlns:a16="http://schemas.microsoft.com/office/drawing/2014/main" id="{1A567ECD-A0BE-648C-0522-8529344A5AF1}"/>
              </a:ext>
            </a:extLst>
          </p:cNvPr>
          <p:cNvPicPr>
            <a:picLocks noChangeAspect="1"/>
          </p:cNvPicPr>
          <p:nvPr/>
        </p:nvPicPr>
        <p:blipFill>
          <a:blip r:embed="rId2"/>
          <a:stretch>
            <a:fillRect/>
          </a:stretch>
        </p:blipFill>
        <p:spPr>
          <a:xfrm>
            <a:off x="699797" y="1741459"/>
            <a:ext cx="8108301" cy="4942624"/>
          </a:xfrm>
          <a:prstGeom prst="rect">
            <a:avLst/>
          </a:prstGeom>
        </p:spPr>
      </p:pic>
    </p:spTree>
    <p:extLst>
      <p:ext uri="{BB962C8B-B14F-4D97-AF65-F5344CB8AC3E}">
        <p14:creationId xmlns:p14="http://schemas.microsoft.com/office/powerpoint/2010/main" val="25904021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201271"/>
            <a:ext cx="8336975" cy="394447"/>
          </a:xfrm>
        </p:spPr>
        <p:txBody>
          <a:bodyPr/>
          <a:lstStyle/>
          <a:p>
            <a:r>
              <a:rPr lang="en-US" sz="2800"/>
              <a:t>Workforce contacts</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59" y="1711981"/>
            <a:ext cx="8345801" cy="5010254"/>
          </a:xfrm>
        </p:spPr>
        <p:txBody>
          <a:bodyPr lIns="91440" tIns="45720" rIns="91440" bIns="45720" anchor="t"/>
          <a:lstStyle/>
          <a:p>
            <a:pPr fontAlgn="base"/>
            <a:r>
              <a:rPr lang="en-US" sz="1400" b="1"/>
              <a:t>Department Leadership</a:t>
            </a:r>
          </a:p>
          <a:p>
            <a:pPr lvl="1" fontAlgn="base"/>
            <a:r>
              <a:rPr lang="en-US" sz="1400"/>
              <a:t>Marie Bruin, Director; </a:t>
            </a:r>
            <a:r>
              <a:rPr lang="en-US" sz="1400">
                <a:hlinkClick r:id="rId2"/>
              </a:rPr>
              <a:t>mbruin@sbctc.edu</a:t>
            </a:r>
            <a:endParaRPr lang="en-US" sz="1400"/>
          </a:p>
          <a:p>
            <a:pPr lvl="1" fontAlgn="base"/>
            <a:r>
              <a:rPr lang="en-US" sz="1400"/>
              <a:t>Kimberly (Kim) Wheeler, Workforce Assistant; </a:t>
            </a:r>
            <a:r>
              <a:rPr lang="en-US" sz="1400">
                <a:hlinkClick r:id="rId3"/>
              </a:rPr>
              <a:t>kwheeler@sbctc.edu</a:t>
            </a:r>
            <a:endParaRPr lang="en-US" sz="1400" b="1"/>
          </a:p>
          <a:p>
            <a:pPr fontAlgn="base"/>
            <a:r>
              <a:rPr lang="en-US" sz="1400" b="1"/>
              <a:t>Industry Demand: </a:t>
            </a:r>
            <a:r>
              <a:rPr lang="en-US" sz="1400"/>
              <a:t>Meets the needs of employers and related partners across industries</a:t>
            </a:r>
          </a:p>
          <a:p>
            <a:pPr lvl="1" fontAlgn="base"/>
            <a:r>
              <a:rPr lang="en-US" sz="1400"/>
              <a:t>Carolyn McKinnon, Policy Associate; </a:t>
            </a:r>
            <a:r>
              <a:rPr lang="en-US" sz="1400" u="sng">
                <a:hlinkClick r:id="rId4"/>
              </a:rPr>
              <a:t>cmckinnon@sbctc.edu</a:t>
            </a:r>
            <a:endParaRPr lang="en-US" sz="1400" u="sng"/>
          </a:p>
          <a:p>
            <a:pPr lvl="1" fontAlgn="base"/>
            <a:r>
              <a:rPr lang="en-US" sz="1400">
                <a:ea typeface="+mn-lt"/>
                <a:cs typeface="+mn-lt"/>
              </a:rPr>
              <a:t>Danny Marshall, Program Administrator; </a:t>
            </a:r>
            <a:r>
              <a:rPr lang="en-US" sz="1400" u="sng">
                <a:ea typeface="+mn-lt"/>
                <a:cs typeface="+mn-lt"/>
                <a:hlinkClick r:id="rId5"/>
              </a:rPr>
              <a:t>dmarshall@sbctc.edu</a:t>
            </a:r>
            <a:endParaRPr lang="en-US" sz="1400"/>
          </a:p>
          <a:p>
            <a:pPr lvl="1" fontAlgn="base"/>
            <a:r>
              <a:rPr lang="en-US" sz="1400"/>
              <a:t>Vicky Chungtuyco, Education Program Coordinator; </a:t>
            </a:r>
            <a:r>
              <a:rPr lang="en-US" sz="1400">
                <a:hlinkClick r:id="rId6"/>
              </a:rPr>
              <a:t>vchungtuyco@sbctc.edu</a:t>
            </a:r>
            <a:endParaRPr lang="en-US" sz="1400"/>
          </a:p>
          <a:p>
            <a:pPr fontAlgn="base"/>
            <a:r>
              <a:rPr lang="en-US" sz="1400" b="1"/>
              <a:t>Program Support</a:t>
            </a:r>
            <a:r>
              <a:rPr lang="en-US" sz="1400"/>
              <a:t>: Provide support to strengthen business, industry and colleges.</a:t>
            </a:r>
          </a:p>
          <a:p>
            <a:pPr lvl="1"/>
            <a:r>
              <a:rPr lang="en-US" sz="1400"/>
              <a:t>William (Bill) Belden, Policy Associate; </a:t>
            </a:r>
            <a:r>
              <a:rPr lang="en-US" sz="1400">
                <a:hlinkClick r:id="rId7"/>
              </a:rPr>
              <a:t>wbelden@sbctc.edu</a:t>
            </a:r>
            <a:endParaRPr lang="en-US" sz="1400"/>
          </a:p>
          <a:p>
            <a:pPr lvl="1"/>
            <a:r>
              <a:rPr lang="en-US" sz="1400"/>
              <a:t>Kimberly Ingram, Program Administrator; </a:t>
            </a:r>
            <a:r>
              <a:rPr lang="en-US" sz="1400" u="sng">
                <a:hlinkClick r:id="rId8"/>
              </a:rPr>
              <a:t>kingram@sbctc.edu</a:t>
            </a:r>
            <a:endParaRPr lang="en-US" sz="1400"/>
          </a:p>
          <a:p>
            <a:pPr lvl="1"/>
            <a:r>
              <a:rPr lang="en-US" sz="1400"/>
              <a:t>Shelby Means, Program Inventory Coordinator; </a:t>
            </a:r>
            <a:r>
              <a:rPr lang="en-US" sz="1400">
                <a:hlinkClick r:id="rId9"/>
              </a:rPr>
              <a:t>smeans@sbctc.edu</a:t>
            </a:r>
            <a:r>
              <a:rPr lang="en-US" sz="1400"/>
              <a:t> </a:t>
            </a:r>
          </a:p>
          <a:p>
            <a:pPr fontAlgn="base"/>
            <a:r>
              <a:rPr lang="en-US" sz="1400" b="1"/>
              <a:t>Sector Response: </a:t>
            </a:r>
            <a:r>
              <a:rPr lang="en-US" sz="1400"/>
              <a:t>Support delivery of career and sector-based educational opportunities.</a:t>
            </a:r>
          </a:p>
          <a:p>
            <a:pPr lvl="1" fontAlgn="base"/>
            <a:r>
              <a:rPr lang="en-US" sz="1400"/>
              <a:t>Anna Nikolaeva, Policy Associate; </a:t>
            </a:r>
            <a:r>
              <a:rPr lang="en-US" sz="1400">
                <a:hlinkClick r:id="rId10"/>
              </a:rPr>
              <a:t>anikolaeva@sbctc.edu</a:t>
            </a:r>
            <a:r>
              <a:rPr lang="en-US" sz="1400"/>
              <a:t>   </a:t>
            </a:r>
          </a:p>
          <a:p>
            <a:pPr lvl="1"/>
            <a:r>
              <a:rPr lang="en-US" sz="1400"/>
              <a:t>Megan Harper, Program Administrator; </a:t>
            </a:r>
            <a:r>
              <a:rPr lang="en-US" sz="1400" u="sng">
                <a:hlinkClick r:id="rId11"/>
              </a:rPr>
              <a:t>mharper@sbctc.edu</a:t>
            </a:r>
            <a:endParaRPr lang="en-US" sz="1400"/>
          </a:p>
          <a:p>
            <a:pPr lvl="1"/>
            <a:r>
              <a:rPr lang="en-US" sz="1400"/>
              <a:t>Shanna McBride, Program Administrator; </a:t>
            </a:r>
            <a:r>
              <a:rPr lang="en-US" sz="1400" u="sng">
                <a:hlinkClick r:id="rId12"/>
              </a:rPr>
              <a:t>smcbride@sbctc.edu</a:t>
            </a:r>
            <a:endParaRPr lang="en-US" sz="1400"/>
          </a:p>
          <a:p>
            <a:pPr fontAlgn="base"/>
            <a:r>
              <a:rPr lang="en-US" sz="1400" b="1"/>
              <a:t>Work-based Learning</a:t>
            </a:r>
            <a:r>
              <a:rPr lang="en-US" sz="1400"/>
              <a:t>: Assist colleges as they provide experiential learning opportunities.</a:t>
            </a:r>
          </a:p>
          <a:p>
            <a:pPr lvl="1"/>
            <a:r>
              <a:rPr lang="en-US" sz="1400"/>
              <a:t>Genevieve Howard, Policy Associate; </a:t>
            </a:r>
            <a:r>
              <a:rPr lang="en-US" sz="1400">
                <a:hlinkClick r:id="rId13"/>
              </a:rPr>
              <a:t>ghoward@sbctc.edu</a:t>
            </a:r>
            <a:endParaRPr lang="en-US" sz="1400"/>
          </a:p>
          <a:p>
            <a:pPr lvl="1"/>
            <a:r>
              <a:rPr lang="en-US" sz="1400"/>
              <a:t>Karin Gitchel, Program Administrator; </a:t>
            </a:r>
            <a:r>
              <a:rPr lang="en-US" sz="1400">
                <a:hlinkClick r:id="rId14"/>
              </a:rPr>
              <a:t>kgitchel@sbctc.edu</a:t>
            </a:r>
            <a:endParaRPr lang="en-US" sz="1400"/>
          </a:p>
          <a:p>
            <a:pPr marL="0" indent="0" fontAlgn="base">
              <a:buNone/>
            </a:pPr>
            <a:endParaRPr lang="en-US" sz="1600"/>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25</a:t>
            </a:fld>
            <a:endParaRPr lang="en-US"/>
          </a:p>
        </p:txBody>
      </p:sp>
    </p:spTree>
    <p:extLst>
      <p:ext uri="{BB962C8B-B14F-4D97-AF65-F5344CB8AC3E}">
        <p14:creationId xmlns:p14="http://schemas.microsoft.com/office/powerpoint/2010/main" val="29010420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216241"/>
            <a:ext cx="8336975" cy="506027"/>
          </a:xfrm>
        </p:spPr>
        <p:txBody>
          <a:bodyPr lIns="91440" tIns="45720" rIns="91440" bIns="45720" anchor="t"/>
          <a:lstStyle/>
          <a:p>
            <a:r>
              <a:rPr lang="en-US"/>
              <a:t>Grant Information</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1722269"/>
            <a:ext cx="8336975" cy="5086906"/>
          </a:xfrm>
        </p:spPr>
        <p:txBody>
          <a:bodyPr lIns="91440" tIns="45720" rIns="91440" bIns="45720" anchor="t"/>
          <a:lstStyle/>
          <a:p>
            <a:pPr marL="0" indent="0">
              <a:buNone/>
            </a:pPr>
            <a:r>
              <a:rPr lang="en-US" sz="2000" b="1"/>
              <a:t>Department of Labor – Employment and Training Administration</a:t>
            </a:r>
          </a:p>
          <a:p>
            <a:pPr lvl="1"/>
            <a:r>
              <a:rPr lang="en-US" sz="1600">
                <a:hlinkClick r:id="rId2"/>
              </a:rPr>
              <a:t>https://www.dol.gov/agencies/eta/grants/apply/find-opportunities</a:t>
            </a:r>
            <a:r>
              <a:rPr lang="en-US" sz="1600"/>
              <a:t> </a:t>
            </a:r>
          </a:p>
          <a:p>
            <a:r>
              <a:rPr lang="en-US" sz="2000"/>
              <a:t>DOL Building Pathways to Infrastructure Jobs Grant Program</a:t>
            </a:r>
          </a:p>
          <a:p>
            <a:pPr lvl="1"/>
            <a:r>
              <a:rPr lang="en-US" sz="1600"/>
              <a:t>Closing Date July 7, 2023. </a:t>
            </a:r>
          </a:p>
          <a:p>
            <a:r>
              <a:rPr lang="en-US" sz="2000"/>
              <a:t>Workforce Pathways for Youth</a:t>
            </a:r>
          </a:p>
          <a:p>
            <a:pPr lvl="1"/>
            <a:r>
              <a:rPr lang="en-US" sz="1600"/>
              <a:t>Closing date: May 19, 2023</a:t>
            </a:r>
          </a:p>
          <a:p>
            <a:r>
              <a:rPr lang="en-US" sz="2000"/>
              <a:t>State Apprenticeship Expansion Formula</a:t>
            </a:r>
          </a:p>
          <a:p>
            <a:pPr lvl="1"/>
            <a:r>
              <a:rPr lang="en-US" sz="1600"/>
              <a:t>Closing date: May 01, 2023</a:t>
            </a:r>
          </a:p>
          <a:p>
            <a:pPr marL="0" indent="0">
              <a:buNone/>
            </a:pPr>
            <a:r>
              <a:rPr lang="en-US" sz="2000" b="1"/>
              <a:t>Department of Energy</a:t>
            </a:r>
          </a:p>
          <a:p>
            <a:r>
              <a:rPr lang="en-US" sz="2000"/>
              <a:t>Building Training and Assessment Centers</a:t>
            </a:r>
          </a:p>
          <a:p>
            <a:pPr lvl="1"/>
            <a:r>
              <a:rPr lang="en-US" sz="1600">
                <a:hlinkClick r:id="rId3"/>
              </a:rPr>
              <a:t>https://www.energy.gov/scep/building-training-and-assessment-centers?utm_medium=email&amp;utm_source=govdelivery</a:t>
            </a:r>
            <a:r>
              <a:rPr lang="en-US" sz="1600"/>
              <a:t> </a:t>
            </a:r>
          </a:p>
          <a:p>
            <a:r>
              <a:rPr lang="en-US" sz="2000"/>
              <a:t>Industrial Assessment Centers</a:t>
            </a:r>
          </a:p>
          <a:p>
            <a:pPr lvl="1"/>
            <a:r>
              <a:rPr lang="en-US" sz="1600">
                <a:hlinkClick r:id="rId4"/>
              </a:rPr>
              <a:t>https://www.energy.gov/mesc/industrial-assessment-centers-iacs?utm_medium=email&amp;utm_source=govdelivery#:~:text=IACs%20train%20the%20next%2Dgeneration,students%20from%20a%20participating%20university</a:t>
            </a:r>
            <a:r>
              <a:rPr lang="en-US" sz="1600"/>
              <a:t>. </a:t>
            </a:r>
          </a:p>
          <a:p>
            <a:endParaRPr lang="en-US" sz="1200"/>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26</a:t>
            </a:fld>
            <a:endParaRPr lang="en-US"/>
          </a:p>
        </p:txBody>
      </p:sp>
    </p:spTree>
    <p:extLst>
      <p:ext uri="{BB962C8B-B14F-4D97-AF65-F5344CB8AC3E}">
        <p14:creationId xmlns:p14="http://schemas.microsoft.com/office/powerpoint/2010/main" val="24200922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216241"/>
            <a:ext cx="8336975" cy="506027"/>
          </a:xfrm>
        </p:spPr>
        <p:txBody>
          <a:bodyPr lIns="91440" tIns="45720" rIns="91440" bIns="45720" anchor="t"/>
          <a:lstStyle/>
          <a:p>
            <a:r>
              <a:rPr lang="en-US"/>
              <a:t>Student Services Updates</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112885"/>
            <a:ext cx="8336975" cy="4696289"/>
          </a:xfrm>
        </p:spPr>
        <p:txBody>
          <a:bodyPr lIns="91440" tIns="45720" rIns="91440" bIns="45720" anchor="t"/>
          <a:lstStyle/>
          <a:p>
            <a:r>
              <a:rPr lang="en-US" sz="2000" b="1"/>
              <a:t>HB 1559 – Student Basic Need</a:t>
            </a:r>
            <a:endParaRPr lang="en-US" sz="2000"/>
          </a:p>
          <a:p>
            <a:pPr lvl="1"/>
            <a:r>
              <a:rPr lang="en-US" sz="1600"/>
              <a:t>Establishes benefits navigators at each institution of higher education, university campus, and the tribal college. </a:t>
            </a:r>
          </a:p>
          <a:p>
            <a:pPr lvl="1"/>
            <a:r>
              <a:rPr lang="en-US" sz="1600"/>
              <a:t>Requires the development of Hunger-Free and Basic Needs Campus Strategic Plans.  </a:t>
            </a:r>
          </a:p>
          <a:p>
            <a:pPr lvl="1"/>
            <a:r>
              <a:rPr lang="en-US" sz="1600"/>
              <a:t>Creates the Free and Reduced-Price Meals Pilot Program. </a:t>
            </a:r>
          </a:p>
          <a:p>
            <a:r>
              <a:rPr lang="en-US" sz="2000" b="1"/>
              <a:t>SB 5702 – Student Experiencing Homelessness and Foster Youth</a:t>
            </a:r>
          </a:p>
          <a:p>
            <a:pPr lvl="1"/>
            <a:r>
              <a:rPr lang="en-US" sz="1600"/>
              <a:t>The SSEH has changed to a permanent program.  In the end a tribal institution was not included in the statute or the budget, but the sponsor Sen. Trudeau expressed her eagerness in continuing to work on increasing supports.</a:t>
            </a:r>
          </a:p>
          <a:p>
            <a:pPr lvl="1"/>
            <a:r>
              <a:rPr lang="en-US" sz="1600"/>
              <a:t>It looks like a little over $100k per institution pending more detailed review.</a:t>
            </a:r>
          </a:p>
          <a:p>
            <a:r>
              <a:rPr lang="en-US" sz="2000" b="1"/>
              <a:t>HB 1232 - Enhancing the College Bound Scholarship Program</a:t>
            </a:r>
          </a:p>
          <a:p>
            <a:pPr lvl="1"/>
            <a:r>
              <a:rPr lang="en-US" sz="1600"/>
              <a:t>The 2.0 GPA requirement has been eliminated for College Bound Scholarship students enrolling in a CTC.</a:t>
            </a:r>
          </a:p>
          <a:p>
            <a:pPr lvl="1"/>
            <a:r>
              <a:rPr lang="en-US" sz="1600"/>
              <a:t>Requires the Education Research and Data Center to annually send College Bound Scholarship data submitted by the institutions of higher education to the Washington Student Achievement Council.</a:t>
            </a:r>
          </a:p>
          <a:p>
            <a:pPr marL="0" indent="0">
              <a:buNone/>
            </a:pPr>
            <a:endParaRPr lang="en-US" sz="1200"/>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27</a:t>
            </a:fld>
            <a:endParaRPr lang="en-US"/>
          </a:p>
        </p:txBody>
      </p:sp>
    </p:spTree>
    <p:extLst>
      <p:ext uri="{BB962C8B-B14F-4D97-AF65-F5344CB8AC3E}">
        <p14:creationId xmlns:p14="http://schemas.microsoft.com/office/powerpoint/2010/main" val="5397526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216241"/>
            <a:ext cx="8336975" cy="506027"/>
          </a:xfrm>
        </p:spPr>
        <p:txBody>
          <a:bodyPr lIns="91440" tIns="45720" rIns="91440" bIns="45720" anchor="t"/>
          <a:lstStyle/>
          <a:p>
            <a:r>
              <a:rPr lang="en-US"/>
              <a:t>Student Services Updates</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112885"/>
            <a:ext cx="8336975" cy="4696289"/>
          </a:xfrm>
        </p:spPr>
        <p:txBody>
          <a:bodyPr lIns="91440" tIns="45720" rIns="91440" bIns="45720" anchor="t"/>
          <a:lstStyle/>
          <a:p>
            <a:r>
              <a:rPr lang="en-US" sz="2000" b="1"/>
              <a:t>Proviso: </a:t>
            </a:r>
            <a:r>
              <a:rPr lang="en-US" sz="2000"/>
              <a:t>A new initiative to have contraceptive vending machines on public CTCs and baccalaureates was passed, with $10k funding per institution to be administered through WSAC on a first come/first-served basis.</a:t>
            </a:r>
          </a:p>
          <a:p>
            <a:r>
              <a:rPr lang="en-US" sz="2000" b="1"/>
              <a:t>Proviso: </a:t>
            </a:r>
            <a:r>
              <a:rPr lang="en-US" sz="2000"/>
              <a:t>SBCTC also received $80K to continue the Health Insurance Outreach Pilot. Yakima Valley and South Puget Sound are our two pilot institutions for the CTCs. WWU and CWU are the public </a:t>
            </a:r>
            <a:r>
              <a:rPr lang="en-US" sz="2000" err="1"/>
              <a:t>bacc’s</a:t>
            </a:r>
            <a:r>
              <a:rPr lang="en-US" sz="2000"/>
              <a:t> working with WSAC on this pilot.</a:t>
            </a:r>
          </a:p>
          <a:p>
            <a:r>
              <a:rPr lang="en-US" sz="2000" b="1"/>
              <a:t>The Washington College Grant,</a:t>
            </a:r>
            <a:r>
              <a:rPr lang="en-US" sz="2000"/>
              <a:t> state aid for Washingtonians, is funded with some great increases for the biennium:</a:t>
            </a:r>
          </a:p>
          <a:p>
            <a:pPr lvl="1"/>
            <a:r>
              <a:rPr lang="en-US" sz="1600"/>
              <a:t>Students from 0-65% of Median Family income will receive the full WCG award.  The grant is prorated after that to up to 100% Median Family Income. The full grant is set at the tuition amount for public institutions, and it’s stackable with federal grants and other monies to help cover the full cost of attendance – including basic needs costs!</a:t>
            </a:r>
          </a:p>
          <a:p>
            <a:pPr lvl="1"/>
            <a:r>
              <a:rPr lang="en-US" sz="1600"/>
              <a:t>Bridge Grants, an additional $500 annually for students who receive the full WA college grant, will continue, with the purpose of helping flexibly cover basic needs - $55.254M is in the budget for these additional grants.</a:t>
            </a:r>
          </a:p>
          <a:p>
            <a:endParaRPr lang="en-US"/>
          </a:p>
          <a:p>
            <a:pPr marL="0" indent="0">
              <a:buNone/>
            </a:pPr>
            <a:endParaRPr lang="en-US" sz="1200"/>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28</a:t>
            </a:fld>
            <a:endParaRPr lang="en-US"/>
          </a:p>
        </p:txBody>
      </p:sp>
    </p:spTree>
    <p:extLst>
      <p:ext uri="{BB962C8B-B14F-4D97-AF65-F5344CB8AC3E}">
        <p14:creationId xmlns:p14="http://schemas.microsoft.com/office/powerpoint/2010/main" val="41034840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216241"/>
            <a:ext cx="8336975" cy="506027"/>
          </a:xfrm>
        </p:spPr>
        <p:txBody>
          <a:bodyPr lIns="91440" tIns="45720" rIns="91440" bIns="45720" anchor="t"/>
          <a:lstStyle/>
          <a:p>
            <a:r>
              <a:rPr lang="en-US"/>
              <a:t>Student Services Updates</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1793289"/>
            <a:ext cx="8336975" cy="4690637"/>
          </a:xfrm>
        </p:spPr>
        <p:txBody>
          <a:bodyPr lIns="91440" tIns="45720" rIns="91440" bIns="45720" anchor="t"/>
          <a:lstStyle/>
          <a:p>
            <a:r>
              <a:rPr lang="en-US" sz="1600" b="1"/>
              <a:t>SB 5048 - Eliminating College in the High school Fees</a:t>
            </a:r>
            <a:endParaRPr lang="en-US" sz="1600"/>
          </a:p>
          <a:p>
            <a:pPr lvl="1"/>
            <a:r>
              <a:rPr lang="en-US" sz="1200"/>
              <a:t>College in the High Schools fees are eliminated with a $23m investment.</a:t>
            </a:r>
          </a:p>
          <a:p>
            <a:pPr lvl="1"/>
            <a:r>
              <a:rPr lang="en-US" sz="1200"/>
              <a:t>Requires institutions of higher education to provide enrollment and registration in College in the High School (CHS) courses at no cost to students in grades 9 through 12 at public high schools. </a:t>
            </a:r>
          </a:p>
          <a:p>
            <a:pPr lvl="1"/>
            <a:r>
              <a:rPr lang="en-US" sz="1200"/>
              <a:t>Requires the Legislature to appropriate funds to fund CHS courses, at inflation-adjusted rates. </a:t>
            </a:r>
          </a:p>
          <a:p>
            <a:pPr lvl="1"/>
            <a:r>
              <a:rPr lang="en-US" sz="1200"/>
              <a:t>Directs high schools that provide CHS courses to include information in the course catalog, and to notify parents and guardians by email and in beginning of the year packets, that there is no fee for students to enroll in CHS courses. Requires the parental and guardian notifications to also explain CHS credit transfer procedures.</a:t>
            </a:r>
          </a:p>
          <a:p>
            <a:r>
              <a:rPr lang="en-US" sz="1600" b="1"/>
              <a:t>SB 5593- Improving equity in the transfer of student data between K-12 and HE</a:t>
            </a:r>
            <a:endParaRPr lang="en-US" sz="1600"/>
          </a:p>
          <a:p>
            <a:pPr lvl="1"/>
            <a:r>
              <a:rPr lang="en-US" sz="1200"/>
              <a:t>Requires institutions of higher education to enter into data-sharing agreements with the Office of the Superintendent of Public Instruction (OSPI) to facilitate the transfer of high school student directory information for purposes of informing students about postsecondary educational opportunities. </a:t>
            </a:r>
          </a:p>
          <a:p>
            <a:pPr lvl="1"/>
            <a:r>
              <a:rPr lang="en-US" sz="1200"/>
              <a:t>Requires school districts to annually transmit directory information for all enrolled high school students to the OSPI and directs the OSPI to make that information available to institutions of higher education.  </a:t>
            </a:r>
          </a:p>
          <a:p>
            <a:pPr lvl="1"/>
            <a:r>
              <a:rPr lang="en-US" sz="1200"/>
              <a:t>Directs the OSPI to identify a process for making information about a student's enrollment in an institution of higher education available to the student's school district. </a:t>
            </a:r>
          </a:p>
          <a:p>
            <a:pPr lvl="1"/>
            <a:r>
              <a:rPr lang="en-US" sz="1200"/>
              <a:t>Requires private, four-year, not-for-profit institutions of higher education.</a:t>
            </a:r>
          </a:p>
          <a:p>
            <a:r>
              <a:rPr lang="en-US" sz="1600"/>
              <a:t>SB 5079 - </a:t>
            </a:r>
            <a:r>
              <a:rPr lang="en-US" sz="1600" b="1"/>
              <a:t>Concerning the date by which tuition operating fees are established.</a:t>
            </a:r>
            <a:endParaRPr lang="en-US" sz="1600"/>
          </a:p>
          <a:p>
            <a:pPr lvl="1"/>
            <a:r>
              <a:rPr lang="en-US" sz="1200"/>
              <a:t>Requires the Office of Financial Management to calculate, and transmit to institutions of higher education, the maximum annual increase in tuition operating fees for resident undergraduates every year by October 1.</a:t>
            </a: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29</a:t>
            </a:fld>
            <a:endParaRPr lang="en-US"/>
          </a:p>
        </p:txBody>
      </p:sp>
    </p:spTree>
    <p:extLst>
      <p:ext uri="{BB962C8B-B14F-4D97-AF65-F5344CB8AC3E}">
        <p14:creationId xmlns:p14="http://schemas.microsoft.com/office/powerpoint/2010/main" val="1302655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SBCtc system priorities</a:t>
            </a:r>
          </a:p>
        </p:txBody>
      </p:sp>
      <p:sp>
        <p:nvSpPr>
          <p:cNvPr id="3" name="Content Placeholder 2"/>
          <p:cNvSpPr>
            <a:spLocks noGrp="1"/>
          </p:cNvSpPr>
          <p:nvPr>
            <p:ph idx="1"/>
          </p:nvPr>
        </p:nvSpPr>
        <p:spPr>
          <a:xfrm>
            <a:off x="536860" y="2228294"/>
            <a:ext cx="8336975" cy="4255631"/>
          </a:xfrm>
        </p:spPr>
        <p:txBody>
          <a:bodyPr lIns="91440" tIns="45720" rIns="91440" bIns="45720" anchor="t"/>
          <a:lstStyle/>
          <a:p>
            <a:pPr marL="0" indent="0">
              <a:buNone/>
            </a:pPr>
            <a:r>
              <a:rPr lang="en-US" sz="3200"/>
              <a:t>Legislative Outcomes</a:t>
            </a:r>
          </a:p>
          <a:p>
            <a:r>
              <a:rPr lang="en-US"/>
              <a:t>Fully Funded Compensation</a:t>
            </a:r>
          </a:p>
          <a:p>
            <a:pPr lvl="1"/>
            <a:r>
              <a:rPr lang="en-US"/>
              <a:t>Full funding for cost-of-living increases</a:t>
            </a:r>
          </a:p>
          <a:p>
            <a:r>
              <a:rPr lang="en-US"/>
              <a:t>Advance Equity, Diversity, and Inclusion ($26 M)</a:t>
            </a:r>
          </a:p>
          <a:p>
            <a:pPr lvl="1"/>
            <a:r>
              <a:rPr lang="en-US"/>
              <a:t>47% funded ($12 M/1-time only)</a:t>
            </a:r>
          </a:p>
          <a:p>
            <a:r>
              <a:rPr lang="en-US"/>
              <a:t>Expand Learning Technology ($93 M)</a:t>
            </a:r>
          </a:p>
          <a:p>
            <a:pPr lvl="1"/>
            <a:r>
              <a:rPr lang="en-US"/>
              <a:t>Request not funded</a:t>
            </a:r>
          </a:p>
          <a:p>
            <a:r>
              <a:rPr lang="en-US"/>
              <a:t>Support Workforce Development Programs ($77 M)</a:t>
            </a:r>
          </a:p>
          <a:p>
            <a:pPr lvl="1"/>
            <a:r>
              <a:rPr lang="en-US"/>
              <a:t>Request not funded</a:t>
            </a:r>
          </a:p>
        </p:txBody>
      </p:sp>
      <p:sp>
        <p:nvSpPr>
          <p:cNvPr id="4" name="Slide Number Placeholder 3"/>
          <p:cNvSpPr>
            <a:spLocks noGrp="1"/>
          </p:cNvSpPr>
          <p:nvPr>
            <p:ph type="sldNum" sz="quarter" idx="12"/>
          </p:nvPr>
        </p:nvSpPr>
        <p:spPr/>
        <p:txBody>
          <a:bodyPr/>
          <a:lstStyle/>
          <a:p>
            <a:fld id="{DEE5BC03-7CE3-4FE3-BC0A-0ACCA8AC1F24}" type="slidenum">
              <a:rPr lang="en-US" smtClean="0"/>
              <a:pPr/>
              <a:t>3</a:t>
            </a:fld>
            <a:endParaRPr lang="en-US"/>
          </a:p>
        </p:txBody>
      </p:sp>
    </p:spTree>
    <p:extLst>
      <p:ext uri="{BB962C8B-B14F-4D97-AF65-F5344CB8AC3E}">
        <p14:creationId xmlns:p14="http://schemas.microsoft.com/office/powerpoint/2010/main" val="3601563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355383"/>
            <a:ext cx="8336975" cy="503067"/>
          </a:xfrm>
        </p:spPr>
        <p:txBody>
          <a:bodyPr/>
          <a:lstStyle/>
          <a:p>
            <a:r>
              <a:rPr lang="en-US" sz="3200" b="1">
                <a:latin typeface="Franklin Gothic Book" panose="020B0503020102020204" pitchFamily="34" charset="0"/>
              </a:rPr>
              <a:t>Industry Demand (Carolyn)</a:t>
            </a:r>
            <a:endParaRPr lang="en-US" sz="3200"/>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178996"/>
            <a:ext cx="8336975" cy="4679004"/>
          </a:xfrm>
        </p:spPr>
        <p:txBody>
          <a:bodyPr lIns="91440" tIns="45720" rIns="91440" bIns="45720" anchor="t"/>
          <a:lstStyle/>
          <a:p>
            <a:pPr marL="0" indent="0">
              <a:buNone/>
            </a:pPr>
            <a:r>
              <a:rPr lang="en-US" sz="1600" b="1">
                <a:latin typeface="Franklin Gothic Book"/>
              </a:rPr>
              <a:t>Industry Demand: </a:t>
            </a:r>
            <a:r>
              <a:rPr lang="en-US" sz="1600">
                <a:latin typeface="Franklin Gothic Book"/>
              </a:rPr>
              <a:t>Meets the needs of employers and related partners across industries</a:t>
            </a:r>
          </a:p>
          <a:p>
            <a:r>
              <a:rPr lang="en-US" sz="1600"/>
              <a:t>Team Members: </a:t>
            </a:r>
            <a:r>
              <a:rPr lang="en-US" sz="1600">
                <a:latin typeface="Franklin Gothic Book"/>
              </a:rPr>
              <a:t>Carolyn McKinnon, Danny Marshall, and Vicky Chungtuyco</a:t>
            </a:r>
          </a:p>
          <a:p>
            <a:r>
              <a:rPr lang="en-US" sz="1600"/>
              <a:t>Team Projects:</a:t>
            </a:r>
          </a:p>
          <a:p>
            <a:pPr lvl="1"/>
            <a:r>
              <a:rPr lang="en-US" sz="1400">
                <a:latin typeface="Franklin Gothic Book"/>
              </a:rPr>
              <a:t>Streamlining program administration: Funding surveys, report tracking, funding application design, grant reviews</a:t>
            </a:r>
          </a:p>
          <a:p>
            <a:pPr lvl="1"/>
            <a:r>
              <a:rPr lang="en-US" sz="1400">
                <a:latin typeface="Franklin Gothic Book"/>
              </a:rPr>
              <a:t>Incorporating bursts of customer feedback into our interactions with you</a:t>
            </a:r>
          </a:p>
          <a:p>
            <a:pPr marL="0" indent="0">
              <a:buNone/>
            </a:pPr>
            <a:endParaRPr lang="en-US" sz="1600" b="1">
              <a:latin typeface="Franklin Gothic Book"/>
            </a:endParaRPr>
          </a:p>
          <a:p>
            <a:pPr marL="0" indent="0">
              <a:buNone/>
            </a:pPr>
            <a:r>
              <a:rPr lang="en-US" sz="1600" b="1">
                <a:latin typeface="Franklin Gothic Book"/>
              </a:rPr>
              <a:t>Programs</a:t>
            </a:r>
            <a:r>
              <a:rPr lang="en-US" sz="1600">
                <a:latin typeface="Franklin Gothic Book"/>
              </a:rPr>
              <a:t>:</a:t>
            </a:r>
            <a:endParaRPr lang="en-US"/>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4</a:t>
            </a:fld>
            <a:endParaRPr lang="en-US"/>
          </a:p>
        </p:txBody>
      </p:sp>
      <p:graphicFrame>
        <p:nvGraphicFramePr>
          <p:cNvPr id="5" name="Table 4">
            <a:extLst>
              <a:ext uri="{FF2B5EF4-FFF2-40B4-BE49-F238E27FC236}">
                <a16:creationId xmlns:a16="http://schemas.microsoft.com/office/drawing/2014/main" id="{4A4A4212-F4BE-4268-AFD9-67EDB0FDC5C5}"/>
              </a:ext>
            </a:extLst>
          </p:cNvPr>
          <p:cNvGraphicFramePr>
            <a:graphicFrameLocks noGrp="1"/>
          </p:cNvGraphicFramePr>
          <p:nvPr>
            <p:extLst>
              <p:ext uri="{D42A27DB-BD31-4B8C-83A1-F6EECF244321}">
                <p14:modId xmlns:p14="http://schemas.microsoft.com/office/powerpoint/2010/main" val="101489372"/>
              </p:ext>
            </p:extLst>
          </p:nvPr>
        </p:nvGraphicFramePr>
        <p:xfrm>
          <a:off x="765448" y="4654750"/>
          <a:ext cx="7540898" cy="1483360"/>
        </p:xfrm>
        <a:graphic>
          <a:graphicData uri="http://schemas.openxmlformats.org/drawingml/2006/table">
            <a:tbl>
              <a:tblPr firstRow="1" bandRow="1">
                <a:tableStyleId>{5C22544A-7EE6-4342-B048-85BDC9FD1C3A}</a:tableStyleId>
              </a:tblPr>
              <a:tblGrid>
                <a:gridCol w="3775520">
                  <a:extLst>
                    <a:ext uri="{9D8B030D-6E8A-4147-A177-3AD203B41FA5}">
                      <a16:colId xmlns:a16="http://schemas.microsoft.com/office/drawing/2014/main" val="828185752"/>
                    </a:ext>
                  </a:extLst>
                </a:gridCol>
                <a:gridCol w="3765378">
                  <a:extLst>
                    <a:ext uri="{9D8B030D-6E8A-4147-A177-3AD203B41FA5}">
                      <a16:colId xmlns:a16="http://schemas.microsoft.com/office/drawing/2014/main" val="3126903809"/>
                    </a:ext>
                  </a:extLst>
                </a:gridCol>
              </a:tblGrid>
              <a:tr h="370840">
                <a:tc>
                  <a:txBody>
                    <a:bodyPr/>
                    <a:lstStyle/>
                    <a:p>
                      <a:pPr marL="257175" indent="-257175"/>
                      <a:r>
                        <a:rPr lang="en-US" sz="1400" b="0">
                          <a:solidFill>
                            <a:schemeClr val="tx1"/>
                          </a:solidFill>
                          <a:latin typeface="Franklin Gothic Book"/>
                        </a:rPr>
                        <a:t>Job Skills Program (JSP)</a:t>
                      </a:r>
                    </a:p>
                  </a:txBody>
                  <a:tcP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tc>
                  <a:txBody>
                    <a:bodyPr/>
                    <a:lstStyle/>
                    <a:p>
                      <a:pPr marL="257175" indent="-257175"/>
                      <a:r>
                        <a:rPr lang="en-US" sz="1400" b="0">
                          <a:solidFill>
                            <a:schemeClr val="tx1"/>
                          </a:solidFill>
                          <a:latin typeface="Franklin Gothic Book"/>
                        </a:rPr>
                        <a:t>Customized Training (CTP)</a:t>
                      </a:r>
                    </a:p>
                  </a:txBody>
                  <a:tcP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extLst>
                  <a:ext uri="{0D108BD9-81ED-4DB2-BD59-A6C34878D82A}">
                    <a16:rowId xmlns:a16="http://schemas.microsoft.com/office/drawing/2014/main" val="3201771501"/>
                  </a:ext>
                </a:extLst>
              </a:tr>
              <a:tr h="370840">
                <a:tc>
                  <a:txBody>
                    <a:bodyPr/>
                    <a:lstStyle/>
                    <a:p>
                      <a:pPr marL="257175" indent="-257175" algn="l" defTabSz="914400" rtl="0" eaLnBrk="1" latinLnBrk="0" hangingPunct="1"/>
                      <a:r>
                        <a:rPr lang="en-US" sz="1400" kern="1200">
                          <a:solidFill>
                            <a:schemeClr val="dk1"/>
                          </a:solidFill>
                          <a:latin typeface="Franklin Gothic Book"/>
                          <a:ea typeface="+mn-ea"/>
                          <a:cs typeface="+mn-cs"/>
                        </a:rPr>
                        <a:t>Workforce Development Funds</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57175" indent="-257175" algn="l" defTabSz="914400" rtl="0" eaLnBrk="1" latinLnBrk="0" hangingPunct="1"/>
                      <a:r>
                        <a:rPr lang="en-US" sz="1400" kern="1200">
                          <a:solidFill>
                            <a:schemeClr val="dk1"/>
                          </a:solidFill>
                          <a:latin typeface="Franklin Gothic Book"/>
                          <a:ea typeface="+mn-ea"/>
                          <a:cs typeface="+mn-cs"/>
                        </a:rPr>
                        <a:t>Invest in Washington</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64393097"/>
                  </a:ext>
                </a:extLst>
              </a:tr>
              <a:tr h="370840">
                <a:tc>
                  <a:txBody>
                    <a:bodyPr/>
                    <a:lstStyle/>
                    <a:p>
                      <a:pPr marL="257175" indent="-257175"/>
                      <a:r>
                        <a:rPr lang="en-US" sz="1400">
                          <a:latin typeface="Franklin Gothic Book"/>
                        </a:rPr>
                        <a:t>Centers of Excellence</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57175" indent="-257175"/>
                      <a:r>
                        <a:rPr lang="en-US" sz="1400">
                          <a:latin typeface="Franklin Gothic Book"/>
                        </a:rPr>
                        <a:t>Continuing Education Council (CEC)</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513085842"/>
                  </a:ext>
                </a:extLst>
              </a:tr>
              <a:tr h="370840">
                <a:tc>
                  <a:txBody>
                    <a:bodyPr/>
                    <a:lstStyle/>
                    <a:p>
                      <a:pPr marL="257175" indent="-257175"/>
                      <a:r>
                        <a:rPr lang="en-US" sz="1400">
                          <a:latin typeface="Franklin Gothic Book"/>
                        </a:rPr>
                        <a:t>Business (AWBI) &amp; Labor (WSLC) Liaisons</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57175" indent="-257175"/>
                      <a:r>
                        <a:rPr lang="en-US" sz="1400">
                          <a:latin typeface="Franklin Gothic Book"/>
                        </a:rPr>
                        <a:t>Economic Development</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676510291"/>
                  </a:ext>
                </a:extLst>
              </a:tr>
            </a:tbl>
          </a:graphicData>
        </a:graphic>
      </p:graphicFrame>
    </p:spTree>
    <p:extLst>
      <p:ext uri="{BB962C8B-B14F-4D97-AF65-F5344CB8AC3E}">
        <p14:creationId xmlns:p14="http://schemas.microsoft.com/office/powerpoint/2010/main" val="2693905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245326"/>
            <a:ext cx="8336975" cy="483719"/>
          </a:xfrm>
        </p:spPr>
        <p:txBody>
          <a:bodyPr/>
          <a:lstStyle/>
          <a:p>
            <a:r>
              <a:rPr lang="en-US" sz="3200" b="1">
                <a:latin typeface="Franklin Gothic Book" panose="020B0503020102020204" pitchFamily="34" charset="0"/>
              </a:rPr>
              <a:t>Industry Demand</a:t>
            </a:r>
            <a:endParaRPr lang="en-US" sz="1600"/>
          </a:p>
        </p:txBody>
      </p:sp>
      <p:sp>
        <p:nvSpPr>
          <p:cNvPr id="4" name="Slide Number Placeholder 3"/>
          <p:cNvSpPr>
            <a:spLocks noGrp="1"/>
          </p:cNvSpPr>
          <p:nvPr>
            <p:ph type="sldNum" sz="quarter" idx="12"/>
          </p:nvPr>
        </p:nvSpPr>
        <p:spPr/>
        <p:txBody>
          <a:bodyPr/>
          <a:lstStyle/>
          <a:p>
            <a:fld id="{DEE5BC03-7CE3-4FE3-BC0A-0ACCA8AC1F24}" type="slidenum">
              <a:rPr lang="en-US" smtClean="0"/>
              <a:pPr/>
              <a:t>5</a:t>
            </a:fld>
            <a:endParaRPr lang="en-US"/>
          </a:p>
        </p:txBody>
      </p:sp>
      <p:sp>
        <p:nvSpPr>
          <p:cNvPr id="5" name="Content Placeholder 4">
            <a:extLst>
              <a:ext uri="{FF2B5EF4-FFF2-40B4-BE49-F238E27FC236}">
                <a16:creationId xmlns:a16="http://schemas.microsoft.com/office/drawing/2014/main" id="{BC32B5C9-9DBF-24DA-CB68-715FF9308B12}"/>
              </a:ext>
            </a:extLst>
          </p:cNvPr>
          <p:cNvSpPr>
            <a:spLocks noGrp="1"/>
          </p:cNvSpPr>
          <p:nvPr>
            <p:ph idx="1"/>
          </p:nvPr>
        </p:nvSpPr>
        <p:spPr/>
        <p:txBody>
          <a:bodyPr lIns="91440" tIns="45720" rIns="91440" bIns="45720" anchor="t"/>
          <a:lstStyle/>
          <a:p>
            <a:r>
              <a:rPr lang="en-US"/>
              <a:t>23-25 Operating Budget Highlights</a:t>
            </a:r>
          </a:p>
          <a:p>
            <a:pPr lvl="1"/>
            <a:r>
              <a:rPr lang="en-US"/>
              <a:t>Commercial Drivers Licensing &amp; Related Supply Chain </a:t>
            </a:r>
          </a:p>
          <a:p>
            <a:pPr lvl="1"/>
            <a:r>
              <a:rPr lang="en-US"/>
              <a:t>Law Enforcement and Corrections Work Group</a:t>
            </a:r>
          </a:p>
          <a:p>
            <a:pPr lvl="1"/>
            <a:r>
              <a:rPr lang="en-US"/>
              <a:t>Centers of Excellence – Maintenance (inflation)</a:t>
            </a:r>
          </a:p>
          <a:p>
            <a:endParaRPr lang="en-US"/>
          </a:p>
        </p:txBody>
      </p:sp>
    </p:spTree>
    <p:extLst>
      <p:ext uri="{BB962C8B-B14F-4D97-AF65-F5344CB8AC3E}">
        <p14:creationId xmlns:p14="http://schemas.microsoft.com/office/powerpoint/2010/main" val="3627630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355383"/>
            <a:ext cx="8336975" cy="503067"/>
          </a:xfrm>
        </p:spPr>
        <p:txBody>
          <a:bodyPr/>
          <a:lstStyle/>
          <a:p>
            <a:r>
              <a:rPr lang="en-US" sz="3200" b="1">
                <a:latin typeface="Franklin Gothic Book" panose="020B0503020102020204" pitchFamily="34" charset="0"/>
              </a:rPr>
              <a:t>Industry Demand (Carolyn)</a:t>
            </a:r>
            <a:endParaRPr lang="en-US" sz="3200"/>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178996"/>
            <a:ext cx="8336975" cy="4679004"/>
          </a:xfrm>
        </p:spPr>
        <p:txBody>
          <a:bodyPr lIns="91440" tIns="45720" rIns="91440" bIns="45720" anchor="t"/>
          <a:lstStyle/>
          <a:p>
            <a:r>
              <a:rPr lang="en-US" sz="2400"/>
              <a:t>WA CDL Fund: Commercial Drivers Licensing &amp; Related Supply Chain</a:t>
            </a:r>
          </a:p>
          <a:p>
            <a:pPr lvl="1"/>
            <a:r>
              <a:rPr lang="en-US" sz="1800"/>
              <a:t>Currently-funded colleges have received funding survey to redistribute any remaining funds for FY23 and to finalize budgets for FY24. </a:t>
            </a:r>
          </a:p>
          <a:p>
            <a:pPr lvl="1"/>
            <a:r>
              <a:rPr lang="en-US" sz="1800"/>
              <a:t>1-time increase of $500,000/year for FY24 &amp; FY25.</a:t>
            </a:r>
          </a:p>
          <a:p>
            <a:r>
              <a:rPr lang="en-US" sz="2200"/>
              <a:t>Fire Sciences &amp; EMT Workforce Supply Initiative:</a:t>
            </a:r>
          </a:p>
          <a:p>
            <a:pPr lvl="1"/>
            <a:r>
              <a:rPr lang="en-US" sz="1800"/>
              <a:t>SBCTC and the Washington State Fire Marshal’s Office are collaborating, per statute, to assess the supply and demand for firefighters, and develop initiatives to address workforce skills gaps.</a:t>
            </a:r>
          </a:p>
          <a:p>
            <a:pPr lvl="1"/>
            <a:r>
              <a:rPr lang="en-US" sz="1800"/>
              <a:t>The Center of Excellence for Homeland Security &amp; Emergency Management (COE HSEM) is a key participant and supporter of this effort. </a:t>
            </a:r>
          </a:p>
          <a:p>
            <a:pPr lvl="1"/>
            <a:r>
              <a:rPr lang="en-US" sz="1800"/>
              <a:t>Please encourage your Fire Sciences and EMT program directors/faculty to participate in the COE HSEM’s survey and to reach out to them if there are issues you want the initiative to examine</a:t>
            </a: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6</a:t>
            </a:fld>
            <a:endParaRPr lang="en-US"/>
          </a:p>
        </p:txBody>
      </p:sp>
    </p:spTree>
    <p:extLst>
      <p:ext uri="{BB962C8B-B14F-4D97-AF65-F5344CB8AC3E}">
        <p14:creationId xmlns:p14="http://schemas.microsoft.com/office/powerpoint/2010/main" val="317776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355383"/>
            <a:ext cx="8336975" cy="503067"/>
          </a:xfrm>
        </p:spPr>
        <p:txBody>
          <a:bodyPr/>
          <a:lstStyle/>
          <a:p>
            <a:r>
              <a:rPr lang="en-US" sz="3200" b="1">
                <a:latin typeface="Franklin Gothic Book" panose="020B0503020102020204" pitchFamily="34" charset="0"/>
              </a:rPr>
              <a:t>Industry Demand (Carolyn)</a:t>
            </a:r>
            <a:endParaRPr lang="en-US" sz="3200"/>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178996"/>
            <a:ext cx="8336975" cy="4679004"/>
          </a:xfrm>
        </p:spPr>
        <p:txBody>
          <a:bodyPr/>
          <a:lstStyle/>
          <a:p>
            <a:r>
              <a:rPr lang="en-US" sz="2000"/>
              <a:t>Data Governance Committee – Continuing Education Work Group:</a:t>
            </a:r>
          </a:p>
          <a:p>
            <a:pPr lvl="1"/>
            <a:r>
              <a:rPr lang="en-US" sz="1600"/>
              <a:t>Building out coding structures and data dictionary for CNED career in ctcLink</a:t>
            </a:r>
          </a:p>
          <a:p>
            <a:pPr lvl="1"/>
            <a:r>
              <a:rPr lang="en-US" sz="1600"/>
              <a:t>If you’re running workforce-intent courses on the non-credit side, this will impact how you build courses in CNED. Please be in touch with Carolyn McKinnon or your continuing education department if you want more information. </a:t>
            </a:r>
          </a:p>
          <a:p>
            <a:pPr lvl="1"/>
            <a:r>
              <a:rPr lang="en-US" sz="1600"/>
              <a:t>Work Group recommendations are not yet developed; recommendations will be made to the Data Governance Committee for action. </a:t>
            </a:r>
          </a:p>
          <a:p>
            <a:pPr lvl="1"/>
            <a:endParaRPr lang="en-US" sz="1600"/>
          </a:p>
          <a:p>
            <a:r>
              <a:rPr lang="en-US" sz="2000"/>
              <a:t>Micro-Credentials Steering Committee:	</a:t>
            </a:r>
          </a:p>
          <a:p>
            <a:pPr lvl="1"/>
            <a:r>
              <a:rPr lang="en-US" sz="1600"/>
              <a:t>SBCTC facilitated system committee is examining the universe of micro-credentials (credit and non-credit) in order to better incorporate them into system structures</a:t>
            </a:r>
          </a:p>
          <a:p>
            <a:pPr lvl="1"/>
            <a:r>
              <a:rPr lang="en-US" sz="1600"/>
              <a:t>Chris Sullivan (Seattle Central) is your WEC representative to this group.</a:t>
            </a:r>
          </a:p>
          <a:p>
            <a:pPr marL="457200" lvl="1" indent="0">
              <a:buNone/>
            </a:pPr>
            <a:endParaRPr lang="en-US" sz="1600"/>
          </a:p>
          <a:p>
            <a:pPr lvl="1"/>
            <a:endParaRPr lang="en-US" sz="1600"/>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7</a:t>
            </a:fld>
            <a:endParaRPr lang="en-US"/>
          </a:p>
        </p:txBody>
      </p:sp>
    </p:spTree>
    <p:extLst>
      <p:ext uri="{BB962C8B-B14F-4D97-AF65-F5344CB8AC3E}">
        <p14:creationId xmlns:p14="http://schemas.microsoft.com/office/powerpoint/2010/main" val="1265551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355383"/>
            <a:ext cx="8336975" cy="503067"/>
          </a:xfrm>
        </p:spPr>
        <p:txBody>
          <a:bodyPr/>
          <a:lstStyle/>
          <a:p>
            <a:r>
              <a:rPr lang="en-US" sz="3200" b="1">
                <a:latin typeface="Franklin Gothic Book" panose="020B0503020102020204" pitchFamily="34" charset="0"/>
              </a:rPr>
              <a:t>Sector Response (Anna)</a:t>
            </a:r>
            <a:endParaRPr lang="en-US" sz="3200"/>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1858450"/>
            <a:ext cx="8336975" cy="4999550"/>
          </a:xfrm>
        </p:spPr>
        <p:txBody>
          <a:bodyPr lIns="91440" tIns="45720" rIns="91440" bIns="45720" anchor="t"/>
          <a:lstStyle/>
          <a:p>
            <a:pPr marL="0" indent="0">
              <a:buNone/>
            </a:pPr>
            <a:r>
              <a:rPr lang="en-US" sz="1600" b="1">
                <a:latin typeface="Franklin Gothic Book"/>
              </a:rPr>
              <a:t>Sector Response: </a:t>
            </a:r>
            <a:r>
              <a:rPr lang="en-US" sz="1600">
                <a:latin typeface="Franklin Gothic Book"/>
              </a:rPr>
              <a:t>Support colleges as they deliver career and sector-based educational opportunities to students</a:t>
            </a:r>
          </a:p>
          <a:p>
            <a:r>
              <a:rPr lang="en-US" sz="1600"/>
              <a:t>Team Members: </a:t>
            </a:r>
            <a:r>
              <a:rPr lang="en-US" sz="1600">
                <a:latin typeface="Franklin Gothic Book"/>
              </a:rPr>
              <a:t>Anna Nikolaeva, Shanna McBride, and Megan Harper</a:t>
            </a:r>
          </a:p>
          <a:p>
            <a:endParaRPr lang="en-US" sz="1600"/>
          </a:p>
          <a:p>
            <a:pPr marL="0" indent="0">
              <a:buNone/>
            </a:pPr>
            <a:endParaRPr lang="en-US" sz="1600"/>
          </a:p>
          <a:p>
            <a:pPr marL="0" indent="0">
              <a:buNone/>
            </a:pPr>
            <a:r>
              <a:rPr lang="en-US" sz="1600" b="1">
                <a:latin typeface="Franklin Gothic Book"/>
              </a:rPr>
              <a:t>Programs</a:t>
            </a:r>
            <a:r>
              <a:rPr lang="en-US" sz="1600">
                <a:latin typeface="Franklin Gothic Book"/>
              </a:rPr>
              <a:t>:</a:t>
            </a: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8</a:t>
            </a:fld>
            <a:endParaRPr lang="en-US"/>
          </a:p>
        </p:txBody>
      </p:sp>
      <p:graphicFrame>
        <p:nvGraphicFramePr>
          <p:cNvPr id="5" name="Table 4">
            <a:extLst>
              <a:ext uri="{FF2B5EF4-FFF2-40B4-BE49-F238E27FC236}">
                <a16:creationId xmlns:a16="http://schemas.microsoft.com/office/drawing/2014/main" id="{4A4A4212-F4BE-4268-AFD9-67EDB0FDC5C5}"/>
              </a:ext>
            </a:extLst>
          </p:cNvPr>
          <p:cNvGraphicFramePr>
            <a:graphicFrameLocks noGrp="1"/>
          </p:cNvGraphicFramePr>
          <p:nvPr>
            <p:extLst>
              <p:ext uri="{D42A27DB-BD31-4B8C-83A1-F6EECF244321}">
                <p14:modId xmlns:p14="http://schemas.microsoft.com/office/powerpoint/2010/main" val="3771382563"/>
              </p:ext>
            </p:extLst>
          </p:nvPr>
        </p:nvGraphicFramePr>
        <p:xfrm>
          <a:off x="721604" y="3973905"/>
          <a:ext cx="7530758" cy="1483360"/>
        </p:xfrm>
        <a:graphic>
          <a:graphicData uri="http://schemas.openxmlformats.org/drawingml/2006/table">
            <a:tbl>
              <a:tblPr firstRow="1" bandRow="1">
                <a:tableStyleId>{5C22544A-7EE6-4342-B048-85BDC9FD1C3A}</a:tableStyleId>
              </a:tblPr>
              <a:tblGrid>
                <a:gridCol w="3843200">
                  <a:extLst>
                    <a:ext uri="{9D8B030D-6E8A-4147-A177-3AD203B41FA5}">
                      <a16:colId xmlns:a16="http://schemas.microsoft.com/office/drawing/2014/main" val="828185752"/>
                    </a:ext>
                  </a:extLst>
                </a:gridCol>
                <a:gridCol w="3687558">
                  <a:extLst>
                    <a:ext uri="{9D8B030D-6E8A-4147-A177-3AD203B41FA5}">
                      <a16:colId xmlns:a16="http://schemas.microsoft.com/office/drawing/2014/main" val="3126903809"/>
                    </a:ext>
                  </a:extLst>
                </a:gridCol>
              </a:tblGrid>
              <a:tr h="370840">
                <a:tc>
                  <a:txBody>
                    <a:bodyPr/>
                    <a:lstStyle/>
                    <a:p>
                      <a:pPr marL="257175" indent="-257175"/>
                      <a:r>
                        <a:rPr lang="en-US" sz="1400" b="0">
                          <a:solidFill>
                            <a:srgbClr val="000000"/>
                          </a:solidFill>
                          <a:latin typeface="Franklin Gothic Book"/>
                        </a:rPr>
                        <a:t>Hospital Employees Education &amp; Training (HEET)</a:t>
                      </a:r>
                    </a:p>
                  </a:txBody>
                  <a:tcP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tc>
                  <a:txBody>
                    <a:bodyPr/>
                    <a:lstStyle/>
                    <a:p>
                      <a:pPr marL="257175" indent="-257175"/>
                      <a:r>
                        <a:rPr lang="en-US" sz="1400" b="0">
                          <a:solidFill>
                            <a:srgbClr val="000000"/>
                          </a:solidFill>
                          <a:latin typeface="Franklin Gothic Book"/>
                        </a:rPr>
                        <a:t>Health Workforce Council</a:t>
                      </a:r>
                    </a:p>
                  </a:txBody>
                  <a:tcP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extLst>
                  <a:ext uri="{0D108BD9-81ED-4DB2-BD59-A6C34878D82A}">
                    <a16:rowId xmlns:a16="http://schemas.microsoft.com/office/drawing/2014/main" val="3201771501"/>
                  </a:ext>
                </a:extLst>
              </a:tr>
              <a:tr h="370840">
                <a:tc>
                  <a:txBody>
                    <a:bodyPr/>
                    <a:lstStyle/>
                    <a:p>
                      <a:pPr marL="257175" indent="-257175"/>
                      <a:r>
                        <a:rPr lang="en-US" sz="1400">
                          <a:latin typeface="Franklin Gothic Book"/>
                        </a:rPr>
                        <a:t>Early Achievers Grant (EAG)</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57175" indent="-257175"/>
                      <a:r>
                        <a:rPr lang="en-US" sz="1400">
                          <a:latin typeface="Franklin Gothic Book"/>
                        </a:rPr>
                        <a:t>Early Learning</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64393097"/>
                  </a:ext>
                </a:extLst>
              </a:tr>
              <a:tr h="370840">
                <a:tc>
                  <a:txBody>
                    <a:bodyPr/>
                    <a:lstStyle/>
                    <a:p>
                      <a:pPr marL="257175" indent="-257175"/>
                      <a:r>
                        <a:rPr lang="en-US" sz="1400">
                          <a:latin typeface="Franklin Gothic Book"/>
                        </a:rPr>
                        <a:t>Worker Retraining</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57175" indent="-257175"/>
                      <a:r>
                        <a:rPr lang="en-US" sz="1400">
                          <a:latin typeface="Franklin Gothic Book"/>
                        </a:rPr>
                        <a:t>Behavioral Health &amp; Dental</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513085842"/>
                  </a:ext>
                </a:extLst>
              </a:tr>
              <a:tr h="370840">
                <a:tc>
                  <a:txBody>
                    <a:bodyPr/>
                    <a:lstStyle/>
                    <a:p>
                      <a:pPr marL="257175" indent="-257175"/>
                      <a:r>
                        <a:rPr lang="en-US" sz="1400">
                          <a:latin typeface="Franklin Gothic Book"/>
                        </a:rPr>
                        <a:t>Health Sciences Deans &amp; Directors</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57175" indent="-257175"/>
                      <a:r>
                        <a:rPr lang="en-US" sz="1400">
                          <a:latin typeface="Franklin Gothic Book"/>
                        </a:rPr>
                        <a:t>Cybersecurity </a:t>
                      </a:r>
                      <a:endParaRPr lang="en-US" sz="1400">
                        <a:latin typeface="Franklin Gothic Book" panose="020B0503020102020204" pitchFamily="34" charset="0"/>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676510291"/>
                  </a:ext>
                </a:extLst>
              </a:tr>
            </a:tbl>
          </a:graphicData>
        </a:graphic>
      </p:graphicFrame>
    </p:spTree>
    <p:extLst>
      <p:ext uri="{BB962C8B-B14F-4D97-AF65-F5344CB8AC3E}">
        <p14:creationId xmlns:p14="http://schemas.microsoft.com/office/powerpoint/2010/main" val="116592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EF86C-EEE9-A842-6C25-14EDDEBCB966}"/>
              </a:ext>
            </a:extLst>
          </p:cNvPr>
          <p:cNvSpPr>
            <a:spLocks noGrp="1"/>
          </p:cNvSpPr>
          <p:nvPr>
            <p:ph type="title"/>
          </p:nvPr>
        </p:nvSpPr>
        <p:spPr/>
        <p:txBody>
          <a:bodyPr lIns="91440" tIns="45720" rIns="91440" bIns="45720" anchor="t"/>
          <a:lstStyle/>
          <a:p>
            <a:r>
              <a:rPr lang="en-US"/>
              <a:t>Sector Response</a:t>
            </a:r>
          </a:p>
        </p:txBody>
      </p:sp>
      <p:sp>
        <p:nvSpPr>
          <p:cNvPr id="3" name="Content Placeholder 2">
            <a:extLst>
              <a:ext uri="{FF2B5EF4-FFF2-40B4-BE49-F238E27FC236}">
                <a16:creationId xmlns:a16="http://schemas.microsoft.com/office/drawing/2014/main" id="{AEEAA573-0550-94EE-3126-8104B6B30AFE}"/>
              </a:ext>
            </a:extLst>
          </p:cNvPr>
          <p:cNvSpPr>
            <a:spLocks noGrp="1"/>
          </p:cNvSpPr>
          <p:nvPr>
            <p:ph idx="1"/>
          </p:nvPr>
        </p:nvSpPr>
        <p:spPr/>
        <p:txBody>
          <a:bodyPr lIns="91440" tIns="45720" rIns="91440" bIns="45720" anchor="t"/>
          <a:lstStyle/>
          <a:p>
            <a:r>
              <a:rPr lang="en-US"/>
              <a:t>23-25 Operating Budget Highlights</a:t>
            </a:r>
          </a:p>
          <a:p>
            <a:pPr lvl="1"/>
            <a:r>
              <a:rPr lang="en-US"/>
              <a:t>200 Nursing FTEs – </a:t>
            </a:r>
            <a:r>
              <a:rPr lang="en-US">
                <a:highlight>
                  <a:srgbClr val="FFFF00"/>
                </a:highlight>
              </a:rPr>
              <a:t>NEW! </a:t>
            </a:r>
          </a:p>
          <a:p>
            <a:pPr lvl="1"/>
            <a:r>
              <a:rPr lang="en-US"/>
              <a:t>Continued funding on note: </a:t>
            </a:r>
          </a:p>
          <a:p>
            <a:pPr lvl="2"/>
            <a:r>
              <a:rPr lang="en-US"/>
              <a:t>SIM Maintenance Funds - $77K per year in FY24 and FY25 to colleges awarded funds in FY23</a:t>
            </a:r>
          </a:p>
          <a:p>
            <a:pPr lvl="2"/>
            <a:r>
              <a:rPr lang="en-US"/>
              <a:t>Cyber 500 FTEs (continuation of funding awarded in FY23) </a:t>
            </a:r>
          </a:p>
          <a:p>
            <a:pPr lvl="2"/>
            <a:r>
              <a:rPr lang="en-US"/>
              <a:t>Nursing FTEs (continuation of funding awarded in FY23) </a:t>
            </a:r>
          </a:p>
          <a:p>
            <a:endParaRPr lang="en-US"/>
          </a:p>
          <a:p>
            <a:endParaRPr lang="en-US"/>
          </a:p>
        </p:txBody>
      </p:sp>
      <p:sp>
        <p:nvSpPr>
          <p:cNvPr id="4" name="Slide Number Placeholder 3">
            <a:extLst>
              <a:ext uri="{FF2B5EF4-FFF2-40B4-BE49-F238E27FC236}">
                <a16:creationId xmlns:a16="http://schemas.microsoft.com/office/drawing/2014/main" id="{0C7A9A0A-B899-91DC-3AC5-058000758C88}"/>
              </a:ext>
            </a:extLst>
          </p:cNvPr>
          <p:cNvSpPr>
            <a:spLocks noGrp="1"/>
          </p:cNvSpPr>
          <p:nvPr>
            <p:ph type="sldNum" sz="quarter" idx="12"/>
          </p:nvPr>
        </p:nvSpPr>
        <p:spPr/>
        <p:txBody>
          <a:bodyPr/>
          <a:lstStyle/>
          <a:p>
            <a:fld id="{DEE5BC03-7CE3-4FE3-BC0A-0ACCA8AC1F24}" type="slidenum">
              <a:rPr lang="en-US" smtClean="0"/>
              <a:pPr/>
              <a:t>9</a:t>
            </a:fld>
            <a:endParaRPr lang="en-US"/>
          </a:p>
        </p:txBody>
      </p:sp>
    </p:spTree>
    <p:extLst>
      <p:ext uri="{BB962C8B-B14F-4D97-AF65-F5344CB8AC3E}">
        <p14:creationId xmlns:p14="http://schemas.microsoft.com/office/powerpoint/2010/main" val="3736050843"/>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98FFB89-CD0A-4600-B5B7-284311B06406}" vid="{A645EE94-F025-4290-8BAC-E89C32ADF8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6fe4a646-9a5b-40a0-b2ad-9169a3f7c2c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69C1961A531994E8F12E6D74A572E1D" ma:contentTypeVersion="11" ma:contentTypeDescription="Create a new document." ma:contentTypeScope="" ma:versionID="eedbddd9875e0f4103aaae285d4a0421">
  <xsd:schema xmlns:xsd="http://www.w3.org/2001/XMLSchema" xmlns:xs="http://www.w3.org/2001/XMLSchema" xmlns:p="http://schemas.microsoft.com/office/2006/metadata/properties" xmlns:ns3="6fe4a646-9a5b-40a0-b2ad-9169a3f7c2c1" xmlns:ns4="c4f6c52c-0e1f-4956-8441-72384df3219c" targetNamespace="http://schemas.microsoft.com/office/2006/metadata/properties" ma:root="true" ma:fieldsID="db0cd4b463bc254754f3e7910da5c8c6" ns3:_="" ns4:_="">
    <xsd:import namespace="6fe4a646-9a5b-40a0-b2ad-9169a3f7c2c1"/>
    <xsd:import namespace="c4f6c52c-0e1f-4956-8441-72384df3219c"/>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_activity" minOccurs="0"/>
                <xsd:element ref="ns3:MediaServiceDateTaken" minOccurs="0"/>
                <xsd:element ref="ns3:MediaServiceAutoTag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e4a646-9a5b-40a0-b2ad-9169a3f7c2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AutoTags" ma:index="17" nillable="true" ma:displayName="Tags" ma:internalName="MediaServiceAutoTags"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4f6c52c-0e1f-4956-8441-72384df3219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19B4E2-40F1-4166-9859-BFE10CE51E6B}">
  <ds:schemaRefs>
    <ds:schemaRef ds:uri="http://schemas.microsoft.com/sharepoint/v3/contenttype/forms"/>
  </ds:schemaRefs>
</ds:datastoreItem>
</file>

<file path=customXml/itemProps2.xml><?xml version="1.0" encoding="utf-8"?>
<ds:datastoreItem xmlns:ds="http://schemas.openxmlformats.org/officeDocument/2006/customXml" ds:itemID="{9AFF34BF-461A-4552-BAC0-8EAE6FB87824}">
  <ds:schemaRefs>
    <ds:schemaRef ds:uri="6fe4a646-9a5b-40a0-b2ad-9169a3f7c2c1"/>
    <ds:schemaRef ds:uri="c4f6c52c-0e1f-4956-8441-72384df3219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7A2FC4A-4A77-4EA5-9266-541899DEADBE}">
  <ds:schemaRefs>
    <ds:schemaRef ds:uri="6fe4a646-9a5b-40a0-b2ad-9169a3f7c2c1"/>
    <ds:schemaRef ds:uri="c4f6c52c-0e1f-4956-8441-72384df3219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On-screen Show (4:3)</PresentationFormat>
  <Slides>29</Slides>
  <Notes>10</Notes>
  <HiddenSlides>1</HiddenSlide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Washington’s Community and technical colleges</vt:lpstr>
      <vt:lpstr>SBCtc Spring 2023 update </vt:lpstr>
      <vt:lpstr>SBCtc system priorities</vt:lpstr>
      <vt:lpstr>Industry Demand (Carolyn)</vt:lpstr>
      <vt:lpstr>Industry Demand</vt:lpstr>
      <vt:lpstr>Industry Demand (Carolyn)</vt:lpstr>
      <vt:lpstr>Industry Demand (Carolyn)</vt:lpstr>
      <vt:lpstr>Sector Response (Anna)</vt:lpstr>
      <vt:lpstr>Sector Response</vt:lpstr>
      <vt:lpstr>Sector Response</vt:lpstr>
      <vt:lpstr>US Dept. Of Education Proposed Rule Change</vt:lpstr>
      <vt:lpstr>Work-based Learning (Genevieve)</vt:lpstr>
      <vt:lpstr>Work-based Learning</vt:lpstr>
      <vt:lpstr>FY23-FY25 Redistribution Scale for Career Launch and Aerospace 1,000</vt:lpstr>
      <vt:lpstr>Career Launch Information Session</vt:lpstr>
      <vt:lpstr>Program support (Bill)</vt:lpstr>
      <vt:lpstr>Program support</vt:lpstr>
      <vt:lpstr>Legislative items</vt:lpstr>
      <vt:lpstr>Perkins Funding and Reporting</vt:lpstr>
      <vt:lpstr>FY24 Perkins Plan Feedback</vt:lpstr>
      <vt:lpstr>Program Approval and Inventory</vt:lpstr>
      <vt:lpstr>FY 24 Grant calendar</vt:lpstr>
      <vt:lpstr>Conference Budget (workforce)</vt:lpstr>
      <vt:lpstr>Workforce Education Organization Chart</vt:lpstr>
      <vt:lpstr>Workforce contacts</vt:lpstr>
      <vt:lpstr>Grant Information</vt:lpstr>
      <vt:lpstr>Student Services Updates</vt:lpstr>
      <vt:lpstr>Student Services Updates</vt:lpstr>
      <vt:lpstr>Student Services Updates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Rose</dc:creator>
  <cp:revision>1</cp:revision>
  <cp:lastPrinted>2018-06-28T21:16:04Z</cp:lastPrinted>
  <dcterms:created xsi:type="dcterms:W3CDTF">2018-05-24T23:21:12Z</dcterms:created>
  <dcterms:modified xsi:type="dcterms:W3CDTF">2023-04-28T17:27:57Z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0x010100869C1961A531994E8F12E6D74A572E1D</vt:lpwstr>
  </property>
</Properties>
</file>