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4"/>
  </p:sldMasterIdLst>
  <p:notesMasterIdLst>
    <p:notesMasterId r:id="rId28"/>
  </p:notesMasterIdLst>
  <p:handoutMasterIdLst>
    <p:handoutMasterId r:id="rId29"/>
  </p:handoutMasterIdLst>
  <p:sldIdLst>
    <p:sldId id="259" r:id="rId5"/>
    <p:sldId id="344" r:id="rId6"/>
    <p:sldId id="337" r:id="rId7"/>
    <p:sldId id="336" r:id="rId8"/>
    <p:sldId id="345" r:id="rId9"/>
    <p:sldId id="346" r:id="rId10"/>
    <p:sldId id="347" r:id="rId11"/>
    <p:sldId id="356" r:id="rId12"/>
    <p:sldId id="340" r:id="rId13"/>
    <p:sldId id="342" r:id="rId14"/>
    <p:sldId id="358" r:id="rId15"/>
    <p:sldId id="360" r:id="rId16"/>
    <p:sldId id="355" r:id="rId17"/>
    <p:sldId id="376" r:id="rId18"/>
    <p:sldId id="375" r:id="rId19"/>
    <p:sldId id="378" r:id="rId20"/>
    <p:sldId id="377" r:id="rId21"/>
    <p:sldId id="370" r:id="rId22"/>
    <p:sldId id="372" r:id="rId23"/>
    <p:sldId id="374" r:id="rId24"/>
    <p:sldId id="373" r:id="rId25"/>
    <p:sldId id="277" r:id="rId26"/>
    <p:sldId id="371" r:id="rId27"/>
  </p:sldIdLst>
  <p:sldSz cx="9144000" cy="6858000" type="screen4x3"/>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3764"/>
    <a:srgbClr val="C3C6C8"/>
    <a:srgbClr val="65CBC9"/>
    <a:srgbClr val="FE9700"/>
    <a:srgbClr val="0071CE"/>
    <a:srgbClr val="00C18B"/>
    <a:srgbClr val="E6E6E6"/>
    <a:srgbClr val="F4CD00"/>
    <a:srgbClr val="FFB5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519F82-7A7C-CB98-E167-5C7933E9693E}" v="7" dt="2023-09-29T21:37:28.504"/>
    <p1510:client id="{3B3BEC2C-0DAB-BD54-B29B-06CC34698F99}" v="13" dt="2023-09-20T20:27:52.898"/>
    <p1510:client id="{617BC8BA-6B7B-04EB-E33C-2AC3294E1890}" v="80" dt="2023-09-28T18:54:13.825"/>
    <p1510:client id="{80AB1963-88BB-1FCB-6769-45418AF9D11B}" v="142" dt="2023-09-22T17:38:31.592"/>
    <p1510:client id="{8D8DF3FC-8D64-41F1-B99F-75FE56362C5C}" v="3" dt="2023-10-12T17:59:50.291"/>
    <p1510:client id="{A78C7118-3D51-18B8-5341-B4535D90ECA3}" v="226" dt="2023-10-12T23:25:53.051"/>
    <p1510:client id="{BB1A201C-A6D1-C89A-12BE-C1B658E86EED}" v="371" dt="2023-09-21T20:24:15.791"/>
    <p1510:client id="{CB57FEDD-C7C2-204B-6FF0-D2DA74335CEF}" v="19" dt="2023-09-15T16:44:20.314"/>
    <p1510:client id="{CF1860F5-DB46-B578-70F6-286E40732A22}" v="145" dt="2023-09-20T16:35:29.183"/>
    <p1510:client id="{E0971955-A549-0DE4-AD3E-C8612BA50B76}" v="58" dt="2023-09-25T22:54:56.658"/>
    <p1510:client id="{F225F54A-5D7C-125F-5AEA-A65DC5D92B72}" v="204" dt="2023-09-29T18:09:58.737"/>
    <p1510:client id="{F23FFB49-DEFB-C4B1-C739-CC54B19D694B}" v="355" dt="2023-09-21T23:21:50.17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1704" y="108"/>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6434"/>
          </a:xfrm>
          <a:prstGeom prst="rect">
            <a:avLst/>
          </a:prstGeom>
        </p:spPr>
        <p:txBody>
          <a:bodyPr vert="horz" lIns="91440" tIns="45720" rIns="91440" bIns="45720" rtlCol="0"/>
          <a:lstStyle>
            <a:lvl1pPr algn="r">
              <a:defRPr sz="1200"/>
            </a:lvl1pPr>
          </a:lstStyle>
          <a:p>
            <a:fld id="{7DA7D8E9-3331-4291-9F17-3FF41B935400}" type="datetimeFigureOut">
              <a:rPr lang="en-US" smtClean="0"/>
              <a:t>10/12/2023</a:t>
            </a:fld>
            <a:endParaRPr lang="en-US"/>
          </a:p>
        </p:txBody>
      </p:sp>
      <p:sp>
        <p:nvSpPr>
          <p:cNvPr id="4" name="Footer Placeholder 3"/>
          <p:cNvSpPr>
            <a:spLocks noGrp="1"/>
          </p:cNvSpPr>
          <p:nvPr>
            <p:ph type="ftr" sz="quarter" idx="2"/>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6433"/>
          </a:xfrm>
          <a:prstGeom prst="rect">
            <a:avLst/>
          </a:prstGeom>
        </p:spPr>
        <p:txBody>
          <a:bodyPr vert="horz" lIns="91440" tIns="45720" rIns="91440" bIns="45720" rtlCol="0" anchor="b"/>
          <a:lstStyle>
            <a:lvl1pPr algn="r">
              <a:defRPr sz="1200"/>
            </a:lvl1pPr>
          </a:lstStyle>
          <a:p>
            <a:fld id="{4D60C177-458E-4ECB-97EC-7EDCBA19DAB6}" type="slidenum">
              <a:rPr lang="en-US" smtClean="0"/>
              <a:t>‹#›</a:t>
            </a:fld>
            <a:endParaRPr lang="en-US"/>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6434"/>
          </a:xfrm>
          <a:prstGeom prst="rect">
            <a:avLst/>
          </a:prstGeom>
        </p:spPr>
        <p:txBody>
          <a:bodyPr vert="horz" lIns="91440" tIns="45720" rIns="91440" bIns="45720" rtlCol="0"/>
          <a:lstStyle>
            <a:lvl1pPr algn="r">
              <a:defRPr sz="1200"/>
            </a:lvl1pPr>
          </a:lstStyle>
          <a:p>
            <a:fld id="{5A6DBB64-96D6-42B0-8680-D8E44BBF474E}" type="datetimeFigureOut">
              <a:rPr lang="en-US" smtClean="0"/>
              <a:t>10/12/2023</a:t>
            </a:fld>
            <a:endParaRPr lang="en-US"/>
          </a:p>
        </p:txBody>
      </p:sp>
      <p:sp>
        <p:nvSpPr>
          <p:cNvPr id="4" name="Slide Image Placeholder 3"/>
          <p:cNvSpPr>
            <a:spLocks noGrp="1" noRot="1" noChangeAspect="1"/>
          </p:cNvSpPr>
          <p:nvPr>
            <p:ph type="sldImg" idx="2"/>
          </p:nvPr>
        </p:nvSpPr>
        <p:spPr>
          <a:xfrm>
            <a:off x="13382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892"/>
            <a:ext cx="5486400" cy="366045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6433"/>
          </a:xfrm>
          <a:prstGeom prst="rect">
            <a:avLst/>
          </a:prstGeom>
        </p:spPr>
        <p:txBody>
          <a:bodyPr vert="horz" lIns="91440" tIns="45720" rIns="91440" bIns="45720" rtlCol="0" anchor="b"/>
          <a:lstStyle>
            <a:lvl1pPr algn="r">
              <a:defRPr sz="1200"/>
            </a:lvl1pPr>
          </a:lstStyle>
          <a:p>
            <a:fld id="{87384A02-D147-49A8-A06D-A5C08FF69055}" type="slidenum">
              <a:rPr lang="en-US" smtClean="0"/>
              <a:t>‹#›</a:t>
            </a:fld>
            <a:endParaRPr lang="en-US"/>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384A02-D147-49A8-A06D-A5C08FF69055}" type="slidenum">
              <a:rPr lang="en-US" smtClean="0"/>
              <a:t>1</a:t>
            </a:fld>
            <a:endParaRPr lang="en-US"/>
          </a:p>
        </p:txBody>
      </p:sp>
    </p:spTree>
    <p:extLst>
      <p:ext uri="{BB962C8B-B14F-4D97-AF65-F5344CB8AC3E}">
        <p14:creationId xmlns:p14="http://schemas.microsoft.com/office/powerpoint/2010/main" val="41628649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7384A02-D147-49A8-A06D-A5C08FF69055}" type="slidenum">
              <a:rPr lang="en-US" smtClean="0"/>
              <a:t>19</a:t>
            </a:fld>
            <a:endParaRPr lang="en-US"/>
          </a:p>
        </p:txBody>
      </p:sp>
    </p:spTree>
    <p:extLst>
      <p:ext uri="{BB962C8B-B14F-4D97-AF65-F5344CB8AC3E}">
        <p14:creationId xmlns:p14="http://schemas.microsoft.com/office/powerpoint/2010/main" val="41577604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7384A02-D147-49A8-A06D-A5C08FF69055}" type="slidenum">
              <a:rPr lang="en-US" smtClean="0"/>
              <a:t>20</a:t>
            </a:fld>
            <a:endParaRPr lang="en-US"/>
          </a:p>
        </p:txBody>
      </p:sp>
    </p:spTree>
    <p:extLst>
      <p:ext uri="{BB962C8B-B14F-4D97-AF65-F5344CB8AC3E}">
        <p14:creationId xmlns:p14="http://schemas.microsoft.com/office/powerpoint/2010/main" val="4551050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7384A02-D147-49A8-A06D-A5C08FF69055}" type="slidenum">
              <a:rPr lang="en-US" smtClean="0"/>
              <a:t>21</a:t>
            </a:fld>
            <a:endParaRPr lang="en-US"/>
          </a:p>
        </p:txBody>
      </p:sp>
    </p:spTree>
    <p:extLst>
      <p:ext uri="{BB962C8B-B14F-4D97-AF65-F5344CB8AC3E}">
        <p14:creationId xmlns:p14="http://schemas.microsoft.com/office/powerpoint/2010/main" val="485114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384A02-D147-49A8-A06D-A5C08FF69055}" type="slidenum">
              <a:rPr lang="en-US" smtClean="0"/>
              <a:t>2</a:t>
            </a:fld>
            <a:endParaRPr lang="en-US"/>
          </a:p>
        </p:txBody>
      </p:sp>
    </p:spTree>
    <p:extLst>
      <p:ext uri="{BB962C8B-B14F-4D97-AF65-F5344CB8AC3E}">
        <p14:creationId xmlns:p14="http://schemas.microsoft.com/office/powerpoint/2010/main" val="17813704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384A02-D147-49A8-A06D-A5C08FF69055}" type="slidenum">
              <a:rPr lang="en-US" smtClean="0"/>
              <a:t>3</a:t>
            </a:fld>
            <a:endParaRPr lang="en-US"/>
          </a:p>
        </p:txBody>
      </p:sp>
    </p:spTree>
    <p:extLst>
      <p:ext uri="{BB962C8B-B14F-4D97-AF65-F5344CB8AC3E}">
        <p14:creationId xmlns:p14="http://schemas.microsoft.com/office/powerpoint/2010/main" val="7853852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384A02-D147-49A8-A06D-A5C08FF69055}" type="slidenum">
              <a:rPr lang="en-US" smtClean="0"/>
              <a:t>6</a:t>
            </a:fld>
            <a:endParaRPr lang="en-US"/>
          </a:p>
        </p:txBody>
      </p:sp>
    </p:spTree>
    <p:extLst>
      <p:ext uri="{BB962C8B-B14F-4D97-AF65-F5344CB8AC3E}">
        <p14:creationId xmlns:p14="http://schemas.microsoft.com/office/powerpoint/2010/main" val="34876247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384A02-D147-49A8-A06D-A5C08FF69055}" type="slidenum">
              <a:rPr lang="en-US" smtClean="0"/>
              <a:t>7</a:t>
            </a:fld>
            <a:endParaRPr lang="en-US"/>
          </a:p>
        </p:txBody>
      </p:sp>
    </p:spTree>
    <p:extLst>
      <p:ext uri="{BB962C8B-B14F-4D97-AF65-F5344CB8AC3E}">
        <p14:creationId xmlns:p14="http://schemas.microsoft.com/office/powerpoint/2010/main" val="41193044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Email sent on October 3</a:t>
            </a:r>
            <a:r>
              <a:rPr lang="en-US" baseline="30000" dirty="0"/>
              <a:t>rd</a:t>
            </a:r>
            <a:r>
              <a:rPr lang="en-US" dirty="0"/>
              <a:t> with final funding award</a:t>
            </a:r>
          </a:p>
          <a:p>
            <a:endParaRPr lang="en-US" dirty="0"/>
          </a:p>
        </p:txBody>
      </p:sp>
      <p:sp>
        <p:nvSpPr>
          <p:cNvPr id="4" name="Slide Number Placeholder 3"/>
          <p:cNvSpPr>
            <a:spLocks noGrp="1"/>
          </p:cNvSpPr>
          <p:nvPr>
            <p:ph type="sldNum" sz="quarter" idx="5"/>
          </p:nvPr>
        </p:nvSpPr>
        <p:spPr/>
        <p:txBody>
          <a:bodyPr/>
          <a:lstStyle/>
          <a:p>
            <a:fld id="{F90FF4F7-5CE5-45EA-86CD-78C935A7EA99}" type="slidenum">
              <a:rPr lang="en-US" smtClean="0"/>
              <a:t>14</a:t>
            </a:fld>
            <a:endParaRPr lang="en-US"/>
          </a:p>
        </p:txBody>
      </p:sp>
    </p:spTree>
    <p:extLst>
      <p:ext uri="{BB962C8B-B14F-4D97-AF65-F5344CB8AC3E}">
        <p14:creationId xmlns:p14="http://schemas.microsoft.com/office/powerpoint/2010/main" val="17209010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0FF4F7-5CE5-45EA-86CD-78C935A7EA99}" type="slidenum">
              <a:rPr lang="en-US" smtClean="0"/>
              <a:t>16</a:t>
            </a:fld>
            <a:endParaRPr lang="en-US"/>
          </a:p>
        </p:txBody>
      </p:sp>
    </p:spTree>
    <p:extLst>
      <p:ext uri="{BB962C8B-B14F-4D97-AF65-F5344CB8AC3E}">
        <p14:creationId xmlns:p14="http://schemas.microsoft.com/office/powerpoint/2010/main" val="34256410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State Targets must be higher than the average of the last two years. </a:t>
            </a:r>
          </a:p>
        </p:txBody>
      </p:sp>
      <p:sp>
        <p:nvSpPr>
          <p:cNvPr id="4" name="Slide Number Placeholder 3"/>
          <p:cNvSpPr>
            <a:spLocks noGrp="1"/>
          </p:cNvSpPr>
          <p:nvPr>
            <p:ph type="sldNum" sz="quarter" idx="5"/>
          </p:nvPr>
        </p:nvSpPr>
        <p:spPr/>
        <p:txBody>
          <a:bodyPr/>
          <a:lstStyle/>
          <a:p>
            <a:fld id="{F90FF4F7-5CE5-45EA-86CD-78C935A7EA99}" type="slidenum">
              <a:rPr lang="en-US" smtClean="0"/>
              <a:t>17</a:t>
            </a:fld>
            <a:endParaRPr lang="en-US"/>
          </a:p>
        </p:txBody>
      </p:sp>
    </p:spTree>
    <p:extLst>
      <p:ext uri="{BB962C8B-B14F-4D97-AF65-F5344CB8AC3E}">
        <p14:creationId xmlns:p14="http://schemas.microsoft.com/office/powerpoint/2010/main" val="11961787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7384A02-D147-49A8-A06D-A5C08FF69055}" type="slidenum">
              <a:rPr lang="en-US" smtClean="0"/>
              <a:t>18</a:t>
            </a:fld>
            <a:endParaRPr lang="en-US"/>
          </a:p>
        </p:txBody>
      </p:sp>
    </p:spTree>
    <p:extLst>
      <p:ext uri="{BB962C8B-B14F-4D97-AF65-F5344CB8AC3E}">
        <p14:creationId xmlns:p14="http://schemas.microsoft.com/office/powerpoint/2010/main" val="17610849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2317814" y="0"/>
            <a:ext cx="6829477" cy="3749964"/>
          </a:xfrm>
          <a:prstGeom prst="rect">
            <a:avLst/>
          </a:prstGeom>
        </p:spPr>
      </p:pic>
      <p:sp>
        <p:nvSpPr>
          <p:cNvPr id="13" name="Title 1"/>
          <p:cNvSpPr>
            <a:spLocks noGrp="1"/>
          </p:cNvSpPr>
          <p:nvPr>
            <p:ph type="title" hasCustomPrompt="1"/>
          </p:nvPr>
        </p:nvSpPr>
        <p:spPr>
          <a:xfrm>
            <a:off x="369889" y="3863687"/>
            <a:ext cx="8336975" cy="999259"/>
          </a:xfrm>
          <a:prstGeom prst="rect">
            <a:avLst/>
          </a:prstGeom>
        </p:spPr>
        <p:txBody>
          <a:bodyPr/>
          <a:lstStyle>
            <a:lvl1pPr>
              <a:defRPr sz="3600" cap="all" baseline="0">
                <a:solidFill>
                  <a:srgbClr val="003764"/>
                </a:solidFill>
              </a:defRPr>
            </a:lvl1pPr>
          </a:lstStyle>
          <a:p>
            <a:r>
              <a:rPr lang="en-US"/>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2625" b="0" i="0" baseline="0">
                <a:solidFill>
                  <a:srgbClr val="003764"/>
                </a:solidFill>
                <a:latin typeface="+mj-lt"/>
              </a:defRPr>
            </a:lvl1pPr>
            <a:lvl2pPr marL="342884"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a:t>Subheading</a:t>
            </a:r>
          </a:p>
        </p:txBody>
      </p:sp>
      <p:sp>
        <p:nvSpPr>
          <p:cNvPr id="19" name="Text Placeholder 18"/>
          <p:cNvSpPr>
            <a:spLocks noGrp="1"/>
          </p:cNvSpPr>
          <p:nvPr>
            <p:ph type="body" sz="quarter" idx="10" hasCustomPrompt="1"/>
          </p:nvPr>
        </p:nvSpPr>
        <p:spPr>
          <a:xfrm>
            <a:off x="369888" y="5769404"/>
            <a:ext cx="4614862" cy="758825"/>
          </a:xfrm>
          <a:prstGeom prst="rect">
            <a:avLst/>
          </a:prstGeom>
        </p:spPr>
        <p:txBody>
          <a:bodyPr/>
          <a:lstStyle>
            <a:lvl1pPr marL="0" indent="0">
              <a:buNone/>
              <a:defRPr sz="1500" baseline="0">
                <a:solidFill>
                  <a:srgbClr val="003764"/>
                </a:solidFill>
              </a:defRPr>
            </a:lvl1pPr>
          </a:lstStyle>
          <a:p>
            <a:pPr lvl="0"/>
            <a:r>
              <a:rPr lang="en-US"/>
              <a:t>Presenter(s)</a:t>
            </a:r>
            <a:br>
              <a:rPr lang="en-US"/>
            </a:br>
            <a:r>
              <a:rPr lang="en-US"/>
              <a:t>Month Day, Year</a:t>
            </a:r>
          </a:p>
        </p:txBody>
      </p:sp>
    </p:spTree>
    <p:extLst>
      <p:ext uri="{BB962C8B-B14F-4D97-AF65-F5344CB8AC3E}">
        <p14:creationId xmlns:p14="http://schemas.microsoft.com/office/powerpoint/2010/main" val="2854638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6"/>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2"/>
            <a:ext cx="4067706" cy="1481791"/>
          </a:xfrm>
          <a:prstGeom prst="rect">
            <a:avLst/>
          </a:prstGeom>
        </p:spPr>
      </p:pic>
      <p:sp>
        <p:nvSpPr>
          <p:cNvPr id="2" name="Title 1"/>
          <p:cNvSpPr>
            <a:spLocks noGrp="1"/>
          </p:cNvSpPr>
          <p:nvPr>
            <p:ph type="title"/>
          </p:nvPr>
        </p:nvSpPr>
        <p:spPr>
          <a:xfrm>
            <a:off x="623888" y="1709747"/>
            <a:ext cx="7886700" cy="2852737"/>
          </a:xfrm>
          <a:prstGeom prst="rect">
            <a:avLst/>
          </a:prstGeom>
        </p:spPr>
        <p:txBody>
          <a:bodyPr anchor="b"/>
          <a:lstStyle>
            <a:lvl1pPr>
              <a:defRPr sz="2625" cap="all" baseline="0">
                <a:solidFill>
                  <a:srgbClr val="003764"/>
                </a:solidFill>
              </a:defRPr>
            </a:lvl1pPr>
          </a:lstStyle>
          <a:p>
            <a:r>
              <a:rPr lang="en-US"/>
              <a:t>Click to edit Master title style</a:t>
            </a:r>
          </a:p>
        </p:txBody>
      </p:sp>
      <p:sp>
        <p:nvSpPr>
          <p:cNvPr id="3" name="Text Placeholder 2"/>
          <p:cNvSpPr>
            <a:spLocks noGrp="1"/>
          </p:cNvSpPr>
          <p:nvPr>
            <p:ph type="body" idx="1"/>
          </p:nvPr>
        </p:nvSpPr>
        <p:spPr>
          <a:xfrm>
            <a:off x="623888" y="4589472"/>
            <a:ext cx="7886700" cy="1500187"/>
          </a:xfrm>
          <a:prstGeom prst="rect">
            <a:avLst/>
          </a:prstGeom>
        </p:spPr>
        <p:txBody>
          <a:bodyPr/>
          <a:lstStyle>
            <a:lvl1pPr marL="0" indent="0">
              <a:buNone/>
              <a:defRPr sz="1350">
                <a:solidFill>
                  <a:srgbClr val="003764"/>
                </a:solidFill>
              </a:defRPr>
            </a:lvl1pPr>
            <a:lvl2pPr marL="257163" indent="0">
              <a:buNone/>
              <a:defRPr sz="1125">
                <a:solidFill>
                  <a:schemeClr val="tx1">
                    <a:tint val="75000"/>
                  </a:schemeClr>
                </a:solidFill>
              </a:defRPr>
            </a:lvl2pPr>
            <a:lvl3pPr marL="514325" indent="0">
              <a:buNone/>
              <a:defRPr sz="1013">
                <a:solidFill>
                  <a:schemeClr val="tx1">
                    <a:tint val="75000"/>
                  </a:schemeClr>
                </a:solidFill>
              </a:defRPr>
            </a:lvl3pPr>
            <a:lvl4pPr marL="771487" indent="0">
              <a:buNone/>
              <a:defRPr sz="900">
                <a:solidFill>
                  <a:schemeClr val="tx1">
                    <a:tint val="75000"/>
                  </a:schemeClr>
                </a:solidFill>
              </a:defRPr>
            </a:lvl4pPr>
            <a:lvl5pPr marL="1028649" indent="0">
              <a:buNone/>
              <a:defRPr sz="900">
                <a:solidFill>
                  <a:schemeClr val="tx1">
                    <a:tint val="75000"/>
                  </a:schemeClr>
                </a:solidFill>
              </a:defRPr>
            </a:lvl5pPr>
            <a:lvl6pPr marL="1285811" indent="0">
              <a:buNone/>
              <a:defRPr sz="900">
                <a:solidFill>
                  <a:schemeClr val="tx1">
                    <a:tint val="75000"/>
                  </a:schemeClr>
                </a:solidFill>
              </a:defRPr>
            </a:lvl6pPr>
            <a:lvl7pPr marL="1542973" indent="0">
              <a:buNone/>
              <a:defRPr sz="900">
                <a:solidFill>
                  <a:schemeClr val="tx1">
                    <a:tint val="75000"/>
                  </a:schemeClr>
                </a:solidFill>
              </a:defRPr>
            </a:lvl7pPr>
            <a:lvl8pPr marL="1800135" indent="0">
              <a:buNone/>
              <a:defRPr sz="900">
                <a:solidFill>
                  <a:schemeClr val="tx1">
                    <a:tint val="75000"/>
                  </a:schemeClr>
                </a:solidFill>
              </a:defRPr>
            </a:lvl8pPr>
            <a:lvl9pPr marL="2057298" indent="0">
              <a:buNone/>
              <a:defRPr sz="9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Date Placeholder 3"/>
          <p:cNvSpPr>
            <a:spLocks noGrp="1"/>
          </p:cNvSpPr>
          <p:nvPr>
            <p:ph type="dt" sz="half" idx="10"/>
          </p:nvPr>
        </p:nvSpPr>
        <p:spPr>
          <a:xfrm>
            <a:off x="628650" y="6483928"/>
            <a:ext cx="2057400" cy="237549"/>
          </a:xfrm>
          <a:prstGeom prst="rect">
            <a:avLst/>
          </a:prstGeom>
        </p:spPr>
        <p:txBody>
          <a:bodyPr/>
          <a:lstStyle>
            <a:lvl1pPr>
              <a:defRPr sz="825"/>
            </a:lvl1pPr>
          </a:lstStyle>
          <a:p>
            <a:fld id="{D050C99A-C753-4499-A91D-5F42026EA8F2}" type="datetime1">
              <a:rPr lang="en-US" smtClean="0"/>
              <a:t>10/12/2023</a:t>
            </a:fld>
            <a:endParaRPr lang="en-US"/>
          </a:p>
        </p:txBody>
      </p:sp>
      <p:sp>
        <p:nvSpPr>
          <p:cNvPr id="11" name="Footer Placeholder 4"/>
          <p:cNvSpPr>
            <a:spLocks noGrp="1"/>
          </p:cNvSpPr>
          <p:nvPr>
            <p:ph type="ftr" sz="quarter" idx="11"/>
          </p:nvPr>
        </p:nvSpPr>
        <p:spPr>
          <a:xfrm>
            <a:off x="3028950" y="6483928"/>
            <a:ext cx="3086100" cy="237549"/>
          </a:xfrm>
          <a:prstGeom prst="rect">
            <a:avLst/>
          </a:prstGeom>
        </p:spPr>
        <p:txBody>
          <a:bodyPr/>
          <a:lstStyle>
            <a:lvl1pPr>
              <a:defRPr sz="825"/>
            </a:lvl1pPr>
          </a:lstStyle>
          <a:p>
            <a:endParaRPr lang="en-US"/>
          </a:p>
        </p:txBody>
      </p:sp>
      <p:sp>
        <p:nvSpPr>
          <p:cNvPr id="14" name="Slide Number Placeholder 5"/>
          <p:cNvSpPr>
            <a:spLocks noGrp="1"/>
          </p:cNvSpPr>
          <p:nvPr>
            <p:ph type="sldNum" sz="quarter" idx="12"/>
          </p:nvPr>
        </p:nvSpPr>
        <p:spPr>
          <a:xfrm>
            <a:off x="8416637" y="6529854"/>
            <a:ext cx="457199" cy="191623"/>
          </a:xfrm>
          <a:prstGeom prst="rect">
            <a:avLst/>
          </a:prstGeom>
        </p:spPr>
        <p:txBody>
          <a:bodyPr/>
          <a:lstStyle>
            <a:lvl1pPr algn="r">
              <a:defRPr sz="825"/>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1682628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Date Placeholder 3"/>
          <p:cNvSpPr>
            <a:spLocks noGrp="1"/>
          </p:cNvSpPr>
          <p:nvPr>
            <p:ph type="dt" sz="half" idx="10"/>
          </p:nvPr>
        </p:nvSpPr>
        <p:spPr>
          <a:xfrm>
            <a:off x="628650" y="6483928"/>
            <a:ext cx="2057400" cy="237549"/>
          </a:xfrm>
          <a:prstGeom prst="rect">
            <a:avLst/>
          </a:prstGeom>
        </p:spPr>
        <p:txBody>
          <a:bodyPr/>
          <a:lstStyle>
            <a:lvl1pPr>
              <a:defRPr sz="825"/>
            </a:lvl1pPr>
          </a:lstStyle>
          <a:p>
            <a:fld id="{D050C99A-C753-4499-A91D-5F42026EA8F2}" type="datetime1">
              <a:rPr lang="en-US" smtClean="0"/>
              <a:t>10/12/2023</a:t>
            </a:fld>
            <a:endParaRPr lang="en-US"/>
          </a:p>
        </p:txBody>
      </p:sp>
      <p:sp>
        <p:nvSpPr>
          <p:cNvPr id="11" name="Footer Placeholder 4"/>
          <p:cNvSpPr>
            <a:spLocks noGrp="1"/>
          </p:cNvSpPr>
          <p:nvPr>
            <p:ph type="ftr" sz="quarter" idx="11"/>
          </p:nvPr>
        </p:nvSpPr>
        <p:spPr>
          <a:xfrm>
            <a:off x="3028950" y="6483928"/>
            <a:ext cx="3086100" cy="237549"/>
          </a:xfrm>
          <a:prstGeom prst="rect">
            <a:avLst/>
          </a:prstGeom>
        </p:spPr>
        <p:txBody>
          <a:bodyPr/>
          <a:lstStyle>
            <a:lvl1pPr>
              <a:defRPr sz="825"/>
            </a:lvl1pPr>
          </a:lstStyle>
          <a:p>
            <a:endParaRPr lang="en-US"/>
          </a:p>
        </p:txBody>
      </p:sp>
      <p:sp>
        <p:nvSpPr>
          <p:cNvPr id="14" name="Slide Number Placeholder 5"/>
          <p:cNvSpPr>
            <a:spLocks noGrp="1"/>
          </p:cNvSpPr>
          <p:nvPr>
            <p:ph type="sldNum" sz="quarter" idx="12"/>
          </p:nvPr>
        </p:nvSpPr>
        <p:spPr>
          <a:xfrm>
            <a:off x="8416637" y="6529854"/>
            <a:ext cx="457199" cy="191623"/>
          </a:xfrm>
          <a:prstGeom prst="rect">
            <a:avLst/>
          </a:prstGeom>
        </p:spPr>
        <p:txBody>
          <a:bodyPr/>
          <a:lstStyle>
            <a:lvl1pPr algn="r">
              <a:defRPr sz="825"/>
            </a:lvl1pPr>
          </a:lstStyle>
          <a:p>
            <a:fld id="{DEE5BC03-7CE3-4FE3-BC0A-0ACCA8AC1F24}" type="slidenum">
              <a:rPr lang="en-US" smtClean="0"/>
              <a:pPr/>
              <a:t>‹#›</a:t>
            </a:fld>
            <a:endParaRPr lang="en-US"/>
          </a:p>
        </p:txBody>
      </p:sp>
      <p:sp>
        <p:nvSpPr>
          <p:cNvPr id="6" name="Title 1"/>
          <p:cNvSpPr>
            <a:spLocks noGrp="1"/>
          </p:cNvSpPr>
          <p:nvPr>
            <p:ph type="title"/>
          </p:nvPr>
        </p:nvSpPr>
        <p:spPr>
          <a:xfrm>
            <a:off x="519540" y="294200"/>
            <a:ext cx="8302337" cy="786457"/>
          </a:xfrm>
          <a:prstGeom prst="rect">
            <a:avLst/>
          </a:prstGeom>
        </p:spPr>
        <p:txBody>
          <a:bodyPr/>
          <a:lstStyle>
            <a:lvl1pPr>
              <a:defRPr sz="2625" cap="all" baseline="0">
                <a:solidFill>
                  <a:srgbClr val="003764"/>
                </a:solidFill>
              </a:defRPr>
            </a:lvl1pPr>
          </a:lstStyle>
          <a:p>
            <a:r>
              <a:rPr lang="en-US"/>
              <a:t>Click to edit Master title style</a:t>
            </a:r>
          </a:p>
        </p:txBody>
      </p:sp>
      <p:sp>
        <p:nvSpPr>
          <p:cNvPr id="7" name="Content Placeholder 2"/>
          <p:cNvSpPr>
            <a:spLocks noGrp="1"/>
          </p:cNvSpPr>
          <p:nvPr>
            <p:ph idx="1"/>
          </p:nvPr>
        </p:nvSpPr>
        <p:spPr>
          <a:xfrm>
            <a:off x="519541"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74584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8"/>
            <a:ext cx="3286396" cy="1231537"/>
          </a:xfrm>
          <a:prstGeom prst="rect">
            <a:avLst/>
          </a:prstGeom>
        </p:spPr>
      </p:pic>
      <p:pic>
        <p:nvPicPr>
          <p:cNvPr id="10" name="Picture 9"/>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
            <a:ext cx="4067706" cy="1481791"/>
          </a:xfrm>
          <a:prstGeom prst="rect">
            <a:avLst/>
          </a:prstGeom>
        </p:spPr>
      </p:pic>
      <p:sp>
        <p:nvSpPr>
          <p:cNvPr id="2" name="Title 1">
            <a:extLst>
              <a:ext uri="{FF2B5EF4-FFF2-40B4-BE49-F238E27FC236}">
                <a16:creationId xmlns:a16="http://schemas.microsoft.com/office/drawing/2014/main" id="{3AD92FB4-D9B6-46D9-A190-13677DEF67A4}"/>
              </a:ext>
            </a:extLst>
          </p:cNvPr>
          <p:cNvSpPr>
            <a:spLocks noGrp="1"/>
          </p:cNvSpPr>
          <p:nvPr>
            <p:ph type="title"/>
          </p:nvPr>
        </p:nvSpPr>
        <p:spPr>
          <a:xfrm>
            <a:off x="471488" y="1481790"/>
            <a:ext cx="8220075" cy="488950"/>
          </a:xfrm>
        </p:spPr>
        <p:txBody>
          <a:bodyPr/>
          <a:lstStyle>
            <a:lvl1pPr>
              <a:defRPr lang="en-US" sz="2025" b="0" kern="1200" dirty="0">
                <a:solidFill>
                  <a:srgbClr val="003764"/>
                </a:solidFill>
                <a:latin typeface="Franklin Gothic Medium" panose="020B0603020102020204" pitchFamily="34" charset="0"/>
                <a:ea typeface="+mn-ea"/>
                <a:cs typeface="+mn-cs"/>
              </a:defRPr>
            </a:lvl1pPr>
          </a:lstStyle>
          <a:p>
            <a:pPr marL="0" lvl="0" indent="0" algn="l" defTabSz="514350" rtl="0" eaLnBrk="1" latinLnBrk="0" hangingPunct="1">
              <a:lnSpc>
                <a:spcPct val="90000"/>
              </a:lnSpc>
              <a:spcBef>
                <a:spcPts val="563"/>
              </a:spcBef>
              <a:buFont typeface="Arial" panose="020B0604020202020204" pitchFamily="34" charset="0"/>
              <a:buNone/>
            </a:pPr>
            <a:r>
              <a:rPr lang="en-US"/>
              <a:t>Click to edit Master title style</a:t>
            </a:r>
          </a:p>
        </p:txBody>
      </p:sp>
      <p:sp>
        <p:nvSpPr>
          <p:cNvPr id="4" name="Content Placeholder 3"/>
          <p:cNvSpPr>
            <a:spLocks noGrp="1"/>
          </p:cNvSpPr>
          <p:nvPr>
            <p:ph sz="quarter" idx="13"/>
          </p:nvPr>
        </p:nvSpPr>
        <p:spPr>
          <a:xfrm>
            <a:off x="471488" y="2098675"/>
            <a:ext cx="8220075" cy="4592638"/>
          </a:xfrm>
          <a:prstGeom prst="rect">
            <a:avLst/>
          </a:prstGeom>
        </p:spPr>
        <p:txBody>
          <a:bodyPr/>
          <a:lstStyle>
            <a:lvl1pPr marL="192881" indent="-192881">
              <a:buFont typeface="Arial" panose="020B0604020202020204" pitchFamily="34" charset="0"/>
              <a:buChar char="•"/>
              <a:defRPr sz="1350" baseline="0">
                <a:solidFill>
                  <a:srgbClr val="003764"/>
                </a:solidFill>
                <a:latin typeface="Franklin Gothic Book" panose="020B0503020102020204" pitchFamily="34" charset="0"/>
              </a:defRPr>
            </a:lvl1pPr>
            <a:lvl2pPr marL="417910" indent="-160735">
              <a:buClr>
                <a:srgbClr val="3E576B"/>
              </a:buClr>
              <a:buFont typeface="Arial" panose="020B0604020202020204" pitchFamily="34" charset="0"/>
              <a:buChar char="•"/>
              <a:defRPr sz="1125" baseline="0">
                <a:solidFill>
                  <a:srgbClr val="003764"/>
                </a:solidFill>
                <a:latin typeface="Franklin Gothic Book" panose="020B0503020102020204" pitchFamily="34" charset="0"/>
              </a:defRPr>
            </a:lvl2pPr>
            <a:lvl3pPr marL="675085" indent="-160735">
              <a:buFont typeface="Arial" panose="020B0604020202020204" pitchFamily="34" charset="0"/>
              <a:buChar char="•"/>
              <a:defRPr sz="900" baseline="0">
                <a:solidFill>
                  <a:srgbClr val="003764"/>
                </a:solidFill>
                <a:latin typeface="Franklin Gothic Book" panose="020B0503020102020204" pitchFamily="34" charset="0"/>
              </a:defRPr>
            </a:lvl3pPr>
            <a:lvl4pPr>
              <a:defRPr sz="675" baseline="0">
                <a:solidFill>
                  <a:srgbClr val="003764"/>
                </a:solidFill>
                <a:latin typeface="Franklin Gothic Book" panose="020B0503020102020204" pitchFamily="34" charset="0"/>
              </a:defRPr>
            </a:lvl4pPr>
            <a:lvl5pPr>
              <a:defRPr sz="675" baseline="0">
                <a:solidFill>
                  <a:srgbClr val="003764"/>
                </a:solidFill>
                <a:latin typeface="Franklin Gothic Book" panose="020B05030201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Rectangle 10"/>
          <p:cNvSpPr/>
          <p:nvPr userDrawn="1"/>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Tree>
    <p:extLst>
      <p:ext uri="{BB962C8B-B14F-4D97-AF65-F5344CB8AC3E}">
        <p14:creationId xmlns:p14="http://schemas.microsoft.com/office/powerpoint/2010/main" val="7323559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Final Slide">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6"/>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2"/>
            <a:ext cx="4067706" cy="1481791"/>
          </a:xfrm>
          <a:prstGeom prst="rect">
            <a:avLst/>
          </a:prstGeom>
        </p:spPr>
      </p:pic>
      <p:sp>
        <p:nvSpPr>
          <p:cNvPr id="2" name="Title 1"/>
          <p:cNvSpPr>
            <a:spLocks noGrp="1"/>
          </p:cNvSpPr>
          <p:nvPr>
            <p:ph type="title" hasCustomPrompt="1"/>
          </p:nvPr>
        </p:nvSpPr>
        <p:spPr>
          <a:xfrm>
            <a:off x="628650" y="1476958"/>
            <a:ext cx="7886700" cy="611619"/>
          </a:xfrm>
          <a:prstGeom prst="rect">
            <a:avLst/>
          </a:prstGeom>
        </p:spPr>
        <p:txBody>
          <a:bodyPr/>
          <a:lstStyle>
            <a:lvl1pPr>
              <a:defRPr sz="2625" cap="all" baseline="0">
                <a:solidFill>
                  <a:srgbClr val="003764"/>
                </a:solidFill>
              </a:defRPr>
            </a:lvl1pPr>
          </a:lstStyle>
          <a:p>
            <a:r>
              <a:rPr lang="en-US"/>
              <a:t>Final Slide</a:t>
            </a:r>
          </a:p>
        </p:txBody>
      </p:sp>
      <p:sp>
        <p:nvSpPr>
          <p:cNvPr id="7" name="Text Placeholder 6"/>
          <p:cNvSpPr>
            <a:spLocks noGrp="1"/>
          </p:cNvSpPr>
          <p:nvPr>
            <p:ph type="body" sz="quarter" idx="10" hasCustomPrompt="1"/>
          </p:nvPr>
        </p:nvSpPr>
        <p:spPr>
          <a:xfrm>
            <a:off x="628650" y="2265367"/>
            <a:ext cx="7886700" cy="3428855"/>
          </a:xfrm>
          <a:prstGeom prst="rect">
            <a:avLst/>
          </a:prstGeom>
        </p:spPr>
        <p:txBody>
          <a:bodyPr/>
          <a:lstStyle>
            <a:lvl1pPr marL="342900" marR="0" indent="-342900" algn="l" defTabSz="514325" rtl="0" eaLnBrk="1" fontAlgn="auto" latinLnBrk="0" hangingPunct="1">
              <a:lnSpc>
                <a:spcPct val="90000"/>
              </a:lnSpc>
              <a:spcBef>
                <a:spcPts val="563"/>
              </a:spcBef>
              <a:spcAft>
                <a:spcPts val="0"/>
              </a:spcAft>
              <a:buClrTx/>
              <a:buSzTx/>
              <a:buFont typeface="Arial" panose="020B0604020202020204" pitchFamily="34" charset="0"/>
              <a:buChar char="•"/>
              <a:tabLst/>
              <a:defRPr baseline="0">
                <a:solidFill>
                  <a:srgbClr val="003764"/>
                </a:solidFill>
              </a:defRPr>
            </a:lvl1pPr>
            <a:lvl2pPr marL="257163" indent="0">
              <a:buNone/>
              <a:defRPr>
                <a:solidFill>
                  <a:srgbClr val="003764"/>
                </a:solidFill>
              </a:defRPr>
            </a:lvl2pPr>
          </a:lstStyle>
          <a:p>
            <a:pPr marL="0" marR="0" lvl="0" indent="0" algn="l" defTabSz="514325" rtl="0" eaLnBrk="1" fontAlgn="auto" latinLnBrk="0" hangingPunct="1">
              <a:lnSpc>
                <a:spcPct val="90000"/>
              </a:lnSpc>
              <a:spcBef>
                <a:spcPts val="563"/>
              </a:spcBef>
              <a:spcAft>
                <a:spcPts val="0"/>
              </a:spcAft>
              <a:buClrTx/>
              <a:buSzTx/>
              <a:buFont typeface="Arial" panose="020B0604020202020204" pitchFamily="34" charset="0"/>
              <a:buNone/>
              <a:tabLst/>
              <a:defRPr/>
            </a:pPr>
            <a:r>
              <a:rPr lang="en-US"/>
              <a:t>Always use a Final Slide in order to include the Creative Commons footer language in the presentation.</a:t>
            </a:r>
            <a:br>
              <a:rPr lang="en-US"/>
            </a:br>
            <a:r>
              <a:rPr lang="en-US"/>
              <a:t>Ideas for the slide: Contact information; “Thank you;” “Questions?”</a:t>
            </a:r>
          </a:p>
        </p:txBody>
      </p:sp>
      <p:pic>
        <p:nvPicPr>
          <p:cNvPr id="14" name="Picture 13" descr="CC. Creative Commons license, attribution alone">
            <a:extLst>
              <a:ext uri="{FF2B5EF4-FFF2-40B4-BE49-F238E27FC236}">
                <a16:creationId xmlns:a16="http://schemas.microsoft.com/office/drawing/2014/main" id="{55C0BD8F-0D00-4252-96EA-53CD70683007}"/>
              </a:ext>
            </a:extLst>
          </p:cNvPr>
          <p:cNvPicPr>
            <a:picLocks noChangeAspect="1"/>
          </p:cNvPicPr>
          <p:nvPr userDrawn="1"/>
        </p:nvPicPr>
        <p:blipFill>
          <a:blip r:embed="rId4"/>
          <a:stretch>
            <a:fillRect/>
          </a:stretch>
        </p:blipFill>
        <p:spPr>
          <a:xfrm>
            <a:off x="628650" y="6399147"/>
            <a:ext cx="835224" cy="298730"/>
          </a:xfrm>
          <a:prstGeom prst="rect">
            <a:avLst/>
          </a:prstGeom>
        </p:spPr>
      </p:pic>
      <p:sp>
        <p:nvSpPr>
          <p:cNvPr id="10" name="TextBox 9">
            <a:extLst>
              <a:ext uri="{FF2B5EF4-FFF2-40B4-BE49-F238E27FC236}">
                <a16:creationId xmlns:a16="http://schemas.microsoft.com/office/drawing/2014/main" id="{AD9A014E-7345-4161-B6F8-70E7EA234759}"/>
              </a:ext>
            </a:extLst>
          </p:cNvPr>
          <p:cNvSpPr txBox="1"/>
          <p:nvPr userDrawn="1"/>
        </p:nvSpPr>
        <p:spPr>
          <a:xfrm>
            <a:off x="1454322" y="6445500"/>
            <a:ext cx="3784962" cy="178960"/>
          </a:xfrm>
          <a:prstGeom prst="rect">
            <a:avLst/>
          </a:prstGeom>
          <a:noFill/>
        </p:spPr>
        <p:txBody>
          <a:bodyPr wrap="square" rtlCol="0">
            <a:spAutoFit/>
          </a:bodyPr>
          <a:lstStyle/>
          <a:p>
            <a:r>
              <a:rPr lang="en-US" sz="563" b="0" i="1" kern="1200">
                <a:solidFill>
                  <a:schemeClr val="bg1">
                    <a:lumMod val="50000"/>
                  </a:schemeClr>
                </a:solidFill>
                <a:effectLst/>
                <a:latin typeface="+mn-lt"/>
                <a:ea typeface="+mn-ea"/>
                <a:cs typeface="+mn-cs"/>
              </a:rPr>
              <a:t>Except where otherwise noted, this work is licensed under </a:t>
            </a:r>
            <a:r>
              <a:rPr lang="en-US" sz="563" b="0" i="1" u="sng" kern="1200">
                <a:solidFill>
                  <a:schemeClr val="tx1"/>
                </a:solidFill>
                <a:effectLst/>
                <a:latin typeface="+mn-lt"/>
                <a:ea typeface="+mn-ea"/>
                <a:cs typeface="+mn-cs"/>
              </a:rPr>
              <a:t>CC BY 4.0</a:t>
            </a:r>
            <a:r>
              <a:rPr lang="en-US" sz="563" b="0" i="1">
                <a:solidFill>
                  <a:schemeClr val="bg1">
                    <a:lumMod val="50000"/>
                  </a:schemeClr>
                </a:solidFill>
                <a:latin typeface="+mn-lt"/>
              </a:rPr>
              <a:t>.</a:t>
            </a:r>
          </a:p>
        </p:txBody>
      </p:sp>
      <p:sp>
        <p:nvSpPr>
          <p:cNvPr id="13" name="Rectangle 12" descr="Yellow sidebar"/>
          <p:cNvSpPr/>
          <p:nvPr userDrawn="1"/>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5123887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a:t>Presenter(s)</a:t>
            </a:r>
            <a:br>
              <a:rPr lang="en-US"/>
            </a:br>
            <a:r>
              <a:rPr lang="en-US"/>
              <a:t>Month Day, Year</a:t>
            </a:r>
          </a:p>
        </p:txBody>
      </p:sp>
    </p:spTree>
    <p:extLst>
      <p:ext uri="{BB962C8B-B14F-4D97-AF65-F5344CB8AC3E}">
        <p14:creationId xmlns:p14="http://schemas.microsoft.com/office/powerpoint/2010/main" val="28546382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F79CB6C7-AD96-437F-A75B-A1987D8D9ACA}" type="datetime1">
              <a:rPr lang="en-US" smtClean="0"/>
              <a:t>10/12/2023</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28017808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E68BEF8-F67A-4B64-B2F2-CC4AA048128C}" type="datetime1">
              <a:rPr lang="en-US" smtClean="0"/>
              <a:t>10/12/2023</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22739498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1001848F-E7F6-4E55-B1DE-CC691BBD4F09}" type="datetime1">
              <a:rPr lang="en-US" smtClean="0"/>
              <a:t>10/12/2023</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42271857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Rectangle 13"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5E48A247-4D0D-4017-954A-CBEE1B524F16}" type="datetime1">
              <a:rPr lang="en-US" smtClean="0"/>
              <a:t>10/12/2023</a:t>
            </a:fld>
            <a:endParaRPr lang="en-US"/>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19743600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p>
        </p:txBody>
      </p:sp>
      <p:sp>
        <p:nvSpPr>
          <p:cNvPr id="11" name="Rectangle 10"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3F43D62C-E4AB-4F6C-BB6E-7C3A3BBC5E2B}" type="datetime1">
              <a:rPr lang="en-US" smtClean="0"/>
              <a:t>10/12/2023</a:t>
            </a:fld>
            <a:endParaRPr lang="en-US"/>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122518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6"/>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2"/>
            <a:ext cx="4067706" cy="1481791"/>
          </a:xfrm>
          <a:prstGeom prst="rect">
            <a:avLst/>
          </a:prstGeom>
        </p:spPr>
      </p:pic>
      <p:sp>
        <p:nvSpPr>
          <p:cNvPr id="14" name="Title 1"/>
          <p:cNvSpPr>
            <a:spLocks noGrp="1"/>
          </p:cNvSpPr>
          <p:nvPr>
            <p:ph type="title"/>
          </p:nvPr>
        </p:nvSpPr>
        <p:spPr>
          <a:xfrm>
            <a:off x="536861" y="1549936"/>
            <a:ext cx="8336975" cy="797070"/>
          </a:xfrm>
          <a:prstGeom prst="rect">
            <a:avLst/>
          </a:prstGeom>
        </p:spPr>
        <p:txBody>
          <a:bodyPr/>
          <a:lstStyle>
            <a:lvl1pPr>
              <a:defRPr sz="2625" cap="all" baseline="0">
                <a:solidFill>
                  <a:srgbClr val="003764"/>
                </a:solidFill>
              </a:defRPr>
            </a:lvl1pPr>
          </a:lstStyle>
          <a:p>
            <a:r>
              <a:rPr lang="en-US"/>
              <a:t>Click to edit Master title style</a:t>
            </a:r>
          </a:p>
        </p:txBody>
      </p:sp>
      <p:sp>
        <p:nvSpPr>
          <p:cNvPr id="15" name="Content Placeholder 2"/>
          <p:cNvSpPr>
            <a:spLocks noGrp="1"/>
          </p:cNvSpPr>
          <p:nvPr>
            <p:ph idx="1"/>
          </p:nvPr>
        </p:nvSpPr>
        <p:spPr>
          <a:xfrm>
            <a:off x="536861"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Rectangle 12" descr="Yellow sidebar"/>
          <p:cNvSpPr/>
          <p:nvPr userDrawn="1"/>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Date Placeholder 3"/>
          <p:cNvSpPr>
            <a:spLocks noGrp="1"/>
          </p:cNvSpPr>
          <p:nvPr>
            <p:ph type="dt" sz="half" idx="10"/>
          </p:nvPr>
        </p:nvSpPr>
        <p:spPr>
          <a:xfrm>
            <a:off x="628650" y="6483928"/>
            <a:ext cx="2057400" cy="237549"/>
          </a:xfrm>
          <a:prstGeom prst="rect">
            <a:avLst/>
          </a:prstGeom>
        </p:spPr>
        <p:txBody>
          <a:bodyPr/>
          <a:lstStyle>
            <a:lvl1pPr>
              <a:defRPr sz="825"/>
            </a:lvl1pPr>
          </a:lstStyle>
          <a:p>
            <a:fld id="{F79CB6C7-AD96-437F-A75B-A1987D8D9ACA}" type="datetime1">
              <a:rPr lang="en-US" smtClean="0"/>
              <a:t>10/12/2023</a:t>
            </a:fld>
            <a:endParaRPr lang="en-US"/>
          </a:p>
        </p:txBody>
      </p:sp>
      <p:sp>
        <p:nvSpPr>
          <p:cNvPr id="16" name="Footer Placeholder 4"/>
          <p:cNvSpPr>
            <a:spLocks noGrp="1"/>
          </p:cNvSpPr>
          <p:nvPr>
            <p:ph type="ftr" sz="quarter" idx="11"/>
          </p:nvPr>
        </p:nvSpPr>
        <p:spPr>
          <a:xfrm>
            <a:off x="3028950" y="6483928"/>
            <a:ext cx="3086100" cy="237549"/>
          </a:xfrm>
          <a:prstGeom prst="rect">
            <a:avLst/>
          </a:prstGeom>
        </p:spPr>
        <p:txBody>
          <a:bodyPr/>
          <a:lstStyle>
            <a:lvl1pPr>
              <a:defRPr sz="825"/>
            </a:lvl1pPr>
          </a:lstStyle>
          <a:p>
            <a:endParaRPr lang="en-US"/>
          </a:p>
        </p:txBody>
      </p:sp>
      <p:sp>
        <p:nvSpPr>
          <p:cNvPr id="17" name="Slide Number Placeholder 5"/>
          <p:cNvSpPr>
            <a:spLocks noGrp="1"/>
          </p:cNvSpPr>
          <p:nvPr>
            <p:ph type="sldNum" sz="quarter" idx="12"/>
          </p:nvPr>
        </p:nvSpPr>
        <p:spPr>
          <a:xfrm>
            <a:off x="8406246" y="6483928"/>
            <a:ext cx="467590" cy="237549"/>
          </a:xfrm>
          <a:prstGeom prst="rect">
            <a:avLst/>
          </a:prstGeom>
        </p:spPr>
        <p:txBody>
          <a:bodyPr/>
          <a:lstStyle>
            <a:lvl1pPr algn="r">
              <a:defRPr sz="825"/>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28017808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92275FF0-9E97-4E0A-B533-109FB6621FD2}" type="datetime1">
              <a:rPr lang="en-US" smtClean="0"/>
              <a:t>10/12/2023</a:t>
            </a:fld>
            <a:endParaRPr lang="en-US"/>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19264090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A3C062AC-1CC2-40A8-B531-F2154AC26E35}" type="datetime1">
              <a:rPr lang="en-US" smtClean="0"/>
              <a:t>10/12/2023</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22455396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6EA93EB-E55E-4DBB-B6AA-C54A9BA5E4A4}" type="datetime1">
              <a:rPr lang="en-US" smtClean="0"/>
              <a:t>10/12/2023</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379874265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10/12/2023</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168262808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10/12/2023</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7458421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6"/>
            <a:ext cx="3286396" cy="1231537"/>
          </a:xfrm>
          <a:prstGeom prst="rect">
            <a:avLst/>
          </a:prstGeom>
        </p:spPr>
      </p:pic>
      <p:pic>
        <p:nvPicPr>
          <p:cNvPr id="10" name="Picture 9"/>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2"/>
            <a:ext cx="4067706" cy="1481791"/>
          </a:xfrm>
          <a:prstGeom prst="rect">
            <a:avLst/>
          </a:prstGeom>
        </p:spPr>
      </p:pic>
      <p:sp>
        <p:nvSpPr>
          <p:cNvPr id="2" name="Title 1">
            <a:extLst>
              <a:ext uri="{FF2B5EF4-FFF2-40B4-BE49-F238E27FC236}">
                <a16:creationId xmlns:a16="http://schemas.microsoft.com/office/drawing/2014/main" id="{3AD92FB4-D9B6-46D9-A190-13677DEF67A4}"/>
              </a:ext>
            </a:extLst>
          </p:cNvPr>
          <p:cNvSpPr>
            <a:spLocks noGrp="1"/>
          </p:cNvSpPr>
          <p:nvPr>
            <p:ph type="title"/>
          </p:nvPr>
        </p:nvSpPr>
        <p:spPr>
          <a:xfrm>
            <a:off x="471488" y="1481790"/>
            <a:ext cx="8220075" cy="488950"/>
          </a:xfrm>
        </p:spPr>
        <p:txBody>
          <a:bodyPr/>
          <a:lstStyle>
            <a:lvl1pPr>
              <a:defRPr lang="en-US" sz="2700" b="0" kern="1200" dirty="0">
                <a:solidFill>
                  <a:srgbClr val="003764"/>
                </a:solidFill>
                <a:latin typeface="Franklin Gothic Medium" panose="020B0603020102020204" pitchFamily="34" charset="0"/>
                <a:ea typeface="+mn-ea"/>
                <a:cs typeface="+mn-cs"/>
              </a:defRPr>
            </a:lvl1pPr>
          </a:lstStyle>
          <a:p>
            <a:pPr marL="0" lvl="0" indent="0" algn="l" defTabSz="685800" rtl="0" eaLnBrk="1" latinLnBrk="0" hangingPunct="1">
              <a:lnSpc>
                <a:spcPct val="90000"/>
              </a:lnSpc>
              <a:spcBef>
                <a:spcPts val="750"/>
              </a:spcBef>
              <a:buFont typeface="Arial" panose="020B0604020202020204" pitchFamily="34" charset="0"/>
              <a:buNone/>
            </a:pPr>
            <a:r>
              <a:rPr lang="en-US"/>
              <a:t>Click to edit Master title style</a:t>
            </a:r>
          </a:p>
        </p:txBody>
      </p:sp>
      <p:sp>
        <p:nvSpPr>
          <p:cNvPr id="4" name="Content Placeholder 3"/>
          <p:cNvSpPr>
            <a:spLocks noGrp="1"/>
          </p:cNvSpPr>
          <p:nvPr>
            <p:ph sz="quarter" idx="13"/>
          </p:nvPr>
        </p:nvSpPr>
        <p:spPr>
          <a:xfrm>
            <a:off x="471488" y="2098675"/>
            <a:ext cx="8220075" cy="4592638"/>
          </a:xfrm>
          <a:prstGeom prst="rect">
            <a:avLst/>
          </a:prstGeom>
        </p:spPr>
        <p:txBody>
          <a:bodyPr/>
          <a:lstStyle>
            <a:lvl1pPr marL="257175" indent="-257175">
              <a:buFont typeface="Arial" panose="020B0604020202020204" pitchFamily="34" charset="0"/>
              <a:buChar char="•"/>
              <a:defRPr sz="1800" baseline="0">
                <a:solidFill>
                  <a:srgbClr val="003764"/>
                </a:solidFill>
                <a:latin typeface="Franklin Gothic Book" panose="020B0503020102020204" pitchFamily="34" charset="0"/>
              </a:defRPr>
            </a:lvl1pPr>
            <a:lvl2pPr marL="557213" indent="-214313">
              <a:buClr>
                <a:srgbClr val="3E576B"/>
              </a:buClr>
              <a:buFont typeface="Arial" panose="020B0604020202020204" pitchFamily="34" charset="0"/>
              <a:buChar char="•"/>
              <a:defRPr sz="1500" baseline="0">
                <a:solidFill>
                  <a:srgbClr val="003764"/>
                </a:solidFill>
                <a:latin typeface="Franklin Gothic Book" panose="020B0503020102020204" pitchFamily="34" charset="0"/>
              </a:defRPr>
            </a:lvl2pPr>
            <a:lvl3pPr marL="900113" indent="-214313">
              <a:buFont typeface="Arial" panose="020B0604020202020204" pitchFamily="34" charset="0"/>
              <a:buChar char="•"/>
              <a:defRPr sz="1200" baseline="0">
                <a:solidFill>
                  <a:srgbClr val="003764"/>
                </a:solidFill>
                <a:latin typeface="Franklin Gothic Book" panose="020B0503020102020204" pitchFamily="34" charset="0"/>
              </a:defRPr>
            </a:lvl3pPr>
            <a:lvl4pPr>
              <a:defRPr sz="900" baseline="0">
                <a:solidFill>
                  <a:srgbClr val="003764"/>
                </a:solidFill>
                <a:latin typeface="Franklin Gothic Book" panose="020B0503020102020204" pitchFamily="34" charset="0"/>
              </a:defRPr>
            </a:lvl4pPr>
            <a:lvl5pPr>
              <a:defRPr sz="900" baseline="0">
                <a:solidFill>
                  <a:srgbClr val="003764"/>
                </a:solidFill>
                <a:latin typeface="Franklin Gothic Book" panose="020B05030201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Rectangle 10"/>
          <p:cNvSpPr/>
          <p:nvPr userDrawn="1"/>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54122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6"/>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2"/>
            <a:ext cx="4067706" cy="1481791"/>
          </a:xfrm>
          <a:prstGeom prst="rect">
            <a:avLst/>
          </a:prstGeom>
        </p:spPr>
      </p:pic>
      <p:sp>
        <p:nvSpPr>
          <p:cNvPr id="14" name="Title 1"/>
          <p:cNvSpPr>
            <a:spLocks noGrp="1"/>
          </p:cNvSpPr>
          <p:nvPr>
            <p:ph type="title"/>
          </p:nvPr>
        </p:nvSpPr>
        <p:spPr>
          <a:xfrm>
            <a:off x="582469" y="1709746"/>
            <a:ext cx="8270588" cy="2852737"/>
          </a:xfrm>
          <a:prstGeom prst="rect">
            <a:avLst/>
          </a:prstGeom>
        </p:spPr>
        <p:txBody>
          <a:bodyPr anchor="b"/>
          <a:lstStyle>
            <a:lvl1pPr>
              <a:defRPr sz="3600" cap="all" baseline="0">
                <a:solidFill>
                  <a:srgbClr val="003764"/>
                </a:solidFill>
              </a:defRPr>
            </a:lvl1pPr>
          </a:lstStyle>
          <a:p>
            <a:r>
              <a:rPr lang="en-US"/>
              <a:t>Click to edit Master title style</a:t>
            </a:r>
          </a:p>
        </p:txBody>
      </p:sp>
      <p:sp>
        <p:nvSpPr>
          <p:cNvPr id="15" name="Text Placeholder 2"/>
          <p:cNvSpPr>
            <a:spLocks noGrp="1"/>
          </p:cNvSpPr>
          <p:nvPr>
            <p:ph type="body" idx="1"/>
          </p:nvPr>
        </p:nvSpPr>
        <p:spPr>
          <a:xfrm>
            <a:off x="582469" y="4589471"/>
            <a:ext cx="8270588"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Date Placeholder 3"/>
          <p:cNvSpPr>
            <a:spLocks noGrp="1"/>
          </p:cNvSpPr>
          <p:nvPr>
            <p:ph type="dt" sz="half" idx="10"/>
          </p:nvPr>
        </p:nvSpPr>
        <p:spPr>
          <a:xfrm>
            <a:off x="628650" y="6483928"/>
            <a:ext cx="2057400" cy="237549"/>
          </a:xfrm>
          <a:prstGeom prst="rect">
            <a:avLst/>
          </a:prstGeom>
        </p:spPr>
        <p:txBody>
          <a:bodyPr/>
          <a:lstStyle>
            <a:lvl1pPr>
              <a:defRPr sz="825"/>
            </a:lvl1pPr>
          </a:lstStyle>
          <a:p>
            <a:fld id="{0E68BEF8-F67A-4B64-B2F2-CC4AA048128C}" type="datetime1">
              <a:rPr lang="en-US" smtClean="0"/>
              <a:t>10/12/2023</a:t>
            </a:fld>
            <a:endParaRPr lang="en-US"/>
          </a:p>
        </p:txBody>
      </p:sp>
      <p:sp>
        <p:nvSpPr>
          <p:cNvPr id="16" name="Footer Placeholder 4"/>
          <p:cNvSpPr>
            <a:spLocks noGrp="1"/>
          </p:cNvSpPr>
          <p:nvPr>
            <p:ph type="ftr" sz="quarter" idx="11"/>
          </p:nvPr>
        </p:nvSpPr>
        <p:spPr>
          <a:xfrm>
            <a:off x="3028950" y="6483928"/>
            <a:ext cx="3086100" cy="237549"/>
          </a:xfrm>
          <a:prstGeom prst="rect">
            <a:avLst/>
          </a:prstGeom>
        </p:spPr>
        <p:txBody>
          <a:bodyPr/>
          <a:lstStyle>
            <a:lvl1pPr>
              <a:defRPr sz="825"/>
            </a:lvl1pPr>
          </a:lstStyle>
          <a:p>
            <a:endParaRPr lang="en-US"/>
          </a:p>
        </p:txBody>
      </p:sp>
      <p:sp>
        <p:nvSpPr>
          <p:cNvPr id="17" name="Slide Number Placeholder 5"/>
          <p:cNvSpPr>
            <a:spLocks noGrp="1"/>
          </p:cNvSpPr>
          <p:nvPr>
            <p:ph type="sldNum" sz="quarter" idx="12"/>
          </p:nvPr>
        </p:nvSpPr>
        <p:spPr>
          <a:xfrm>
            <a:off x="8416637" y="6529854"/>
            <a:ext cx="457199" cy="191623"/>
          </a:xfrm>
          <a:prstGeom prst="rect">
            <a:avLst/>
          </a:prstGeom>
        </p:spPr>
        <p:txBody>
          <a:bodyPr/>
          <a:lstStyle>
            <a:lvl1pPr algn="r">
              <a:defRPr sz="825"/>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2273949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6"/>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2"/>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2625" cap="all" baseline="0">
                <a:solidFill>
                  <a:srgbClr val="003764"/>
                </a:solidFill>
              </a:defRPr>
            </a:lvl1pPr>
          </a:lstStyle>
          <a:p>
            <a:r>
              <a:rPr lang="en-US"/>
              <a:t>Click to edit Master title style</a:t>
            </a:r>
          </a:p>
        </p:txBody>
      </p:sp>
      <p:sp>
        <p:nvSpPr>
          <p:cNvPr id="16" name="Content Placeholder 2"/>
          <p:cNvSpPr>
            <a:spLocks noGrp="1"/>
          </p:cNvSpPr>
          <p:nvPr>
            <p:ph sz="half" idx="1"/>
          </p:nvPr>
        </p:nvSpPr>
        <p:spPr>
          <a:xfrm>
            <a:off x="422561" y="2400302"/>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Content Placeholder 3"/>
          <p:cNvSpPr>
            <a:spLocks noGrp="1"/>
          </p:cNvSpPr>
          <p:nvPr>
            <p:ph sz="half" idx="2"/>
          </p:nvPr>
        </p:nvSpPr>
        <p:spPr>
          <a:xfrm>
            <a:off x="4759271" y="2400306"/>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Rectangle 12" descr="Yellow sidebar"/>
          <p:cNvSpPr/>
          <p:nvPr userDrawn="1"/>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 name="Date Placeholder 3"/>
          <p:cNvSpPr>
            <a:spLocks noGrp="1"/>
          </p:cNvSpPr>
          <p:nvPr>
            <p:ph type="dt" sz="half" idx="10"/>
          </p:nvPr>
        </p:nvSpPr>
        <p:spPr>
          <a:xfrm>
            <a:off x="628650" y="6483928"/>
            <a:ext cx="2057400" cy="237549"/>
          </a:xfrm>
          <a:prstGeom prst="rect">
            <a:avLst/>
          </a:prstGeom>
        </p:spPr>
        <p:txBody>
          <a:bodyPr/>
          <a:lstStyle>
            <a:lvl1pPr>
              <a:defRPr sz="825"/>
            </a:lvl1pPr>
          </a:lstStyle>
          <a:p>
            <a:fld id="{1001848F-E7F6-4E55-B1DE-CC691BBD4F09}" type="datetime1">
              <a:rPr lang="en-US" smtClean="0"/>
              <a:t>10/12/2023</a:t>
            </a:fld>
            <a:endParaRPr lang="en-US"/>
          </a:p>
        </p:txBody>
      </p:sp>
      <p:sp>
        <p:nvSpPr>
          <p:cNvPr id="18" name="Footer Placeholder 4"/>
          <p:cNvSpPr>
            <a:spLocks noGrp="1"/>
          </p:cNvSpPr>
          <p:nvPr>
            <p:ph type="ftr" sz="quarter" idx="11"/>
          </p:nvPr>
        </p:nvSpPr>
        <p:spPr>
          <a:xfrm>
            <a:off x="3028950" y="6483928"/>
            <a:ext cx="3086100" cy="237549"/>
          </a:xfrm>
          <a:prstGeom prst="rect">
            <a:avLst/>
          </a:prstGeom>
        </p:spPr>
        <p:txBody>
          <a:bodyPr/>
          <a:lstStyle>
            <a:lvl1pPr>
              <a:defRPr sz="825"/>
            </a:lvl1pPr>
          </a:lstStyle>
          <a:p>
            <a:endParaRPr lang="en-US"/>
          </a:p>
        </p:txBody>
      </p:sp>
      <p:sp>
        <p:nvSpPr>
          <p:cNvPr id="19" name="Slide Number Placeholder 5"/>
          <p:cNvSpPr>
            <a:spLocks noGrp="1"/>
          </p:cNvSpPr>
          <p:nvPr>
            <p:ph type="sldNum" sz="quarter" idx="12"/>
          </p:nvPr>
        </p:nvSpPr>
        <p:spPr>
          <a:xfrm>
            <a:off x="8416637" y="6529854"/>
            <a:ext cx="457199" cy="191623"/>
          </a:xfrm>
          <a:prstGeom prst="rect">
            <a:avLst/>
          </a:prstGeom>
        </p:spPr>
        <p:txBody>
          <a:bodyPr/>
          <a:lstStyle>
            <a:lvl1pPr algn="r">
              <a:defRPr sz="825"/>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4227185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6"/>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065"/>
            <a:ext cx="4067706" cy="1481791"/>
          </a:xfrm>
          <a:prstGeom prst="rect">
            <a:avLst/>
          </a:prstGeom>
        </p:spPr>
      </p:pic>
      <p:sp>
        <p:nvSpPr>
          <p:cNvPr id="16" name="Title 1"/>
          <p:cNvSpPr>
            <a:spLocks noGrp="1"/>
          </p:cNvSpPr>
          <p:nvPr>
            <p:ph type="title"/>
          </p:nvPr>
        </p:nvSpPr>
        <p:spPr>
          <a:xfrm>
            <a:off x="507277" y="1485854"/>
            <a:ext cx="8335388" cy="736311"/>
          </a:xfrm>
          <a:prstGeom prst="rect">
            <a:avLst/>
          </a:prstGeom>
        </p:spPr>
        <p:txBody>
          <a:bodyPr/>
          <a:lstStyle>
            <a:lvl1pPr>
              <a:defRPr sz="2625" cap="all" baseline="0">
                <a:solidFill>
                  <a:srgbClr val="003764"/>
                </a:solidFill>
              </a:defRPr>
            </a:lvl1pPr>
          </a:lstStyle>
          <a:p>
            <a:r>
              <a:rPr lang="en-US"/>
              <a:t>Click to edit Master title style</a:t>
            </a:r>
          </a:p>
        </p:txBody>
      </p:sp>
      <p:sp>
        <p:nvSpPr>
          <p:cNvPr id="17" name="Text Placeholder 2"/>
          <p:cNvSpPr>
            <a:spLocks noGrp="1"/>
          </p:cNvSpPr>
          <p:nvPr>
            <p:ph type="body" idx="1"/>
          </p:nvPr>
        </p:nvSpPr>
        <p:spPr>
          <a:xfrm>
            <a:off x="507278" y="2385436"/>
            <a:ext cx="4002378" cy="524893"/>
          </a:xfrm>
          <a:prstGeom prst="rect">
            <a:avLst/>
          </a:prstGeom>
        </p:spPr>
        <p:txBody>
          <a:bodyPr anchor="b"/>
          <a:lstStyle>
            <a:lvl1pPr marL="0" indent="0">
              <a:buNone/>
              <a:defRPr sz="1800" b="1">
                <a:solidFill>
                  <a:srgbClr val="003764"/>
                </a:solidFill>
              </a:defRPr>
            </a:lvl1pPr>
            <a:lvl2pPr marL="342884"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4" indent="0">
              <a:buNone/>
              <a:defRPr sz="1200" b="1"/>
            </a:lvl9pPr>
          </a:lstStyle>
          <a:p>
            <a:pPr lvl="0"/>
            <a:r>
              <a:rPr lang="en-US"/>
              <a:t>Edit Master text styles</a:t>
            </a:r>
          </a:p>
        </p:txBody>
      </p:sp>
      <p:sp>
        <p:nvSpPr>
          <p:cNvPr id="18" name="Content Placeholder 3"/>
          <p:cNvSpPr>
            <a:spLocks noGrp="1"/>
          </p:cNvSpPr>
          <p:nvPr>
            <p:ph sz="half" idx="2"/>
          </p:nvPr>
        </p:nvSpPr>
        <p:spPr>
          <a:xfrm>
            <a:off x="507278" y="3003842"/>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1800" b="1">
                <a:solidFill>
                  <a:srgbClr val="003764"/>
                </a:solidFill>
              </a:defRPr>
            </a:lvl1pPr>
            <a:lvl2pPr marL="342884"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4" indent="0">
              <a:buNone/>
              <a:defRPr sz="1200" b="1"/>
            </a:lvl9pPr>
          </a:lstStyle>
          <a:p>
            <a:pPr lvl="0"/>
            <a:r>
              <a:rPr lang="en-US"/>
              <a:t>Edit Master text styles</a:t>
            </a:r>
          </a:p>
        </p:txBody>
      </p:sp>
      <p:sp>
        <p:nvSpPr>
          <p:cNvPr id="20" name="Content Placeholder 5"/>
          <p:cNvSpPr>
            <a:spLocks noGrp="1"/>
          </p:cNvSpPr>
          <p:nvPr>
            <p:ph sz="quarter" idx="4"/>
          </p:nvPr>
        </p:nvSpPr>
        <p:spPr>
          <a:xfrm>
            <a:off x="4790207" y="3003842"/>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Rectangle 13" descr="Yellow sidebar"/>
          <p:cNvSpPr/>
          <p:nvPr userDrawn="1"/>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 name="Date Placeholder 3"/>
          <p:cNvSpPr>
            <a:spLocks noGrp="1"/>
          </p:cNvSpPr>
          <p:nvPr>
            <p:ph type="dt" sz="half" idx="10"/>
          </p:nvPr>
        </p:nvSpPr>
        <p:spPr>
          <a:xfrm>
            <a:off x="628650" y="6483928"/>
            <a:ext cx="2057400" cy="237549"/>
          </a:xfrm>
          <a:prstGeom prst="rect">
            <a:avLst/>
          </a:prstGeom>
        </p:spPr>
        <p:txBody>
          <a:bodyPr/>
          <a:lstStyle>
            <a:lvl1pPr>
              <a:defRPr sz="825"/>
            </a:lvl1pPr>
          </a:lstStyle>
          <a:p>
            <a:fld id="{5E48A247-4D0D-4017-954A-CBEE1B524F16}" type="datetime1">
              <a:rPr lang="en-US" smtClean="0"/>
              <a:t>10/12/2023</a:t>
            </a:fld>
            <a:endParaRPr lang="en-US"/>
          </a:p>
        </p:txBody>
      </p:sp>
      <p:sp>
        <p:nvSpPr>
          <p:cNvPr id="22" name="Footer Placeholder 4"/>
          <p:cNvSpPr>
            <a:spLocks noGrp="1"/>
          </p:cNvSpPr>
          <p:nvPr>
            <p:ph type="ftr" sz="quarter" idx="11"/>
          </p:nvPr>
        </p:nvSpPr>
        <p:spPr>
          <a:xfrm>
            <a:off x="3028950" y="6483928"/>
            <a:ext cx="3086100" cy="237549"/>
          </a:xfrm>
          <a:prstGeom prst="rect">
            <a:avLst/>
          </a:prstGeom>
        </p:spPr>
        <p:txBody>
          <a:bodyPr/>
          <a:lstStyle>
            <a:lvl1pPr>
              <a:defRPr sz="825"/>
            </a:lvl1pPr>
          </a:lstStyle>
          <a:p>
            <a:endParaRPr lang="en-US"/>
          </a:p>
        </p:txBody>
      </p:sp>
      <p:sp>
        <p:nvSpPr>
          <p:cNvPr id="23" name="Slide Number Placeholder 5"/>
          <p:cNvSpPr>
            <a:spLocks noGrp="1"/>
          </p:cNvSpPr>
          <p:nvPr>
            <p:ph type="sldNum" sz="quarter" idx="12"/>
          </p:nvPr>
        </p:nvSpPr>
        <p:spPr>
          <a:xfrm>
            <a:off x="8416637" y="6529854"/>
            <a:ext cx="457199" cy="191623"/>
          </a:xfrm>
          <a:prstGeom prst="rect">
            <a:avLst/>
          </a:prstGeom>
        </p:spPr>
        <p:txBody>
          <a:bodyPr/>
          <a:lstStyle>
            <a:lvl1pPr algn="r">
              <a:defRPr sz="825"/>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197436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6"/>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2"/>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2625" cap="all" baseline="0">
                <a:solidFill>
                  <a:srgbClr val="003764"/>
                </a:solidFill>
              </a:defRPr>
            </a:lvl1pPr>
          </a:lstStyle>
          <a:p>
            <a:r>
              <a:rPr lang="en-US"/>
              <a:t>Click to edit Master title style</a:t>
            </a:r>
          </a:p>
        </p:txBody>
      </p:sp>
      <p:sp>
        <p:nvSpPr>
          <p:cNvPr id="11" name="Rectangle 10" descr="Yellow sidebar"/>
          <p:cNvSpPr/>
          <p:nvPr userDrawn="1"/>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Date Placeholder 3"/>
          <p:cNvSpPr>
            <a:spLocks noGrp="1"/>
          </p:cNvSpPr>
          <p:nvPr>
            <p:ph type="dt" sz="half" idx="10"/>
          </p:nvPr>
        </p:nvSpPr>
        <p:spPr>
          <a:xfrm>
            <a:off x="628650" y="6483928"/>
            <a:ext cx="2057400" cy="237549"/>
          </a:xfrm>
          <a:prstGeom prst="rect">
            <a:avLst/>
          </a:prstGeom>
        </p:spPr>
        <p:txBody>
          <a:bodyPr/>
          <a:lstStyle>
            <a:lvl1pPr>
              <a:defRPr sz="825"/>
            </a:lvl1pPr>
          </a:lstStyle>
          <a:p>
            <a:fld id="{3F43D62C-E4AB-4F6C-BB6E-7C3A3BBC5E2B}" type="datetime1">
              <a:rPr lang="en-US" smtClean="0"/>
              <a:t>10/12/2023</a:t>
            </a:fld>
            <a:endParaRPr lang="en-US"/>
          </a:p>
        </p:txBody>
      </p:sp>
      <p:sp>
        <p:nvSpPr>
          <p:cNvPr id="14" name="Footer Placeholder 4"/>
          <p:cNvSpPr>
            <a:spLocks noGrp="1"/>
          </p:cNvSpPr>
          <p:nvPr>
            <p:ph type="ftr" sz="quarter" idx="11"/>
          </p:nvPr>
        </p:nvSpPr>
        <p:spPr>
          <a:xfrm>
            <a:off x="3028950" y="6483928"/>
            <a:ext cx="3086100" cy="237549"/>
          </a:xfrm>
          <a:prstGeom prst="rect">
            <a:avLst/>
          </a:prstGeom>
        </p:spPr>
        <p:txBody>
          <a:bodyPr/>
          <a:lstStyle>
            <a:lvl1pPr>
              <a:defRPr sz="825"/>
            </a:lvl1pPr>
          </a:lstStyle>
          <a:p>
            <a:endParaRPr lang="en-US"/>
          </a:p>
        </p:txBody>
      </p:sp>
      <p:sp>
        <p:nvSpPr>
          <p:cNvPr id="15" name="Slide Number Placeholder 5"/>
          <p:cNvSpPr>
            <a:spLocks noGrp="1"/>
          </p:cNvSpPr>
          <p:nvPr>
            <p:ph type="sldNum" sz="quarter" idx="12"/>
          </p:nvPr>
        </p:nvSpPr>
        <p:spPr>
          <a:xfrm>
            <a:off x="8416637" y="6529854"/>
            <a:ext cx="457199" cy="191623"/>
          </a:xfrm>
          <a:prstGeom prst="rect">
            <a:avLst/>
          </a:prstGeom>
        </p:spPr>
        <p:txBody>
          <a:bodyPr/>
          <a:lstStyle>
            <a:lvl1pPr algn="r">
              <a:defRPr sz="825"/>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12251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6"/>
            <a:ext cx="3286396"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2"/>
            <a:ext cx="4067706" cy="1481791"/>
          </a:xfrm>
          <a:prstGeom prst="rect">
            <a:avLst/>
          </a:prstGeom>
        </p:spPr>
      </p:pic>
      <p:sp>
        <p:nvSpPr>
          <p:cNvPr id="8" name="Rectangle 7" descr="Yellow sidebar"/>
          <p:cNvSpPr/>
          <p:nvPr userDrawn="1"/>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 name="Date Placeholder 3"/>
          <p:cNvSpPr>
            <a:spLocks noGrp="1"/>
          </p:cNvSpPr>
          <p:nvPr>
            <p:ph type="dt" sz="half" idx="10"/>
          </p:nvPr>
        </p:nvSpPr>
        <p:spPr>
          <a:xfrm>
            <a:off x="628650" y="6483928"/>
            <a:ext cx="2057400" cy="237549"/>
          </a:xfrm>
          <a:prstGeom prst="rect">
            <a:avLst/>
          </a:prstGeom>
        </p:spPr>
        <p:txBody>
          <a:bodyPr/>
          <a:lstStyle>
            <a:lvl1pPr>
              <a:defRPr sz="825"/>
            </a:lvl1pPr>
          </a:lstStyle>
          <a:p>
            <a:fld id="{92275FF0-9E97-4E0A-B533-109FB6621FD2}" type="datetime1">
              <a:rPr lang="en-US" smtClean="0"/>
              <a:t>10/12/2023</a:t>
            </a:fld>
            <a:endParaRPr lang="en-US"/>
          </a:p>
        </p:txBody>
      </p:sp>
      <p:sp>
        <p:nvSpPr>
          <p:cNvPr id="12" name="Footer Placeholder 4"/>
          <p:cNvSpPr>
            <a:spLocks noGrp="1"/>
          </p:cNvSpPr>
          <p:nvPr>
            <p:ph type="ftr" sz="quarter" idx="11"/>
          </p:nvPr>
        </p:nvSpPr>
        <p:spPr>
          <a:xfrm>
            <a:off x="3028950" y="6483928"/>
            <a:ext cx="3086100" cy="237549"/>
          </a:xfrm>
          <a:prstGeom prst="rect">
            <a:avLst/>
          </a:prstGeom>
        </p:spPr>
        <p:txBody>
          <a:bodyPr/>
          <a:lstStyle>
            <a:lvl1pPr>
              <a:defRPr sz="825"/>
            </a:lvl1pPr>
          </a:lstStyle>
          <a:p>
            <a:endParaRPr lang="en-US"/>
          </a:p>
        </p:txBody>
      </p:sp>
      <p:sp>
        <p:nvSpPr>
          <p:cNvPr id="13" name="Slide Number Placeholder 5"/>
          <p:cNvSpPr>
            <a:spLocks noGrp="1"/>
          </p:cNvSpPr>
          <p:nvPr>
            <p:ph type="sldNum" sz="quarter" idx="12"/>
          </p:nvPr>
        </p:nvSpPr>
        <p:spPr>
          <a:xfrm>
            <a:off x="8416637" y="6529854"/>
            <a:ext cx="457199" cy="191623"/>
          </a:xfrm>
          <a:prstGeom prst="rect">
            <a:avLst/>
          </a:prstGeom>
        </p:spPr>
        <p:txBody>
          <a:bodyPr/>
          <a:lstStyle>
            <a:lvl1pPr algn="r">
              <a:defRPr sz="825"/>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1926409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6"/>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2"/>
            <a:ext cx="4067706" cy="1481791"/>
          </a:xfrm>
          <a:prstGeom prst="rect">
            <a:avLst/>
          </a:prstGeom>
        </p:spPr>
      </p:pic>
      <p:sp>
        <p:nvSpPr>
          <p:cNvPr id="14" name="Title 1"/>
          <p:cNvSpPr>
            <a:spLocks noGrp="1"/>
          </p:cNvSpPr>
          <p:nvPr>
            <p:ph type="title"/>
          </p:nvPr>
        </p:nvSpPr>
        <p:spPr>
          <a:xfrm>
            <a:off x="486495" y="1385541"/>
            <a:ext cx="3160715" cy="1409614"/>
          </a:xfrm>
          <a:prstGeom prst="rect">
            <a:avLst/>
          </a:prstGeom>
        </p:spPr>
        <p:txBody>
          <a:bodyPr anchor="b"/>
          <a:lstStyle>
            <a:lvl1pPr>
              <a:defRPr sz="2625" cap="all" baseline="0">
                <a:solidFill>
                  <a:srgbClr val="003764"/>
                </a:solidFill>
              </a:defRPr>
            </a:lvl1pPr>
          </a:lstStyle>
          <a:p>
            <a:r>
              <a:rPr lang="en-US"/>
              <a:t>Click to edit Master title style</a:t>
            </a:r>
          </a:p>
        </p:txBody>
      </p:sp>
      <p:sp>
        <p:nvSpPr>
          <p:cNvPr id="16" name="Text Placeholder 3"/>
          <p:cNvSpPr>
            <a:spLocks noGrp="1"/>
          </p:cNvSpPr>
          <p:nvPr>
            <p:ph type="body" sz="half" idx="2"/>
          </p:nvPr>
        </p:nvSpPr>
        <p:spPr>
          <a:xfrm>
            <a:off x="486495" y="2888673"/>
            <a:ext cx="3160715" cy="3492378"/>
          </a:xfrm>
          <a:prstGeom prst="rect">
            <a:avLst/>
          </a:prstGeom>
        </p:spPr>
        <p:txBody>
          <a:bodyPr/>
          <a:lstStyle>
            <a:lvl1pPr marL="0" indent="0">
              <a:buNone/>
              <a:defRPr sz="1200">
                <a:solidFill>
                  <a:srgbClr val="003764"/>
                </a:solidFill>
              </a:defRPr>
            </a:lvl1pPr>
            <a:lvl2pPr marL="342884" indent="0">
              <a:buNone/>
              <a:defRPr sz="1050"/>
            </a:lvl2pPr>
            <a:lvl3pPr marL="685766" indent="0">
              <a:buNone/>
              <a:defRPr sz="900"/>
            </a:lvl3pPr>
            <a:lvl4pPr marL="1028649" indent="0">
              <a:buNone/>
              <a:defRPr sz="750"/>
            </a:lvl4pPr>
            <a:lvl5pPr marL="1371532" indent="0">
              <a:buNone/>
              <a:defRPr sz="750"/>
            </a:lvl5pPr>
            <a:lvl6pPr marL="1714415" indent="0">
              <a:buNone/>
              <a:defRPr sz="750"/>
            </a:lvl6pPr>
            <a:lvl7pPr marL="2057297" indent="0">
              <a:buNone/>
              <a:defRPr sz="750"/>
            </a:lvl7pPr>
            <a:lvl8pPr marL="2400180" indent="0">
              <a:buNone/>
              <a:defRPr sz="750"/>
            </a:lvl8pPr>
            <a:lvl9pPr marL="2743064" indent="0">
              <a:buNone/>
              <a:defRPr sz="750"/>
            </a:lvl9pPr>
          </a:lstStyle>
          <a:p>
            <a:pPr lvl="0"/>
            <a:r>
              <a:rPr lang="en-US"/>
              <a:t>Edit Master text styles</a:t>
            </a:r>
          </a:p>
        </p:txBody>
      </p:sp>
      <p:sp>
        <p:nvSpPr>
          <p:cNvPr id="15" name="Content Placeholder 2"/>
          <p:cNvSpPr>
            <a:spLocks noGrp="1"/>
          </p:cNvSpPr>
          <p:nvPr>
            <p:ph idx="1"/>
          </p:nvPr>
        </p:nvSpPr>
        <p:spPr>
          <a:xfrm>
            <a:off x="3863541" y="1569027"/>
            <a:ext cx="5041469" cy="4812024"/>
          </a:xfrm>
          <a:prstGeom prst="rect">
            <a:avLst/>
          </a:prstGeom>
        </p:spPr>
        <p:txBody>
          <a:bodyPr/>
          <a:lstStyle>
            <a:lvl1pPr>
              <a:defRPr sz="2400">
                <a:solidFill>
                  <a:srgbClr val="003764"/>
                </a:solidFill>
              </a:defRPr>
            </a:lvl1pPr>
            <a:lvl2pPr>
              <a:defRPr sz="2100">
                <a:solidFill>
                  <a:srgbClr val="003764"/>
                </a:solidFill>
              </a:defRPr>
            </a:lvl2pPr>
            <a:lvl3pPr>
              <a:defRPr sz="1800">
                <a:solidFill>
                  <a:srgbClr val="003764"/>
                </a:solidFill>
              </a:defRPr>
            </a:lvl3pPr>
            <a:lvl4pPr>
              <a:defRPr sz="1500">
                <a:solidFill>
                  <a:srgbClr val="003764"/>
                </a:solidFill>
              </a:defRPr>
            </a:lvl4pPr>
            <a:lvl5pPr>
              <a:defRPr sz="1500">
                <a:solidFill>
                  <a:srgbClr val="003764"/>
                </a:solidFill>
              </a:defRPr>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Rectangle 12" descr="Yellow sidebar"/>
          <p:cNvSpPr/>
          <p:nvPr userDrawn="1"/>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 name="Date Placeholder 3"/>
          <p:cNvSpPr>
            <a:spLocks noGrp="1"/>
          </p:cNvSpPr>
          <p:nvPr>
            <p:ph type="dt" sz="half" idx="10"/>
          </p:nvPr>
        </p:nvSpPr>
        <p:spPr>
          <a:xfrm>
            <a:off x="628650" y="6483928"/>
            <a:ext cx="2057400" cy="237549"/>
          </a:xfrm>
          <a:prstGeom prst="rect">
            <a:avLst/>
          </a:prstGeom>
        </p:spPr>
        <p:txBody>
          <a:bodyPr/>
          <a:lstStyle>
            <a:lvl1pPr>
              <a:defRPr sz="825"/>
            </a:lvl1pPr>
          </a:lstStyle>
          <a:p>
            <a:fld id="{A3C062AC-1CC2-40A8-B531-F2154AC26E35}" type="datetime1">
              <a:rPr lang="en-US" smtClean="0"/>
              <a:t>10/12/2023</a:t>
            </a:fld>
            <a:endParaRPr lang="en-US"/>
          </a:p>
        </p:txBody>
      </p:sp>
      <p:sp>
        <p:nvSpPr>
          <p:cNvPr id="18" name="Footer Placeholder 4"/>
          <p:cNvSpPr>
            <a:spLocks noGrp="1"/>
          </p:cNvSpPr>
          <p:nvPr>
            <p:ph type="ftr" sz="quarter" idx="11"/>
          </p:nvPr>
        </p:nvSpPr>
        <p:spPr>
          <a:xfrm>
            <a:off x="3028950" y="6483928"/>
            <a:ext cx="3086100" cy="237549"/>
          </a:xfrm>
          <a:prstGeom prst="rect">
            <a:avLst/>
          </a:prstGeom>
        </p:spPr>
        <p:txBody>
          <a:bodyPr/>
          <a:lstStyle>
            <a:lvl1pPr>
              <a:defRPr sz="825"/>
            </a:lvl1pPr>
          </a:lstStyle>
          <a:p>
            <a:endParaRPr lang="en-US"/>
          </a:p>
        </p:txBody>
      </p:sp>
      <p:sp>
        <p:nvSpPr>
          <p:cNvPr id="19" name="Slide Number Placeholder 5"/>
          <p:cNvSpPr>
            <a:spLocks noGrp="1"/>
          </p:cNvSpPr>
          <p:nvPr>
            <p:ph type="sldNum" sz="quarter" idx="12"/>
          </p:nvPr>
        </p:nvSpPr>
        <p:spPr>
          <a:xfrm>
            <a:off x="8416637" y="6529854"/>
            <a:ext cx="457199" cy="191623"/>
          </a:xfrm>
          <a:prstGeom prst="rect">
            <a:avLst/>
          </a:prstGeom>
        </p:spPr>
        <p:txBody>
          <a:bodyPr/>
          <a:lstStyle>
            <a:lvl1pPr algn="r">
              <a:defRPr sz="825"/>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2245539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6"/>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2"/>
            <a:ext cx="4067706" cy="1481791"/>
          </a:xfrm>
          <a:prstGeom prst="rect">
            <a:avLst/>
          </a:prstGeom>
        </p:spPr>
      </p:pic>
      <p:sp>
        <p:nvSpPr>
          <p:cNvPr id="14" name="Title 1"/>
          <p:cNvSpPr>
            <a:spLocks noGrp="1"/>
          </p:cNvSpPr>
          <p:nvPr>
            <p:ph type="title"/>
          </p:nvPr>
        </p:nvSpPr>
        <p:spPr>
          <a:xfrm>
            <a:off x="403371" y="1385541"/>
            <a:ext cx="3358139" cy="1409614"/>
          </a:xfrm>
          <a:prstGeom prst="rect">
            <a:avLst/>
          </a:prstGeom>
        </p:spPr>
        <p:txBody>
          <a:bodyPr anchor="b"/>
          <a:lstStyle>
            <a:lvl1pPr>
              <a:defRPr sz="2625" cap="all" baseline="0">
                <a:solidFill>
                  <a:srgbClr val="003764"/>
                </a:solidFill>
              </a:defRPr>
            </a:lvl1pPr>
          </a:lstStyle>
          <a:p>
            <a:r>
              <a:rPr lang="en-US"/>
              <a:t>Click to edit Master title style</a:t>
            </a:r>
          </a:p>
        </p:txBody>
      </p:sp>
      <p:sp>
        <p:nvSpPr>
          <p:cNvPr id="16" name="Text Placeholder 3"/>
          <p:cNvSpPr>
            <a:spLocks noGrp="1"/>
          </p:cNvSpPr>
          <p:nvPr>
            <p:ph type="body" sz="half" idx="2"/>
          </p:nvPr>
        </p:nvSpPr>
        <p:spPr>
          <a:xfrm>
            <a:off x="403371" y="2888675"/>
            <a:ext cx="3358139" cy="3542831"/>
          </a:xfrm>
          <a:prstGeom prst="rect">
            <a:avLst/>
          </a:prstGeom>
        </p:spPr>
        <p:txBody>
          <a:bodyPr/>
          <a:lstStyle>
            <a:lvl1pPr marL="0" indent="0">
              <a:buNone/>
              <a:defRPr sz="1200">
                <a:solidFill>
                  <a:srgbClr val="003764"/>
                </a:solidFill>
              </a:defRPr>
            </a:lvl1pPr>
            <a:lvl2pPr marL="342884" indent="0">
              <a:buNone/>
              <a:defRPr sz="1050"/>
            </a:lvl2pPr>
            <a:lvl3pPr marL="685766" indent="0">
              <a:buNone/>
              <a:defRPr sz="900"/>
            </a:lvl3pPr>
            <a:lvl4pPr marL="1028649" indent="0">
              <a:buNone/>
              <a:defRPr sz="750"/>
            </a:lvl4pPr>
            <a:lvl5pPr marL="1371532" indent="0">
              <a:buNone/>
              <a:defRPr sz="750"/>
            </a:lvl5pPr>
            <a:lvl6pPr marL="1714415" indent="0">
              <a:buNone/>
              <a:defRPr sz="750"/>
            </a:lvl6pPr>
            <a:lvl7pPr marL="2057297" indent="0">
              <a:buNone/>
              <a:defRPr sz="750"/>
            </a:lvl7pPr>
            <a:lvl8pPr marL="2400180" indent="0">
              <a:buNone/>
              <a:defRPr sz="750"/>
            </a:lvl8pPr>
            <a:lvl9pPr marL="2743064" indent="0">
              <a:buNone/>
              <a:defRPr sz="750"/>
            </a:lvl9pPr>
          </a:lstStyle>
          <a:p>
            <a:pPr lvl="0"/>
            <a:r>
              <a:rPr lang="en-US"/>
              <a:t>Edit Master text styles</a:t>
            </a:r>
          </a:p>
        </p:txBody>
      </p:sp>
      <p:sp>
        <p:nvSpPr>
          <p:cNvPr id="15" name="Content Placeholder 2"/>
          <p:cNvSpPr>
            <a:spLocks noGrp="1"/>
          </p:cNvSpPr>
          <p:nvPr>
            <p:ph idx="1"/>
          </p:nvPr>
        </p:nvSpPr>
        <p:spPr>
          <a:xfrm>
            <a:off x="4024048" y="1569028"/>
            <a:ext cx="4839398" cy="4862477"/>
          </a:xfrm>
          <a:prstGeom prst="rect">
            <a:avLst/>
          </a:prstGeom>
        </p:spPr>
        <p:txBody>
          <a:bodyPr/>
          <a:lstStyle>
            <a:lvl1pPr>
              <a:defRPr sz="2400">
                <a:solidFill>
                  <a:srgbClr val="003764"/>
                </a:solidFill>
              </a:defRPr>
            </a:lvl1pPr>
            <a:lvl2pPr>
              <a:defRPr sz="2100">
                <a:solidFill>
                  <a:srgbClr val="003764"/>
                </a:solidFill>
              </a:defRPr>
            </a:lvl2pPr>
            <a:lvl3pPr>
              <a:defRPr sz="1800">
                <a:solidFill>
                  <a:srgbClr val="003764"/>
                </a:solidFill>
              </a:defRPr>
            </a:lvl3pPr>
            <a:lvl4pPr>
              <a:defRPr sz="1500">
                <a:solidFill>
                  <a:srgbClr val="003764"/>
                </a:solidFill>
              </a:defRPr>
            </a:lvl4pPr>
            <a:lvl5pPr>
              <a:defRPr sz="1500">
                <a:solidFill>
                  <a:srgbClr val="003764"/>
                </a:solidFill>
              </a:defRPr>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Rectangle 12" descr="Yellow sidebar"/>
          <p:cNvSpPr/>
          <p:nvPr userDrawn="1"/>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 name="Date Placeholder 3"/>
          <p:cNvSpPr>
            <a:spLocks noGrp="1"/>
          </p:cNvSpPr>
          <p:nvPr>
            <p:ph type="dt" sz="half" idx="10"/>
          </p:nvPr>
        </p:nvSpPr>
        <p:spPr>
          <a:xfrm>
            <a:off x="628650" y="6483928"/>
            <a:ext cx="2057400" cy="237549"/>
          </a:xfrm>
          <a:prstGeom prst="rect">
            <a:avLst/>
          </a:prstGeom>
        </p:spPr>
        <p:txBody>
          <a:bodyPr/>
          <a:lstStyle>
            <a:lvl1pPr>
              <a:defRPr sz="825"/>
            </a:lvl1pPr>
          </a:lstStyle>
          <a:p>
            <a:fld id="{06EA93EB-E55E-4DBB-B6AA-C54A9BA5E4A4}" type="datetime1">
              <a:rPr lang="en-US" smtClean="0"/>
              <a:t>10/12/2023</a:t>
            </a:fld>
            <a:endParaRPr lang="en-US"/>
          </a:p>
        </p:txBody>
      </p:sp>
      <p:sp>
        <p:nvSpPr>
          <p:cNvPr id="18" name="Footer Placeholder 4"/>
          <p:cNvSpPr>
            <a:spLocks noGrp="1"/>
          </p:cNvSpPr>
          <p:nvPr>
            <p:ph type="ftr" sz="quarter" idx="11"/>
          </p:nvPr>
        </p:nvSpPr>
        <p:spPr>
          <a:xfrm>
            <a:off x="3028950" y="6483928"/>
            <a:ext cx="3086100" cy="237549"/>
          </a:xfrm>
          <a:prstGeom prst="rect">
            <a:avLst/>
          </a:prstGeom>
        </p:spPr>
        <p:txBody>
          <a:bodyPr/>
          <a:lstStyle>
            <a:lvl1pPr>
              <a:defRPr sz="825"/>
            </a:lvl1pPr>
          </a:lstStyle>
          <a:p>
            <a:endParaRPr lang="en-US"/>
          </a:p>
        </p:txBody>
      </p:sp>
      <p:sp>
        <p:nvSpPr>
          <p:cNvPr id="19" name="Slide Number Placeholder 5"/>
          <p:cNvSpPr>
            <a:spLocks noGrp="1"/>
          </p:cNvSpPr>
          <p:nvPr>
            <p:ph type="sldNum" sz="quarter" idx="12"/>
          </p:nvPr>
        </p:nvSpPr>
        <p:spPr>
          <a:xfrm>
            <a:off x="8416637" y="6529854"/>
            <a:ext cx="457199" cy="191623"/>
          </a:xfrm>
          <a:prstGeom prst="rect">
            <a:avLst/>
          </a:prstGeom>
        </p:spPr>
        <p:txBody>
          <a:bodyPr/>
          <a:lstStyle>
            <a:lvl1pPr algn="r">
              <a:defRPr sz="825"/>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379874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233675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73" r:id="rId12"/>
    <p:sldLayoutId id="2147483674" r:id="rId13"/>
    <p:sldLayoutId id="2147483660" r:id="rId14"/>
    <p:sldLayoutId id="2147483661" r:id="rId15"/>
    <p:sldLayoutId id="2147483662" r:id="rId16"/>
    <p:sldLayoutId id="2147483663" r:id="rId17"/>
    <p:sldLayoutId id="2147483664" r:id="rId18"/>
    <p:sldLayoutId id="2147483665" r:id="rId19"/>
    <p:sldLayoutId id="2147483666" r:id="rId20"/>
    <p:sldLayoutId id="2147483667" r:id="rId21"/>
    <p:sldLayoutId id="2147483668" r:id="rId22"/>
    <p:sldLayoutId id="2147483651" r:id="rId23"/>
    <p:sldLayoutId id="2147483672" r:id="rId24"/>
    <p:sldLayoutId id="2147483686" r:id="rId2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kingram@sbctc.edu"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mailto:wbelden@sbctc.edu"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sbctc.edu/colleges-staff/programs-services/professional-technical/default.aspx" TargetMode="External"/><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3" Type="http://schemas.openxmlformats.org/officeDocument/2006/relationships/hyperlink" Target="https://app.leg.wa.gov/billsummary?Year=2023&amp;BillNumber=1316" TargetMode="External"/><Relationship Id="rId2" Type="http://schemas.openxmlformats.org/officeDocument/2006/relationships/notesSlide" Target="../notesSlides/notesSlide10.xml"/><Relationship Id="rId1" Type="http://schemas.openxmlformats.org/officeDocument/2006/relationships/slideLayout" Target="../slideLayouts/slideLayout15.xml"/><Relationship Id="rId4" Type="http://schemas.openxmlformats.org/officeDocument/2006/relationships/hyperlink" Target="https://app.leg.wa.gov/billsummary?billnumber=5048&amp;year=2023"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3" Type="http://schemas.openxmlformats.org/officeDocument/2006/relationships/hyperlink" Target="https://tableau.sbctc.edu/#/site/RESEARCH/views/WorkforceEnrollmentDashboard/CIPCodeEnrollment/tdulany/cebedaff-c17c-47d1-9c25-efde1f575c98?:display_count=n&amp;:iid=1&amp;:origin=viz_share_link&amp;:showVizHome=n" TargetMode="External"/><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5.xml"/></Relationships>
</file>

<file path=ppt/slides/_rels/slide23.xml.rels><?xml version="1.0" encoding="UTF-8" standalone="yes"?>
<Relationships xmlns="http://schemas.openxmlformats.org/package/2006/relationships"><Relationship Id="rId8" Type="http://schemas.openxmlformats.org/officeDocument/2006/relationships/hyperlink" Target="mailto:kingram@sbctc.edu" TargetMode="External"/><Relationship Id="rId13" Type="http://schemas.openxmlformats.org/officeDocument/2006/relationships/hyperlink" Target="mailto:ghoward@sbctc.edu" TargetMode="External"/><Relationship Id="rId3" Type="http://schemas.openxmlformats.org/officeDocument/2006/relationships/hyperlink" Target="mailto:kwheeler@sbctc.edu" TargetMode="External"/><Relationship Id="rId7" Type="http://schemas.openxmlformats.org/officeDocument/2006/relationships/hyperlink" Target="mailto:wbelden@sbctc.edu" TargetMode="External"/><Relationship Id="rId12" Type="http://schemas.openxmlformats.org/officeDocument/2006/relationships/hyperlink" Target="mailto:smcbride@sbctc.edu" TargetMode="External"/><Relationship Id="rId2" Type="http://schemas.openxmlformats.org/officeDocument/2006/relationships/hyperlink" Target="mailto:mbruin@sbctc.edu" TargetMode="External"/><Relationship Id="rId1" Type="http://schemas.openxmlformats.org/officeDocument/2006/relationships/slideLayout" Target="../slideLayouts/slideLayout15.xml"/><Relationship Id="rId6" Type="http://schemas.openxmlformats.org/officeDocument/2006/relationships/hyperlink" Target="mailto:vchungtuyco@sbctc.edu" TargetMode="External"/><Relationship Id="rId11" Type="http://schemas.openxmlformats.org/officeDocument/2006/relationships/hyperlink" Target="mailto:mharper@sbctc.edu" TargetMode="External"/><Relationship Id="rId5" Type="http://schemas.openxmlformats.org/officeDocument/2006/relationships/hyperlink" Target="mailto:dmarshall@sbctc.edu" TargetMode="External"/><Relationship Id="rId10" Type="http://schemas.openxmlformats.org/officeDocument/2006/relationships/hyperlink" Target="mailto:anikolaeva@sbctc.edu" TargetMode="External"/><Relationship Id="rId4" Type="http://schemas.openxmlformats.org/officeDocument/2006/relationships/hyperlink" Target="mailto:cmckinnon@sbctc.edu" TargetMode="External"/><Relationship Id="rId9" Type="http://schemas.openxmlformats.org/officeDocument/2006/relationships/hyperlink" Target="mailto:smeans@sbctc.edu" TargetMode="External"/><Relationship Id="rId14" Type="http://schemas.openxmlformats.org/officeDocument/2006/relationships/hyperlink" Target="mailto:kgitchel@sbctc.edu"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hyperlink" Target="https://www.sbctc.edu/resources/documents/about/agency/strategic-plan/strategic-plan.pdf" TargetMode="Externa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3" Type="http://schemas.openxmlformats.org/officeDocument/2006/relationships/hyperlink" Target="https://www.sbctc.edu/colleges-staff/programs-services/customized-training/" TargetMode="External"/><Relationship Id="rId2" Type="http://schemas.openxmlformats.org/officeDocument/2006/relationships/hyperlink" Target="https://www.sbctc.edu/colleges-staff/grants/job-skills-grant.aspx" TargetMode="Externa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000"/>
              <a:t>Washington’s Community and technical colleges</a:t>
            </a:r>
          </a:p>
        </p:txBody>
      </p:sp>
      <p:sp>
        <p:nvSpPr>
          <p:cNvPr id="6" name="Text Placeholder 5"/>
          <p:cNvSpPr>
            <a:spLocks noGrp="1"/>
          </p:cNvSpPr>
          <p:nvPr>
            <p:ph type="body" sz="quarter" idx="10"/>
          </p:nvPr>
        </p:nvSpPr>
        <p:spPr>
          <a:xfrm>
            <a:off x="369888" y="5769402"/>
            <a:ext cx="7808912" cy="758825"/>
          </a:xfrm>
        </p:spPr>
        <p:txBody>
          <a:bodyPr/>
          <a:lstStyle/>
          <a:p>
            <a:r>
              <a:rPr lang="en-US" sz="2800" i="1"/>
              <a:t>SBCTC Fall 2023 WEC Update</a:t>
            </a:r>
          </a:p>
        </p:txBody>
      </p:sp>
    </p:spTree>
    <p:extLst>
      <p:ext uri="{BB962C8B-B14F-4D97-AF65-F5344CB8AC3E}">
        <p14:creationId xmlns:p14="http://schemas.microsoft.com/office/powerpoint/2010/main" val="3283783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p:txBody>
          <a:bodyPr/>
          <a:lstStyle/>
          <a:p>
            <a:r>
              <a:rPr lang="en-US"/>
              <a:t>Funding opportunities</a:t>
            </a:r>
          </a:p>
        </p:txBody>
      </p:sp>
      <p:sp>
        <p:nvSpPr>
          <p:cNvPr id="3" name="Content Placeholder 2">
            <a:extLst>
              <a:ext uri="{FF2B5EF4-FFF2-40B4-BE49-F238E27FC236}">
                <a16:creationId xmlns:a16="http://schemas.microsoft.com/office/drawing/2014/main" id="{01B0B806-200F-4863-920F-16A5FBA1CF1C}"/>
              </a:ext>
            </a:extLst>
          </p:cNvPr>
          <p:cNvSpPr>
            <a:spLocks noGrp="1"/>
          </p:cNvSpPr>
          <p:nvPr>
            <p:ph idx="1"/>
          </p:nvPr>
        </p:nvSpPr>
        <p:spPr>
          <a:xfrm>
            <a:off x="536860" y="2159855"/>
            <a:ext cx="8336975" cy="4442845"/>
          </a:xfrm>
        </p:spPr>
        <p:txBody>
          <a:bodyPr lIns="91440" tIns="45720" rIns="91440" bIns="45720" anchor="t"/>
          <a:lstStyle/>
          <a:p>
            <a:pPr>
              <a:buNone/>
            </a:pPr>
            <a:r>
              <a:rPr lang="en-US" sz="2400" b="1" dirty="0">
                <a:latin typeface="Arial"/>
                <a:cs typeface="Arial"/>
              </a:rPr>
              <a:t>Career Launch Equipment Funding</a:t>
            </a:r>
          </a:p>
          <a:p>
            <a:pPr>
              <a:buNone/>
            </a:pPr>
            <a:r>
              <a:rPr lang="en-US" sz="2000" dirty="0">
                <a:latin typeface="Arial"/>
                <a:cs typeface="Arial"/>
              </a:rPr>
              <a:t>$5Million for capital equipment in the current biennium</a:t>
            </a:r>
          </a:p>
          <a:p>
            <a:r>
              <a:rPr lang="en-US" sz="2000">
                <a:latin typeface="Arial"/>
                <a:cs typeface="Arial"/>
              </a:rPr>
              <a:t>Competitive grant process through OMGS.</a:t>
            </a:r>
            <a:endParaRPr lang="en-US" sz="2000" dirty="0">
              <a:latin typeface="Arial"/>
              <a:cs typeface="Arial"/>
            </a:endParaRPr>
          </a:p>
          <a:p>
            <a:r>
              <a:rPr lang="en-US" sz="2000" dirty="0">
                <a:latin typeface="Arial"/>
                <a:cs typeface="Arial"/>
              </a:rPr>
              <a:t>First round of requests open October 19th and closes November 30th.</a:t>
            </a:r>
          </a:p>
          <a:p>
            <a:r>
              <a:rPr lang="en-US" sz="2000" dirty="0">
                <a:latin typeface="Arial"/>
                <a:cs typeface="Arial"/>
              </a:rPr>
              <a:t>Webinar for potential applicants is scheduled for October 26th at 1:00pm.</a:t>
            </a:r>
          </a:p>
          <a:p>
            <a:endParaRPr lang="en-US" sz="2000" dirty="0">
              <a:latin typeface="Arial"/>
              <a:cs typeface="Arial"/>
            </a:endParaRPr>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10</a:t>
            </a:fld>
            <a:endParaRPr lang="en-US"/>
          </a:p>
        </p:txBody>
      </p:sp>
    </p:spTree>
    <p:extLst>
      <p:ext uri="{BB962C8B-B14F-4D97-AF65-F5344CB8AC3E}">
        <p14:creationId xmlns:p14="http://schemas.microsoft.com/office/powerpoint/2010/main" val="25841929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a:xfrm>
            <a:off x="536860" y="1355383"/>
            <a:ext cx="8336975" cy="503067"/>
          </a:xfrm>
        </p:spPr>
        <p:txBody>
          <a:bodyPr/>
          <a:lstStyle/>
          <a:p>
            <a:r>
              <a:rPr lang="en-US" sz="3200" b="1">
                <a:latin typeface="Franklin Gothic Book" panose="020B0503020102020204" pitchFamily="34" charset="0"/>
              </a:rPr>
              <a:t>Sector Response (Anna)</a:t>
            </a:r>
            <a:endParaRPr lang="en-US" sz="3200"/>
          </a:p>
        </p:txBody>
      </p:sp>
      <p:sp>
        <p:nvSpPr>
          <p:cNvPr id="3" name="Content Placeholder 2">
            <a:extLst>
              <a:ext uri="{FF2B5EF4-FFF2-40B4-BE49-F238E27FC236}">
                <a16:creationId xmlns:a16="http://schemas.microsoft.com/office/drawing/2014/main" id="{01B0B806-200F-4863-920F-16A5FBA1CF1C}"/>
              </a:ext>
            </a:extLst>
          </p:cNvPr>
          <p:cNvSpPr>
            <a:spLocks noGrp="1"/>
          </p:cNvSpPr>
          <p:nvPr>
            <p:ph idx="1"/>
          </p:nvPr>
        </p:nvSpPr>
        <p:spPr>
          <a:xfrm>
            <a:off x="536860" y="1858450"/>
            <a:ext cx="8336975" cy="4999550"/>
          </a:xfrm>
        </p:spPr>
        <p:txBody>
          <a:bodyPr lIns="91440" tIns="45720" rIns="91440" bIns="45720" anchor="t"/>
          <a:lstStyle/>
          <a:p>
            <a:pPr marL="0" indent="0">
              <a:buNone/>
            </a:pPr>
            <a:r>
              <a:rPr lang="en-US" sz="1600" b="1" dirty="0">
                <a:latin typeface="Franklin Gothic Book"/>
              </a:rPr>
              <a:t>Sector Response: </a:t>
            </a:r>
            <a:r>
              <a:rPr lang="en-US" sz="1600" dirty="0">
                <a:latin typeface="Franklin Gothic Book"/>
              </a:rPr>
              <a:t>Support colleges as they deliver career and sector-based educational opportunities to students</a:t>
            </a:r>
          </a:p>
          <a:p>
            <a:r>
              <a:rPr lang="en-US" sz="1600" dirty="0"/>
              <a:t>Team Members: </a:t>
            </a:r>
            <a:r>
              <a:rPr lang="en-US" sz="1600" dirty="0">
                <a:latin typeface="Franklin Gothic Book"/>
              </a:rPr>
              <a:t>Anna Nikolaeva, Shanna McBride, and Megan Harper</a:t>
            </a:r>
          </a:p>
          <a:p>
            <a:r>
              <a:rPr lang="en-US" sz="1600" dirty="0"/>
              <a:t>Worker Retraining Updates </a:t>
            </a:r>
          </a:p>
          <a:p>
            <a:pPr lvl="1"/>
            <a:r>
              <a:rPr lang="en-US" sz="1200" dirty="0"/>
              <a:t>Worker Retraining Funding Formula Workgroup</a:t>
            </a:r>
          </a:p>
          <a:p>
            <a:pPr lvl="1"/>
            <a:r>
              <a:rPr lang="en-US" sz="1200" dirty="0">
                <a:latin typeface="Franklin Gothic Book"/>
              </a:rPr>
              <a:t>Nursing/Allied Health DTA WRT Eligibility </a:t>
            </a:r>
          </a:p>
          <a:p>
            <a:r>
              <a:rPr lang="en-US" sz="1600" dirty="0">
                <a:latin typeface="Franklin Gothic Book"/>
              </a:rPr>
              <a:t>Nursing: SB 5582 Implementation </a:t>
            </a:r>
          </a:p>
          <a:p>
            <a:pPr marL="0" indent="0">
              <a:buNone/>
            </a:pPr>
            <a:endParaRPr lang="en-US" sz="1600">
              <a:latin typeface="Franklin Gothic Book"/>
            </a:endParaRPr>
          </a:p>
          <a:p>
            <a:pPr marL="0" indent="0">
              <a:buNone/>
            </a:pPr>
            <a:r>
              <a:rPr lang="en-US" sz="1600" b="1" dirty="0">
                <a:latin typeface="Franklin Gothic Book"/>
              </a:rPr>
              <a:t>Programs</a:t>
            </a:r>
            <a:r>
              <a:rPr lang="en-US" sz="1600" dirty="0">
                <a:latin typeface="Franklin Gothic Book"/>
              </a:rPr>
              <a:t>:</a:t>
            </a:r>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11</a:t>
            </a:fld>
            <a:endParaRPr lang="en-US"/>
          </a:p>
        </p:txBody>
      </p:sp>
      <p:graphicFrame>
        <p:nvGraphicFramePr>
          <p:cNvPr id="5" name="Table 4">
            <a:extLst>
              <a:ext uri="{FF2B5EF4-FFF2-40B4-BE49-F238E27FC236}">
                <a16:creationId xmlns:a16="http://schemas.microsoft.com/office/drawing/2014/main" id="{4A4A4212-F4BE-4268-AFD9-67EDB0FDC5C5}"/>
              </a:ext>
            </a:extLst>
          </p:cNvPr>
          <p:cNvGraphicFramePr>
            <a:graphicFrameLocks noGrp="1"/>
          </p:cNvGraphicFramePr>
          <p:nvPr>
            <p:extLst>
              <p:ext uri="{D42A27DB-BD31-4B8C-83A1-F6EECF244321}">
                <p14:modId xmlns:p14="http://schemas.microsoft.com/office/powerpoint/2010/main" val="3182122240"/>
              </p:ext>
            </p:extLst>
          </p:nvPr>
        </p:nvGraphicFramePr>
        <p:xfrm>
          <a:off x="579322" y="4647373"/>
          <a:ext cx="7530758" cy="1483360"/>
        </p:xfrm>
        <a:graphic>
          <a:graphicData uri="http://schemas.openxmlformats.org/drawingml/2006/table">
            <a:tbl>
              <a:tblPr firstRow="1" bandRow="1">
                <a:tableStyleId>{5C22544A-7EE6-4342-B048-85BDC9FD1C3A}</a:tableStyleId>
              </a:tblPr>
              <a:tblGrid>
                <a:gridCol w="3843200">
                  <a:extLst>
                    <a:ext uri="{9D8B030D-6E8A-4147-A177-3AD203B41FA5}">
                      <a16:colId xmlns:a16="http://schemas.microsoft.com/office/drawing/2014/main" val="828185752"/>
                    </a:ext>
                  </a:extLst>
                </a:gridCol>
                <a:gridCol w="3687558">
                  <a:extLst>
                    <a:ext uri="{9D8B030D-6E8A-4147-A177-3AD203B41FA5}">
                      <a16:colId xmlns:a16="http://schemas.microsoft.com/office/drawing/2014/main" val="3126903809"/>
                    </a:ext>
                  </a:extLst>
                </a:gridCol>
              </a:tblGrid>
              <a:tr h="370840">
                <a:tc>
                  <a:txBody>
                    <a:bodyPr/>
                    <a:lstStyle/>
                    <a:p>
                      <a:pPr marL="257175" indent="-257175"/>
                      <a:r>
                        <a:rPr lang="en-US" sz="1400" b="0">
                          <a:solidFill>
                            <a:srgbClr val="000000"/>
                          </a:solidFill>
                          <a:latin typeface="Franklin Gothic Book"/>
                        </a:rPr>
                        <a:t>Hospital Employees Education &amp; Training (HEET)</a:t>
                      </a:r>
                    </a:p>
                  </a:txBody>
                  <a:tcPr>
                    <a:lnL w="12700">
                      <a:solidFill>
                        <a:schemeClr val="tx1"/>
                      </a:solidFill>
                    </a:lnL>
                    <a:lnR w="12700">
                      <a:solidFill>
                        <a:schemeClr val="tx1"/>
                      </a:solidFill>
                    </a:lnR>
                    <a:lnT w="12700">
                      <a:solidFill>
                        <a:schemeClr val="tx1"/>
                      </a:solidFill>
                    </a:lnT>
                    <a:lnB w="12700">
                      <a:solidFill>
                        <a:schemeClr val="tx1"/>
                      </a:solidFill>
                    </a:lnB>
                    <a:solidFill>
                      <a:schemeClr val="accent1">
                        <a:lumMod val="20000"/>
                        <a:lumOff val="80000"/>
                      </a:schemeClr>
                    </a:solidFill>
                  </a:tcPr>
                </a:tc>
                <a:tc>
                  <a:txBody>
                    <a:bodyPr/>
                    <a:lstStyle/>
                    <a:p>
                      <a:pPr marL="257175" indent="-257175"/>
                      <a:r>
                        <a:rPr lang="en-US" sz="1400" b="0">
                          <a:solidFill>
                            <a:srgbClr val="000000"/>
                          </a:solidFill>
                          <a:latin typeface="Franklin Gothic Book"/>
                        </a:rPr>
                        <a:t>Health Workforce Council</a:t>
                      </a:r>
                    </a:p>
                  </a:txBody>
                  <a:tcPr>
                    <a:lnL w="12700">
                      <a:solidFill>
                        <a:schemeClr val="tx1"/>
                      </a:solidFill>
                    </a:lnL>
                    <a:lnR w="12700">
                      <a:solidFill>
                        <a:schemeClr val="tx1"/>
                      </a:solidFill>
                    </a:lnR>
                    <a:lnT w="12700">
                      <a:solidFill>
                        <a:schemeClr val="tx1"/>
                      </a:solidFill>
                    </a:lnT>
                    <a:lnB w="12700">
                      <a:solidFill>
                        <a:schemeClr val="tx1"/>
                      </a:solidFill>
                    </a:lnB>
                    <a:solidFill>
                      <a:schemeClr val="accent1">
                        <a:lumMod val="20000"/>
                        <a:lumOff val="80000"/>
                      </a:schemeClr>
                    </a:solidFill>
                  </a:tcPr>
                </a:tc>
                <a:extLst>
                  <a:ext uri="{0D108BD9-81ED-4DB2-BD59-A6C34878D82A}">
                    <a16:rowId xmlns:a16="http://schemas.microsoft.com/office/drawing/2014/main" val="3201771501"/>
                  </a:ext>
                </a:extLst>
              </a:tr>
              <a:tr h="370840">
                <a:tc>
                  <a:txBody>
                    <a:bodyPr/>
                    <a:lstStyle/>
                    <a:p>
                      <a:pPr marL="257175" indent="-257175"/>
                      <a:r>
                        <a:rPr lang="en-US" sz="1400">
                          <a:latin typeface="Franklin Gothic Book"/>
                        </a:rPr>
                        <a:t>Early Achievers Grant (EAG)</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marL="257175" indent="-257175"/>
                      <a:r>
                        <a:rPr lang="en-US" sz="1400">
                          <a:latin typeface="Franklin Gothic Book"/>
                        </a:rPr>
                        <a:t>Early Learning</a:t>
                      </a: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64393097"/>
                  </a:ext>
                </a:extLst>
              </a:tr>
              <a:tr h="370840">
                <a:tc>
                  <a:txBody>
                    <a:bodyPr/>
                    <a:lstStyle/>
                    <a:p>
                      <a:pPr marL="257175" indent="-257175"/>
                      <a:r>
                        <a:rPr lang="en-US" sz="1400">
                          <a:latin typeface="Franklin Gothic Book"/>
                        </a:rPr>
                        <a:t>Worker Retraining</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marL="257175" indent="-257175"/>
                      <a:r>
                        <a:rPr lang="en-US" sz="1400">
                          <a:latin typeface="Franklin Gothic Book"/>
                        </a:rPr>
                        <a:t>Behavioral Health &amp; Dental</a:t>
                      </a: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3513085842"/>
                  </a:ext>
                </a:extLst>
              </a:tr>
              <a:tr h="370840">
                <a:tc>
                  <a:txBody>
                    <a:bodyPr/>
                    <a:lstStyle/>
                    <a:p>
                      <a:pPr marL="257175" indent="-257175"/>
                      <a:r>
                        <a:rPr lang="en-US" sz="1400">
                          <a:latin typeface="Franklin Gothic Book"/>
                        </a:rPr>
                        <a:t>Health Sciences Deans &amp; Directors</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marL="257175" indent="-257175"/>
                      <a:r>
                        <a:rPr lang="en-US" sz="1400">
                          <a:latin typeface="Franklin Gothic Book"/>
                        </a:rPr>
                        <a:t>Cybersecurity </a:t>
                      </a:r>
                      <a:endParaRPr lang="en-US" sz="1400">
                        <a:latin typeface="Franklin Gothic Book" panose="020B0503020102020204" pitchFamily="34" charset="0"/>
                      </a:endParaRP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3676510291"/>
                  </a:ext>
                </a:extLst>
              </a:tr>
            </a:tbl>
          </a:graphicData>
        </a:graphic>
      </p:graphicFrame>
    </p:spTree>
    <p:extLst>
      <p:ext uri="{BB962C8B-B14F-4D97-AF65-F5344CB8AC3E}">
        <p14:creationId xmlns:p14="http://schemas.microsoft.com/office/powerpoint/2010/main" val="1165921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a:xfrm>
            <a:off x="536860" y="1549936"/>
            <a:ext cx="8336975" cy="503067"/>
          </a:xfrm>
        </p:spPr>
        <p:txBody>
          <a:bodyPr/>
          <a:lstStyle/>
          <a:p>
            <a:r>
              <a:rPr lang="en-US" sz="3200" b="1">
                <a:latin typeface="Franklin Gothic Book" panose="020B0503020102020204" pitchFamily="34" charset="0"/>
              </a:rPr>
              <a:t>Work-based Learning (Genevieve)</a:t>
            </a:r>
            <a:endParaRPr lang="en-US" sz="3200"/>
          </a:p>
        </p:txBody>
      </p:sp>
      <p:sp>
        <p:nvSpPr>
          <p:cNvPr id="3" name="Content Placeholder 2">
            <a:extLst>
              <a:ext uri="{FF2B5EF4-FFF2-40B4-BE49-F238E27FC236}">
                <a16:creationId xmlns:a16="http://schemas.microsoft.com/office/drawing/2014/main" id="{01B0B806-200F-4863-920F-16A5FBA1CF1C}"/>
              </a:ext>
            </a:extLst>
          </p:cNvPr>
          <p:cNvSpPr>
            <a:spLocks noGrp="1"/>
          </p:cNvSpPr>
          <p:nvPr>
            <p:ph idx="1"/>
          </p:nvPr>
        </p:nvSpPr>
        <p:spPr>
          <a:xfrm>
            <a:off x="536860" y="2000602"/>
            <a:ext cx="8336975" cy="4668472"/>
          </a:xfrm>
        </p:spPr>
        <p:txBody>
          <a:bodyPr lIns="91440" tIns="45720" rIns="91440" bIns="45720" anchor="t"/>
          <a:lstStyle/>
          <a:p>
            <a:pPr marL="0" indent="0">
              <a:buNone/>
            </a:pPr>
            <a:r>
              <a:rPr lang="en-US" sz="1600" b="1" dirty="0">
                <a:latin typeface="Franklin Gothic Book"/>
              </a:rPr>
              <a:t>Work-based Learning</a:t>
            </a:r>
            <a:r>
              <a:rPr lang="en-US" sz="1600" dirty="0">
                <a:latin typeface="Franklin Gothic Book"/>
              </a:rPr>
              <a:t>: Assist colleges as they provide experiential learning opportunities.</a:t>
            </a:r>
          </a:p>
          <a:p>
            <a:r>
              <a:rPr lang="en-US" sz="1600" dirty="0"/>
              <a:t>Team Members: Genevieve Howard and Karin Gitchel</a:t>
            </a:r>
          </a:p>
          <a:p>
            <a:r>
              <a:rPr lang="en-US" sz="1600" dirty="0"/>
              <a:t>Highlights related to E2SSB 5764</a:t>
            </a:r>
          </a:p>
          <a:p>
            <a:pPr lvl="1"/>
            <a:r>
              <a:rPr lang="en-US" sz="1400" dirty="0"/>
              <a:t>Response to WSATC regarding the creation of an institution, or centralized program, for related supplemental instruction.</a:t>
            </a:r>
          </a:p>
          <a:p>
            <a:pPr lvl="1"/>
            <a:r>
              <a:rPr lang="en-US" sz="1400" dirty="0"/>
              <a:t>Apprenticeship inventory – We are working toward getting all apprenticeship programs entered in </a:t>
            </a:r>
            <a:r>
              <a:rPr lang="en-US" sz="1400" err="1"/>
              <a:t>ctcLink</a:t>
            </a:r>
            <a:r>
              <a:rPr lang="en-US" sz="1400" dirty="0"/>
              <a:t>.</a:t>
            </a:r>
          </a:p>
          <a:p>
            <a:pPr lvl="1"/>
            <a:r>
              <a:rPr lang="en-US" sz="1400" dirty="0"/>
              <a:t>Apprenticeship Coding </a:t>
            </a:r>
          </a:p>
          <a:p>
            <a:pPr lvl="2"/>
            <a:r>
              <a:rPr lang="en-US" sz="1200" dirty="0">
                <a:latin typeface="Franklin Gothic Book"/>
              </a:rPr>
              <a:t>NOAWS to PRFTC this will enable the distribution of WCG-A and the use of OAAP </a:t>
            </a:r>
          </a:p>
          <a:p>
            <a:pPr lvl="2"/>
            <a:r>
              <a:rPr lang="en-US" sz="1200" dirty="0">
                <a:latin typeface="Franklin Gothic Book"/>
              </a:rPr>
              <a:t>Coding links to state ID number resulting in broader more accurate data.</a:t>
            </a:r>
            <a:endParaRPr lang="en-US" dirty="0">
              <a:latin typeface="Franklin Gothic Book"/>
            </a:endParaRPr>
          </a:p>
          <a:p>
            <a:pPr marL="0" indent="0">
              <a:buNone/>
            </a:pPr>
            <a:r>
              <a:rPr lang="en-US" sz="1600" b="1" dirty="0">
                <a:latin typeface="Franklin Gothic Book"/>
              </a:rPr>
              <a:t>Programs</a:t>
            </a:r>
            <a:r>
              <a:rPr lang="en-US" sz="1600" dirty="0">
                <a:latin typeface="Franklin Gothic Book"/>
              </a:rPr>
              <a:t>:</a:t>
            </a:r>
            <a:endParaRPr lang="en-US" dirty="0"/>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12</a:t>
            </a:fld>
            <a:endParaRPr lang="en-US"/>
          </a:p>
        </p:txBody>
      </p:sp>
      <p:graphicFrame>
        <p:nvGraphicFramePr>
          <p:cNvPr id="5" name="Table 4">
            <a:extLst>
              <a:ext uri="{FF2B5EF4-FFF2-40B4-BE49-F238E27FC236}">
                <a16:creationId xmlns:a16="http://schemas.microsoft.com/office/drawing/2014/main" id="{4A4A4212-F4BE-4268-AFD9-67EDB0FDC5C5}"/>
              </a:ext>
            </a:extLst>
          </p:cNvPr>
          <p:cNvGraphicFramePr>
            <a:graphicFrameLocks noGrp="1"/>
          </p:cNvGraphicFramePr>
          <p:nvPr>
            <p:extLst>
              <p:ext uri="{D42A27DB-BD31-4B8C-83A1-F6EECF244321}">
                <p14:modId xmlns:p14="http://schemas.microsoft.com/office/powerpoint/2010/main" val="1686845731"/>
              </p:ext>
            </p:extLst>
          </p:nvPr>
        </p:nvGraphicFramePr>
        <p:xfrm>
          <a:off x="617835" y="4989102"/>
          <a:ext cx="7560318" cy="1530927"/>
        </p:xfrm>
        <a:graphic>
          <a:graphicData uri="http://schemas.openxmlformats.org/drawingml/2006/table">
            <a:tbl>
              <a:tblPr firstRow="1" bandRow="1">
                <a:tableStyleId>{5C22544A-7EE6-4342-B048-85BDC9FD1C3A}</a:tableStyleId>
              </a:tblPr>
              <a:tblGrid>
                <a:gridCol w="3780159">
                  <a:extLst>
                    <a:ext uri="{9D8B030D-6E8A-4147-A177-3AD203B41FA5}">
                      <a16:colId xmlns:a16="http://schemas.microsoft.com/office/drawing/2014/main" val="828185752"/>
                    </a:ext>
                  </a:extLst>
                </a:gridCol>
                <a:gridCol w="3780159">
                  <a:extLst>
                    <a:ext uri="{9D8B030D-6E8A-4147-A177-3AD203B41FA5}">
                      <a16:colId xmlns:a16="http://schemas.microsoft.com/office/drawing/2014/main" val="3126903809"/>
                    </a:ext>
                  </a:extLst>
                </a:gridCol>
              </a:tblGrid>
              <a:tr h="31172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a:solidFill>
                            <a:srgbClr val="000000"/>
                          </a:solidFill>
                          <a:latin typeface="Franklin Gothic Book"/>
                        </a:rPr>
                        <a:t>Aerospace 1,000 FTE</a:t>
                      </a:r>
                    </a:p>
                  </a:txBody>
                  <a:tcPr>
                    <a:lnL w="12700">
                      <a:solidFill>
                        <a:schemeClr val="tx1"/>
                      </a:solidFill>
                    </a:lnL>
                    <a:lnR w="12700">
                      <a:solidFill>
                        <a:schemeClr val="tx1"/>
                      </a:solidFill>
                    </a:lnR>
                    <a:lnT w="12700">
                      <a:solidFill>
                        <a:schemeClr val="tx1"/>
                      </a:solidFill>
                    </a:lnT>
                    <a:lnB w="12700">
                      <a:solidFill>
                        <a:schemeClr val="tx1"/>
                      </a:solidFill>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a:solidFill>
                            <a:srgbClr val="000000"/>
                          </a:solidFill>
                          <a:latin typeface="Franklin Gothic Book"/>
                        </a:rPr>
                        <a:t>Career Connect WA</a:t>
                      </a:r>
                    </a:p>
                  </a:txBody>
                  <a:tcPr>
                    <a:lnL w="12700">
                      <a:solidFill>
                        <a:schemeClr val="tx1"/>
                      </a:solidFill>
                    </a:lnL>
                    <a:lnR w="12700">
                      <a:solidFill>
                        <a:schemeClr val="tx1"/>
                      </a:solidFill>
                    </a:lnR>
                    <a:lnT w="12700">
                      <a:solidFill>
                        <a:schemeClr val="tx1"/>
                      </a:solidFill>
                    </a:lnT>
                    <a:lnB w="12700">
                      <a:solidFill>
                        <a:schemeClr val="tx1"/>
                      </a:solidFill>
                    </a:lnB>
                    <a:solidFill>
                      <a:schemeClr val="accent1">
                        <a:lumMod val="20000"/>
                        <a:lumOff val="80000"/>
                      </a:schemeClr>
                    </a:solidFill>
                  </a:tcPr>
                </a:tc>
                <a:extLst>
                  <a:ext uri="{0D108BD9-81ED-4DB2-BD59-A6C34878D82A}">
                    <a16:rowId xmlns:a16="http://schemas.microsoft.com/office/drawing/2014/main" val="4062450456"/>
                  </a:ext>
                </a:extLst>
              </a:tr>
              <a:tr h="3027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a:solidFill>
                            <a:srgbClr val="000000"/>
                          </a:solidFill>
                          <a:latin typeface="Franklin Gothic Book"/>
                        </a:rPr>
                        <a:t>Aerospace Apprenticeship FTE</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a:solidFill>
                            <a:srgbClr val="000000"/>
                          </a:solidFill>
                          <a:latin typeface="Franklin Gothic Book"/>
                        </a:rPr>
                        <a:t>Apprenticeship</a:t>
                      </a: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3201771501"/>
                  </a:ext>
                </a:extLst>
              </a:tr>
              <a:tr h="3027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a:solidFill>
                            <a:srgbClr val="000000"/>
                          </a:solidFill>
                          <a:latin typeface="Franklin Gothic Book"/>
                        </a:rPr>
                        <a:t>Aerospace Contract</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a:solidFill>
                            <a:srgbClr val="000000"/>
                          </a:solidFill>
                          <a:latin typeface="Franklin Gothic Book"/>
                        </a:rPr>
                        <a:t>Aerospace Pipeline Committee</a:t>
                      </a: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64393097"/>
                  </a:ext>
                </a:extLst>
              </a:tr>
              <a:tr h="3027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a:solidFill>
                            <a:srgbClr val="000000"/>
                          </a:solidFill>
                          <a:latin typeface="Franklin Gothic Book"/>
                        </a:rPr>
                        <a:t>Career Launch Equipment &amp; FTE</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a:solidFill>
                            <a:srgbClr val="000000"/>
                          </a:solidFill>
                          <a:latin typeface="Franklin Gothic Book"/>
                        </a:rPr>
                        <a:t>Aerospace Legislation</a:t>
                      </a: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3513085842"/>
                  </a:ext>
                </a:extLst>
              </a:tr>
              <a:tr h="3027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a:solidFill>
                            <a:srgbClr val="000000"/>
                          </a:solidFill>
                          <a:latin typeface="Franklin Gothic Book"/>
                        </a:rPr>
                        <a:t>Career Launch Endorsement</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a:solidFill>
                            <a:srgbClr val="000000"/>
                          </a:solidFill>
                          <a:latin typeface="Franklin Gothic Book"/>
                        </a:rPr>
                        <a:t>Aviation &amp; Aerospace Advisory Committee</a:t>
                      </a: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3676510291"/>
                  </a:ext>
                </a:extLst>
              </a:tr>
            </a:tbl>
          </a:graphicData>
        </a:graphic>
      </p:graphicFrame>
    </p:spTree>
    <p:extLst>
      <p:ext uri="{BB962C8B-B14F-4D97-AF65-F5344CB8AC3E}">
        <p14:creationId xmlns:p14="http://schemas.microsoft.com/office/powerpoint/2010/main" val="39274316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a:xfrm>
            <a:off x="536860" y="1549936"/>
            <a:ext cx="8336975" cy="503067"/>
          </a:xfrm>
        </p:spPr>
        <p:txBody>
          <a:bodyPr/>
          <a:lstStyle/>
          <a:p>
            <a:r>
              <a:rPr lang="en-US" sz="3200" b="1">
                <a:latin typeface="Franklin Gothic Book" panose="020B0503020102020204" pitchFamily="34" charset="0"/>
              </a:rPr>
              <a:t>Program support (Bill)</a:t>
            </a:r>
            <a:endParaRPr lang="en-US" sz="3200"/>
          </a:p>
        </p:txBody>
      </p:sp>
      <p:sp>
        <p:nvSpPr>
          <p:cNvPr id="3" name="Content Placeholder 2">
            <a:extLst>
              <a:ext uri="{FF2B5EF4-FFF2-40B4-BE49-F238E27FC236}">
                <a16:creationId xmlns:a16="http://schemas.microsoft.com/office/drawing/2014/main" id="{01B0B806-200F-4863-920F-16A5FBA1CF1C}"/>
              </a:ext>
            </a:extLst>
          </p:cNvPr>
          <p:cNvSpPr>
            <a:spLocks noGrp="1"/>
          </p:cNvSpPr>
          <p:nvPr>
            <p:ph idx="1"/>
          </p:nvPr>
        </p:nvSpPr>
        <p:spPr>
          <a:xfrm>
            <a:off x="536860" y="2189528"/>
            <a:ext cx="8336975" cy="4294398"/>
          </a:xfrm>
        </p:spPr>
        <p:txBody>
          <a:bodyPr lIns="91440" tIns="45720" rIns="91440" bIns="45720" anchor="t"/>
          <a:lstStyle/>
          <a:p>
            <a:pPr marL="0" indent="0">
              <a:buNone/>
            </a:pPr>
            <a:r>
              <a:rPr lang="en-US" sz="1600" b="1">
                <a:latin typeface="Franklin Gothic Book"/>
              </a:rPr>
              <a:t>Program Support</a:t>
            </a:r>
            <a:r>
              <a:rPr lang="en-US" sz="1600">
                <a:latin typeface="Franklin Gothic Book"/>
              </a:rPr>
              <a:t>: Provide overarching program support to strengthen business, industry and colleges.</a:t>
            </a:r>
          </a:p>
          <a:p>
            <a:r>
              <a:rPr lang="en-US" sz="1600"/>
              <a:t>Team Members: </a:t>
            </a:r>
            <a:r>
              <a:rPr lang="en-US" sz="1600">
                <a:latin typeface="Franklin Gothic Book"/>
              </a:rPr>
              <a:t>William Belden, Kimberly Ingram, and Shelby Means (Education Division)</a:t>
            </a:r>
          </a:p>
          <a:p>
            <a:r>
              <a:rPr lang="en-US" sz="1600"/>
              <a:t>Highlights</a:t>
            </a:r>
          </a:p>
          <a:p>
            <a:pPr lvl="1"/>
            <a:r>
              <a:rPr lang="en-US" sz="1600"/>
              <a:t>Dual Credit</a:t>
            </a:r>
          </a:p>
          <a:p>
            <a:pPr lvl="1"/>
            <a:r>
              <a:rPr lang="en-US" sz="1600"/>
              <a:t>Perkins</a:t>
            </a:r>
          </a:p>
          <a:p>
            <a:pPr lvl="1"/>
            <a:r>
              <a:rPr lang="en-US" sz="1600">
                <a:latin typeface="Franklin Gothic Book" panose="020B0503020102020204" pitchFamily="34" charset="0"/>
              </a:rPr>
              <a:t>Program Approval</a:t>
            </a:r>
            <a:endParaRPr lang="en-US" sz="1600" b="1">
              <a:latin typeface="Franklin Gothic Book"/>
            </a:endParaRPr>
          </a:p>
          <a:p>
            <a:pPr marL="0" indent="0">
              <a:buNone/>
            </a:pPr>
            <a:r>
              <a:rPr lang="en-US" sz="1600" b="1">
                <a:latin typeface="Franklin Gothic Book"/>
              </a:rPr>
              <a:t>Programs</a:t>
            </a:r>
            <a:r>
              <a:rPr lang="en-US" sz="1600">
                <a:latin typeface="Franklin Gothic Book"/>
              </a:rPr>
              <a:t>:</a:t>
            </a:r>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13</a:t>
            </a:fld>
            <a:endParaRPr lang="en-US"/>
          </a:p>
        </p:txBody>
      </p:sp>
      <p:graphicFrame>
        <p:nvGraphicFramePr>
          <p:cNvPr id="5" name="Table 4">
            <a:extLst>
              <a:ext uri="{FF2B5EF4-FFF2-40B4-BE49-F238E27FC236}">
                <a16:creationId xmlns:a16="http://schemas.microsoft.com/office/drawing/2014/main" id="{4A4A4212-F4BE-4268-AFD9-67EDB0FDC5C5}"/>
              </a:ext>
            </a:extLst>
          </p:cNvPr>
          <p:cNvGraphicFramePr>
            <a:graphicFrameLocks noGrp="1"/>
          </p:cNvGraphicFramePr>
          <p:nvPr/>
        </p:nvGraphicFramePr>
        <p:xfrm>
          <a:off x="806621" y="4785755"/>
          <a:ext cx="7530758" cy="1483360"/>
        </p:xfrm>
        <a:graphic>
          <a:graphicData uri="http://schemas.openxmlformats.org/drawingml/2006/table">
            <a:tbl>
              <a:tblPr firstRow="1" bandRow="1">
                <a:tableStyleId>{5C22544A-7EE6-4342-B048-85BDC9FD1C3A}</a:tableStyleId>
              </a:tblPr>
              <a:tblGrid>
                <a:gridCol w="3959932">
                  <a:extLst>
                    <a:ext uri="{9D8B030D-6E8A-4147-A177-3AD203B41FA5}">
                      <a16:colId xmlns:a16="http://schemas.microsoft.com/office/drawing/2014/main" val="828185752"/>
                    </a:ext>
                  </a:extLst>
                </a:gridCol>
                <a:gridCol w="3570826">
                  <a:extLst>
                    <a:ext uri="{9D8B030D-6E8A-4147-A177-3AD203B41FA5}">
                      <a16:colId xmlns:a16="http://schemas.microsoft.com/office/drawing/2014/main" val="3126903809"/>
                    </a:ext>
                  </a:extLst>
                </a:gridCol>
              </a:tblGrid>
              <a:tr h="370840">
                <a:tc>
                  <a:txBody>
                    <a:bodyPr/>
                    <a:lstStyle/>
                    <a:p>
                      <a:pPr marL="213995" indent="-213995" algn="ctr"/>
                      <a:r>
                        <a:rPr lang="en-US" sz="1400" b="0">
                          <a:solidFill>
                            <a:srgbClr val="000000"/>
                          </a:solidFill>
                          <a:latin typeface="Franklin Gothic Book"/>
                        </a:rPr>
                        <a:t>Carl D. Perkins</a:t>
                      </a:r>
                    </a:p>
                  </a:txBody>
                  <a:tcPr anchor="ctr">
                    <a:lnL w="12700">
                      <a:solidFill>
                        <a:schemeClr val="tx1"/>
                      </a:solidFill>
                    </a:lnL>
                    <a:lnR w="12700">
                      <a:solidFill>
                        <a:schemeClr val="tx1"/>
                      </a:solidFill>
                    </a:lnR>
                    <a:lnT w="12700">
                      <a:solidFill>
                        <a:schemeClr val="tx1"/>
                      </a:solidFill>
                    </a:lnT>
                    <a:lnB w="12700">
                      <a:solidFill>
                        <a:schemeClr val="tx1"/>
                      </a:solidFill>
                    </a:lnB>
                    <a:solidFill>
                      <a:schemeClr val="accent1">
                        <a:lumMod val="20000"/>
                        <a:lumOff val="80000"/>
                      </a:schemeClr>
                    </a:solidFill>
                  </a:tcPr>
                </a:tc>
                <a:tc>
                  <a:txBody>
                    <a:bodyPr/>
                    <a:lstStyle/>
                    <a:p>
                      <a:pPr marL="213995" indent="-213995" algn="ctr"/>
                      <a:r>
                        <a:rPr lang="en-US" sz="1400" b="0">
                          <a:solidFill>
                            <a:srgbClr val="000000"/>
                          </a:solidFill>
                          <a:latin typeface="Franklin Gothic Book"/>
                        </a:rPr>
                        <a:t>CTE Dual Credit</a:t>
                      </a:r>
                    </a:p>
                  </a:txBody>
                  <a:tcPr anchor="ctr">
                    <a:lnL w="12700">
                      <a:solidFill>
                        <a:schemeClr val="tx1"/>
                      </a:solidFill>
                    </a:lnL>
                    <a:lnR w="12700">
                      <a:solidFill>
                        <a:schemeClr val="tx1"/>
                      </a:solidFill>
                    </a:lnR>
                    <a:lnT w="12700">
                      <a:solidFill>
                        <a:schemeClr val="tx1"/>
                      </a:solidFill>
                    </a:lnT>
                    <a:lnB w="12700">
                      <a:solidFill>
                        <a:schemeClr val="tx1"/>
                      </a:solidFill>
                    </a:lnB>
                    <a:solidFill>
                      <a:schemeClr val="accent1">
                        <a:lumMod val="20000"/>
                        <a:lumOff val="80000"/>
                      </a:schemeClr>
                    </a:solidFill>
                  </a:tcPr>
                </a:tc>
                <a:extLst>
                  <a:ext uri="{0D108BD9-81ED-4DB2-BD59-A6C34878D82A}">
                    <a16:rowId xmlns:a16="http://schemas.microsoft.com/office/drawing/2014/main" val="4062450456"/>
                  </a:ext>
                </a:extLst>
              </a:tr>
              <a:tr h="370840">
                <a:tc>
                  <a:txBody>
                    <a:bodyPr/>
                    <a:lstStyle/>
                    <a:p>
                      <a:pPr marL="213995" indent="-213995" algn="ctr"/>
                      <a:r>
                        <a:rPr lang="en-US" sz="1400" b="0">
                          <a:solidFill>
                            <a:srgbClr val="000000"/>
                          </a:solidFill>
                          <a:latin typeface="Franklin Gothic Book"/>
                        </a:rPr>
                        <a:t>Comprehensive Local Needs Assessment (CLNA)</a:t>
                      </a: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marL="213995" indent="-213995" algn="ctr"/>
                      <a:r>
                        <a:rPr lang="en-US" sz="1400" b="0">
                          <a:solidFill>
                            <a:srgbClr val="000000"/>
                          </a:solidFill>
                          <a:latin typeface="Franklin Gothic Book"/>
                        </a:rPr>
                        <a:t>High Demand Grant</a:t>
                      </a:r>
                    </a:p>
                  </a:txBody>
                  <a:tcPr anchor="ct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3201771501"/>
                  </a:ext>
                </a:extLst>
              </a:tr>
              <a:tr h="370840">
                <a:tc>
                  <a:txBody>
                    <a:bodyPr/>
                    <a:lstStyle/>
                    <a:p>
                      <a:pPr marL="213995" indent="-213995" algn="ctr"/>
                      <a:r>
                        <a:rPr lang="en-US" sz="1400" b="0">
                          <a:solidFill>
                            <a:srgbClr val="000000"/>
                          </a:solidFill>
                          <a:latin typeface="Franklin Gothic Book"/>
                        </a:rPr>
                        <a:t>Program Approval Review &amp; Program Inventory</a:t>
                      </a: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marL="213995" indent="-213995" algn="ctr"/>
                      <a:r>
                        <a:rPr lang="en-US" sz="1400" b="0">
                          <a:solidFill>
                            <a:srgbClr val="000000"/>
                          </a:solidFill>
                          <a:latin typeface="Franklin Gothic Book"/>
                        </a:rPr>
                        <a:t>Workforce Education Council (WEC)</a:t>
                      </a:r>
                    </a:p>
                  </a:txBody>
                  <a:tcPr anchor="ct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64393097"/>
                  </a:ext>
                </a:extLst>
              </a:tr>
              <a:tr h="370840">
                <a:tc>
                  <a:txBody>
                    <a:bodyPr/>
                    <a:lstStyle/>
                    <a:p>
                      <a:pPr marL="213995" indent="-213995" algn="ctr"/>
                      <a:r>
                        <a:rPr lang="en-US" sz="1400" b="0">
                          <a:solidFill>
                            <a:srgbClr val="000000"/>
                          </a:solidFill>
                          <a:latin typeface="Franklin Gothic Book"/>
                        </a:rPr>
                        <a:t>Prof-Tech Certification</a:t>
                      </a: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marL="213995" indent="-213995" algn="ctr"/>
                      <a:r>
                        <a:rPr lang="en-US" sz="1400" b="0">
                          <a:solidFill>
                            <a:srgbClr val="000000"/>
                          </a:solidFill>
                          <a:latin typeface="Franklin Gothic Book"/>
                        </a:rPr>
                        <a:t>Customer Advisory Committee (CAC)</a:t>
                      </a:r>
                    </a:p>
                  </a:txBody>
                  <a:tcPr anchor="ct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3513085842"/>
                  </a:ext>
                </a:extLst>
              </a:tr>
            </a:tbl>
          </a:graphicData>
        </a:graphic>
      </p:graphicFrame>
    </p:spTree>
    <p:extLst>
      <p:ext uri="{BB962C8B-B14F-4D97-AF65-F5344CB8AC3E}">
        <p14:creationId xmlns:p14="http://schemas.microsoft.com/office/powerpoint/2010/main" val="31201847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3CF0D-CB78-EFFE-4035-7A351A63D6C3}"/>
              </a:ext>
            </a:extLst>
          </p:cNvPr>
          <p:cNvSpPr>
            <a:spLocks noGrp="1"/>
          </p:cNvSpPr>
          <p:nvPr>
            <p:ph type="title"/>
          </p:nvPr>
        </p:nvSpPr>
        <p:spPr/>
        <p:txBody>
          <a:bodyPr lIns="68580" tIns="34290" rIns="68580" bIns="34290" anchor="t"/>
          <a:lstStyle/>
          <a:p>
            <a:r>
              <a:rPr lang="en-US" sz="2600" dirty="0"/>
              <a:t>FY24 Perkins applications</a:t>
            </a:r>
            <a:endParaRPr lang="en-US" dirty="0"/>
          </a:p>
        </p:txBody>
      </p:sp>
      <p:sp>
        <p:nvSpPr>
          <p:cNvPr id="3" name="Content Placeholder 2">
            <a:extLst>
              <a:ext uri="{FF2B5EF4-FFF2-40B4-BE49-F238E27FC236}">
                <a16:creationId xmlns:a16="http://schemas.microsoft.com/office/drawing/2014/main" id="{C420600A-A97F-A3B4-F776-B74B098C99A6}"/>
              </a:ext>
            </a:extLst>
          </p:cNvPr>
          <p:cNvSpPr>
            <a:spLocks noGrp="1"/>
          </p:cNvSpPr>
          <p:nvPr>
            <p:ph idx="1"/>
          </p:nvPr>
        </p:nvSpPr>
        <p:spPr/>
        <p:txBody>
          <a:bodyPr lIns="68580" tIns="34290" rIns="68580" bIns="34290" anchor="t"/>
          <a:lstStyle/>
          <a:p>
            <a:pPr>
              <a:lnSpc>
                <a:spcPct val="100000"/>
              </a:lnSpc>
            </a:pPr>
            <a:r>
              <a:rPr lang="en-US" dirty="0"/>
              <a:t>FY24 Perkins Plan Final Award Budget Revisions Due October 18</a:t>
            </a:r>
            <a:r>
              <a:rPr lang="en-US" baseline="30000" dirty="0"/>
              <a:t>th</a:t>
            </a:r>
            <a:r>
              <a:rPr lang="en-US" dirty="0"/>
              <a:t> </a:t>
            </a:r>
            <a:endParaRPr lang="en-US"/>
          </a:p>
          <a:p>
            <a:pPr>
              <a:lnSpc>
                <a:spcPct val="100000"/>
              </a:lnSpc>
            </a:pPr>
            <a:r>
              <a:rPr lang="en-US" dirty="0"/>
              <a:t>FY24 Special Projects App Due November 30</a:t>
            </a:r>
            <a:r>
              <a:rPr lang="en-US" baseline="30000" dirty="0"/>
              <a:t>th</a:t>
            </a:r>
            <a:r>
              <a:rPr lang="en-US" dirty="0"/>
              <a:t> </a:t>
            </a:r>
          </a:p>
          <a:p>
            <a:pPr>
              <a:lnSpc>
                <a:spcPct val="150000"/>
              </a:lnSpc>
            </a:pPr>
            <a:r>
              <a:rPr lang="en-US" dirty="0"/>
              <a:t>Update contact information</a:t>
            </a:r>
          </a:p>
          <a:p>
            <a:pPr lvl="1">
              <a:lnSpc>
                <a:spcPct val="150000"/>
              </a:lnSpc>
            </a:pPr>
            <a:r>
              <a:rPr lang="en-US" dirty="0"/>
              <a:t>OGMS: New application and during Follow-Up status </a:t>
            </a:r>
          </a:p>
          <a:p>
            <a:pPr lvl="1">
              <a:lnSpc>
                <a:spcPct val="150000"/>
              </a:lnSpc>
            </a:pPr>
            <a:r>
              <a:rPr lang="en-US" dirty="0"/>
              <a:t>OBIS: Anytime</a:t>
            </a:r>
          </a:p>
          <a:p>
            <a:pPr>
              <a:lnSpc>
                <a:spcPct val="150000"/>
              </a:lnSpc>
            </a:pPr>
            <a:endParaRPr lang="en-US" dirty="0"/>
          </a:p>
        </p:txBody>
      </p:sp>
      <p:sp>
        <p:nvSpPr>
          <p:cNvPr id="4" name="Slide Number Placeholder 3">
            <a:extLst>
              <a:ext uri="{FF2B5EF4-FFF2-40B4-BE49-F238E27FC236}">
                <a16:creationId xmlns:a16="http://schemas.microsoft.com/office/drawing/2014/main" id="{01EB6A50-076F-0AD5-EE1C-35456CE062F9}"/>
              </a:ext>
            </a:extLst>
          </p:cNvPr>
          <p:cNvSpPr>
            <a:spLocks noGrp="1"/>
          </p:cNvSpPr>
          <p:nvPr>
            <p:ph type="sldNum" sz="quarter" idx="12"/>
          </p:nvPr>
        </p:nvSpPr>
        <p:spPr/>
        <p:txBody>
          <a:bodyPr/>
          <a:lstStyle/>
          <a:p>
            <a:fld id="{DEE5BC03-7CE3-4FE3-BC0A-0ACCA8AC1F24}" type="slidenum">
              <a:rPr lang="en-US" smtClean="0"/>
              <a:pPr/>
              <a:t>14</a:t>
            </a:fld>
            <a:endParaRPr lang="en-US"/>
          </a:p>
        </p:txBody>
      </p:sp>
    </p:spTree>
    <p:extLst>
      <p:ext uri="{BB962C8B-B14F-4D97-AF65-F5344CB8AC3E}">
        <p14:creationId xmlns:p14="http://schemas.microsoft.com/office/powerpoint/2010/main" val="15193771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3CF0D-CB78-EFFE-4035-7A351A63D6C3}"/>
              </a:ext>
            </a:extLst>
          </p:cNvPr>
          <p:cNvSpPr>
            <a:spLocks noGrp="1"/>
          </p:cNvSpPr>
          <p:nvPr>
            <p:ph type="title"/>
          </p:nvPr>
        </p:nvSpPr>
        <p:spPr/>
        <p:txBody>
          <a:bodyPr lIns="68580" tIns="34290" rIns="68580" bIns="34290" anchor="t"/>
          <a:lstStyle/>
          <a:p>
            <a:r>
              <a:rPr lang="en-US"/>
              <a:t>FY25 Perkins Plan Application</a:t>
            </a:r>
          </a:p>
        </p:txBody>
      </p:sp>
      <p:sp>
        <p:nvSpPr>
          <p:cNvPr id="3" name="Content Placeholder 2">
            <a:extLst>
              <a:ext uri="{FF2B5EF4-FFF2-40B4-BE49-F238E27FC236}">
                <a16:creationId xmlns:a16="http://schemas.microsoft.com/office/drawing/2014/main" id="{C420600A-A97F-A3B4-F776-B74B098C99A6}"/>
              </a:ext>
            </a:extLst>
          </p:cNvPr>
          <p:cNvSpPr>
            <a:spLocks noGrp="1"/>
          </p:cNvSpPr>
          <p:nvPr>
            <p:ph idx="1"/>
          </p:nvPr>
        </p:nvSpPr>
        <p:spPr/>
        <p:txBody>
          <a:bodyPr lIns="68580" tIns="34290" rIns="68580" bIns="34290" anchor="t"/>
          <a:lstStyle/>
          <a:p>
            <a:pPr>
              <a:lnSpc>
                <a:spcPct val="150000"/>
              </a:lnSpc>
            </a:pPr>
            <a:r>
              <a:rPr lang="en-US" dirty="0"/>
              <a:t>Dates TBA</a:t>
            </a:r>
          </a:p>
          <a:p>
            <a:pPr>
              <a:lnSpc>
                <a:spcPct val="150000"/>
              </a:lnSpc>
            </a:pPr>
            <a:r>
              <a:rPr lang="en-US" dirty="0"/>
              <a:t>OCTAE Requested Application Revisions</a:t>
            </a:r>
          </a:p>
          <a:p>
            <a:pPr>
              <a:lnSpc>
                <a:spcPct val="150000"/>
              </a:lnSpc>
            </a:pPr>
            <a:r>
              <a:rPr lang="en-US" dirty="0"/>
              <a:t>Initial CLNA due January 31, 2024 </a:t>
            </a:r>
          </a:p>
          <a:p>
            <a:pPr>
              <a:lnSpc>
                <a:spcPct val="150000"/>
              </a:lnSpc>
            </a:pPr>
            <a:r>
              <a:rPr lang="en-US" dirty="0"/>
              <a:t>Alignment from CLNA Summary to Funding Requests</a:t>
            </a:r>
          </a:p>
          <a:p>
            <a:pPr>
              <a:lnSpc>
                <a:spcPct val="150000"/>
              </a:lnSpc>
            </a:pPr>
            <a:r>
              <a:rPr lang="en-US" dirty="0"/>
              <a:t>CLNA Monthly Virtual Collaboration </a:t>
            </a:r>
          </a:p>
        </p:txBody>
      </p:sp>
      <p:sp>
        <p:nvSpPr>
          <p:cNvPr id="4" name="Slide Number Placeholder 3">
            <a:extLst>
              <a:ext uri="{FF2B5EF4-FFF2-40B4-BE49-F238E27FC236}">
                <a16:creationId xmlns:a16="http://schemas.microsoft.com/office/drawing/2014/main" id="{01EB6A50-076F-0AD5-EE1C-35456CE062F9}"/>
              </a:ext>
            </a:extLst>
          </p:cNvPr>
          <p:cNvSpPr>
            <a:spLocks noGrp="1"/>
          </p:cNvSpPr>
          <p:nvPr>
            <p:ph type="sldNum" sz="quarter" idx="12"/>
          </p:nvPr>
        </p:nvSpPr>
        <p:spPr/>
        <p:txBody>
          <a:bodyPr/>
          <a:lstStyle/>
          <a:p>
            <a:fld id="{DEE5BC03-7CE3-4FE3-BC0A-0ACCA8AC1F24}" type="slidenum">
              <a:rPr lang="en-US" smtClean="0"/>
              <a:pPr/>
              <a:t>15</a:t>
            </a:fld>
            <a:endParaRPr lang="en-US"/>
          </a:p>
        </p:txBody>
      </p:sp>
    </p:spTree>
    <p:extLst>
      <p:ext uri="{BB962C8B-B14F-4D97-AF65-F5344CB8AC3E}">
        <p14:creationId xmlns:p14="http://schemas.microsoft.com/office/powerpoint/2010/main" val="20177355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3CF0D-CB78-EFFE-4035-7A351A63D6C3}"/>
              </a:ext>
            </a:extLst>
          </p:cNvPr>
          <p:cNvSpPr>
            <a:spLocks noGrp="1"/>
          </p:cNvSpPr>
          <p:nvPr>
            <p:ph type="title"/>
          </p:nvPr>
        </p:nvSpPr>
        <p:spPr/>
        <p:txBody>
          <a:bodyPr lIns="68580" tIns="34290" rIns="68580" bIns="34290" anchor="t"/>
          <a:lstStyle/>
          <a:p>
            <a:r>
              <a:rPr lang="en-US"/>
              <a:t>Perkins Data Dashboard</a:t>
            </a:r>
          </a:p>
        </p:txBody>
      </p:sp>
      <p:sp>
        <p:nvSpPr>
          <p:cNvPr id="3" name="Content Placeholder 2">
            <a:extLst>
              <a:ext uri="{FF2B5EF4-FFF2-40B4-BE49-F238E27FC236}">
                <a16:creationId xmlns:a16="http://schemas.microsoft.com/office/drawing/2014/main" id="{C420600A-A97F-A3B4-F776-B74B098C99A6}"/>
              </a:ext>
            </a:extLst>
          </p:cNvPr>
          <p:cNvSpPr>
            <a:spLocks noGrp="1"/>
          </p:cNvSpPr>
          <p:nvPr>
            <p:ph idx="1"/>
          </p:nvPr>
        </p:nvSpPr>
        <p:spPr/>
        <p:txBody>
          <a:bodyPr lIns="68580" tIns="34290" rIns="68580" bIns="34290" anchor="t"/>
          <a:lstStyle/>
          <a:p>
            <a:pPr>
              <a:lnSpc>
                <a:spcPct val="100000"/>
              </a:lnSpc>
            </a:pPr>
            <a:r>
              <a:rPr lang="en-US" dirty="0"/>
              <a:t>21-22 data expected to be available by beginning of November</a:t>
            </a:r>
            <a:endParaRPr lang="en-US"/>
          </a:p>
          <a:p>
            <a:pPr>
              <a:lnSpc>
                <a:spcPct val="150000"/>
              </a:lnSpc>
            </a:pPr>
            <a:r>
              <a:rPr lang="en-US" dirty="0"/>
              <a:t>Reporting Year 2021-2022 State Targets</a:t>
            </a:r>
          </a:p>
          <a:p>
            <a:pPr lvl="1">
              <a:lnSpc>
                <a:spcPct val="100000"/>
              </a:lnSpc>
            </a:pPr>
            <a:r>
              <a:rPr lang="en-US" dirty="0"/>
              <a:t>1P1 = </a:t>
            </a:r>
            <a:r>
              <a:rPr lang="en-US" b="1" dirty="0"/>
              <a:t>39.5%</a:t>
            </a:r>
          </a:p>
          <a:p>
            <a:pPr lvl="1">
              <a:lnSpc>
                <a:spcPct val="100000"/>
              </a:lnSpc>
            </a:pPr>
            <a:r>
              <a:rPr lang="en-US" dirty="0"/>
              <a:t>2P1 = </a:t>
            </a:r>
            <a:r>
              <a:rPr lang="en-US" b="1" dirty="0"/>
              <a:t>53.5%</a:t>
            </a:r>
          </a:p>
          <a:p>
            <a:pPr lvl="1">
              <a:lnSpc>
                <a:spcPct val="100000"/>
              </a:lnSpc>
            </a:pPr>
            <a:r>
              <a:rPr lang="en-US" dirty="0"/>
              <a:t>3P1 = </a:t>
            </a:r>
            <a:r>
              <a:rPr lang="en-US" b="1" dirty="0"/>
              <a:t>19%</a:t>
            </a:r>
          </a:p>
          <a:p>
            <a:pPr>
              <a:lnSpc>
                <a:spcPct val="100000"/>
              </a:lnSpc>
            </a:pPr>
            <a:r>
              <a:rPr lang="en-US" dirty="0"/>
              <a:t>Renaming Non-Trad Fields for consistency</a:t>
            </a:r>
          </a:p>
        </p:txBody>
      </p:sp>
      <p:sp>
        <p:nvSpPr>
          <p:cNvPr id="4" name="Slide Number Placeholder 3">
            <a:extLst>
              <a:ext uri="{FF2B5EF4-FFF2-40B4-BE49-F238E27FC236}">
                <a16:creationId xmlns:a16="http://schemas.microsoft.com/office/drawing/2014/main" id="{01EB6A50-076F-0AD5-EE1C-35456CE062F9}"/>
              </a:ext>
            </a:extLst>
          </p:cNvPr>
          <p:cNvSpPr>
            <a:spLocks noGrp="1"/>
          </p:cNvSpPr>
          <p:nvPr>
            <p:ph type="sldNum" sz="quarter" idx="12"/>
          </p:nvPr>
        </p:nvSpPr>
        <p:spPr/>
        <p:txBody>
          <a:bodyPr/>
          <a:lstStyle/>
          <a:p>
            <a:fld id="{DEE5BC03-7CE3-4FE3-BC0A-0ACCA8AC1F24}" type="slidenum">
              <a:rPr lang="en-US" smtClean="0"/>
              <a:pPr/>
              <a:t>16</a:t>
            </a:fld>
            <a:endParaRPr lang="en-US"/>
          </a:p>
        </p:txBody>
      </p:sp>
    </p:spTree>
    <p:extLst>
      <p:ext uri="{BB962C8B-B14F-4D97-AF65-F5344CB8AC3E}">
        <p14:creationId xmlns:p14="http://schemas.microsoft.com/office/powerpoint/2010/main" val="21093259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3CF0D-CB78-EFFE-4035-7A351A63D6C3}"/>
              </a:ext>
            </a:extLst>
          </p:cNvPr>
          <p:cNvSpPr>
            <a:spLocks noGrp="1"/>
          </p:cNvSpPr>
          <p:nvPr>
            <p:ph type="title"/>
          </p:nvPr>
        </p:nvSpPr>
        <p:spPr/>
        <p:txBody>
          <a:bodyPr lIns="68580" tIns="34290" rIns="68580" bIns="34290" anchor="t"/>
          <a:lstStyle/>
          <a:p>
            <a:r>
              <a:rPr lang="en-US" dirty="0"/>
              <a:t>Perkins State-determined Performance levels</a:t>
            </a:r>
            <a:br>
              <a:rPr lang="en-US" dirty="0"/>
            </a:br>
            <a:r>
              <a:rPr lang="en-US" dirty="0"/>
              <a:t>(state targets)</a:t>
            </a:r>
          </a:p>
        </p:txBody>
      </p:sp>
      <p:sp>
        <p:nvSpPr>
          <p:cNvPr id="3" name="Content Placeholder 2">
            <a:extLst>
              <a:ext uri="{FF2B5EF4-FFF2-40B4-BE49-F238E27FC236}">
                <a16:creationId xmlns:a16="http://schemas.microsoft.com/office/drawing/2014/main" id="{C420600A-A97F-A3B4-F776-B74B098C99A6}"/>
              </a:ext>
            </a:extLst>
          </p:cNvPr>
          <p:cNvSpPr>
            <a:spLocks noGrp="1"/>
          </p:cNvSpPr>
          <p:nvPr>
            <p:ph idx="1"/>
          </p:nvPr>
        </p:nvSpPr>
        <p:spPr>
          <a:xfrm>
            <a:off x="361015" y="3496769"/>
            <a:ext cx="8613304" cy="2592533"/>
          </a:xfrm>
        </p:spPr>
        <p:txBody>
          <a:bodyPr lIns="68580" tIns="34290" rIns="68580" bIns="34290" anchor="t"/>
          <a:lstStyle/>
          <a:p>
            <a:pPr>
              <a:lnSpc>
                <a:spcPct val="100000"/>
              </a:lnSpc>
            </a:pPr>
            <a:endParaRPr lang="en-US" dirty="0"/>
          </a:p>
          <a:p>
            <a:pPr>
              <a:lnSpc>
                <a:spcPct val="100000"/>
              </a:lnSpc>
            </a:pPr>
            <a:endParaRPr lang="en-US" dirty="0"/>
          </a:p>
          <a:p>
            <a:pPr>
              <a:lnSpc>
                <a:spcPct val="100000"/>
              </a:lnSpc>
            </a:pPr>
            <a:endParaRPr lang="en-US" sz="2400" dirty="0"/>
          </a:p>
          <a:p>
            <a:pPr>
              <a:lnSpc>
                <a:spcPct val="100000"/>
              </a:lnSpc>
            </a:pPr>
            <a:r>
              <a:rPr lang="en-US" sz="2400" dirty="0"/>
              <a:t>Reporting Year 2022-2023 State Targets Available for Comment</a:t>
            </a:r>
            <a:endParaRPr lang="en-US" dirty="0"/>
          </a:p>
          <a:p>
            <a:pPr lvl="1">
              <a:lnSpc>
                <a:spcPct val="100000"/>
              </a:lnSpc>
            </a:pPr>
            <a:r>
              <a:rPr lang="en-US" dirty="0"/>
              <a:t>Send Comments: </a:t>
            </a:r>
            <a:r>
              <a:rPr lang="en-US" dirty="0">
                <a:hlinkClick r:id="rId3"/>
              </a:rPr>
              <a:t>kingram@sbctc.edu</a:t>
            </a:r>
            <a:r>
              <a:rPr lang="en-US" dirty="0"/>
              <a:t> or </a:t>
            </a:r>
            <a:r>
              <a:rPr lang="en-US" dirty="0">
                <a:hlinkClick r:id="rId4"/>
              </a:rPr>
              <a:t>wbelden@sbctc.edu</a:t>
            </a:r>
            <a:endParaRPr lang="en-US" dirty="0"/>
          </a:p>
          <a:p>
            <a:pPr marL="0" indent="0">
              <a:lnSpc>
                <a:spcPct val="100000"/>
              </a:lnSpc>
              <a:buNone/>
            </a:pPr>
            <a:r>
              <a:rPr lang="en-US" sz="1500" dirty="0"/>
              <a:t>RY = Reporting Year, PY = Program Year</a:t>
            </a:r>
          </a:p>
        </p:txBody>
      </p:sp>
      <p:sp>
        <p:nvSpPr>
          <p:cNvPr id="4" name="Slide Number Placeholder 3">
            <a:extLst>
              <a:ext uri="{FF2B5EF4-FFF2-40B4-BE49-F238E27FC236}">
                <a16:creationId xmlns:a16="http://schemas.microsoft.com/office/drawing/2014/main" id="{01EB6A50-076F-0AD5-EE1C-35456CE062F9}"/>
              </a:ext>
            </a:extLst>
          </p:cNvPr>
          <p:cNvSpPr>
            <a:spLocks noGrp="1"/>
          </p:cNvSpPr>
          <p:nvPr>
            <p:ph type="sldNum" sz="quarter" idx="12"/>
          </p:nvPr>
        </p:nvSpPr>
        <p:spPr/>
        <p:txBody>
          <a:bodyPr/>
          <a:lstStyle/>
          <a:p>
            <a:fld id="{DEE5BC03-7CE3-4FE3-BC0A-0ACCA8AC1F24}" type="slidenum">
              <a:rPr lang="en-US" smtClean="0"/>
              <a:pPr/>
              <a:t>17</a:t>
            </a:fld>
            <a:endParaRPr lang="en-US"/>
          </a:p>
        </p:txBody>
      </p:sp>
      <p:graphicFrame>
        <p:nvGraphicFramePr>
          <p:cNvPr id="7" name="Table 6">
            <a:extLst>
              <a:ext uri="{FF2B5EF4-FFF2-40B4-BE49-F238E27FC236}">
                <a16:creationId xmlns:a16="http://schemas.microsoft.com/office/drawing/2014/main" id="{1663EC95-BD5A-DADB-548F-E2B8284ABA06}"/>
              </a:ext>
            </a:extLst>
          </p:cNvPr>
          <p:cNvGraphicFramePr>
            <a:graphicFrameLocks noGrp="1"/>
          </p:cNvGraphicFramePr>
          <p:nvPr>
            <p:extLst>
              <p:ext uri="{D42A27DB-BD31-4B8C-83A1-F6EECF244321}">
                <p14:modId xmlns:p14="http://schemas.microsoft.com/office/powerpoint/2010/main" val="1494133837"/>
              </p:ext>
            </p:extLst>
          </p:nvPr>
        </p:nvGraphicFramePr>
        <p:xfrm>
          <a:off x="150725" y="2486967"/>
          <a:ext cx="8828831" cy="2035970"/>
        </p:xfrm>
        <a:graphic>
          <a:graphicData uri="http://schemas.openxmlformats.org/drawingml/2006/table">
            <a:tbl>
              <a:tblPr/>
              <a:tblGrid>
                <a:gridCol w="1450728">
                  <a:extLst>
                    <a:ext uri="{9D8B030D-6E8A-4147-A177-3AD203B41FA5}">
                      <a16:colId xmlns:a16="http://schemas.microsoft.com/office/drawing/2014/main" val="664078473"/>
                    </a:ext>
                  </a:extLst>
                </a:gridCol>
                <a:gridCol w="979714">
                  <a:extLst>
                    <a:ext uri="{9D8B030D-6E8A-4147-A177-3AD203B41FA5}">
                      <a16:colId xmlns:a16="http://schemas.microsoft.com/office/drawing/2014/main" val="538180497"/>
                    </a:ext>
                  </a:extLst>
                </a:gridCol>
                <a:gridCol w="1130439">
                  <a:extLst>
                    <a:ext uri="{9D8B030D-6E8A-4147-A177-3AD203B41FA5}">
                      <a16:colId xmlns:a16="http://schemas.microsoft.com/office/drawing/2014/main" val="2575512361"/>
                    </a:ext>
                  </a:extLst>
                </a:gridCol>
                <a:gridCol w="1149279">
                  <a:extLst>
                    <a:ext uri="{9D8B030D-6E8A-4147-A177-3AD203B41FA5}">
                      <a16:colId xmlns:a16="http://schemas.microsoft.com/office/drawing/2014/main" val="3372224503"/>
                    </a:ext>
                  </a:extLst>
                </a:gridCol>
                <a:gridCol w="998554">
                  <a:extLst>
                    <a:ext uri="{9D8B030D-6E8A-4147-A177-3AD203B41FA5}">
                      <a16:colId xmlns:a16="http://schemas.microsoft.com/office/drawing/2014/main" val="1689531226"/>
                    </a:ext>
                  </a:extLst>
                </a:gridCol>
                <a:gridCol w="2015950">
                  <a:extLst>
                    <a:ext uri="{9D8B030D-6E8A-4147-A177-3AD203B41FA5}">
                      <a16:colId xmlns:a16="http://schemas.microsoft.com/office/drawing/2014/main" val="1684406545"/>
                    </a:ext>
                  </a:extLst>
                </a:gridCol>
                <a:gridCol w="1104167">
                  <a:extLst>
                    <a:ext uri="{9D8B030D-6E8A-4147-A177-3AD203B41FA5}">
                      <a16:colId xmlns:a16="http://schemas.microsoft.com/office/drawing/2014/main" val="3199109637"/>
                    </a:ext>
                  </a:extLst>
                </a:gridCol>
              </a:tblGrid>
              <a:tr h="576440">
                <a:tc>
                  <a:txBody>
                    <a:bodyPr/>
                    <a:lstStyle/>
                    <a:p>
                      <a:pPr algn="ctr" fontAlgn="b"/>
                      <a:r>
                        <a:rPr lang="en-US" sz="2000" b="1" i="0" u="none" strike="noStrike" dirty="0">
                          <a:solidFill>
                            <a:srgbClr val="203764"/>
                          </a:solidFill>
                          <a:effectLst/>
                          <a:latin typeface="Calibri"/>
                        </a:rPr>
                        <a:t>Performance Indicator</a:t>
                      </a:r>
                    </a:p>
                  </a:txBody>
                  <a:tcPr marL="7144" marR="7144" marT="7144" marB="34290" anchor="b">
                    <a:lnL>
                      <a:noFill/>
                    </a:lnL>
                    <a:lnR w="12700" cap="flat" cmpd="sng" algn="ctr">
                      <a:solidFill>
                        <a:srgbClr val="4472C4"/>
                      </a:solidFill>
                      <a:prstDash val="solid"/>
                      <a:round/>
                      <a:headEnd type="none" w="med" len="med"/>
                      <a:tailEnd type="none" w="med" len="med"/>
                    </a:lnR>
                    <a:lnT>
                      <a:noFill/>
                    </a:lnT>
                    <a:lnB>
                      <a:noFill/>
                    </a:lnB>
                  </a:tcPr>
                </a:tc>
                <a:tc gridSpan="2">
                  <a:txBody>
                    <a:bodyPr/>
                    <a:lstStyle/>
                    <a:p>
                      <a:pPr algn="ctr" fontAlgn="b"/>
                      <a:r>
                        <a:rPr lang="en-US" sz="2000" b="1" i="0" u="none" strike="noStrike" dirty="0">
                          <a:solidFill>
                            <a:schemeClr val="tx1"/>
                          </a:solidFill>
                          <a:effectLst/>
                          <a:latin typeface="Calibri"/>
                        </a:rPr>
                        <a:t>RY 20-21</a:t>
                      </a:r>
                      <a:br>
                        <a:rPr lang="en-US" sz="2000" b="1" i="0" u="none" strike="noStrike" dirty="0">
                          <a:solidFill>
                            <a:srgbClr val="003764"/>
                          </a:solidFill>
                          <a:effectLst/>
                          <a:latin typeface="Calibri"/>
                        </a:rPr>
                      </a:br>
                      <a:r>
                        <a:rPr lang="en-US" sz="2000" b="1" i="0" u="none" strike="noStrike" dirty="0">
                          <a:solidFill>
                            <a:schemeClr val="tx1"/>
                          </a:solidFill>
                          <a:effectLst/>
                          <a:latin typeface="Calibri"/>
                        </a:rPr>
                        <a:t>(PY 21-22)</a:t>
                      </a:r>
                    </a:p>
                  </a:txBody>
                  <a:tcPr marL="7144" marR="7144" marT="7144" marB="34290" anchor="b">
                    <a:lnL w="1270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2000" b="1" i="0" u="none" strike="noStrike" dirty="0">
                          <a:solidFill>
                            <a:schemeClr val="tx1"/>
                          </a:solidFill>
                          <a:effectLst/>
                          <a:latin typeface="Calibri"/>
                        </a:rPr>
                        <a:t>RY 21-22</a:t>
                      </a:r>
                      <a:br>
                        <a:rPr lang="en-US" sz="2000" b="1" i="0" u="none" strike="noStrike" dirty="0">
                          <a:solidFill>
                            <a:srgbClr val="003764"/>
                          </a:solidFill>
                          <a:effectLst/>
                          <a:latin typeface="Calibri"/>
                        </a:rPr>
                      </a:br>
                      <a:r>
                        <a:rPr lang="en-US" sz="2000" b="1" i="0" u="none" strike="noStrike" dirty="0">
                          <a:solidFill>
                            <a:schemeClr val="tx1"/>
                          </a:solidFill>
                          <a:effectLst/>
                          <a:latin typeface="Calibri"/>
                        </a:rPr>
                        <a:t>(PY 22-23)</a:t>
                      </a:r>
                    </a:p>
                  </a:txBody>
                  <a:tcPr marL="7144" marR="7144" marT="7144" marB="34290" anchor="b">
                    <a:lnL w="12700" cap="flat" cmpd="sng" algn="ctr">
                      <a:solidFill>
                        <a:srgbClr val="4472C4"/>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tcPr>
                </a:tc>
                <a:tc hMerge="1">
                  <a:txBody>
                    <a:bodyPr/>
                    <a:lstStyle/>
                    <a:p>
                      <a:endParaRPr lang="en-US"/>
                    </a:p>
                  </a:txBody>
                  <a:tcPr/>
                </a:tc>
                <a:tc>
                  <a:txBody>
                    <a:bodyPr/>
                    <a:lstStyle/>
                    <a:p>
                      <a:pPr algn="ctr" fontAlgn="b"/>
                      <a:r>
                        <a:rPr lang="en-US" sz="2000" b="1" i="0" u="none" strike="noStrike" dirty="0">
                          <a:solidFill>
                            <a:srgbClr val="203764"/>
                          </a:solidFill>
                          <a:effectLst/>
                          <a:latin typeface="Calibri"/>
                        </a:rPr>
                        <a:t>Average Actual %  </a:t>
                      </a:r>
                      <a:endParaRPr lang="en-US" sz="2000" dirty="0"/>
                    </a:p>
                    <a:p>
                      <a:pPr lvl="0" algn="ctr">
                        <a:buNone/>
                      </a:pPr>
                      <a:r>
                        <a:rPr lang="en-US" sz="2000" b="1" i="0" u="none" strike="noStrike" dirty="0">
                          <a:solidFill>
                            <a:srgbClr val="203764"/>
                          </a:solidFill>
                          <a:effectLst/>
                          <a:latin typeface="Calibri"/>
                        </a:rPr>
                        <a:t>RY 20-21 &amp; 21-22</a:t>
                      </a:r>
                    </a:p>
                  </a:txBody>
                  <a:tcPr marL="7144" marR="7144" marT="7144" marB="34290" anchor="b">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rgbClr val="4472C4"/>
                      </a:solidFill>
                      <a:prstDash val="solid"/>
                      <a:round/>
                      <a:headEnd type="none" w="med" len="med"/>
                      <a:tailEnd type="none" w="med" len="med"/>
                    </a:lnB>
                  </a:tcPr>
                </a:tc>
                <a:tc>
                  <a:txBody>
                    <a:bodyPr/>
                    <a:lstStyle/>
                    <a:p>
                      <a:pPr algn="ctr" fontAlgn="b"/>
                      <a:r>
                        <a:rPr lang="en-US" sz="2000" b="1" i="0" u="none" strike="noStrike" dirty="0">
                          <a:solidFill>
                            <a:srgbClr val="203764"/>
                          </a:solidFill>
                          <a:effectLst/>
                          <a:latin typeface="Calibri"/>
                        </a:rPr>
                        <a:t>Proposed</a:t>
                      </a:r>
                      <a:br>
                        <a:rPr lang="en-US" sz="2000" b="1" i="0" u="none" strike="noStrike" dirty="0">
                          <a:solidFill>
                            <a:srgbClr val="203764"/>
                          </a:solidFill>
                          <a:effectLst/>
                          <a:latin typeface="Calibri"/>
                        </a:rPr>
                      </a:br>
                      <a:r>
                        <a:rPr lang="en-US" sz="2000" b="1" i="0" u="none" strike="noStrike" dirty="0">
                          <a:solidFill>
                            <a:srgbClr val="203764"/>
                          </a:solidFill>
                          <a:effectLst/>
                          <a:latin typeface="Calibri"/>
                        </a:rPr>
                        <a:t>RY 22-23</a:t>
                      </a:r>
                    </a:p>
                  </a:txBody>
                  <a:tcPr marL="7144" marR="7144" marT="7144" marB="34290" anchor="b">
                    <a:lnL w="12700" cap="flat" cmpd="sng" algn="ctr">
                      <a:solidFill>
                        <a:schemeClr val="accent6"/>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tcPr>
                </a:tc>
                <a:extLst>
                  <a:ext uri="{0D108BD9-81ED-4DB2-BD59-A6C34878D82A}">
                    <a16:rowId xmlns:a16="http://schemas.microsoft.com/office/drawing/2014/main" val="2428802208"/>
                  </a:ext>
                </a:extLst>
              </a:tr>
              <a:tr h="289055">
                <a:tc>
                  <a:txBody>
                    <a:bodyPr/>
                    <a:lstStyle/>
                    <a:p>
                      <a:pPr algn="ctr" fontAlgn="ctr"/>
                      <a:endParaRPr lang="en-US" sz="2000" b="0" i="0" u="none" strike="noStrike" dirty="0">
                        <a:solidFill>
                          <a:srgbClr val="000000"/>
                        </a:solidFill>
                        <a:effectLst/>
                        <a:latin typeface="Calibri"/>
                      </a:endParaRPr>
                    </a:p>
                  </a:txBody>
                  <a:tcPr marL="7144" marR="7144" marT="7144" marB="34290" anchor="ctr">
                    <a:lnL>
                      <a:noFill/>
                    </a:lnL>
                    <a:lnR w="12700" cap="flat" cmpd="sng" algn="ctr">
                      <a:solidFill>
                        <a:srgbClr val="4472C4"/>
                      </a:solidFill>
                      <a:prstDash val="solid"/>
                      <a:round/>
                      <a:headEnd type="none" w="med" len="med"/>
                      <a:tailEnd type="none" w="med" len="med"/>
                    </a:lnR>
                    <a:lnT>
                      <a:noFill/>
                    </a:lnT>
                    <a:lnB>
                      <a:noFill/>
                    </a:lnB>
                  </a:tcPr>
                </a:tc>
                <a:tc>
                  <a:txBody>
                    <a:bodyPr/>
                    <a:lstStyle/>
                    <a:p>
                      <a:pPr algn="ctr" fontAlgn="b"/>
                      <a:r>
                        <a:rPr lang="en-US" sz="2000" b="0" i="0" u="none" strike="noStrike" dirty="0">
                          <a:solidFill>
                            <a:srgbClr val="203764"/>
                          </a:solidFill>
                          <a:effectLst/>
                          <a:latin typeface="Calibri"/>
                        </a:rPr>
                        <a:t>SDPL %</a:t>
                      </a:r>
                    </a:p>
                  </a:txBody>
                  <a:tcPr marL="7144" marR="7144" marT="7144" marB="34290" anchor="b">
                    <a:lnL w="12700" cap="flat" cmpd="sng" algn="ctr">
                      <a:solidFill>
                        <a:srgbClr val="4472C4"/>
                      </a:solidFill>
                      <a:prstDash val="solid"/>
                      <a:round/>
                      <a:headEnd type="none" w="med" len="med"/>
                      <a:tailEnd type="none" w="med" len="med"/>
                    </a:lnL>
                    <a:lnR>
                      <a:noFill/>
                    </a:lnR>
                    <a:lnT w="12700" cap="flat" cmpd="sng" algn="ctr">
                      <a:solidFill>
                        <a:srgbClr val="4472C4"/>
                      </a:solidFill>
                      <a:prstDash val="solid"/>
                      <a:round/>
                      <a:headEnd type="none" w="med" len="med"/>
                      <a:tailEnd type="none" w="med" len="med"/>
                    </a:lnT>
                    <a:lnB w="6350" cap="flat" cmpd="sng" algn="ctr">
                      <a:solidFill>
                        <a:srgbClr val="4472C4"/>
                      </a:solidFill>
                      <a:prstDash val="dash"/>
                      <a:round/>
                      <a:headEnd type="none" w="med" len="med"/>
                      <a:tailEnd type="none" w="med" len="med"/>
                    </a:lnB>
                  </a:tcPr>
                </a:tc>
                <a:tc>
                  <a:txBody>
                    <a:bodyPr/>
                    <a:lstStyle/>
                    <a:p>
                      <a:pPr algn="ctr" fontAlgn="b"/>
                      <a:r>
                        <a:rPr lang="en-US" sz="2000" b="0" i="0" u="none" strike="noStrike" dirty="0">
                          <a:solidFill>
                            <a:srgbClr val="203764"/>
                          </a:solidFill>
                          <a:effectLst/>
                          <a:latin typeface="Calibri"/>
                        </a:rPr>
                        <a:t>Actual %</a:t>
                      </a:r>
                    </a:p>
                  </a:txBody>
                  <a:tcPr marL="7144" marR="7144" marT="7144" marB="34290" anchor="b">
                    <a:lnL>
                      <a:noFill/>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6350" cap="flat" cmpd="sng" algn="ctr">
                      <a:solidFill>
                        <a:srgbClr val="4472C4"/>
                      </a:solidFill>
                      <a:prstDash val="dash"/>
                      <a:round/>
                      <a:headEnd type="none" w="med" len="med"/>
                      <a:tailEnd type="none" w="med" len="med"/>
                    </a:lnB>
                  </a:tcPr>
                </a:tc>
                <a:tc>
                  <a:txBody>
                    <a:bodyPr/>
                    <a:lstStyle/>
                    <a:p>
                      <a:pPr algn="ctr" fontAlgn="b"/>
                      <a:r>
                        <a:rPr lang="en-US" sz="2000" b="0" i="0" u="none" strike="noStrike" dirty="0">
                          <a:solidFill>
                            <a:srgbClr val="203764"/>
                          </a:solidFill>
                          <a:effectLst/>
                          <a:latin typeface="Calibri"/>
                        </a:rPr>
                        <a:t>SDPL %</a:t>
                      </a:r>
                    </a:p>
                  </a:txBody>
                  <a:tcPr marL="7144" marR="7144" marT="7144" marB="34290" anchor="b">
                    <a:lnL w="12700" cap="flat" cmpd="sng" algn="ctr">
                      <a:solidFill>
                        <a:srgbClr val="4472C4"/>
                      </a:solidFill>
                      <a:prstDash val="solid"/>
                      <a:round/>
                      <a:headEnd type="none" w="med" len="med"/>
                      <a:tailEnd type="none" w="med" len="med"/>
                    </a:lnL>
                    <a:lnR>
                      <a:noFill/>
                    </a:lnR>
                    <a:lnT w="12700" cap="flat" cmpd="sng" algn="ctr">
                      <a:solidFill>
                        <a:srgbClr val="4472C4"/>
                      </a:solidFill>
                      <a:prstDash val="solid"/>
                      <a:round/>
                      <a:headEnd type="none" w="med" len="med"/>
                      <a:tailEnd type="none" w="med" len="med"/>
                    </a:lnT>
                    <a:lnB w="6350" cap="flat" cmpd="sng" algn="ctr">
                      <a:solidFill>
                        <a:srgbClr val="4472C4"/>
                      </a:solidFill>
                      <a:prstDash val="dash"/>
                      <a:round/>
                      <a:headEnd type="none" w="med" len="med"/>
                      <a:tailEnd type="none" w="med" len="med"/>
                    </a:lnB>
                  </a:tcPr>
                </a:tc>
                <a:tc>
                  <a:txBody>
                    <a:bodyPr/>
                    <a:lstStyle/>
                    <a:p>
                      <a:pPr algn="ctr" fontAlgn="b"/>
                      <a:r>
                        <a:rPr lang="en-US" sz="2000" b="0" i="0" u="none" strike="noStrike" dirty="0">
                          <a:solidFill>
                            <a:srgbClr val="203764"/>
                          </a:solidFill>
                          <a:effectLst/>
                          <a:latin typeface="Calibri"/>
                        </a:rPr>
                        <a:t>Actual %</a:t>
                      </a:r>
                    </a:p>
                  </a:txBody>
                  <a:tcPr marL="7144" marR="7144" marT="7144" marB="34290" anchor="b">
                    <a:lnL>
                      <a:noFill/>
                    </a:lnL>
                    <a:lnR w="12700" cap="flat" cmpd="sng" algn="ctr">
                      <a:solidFill>
                        <a:schemeClr val="accent6"/>
                      </a:solidFill>
                      <a:prstDash val="solid"/>
                      <a:round/>
                      <a:headEnd type="none" w="med" len="med"/>
                      <a:tailEnd type="none" w="med" len="med"/>
                    </a:lnR>
                    <a:lnT w="12700" cap="flat" cmpd="sng" algn="ctr">
                      <a:solidFill>
                        <a:srgbClr val="4472C4"/>
                      </a:solidFill>
                      <a:prstDash val="solid"/>
                      <a:round/>
                      <a:headEnd type="none" w="med" len="med"/>
                      <a:tailEnd type="none" w="med" len="med"/>
                    </a:lnT>
                    <a:lnB w="6350" cap="flat" cmpd="sng" algn="ctr">
                      <a:solidFill>
                        <a:srgbClr val="4472C4"/>
                      </a:solidFill>
                      <a:prstDash val="dash"/>
                      <a:round/>
                      <a:headEnd type="none" w="med" len="med"/>
                      <a:tailEnd type="none" w="med" len="med"/>
                    </a:lnB>
                  </a:tcPr>
                </a:tc>
                <a:tc>
                  <a:txBody>
                    <a:bodyPr/>
                    <a:lstStyle/>
                    <a:p>
                      <a:pPr algn="ctr" fontAlgn="b"/>
                      <a:endParaRPr lang="en-US" sz="2000" b="0" i="0" u="none" strike="noStrike" dirty="0">
                        <a:solidFill>
                          <a:srgbClr val="203764"/>
                        </a:solidFill>
                        <a:effectLst/>
                        <a:latin typeface="Calibri"/>
                      </a:endParaRPr>
                    </a:p>
                  </a:txBody>
                  <a:tcPr marL="7144" marR="7144" marT="7144" marB="34290" anchor="b">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rgbClr val="4472C4"/>
                      </a:solidFill>
                      <a:prstDash val="solid"/>
                      <a:round/>
                      <a:headEnd type="none" w="med" len="med"/>
                      <a:tailEnd type="none" w="med" len="med"/>
                    </a:lnT>
                    <a:lnB w="6350" cap="flat" cmpd="sng" algn="ctr">
                      <a:solidFill>
                        <a:srgbClr val="4472C4"/>
                      </a:solidFill>
                      <a:prstDash val="dash"/>
                      <a:round/>
                      <a:headEnd type="none" w="med" len="med"/>
                      <a:tailEnd type="none" w="med" len="med"/>
                    </a:lnB>
                  </a:tcPr>
                </a:tc>
                <a:tc>
                  <a:txBody>
                    <a:bodyPr/>
                    <a:lstStyle/>
                    <a:p>
                      <a:pPr algn="ctr" fontAlgn="b"/>
                      <a:endParaRPr lang="en-US" sz="2000" b="0" i="0" u="none" strike="noStrike" dirty="0">
                        <a:solidFill>
                          <a:srgbClr val="203764"/>
                        </a:solidFill>
                        <a:effectLst/>
                        <a:latin typeface="Calibri"/>
                      </a:endParaRPr>
                    </a:p>
                  </a:txBody>
                  <a:tcPr marL="7144" marR="7144" marT="7144" marB="34290" anchor="b">
                    <a:lnL w="12700" cap="flat" cmpd="sng" algn="ctr">
                      <a:solidFill>
                        <a:schemeClr val="accent6"/>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6350" cap="flat" cmpd="sng" algn="ctr">
                      <a:solidFill>
                        <a:srgbClr val="4472C4"/>
                      </a:solidFill>
                      <a:prstDash val="dash"/>
                      <a:round/>
                      <a:headEnd type="none" w="med" len="med"/>
                      <a:tailEnd type="none" w="med" len="med"/>
                    </a:lnB>
                  </a:tcPr>
                </a:tc>
                <a:extLst>
                  <a:ext uri="{0D108BD9-81ED-4DB2-BD59-A6C34878D82A}">
                    <a16:rowId xmlns:a16="http://schemas.microsoft.com/office/drawing/2014/main" val="1894259532"/>
                  </a:ext>
                </a:extLst>
              </a:tr>
              <a:tr h="289055">
                <a:tc>
                  <a:txBody>
                    <a:bodyPr/>
                    <a:lstStyle/>
                    <a:p>
                      <a:pPr algn="ctr" fontAlgn="ctr"/>
                      <a:r>
                        <a:rPr lang="en-US" sz="2000" b="1" i="0" u="none" strike="noStrike" dirty="0">
                          <a:solidFill>
                            <a:srgbClr val="203764"/>
                          </a:solidFill>
                          <a:effectLst/>
                          <a:latin typeface="Calibri"/>
                        </a:rPr>
                        <a:t>1P1</a:t>
                      </a:r>
                    </a:p>
                  </a:txBody>
                  <a:tcPr marL="7144" marR="7144" marT="7144" marB="34290" anchor="ctr">
                    <a:lnL>
                      <a:noFill/>
                    </a:lnL>
                    <a:lnR w="12700" cap="flat" cmpd="sng" algn="ctr">
                      <a:solidFill>
                        <a:srgbClr val="4472C4"/>
                      </a:solidFill>
                      <a:prstDash val="solid"/>
                      <a:round/>
                      <a:headEnd type="none" w="med" len="med"/>
                      <a:tailEnd type="none" w="med" len="med"/>
                    </a:lnR>
                    <a:lnT>
                      <a:noFill/>
                    </a:lnT>
                    <a:lnB>
                      <a:noFill/>
                    </a:lnB>
                  </a:tcPr>
                </a:tc>
                <a:tc>
                  <a:txBody>
                    <a:bodyPr/>
                    <a:lstStyle/>
                    <a:p>
                      <a:pPr algn="ctr" fontAlgn="b"/>
                      <a:r>
                        <a:rPr lang="en-US" sz="2000" b="0" i="0" u="none" strike="noStrike" dirty="0">
                          <a:solidFill>
                            <a:srgbClr val="000000"/>
                          </a:solidFill>
                          <a:effectLst/>
                          <a:latin typeface="Calibri"/>
                        </a:rPr>
                        <a:t>39</a:t>
                      </a:r>
                    </a:p>
                  </a:txBody>
                  <a:tcPr marL="7144" marR="7144" marT="7144" marB="34290" anchor="b">
                    <a:lnL w="12700" cap="flat" cmpd="sng" algn="ctr">
                      <a:solidFill>
                        <a:srgbClr val="4472C4"/>
                      </a:solidFill>
                      <a:prstDash val="solid"/>
                      <a:round/>
                      <a:headEnd type="none" w="med" len="med"/>
                      <a:tailEnd type="none" w="med" len="med"/>
                    </a:lnL>
                    <a:lnR w="6350" cap="flat" cmpd="sng" algn="ctr">
                      <a:solidFill>
                        <a:srgbClr val="4472C4"/>
                      </a:solidFill>
                      <a:prstDash val="dash"/>
                      <a:round/>
                      <a:headEnd type="none" w="med" len="med"/>
                      <a:tailEnd type="none" w="med" len="med"/>
                    </a:lnR>
                    <a:lnT w="6350" cap="flat" cmpd="sng" algn="ctr">
                      <a:solidFill>
                        <a:srgbClr val="4472C4"/>
                      </a:solidFill>
                      <a:prstDash val="dash"/>
                      <a:round/>
                      <a:headEnd type="none" w="med" len="med"/>
                      <a:tailEnd type="none" w="med" len="med"/>
                    </a:lnT>
                    <a:lnB w="6350" cap="flat" cmpd="sng" algn="ctr">
                      <a:solidFill>
                        <a:srgbClr val="4472C4"/>
                      </a:solidFill>
                      <a:prstDash val="dash"/>
                      <a:round/>
                      <a:headEnd type="none" w="med" len="med"/>
                      <a:tailEnd type="none" w="med" len="med"/>
                    </a:lnB>
                  </a:tcPr>
                </a:tc>
                <a:tc>
                  <a:txBody>
                    <a:bodyPr/>
                    <a:lstStyle/>
                    <a:p>
                      <a:pPr algn="ctr" fontAlgn="b"/>
                      <a:r>
                        <a:rPr lang="en-US" sz="2000" b="1" i="0" u="none" strike="noStrike" dirty="0">
                          <a:solidFill>
                            <a:srgbClr val="000000"/>
                          </a:solidFill>
                          <a:effectLst/>
                          <a:latin typeface="Calibri"/>
                        </a:rPr>
                        <a:t>39.27</a:t>
                      </a:r>
                    </a:p>
                  </a:txBody>
                  <a:tcPr marL="7144" marR="7144" marT="7144" marB="34290" anchor="b">
                    <a:lnL w="6350" cap="flat" cmpd="sng" algn="ctr">
                      <a:solidFill>
                        <a:srgbClr val="4472C4"/>
                      </a:solidFill>
                      <a:prstDash val="dash"/>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dash"/>
                      <a:round/>
                      <a:headEnd type="none" w="med" len="med"/>
                      <a:tailEnd type="none" w="med" len="med"/>
                    </a:lnT>
                    <a:lnB w="6350" cap="flat" cmpd="sng" algn="ctr">
                      <a:solidFill>
                        <a:srgbClr val="4472C4"/>
                      </a:solidFill>
                      <a:prstDash val="dash"/>
                      <a:round/>
                      <a:headEnd type="none" w="med" len="med"/>
                      <a:tailEnd type="none" w="med" len="med"/>
                    </a:lnB>
                  </a:tcPr>
                </a:tc>
                <a:tc>
                  <a:txBody>
                    <a:bodyPr/>
                    <a:lstStyle/>
                    <a:p>
                      <a:pPr algn="ctr" fontAlgn="b"/>
                      <a:r>
                        <a:rPr lang="en-US" sz="2000" b="0" i="0" u="none" strike="noStrike" dirty="0">
                          <a:solidFill>
                            <a:srgbClr val="000000"/>
                          </a:solidFill>
                          <a:effectLst/>
                          <a:latin typeface="Calibri"/>
                        </a:rPr>
                        <a:t>39.5</a:t>
                      </a:r>
                    </a:p>
                  </a:txBody>
                  <a:tcPr marL="7144" marR="7144" marT="7144" marB="34290" anchor="b">
                    <a:lnL w="12700" cap="flat" cmpd="sng" algn="ctr">
                      <a:solidFill>
                        <a:srgbClr val="4472C4"/>
                      </a:solidFill>
                      <a:prstDash val="solid"/>
                      <a:round/>
                      <a:headEnd type="none" w="med" len="med"/>
                      <a:tailEnd type="none" w="med" len="med"/>
                    </a:lnL>
                    <a:lnR w="6350" cap="flat" cmpd="sng" algn="ctr">
                      <a:solidFill>
                        <a:srgbClr val="4472C4"/>
                      </a:solidFill>
                      <a:prstDash val="dash"/>
                      <a:round/>
                      <a:headEnd type="none" w="med" len="med"/>
                      <a:tailEnd type="none" w="med" len="med"/>
                    </a:lnR>
                    <a:lnT w="6350" cap="flat" cmpd="sng" algn="ctr">
                      <a:solidFill>
                        <a:srgbClr val="4472C4"/>
                      </a:solidFill>
                      <a:prstDash val="dash"/>
                      <a:round/>
                      <a:headEnd type="none" w="med" len="med"/>
                      <a:tailEnd type="none" w="med" len="med"/>
                    </a:lnT>
                    <a:lnB w="6350" cap="flat" cmpd="sng" algn="ctr">
                      <a:solidFill>
                        <a:srgbClr val="4472C4"/>
                      </a:solidFill>
                      <a:prstDash val="dash"/>
                      <a:round/>
                      <a:headEnd type="none" w="med" len="med"/>
                      <a:tailEnd type="none" w="med" len="med"/>
                    </a:lnB>
                  </a:tcPr>
                </a:tc>
                <a:tc>
                  <a:txBody>
                    <a:bodyPr/>
                    <a:lstStyle/>
                    <a:p>
                      <a:pPr algn="ctr" fontAlgn="b"/>
                      <a:r>
                        <a:rPr lang="en-US" sz="2000" b="1" i="0" u="none" strike="noStrike" dirty="0">
                          <a:solidFill>
                            <a:srgbClr val="000000"/>
                          </a:solidFill>
                          <a:effectLst/>
                          <a:latin typeface="Calibri"/>
                        </a:rPr>
                        <a:t>39.91</a:t>
                      </a:r>
                    </a:p>
                  </a:txBody>
                  <a:tcPr marL="7144" marR="7144" marT="7144" marB="34290" anchor="b">
                    <a:lnL w="6350" cap="flat" cmpd="sng" algn="ctr">
                      <a:solidFill>
                        <a:srgbClr val="4472C4"/>
                      </a:solidFill>
                      <a:prstDash val="dash"/>
                      <a:round/>
                      <a:headEnd type="none" w="med" len="med"/>
                      <a:tailEnd type="none" w="med" len="med"/>
                    </a:lnL>
                    <a:lnR w="12700" cap="flat" cmpd="sng" algn="ctr">
                      <a:solidFill>
                        <a:schemeClr val="accent6"/>
                      </a:solidFill>
                      <a:prstDash val="solid"/>
                      <a:round/>
                      <a:headEnd type="none" w="med" len="med"/>
                      <a:tailEnd type="none" w="med" len="med"/>
                    </a:lnR>
                    <a:lnT w="6350" cap="flat" cmpd="sng" algn="ctr">
                      <a:solidFill>
                        <a:srgbClr val="4472C4"/>
                      </a:solidFill>
                      <a:prstDash val="dash"/>
                      <a:round/>
                      <a:headEnd type="none" w="med" len="med"/>
                      <a:tailEnd type="none" w="med" len="med"/>
                    </a:lnT>
                    <a:lnB w="6350" cap="flat" cmpd="sng" algn="ctr">
                      <a:solidFill>
                        <a:srgbClr val="4472C4"/>
                      </a:solidFill>
                      <a:prstDash val="dash"/>
                      <a:round/>
                      <a:headEnd type="none" w="med" len="med"/>
                      <a:tailEnd type="none" w="med" len="med"/>
                    </a:lnB>
                  </a:tcPr>
                </a:tc>
                <a:tc>
                  <a:txBody>
                    <a:bodyPr/>
                    <a:lstStyle/>
                    <a:p>
                      <a:pPr algn="ctr" fontAlgn="b"/>
                      <a:r>
                        <a:rPr lang="en-US" sz="2000" b="1" i="0" u="none" strike="noStrike" dirty="0">
                          <a:solidFill>
                            <a:srgbClr val="000000"/>
                          </a:solidFill>
                          <a:effectLst/>
                          <a:latin typeface="Calibri"/>
                        </a:rPr>
                        <a:t>39.59</a:t>
                      </a:r>
                    </a:p>
                  </a:txBody>
                  <a:tcPr marL="7144" marR="7144" marT="7144" marB="34290" anchor="b">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6350" cap="flat" cmpd="sng" algn="ctr">
                      <a:solidFill>
                        <a:srgbClr val="4472C4"/>
                      </a:solidFill>
                      <a:prstDash val="dash"/>
                      <a:round/>
                      <a:headEnd type="none" w="med" len="med"/>
                      <a:tailEnd type="none" w="med" len="med"/>
                    </a:lnT>
                    <a:lnB w="6350" cap="flat" cmpd="sng" algn="ctr">
                      <a:solidFill>
                        <a:srgbClr val="4472C4"/>
                      </a:solidFill>
                      <a:prstDash val="dash"/>
                      <a:round/>
                      <a:headEnd type="none" w="med" len="med"/>
                      <a:tailEnd type="none" w="med" len="med"/>
                    </a:lnB>
                  </a:tcPr>
                </a:tc>
                <a:tc>
                  <a:txBody>
                    <a:bodyPr/>
                    <a:lstStyle/>
                    <a:p>
                      <a:pPr algn="ctr" fontAlgn="b"/>
                      <a:r>
                        <a:rPr lang="en-US" sz="2000" b="0" i="0" u="none" strike="noStrike" dirty="0">
                          <a:solidFill>
                            <a:schemeClr val="bg1"/>
                          </a:solidFill>
                          <a:effectLst/>
                          <a:latin typeface="Calibri"/>
                        </a:rPr>
                        <a:t>40</a:t>
                      </a:r>
                    </a:p>
                  </a:txBody>
                  <a:tcPr marL="7144" marR="7144" marT="7144" marB="34290" anchor="b">
                    <a:lnL w="12700" cap="flat" cmpd="sng" algn="ctr">
                      <a:solidFill>
                        <a:schemeClr val="accent6"/>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dash"/>
                      <a:round/>
                      <a:headEnd type="none" w="med" len="med"/>
                      <a:tailEnd type="none" w="med" len="med"/>
                    </a:lnT>
                    <a:lnB w="6350" cap="flat" cmpd="sng" algn="ctr">
                      <a:solidFill>
                        <a:srgbClr val="4472C4"/>
                      </a:solidFill>
                      <a:prstDash val="dash"/>
                      <a:round/>
                      <a:headEnd type="none" w="med" len="med"/>
                      <a:tailEnd type="none" w="med" len="med"/>
                    </a:lnB>
                    <a:solidFill>
                      <a:schemeClr val="tx1"/>
                    </a:solidFill>
                  </a:tcPr>
                </a:tc>
                <a:extLst>
                  <a:ext uri="{0D108BD9-81ED-4DB2-BD59-A6C34878D82A}">
                    <a16:rowId xmlns:a16="http://schemas.microsoft.com/office/drawing/2014/main" val="374360587"/>
                  </a:ext>
                </a:extLst>
              </a:tr>
              <a:tr h="289055">
                <a:tc>
                  <a:txBody>
                    <a:bodyPr/>
                    <a:lstStyle/>
                    <a:p>
                      <a:pPr algn="ctr" fontAlgn="ctr"/>
                      <a:r>
                        <a:rPr lang="en-US" sz="2000" b="1" i="0" u="none" strike="noStrike" dirty="0">
                          <a:solidFill>
                            <a:srgbClr val="203764"/>
                          </a:solidFill>
                          <a:effectLst/>
                          <a:latin typeface="Calibri"/>
                        </a:rPr>
                        <a:t>2P1</a:t>
                      </a:r>
                    </a:p>
                  </a:txBody>
                  <a:tcPr marL="7144" marR="7144" marT="7144" marB="34290" anchor="ctr">
                    <a:lnL>
                      <a:noFill/>
                    </a:lnL>
                    <a:lnR w="12700" cap="flat" cmpd="sng" algn="ctr">
                      <a:solidFill>
                        <a:srgbClr val="4472C4"/>
                      </a:solidFill>
                      <a:prstDash val="solid"/>
                      <a:round/>
                      <a:headEnd type="none" w="med" len="med"/>
                      <a:tailEnd type="none" w="med" len="med"/>
                    </a:lnR>
                    <a:lnT>
                      <a:noFill/>
                    </a:lnT>
                    <a:lnB>
                      <a:noFill/>
                    </a:lnB>
                  </a:tcPr>
                </a:tc>
                <a:tc>
                  <a:txBody>
                    <a:bodyPr/>
                    <a:lstStyle/>
                    <a:p>
                      <a:pPr algn="ctr" fontAlgn="b"/>
                      <a:r>
                        <a:rPr lang="en-US" sz="2000" b="0" i="0" u="none" strike="noStrike" dirty="0">
                          <a:solidFill>
                            <a:srgbClr val="000000"/>
                          </a:solidFill>
                          <a:effectLst/>
                          <a:latin typeface="Calibri"/>
                        </a:rPr>
                        <a:t>53</a:t>
                      </a:r>
                    </a:p>
                  </a:txBody>
                  <a:tcPr marL="7144" marR="7144" marT="7144" marB="34290" anchor="b">
                    <a:lnL w="12700" cap="flat" cmpd="sng" algn="ctr">
                      <a:solidFill>
                        <a:srgbClr val="4472C4"/>
                      </a:solidFill>
                      <a:prstDash val="solid"/>
                      <a:round/>
                      <a:headEnd type="none" w="med" len="med"/>
                      <a:tailEnd type="none" w="med" len="med"/>
                    </a:lnL>
                    <a:lnR w="6350" cap="flat" cmpd="sng" algn="ctr">
                      <a:solidFill>
                        <a:srgbClr val="4472C4"/>
                      </a:solidFill>
                      <a:prstDash val="dash"/>
                      <a:round/>
                      <a:headEnd type="none" w="med" len="med"/>
                      <a:tailEnd type="none" w="med" len="med"/>
                    </a:lnR>
                    <a:lnT w="6350" cap="flat" cmpd="sng" algn="ctr">
                      <a:solidFill>
                        <a:srgbClr val="4472C4"/>
                      </a:solidFill>
                      <a:prstDash val="dash"/>
                      <a:round/>
                      <a:headEnd type="none" w="med" len="med"/>
                      <a:tailEnd type="none" w="med" len="med"/>
                    </a:lnT>
                    <a:lnB w="6350" cap="flat" cmpd="sng" algn="ctr">
                      <a:solidFill>
                        <a:srgbClr val="4472C4"/>
                      </a:solidFill>
                      <a:prstDash val="dash"/>
                      <a:round/>
                      <a:headEnd type="none" w="med" len="med"/>
                      <a:tailEnd type="none" w="med" len="med"/>
                    </a:lnB>
                  </a:tcPr>
                </a:tc>
                <a:tc>
                  <a:txBody>
                    <a:bodyPr/>
                    <a:lstStyle/>
                    <a:p>
                      <a:pPr algn="ctr" fontAlgn="b"/>
                      <a:r>
                        <a:rPr lang="en-US" sz="2000" b="1" i="0" u="none" strike="noStrike" dirty="0">
                          <a:solidFill>
                            <a:srgbClr val="000000"/>
                          </a:solidFill>
                          <a:effectLst/>
                          <a:latin typeface="Calibri"/>
                        </a:rPr>
                        <a:t>50.68</a:t>
                      </a:r>
                    </a:p>
                  </a:txBody>
                  <a:tcPr marL="7144" marR="7144" marT="7144" marB="34290" anchor="b">
                    <a:lnL w="6350" cap="flat" cmpd="sng" algn="ctr">
                      <a:solidFill>
                        <a:srgbClr val="4472C4"/>
                      </a:solidFill>
                      <a:prstDash val="dash"/>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dash"/>
                      <a:round/>
                      <a:headEnd type="none" w="med" len="med"/>
                      <a:tailEnd type="none" w="med" len="med"/>
                    </a:lnT>
                    <a:lnB w="6350" cap="flat" cmpd="sng" algn="ctr">
                      <a:solidFill>
                        <a:srgbClr val="4472C4"/>
                      </a:solidFill>
                      <a:prstDash val="dash"/>
                      <a:round/>
                      <a:headEnd type="none" w="med" len="med"/>
                      <a:tailEnd type="none" w="med" len="med"/>
                    </a:lnB>
                  </a:tcPr>
                </a:tc>
                <a:tc>
                  <a:txBody>
                    <a:bodyPr/>
                    <a:lstStyle/>
                    <a:p>
                      <a:pPr algn="ctr" fontAlgn="b"/>
                      <a:r>
                        <a:rPr lang="en-US" sz="2000" b="0" i="0" u="none" strike="noStrike" dirty="0">
                          <a:solidFill>
                            <a:srgbClr val="000000"/>
                          </a:solidFill>
                          <a:effectLst/>
                          <a:latin typeface="Calibri"/>
                        </a:rPr>
                        <a:t>53.5</a:t>
                      </a:r>
                    </a:p>
                  </a:txBody>
                  <a:tcPr marL="7144" marR="7144" marT="7144" marB="34290" anchor="b">
                    <a:lnL w="12700" cap="flat" cmpd="sng" algn="ctr">
                      <a:solidFill>
                        <a:srgbClr val="4472C4"/>
                      </a:solidFill>
                      <a:prstDash val="solid"/>
                      <a:round/>
                      <a:headEnd type="none" w="med" len="med"/>
                      <a:tailEnd type="none" w="med" len="med"/>
                    </a:lnL>
                    <a:lnR w="6350" cap="flat" cmpd="sng" algn="ctr">
                      <a:solidFill>
                        <a:srgbClr val="4472C4"/>
                      </a:solidFill>
                      <a:prstDash val="dash"/>
                      <a:round/>
                      <a:headEnd type="none" w="med" len="med"/>
                      <a:tailEnd type="none" w="med" len="med"/>
                    </a:lnR>
                    <a:lnT w="6350" cap="flat" cmpd="sng" algn="ctr">
                      <a:solidFill>
                        <a:srgbClr val="4472C4"/>
                      </a:solidFill>
                      <a:prstDash val="dash"/>
                      <a:round/>
                      <a:headEnd type="none" w="med" len="med"/>
                      <a:tailEnd type="none" w="med" len="med"/>
                    </a:lnT>
                    <a:lnB w="6350" cap="flat" cmpd="sng" algn="ctr">
                      <a:solidFill>
                        <a:srgbClr val="4472C4"/>
                      </a:solidFill>
                      <a:prstDash val="dash"/>
                      <a:round/>
                      <a:headEnd type="none" w="med" len="med"/>
                      <a:tailEnd type="none" w="med" len="med"/>
                    </a:lnB>
                  </a:tcPr>
                </a:tc>
                <a:tc>
                  <a:txBody>
                    <a:bodyPr/>
                    <a:lstStyle/>
                    <a:p>
                      <a:pPr algn="ctr" fontAlgn="b"/>
                      <a:r>
                        <a:rPr lang="en-US" sz="2000" b="1" i="0" u="none" strike="noStrike" dirty="0">
                          <a:solidFill>
                            <a:srgbClr val="000000"/>
                          </a:solidFill>
                          <a:effectLst/>
                          <a:latin typeface="Calibri"/>
                        </a:rPr>
                        <a:t>49.55</a:t>
                      </a:r>
                    </a:p>
                  </a:txBody>
                  <a:tcPr marL="7144" marR="7144" marT="7144" marB="34290" anchor="b">
                    <a:lnL w="6350" cap="flat" cmpd="sng" algn="ctr">
                      <a:solidFill>
                        <a:srgbClr val="4472C4"/>
                      </a:solidFill>
                      <a:prstDash val="dash"/>
                      <a:round/>
                      <a:headEnd type="none" w="med" len="med"/>
                      <a:tailEnd type="none" w="med" len="med"/>
                    </a:lnL>
                    <a:lnR w="12700" cap="flat" cmpd="sng" algn="ctr">
                      <a:solidFill>
                        <a:schemeClr val="accent6"/>
                      </a:solidFill>
                      <a:prstDash val="solid"/>
                      <a:round/>
                      <a:headEnd type="none" w="med" len="med"/>
                      <a:tailEnd type="none" w="med" len="med"/>
                    </a:lnR>
                    <a:lnT w="6350" cap="flat" cmpd="sng" algn="ctr">
                      <a:solidFill>
                        <a:srgbClr val="4472C4"/>
                      </a:solidFill>
                      <a:prstDash val="dash"/>
                      <a:round/>
                      <a:headEnd type="none" w="med" len="med"/>
                      <a:tailEnd type="none" w="med" len="med"/>
                    </a:lnT>
                    <a:lnB w="6350" cap="flat" cmpd="sng" algn="ctr">
                      <a:solidFill>
                        <a:srgbClr val="4472C4"/>
                      </a:solidFill>
                      <a:prstDash val="dash"/>
                      <a:round/>
                      <a:headEnd type="none" w="med" len="med"/>
                      <a:tailEnd type="none" w="med" len="med"/>
                    </a:lnB>
                  </a:tcPr>
                </a:tc>
                <a:tc>
                  <a:txBody>
                    <a:bodyPr/>
                    <a:lstStyle/>
                    <a:p>
                      <a:pPr algn="ctr" fontAlgn="b"/>
                      <a:r>
                        <a:rPr lang="en-US" sz="2000" b="1" i="0" u="none" strike="noStrike" dirty="0">
                          <a:solidFill>
                            <a:srgbClr val="000000"/>
                          </a:solidFill>
                          <a:effectLst/>
                          <a:latin typeface="Calibri"/>
                        </a:rPr>
                        <a:t>50.12</a:t>
                      </a:r>
                    </a:p>
                  </a:txBody>
                  <a:tcPr marL="7144" marR="7144" marT="7144" marB="34290" anchor="b">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6350" cap="flat" cmpd="sng" algn="ctr">
                      <a:solidFill>
                        <a:srgbClr val="4472C4"/>
                      </a:solidFill>
                      <a:prstDash val="dash"/>
                      <a:round/>
                      <a:headEnd type="none" w="med" len="med"/>
                      <a:tailEnd type="none" w="med" len="med"/>
                    </a:lnT>
                    <a:lnB w="6350" cap="flat" cmpd="sng" algn="ctr">
                      <a:solidFill>
                        <a:srgbClr val="4472C4"/>
                      </a:solidFill>
                      <a:prstDash val="dash"/>
                      <a:round/>
                      <a:headEnd type="none" w="med" len="med"/>
                      <a:tailEnd type="none" w="med" len="med"/>
                    </a:lnB>
                  </a:tcPr>
                </a:tc>
                <a:tc>
                  <a:txBody>
                    <a:bodyPr/>
                    <a:lstStyle/>
                    <a:p>
                      <a:pPr algn="ctr" fontAlgn="b"/>
                      <a:r>
                        <a:rPr lang="en-US" sz="2000" b="0" i="0" u="none" strike="noStrike" dirty="0">
                          <a:solidFill>
                            <a:schemeClr val="bg1"/>
                          </a:solidFill>
                          <a:effectLst/>
                          <a:latin typeface="Calibri"/>
                        </a:rPr>
                        <a:t>50.5</a:t>
                      </a:r>
                    </a:p>
                  </a:txBody>
                  <a:tcPr marL="7144" marR="7144" marT="7144" marB="34290" anchor="b">
                    <a:lnL w="12700" cap="flat" cmpd="sng" algn="ctr">
                      <a:solidFill>
                        <a:schemeClr val="accent6"/>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dash"/>
                      <a:round/>
                      <a:headEnd type="none" w="med" len="med"/>
                      <a:tailEnd type="none" w="med" len="med"/>
                    </a:lnT>
                    <a:lnB w="6350" cap="flat" cmpd="sng" algn="ctr">
                      <a:solidFill>
                        <a:srgbClr val="4472C4"/>
                      </a:solidFill>
                      <a:prstDash val="dash"/>
                      <a:round/>
                      <a:headEnd type="none" w="med" len="med"/>
                      <a:tailEnd type="none" w="med" len="med"/>
                    </a:lnB>
                    <a:solidFill>
                      <a:schemeClr val="tx1"/>
                    </a:solidFill>
                  </a:tcPr>
                </a:tc>
                <a:extLst>
                  <a:ext uri="{0D108BD9-81ED-4DB2-BD59-A6C34878D82A}">
                    <a16:rowId xmlns:a16="http://schemas.microsoft.com/office/drawing/2014/main" val="1730541865"/>
                  </a:ext>
                </a:extLst>
              </a:tr>
              <a:tr h="289055">
                <a:tc>
                  <a:txBody>
                    <a:bodyPr/>
                    <a:lstStyle/>
                    <a:p>
                      <a:pPr algn="ctr" fontAlgn="ctr"/>
                      <a:r>
                        <a:rPr lang="en-US" sz="2000" b="1" i="0" u="none" strike="noStrike" dirty="0">
                          <a:solidFill>
                            <a:srgbClr val="203764"/>
                          </a:solidFill>
                          <a:effectLst/>
                          <a:latin typeface="Calibri"/>
                        </a:rPr>
                        <a:t>3P1</a:t>
                      </a:r>
                    </a:p>
                  </a:txBody>
                  <a:tcPr marL="7144" marR="7144" marT="7144" marB="34290" anchor="ctr">
                    <a:lnL>
                      <a:noFill/>
                    </a:lnL>
                    <a:lnR w="12700" cap="flat" cmpd="sng" algn="ctr">
                      <a:solidFill>
                        <a:srgbClr val="4472C4"/>
                      </a:solidFill>
                      <a:prstDash val="solid"/>
                      <a:round/>
                      <a:headEnd type="none" w="med" len="med"/>
                      <a:tailEnd type="none" w="med" len="med"/>
                    </a:lnR>
                    <a:lnT>
                      <a:noFill/>
                    </a:lnT>
                    <a:lnB>
                      <a:noFill/>
                    </a:lnB>
                  </a:tcPr>
                </a:tc>
                <a:tc>
                  <a:txBody>
                    <a:bodyPr/>
                    <a:lstStyle/>
                    <a:p>
                      <a:pPr algn="ctr" fontAlgn="b"/>
                      <a:r>
                        <a:rPr lang="en-US" sz="2000" b="0" i="0" u="none" strike="noStrike" dirty="0">
                          <a:solidFill>
                            <a:srgbClr val="000000"/>
                          </a:solidFill>
                          <a:effectLst/>
                          <a:latin typeface="Calibri"/>
                        </a:rPr>
                        <a:t>18</a:t>
                      </a:r>
                    </a:p>
                  </a:txBody>
                  <a:tcPr marL="7144" marR="7144" marT="7144" marB="34290" anchor="b">
                    <a:lnL w="12700" cap="flat" cmpd="sng" algn="ctr">
                      <a:solidFill>
                        <a:srgbClr val="4472C4"/>
                      </a:solidFill>
                      <a:prstDash val="solid"/>
                      <a:round/>
                      <a:headEnd type="none" w="med" len="med"/>
                      <a:tailEnd type="none" w="med" len="med"/>
                    </a:lnL>
                    <a:lnR w="6350" cap="flat" cmpd="sng" algn="ctr">
                      <a:solidFill>
                        <a:srgbClr val="4472C4"/>
                      </a:solidFill>
                      <a:prstDash val="dash"/>
                      <a:round/>
                      <a:headEnd type="none" w="med" len="med"/>
                      <a:tailEnd type="none" w="med" len="med"/>
                    </a:lnR>
                    <a:lnT w="6350" cap="flat" cmpd="sng" algn="ctr">
                      <a:solidFill>
                        <a:srgbClr val="4472C4"/>
                      </a:solidFill>
                      <a:prstDash val="dash"/>
                      <a:round/>
                      <a:headEnd type="none" w="med" len="med"/>
                      <a:tailEnd type="none" w="med" len="med"/>
                    </a:lnT>
                    <a:lnB w="12700" cap="flat" cmpd="sng" algn="ctr">
                      <a:solidFill>
                        <a:srgbClr val="4472C4"/>
                      </a:solidFill>
                      <a:prstDash val="solid"/>
                      <a:round/>
                      <a:headEnd type="none" w="med" len="med"/>
                      <a:tailEnd type="none" w="med" len="med"/>
                    </a:lnB>
                  </a:tcPr>
                </a:tc>
                <a:tc>
                  <a:txBody>
                    <a:bodyPr/>
                    <a:lstStyle/>
                    <a:p>
                      <a:pPr algn="ctr" fontAlgn="b"/>
                      <a:r>
                        <a:rPr lang="en-US" sz="2000" b="1" i="0" u="none" strike="noStrike" dirty="0">
                          <a:solidFill>
                            <a:srgbClr val="000000"/>
                          </a:solidFill>
                          <a:effectLst/>
                          <a:latin typeface="Calibri"/>
                        </a:rPr>
                        <a:t>20.54</a:t>
                      </a:r>
                    </a:p>
                  </a:txBody>
                  <a:tcPr marL="7144" marR="7144" marT="7144" marB="34290" anchor="b">
                    <a:lnL w="6350" cap="flat" cmpd="sng" algn="ctr">
                      <a:solidFill>
                        <a:srgbClr val="4472C4"/>
                      </a:solidFill>
                      <a:prstDash val="dash"/>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dash"/>
                      <a:round/>
                      <a:headEnd type="none" w="med" len="med"/>
                      <a:tailEnd type="none" w="med" len="med"/>
                    </a:lnT>
                    <a:lnB w="12700" cap="flat" cmpd="sng" algn="ctr">
                      <a:solidFill>
                        <a:srgbClr val="4472C4"/>
                      </a:solidFill>
                      <a:prstDash val="solid"/>
                      <a:round/>
                      <a:headEnd type="none" w="med" len="med"/>
                      <a:tailEnd type="none" w="med" len="med"/>
                    </a:lnB>
                  </a:tcPr>
                </a:tc>
                <a:tc>
                  <a:txBody>
                    <a:bodyPr/>
                    <a:lstStyle/>
                    <a:p>
                      <a:pPr algn="ctr" fontAlgn="b"/>
                      <a:r>
                        <a:rPr lang="en-US" sz="2000" b="0" i="0" u="none" strike="noStrike" dirty="0">
                          <a:solidFill>
                            <a:srgbClr val="000000"/>
                          </a:solidFill>
                          <a:effectLst/>
                          <a:latin typeface="Calibri"/>
                        </a:rPr>
                        <a:t>19</a:t>
                      </a:r>
                    </a:p>
                  </a:txBody>
                  <a:tcPr marL="7144" marR="7144" marT="7144" marB="34290" anchor="b">
                    <a:lnL w="12700" cap="flat" cmpd="sng" algn="ctr">
                      <a:solidFill>
                        <a:srgbClr val="4472C4"/>
                      </a:solidFill>
                      <a:prstDash val="solid"/>
                      <a:round/>
                      <a:headEnd type="none" w="med" len="med"/>
                      <a:tailEnd type="none" w="med" len="med"/>
                    </a:lnL>
                    <a:lnR w="6350" cap="flat" cmpd="sng" algn="ctr">
                      <a:solidFill>
                        <a:srgbClr val="4472C4"/>
                      </a:solidFill>
                      <a:prstDash val="dash"/>
                      <a:round/>
                      <a:headEnd type="none" w="med" len="med"/>
                      <a:tailEnd type="none" w="med" len="med"/>
                    </a:lnR>
                    <a:lnT w="6350" cap="flat" cmpd="sng" algn="ctr">
                      <a:solidFill>
                        <a:srgbClr val="4472C4"/>
                      </a:solidFill>
                      <a:prstDash val="dash"/>
                      <a:round/>
                      <a:headEnd type="none" w="med" len="med"/>
                      <a:tailEnd type="none" w="med" len="med"/>
                    </a:lnT>
                    <a:lnB w="12700" cap="flat" cmpd="sng" algn="ctr">
                      <a:solidFill>
                        <a:srgbClr val="4472C4"/>
                      </a:solidFill>
                      <a:prstDash val="solid"/>
                      <a:round/>
                      <a:headEnd type="none" w="med" len="med"/>
                      <a:tailEnd type="none" w="med" len="med"/>
                    </a:lnB>
                  </a:tcPr>
                </a:tc>
                <a:tc>
                  <a:txBody>
                    <a:bodyPr/>
                    <a:lstStyle/>
                    <a:p>
                      <a:pPr algn="ctr" fontAlgn="b"/>
                      <a:r>
                        <a:rPr lang="en-US" sz="2000" b="1" i="0" u="none" strike="noStrike" dirty="0">
                          <a:solidFill>
                            <a:srgbClr val="000000"/>
                          </a:solidFill>
                          <a:effectLst/>
                          <a:latin typeface="Calibri"/>
                        </a:rPr>
                        <a:t>20.12</a:t>
                      </a:r>
                    </a:p>
                  </a:txBody>
                  <a:tcPr marL="7144" marR="7144" marT="7144" marB="34290" anchor="b">
                    <a:lnL w="6350" cap="flat" cmpd="sng" algn="ctr">
                      <a:solidFill>
                        <a:srgbClr val="4472C4"/>
                      </a:solidFill>
                      <a:prstDash val="dash"/>
                      <a:round/>
                      <a:headEnd type="none" w="med" len="med"/>
                      <a:tailEnd type="none" w="med" len="med"/>
                    </a:lnL>
                    <a:lnR w="12700" cap="flat" cmpd="sng" algn="ctr">
                      <a:solidFill>
                        <a:schemeClr val="accent6"/>
                      </a:solidFill>
                      <a:prstDash val="solid"/>
                      <a:round/>
                      <a:headEnd type="none" w="med" len="med"/>
                      <a:tailEnd type="none" w="med" len="med"/>
                    </a:lnR>
                    <a:lnT w="6350" cap="flat" cmpd="sng" algn="ctr">
                      <a:solidFill>
                        <a:srgbClr val="4472C4"/>
                      </a:solidFill>
                      <a:prstDash val="dash"/>
                      <a:round/>
                      <a:headEnd type="none" w="med" len="med"/>
                      <a:tailEnd type="none" w="med" len="med"/>
                    </a:lnT>
                    <a:lnB w="12700" cap="flat" cmpd="sng" algn="ctr">
                      <a:solidFill>
                        <a:srgbClr val="4472C4"/>
                      </a:solidFill>
                      <a:prstDash val="solid"/>
                      <a:round/>
                      <a:headEnd type="none" w="med" len="med"/>
                      <a:tailEnd type="none" w="med" len="med"/>
                    </a:lnB>
                  </a:tcPr>
                </a:tc>
                <a:tc>
                  <a:txBody>
                    <a:bodyPr/>
                    <a:lstStyle/>
                    <a:p>
                      <a:pPr algn="ctr" fontAlgn="b"/>
                      <a:r>
                        <a:rPr lang="en-US" sz="2000" b="1" i="0" u="none" strike="noStrike" dirty="0">
                          <a:solidFill>
                            <a:srgbClr val="000000"/>
                          </a:solidFill>
                          <a:effectLst/>
                          <a:latin typeface="Calibri"/>
                        </a:rPr>
                        <a:t>20.33</a:t>
                      </a:r>
                    </a:p>
                  </a:txBody>
                  <a:tcPr marL="7144" marR="7144" marT="7144" marB="34290" anchor="b">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6350" cap="flat" cmpd="sng" algn="ctr">
                      <a:solidFill>
                        <a:srgbClr val="4472C4"/>
                      </a:solidFill>
                      <a:prstDash val="dash"/>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fontAlgn="b"/>
                      <a:r>
                        <a:rPr lang="en-US" sz="2000" b="0" i="0" u="none" strike="noStrike" dirty="0">
                          <a:solidFill>
                            <a:schemeClr val="bg1"/>
                          </a:solidFill>
                          <a:effectLst/>
                          <a:latin typeface="Calibri"/>
                        </a:rPr>
                        <a:t>20.5</a:t>
                      </a:r>
                    </a:p>
                  </a:txBody>
                  <a:tcPr marL="7144" marR="7144" marT="7144" marB="34290" anchor="b">
                    <a:lnL w="12700" cap="flat" cmpd="sng" algn="ctr">
                      <a:solidFill>
                        <a:schemeClr val="accent6"/>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dash"/>
                      <a:round/>
                      <a:headEnd type="none" w="med" len="med"/>
                      <a:tailEnd type="none" w="med" len="med"/>
                    </a:lnT>
                    <a:lnB w="12700" cap="flat" cmpd="sng" algn="ctr">
                      <a:solidFill>
                        <a:srgbClr val="4472C4"/>
                      </a:solidFill>
                      <a:prstDash val="solid"/>
                      <a:round/>
                      <a:headEnd type="none" w="med" len="med"/>
                      <a:tailEnd type="none" w="med" len="med"/>
                    </a:lnB>
                    <a:solidFill>
                      <a:schemeClr val="tx1"/>
                    </a:solidFill>
                  </a:tcPr>
                </a:tc>
                <a:extLst>
                  <a:ext uri="{0D108BD9-81ED-4DB2-BD59-A6C34878D82A}">
                    <a16:rowId xmlns:a16="http://schemas.microsoft.com/office/drawing/2014/main" val="3043394748"/>
                  </a:ext>
                </a:extLst>
              </a:tr>
            </a:tbl>
          </a:graphicData>
        </a:graphic>
      </p:graphicFrame>
    </p:spTree>
    <p:extLst>
      <p:ext uri="{BB962C8B-B14F-4D97-AF65-F5344CB8AC3E}">
        <p14:creationId xmlns:p14="http://schemas.microsoft.com/office/powerpoint/2010/main" val="25794076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860" y="1540601"/>
            <a:ext cx="8327450" cy="542403"/>
          </a:xfrm>
        </p:spPr>
        <p:txBody>
          <a:bodyPr lIns="91440" tIns="45720" rIns="91440" bIns="45720" anchor="t"/>
          <a:lstStyle/>
          <a:p>
            <a:r>
              <a:rPr lang="en-US" sz="3200"/>
              <a:t>Program Approval and Inventory</a:t>
            </a:r>
            <a:endParaRPr lang="en-US" sz="1600"/>
          </a:p>
        </p:txBody>
      </p:sp>
      <p:sp>
        <p:nvSpPr>
          <p:cNvPr id="3" name="Content Placeholder 2"/>
          <p:cNvSpPr>
            <a:spLocks noGrp="1"/>
          </p:cNvSpPr>
          <p:nvPr>
            <p:ph idx="1"/>
          </p:nvPr>
        </p:nvSpPr>
        <p:spPr>
          <a:xfrm>
            <a:off x="536860" y="2175030"/>
            <a:ext cx="8345170" cy="4610151"/>
          </a:xfrm>
        </p:spPr>
        <p:txBody>
          <a:bodyPr lIns="91440" tIns="45720" rIns="91440" bIns="45720" anchor="t"/>
          <a:lstStyle/>
          <a:p>
            <a:pPr fontAlgn="base"/>
            <a:r>
              <a:rPr lang="en-US" sz="2400" dirty="0"/>
              <a:t>Pre-Nursing DTA/Pre-Allied Health Pathways</a:t>
            </a:r>
          </a:p>
          <a:p>
            <a:pPr lvl="1" fontAlgn="base"/>
            <a:r>
              <a:rPr lang="en-US" sz="2000" dirty="0"/>
              <a:t>Seeking input from WEC membership (Val Sundby)</a:t>
            </a:r>
          </a:p>
          <a:p>
            <a:pPr fontAlgn="base"/>
            <a:r>
              <a:rPr lang="en-US" sz="2400" dirty="0"/>
              <a:t>New College Partnerships</a:t>
            </a:r>
          </a:p>
          <a:p>
            <a:r>
              <a:rPr lang="en-US" sz="2400" dirty="0"/>
              <a:t>PAR Website and Program Inventory </a:t>
            </a:r>
            <a:endParaRPr lang="en-US" dirty="0"/>
          </a:p>
          <a:p>
            <a:pPr lvl="1" fontAlgn="base"/>
            <a:r>
              <a:rPr lang="en-US" sz="2000" u="sng" dirty="0">
                <a:hlinkClick r:id="rId3"/>
              </a:rPr>
              <a:t>https://www.sbctc.edu/colleges-staff/programs-services/professional-technical/default.aspx</a:t>
            </a:r>
            <a:r>
              <a:rPr lang="en-US" sz="2000" u="sng" dirty="0"/>
              <a:t> </a:t>
            </a:r>
            <a:r>
              <a:rPr lang="en-US" sz="2000" dirty="0"/>
              <a:t> </a:t>
            </a:r>
          </a:p>
          <a:p>
            <a:pPr lvl="1"/>
            <a:r>
              <a:rPr lang="en-US" sz="2000" dirty="0"/>
              <a:t>Gathering VPI authorization for new PAR online application </a:t>
            </a:r>
          </a:p>
          <a:p>
            <a:pPr lvl="1"/>
            <a:r>
              <a:rPr lang="en-US" sz="2000" dirty="0"/>
              <a:t>Web tutorial to be issued this fall </a:t>
            </a:r>
          </a:p>
          <a:p>
            <a:pPr fontAlgn="base"/>
            <a:r>
              <a:rPr lang="en-US" sz="2400" dirty="0"/>
              <a:t>System-wide Program Inventory</a:t>
            </a:r>
          </a:p>
          <a:p>
            <a:pPr lvl="1" fontAlgn="base"/>
            <a:r>
              <a:rPr lang="en-US" sz="2000" dirty="0"/>
              <a:t>Public Inventory is pulled directly from ctcLink</a:t>
            </a:r>
          </a:p>
          <a:p>
            <a:pPr lvl="2"/>
            <a:r>
              <a:rPr lang="en-US" sz="1600" dirty="0"/>
              <a:t>Common Attribute Framework: Credits, shared programs, apprenticeships, </a:t>
            </a:r>
            <a:r>
              <a:rPr lang="en-US" sz="1600" dirty="0" err="1"/>
              <a:t>etc</a:t>
            </a:r>
            <a:endParaRPr lang="en-US" sz="1600" dirty="0"/>
          </a:p>
          <a:p>
            <a:pPr lvl="2"/>
            <a:r>
              <a:rPr lang="en-US" sz="1600" dirty="0"/>
              <a:t>Inactive Status</a:t>
            </a:r>
          </a:p>
          <a:p>
            <a:pPr lvl="2"/>
            <a:r>
              <a:rPr lang="en-US" sz="1600" dirty="0"/>
              <a:t>Branded College Inventories w/ Max Credit Values</a:t>
            </a:r>
          </a:p>
        </p:txBody>
      </p:sp>
      <p:sp>
        <p:nvSpPr>
          <p:cNvPr id="4" name="Slide Number Placeholder 3"/>
          <p:cNvSpPr>
            <a:spLocks noGrp="1"/>
          </p:cNvSpPr>
          <p:nvPr>
            <p:ph type="sldNum" sz="quarter" idx="12"/>
          </p:nvPr>
        </p:nvSpPr>
        <p:spPr/>
        <p:txBody>
          <a:bodyPr/>
          <a:lstStyle/>
          <a:p>
            <a:fld id="{DEE5BC03-7CE3-4FE3-BC0A-0ACCA8AC1F24}" type="slidenum">
              <a:rPr lang="en-US" smtClean="0"/>
              <a:pPr/>
              <a:t>18</a:t>
            </a:fld>
            <a:endParaRPr lang="en-US"/>
          </a:p>
        </p:txBody>
      </p:sp>
    </p:spTree>
    <p:extLst>
      <p:ext uri="{BB962C8B-B14F-4D97-AF65-F5344CB8AC3E}">
        <p14:creationId xmlns:p14="http://schemas.microsoft.com/office/powerpoint/2010/main" val="33837832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860" y="1540601"/>
            <a:ext cx="8327450" cy="542403"/>
          </a:xfrm>
        </p:spPr>
        <p:txBody>
          <a:bodyPr lIns="91440" tIns="45720" rIns="91440" bIns="45720" anchor="t"/>
          <a:lstStyle/>
          <a:p>
            <a:r>
              <a:rPr lang="en-US" sz="3200" dirty="0"/>
              <a:t>Dual credit</a:t>
            </a:r>
            <a:endParaRPr lang="en-US" dirty="0"/>
          </a:p>
        </p:txBody>
      </p:sp>
      <p:sp>
        <p:nvSpPr>
          <p:cNvPr id="3" name="Content Placeholder 2"/>
          <p:cNvSpPr>
            <a:spLocks noGrp="1"/>
          </p:cNvSpPr>
          <p:nvPr>
            <p:ph idx="1"/>
          </p:nvPr>
        </p:nvSpPr>
        <p:spPr>
          <a:xfrm>
            <a:off x="536860" y="2283028"/>
            <a:ext cx="8327450" cy="4200897"/>
          </a:xfrm>
        </p:spPr>
        <p:txBody>
          <a:bodyPr lIns="91440" tIns="45720" rIns="91440" bIns="45720" anchor="t"/>
          <a:lstStyle/>
          <a:p>
            <a:pPr marL="0" indent="0">
              <a:buNone/>
            </a:pPr>
            <a:r>
              <a:rPr lang="en-US" dirty="0"/>
              <a:t>Running Start Changes </a:t>
            </a:r>
          </a:p>
          <a:p>
            <a:r>
              <a:rPr lang="en-US" sz="1600" dirty="0">
                <a:solidFill>
                  <a:srgbClr val="1D5782"/>
                </a:solidFill>
                <a:hlinkClick r:id="rId3"/>
              </a:rPr>
              <a:t>Substitute House Bill (SHB) 1316</a:t>
            </a:r>
            <a:r>
              <a:rPr lang="en-US" sz="1600" dirty="0"/>
              <a:t> </a:t>
            </a:r>
            <a:r>
              <a:rPr lang="en-US" sz="1600" dirty="0">
                <a:solidFill>
                  <a:srgbClr val="000000"/>
                </a:solidFill>
              </a:rPr>
              <a:t>increased the combined monthly full-time equivalent (FTE) and annual average FTE (AAFTE) enrollment limit from 1.20 to 1.40 and directed OSPI to adopt rules to allow participation in Running Start during the summer term. </a:t>
            </a:r>
            <a:endParaRPr lang="en-US">
              <a:solidFill>
                <a:srgbClr val="000000"/>
              </a:solidFill>
            </a:endParaRPr>
          </a:p>
          <a:p>
            <a:r>
              <a:rPr lang="en-US" sz="1600" dirty="0">
                <a:solidFill>
                  <a:srgbClr val="000000"/>
                </a:solidFill>
              </a:rPr>
              <a:t>An “after-exit” Running Start proviso was also included in the state budget to permit eligible high school graduates to participate in summer quarter Running Start to complete their associate degree at their local community and technical college for summer 2023 and 2024. Funding is limited.</a:t>
            </a:r>
          </a:p>
          <a:p>
            <a:pPr marL="0" indent="0">
              <a:buNone/>
            </a:pPr>
            <a:endParaRPr lang="en-US" sz="1600" dirty="0"/>
          </a:p>
          <a:p>
            <a:pPr marL="0" indent="0">
              <a:buNone/>
            </a:pPr>
            <a:r>
              <a:rPr lang="en-US" dirty="0"/>
              <a:t>College in the High School Changes </a:t>
            </a:r>
          </a:p>
          <a:p>
            <a:r>
              <a:rPr lang="en-US" sz="1600" dirty="0">
                <a:solidFill>
                  <a:srgbClr val="1D5782"/>
                </a:solidFill>
                <a:hlinkClick r:id="rId4"/>
              </a:rPr>
              <a:t>Substitute Senate Bill (SSB) 5048</a:t>
            </a:r>
            <a:r>
              <a:rPr lang="en-US" sz="1600" dirty="0"/>
              <a:t> </a:t>
            </a:r>
            <a:r>
              <a:rPr lang="en-US" sz="1600" dirty="0">
                <a:solidFill>
                  <a:srgbClr val="000000"/>
                </a:solidFill>
              </a:rPr>
              <a:t>Eliminates College in the High School fees for all students in 9</a:t>
            </a:r>
            <a:r>
              <a:rPr lang="en-US" sz="1600" baseline="30000" dirty="0">
                <a:solidFill>
                  <a:srgbClr val="000000"/>
                </a:solidFill>
              </a:rPr>
              <a:t>th</a:t>
            </a:r>
            <a:r>
              <a:rPr lang="en-US" sz="1600" dirty="0">
                <a:solidFill>
                  <a:srgbClr val="000000"/>
                </a:solidFill>
              </a:rPr>
              <a:t>   grade through 12</a:t>
            </a:r>
            <a:r>
              <a:rPr lang="en-US" sz="1600" baseline="30000" dirty="0">
                <a:solidFill>
                  <a:srgbClr val="000000"/>
                </a:solidFill>
              </a:rPr>
              <a:t>th</a:t>
            </a:r>
            <a:r>
              <a:rPr lang="en-US" sz="1600" dirty="0">
                <a:solidFill>
                  <a:srgbClr val="000000"/>
                </a:solidFill>
              </a:rPr>
              <a:t> grade that attend a public high school or charter school and are enrolled in a public institution of higher education.</a:t>
            </a:r>
            <a:endParaRPr lang="en-US" dirty="0">
              <a:solidFill>
                <a:srgbClr val="000000"/>
              </a:solidFill>
            </a:endParaRPr>
          </a:p>
          <a:p>
            <a:endParaRPr lang="en-US" sz="1600" dirty="0"/>
          </a:p>
          <a:p>
            <a:pPr marL="0" indent="0" fontAlgn="base">
              <a:buNone/>
            </a:pPr>
            <a:endParaRPr lang="en-US" sz="2400"/>
          </a:p>
        </p:txBody>
      </p:sp>
      <p:sp>
        <p:nvSpPr>
          <p:cNvPr id="4" name="Slide Number Placeholder 3"/>
          <p:cNvSpPr>
            <a:spLocks noGrp="1"/>
          </p:cNvSpPr>
          <p:nvPr>
            <p:ph type="sldNum" sz="quarter" idx="12"/>
          </p:nvPr>
        </p:nvSpPr>
        <p:spPr/>
        <p:txBody>
          <a:bodyPr/>
          <a:lstStyle/>
          <a:p>
            <a:fld id="{DEE5BC03-7CE3-4FE3-BC0A-0ACCA8AC1F24}" type="slidenum">
              <a:rPr lang="en-US" smtClean="0"/>
              <a:pPr/>
              <a:t>19</a:t>
            </a:fld>
            <a:endParaRPr lang="en-US"/>
          </a:p>
        </p:txBody>
      </p:sp>
    </p:spTree>
    <p:extLst>
      <p:ext uri="{BB962C8B-B14F-4D97-AF65-F5344CB8AC3E}">
        <p14:creationId xmlns:p14="http://schemas.microsoft.com/office/powerpoint/2010/main" val="42041207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69888" y="2922494"/>
            <a:ext cx="8336975" cy="646329"/>
          </a:xfrm>
        </p:spPr>
        <p:txBody>
          <a:bodyPr/>
          <a:lstStyle/>
          <a:p>
            <a:r>
              <a:rPr lang="en-US" sz="4000"/>
              <a:t>SBCTC Fall Update</a:t>
            </a:r>
          </a:p>
        </p:txBody>
      </p:sp>
      <p:sp>
        <p:nvSpPr>
          <p:cNvPr id="6" name="Text Placeholder 5"/>
          <p:cNvSpPr>
            <a:spLocks noGrp="1"/>
          </p:cNvSpPr>
          <p:nvPr>
            <p:ph type="body" sz="quarter" idx="10"/>
          </p:nvPr>
        </p:nvSpPr>
        <p:spPr>
          <a:xfrm>
            <a:off x="369888" y="3773010"/>
            <a:ext cx="7808912" cy="2755217"/>
          </a:xfrm>
        </p:spPr>
        <p:txBody>
          <a:bodyPr/>
          <a:lstStyle/>
          <a:p>
            <a:r>
              <a:rPr lang="en-US" i="1"/>
              <a:t>Friday, October 13</a:t>
            </a:r>
          </a:p>
          <a:p>
            <a:r>
              <a:rPr lang="en-US" sz="3200"/>
              <a:t>Agenda Topics:</a:t>
            </a:r>
            <a:endParaRPr lang="en-US"/>
          </a:p>
          <a:p>
            <a:pPr lvl="1"/>
            <a:r>
              <a:rPr lang="en-US" sz="2800"/>
              <a:t>System Updates</a:t>
            </a:r>
          </a:p>
          <a:p>
            <a:pPr lvl="1"/>
            <a:r>
              <a:rPr lang="en-US" sz="2800"/>
              <a:t>Funding Opportunities</a:t>
            </a:r>
          </a:p>
          <a:p>
            <a:pPr lvl="1"/>
            <a:r>
              <a:rPr lang="en-US" sz="2800"/>
              <a:t>Project &amp; Program Updates</a:t>
            </a:r>
          </a:p>
          <a:p>
            <a:pPr lvl="1"/>
            <a:r>
              <a:rPr lang="en-US" sz="2800"/>
              <a:t>Staff and Resource Updates</a:t>
            </a:r>
          </a:p>
        </p:txBody>
      </p:sp>
    </p:spTree>
    <p:extLst>
      <p:ext uri="{BB962C8B-B14F-4D97-AF65-F5344CB8AC3E}">
        <p14:creationId xmlns:p14="http://schemas.microsoft.com/office/powerpoint/2010/main" val="42124812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860" y="1540601"/>
            <a:ext cx="8327450" cy="542403"/>
          </a:xfrm>
        </p:spPr>
        <p:txBody>
          <a:bodyPr lIns="91440" tIns="45720" rIns="91440" bIns="45720" anchor="t"/>
          <a:lstStyle/>
          <a:p>
            <a:r>
              <a:rPr lang="en-US" sz="3200" dirty="0"/>
              <a:t>Dual credit</a:t>
            </a:r>
            <a:endParaRPr lang="en-US" dirty="0"/>
          </a:p>
        </p:txBody>
      </p:sp>
      <p:sp>
        <p:nvSpPr>
          <p:cNvPr id="3" name="Content Placeholder 2"/>
          <p:cNvSpPr>
            <a:spLocks noGrp="1"/>
          </p:cNvSpPr>
          <p:nvPr>
            <p:ph idx="1"/>
          </p:nvPr>
        </p:nvSpPr>
        <p:spPr>
          <a:xfrm>
            <a:off x="536860" y="2283028"/>
            <a:ext cx="8327450" cy="4200897"/>
          </a:xfrm>
        </p:spPr>
        <p:txBody>
          <a:bodyPr lIns="91440" tIns="45720" rIns="91440" bIns="45720" anchor="t"/>
          <a:lstStyle/>
          <a:p>
            <a:pPr fontAlgn="base"/>
            <a:r>
              <a:rPr lang="en-US" sz="2400" dirty="0"/>
              <a:t>CTE Dual Credit Proviso Update </a:t>
            </a:r>
          </a:p>
          <a:p>
            <a:pPr lvl="1"/>
            <a:r>
              <a:rPr lang="en-US" sz="2000" dirty="0"/>
              <a:t>Pilot Colleges</a:t>
            </a:r>
          </a:p>
          <a:p>
            <a:pPr lvl="1"/>
            <a:r>
              <a:rPr lang="en-US" sz="2000" dirty="0"/>
              <a:t>NWESD 189</a:t>
            </a:r>
          </a:p>
          <a:p>
            <a:pPr lvl="1" fontAlgn="base"/>
            <a:endParaRPr lang="en-US" sz="2000" dirty="0"/>
          </a:p>
          <a:p>
            <a:pPr fontAlgn="base"/>
            <a:r>
              <a:rPr lang="en-US" sz="2400" dirty="0"/>
              <a:t>Dual Credit Updates</a:t>
            </a:r>
          </a:p>
          <a:p>
            <a:pPr lvl="1" fontAlgn="base"/>
            <a:r>
              <a:rPr lang="en-US" sz="2000"/>
              <a:t>Stephanie Rock, Program Administrator</a:t>
            </a:r>
            <a:endParaRPr lang="en-US" sz="2000" dirty="0"/>
          </a:p>
          <a:p>
            <a:pPr lvl="1"/>
            <a:r>
              <a:rPr lang="en-US" sz="2000" dirty="0"/>
              <a:t>Adult Reengagement &amp; Strategic Enrollment Initiatives</a:t>
            </a:r>
          </a:p>
          <a:p>
            <a:pPr lvl="1"/>
            <a:r>
              <a:rPr lang="en-US" sz="2000" dirty="0"/>
              <a:t>College in the High School Program Guidance</a:t>
            </a:r>
          </a:p>
          <a:p>
            <a:pPr marL="0" indent="0" fontAlgn="base">
              <a:buNone/>
            </a:pPr>
            <a:endParaRPr lang="en-US" sz="2400"/>
          </a:p>
        </p:txBody>
      </p:sp>
      <p:sp>
        <p:nvSpPr>
          <p:cNvPr id="4" name="Slide Number Placeholder 3"/>
          <p:cNvSpPr>
            <a:spLocks noGrp="1"/>
          </p:cNvSpPr>
          <p:nvPr>
            <p:ph type="sldNum" sz="quarter" idx="12"/>
          </p:nvPr>
        </p:nvSpPr>
        <p:spPr/>
        <p:txBody>
          <a:bodyPr/>
          <a:lstStyle/>
          <a:p>
            <a:fld id="{DEE5BC03-7CE3-4FE3-BC0A-0ACCA8AC1F24}" type="slidenum">
              <a:rPr lang="en-US" smtClean="0"/>
              <a:pPr/>
              <a:t>20</a:t>
            </a:fld>
            <a:endParaRPr lang="en-US"/>
          </a:p>
        </p:txBody>
      </p:sp>
    </p:spTree>
    <p:extLst>
      <p:ext uri="{BB962C8B-B14F-4D97-AF65-F5344CB8AC3E}">
        <p14:creationId xmlns:p14="http://schemas.microsoft.com/office/powerpoint/2010/main" val="35321117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536860" y="1540601"/>
            <a:ext cx="8327450" cy="542403"/>
          </a:xfrm>
        </p:spPr>
        <p:txBody>
          <a:bodyPr lIns="91440" tIns="45720" rIns="91440" bIns="45720" anchor="t"/>
          <a:lstStyle/>
          <a:p>
            <a:r>
              <a:rPr lang="en-US" sz="3200" dirty="0"/>
              <a:t>Additional project updates</a:t>
            </a:r>
          </a:p>
        </p:txBody>
      </p:sp>
      <p:sp>
        <p:nvSpPr>
          <p:cNvPr id="3" name="Content Placeholder 2"/>
          <p:cNvSpPr>
            <a:spLocks noGrp="1"/>
          </p:cNvSpPr>
          <p:nvPr>
            <p:ph idx="1"/>
          </p:nvPr>
        </p:nvSpPr>
        <p:spPr>
          <a:xfrm>
            <a:off x="536860" y="2283028"/>
            <a:ext cx="8327450" cy="4200897"/>
          </a:xfrm>
        </p:spPr>
        <p:txBody>
          <a:bodyPr lIns="91440" tIns="45720" rIns="91440" bIns="45720" anchor="t"/>
          <a:lstStyle/>
          <a:p>
            <a:pPr fontAlgn="base"/>
            <a:r>
              <a:rPr lang="en-US" sz="2400" dirty="0"/>
              <a:t>Workforce Data Project</a:t>
            </a:r>
            <a:endParaRPr lang="en-US" dirty="0"/>
          </a:p>
          <a:p>
            <a:pPr lvl="1"/>
            <a:r>
              <a:rPr lang="en-US" sz="2000" dirty="0"/>
              <a:t>Workforce Enrollment Dashboard </a:t>
            </a:r>
            <a:r>
              <a:rPr lang="en-US" sz="2000" dirty="0">
                <a:hlinkClick r:id="rId3"/>
              </a:rPr>
              <a:t>Tableau</a:t>
            </a:r>
          </a:p>
          <a:p>
            <a:pPr lvl="1"/>
            <a:r>
              <a:rPr lang="en-US" sz="2000" dirty="0"/>
              <a:t>Program and Course Data</a:t>
            </a:r>
          </a:p>
          <a:p>
            <a:pPr lvl="1"/>
            <a:r>
              <a:rPr lang="en-US" sz="2000" dirty="0"/>
              <a:t>Implications for Data Consistency/Coding (Carmen)</a:t>
            </a:r>
          </a:p>
          <a:p>
            <a:pPr lvl="2"/>
            <a:r>
              <a:rPr lang="en-US" sz="1600" dirty="0"/>
              <a:t>Naming conventions, </a:t>
            </a:r>
            <a:r>
              <a:rPr lang="en-US" sz="1600" err="1"/>
              <a:t>etc</a:t>
            </a:r>
            <a:r>
              <a:rPr lang="en-US" sz="1600" dirty="0"/>
              <a:t> </a:t>
            </a:r>
          </a:p>
          <a:p>
            <a:endParaRPr lang="en-US" sz="2400" dirty="0"/>
          </a:p>
          <a:p>
            <a:pPr fontAlgn="base"/>
            <a:endParaRPr lang="en-US" sz="2400" dirty="0"/>
          </a:p>
          <a:p>
            <a:pPr marL="0" indent="0" fontAlgn="base">
              <a:buNone/>
            </a:pPr>
            <a:endParaRPr lang="en-US" sz="2400"/>
          </a:p>
        </p:txBody>
      </p:sp>
      <p:sp>
        <p:nvSpPr>
          <p:cNvPr id="4" name="Slide Number Placeholder 3"/>
          <p:cNvSpPr>
            <a:spLocks noGrp="1"/>
          </p:cNvSpPr>
          <p:nvPr>
            <p:ph type="sldNum" sz="quarter" idx="12"/>
          </p:nvPr>
        </p:nvSpPr>
        <p:spPr/>
        <p:txBody>
          <a:bodyPr/>
          <a:lstStyle/>
          <a:p>
            <a:fld id="{DEE5BC03-7CE3-4FE3-BC0A-0ACCA8AC1F24}" type="slidenum">
              <a:rPr lang="en-US" smtClean="0"/>
              <a:pPr/>
              <a:t>21</a:t>
            </a:fld>
            <a:endParaRPr lang="en-US"/>
          </a:p>
        </p:txBody>
      </p:sp>
    </p:spTree>
    <p:extLst>
      <p:ext uri="{BB962C8B-B14F-4D97-AF65-F5344CB8AC3E}">
        <p14:creationId xmlns:p14="http://schemas.microsoft.com/office/powerpoint/2010/main" val="26285385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41B37-9231-47A5-BFB0-923E3434AECD}"/>
              </a:ext>
            </a:extLst>
          </p:cNvPr>
          <p:cNvSpPr>
            <a:spLocks noGrp="1"/>
          </p:cNvSpPr>
          <p:nvPr>
            <p:ph type="title"/>
          </p:nvPr>
        </p:nvSpPr>
        <p:spPr>
          <a:xfrm>
            <a:off x="237416" y="1274323"/>
            <a:ext cx="6822281" cy="466928"/>
          </a:xfrm>
        </p:spPr>
        <p:txBody>
          <a:bodyPr>
            <a:normAutofit/>
          </a:bodyPr>
          <a:lstStyle/>
          <a:p>
            <a:r>
              <a:rPr lang="en-US"/>
              <a:t>Workforce Education Organization Chart</a:t>
            </a:r>
          </a:p>
        </p:txBody>
      </p:sp>
      <p:pic>
        <p:nvPicPr>
          <p:cNvPr id="3" name="Picture 3" descr="Timeline&#10;&#10;Description automatically generated">
            <a:extLst>
              <a:ext uri="{FF2B5EF4-FFF2-40B4-BE49-F238E27FC236}">
                <a16:creationId xmlns:a16="http://schemas.microsoft.com/office/drawing/2014/main" id="{1A567ECD-A0BE-648C-0522-8529344A5AF1}"/>
              </a:ext>
            </a:extLst>
          </p:cNvPr>
          <p:cNvPicPr>
            <a:picLocks noChangeAspect="1"/>
          </p:cNvPicPr>
          <p:nvPr/>
        </p:nvPicPr>
        <p:blipFill>
          <a:blip r:embed="rId2"/>
          <a:stretch>
            <a:fillRect/>
          </a:stretch>
        </p:blipFill>
        <p:spPr>
          <a:xfrm>
            <a:off x="699797" y="1741459"/>
            <a:ext cx="8108301" cy="4942624"/>
          </a:xfrm>
          <a:prstGeom prst="rect">
            <a:avLst/>
          </a:prstGeom>
        </p:spPr>
      </p:pic>
    </p:spTree>
    <p:extLst>
      <p:ext uri="{BB962C8B-B14F-4D97-AF65-F5344CB8AC3E}">
        <p14:creationId xmlns:p14="http://schemas.microsoft.com/office/powerpoint/2010/main" val="25904021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a:xfrm>
            <a:off x="536860" y="1201271"/>
            <a:ext cx="8336975" cy="394447"/>
          </a:xfrm>
        </p:spPr>
        <p:txBody>
          <a:bodyPr/>
          <a:lstStyle/>
          <a:p>
            <a:r>
              <a:rPr lang="en-US" sz="2800"/>
              <a:t>Workforce contacts</a:t>
            </a:r>
          </a:p>
        </p:txBody>
      </p:sp>
      <p:sp>
        <p:nvSpPr>
          <p:cNvPr id="3" name="Content Placeholder 2">
            <a:extLst>
              <a:ext uri="{FF2B5EF4-FFF2-40B4-BE49-F238E27FC236}">
                <a16:creationId xmlns:a16="http://schemas.microsoft.com/office/drawing/2014/main" id="{01B0B806-200F-4863-920F-16A5FBA1CF1C}"/>
              </a:ext>
            </a:extLst>
          </p:cNvPr>
          <p:cNvSpPr>
            <a:spLocks noGrp="1"/>
          </p:cNvSpPr>
          <p:nvPr>
            <p:ph idx="1"/>
          </p:nvPr>
        </p:nvSpPr>
        <p:spPr>
          <a:xfrm>
            <a:off x="536859" y="1711981"/>
            <a:ext cx="8345801" cy="5010254"/>
          </a:xfrm>
        </p:spPr>
        <p:txBody>
          <a:bodyPr lIns="91440" tIns="45720" rIns="91440" bIns="45720" anchor="t"/>
          <a:lstStyle/>
          <a:p>
            <a:pPr fontAlgn="base"/>
            <a:r>
              <a:rPr lang="en-US" sz="1400" b="1"/>
              <a:t>Department Leadership</a:t>
            </a:r>
          </a:p>
          <a:p>
            <a:pPr lvl="1" fontAlgn="base"/>
            <a:r>
              <a:rPr lang="en-US" sz="1400"/>
              <a:t>Marie Bruin, Director; </a:t>
            </a:r>
            <a:r>
              <a:rPr lang="en-US" sz="1400">
                <a:hlinkClick r:id="rId2"/>
              </a:rPr>
              <a:t>mbruin@sbctc.edu</a:t>
            </a:r>
            <a:endParaRPr lang="en-US" sz="1400"/>
          </a:p>
          <a:p>
            <a:pPr lvl="1" fontAlgn="base"/>
            <a:r>
              <a:rPr lang="en-US" sz="1400"/>
              <a:t>Kimberly (Kim) Wheeler, Workforce Assistant; </a:t>
            </a:r>
            <a:r>
              <a:rPr lang="en-US" sz="1400">
                <a:hlinkClick r:id="rId3"/>
              </a:rPr>
              <a:t>kwheeler@sbctc.edu</a:t>
            </a:r>
            <a:endParaRPr lang="en-US" sz="1400" b="1"/>
          </a:p>
          <a:p>
            <a:pPr fontAlgn="base"/>
            <a:r>
              <a:rPr lang="en-US" sz="1400" b="1"/>
              <a:t>Industry Demand: </a:t>
            </a:r>
            <a:r>
              <a:rPr lang="en-US" sz="1400"/>
              <a:t>Meets the needs of employers and related partners across industries</a:t>
            </a:r>
          </a:p>
          <a:p>
            <a:pPr lvl="1" fontAlgn="base"/>
            <a:r>
              <a:rPr lang="en-US" sz="1400"/>
              <a:t>Carolyn McKinnon, Policy Associate; </a:t>
            </a:r>
            <a:r>
              <a:rPr lang="en-US" sz="1400" u="sng">
                <a:hlinkClick r:id="rId4"/>
              </a:rPr>
              <a:t>cmckinnon@sbctc.edu</a:t>
            </a:r>
            <a:endParaRPr lang="en-US" sz="1400" u="sng"/>
          </a:p>
          <a:p>
            <a:pPr lvl="1" fontAlgn="base"/>
            <a:r>
              <a:rPr lang="en-US" sz="1400">
                <a:ea typeface="+mn-lt"/>
                <a:cs typeface="+mn-lt"/>
              </a:rPr>
              <a:t>Danny Marshall, Program Administrator; </a:t>
            </a:r>
            <a:r>
              <a:rPr lang="en-US" sz="1400" u="sng">
                <a:ea typeface="+mn-lt"/>
                <a:cs typeface="+mn-lt"/>
                <a:hlinkClick r:id="rId5"/>
              </a:rPr>
              <a:t>dmarshall@sbctc.edu</a:t>
            </a:r>
            <a:endParaRPr lang="en-US" sz="1400"/>
          </a:p>
          <a:p>
            <a:pPr lvl="1" fontAlgn="base"/>
            <a:r>
              <a:rPr lang="en-US" sz="1400"/>
              <a:t>Vicky Chungtuyco, Education Program Coordinator; </a:t>
            </a:r>
            <a:r>
              <a:rPr lang="en-US" sz="1400">
                <a:hlinkClick r:id="rId6"/>
              </a:rPr>
              <a:t>vchungtuyco@sbctc.edu</a:t>
            </a:r>
            <a:endParaRPr lang="en-US" sz="1400"/>
          </a:p>
          <a:p>
            <a:pPr fontAlgn="base"/>
            <a:r>
              <a:rPr lang="en-US" sz="1400" b="1"/>
              <a:t>Program Support</a:t>
            </a:r>
            <a:r>
              <a:rPr lang="en-US" sz="1400"/>
              <a:t>: Provide support to strengthen business, industry and colleges.</a:t>
            </a:r>
          </a:p>
          <a:p>
            <a:pPr lvl="1"/>
            <a:r>
              <a:rPr lang="en-US" sz="1400"/>
              <a:t>William (Bill) Belden, Policy Associate; </a:t>
            </a:r>
            <a:r>
              <a:rPr lang="en-US" sz="1400">
                <a:hlinkClick r:id="rId7"/>
              </a:rPr>
              <a:t>wbelden@sbctc.edu</a:t>
            </a:r>
            <a:endParaRPr lang="en-US" sz="1400"/>
          </a:p>
          <a:p>
            <a:pPr lvl="1"/>
            <a:r>
              <a:rPr lang="en-US" sz="1400"/>
              <a:t>Kimberly Ingram, Program Administrator; </a:t>
            </a:r>
            <a:r>
              <a:rPr lang="en-US" sz="1400" u="sng">
                <a:hlinkClick r:id="rId8"/>
              </a:rPr>
              <a:t>kingram@sbctc.edu</a:t>
            </a:r>
            <a:endParaRPr lang="en-US" sz="1400"/>
          </a:p>
          <a:p>
            <a:pPr lvl="1"/>
            <a:r>
              <a:rPr lang="en-US" sz="1400"/>
              <a:t>Shelby Means, Program Inventory Coordinator; </a:t>
            </a:r>
            <a:r>
              <a:rPr lang="en-US" sz="1400">
                <a:hlinkClick r:id="rId9"/>
              </a:rPr>
              <a:t>smeans@sbctc.edu</a:t>
            </a:r>
            <a:r>
              <a:rPr lang="en-US" sz="1400"/>
              <a:t> </a:t>
            </a:r>
          </a:p>
          <a:p>
            <a:pPr fontAlgn="base"/>
            <a:r>
              <a:rPr lang="en-US" sz="1400" b="1"/>
              <a:t>Sector Response: </a:t>
            </a:r>
            <a:r>
              <a:rPr lang="en-US" sz="1400"/>
              <a:t>Support delivery of career and sector-based educational opportunities.</a:t>
            </a:r>
          </a:p>
          <a:p>
            <a:pPr lvl="1" fontAlgn="base"/>
            <a:r>
              <a:rPr lang="en-US" sz="1400"/>
              <a:t>Anna Nikolaeva, Policy Associate; </a:t>
            </a:r>
            <a:r>
              <a:rPr lang="en-US" sz="1400">
                <a:hlinkClick r:id="rId10"/>
              </a:rPr>
              <a:t>anikolaeva@sbctc.edu</a:t>
            </a:r>
            <a:r>
              <a:rPr lang="en-US" sz="1400"/>
              <a:t>   </a:t>
            </a:r>
          </a:p>
          <a:p>
            <a:pPr lvl="1"/>
            <a:r>
              <a:rPr lang="en-US" sz="1400"/>
              <a:t>Megan Harper, Program Administrator; </a:t>
            </a:r>
            <a:r>
              <a:rPr lang="en-US" sz="1400" u="sng">
                <a:hlinkClick r:id="rId11"/>
              </a:rPr>
              <a:t>mharper@sbctc.edu</a:t>
            </a:r>
            <a:endParaRPr lang="en-US" sz="1400"/>
          </a:p>
          <a:p>
            <a:pPr lvl="1"/>
            <a:r>
              <a:rPr lang="en-US" sz="1400"/>
              <a:t>Shanna McBride, Program Administrator; </a:t>
            </a:r>
            <a:r>
              <a:rPr lang="en-US" sz="1400" u="sng">
                <a:hlinkClick r:id="rId12"/>
              </a:rPr>
              <a:t>smcbride@sbctc.edu</a:t>
            </a:r>
            <a:endParaRPr lang="en-US" sz="1400"/>
          </a:p>
          <a:p>
            <a:pPr fontAlgn="base"/>
            <a:r>
              <a:rPr lang="en-US" sz="1400" b="1"/>
              <a:t>Work-based Learning</a:t>
            </a:r>
            <a:r>
              <a:rPr lang="en-US" sz="1400"/>
              <a:t>: Assist colleges as they provide experiential learning opportunities.</a:t>
            </a:r>
          </a:p>
          <a:p>
            <a:pPr lvl="1"/>
            <a:r>
              <a:rPr lang="en-US" sz="1400"/>
              <a:t>Genevieve Howard, Policy Associate; </a:t>
            </a:r>
            <a:r>
              <a:rPr lang="en-US" sz="1400">
                <a:hlinkClick r:id="rId13"/>
              </a:rPr>
              <a:t>ghoward@sbctc.edu</a:t>
            </a:r>
            <a:endParaRPr lang="en-US" sz="1400"/>
          </a:p>
          <a:p>
            <a:pPr lvl="1"/>
            <a:r>
              <a:rPr lang="en-US" sz="1400"/>
              <a:t>Karin Gitchel, Program Administrator; </a:t>
            </a:r>
            <a:r>
              <a:rPr lang="en-US" sz="1400">
                <a:hlinkClick r:id="rId14"/>
              </a:rPr>
              <a:t>kgitchel@sbctc.edu</a:t>
            </a:r>
            <a:endParaRPr lang="en-US" sz="1400"/>
          </a:p>
          <a:p>
            <a:pPr marL="0" indent="0" fontAlgn="base">
              <a:buNone/>
            </a:pPr>
            <a:endParaRPr lang="en-US" sz="1600"/>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23</a:t>
            </a:fld>
            <a:endParaRPr lang="en-US"/>
          </a:p>
        </p:txBody>
      </p:sp>
    </p:spTree>
    <p:extLst>
      <p:ext uri="{BB962C8B-B14F-4D97-AF65-F5344CB8AC3E}">
        <p14:creationId xmlns:p14="http://schemas.microsoft.com/office/powerpoint/2010/main" val="2244181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000"/>
              <a:t>SBCTC system update</a:t>
            </a:r>
          </a:p>
        </p:txBody>
      </p:sp>
      <p:sp>
        <p:nvSpPr>
          <p:cNvPr id="6" name="Text Placeholder 5"/>
          <p:cNvSpPr>
            <a:spLocks noGrp="1"/>
          </p:cNvSpPr>
          <p:nvPr>
            <p:ph type="body" sz="quarter" idx="10"/>
          </p:nvPr>
        </p:nvSpPr>
        <p:spPr>
          <a:xfrm>
            <a:off x="369888" y="5388746"/>
            <a:ext cx="7808912" cy="1139481"/>
          </a:xfrm>
        </p:spPr>
        <p:txBody>
          <a:bodyPr/>
          <a:lstStyle/>
          <a:p>
            <a:r>
              <a:rPr lang="en-US" sz="2800" i="1"/>
              <a:t>Marie Bruin, Director of Workforce Education</a:t>
            </a:r>
          </a:p>
        </p:txBody>
      </p:sp>
    </p:spTree>
    <p:extLst>
      <p:ext uri="{BB962C8B-B14F-4D97-AF65-F5344CB8AC3E}">
        <p14:creationId xmlns:p14="http://schemas.microsoft.com/office/powerpoint/2010/main" val="2370290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a:xfrm>
            <a:off x="536860" y="1549936"/>
            <a:ext cx="8336975" cy="639592"/>
          </a:xfrm>
        </p:spPr>
        <p:txBody>
          <a:bodyPr/>
          <a:lstStyle/>
          <a:p>
            <a:r>
              <a:rPr lang="en-US"/>
              <a:t>System strategic </a:t>
            </a:r>
            <a:r>
              <a:rPr lang="en-US">
                <a:hlinkClick r:id="rId2"/>
              </a:rPr>
              <a:t>Plan</a:t>
            </a:r>
            <a:r>
              <a:rPr lang="en-US"/>
              <a:t> (updated)</a:t>
            </a:r>
          </a:p>
        </p:txBody>
      </p:sp>
      <p:sp>
        <p:nvSpPr>
          <p:cNvPr id="3" name="Content Placeholder 2">
            <a:extLst>
              <a:ext uri="{FF2B5EF4-FFF2-40B4-BE49-F238E27FC236}">
                <a16:creationId xmlns:a16="http://schemas.microsoft.com/office/drawing/2014/main" id="{01B0B806-200F-4863-920F-16A5FBA1CF1C}"/>
              </a:ext>
            </a:extLst>
          </p:cNvPr>
          <p:cNvSpPr>
            <a:spLocks noGrp="1"/>
          </p:cNvSpPr>
          <p:nvPr>
            <p:ph idx="1"/>
          </p:nvPr>
        </p:nvSpPr>
        <p:spPr>
          <a:xfrm>
            <a:off x="536860" y="2189528"/>
            <a:ext cx="8336975" cy="4294398"/>
          </a:xfrm>
        </p:spPr>
        <p:txBody>
          <a:bodyPr/>
          <a:lstStyle/>
          <a:p>
            <a:pPr fontAlgn="base"/>
            <a:r>
              <a:rPr lang="en-US" sz="2000" b="1"/>
              <a:t>Equitable Student Success</a:t>
            </a:r>
          </a:p>
          <a:p>
            <a:pPr lvl="1" fontAlgn="base"/>
            <a:r>
              <a:rPr lang="en-US" sz="1400"/>
              <a:t>Goal 1: Increase access and retention among populations who can benefit the most from college. This includes young adults, working adults, low-income people, people of color, immigrants and refugees, individuals with disabilities, LGBTQ+ identifying individuals, rural residents, and single parents. We must be intentional in eliminating inequities in college access and retention for students institutionally marginalized in higher education. </a:t>
            </a:r>
          </a:p>
          <a:p>
            <a:pPr lvl="1" fontAlgn="base"/>
            <a:r>
              <a:rPr lang="en-US" sz="1400"/>
              <a:t>Goal 2: Improve completion and transfer rates for all enrolled students across all types of programs and credentials — workforce degrees, transfer degrees, certificates, apprenticeships, and bachelor’s degrees. We aim to improve completion rates across-the board for all students and to improve completion rates faster for students of color. Students must also receive necessary guidance and support about how to efficiently transfer to continue their educational journeys. </a:t>
            </a:r>
          </a:p>
          <a:p>
            <a:r>
              <a:rPr lang="en-US" sz="2000" b="1"/>
              <a:t>Agile, Career-Relevant Learning </a:t>
            </a:r>
          </a:p>
          <a:p>
            <a:pPr lvl="1"/>
            <a:r>
              <a:rPr lang="en-US" sz="1400"/>
              <a:t>Goal 3: Provide flexible career-training options that are responsive to the needs of businesses and industries, offer Washingtonians access to well-paying jobs and career mobility, and lead to a more resilient and diverse workforce. </a:t>
            </a:r>
          </a:p>
          <a:p>
            <a:pPr fontAlgn="base"/>
            <a:r>
              <a:rPr lang="en-US" sz="2000" b="1"/>
              <a:t>Institutional Financial Health</a:t>
            </a:r>
          </a:p>
          <a:p>
            <a:pPr lvl="1" fontAlgn="base"/>
            <a:r>
              <a:rPr lang="en-US" sz="1400"/>
              <a:t>Goal 4: Secure resources and develop systemwide strategies to support colleges’ financial sustainability and resiliency.</a:t>
            </a:r>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4</a:t>
            </a:fld>
            <a:endParaRPr lang="en-US"/>
          </a:p>
        </p:txBody>
      </p:sp>
    </p:spTree>
    <p:extLst>
      <p:ext uri="{BB962C8B-B14F-4D97-AF65-F5344CB8AC3E}">
        <p14:creationId xmlns:p14="http://schemas.microsoft.com/office/powerpoint/2010/main" val="2901042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a:xfrm>
            <a:off x="536860" y="1549936"/>
            <a:ext cx="8336975" cy="639592"/>
          </a:xfrm>
        </p:spPr>
        <p:txBody>
          <a:bodyPr lIns="91440" tIns="45720" rIns="91440" bIns="45720" anchor="t"/>
          <a:lstStyle/>
          <a:p>
            <a:r>
              <a:rPr lang="en-US" sz="2600" dirty="0"/>
              <a:t>Supplemental operating budget Request FY24</a:t>
            </a:r>
          </a:p>
        </p:txBody>
      </p:sp>
      <p:sp>
        <p:nvSpPr>
          <p:cNvPr id="3" name="Content Placeholder 2">
            <a:extLst>
              <a:ext uri="{FF2B5EF4-FFF2-40B4-BE49-F238E27FC236}">
                <a16:creationId xmlns:a16="http://schemas.microsoft.com/office/drawing/2014/main" id="{01B0B806-200F-4863-920F-16A5FBA1CF1C}"/>
              </a:ext>
            </a:extLst>
          </p:cNvPr>
          <p:cNvSpPr>
            <a:spLocks noGrp="1"/>
          </p:cNvSpPr>
          <p:nvPr>
            <p:ph idx="1"/>
          </p:nvPr>
        </p:nvSpPr>
        <p:spPr>
          <a:xfrm>
            <a:off x="536860" y="2313353"/>
            <a:ext cx="8336975" cy="4170573"/>
          </a:xfrm>
        </p:spPr>
        <p:txBody>
          <a:bodyPr lIns="91440" tIns="45720" rIns="91440" bIns="45720" anchor="t"/>
          <a:lstStyle/>
          <a:p>
            <a:pPr fontAlgn="base"/>
            <a:r>
              <a:rPr lang="en-US" sz="2200" b="1" dirty="0"/>
              <a:t>Bachelor of Science in Computer Science Degree Expansion - $9M</a:t>
            </a:r>
          </a:p>
          <a:p>
            <a:pPr lvl="1" fontAlgn="base"/>
            <a:r>
              <a:rPr lang="en-US" sz="1600" dirty="0"/>
              <a:t>SBCTC staff recommends a $9 million supplemental operating budget request to create at least 15 new Bachelor of Science in Computer Science degree programs at Washington community and technical colleges. With appropriate funding support, these programs would expand access to computer science bachelor’s degrees for historically underserved populations and align with existing and emerging industry needs. </a:t>
            </a:r>
          </a:p>
          <a:p>
            <a:r>
              <a:rPr lang="en-US" sz="2200" b="1" dirty="0"/>
              <a:t>Washington Open Prof Tech Project Expansion - $600K</a:t>
            </a:r>
          </a:p>
          <a:p>
            <a:pPr lvl="1"/>
            <a:r>
              <a:rPr lang="en-US" sz="1600" dirty="0"/>
              <a:t>SBCTC is reaching the final year of the Washington Open Prof-Tech project funded by the U.S. Department of Education. Staff recommends an operating budget request of $600,000 to provide funding to develop another set of open textbooks, offering financial relief from the high cost of textbooks for students and sustaining the momentum and growth of open-source materials in professional technical programs.</a:t>
            </a:r>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5</a:t>
            </a:fld>
            <a:endParaRPr lang="en-US"/>
          </a:p>
        </p:txBody>
      </p:sp>
    </p:spTree>
    <p:extLst>
      <p:ext uri="{BB962C8B-B14F-4D97-AF65-F5344CB8AC3E}">
        <p14:creationId xmlns:p14="http://schemas.microsoft.com/office/powerpoint/2010/main" val="29744203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000"/>
              <a:t>Funding updates</a:t>
            </a:r>
          </a:p>
        </p:txBody>
      </p:sp>
      <p:sp>
        <p:nvSpPr>
          <p:cNvPr id="6" name="Text Placeholder 5"/>
          <p:cNvSpPr>
            <a:spLocks noGrp="1"/>
          </p:cNvSpPr>
          <p:nvPr>
            <p:ph type="body" sz="quarter" idx="10"/>
          </p:nvPr>
        </p:nvSpPr>
        <p:spPr>
          <a:xfrm>
            <a:off x="369888" y="5388746"/>
            <a:ext cx="7808912" cy="1139481"/>
          </a:xfrm>
        </p:spPr>
        <p:txBody>
          <a:bodyPr/>
          <a:lstStyle/>
          <a:p>
            <a:endParaRPr lang="en-US" sz="2800" i="1"/>
          </a:p>
        </p:txBody>
      </p:sp>
    </p:spTree>
    <p:extLst>
      <p:ext uri="{BB962C8B-B14F-4D97-AF65-F5344CB8AC3E}">
        <p14:creationId xmlns:p14="http://schemas.microsoft.com/office/powerpoint/2010/main" val="3488208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000"/>
              <a:t>Project &amp; program updates</a:t>
            </a:r>
          </a:p>
        </p:txBody>
      </p:sp>
    </p:spTree>
    <p:extLst>
      <p:ext uri="{BB962C8B-B14F-4D97-AF65-F5344CB8AC3E}">
        <p14:creationId xmlns:p14="http://schemas.microsoft.com/office/powerpoint/2010/main" val="2211955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a:xfrm>
            <a:off x="536860" y="1355383"/>
            <a:ext cx="8336975" cy="503067"/>
          </a:xfrm>
        </p:spPr>
        <p:txBody>
          <a:bodyPr/>
          <a:lstStyle/>
          <a:p>
            <a:r>
              <a:rPr lang="en-US" sz="3200" b="1">
                <a:latin typeface="Franklin Gothic Book" panose="020B0503020102020204" pitchFamily="34" charset="0"/>
              </a:rPr>
              <a:t>Industry Demand (Carolyn)</a:t>
            </a:r>
            <a:endParaRPr lang="en-US" sz="3200"/>
          </a:p>
        </p:txBody>
      </p:sp>
      <p:sp>
        <p:nvSpPr>
          <p:cNvPr id="3" name="Content Placeholder 2">
            <a:extLst>
              <a:ext uri="{FF2B5EF4-FFF2-40B4-BE49-F238E27FC236}">
                <a16:creationId xmlns:a16="http://schemas.microsoft.com/office/drawing/2014/main" id="{01B0B806-200F-4863-920F-16A5FBA1CF1C}"/>
              </a:ext>
            </a:extLst>
          </p:cNvPr>
          <p:cNvSpPr>
            <a:spLocks noGrp="1"/>
          </p:cNvSpPr>
          <p:nvPr>
            <p:ph idx="1"/>
          </p:nvPr>
        </p:nvSpPr>
        <p:spPr>
          <a:xfrm>
            <a:off x="536860" y="2178996"/>
            <a:ext cx="8336975" cy="4679004"/>
          </a:xfrm>
        </p:spPr>
        <p:txBody>
          <a:bodyPr lIns="91440" tIns="45720" rIns="91440" bIns="45720" anchor="t"/>
          <a:lstStyle/>
          <a:p>
            <a:pPr marL="0" indent="0">
              <a:buNone/>
            </a:pPr>
            <a:r>
              <a:rPr lang="en-US" sz="1600" b="1" dirty="0">
                <a:latin typeface="Franklin Gothic Book"/>
              </a:rPr>
              <a:t>Industry Demand: </a:t>
            </a:r>
            <a:r>
              <a:rPr lang="en-US" sz="1600" dirty="0">
                <a:latin typeface="Franklin Gothic Book"/>
              </a:rPr>
              <a:t>Meets the needs of employers and related partners across industries</a:t>
            </a:r>
          </a:p>
          <a:p>
            <a:r>
              <a:rPr lang="en-US" sz="1600" dirty="0"/>
              <a:t>Team Members: </a:t>
            </a:r>
            <a:r>
              <a:rPr lang="en-US" sz="1600" dirty="0">
                <a:latin typeface="Franklin Gothic Book"/>
              </a:rPr>
              <a:t>Carolyn McKinnon, Danny Marshall, and Vicky </a:t>
            </a:r>
            <a:r>
              <a:rPr lang="en-US" sz="1600" dirty="0" err="1">
                <a:latin typeface="Franklin Gothic Book"/>
              </a:rPr>
              <a:t>Chungtuyco</a:t>
            </a:r>
            <a:endParaRPr lang="en-US" sz="1600">
              <a:latin typeface="Franklin Gothic Book"/>
            </a:endParaRPr>
          </a:p>
          <a:p>
            <a:r>
              <a:rPr lang="en-US" sz="1600" dirty="0"/>
              <a:t>Team Projects:</a:t>
            </a:r>
          </a:p>
          <a:p>
            <a:pPr lvl="1"/>
            <a:r>
              <a:rPr lang="en-US" sz="1400" dirty="0">
                <a:latin typeface="Franklin Gothic Book"/>
              </a:rPr>
              <a:t>Incumbent worker strategies, micro-credentials, non-credit credentials</a:t>
            </a:r>
          </a:p>
          <a:p>
            <a:pPr lvl="1"/>
            <a:r>
              <a:rPr lang="en-US" sz="1400" dirty="0">
                <a:latin typeface="Franklin Gothic Book"/>
              </a:rPr>
              <a:t>Data Governance Committee – Continuing Education (CNED) Work Group</a:t>
            </a:r>
          </a:p>
          <a:p>
            <a:pPr lvl="1"/>
            <a:r>
              <a:rPr lang="en-US" sz="1400" dirty="0">
                <a:latin typeface="Franklin Gothic Book"/>
              </a:rPr>
              <a:t>Law enforcement &amp; corrections workforce needs assessment (2023 Legislature)</a:t>
            </a:r>
            <a:endParaRPr lang="en-US" dirty="0"/>
          </a:p>
          <a:p>
            <a:pPr lvl="1"/>
            <a:r>
              <a:rPr lang="en-US" sz="1400" dirty="0">
                <a:latin typeface="Franklin Gothic Book"/>
              </a:rPr>
              <a:t>Firefighter/Fire Sciences/Emergency Services Training &amp; Education Committee</a:t>
            </a:r>
          </a:p>
          <a:p>
            <a:pPr lvl="2"/>
            <a:r>
              <a:rPr lang="en-US" sz="1000" dirty="0">
                <a:latin typeface="Franklin Gothic Book"/>
              </a:rPr>
              <a:t>Homeland Security/Emergency Services COE, State Fire Marshal's Office, large group of fire chiefs and leaders</a:t>
            </a:r>
          </a:p>
          <a:p>
            <a:pPr marL="0" indent="0">
              <a:buNone/>
            </a:pPr>
            <a:r>
              <a:rPr lang="en-US" sz="1600" b="1" dirty="0">
                <a:latin typeface="Franklin Gothic Book"/>
              </a:rPr>
              <a:t>Programs</a:t>
            </a:r>
            <a:r>
              <a:rPr lang="en-US" sz="1600" dirty="0">
                <a:latin typeface="Franklin Gothic Book"/>
              </a:rPr>
              <a:t>:</a:t>
            </a:r>
            <a:endParaRPr lang="en-US" dirty="0"/>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8</a:t>
            </a:fld>
            <a:endParaRPr lang="en-US"/>
          </a:p>
        </p:txBody>
      </p:sp>
      <p:graphicFrame>
        <p:nvGraphicFramePr>
          <p:cNvPr id="5" name="Table 4">
            <a:extLst>
              <a:ext uri="{FF2B5EF4-FFF2-40B4-BE49-F238E27FC236}">
                <a16:creationId xmlns:a16="http://schemas.microsoft.com/office/drawing/2014/main" id="{4A4A4212-F4BE-4268-AFD9-67EDB0FDC5C5}"/>
              </a:ext>
            </a:extLst>
          </p:cNvPr>
          <p:cNvGraphicFramePr>
            <a:graphicFrameLocks noGrp="1"/>
          </p:cNvGraphicFramePr>
          <p:nvPr>
            <p:extLst>
              <p:ext uri="{D42A27DB-BD31-4B8C-83A1-F6EECF244321}">
                <p14:modId xmlns:p14="http://schemas.microsoft.com/office/powerpoint/2010/main" val="733403412"/>
              </p:ext>
            </p:extLst>
          </p:nvPr>
        </p:nvGraphicFramePr>
        <p:xfrm>
          <a:off x="765448" y="4958851"/>
          <a:ext cx="7540898" cy="1483360"/>
        </p:xfrm>
        <a:graphic>
          <a:graphicData uri="http://schemas.openxmlformats.org/drawingml/2006/table">
            <a:tbl>
              <a:tblPr firstRow="1" bandRow="1">
                <a:tableStyleId>{5C22544A-7EE6-4342-B048-85BDC9FD1C3A}</a:tableStyleId>
              </a:tblPr>
              <a:tblGrid>
                <a:gridCol w="3775520">
                  <a:extLst>
                    <a:ext uri="{9D8B030D-6E8A-4147-A177-3AD203B41FA5}">
                      <a16:colId xmlns:a16="http://schemas.microsoft.com/office/drawing/2014/main" val="828185752"/>
                    </a:ext>
                  </a:extLst>
                </a:gridCol>
                <a:gridCol w="3765378">
                  <a:extLst>
                    <a:ext uri="{9D8B030D-6E8A-4147-A177-3AD203B41FA5}">
                      <a16:colId xmlns:a16="http://schemas.microsoft.com/office/drawing/2014/main" val="3126903809"/>
                    </a:ext>
                  </a:extLst>
                </a:gridCol>
              </a:tblGrid>
              <a:tr h="370840">
                <a:tc>
                  <a:txBody>
                    <a:bodyPr/>
                    <a:lstStyle/>
                    <a:p>
                      <a:pPr marL="257175" indent="-257175"/>
                      <a:r>
                        <a:rPr lang="en-US" sz="1400" b="0">
                          <a:solidFill>
                            <a:schemeClr val="tx1"/>
                          </a:solidFill>
                          <a:latin typeface="Franklin Gothic Book"/>
                        </a:rPr>
                        <a:t>Job Skills Program (JSP)</a:t>
                      </a:r>
                    </a:p>
                  </a:txBody>
                  <a:tcPr>
                    <a:lnL w="12700">
                      <a:solidFill>
                        <a:schemeClr val="tx1"/>
                      </a:solidFill>
                    </a:lnL>
                    <a:lnR w="12700">
                      <a:solidFill>
                        <a:schemeClr val="tx1"/>
                      </a:solidFill>
                    </a:lnR>
                    <a:lnT w="12700">
                      <a:solidFill>
                        <a:schemeClr val="tx1"/>
                      </a:solidFill>
                    </a:lnT>
                    <a:lnB w="12700">
                      <a:solidFill>
                        <a:schemeClr val="tx1"/>
                      </a:solidFill>
                    </a:lnB>
                    <a:solidFill>
                      <a:schemeClr val="accent1">
                        <a:lumMod val="20000"/>
                        <a:lumOff val="80000"/>
                      </a:schemeClr>
                    </a:solidFill>
                  </a:tcPr>
                </a:tc>
                <a:tc>
                  <a:txBody>
                    <a:bodyPr/>
                    <a:lstStyle/>
                    <a:p>
                      <a:pPr marL="257175" indent="-257175"/>
                      <a:r>
                        <a:rPr lang="en-US" sz="1400" b="0">
                          <a:solidFill>
                            <a:schemeClr val="tx1"/>
                          </a:solidFill>
                          <a:latin typeface="Franklin Gothic Book"/>
                        </a:rPr>
                        <a:t>Customized Training (CTP)</a:t>
                      </a:r>
                    </a:p>
                  </a:txBody>
                  <a:tcPr>
                    <a:lnL w="12700">
                      <a:solidFill>
                        <a:schemeClr val="tx1"/>
                      </a:solidFill>
                    </a:lnL>
                    <a:lnR w="12700">
                      <a:solidFill>
                        <a:schemeClr val="tx1"/>
                      </a:solidFill>
                    </a:lnR>
                    <a:lnT w="12700">
                      <a:solidFill>
                        <a:schemeClr val="tx1"/>
                      </a:solidFill>
                    </a:lnT>
                    <a:lnB w="12700">
                      <a:solidFill>
                        <a:schemeClr val="tx1"/>
                      </a:solidFill>
                    </a:lnB>
                    <a:solidFill>
                      <a:schemeClr val="accent1">
                        <a:lumMod val="20000"/>
                        <a:lumOff val="80000"/>
                      </a:schemeClr>
                    </a:solidFill>
                  </a:tcPr>
                </a:tc>
                <a:extLst>
                  <a:ext uri="{0D108BD9-81ED-4DB2-BD59-A6C34878D82A}">
                    <a16:rowId xmlns:a16="http://schemas.microsoft.com/office/drawing/2014/main" val="3201771501"/>
                  </a:ext>
                </a:extLst>
              </a:tr>
              <a:tr h="370840">
                <a:tc>
                  <a:txBody>
                    <a:bodyPr/>
                    <a:lstStyle/>
                    <a:p>
                      <a:pPr marL="257175" indent="-257175" algn="l" defTabSz="914400" rtl="0" eaLnBrk="1" latinLnBrk="0" hangingPunct="1"/>
                      <a:r>
                        <a:rPr lang="en-US" sz="1400" kern="1200">
                          <a:solidFill>
                            <a:schemeClr val="dk1"/>
                          </a:solidFill>
                          <a:latin typeface="Franklin Gothic Book"/>
                          <a:ea typeface="+mn-ea"/>
                          <a:cs typeface="+mn-cs"/>
                        </a:rPr>
                        <a:t>Workforce Development Funds</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marL="257175" indent="-257175" algn="l" defTabSz="914400" rtl="0" eaLnBrk="1" latinLnBrk="0" hangingPunct="1"/>
                      <a:r>
                        <a:rPr lang="en-US" sz="1400" kern="1200">
                          <a:solidFill>
                            <a:schemeClr val="dk1"/>
                          </a:solidFill>
                          <a:latin typeface="Franklin Gothic Book"/>
                          <a:ea typeface="+mn-ea"/>
                          <a:cs typeface="+mn-cs"/>
                        </a:rPr>
                        <a:t>Invest in Washington</a:t>
                      </a: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64393097"/>
                  </a:ext>
                </a:extLst>
              </a:tr>
              <a:tr h="370840">
                <a:tc>
                  <a:txBody>
                    <a:bodyPr/>
                    <a:lstStyle/>
                    <a:p>
                      <a:pPr marL="257175" indent="-257175"/>
                      <a:r>
                        <a:rPr lang="en-US" sz="1400">
                          <a:latin typeface="Franklin Gothic Book"/>
                        </a:rPr>
                        <a:t>Centers of Excellence</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marL="257175" indent="-257175"/>
                      <a:r>
                        <a:rPr lang="en-US" sz="1400">
                          <a:latin typeface="Franklin Gothic Book"/>
                        </a:rPr>
                        <a:t>Continuing Education Council (CEC)</a:t>
                      </a: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3513085842"/>
                  </a:ext>
                </a:extLst>
              </a:tr>
              <a:tr h="370840">
                <a:tc>
                  <a:txBody>
                    <a:bodyPr/>
                    <a:lstStyle/>
                    <a:p>
                      <a:pPr marL="257175" indent="-257175"/>
                      <a:r>
                        <a:rPr lang="en-US" sz="1400">
                          <a:latin typeface="Franklin Gothic Book"/>
                        </a:rPr>
                        <a:t>Business (AWBI) &amp; Labor (WSLC) Liaisons</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marL="257175" indent="-257175"/>
                      <a:r>
                        <a:rPr lang="en-US" sz="1400">
                          <a:latin typeface="Franklin Gothic Book"/>
                        </a:rPr>
                        <a:t>Economic Development</a:t>
                      </a: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3676510291"/>
                  </a:ext>
                </a:extLst>
              </a:tr>
            </a:tbl>
          </a:graphicData>
        </a:graphic>
      </p:graphicFrame>
    </p:spTree>
    <p:extLst>
      <p:ext uri="{BB962C8B-B14F-4D97-AF65-F5344CB8AC3E}">
        <p14:creationId xmlns:p14="http://schemas.microsoft.com/office/powerpoint/2010/main" val="2693905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p:txBody>
          <a:bodyPr lIns="91440" tIns="45720" rIns="91440" bIns="45720" anchor="t"/>
          <a:lstStyle/>
          <a:p>
            <a:r>
              <a:rPr lang="en-US" dirty="0">
                <a:ea typeface="+mj-lt"/>
                <a:cs typeface="+mj-lt"/>
              </a:rPr>
              <a:t>Employee training funding</a:t>
            </a:r>
            <a:endParaRPr lang="en-US" dirty="0"/>
          </a:p>
        </p:txBody>
      </p:sp>
      <p:sp>
        <p:nvSpPr>
          <p:cNvPr id="6" name="Content Placeholder 5">
            <a:extLst>
              <a:ext uri="{FF2B5EF4-FFF2-40B4-BE49-F238E27FC236}">
                <a16:creationId xmlns:a16="http://schemas.microsoft.com/office/drawing/2014/main" id="{D32BE89A-1B2D-0C4A-B762-CCB4E89F7D28}"/>
              </a:ext>
            </a:extLst>
          </p:cNvPr>
          <p:cNvSpPr>
            <a:spLocks noGrp="1"/>
          </p:cNvSpPr>
          <p:nvPr>
            <p:ph sz="half" idx="2"/>
          </p:nvPr>
        </p:nvSpPr>
        <p:spPr>
          <a:xfrm>
            <a:off x="627693" y="2190579"/>
            <a:ext cx="7878362" cy="3969323"/>
          </a:xfrm>
        </p:spPr>
        <p:txBody>
          <a:bodyPr lIns="91440" tIns="45720" rIns="91440" bIns="45720" anchor="t"/>
          <a:lstStyle/>
          <a:p>
            <a:pPr marL="0" indent="0">
              <a:buNone/>
            </a:pPr>
            <a:r>
              <a:rPr lang="en-US" sz="2000" dirty="0">
                <a:ea typeface="+mn-lt"/>
                <a:cs typeface="+mn-lt"/>
              </a:rPr>
              <a:t>Job Skills Program </a:t>
            </a:r>
            <a:endParaRPr lang="en-US" dirty="0">
              <a:ea typeface="+mn-lt"/>
              <a:cs typeface="+mn-lt"/>
            </a:endParaRPr>
          </a:p>
          <a:p>
            <a:pPr marL="0" indent="0">
              <a:buNone/>
            </a:pPr>
            <a:r>
              <a:rPr lang="en-US" sz="1600" b="1" dirty="0">
                <a:ea typeface="+mn-lt"/>
                <a:cs typeface="+mn-lt"/>
              </a:rPr>
              <a:t>FY24 funds are fully awarded; we are NOT accepting applications</a:t>
            </a:r>
          </a:p>
          <a:p>
            <a:r>
              <a:rPr lang="en-US" sz="1600" dirty="0">
                <a:ea typeface="+mn-lt"/>
                <a:cs typeface="+mn-lt"/>
              </a:rPr>
              <a:t>FY 24 Round 1 had 49 Proposals with 35 Projects Awarded </a:t>
            </a:r>
            <a:endParaRPr lang="en-US"/>
          </a:p>
          <a:p>
            <a:r>
              <a:rPr lang="en-US" sz="1600" dirty="0">
                <a:ea typeface="+mn-lt"/>
                <a:cs typeface="+mn-lt"/>
              </a:rPr>
              <a:t>Next application will be FY 25 Round 1*</a:t>
            </a:r>
            <a:endParaRPr lang="en-US" dirty="0"/>
          </a:p>
          <a:p>
            <a:r>
              <a:rPr lang="en-US" sz="1600" dirty="0">
                <a:latin typeface="Franklin Gothic Book"/>
                <a:ea typeface="+mn-lt"/>
                <a:cs typeface="Arial"/>
              </a:rPr>
              <a:t>*</a:t>
            </a:r>
            <a:r>
              <a:rPr lang="en-US" sz="1400" i="1" dirty="0">
                <a:ea typeface="+mn-lt"/>
                <a:cs typeface="+mn-lt"/>
              </a:rPr>
              <a:t>if current projects return money during the year, SBCTC will open a new funding round for applications. Please contact Danny Marshall and check program webpage before applying.</a:t>
            </a:r>
            <a:endParaRPr lang="en-US" dirty="0"/>
          </a:p>
          <a:p>
            <a:r>
              <a:rPr lang="en-US" sz="1600" u="sng" dirty="0">
                <a:ea typeface="+mn-lt"/>
                <a:cs typeface="+mn-lt"/>
                <a:hlinkClick r:id="rId2"/>
              </a:rPr>
              <a:t>Job Skills Program Grant | SBCTC</a:t>
            </a:r>
            <a:endParaRPr lang="en-US"/>
          </a:p>
          <a:p>
            <a:pPr marL="0" indent="0">
              <a:lnSpc>
                <a:spcPct val="100000"/>
              </a:lnSpc>
              <a:spcBef>
                <a:spcPts val="0"/>
              </a:spcBef>
              <a:buNone/>
            </a:pPr>
            <a:endParaRPr lang="en-US" sz="1800" dirty="0"/>
          </a:p>
          <a:p>
            <a:pPr marL="0" indent="0">
              <a:lnSpc>
                <a:spcPct val="100000"/>
              </a:lnSpc>
              <a:spcBef>
                <a:spcPts val="0"/>
              </a:spcBef>
              <a:buNone/>
            </a:pPr>
            <a:r>
              <a:rPr lang="en-US" sz="2000" dirty="0">
                <a:ea typeface="+mn-lt"/>
                <a:cs typeface="+mn-lt"/>
              </a:rPr>
              <a:t>Customized Training Program</a:t>
            </a:r>
          </a:p>
          <a:p>
            <a:pPr marL="0" indent="0">
              <a:lnSpc>
                <a:spcPct val="100000"/>
              </a:lnSpc>
              <a:spcBef>
                <a:spcPts val="0"/>
              </a:spcBef>
              <a:buNone/>
            </a:pPr>
            <a:r>
              <a:rPr lang="en-US" sz="1600" b="1" dirty="0">
                <a:ea typeface="+mn-lt"/>
                <a:cs typeface="+mn-lt"/>
              </a:rPr>
              <a:t>Funds are fully awarded, we ARE accepting applications</a:t>
            </a:r>
            <a:endParaRPr lang="en-US" sz="1600" b="1"/>
          </a:p>
          <a:p>
            <a:r>
              <a:rPr lang="en-US" sz="1600" dirty="0">
                <a:ea typeface="+mn-lt"/>
                <a:cs typeface="+mn-lt"/>
              </a:rPr>
              <a:t>4 businesses scaled their JSP proposal to participate in a CTP training contract</a:t>
            </a:r>
          </a:p>
          <a:p>
            <a:r>
              <a:rPr lang="en-US" sz="1600" dirty="0">
                <a:ea typeface="+mn-lt"/>
                <a:cs typeface="+mn-lt"/>
              </a:rPr>
              <a:t>Current waitlist has 3 projects; applications are being accepted</a:t>
            </a:r>
          </a:p>
          <a:p>
            <a:r>
              <a:rPr lang="en-US" sz="1400" i="1" dirty="0">
                <a:ea typeface="+mn-lt"/>
                <a:cs typeface="+mn-lt"/>
              </a:rPr>
              <a:t>Please contact Danny Marshall with any questions</a:t>
            </a:r>
          </a:p>
          <a:p>
            <a:r>
              <a:rPr lang="en-US" sz="1600" u="sng" dirty="0">
                <a:ea typeface="+mn-lt"/>
                <a:cs typeface="+mn-lt"/>
                <a:hlinkClick r:id="rId3">
                  <a:extLst>
                    <a:ext uri="{A12FA001-AC4F-418D-AE19-62706E023703}">
                      <ahyp:hlinkClr xmlns:ahyp="http://schemas.microsoft.com/office/drawing/2018/hyperlinkcolor" val="tx"/>
                    </a:ext>
                  </a:extLst>
                </a:hlinkClick>
              </a:rPr>
              <a:t>Customized Training Program | SBCTC</a:t>
            </a:r>
          </a:p>
          <a:p>
            <a:pPr marL="0" indent="0">
              <a:buNone/>
            </a:pPr>
            <a:endParaRPr lang="en-US" sz="1600" dirty="0">
              <a:ea typeface="+mn-lt"/>
              <a:cs typeface="+mn-lt"/>
            </a:endParaRPr>
          </a:p>
          <a:p>
            <a:endParaRPr lang="en-US" sz="1600" dirty="0">
              <a:ea typeface="+mn-lt"/>
              <a:cs typeface="+mn-lt"/>
            </a:endParaRPr>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9</a:t>
            </a:fld>
            <a:endParaRPr lang="en-US"/>
          </a:p>
        </p:txBody>
      </p:sp>
    </p:spTree>
    <p:extLst>
      <p:ext uri="{BB962C8B-B14F-4D97-AF65-F5344CB8AC3E}">
        <p14:creationId xmlns:p14="http://schemas.microsoft.com/office/powerpoint/2010/main" val="4128186094"/>
      </p:ext>
    </p:extLst>
  </p:cSld>
  <p:clrMapOvr>
    <a:masterClrMapping/>
  </p:clrMapOvr>
</p:sld>
</file>

<file path=ppt/theme/theme1.xml><?xml version="1.0" encoding="utf-8"?>
<a:theme xmlns:a="http://schemas.openxmlformats.org/drawingml/2006/main" name="Office Theme">
  <a:themeElements>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F98FFB89-CD0A-4600-B5B7-284311B06406}" vid="{A645EE94-F025-4290-8BAC-E89C32ADF8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6fe4a646-9a5b-40a0-b2ad-9169a3f7c2c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69C1961A531994E8F12E6D74A572E1D" ma:contentTypeVersion="12" ma:contentTypeDescription="Create a new document." ma:contentTypeScope="" ma:versionID="d01037133ca36b4c2a84f8d512afa923">
  <xsd:schema xmlns:xsd="http://www.w3.org/2001/XMLSchema" xmlns:xs="http://www.w3.org/2001/XMLSchema" xmlns:p="http://schemas.microsoft.com/office/2006/metadata/properties" xmlns:ns3="6fe4a646-9a5b-40a0-b2ad-9169a3f7c2c1" xmlns:ns4="c4f6c52c-0e1f-4956-8441-72384df3219c" targetNamespace="http://schemas.microsoft.com/office/2006/metadata/properties" ma:root="true" ma:fieldsID="0fd77eecfb8297e9975ff3932ec66d5d" ns3:_="" ns4:_="">
    <xsd:import namespace="6fe4a646-9a5b-40a0-b2ad-9169a3f7c2c1"/>
    <xsd:import namespace="c4f6c52c-0e1f-4956-8441-72384df3219c"/>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_activity" minOccurs="0"/>
                <xsd:element ref="ns3:MediaServiceDateTaken" minOccurs="0"/>
                <xsd:element ref="ns3:MediaServiceAutoTags" minOccurs="0"/>
                <xsd:element ref="ns3:MediaLengthInSecond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e4a646-9a5b-40a0-b2ad-9169a3f7c2c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_activity" ma:index="15" nillable="true" ma:displayName="_activity" ma:hidden="true" ma:internalName="_activity">
      <xsd:simpleType>
        <xsd:restriction base="dms:Note"/>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AutoTags" ma:index="17" nillable="true" ma:displayName="Tags" ma:internalName="MediaServiceAutoTags"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4f6c52c-0e1f-4956-8441-72384df3219c"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AFF34BF-461A-4552-BAC0-8EAE6FB87824}">
  <ds:schemaRefs>
    <ds:schemaRef ds:uri="c4f6c52c-0e1f-4956-8441-72384df3219c"/>
    <ds:schemaRef ds:uri="6fe4a646-9a5b-40a0-b2ad-9169a3f7c2c1"/>
    <ds:schemaRef ds:uri="http://purl.org/dc/terms/"/>
    <ds:schemaRef ds:uri="http://schemas.openxmlformats.org/package/2006/metadata/core-properties"/>
    <ds:schemaRef ds:uri="http://schemas.microsoft.com/office/infopath/2007/PartnerControls"/>
    <ds:schemaRef ds:uri="http://schemas.microsoft.com/office/2006/documentManagement/types"/>
    <ds:schemaRef ds:uri="http://purl.org/dc/elements/1.1/"/>
    <ds:schemaRef ds:uri="http://www.w3.org/XML/1998/namespace"/>
    <ds:schemaRef ds:uri="http://purl.org/dc/dcmitype/"/>
    <ds:schemaRef ds:uri="http://schemas.microsoft.com/office/2006/metadata/properties"/>
  </ds:schemaRefs>
</ds:datastoreItem>
</file>

<file path=customXml/itemProps2.xml><?xml version="1.0" encoding="utf-8"?>
<ds:datastoreItem xmlns:ds="http://schemas.openxmlformats.org/officeDocument/2006/customXml" ds:itemID="{7801D5C2-623C-44B2-B6A4-B67862BAEDB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fe4a646-9a5b-40a0-b2ad-9169a3f7c2c1"/>
    <ds:schemaRef ds:uri="c4f6c52c-0e1f-4956-8441-72384df321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F19B4E2-40F1-4166-9859-BFE10CE51E6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TotalTime>
  <Words>1313</Words>
  <Application>Microsoft Office PowerPoint</Application>
  <PresentationFormat>On-screen Show (4:3)</PresentationFormat>
  <Paragraphs>195</Paragraphs>
  <Slides>23</Slides>
  <Notes>12</Notes>
  <HiddenSlides>2</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Washington’s Community and technical colleges</vt:lpstr>
      <vt:lpstr>SBCTC Fall Update</vt:lpstr>
      <vt:lpstr>SBCTC system update</vt:lpstr>
      <vt:lpstr>System strategic Plan (updated)</vt:lpstr>
      <vt:lpstr>Supplemental operating budget Request FY24</vt:lpstr>
      <vt:lpstr>Funding updates</vt:lpstr>
      <vt:lpstr>Project &amp; program updates</vt:lpstr>
      <vt:lpstr>Industry Demand (Carolyn)</vt:lpstr>
      <vt:lpstr>Employee training funding</vt:lpstr>
      <vt:lpstr>Funding opportunities</vt:lpstr>
      <vt:lpstr>Sector Response (Anna)</vt:lpstr>
      <vt:lpstr>Work-based Learning (Genevieve)</vt:lpstr>
      <vt:lpstr>Program support (Bill)</vt:lpstr>
      <vt:lpstr>FY24 Perkins applications</vt:lpstr>
      <vt:lpstr>FY25 Perkins Plan Application</vt:lpstr>
      <vt:lpstr>Perkins Data Dashboard</vt:lpstr>
      <vt:lpstr>Perkins State-determined Performance levels (state targets)</vt:lpstr>
      <vt:lpstr>Program Approval and Inventory</vt:lpstr>
      <vt:lpstr>Dual credit</vt:lpstr>
      <vt:lpstr>Dual credit</vt:lpstr>
      <vt:lpstr>Additional project updates</vt:lpstr>
      <vt:lpstr>Workforce Education Organization Chart</vt:lpstr>
      <vt:lpstr>Workforce contacts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Katie Rose</dc:creator>
  <cp:lastModifiedBy>William Belden</cp:lastModifiedBy>
  <cp:revision>531</cp:revision>
  <cp:lastPrinted>2018-06-28T21:16:04Z</cp:lastPrinted>
  <dcterms:created xsi:type="dcterms:W3CDTF">2018-05-24T23:21:12Z</dcterms:created>
  <dcterms:modified xsi:type="dcterms:W3CDTF">2023-10-12T23:27:55Z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0x010100869C1961A531994E8F12E6D74A572E1D</vt:lpwstr>
  </property>
</Properties>
</file>