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1"/>
  </p:notesMasterIdLst>
  <p:handoutMasterIdLst>
    <p:handoutMasterId r:id="rId22"/>
  </p:handoutMasterIdLst>
  <p:sldIdLst>
    <p:sldId id="259" r:id="rId5"/>
    <p:sldId id="273" r:id="rId6"/>
    <p:sldId id="277" r:id="rId7"/>
    <p:sldId id="274" r:id="rId8"/>
    <p:sldId id="275" r:id="rId9"/>
    <p:sldId id="276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3EECD-BA55-4AF4-AF21-50461FD0824A}" v="1" dt="2024-03-01T04:57:30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2/29/2024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2/29/2024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2/29/2024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2/29/2024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2/29/2024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2/29/2024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2/29/2024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2/29/2024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2/29/2024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2/29/2024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deralregister.gov/documents/2023/10/10/2023-20385/financial-value-transparency-and-gainful-employme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rweb.org/collaborate-learn/webinars/fv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kenesson@sbctc.edu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828" y="4618065"/>
            <a:ext cx="8336975" cy="999259"/>
          </a:xfrm>
        </p:spPr>
        <p:txBody>
          <a:bodyPr/>
          <a:lstStyle/>
          <a:p>
            <a:r>
              <a:rPr lang="en-US" sz="4000" dirty="0"/>
              <a:t>Gainful employment -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6655752" cy="758825"/>
          </a:xfrm>
        </p:spPr>
        <p:txBody>
          <a:bodyPr/>
          <a:lstStyle/>
          <a:p>
            <a:r>
              <a:rPr lang="en-US" dirty="0"/>
              <a:t>Summer Kenesson, Director of Policy Research, SBCTC</a:t>
            </a:r>
          </a:p>
          <a:p>
            <a:r>
              <a:rPr lang="en-US" dirty="0"/>
              <a:t>March 1,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7A3A-3657-43E2-8E81-150BA22D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from the 2014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C0CF-BA3E-4A88-A741-13B232A0C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Washington, for our system:</a:t>
            </a:r>
          </a:p>
          <a:p>
            <a:pPr lvl="1"/>
            <a:r>
              <a:rPr lang="en-US" dirty="0"/>
              <a:t>No colleges had a program fail to meet the thresholds, but some were close</a:t>
            </a:r>
          </a:p>
          <a:p>
            <a:pPr lvl="1"/>
            <a:r>
              <a:rPr lang="en-US" dirty="0"/>
              <a:t>Had a program been put in probationary status, there was little scope on what options colleges would have for improvements</a:t>
            </a:r>
          </a:p>
          <a:p>
            <a:pPr lvl="1"/>
            <a:r>
              <a:rPr lang="en-US" dirty="0"/>
              <a:t>GE struggled to gain significant ground as a meaningful tool for colleges or students</a:t>
            </a:r>
          </a:p>
          <a:p>
            <a:pPr marL="457200" lvl="1" indent="0" algn="ctr">
              <a:buNone/>
            </a:pPr>
            <a:r>
              <a:rPr lang="en-US" dirty="0"/>
              <a:t>The rule was rescinded in 2019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B687E-894A-43DF-938C-E4ED58FA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67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BB6F-8216-4B55-B0E9-AB50070E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of the Gainful employment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5A12-7CCA-4FB3-8B84-08DC2FC8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rule has been moving through federal legislation for a return, with consultation and recognition of challenges from the previous iteration</a:t>
            </a:r>
          </a:p>
          <a:p>
            <a:r>
              <a:rPr lang="en-US" dirty="0"/>
              <a:t>Expected to be implemented July 1, 2024</a:t>
            </a:r>
          </a:p>
          <a:p>
            <a:r>
              <a:rPr lang="en-US" dirty="0"/>
              <a:t>Legal challenges are again underway from private sector vocational colleges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0BA9-52D9-419D-8AA7-4A9DB265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14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6C50-2513-40BF-A2EF-6AB42208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BA259-8D8F-4E61-BEAC-45C386B59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Information is published in the </a:t>
            </a:r>
            <a:r>
              <a:rPr lang="en-US" sz="2400" dirty="0">
                <a:hlinkClick r:id="rId2"/>
              </a:rPr>
              <a:t>Federal Register :: Financial Value Transparency and Gainful Employment</a:t>
            </a:r>
            <a:endParaRPr lang="en-US" sz="2400" dirty="0"/>
          </a:p>
          <a:p>
            <a:r>
              <a:rPr lang="en-US" sz="2400" dirty="0"/>
              <a:t>Current proposal cites ‘certificate programs and graduate degree programs’ at public institutions as ‘eligible GE programs’ but all Title IV-eligible programs will be required to report data</a:t>
            </a:r>
          </a:p>
          <a:p>
            <a:r>
              <a:rPr lang="en-US" sz="2400" dirty="0"/>
              <a:t>Stackable credentials are counted </a:t>
            </a:r>
            <a:r>
              <a:rPr lang="en-US" sz="2400" b="1" i="1" dirty="0"/>
              <a:t>as the highest credential a student earns </a:t>
            </a:r>
          </a:p>
          <a:p>
            <a:r>
              <a:rPr lang="en-US" sz="2400" dirty="0"/>
              <a:t>Embedded certificates will be included if students enroll separately from the degree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3CD11-22B2-4DA8-B500-3B420F06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74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8829-DE95-4413-90CA-A88A54E5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 proposed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3353-C429-4E3D-AC72-F5DD7F540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Q (‘Financial Value Transparency Framework’)</a:t>
            </a:r>
          </a:p>
          <a:p>
            <a:pPr lvl="1"/>
            <a:r>
              <a:rPr lang="en-US" sz="2000" dirty="0"/>
              <a:t>Applies to </a:t>
            </a:r>
            <a:r>
              <a:rPr lang="en-US" sz="2000" b="1" dirty="0"/>
              <a:t>all Title IV programs</a:t>
            </a:r>
          </a:p>
          <a:p>
            <a:pPr lvl="1"/>
            <a:r>
              <a:rPr lang="en-US" sz="2000" dirty="0"/>
              <a:t>Measure of earnings of graduates compared to ‘typical high school graduates’</a:t>
            </a:r>
          </a:p>
          <a:p>
            <a:pPr lvl="1"/>
            <a:r>
              <a:rPr lang="en-US" sz="2000" dirty="0"/>
              <a:t>Measure of debt burden for ‘typical graduates’</a:t>
            </a:r>
          </a:p>
          <a:p>
            <a:pPr lvl="1"/>
            <a:r>
              <a:rPr lang="en-US" sz="2000" dirty="0"/>
              <a:t>Performance benchmarks for each measure</a:t>
            </a:r>
          </a:p>
          <a:p>
            <a:pPr lvl="1"/>
            <a:r>
              <a:rPr lang="en-US" sz="2000" dirty="0"/>
              <a:t>Data will be published via a program information website maintained by the DoE</a:t>
            </a:r>
          </a:p>
          <a:p>
            <a:pPr lvl="1"/>
            <a:r>
              <a:rPr lang="en-US" sz="2000" dirty="0"/>
              <a:t>Prospective students for eligible GE programs with ‘poor outcomes under the debt-burden measures’ will be required to confirm viewing this data before enrollment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4CB9A-5D9E-46EF-94A4-345C170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52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45A03-59A7-4B8B-BA67-D20CE39E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 2.0 proposed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716D-41DA-4039-A70E-F9149CBC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S (“Accountability Framework”</a:t>
            </a:r>
          </a:p>
          <a:p>
            <a:r>
              <a:rPr lang="en-US" sz="2400" dirty="0"/>
              <a:t>Applies the general metrics to eligible GE programs and applies a threshold for earnings premium (compared to high school graduates) and debt burden</a:t>
            </a:r>
          </a:p>
          <a:p>
            <a:r>
              <a:rPr lang="en-US" sz="2400" dirty="0"/>
              <a:t>Programs that ‘fail’ the same measure in any 2 of 3 consecutive years will lose Title IV eligibility</a:t>
            </a:r>
          </a:p>
          <a:p>
            <a:r>
              <a:rPr lang="en-US" sz="2400" dirty="0"/>
              <a:t>Programs that will fail must notify currently enrolled and prospective students, and students must acknowledge the warning via DoE’s website before FA disbursement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54459-5276-4722-AE31-6E49C2C8A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57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5D833-7F9C-4353-A1F9-2EE18A07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Subpart q financial Value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4F4F2-FCAA-4129-ADD1-E92A74726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Metrics are published in 668.401 onward</a:t>
            </a:r>
          </a:p>
          <a:p>
            <a:r>
              <a:rPr lang="en-US" sz="1800" dirty="0"/>
              <a:t>The DoE will calculate two debt to earnings rates: discretionary (includes a ‘Poverty Guideline’ measure and an annual loan payment) and annual (loan payment/median annual earnings)</a:t>
            </a:r>
          </a:p>
          <a:p>
            <a:pPr lvl="1"/>
            <a:r>
              <a:rPr lang="en-US" sz="1600" dirty="0"/>
              <a:t>Eligible programs will fail under debt to earnings if Its discretionary debt-to-earnings rate is greater than 20 percent </a:t>
            </a:r>
            <a:r>
              <a:rPr lang="en-US" sz="1600" b="1" i="1" dirty="0"/>
              <a:t>and </a:t>
            </a:r>
            <a:r>
              <a:rPr lang="en-US" sz="1600" dirty="0"/>
              <a:t>Its annual debt-to-earnings rate is greater than 8 percent</a:t>
            </a:r>
          </a:p>
          <a:p>
            <a:r>
              <a:rPr lang="en-US" sz="1800" dirty="0"/>
              <a:t>The DoE will calculate the earnings premium measure using ‘a federal agency with earnings data’ to report media annual earnings for a program cohort</a:t>
            </a:r>
          </a:p>
          <a:p>
            <a:pPr lvl="1"/>
            <a:r>
              <a:rPr lang="en-US" sz="1600" dirty="0"/>
              <a:t>Programs will fail under earnings premium if the median annual earnings of the students who completed the program are equal to or less than the earnings threshold.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EF90-275F-4756-939B-D10E4988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5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43C8-6577-4BE1-B3A5-C58E4F352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similarities and differences in 2024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A43A-12BF-4255-8CEA-9ED582A70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 is procuring more of the data and completing more of the calculations</a:t>
            </a:r>
          </a:p>
          <a:p>
            <a:r>
              <a:rPr lang="en-US" dirty="0"/>
              <a:t>Student acknowledgements required for failing programs</a:t>
            </a:r>
          </a:p>
          <a:p>
            <a:r>
              <a:rPr lang="en-US" dirty="0"/>
              <a:t>Program reporting– more programs, programs with same 4 digit CIP, program descriptions, all enrollments regardless of aid</a:t>
            </a:r>
          </a:p>
          <a:p>
            <a:r>
              <a:rPr lang="en-US" dirty="0"/>
              <a:t>Student reporting – few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EC92A-1667-4F93-8D57-986F0AFD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1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7E519-27FB-57D8-FC16-7D6EFE9D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93C5D-5440-0069-6D84-6B306353F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Timing: first (historical upload) by July 31, annual updates start the following October.</a:t>
            </a:r>
          </a:p>
          <a:p>
            <a:r>
              <a:rPr lang="en-US" sz="2000" dirty="0"/>
              <a:t>Programs reported include all Title IV programs or program clusters meeting cohort or completion headcount minimums enrollment (30 Title IV recipients) </a:t>
            </a:r>
          </a:p>
          <a:p>
            <a:r>
              <a:rPr lang="en-US" sz="2000" dirty="0"/>
              <a:t>Historical upload either 21-22 and 22-23, or 16-17 through 22-23. More on that later.</a:t>
            </a:r>
          </a:p>
          <a:p>
            <a:r>
              <a:rPr lang="en-US" sz="2000" dirty="0"/>
              <a:t>First round of at-risk programs is small, only concerns ‘earnings premium’ metric, and SBCTC is working on those.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BDEEC-2EEA-0822-4F90-37E81358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7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BC815-DF09-C156-A578-4280316F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CC395-070A-DDA9-63F9-F123F0646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Student level information only required for those with Title IV aid. Data is required for each year the student is enrolled and in aggregate for the student once they complete/withdraw</a:t>
            </a:r>
          </a:p>
          <a:p>
            <a:r>
              <a:rPr lang="en-US" sz="2400" dirty="0"/>
              <a:t>Data required to be reported for each student</a:t>
            </a:r>
          </a:p>
          <a:p>
            <a:pPr lvl="1"/>
            <a:r>
              <a:rPr lang="en-US" dirty="0"/>
              <a:t>All loan information (Federal and non-Federal)</a:t>
            </a:r>
          </a:p>
          <a:p>
            <a:pPr lvl="1"/>
            <a:r>
              <a:rPr lang="en-US" dirty="0"/>
              <a:t>Student costs </a:t>
            </a:r>
          </a:p>
          <a:p>
            <a:pPr lvl="1"/>
            <a:r>
              <a:rPr lang="en-US" dirty="0"/>
              <a:t>Institutional, State, Tribal, and other aid</a:t>
            </a:r>
          </a:p>
          <a:p>
            <a:pPr marL="0" indent="0" algn="ctr">
              <a:buNone/>
            </a:pPr>
            <a:r>
              <a:rPr lang="en-US" i="1" dirty="0"/>
              <a:t>Lots of definitions and clarity still to come!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A9837-349A-A39C-A240-E4148E50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7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AE6DB-8F6B-FBA0-F398-56ED94D70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SBCTC workplan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00571-FB9C-291C-AC1B-C2997436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sz="2200" dirty="0"/>
              <a:t>Goal is to minimize workload on colleges, especially financial aid offices, but probably won’t be able to eliminate it altogether</a:t>
            </a:r>
          </a:p>
          <a:p>
            <a:r>
              <a:rPr lang="en-US" sz="2200" dirty="0"/>
              <a:t>SBCTC Team to work on:</a:t>
            </a:r>
          </a:p>
          <a:p>
            <a:pPr lvl="1"/>
            <a:r>
              <a:rPr lang="en-US" sz="2200" dirty="0"/>
              <a:t>Confirming definitions and ‘what abouts’</a:t>
            </a:r>
          </a:p>
          <a:p>
            <a:pPr lvl="1"/>
            <a:r>
              <a:rPr lang="en-US" sz="2200" dirty="0"/>
              <a:t>Confirming reportable programs and students</a:t>
            </a:r>
          </a:p>
          <a:p>
            <a:pPr lvl="1"/>
            <a:r>
              <a:rPr lang="en-US" sz="2200" dirty="0"/>
              <a:t>Extracting and cleaning data</a:t>
            </a:r>
          </a:p>
          <a:p>
            <a:pPr lvl="1"/>
            <a:r>
              <a:rPr lang="en-US" sz="2200" dirty="0"/>
              <a:t>Converting data to </a:t>
            </a:r>
            <a:r>
              <a:rPr lang="en-US" sz="2200" dirty="0" err="1"/>
              <a:t>uploadable</a:t>
            </a:r>
            <a:r>
              <a:rPr lang="en-US" sz="2200" dirty="0"/>
              <a:t> format (or as close to it as we can get)</a:t>
            </a:r>
          </a:p>
          <a:p>
            <a:pPr lvl="1"/>
            <a:r>
              <a:rPr lang="en-US" sz="2200" dirty="0"/>
              <a:t>If possible – working with colleges to assist with upload process</a:t>
            </a:r>
          </a:p>
          <a:p>
            <a:pPr lvl="1"/>
            <a:r>
              <a:rPr lang="en-US" sz="2200" dirty="0"/>
              <a:t>Risk analysis and historical reporting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E0ADC-A547-CABE-BAD5-9853724A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3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6565-E516-DE19-83CB-50DCFB76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08605-5D72-B8D7-4A1E-7F885A3B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Upload process information is new and may change – </a:t>
            </a:r>
            <a:r>
              <a:rPr lang="en-US" sz="2800" dirty="0">
                <a:hlinkClick r:id="rId2"/>
              </a:rPr>
              <a:t>AIR webinar</a:t>
            </a:r>
            <a:r>
              <a:rPr lang="en-US" sz="2800" dirty="0"/>
              <a:t> – but looks like either Student Aid Internet Gateway (SAIG) or National Student Loan Data Systems (NSLDS) website (on an excel foundation)</a:t>
            </a:r>
          </a:p>
          <a:p>
            <a:r>
              <a:rPr lang="en-US" dirty="0"/>
              <a:t>Conversations beginning on upload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E6BCF-B9FF-1A00-FF01-6B3F4C75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1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7AD1-5BBE-1720-E61E-C400F3D3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C2191-828D-E359-9375-4063ACE05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104603"/>
            <a:ext cx="8336975" cy="3942513"/>
          </a:xfrm>
        </p:spPr>
        <p:txBody>
          <a:bodyPr/>
          <a:lstStyle/>
          <a:p>
            <a:r>
              <a:rPr lang="en-US" sz="2200" dirty="0"/>
              <a:t>Communications will go out via listservs and webinars as work progresses </a:t>
            </a:r>
          </a:p>
          <a:p>
            <a:r>
              <a:rPr lang="en-US" sz="2200" dirty="0"/>
              <a:t>Work with FA offices and FAC on preferred upload process and access to SAIG/NSLDS</a:t>
            </a:r>
          </a:p>
          <a:p>
            <a:r>
              <a:rPr lang="en-US" sz="2200" dirty="0"/>
              <a:t>Once the flurry of reporting is over, SBCTC will turn attention to:</a:t>
            </a:r>
          </a:p>
          <a:p>
            <a:pPr lvl="1"/>
            <a:r>
              <a:rPr lang="en-US" sz="2200" dirty="0"/>
              <a:t>GE program certification process (December 1)</a:t>
            </a:r>
          </a:p>
          <a:p>
            <a:pPr lvl="1"/>
            <a:r>
              <a:rPr lang="en-US" sz="2200" dirty="0"/>
              <a:t>Guidance on any failing program compliance requirements (July 2026)</a:t>
            </a:r>
          </a:p>
          <a:p>
            <a:pPr lvl="1"/>
            <a:r>
              <a:rPr lang="en-US" sz="2200" dirty="0"/>
              <a:t>Notifications for any ‘D-’ programs</a:t>
            </a:r>
          </a:p>
          <a:p>
            <a:pPr lvl="1"/>
            <a:r>
              <a:rPr lang="en-US" sz="2200" dirty="0"/>
              <a:t>Staying up to date with developments</a:t>
            </a:r>
          </a:p>
          <a:p>
            <a:pPr lvl="1"/>
            <a:r>
              <a:rPr lang="en-US" sz="2200" dirty="0"/>
              <a:t>Serving as a point of contact for colleges and DoE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A8547-BF57-E4DE-9452-A5C7BC18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0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Contact: </a:t>
            </a:r>
          </a:p>
          <a:p>
            <a:pPr marL="0" indent="0">
              <a:buNone/>
            </a:pPr>
            <a:r>
              <a:rPr lang="en-US" dirty="0"/>
              <a:t>Summer Kenesson, Director of Policy Research SBCTC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skenesson@sbctc.edu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Background of the gainful employment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726880"/>
            <a:ext cx="8336975" cy="3757046"/>
          </a:xfrm>
        </p:spPr>
        <p:txBody>
          <a:bodyPr/>
          <a:lstStyle/>
          <a:p>
            <a:r>
              <a:rPr lang="en-US" sz="2000" dirty="0"/>
              <a:t>Department of Education regulation established in 2011, but not implemented until 2014 due to legal challenges</a:t>
            </a:r>
          </a:p>
          <a:p>
            <a:r>
              <a:rPr lang="en-US" sz="2000" dirty="0"/>
              <a:t>Intended to ensure that graduates of professional-technical certificate programs and private college vocational programs had reasonable potential to earn wages sufficient to repay student loan debt</a:t>
            </a:r>
          </a:p>
          <a:p>
            <a:r>
              <a:rPr lang="en-US" sz="2000" dirty="0"/>
              <a:t>Utilized a formula to relate tuition costs and loan debt to employment outcomes with acceptable debt to earnings ratio thresholds</a:t>
            </a:r>
          </a:p>
          <a:p>
            <a:r>
              <a:rPr lang="en-US" sz="2000" dirty="0"/>
              <a:t>Individual colleges were responsible for collecting and publishing the data</a:t>
            </a:r>
          </a:p>
          <a:p>
            <a:r>
              <a:rPr lang="en-US" sz="2000" dirty="0"/>
              <a:t>Programs that did not reach the thresholds were give a probationary period to improve outcomes or would risk losing eligibility for federal financial aid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4256-CAEC-47EA-BA6F-E7D81CCE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Background of the gainful employment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BD5A5-8102-4781-BEB1-898E73A98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59" y="2536943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For the WA CTC system, the challenges of implementing the 2014 GE rule included:</a:t>
            </a:r>
          </a:p>
          <a:p>
            <a:pPr lvl="1"/>
            <a:r>
              <a:rPr lang="en-US" sz="1600" dirty="0"/>
              <a:t>Confusion on what programs were included (called ‘eligible’)</a:t>
            </a:r>
          </a:p>
          <a:p>
            <a:pPr lvl="1"/>
            <a:r>
              <a:rPr lang="en-US" sz="1600" dirty="0"/>
              <a:t>Workload – colleges had to provide 7 years of student record level data from multiple sources and in incompatible formats</a:t>
            </a:r>
          </a:p>
          <a:p>
            <a:pPr lvl="1"/>
            <a:r>
              <a:rPr lang="en-US" sz="1600" dirty="0"/>
              <a:t>Navigating data sources for consistency and for programs lacking significant amounts of employment outcome data</a:t>
            </a:r>
          </a:p>
          <a:p>
            <a:pPr lvl="1"/>
            <a:r>
              <a:rPr lang="en-US" sz="1600" dirty="0"/>
              <a:t>Lack of clarity on requirements to publish GE program data, especially with regard to FERPA and personally identifiable information (PII)</a:t>
            </a:r>
          </a:p>
          <a:p>
            <a:pPr lvl="1"/>
            <a:r>
              <a:rPr lang="en-US" sz="1600" dirty="0"/>
              <a:t>Tight timeline made system-level coordination very challenging, as well as colleges’ capacity to manage the data processing</a:t>
            </a:r>
          </a:p>
          <a:p>
            <a:pPr lvl="1"/>
            <a:r>
              <a:rPr lang="en-US" sz="1600" dirty="0"/>
              <a:t>In some cases, colleges struggled with support for resources and coordination across data providers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9DF9C-4008-4AF8-91C0-ED347FB9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2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6CFA1DCB49CF4DB8766401572DBB28" ma:contentTypeVersion="4" ma:contentTypeDescription="Create a new document." ma:contentTypeScope="" ma:versionID="cbc36f0cfc98373007d38de68e2e504a">
  <xsd:schema xmlns:xsd="http://www.w3.org/2001/XMLSchema" xmlns:xs="http://www.w3.org/2001/XMLSchema" xmlns:p="http://schemas.microsoft.com/office/2006/metadata/properties" xmlns:ns3="9f8deaf8-685c-4e7b-ab83-0fa57fa7492b" targetNamespace="http://schemas.microsoft.com/office/2006/metadata/properties" ma:root="true" ma:fieldsID="83f36942a4cbdda1ff7db25c1f761905" ns3:_="">
    <xsd:import namespace="9f8deaf8-685c-4e7b-ab83-0fa57fa749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8deaf8-685c-4e7b-ab83-0fa57fa749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C388AF-9EF2-40E4-AC4E-C9E502C2E4DC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9f8deaf8-685c-4e7b-ab83-0fa57fa7492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98EA366-8511-4383-BB8D-D4423CA7B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8deaf8-685c-4e7b-ab83-0fa57fa749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1162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Office Theme</vt:lpstr>
      <vt:lpstr>Gainful employment - update</vt:lpstr>
      <vt:lpstr>Reporting burden</vt:lpstr>
      <vt:lpstr>Student data</vt:lpstr>
      <vt:lpstr>SBCTC workplan</vt:lpstr>
      <vt:lpstr>Reporting process</vt:lpstr>
      <vt:lpstr>Next steps</vt:lpstr>
      <vt:lpstr>questions</vt:lpstr>
      <vt:lpstr>Background of the gainful employment rule</vt:lpstr>
      <vt:lpstr>Background of the gainful employment rule</vt:lpstr>
      <vt:lpstr>Outcomes from the 2014 rule</vt:lpstr>
      <vt:lpstr>Return of the Gainful employment rule</vt:lpstr>
      <vt:lpstr>Ge 2.0</vt:lpstr>
      <vt:lpstr>Ge 2.0 proposed metrics</vt:lpstr>
      <vt:lpstr>Ge 2.0 proposed metrics</vt:lpstr>
      <vt:lpstr>Subpart q financial Value Transparency</vt:lpstr>
      <vt:lpstr>similarities and differences in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Summer Kenesson</cp:lastModifiedBy>
  <cp:revision>13</cp:revision>
  <cp:lastPrinted>2023-10-13T14:20:14Z</cp:lastPrinted>
  <dcterms:created xsi:type="dcterms:W3CDTF">2019-07-26T22:41:21Z</dcterms:created>
  <dcterms:modified xsi:type="dcterms:W3CDTF">2024-03-01T05:56:45Z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0x0101006A6CFA1DCB49CF4DB8766401572DBB28</vt:lpwstr>
  </property>
  <property fmtid="{D5CDD505-2E9C-101B-9397-08002B2CF9AE}" pid="3" name="_dlc_DocIdItemGuid">
    <vt:lpwstr>bc372a88-358c-4bb6-8d38-dd951ccab0b4</vt:lpwstr>
  </property>
</Properties>
</file>