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5" r:id="rId5"/>
    <p:sldId id="257" r:id="rId6"/>
    <p:sldId id="258" r:id="rId7"/>
    <p:sldId id="362" r:id="rId8"/>
    <p:sldId id="260" r:id="rId9"/>
    <p:sldId id="365" r:id="rId10"/>
    <p:sldId id="289" r:id="rId11"/>
    <p:sldId id="366" r:id="rId12"/>
    <p:sldId id="288" r:id="rId13"/>
    <p:sldId id="367" r:id="rId14"/>
    <p:sldId id="368"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EF9FC-8F1B-4660-B1E7-595EA3D88884}" v="27" dt="2024-05-06T20:01:15.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6357" autoAdjust="0"/>
  </p:normalViewPr>
  <p:slideViewPr>
    <p:cSldViewPr snapToGrid="0" snapToObjects="1">
      <p:cViewPr varScale="1">
        <p:scale>
          <a:sx n="106" d="100"/>
          <a:sy n="106" d="100"/>
        </p:scale>
        <p:origin x="76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ght, Crystal (ESD Partner)" userId="8411a456-f22a-445a-8919-4dd0de7505a4" providerId="ADAL" clId="{E02EF9FC-8F1B-4660-B1E7-595EA3D88884}"/>
    <pc:docChg chg="undo custSel addSld delSld modSld">
      <pc:chgData name="Bright, Crystal (ESD Partner)" userId="8411a456-f22a-445a-8919-4dd0de7505a4" providerId="ADAL" clId="{E02EF9FC-8F1B-4660-B1E7-595EA3D88884}" dt="2024-05-06T20:01:13.116" v="359" actId="1076"/>
      <pc:docMkLst>
        <pc:docMk/>
      </pc:docMkLst>
      <pc:sldChg chg="del">
        <pc:chgData name="Bright, Crystal (ESD Partner)" userId="8411a456-f22a-445a-8919-4dd0de7505a4" providerId="ADAL" clId="{E02EF9FC-8F1B-4660-B1E7-595EA3D88884}" dt="2024-05-01T16:21:49.189" v="3" actId="47"/>
        <pc:sldMkLst>
          <pc:docMk/>
          <pc:sldMk cId="1134388478" sldId="259"/>
        </pc:sldMkLst>
      </pc:sldChg>
      <pc:sldChg chg="modSp mod">
        <pc:chgData name="Bright, Crystal (ESD Partner)" userId="8411a456-f22a-445a-8919-4dd0de7505a4" providerId="ADAL" clId="{E02EF9FC-8F1B-4660-B1E7-595EA3D88884}" dt="2024-05-06T19:59:28.577" v="335" actId="1076"/>
        <pc:sldMkLst>
          <pc:docMk/>
          <pc:sldMk cId="1325960365" sldId="260"/>
        </pc:sldMkLst>
        <pc:spChg chg="mod">
          <ac:chgData name="Bright, Crystal (ESD Partner)" userId="8411a456-f22a-445a-8919-4dd0de7505a4" providerId="ADAL" clId="{E02EF9FC-8F1B-4660-B1E7-595EA3D88884}" dt="2024-05-01T16:39:25.596" v="276" actId="27636"/>
          <ac:spMkLst>
            <pc:docMk/>
            <pc:sldMk cId="1325960365" sldId="260"/>
            <ac:spMk id="2" creationId="{4A209A27-DDBD-4342-9E39-C9DEF592E3E2}"/>
          </ac:spMkLst>
        </pc:spChg>
        <pc:picChg chg="mod">
          <ac:chgData name="Bright, Crystal (ESD Partner)" userId="8411a456-f22a-445a-8919-4dd0de7505a4" providerId="ADAL" clId="{E02EF9FC-8F1B-4660-B1E7-595EA3D88884}" dt="2024-05-06T19:59:28.577" v="335" actId="1076"/>
          <ac:picMkLst>
            <pc:docMk/>
            <pc:sldMk cId="1325960365" sldId="260"/>
            <ac:picMk id="5" creationId="{A443353D-67F4-4BBA-C3B1-D25D8CDB5017}"/>
          </ac:picMkLst>
        </pc:picChg>
      </pc:sldChg>
      <pc:sldChg chg="delSp modSp mod">
        <pc:chgData name="Bright, Crystal (ESD Partner)" userId="8411a456-f22a-445a-8919-4dd0de7505a4" providerId="ADAL" clId="{E02EF9FC-8F1B-4660-B1E7-595EA3D88884}" dt="2024-05-06T20:00:01.691" v="339" actId="14100"/>
        <pc:sldMkLst>
          <pc:docMk/>
          <pc:sldMk cId="262228475" sldId="284"/>
        </pc:sldMkLst>
        <pc:spChg chg="mod">
          <ac:chgData name="Bright, Crystal (ESD Partner)" userId="8411a456-f22a-445a-8919-4dd0de7505a4" providerId="ADAL" clId="{E02EF9FC-8F1B-4660-B1E7-595EA3D88884}" dt="2024-05-02T16:03:01.236" v="294" actId="1076"/>
          <ac:spMkLst>
            <pc:docMk/>
            <pc:sldMk cId="262228475" sldId="284"/>
            <ac:spMk id="2" creationId="{27C59A96-D8EB-D071-B9F1-3AFD11C0CF57}"/>
          </ac:spMkLst>
        </pc:spChg>
        <pc:spChg chg="mod">
          <ac:chgData name="Bright, Crystal (ESD Partner)" userId="8411a456-f22a-445a-8919-4dd0de7505a4" providerId="ADAL" clId="{E02EF9FC-8F1B-4660-B1E7-595EA3D88884}" dt="2024-05-02T16:02:46.056" v="292" actId="1076"/>
          <ac:spMkLst>
            <pc:docMk/>
            <pc:sldMk cId="262228475" sldId="284"/>
            <ac:spMk id="3" creationId="{E3E06073-AA39-372E-E113-B5EB97E52565}"/>
          </ac:spMkLst>
        </pc:spChg>
        <pc:spChg chg="mod">
          <ac:chgData name="Bright, Crystal (ESD Partner)" userId="8411a456-f22a-445a-8919-4dd0de7505a4" providerId="ADAL" clId="{E02EF9FC-8F1B-4660-B1E7-595EA3D88884}" dt="2024-05-02T16:02:50.118" v="293" actId="1076"/>
          <ac:spMkLst>
            <pc:docMk/>
            <pc:sldMk cId="262228475" sldId="284"/>
            <ac:spMk id="4" creationId="{879A98F3-FF09-9677-51F2-B9169880B54F}"/>
          </ac:spMkLst>
        </pc:spChg>
        <pc:spChg chg="del">
          <ac:chgData name="Bright, Crystal (ESD Partner)" userId="8411a456-f22a-445a-8919-4dd0de7505a4" providerId="ADAL" clId="{E02EF9FC-8F1B-4660-B1E7-595EA3D88884}" dt="2024-05-01T16:23:10.762" v="28" actId="478"/>
          <ac:spMkLst>
            <pc:docMk/>
            <pc:sldMk cId="262228475" sldId="284"/>
            <ac:spMk id="8" creationId="{E50F1C14-65F4-6BBD-2FB9-FF26BF61E374}"/>
          </ac:spMkLst>
        </pc:spChg>
        <pc:spChg chg="del">
          <ac:chgData name="Bright, Crystal (ESD Partner)" userId="8411a456-f22a-445a-8919-4dd0de7505a4" providerId="ADAL" clId="{E02EF9FC-8F1B-4660-B1E7-595EA3D88884}" dt="2024-05-01T16:23:09.369" v="27" actId="478"/>
          <ac:spMkLst>
            <pc:docMk/>
            <pc:sldMk cId="262228475" sldId="284"/>
            <ac:spMk id="10" creationId="{94470937-0C36-6298-1574-C071BF4670D1}"/>
          </ac:spMkLst>
        </pc:spChg>
        <pc:spChg chg="mod">
          <ac:chgData name="Bright, Crystal (ESD Partner)" userId="8411a456-f22a-445a-8919-4dd0de7505a4" providerId="ADAL" clId="{E02EF9FC-8F1B-4660-B1E7-595EA3D88884}" dt="2024-05-02T16:01:28.305" v="281" actId="1076"/>
          <ac:spMkLst>
            <pc:docMk/>
            <pc:sldMk cId="262228475" sldId="284"/>
            <ac:spMk id="13" creationId="{D24904C4-B93C-3095-7A57-81CEA0577F58}"/>
          </ac:spMkLst>
        </pc:spChg>
        <pc:spChg chg="mod">
          <ac:chgData name="Bright, Crystal (ESD Partner)" userId="8411a456-f22a-445a-8919-4dd0de7505a4" providerId="ADAL" clId="{E02EF9FC-8F1B-4660-B1E7-595EA3D88884}" dt="2024-05-02T16:02:29.605" v="290" actId="1076"/>
          <ac:spMkLst>
            <pc:docMk/>
            <pc:sldMk cId="262228475" sldId="284"/>
            <ac:spMk id="15" creationId="{177B3934-443D-A372-D513-66F83E1863C5}"/>
          </ac:spMkLst>
        </pc:spChg>
        <pc:picChg chg="mod">
          <ac:chgData name="Bright, Crystal (ESD Partner)" userId="8411a456-f22a-445a-8919-4dd0de7505a4" providerId="ADAL" clId="{E02EF9FC-8F1B-4660-B1E7-595EA3D88884}" dt="2024-05-02T16:02:13.471" v="288" actId="1076"/>
          <ac:picMkLst>
            <pc:docMk/>
            <pc:sldMk cId="262228475" sldId="284"/>
            <ac:picMk id="11" creationId="{CC884504-F235-03E8-0E52-C814B81F9A90}"/>
          </ac:picMkLst>
        </pc:picChg>
        <pc:picChg chg="mod">
          <ac:chgData name="Bright, Crystal (ESD Partner)" userId="8411a456-f22a-445a-8919-4dd0de7505a4" providerId="ADAL" clId="{E02EF9FC-8F1B-4660-B1E7-595EA3D88884}" dt="2024-05-06T20:00:01.691" v="339" actId="14100"/>
          <ac:picMkLst>
            <pc:docMk/>
            <pc:sldMk cId="262228475" sldId="284"/>
            <ac:picMk id="12" creationId="{3D0095A7-467A-786E-8D7C-4F154B63CD9A}"/>
          </ac:picMkLst>
        </pc:picChg>
      </pc:sldChg>
      <pc:sldChg chg="addSp modSp mod">
        <pc:chgData name="Bright, Crystal (ESD Partner)" userId="8411a456-f22a-445a-8919-4dd0de7505a4" providerId="ADAL" clId="{E02EF9FC-8F1B-4660-B1E7-595EA3D88884}" dt="2024-05-06T20:01:13.116" v="359" actId="1076"/>
        <pc:sldMkLst>
          <pc:docMk/>
          <pc:sldMk cId="4187236217" sldId="285"/>
        </pc:sldMkLst>
        <pc:spChg chg="mod">
          <ac:chgData name="Bright, Crystal (ESD Partner)" userId="8411a456-f22a-445a-8919-4dd0de7505a4" providerId="ADAL" clId="{E02EF9FC-8F1B-4660-B1E7-595EA3D88884}" dt="2024-05-06T20:00:23.853" v="340" actId="1076"/>
          <ac:spMkLst>
            <pc:docMk/>
            <pc:sldMk cId="4187236217" sldId="285"/>
            <ac:spMk id="2" creationId="{82016058-B467-D25A-5276-A4E6A67C51BF}"/>
          </ac:spMkLst>
        </pc:spChg>
        <pc:spChg chg="mod">
          <ac:chgData name="Bright, Crystal (ESD Partner)" userId="8411a456-f22a-445a-8919-4dd0de7505a4" providerId="ADAL" clId="{E02EF9FC-8F1B-4660-B1E7-595EA3D88884}" dt="2024-05-06T20:01:12.461" v="358" actId="20577"/>
          <ac:spMkLst>
            <pc:docMk/>
            <pc:sldMk cId="4187236217" sldId="285"/>
            <ac:spMk id="3" creationId="{832DA452-ADD7-B31D-B304-037E2D84C5D8}"/>
          </ac:spMkLst>
        </pc:spChg>
        <pc:picChg chg="add mod">
          <ac:chgData name="Bright, Crystal (ESD Partner)" userId="8411a456-f22a-445a-8919-4dd0de7505a4" providerId="ADAL" clId="{E02EF9FC-8F1B-4660-B1E7-595EA3D88884}" dt="2024-05-06T20:01:13.116" v="359" actId="1076"/>
          <ac:picMkLst>
            <pc:docMk/>
            <pc:sldMk cId="4187236217" sldId="285"/>
            <ac:picMk id="4" creationId="{2A2D5296-4B0F-9F96-BAA6-5ED8404D06F9}"/>
          </ac:picMkLst>
        </pc:picChg>
      </pc:sldChg>
      <pc:sldChg chg="modSp mod">
        <pc:chgData name="Bright, Crystal (ESD Partner)" userId="8411a456-f22a-445a-8919-4dd0de7505a4" providerId="ADAL" clId="{E02EF9FC-8F1B-4660-B1E7-595EA3D88884}" dt="2024-05-02T16:06:19.188" v="327" actId="1076"/>
        <pc:sldMkLst>
          <pc:docMk/>
          <pc:sldMk cId="3453532777" sldId="288"/>
        </pc:sldMkLst>
        <pc:picChg chg="mod">
          <ac:chgData name="Bright, Crystal (ESD Partner)" userId="8411a456-f22a-445a-8919-4dd0de7505a4" providerId="ADAL" clId="{E02EF9FC-8F1B-4660-B1E7-595EA3D88884}" dt="2024-05-02T16:06:19.188" v="327" actId="1076"/>
          <ac:picMkLst>
            <pc:docMk/>
            <pc:sldMk cId="3453532777" sldId="288"/>
            <ac:picMk id="4" creationId="{A71928AE-1756-1EC8-FEE5-8410F9943DDE}"/>
          </ac:picMkLst>
        </pc:picChg>
        <pc:picChg chg="mod">
          <ac:chgData name="Bright, Crystal (ESD Partner)" userId="8411a456-f22a-445a-8919-4dd0de7505a4" providerId="ADAL" clId="{E02EF9FC-8F1B-4660-B1E7-595EA3D88884}" dt="2024-05-02T16:06:15.425" v="325" actId="1076"/>
          <ac:picMkLst>
            <pc:docMk/>
            <pc:sldMk cId="3453532777" sldId="288"/>
            <ac:picMk id="5122" creationId="{DFEB89A5-355D-4E83-A069-5D737F79F544}"/>
          </ac:picMkLst>
        </pc:picChg>
        <pc:picChg chg="mod">
          <ac:chgData name="Bright, Crystal (ESD Partner)" userId="8411a456-f22a-445a-8919-4dd0de7505a4" providerId="ADAL" clId="{E02EF9FC-8F1B-4660-B1E7-595EA3D88884}" dt="2024-05-02T16:06:17.738" v="326" actId="1076"/>
          <ac:picMkLst>
            <pc:docMk/>
            <pc:sldMk cId="3453532777" sldId="288"/>
            <ac:picMk id="5124" creationId="{29D5AE1B-1BC7-4F6E-AF51-6C9B61DA28F6}"/>
          </ac:picMkLst>
        </pc:picChg>
      </pc:sldChg>
      <pc:sldChg chg="modSp">
        <pc:chgData name="Bright, Crystal (ESD Partner)" userId="8411a456-f22a-445a-8919-4dd0de7505a4" providerId="ADAL" clId="{E02EF9FC-8F1B-4660-B1E7-595EA3D88884}" dt="2024-05-06T19:59:39.609" v="336" actId="1076"/>
        <pc:sldMkLst>
          <pc:docMk/>
          <pc:sldMk cId="933929326" sldId="289"/>
        </pc:sldMkLst>
        <pc:picChg chg="mod">
          <ac:chgData name="Bright, Crystal (ESD Partner)" userId="8411a456-f22a-445a-8919-4dd0de7505a4" providerId="ADAL" clId="{E02EF9FC-8F1B-4660-B1E7-595EA3D88884}" dt="2024-05-06T19:59:39.609" v="336" actId="1076"/>
          <ac:picMkLst>
            <pc:docMk/>
            <pc:sldMk cId="933929326" sldId="289"/>
            <ac:picMk id="1026" creationId="{63724E45-0B74-455D-8168-3703AC3FF5C6}"/>
          </ac:picMkLst>
        </pc:picChg>
        <pc:picChg chg="mod">
          <ac:chgData name="Bright, Crystal (ESD Partner)" userId="8411a456-f22a-445a-8919-4dd0de7505a4" providerId="ADAL" clId="{E02EF9FC-8F1B-4660-B1E7-595EA3D88884}" dt="2024-05-02T16:05:52.808" v="320" actId="1076"/>
          <ac:picMkLst>
            <pc:docMk/>
            <pc:sldMk cId="933929326" sldId="289"/>
            <ac:picMk id="5122" creationId="{DFEB89A5-355D-4E83-A069-5D737F79F544}"/>
          </ac:picMkLst>
        </pc:picChg>
        <pc:picChg chg="mod">
          <ac:chgData name="Bright, Crystal (ESD Partner)" userId="8411a456-f22a-445a-8919-4dd0de7505a4" providerId="ADAL" clId="{E02EF9FC-8F1B-4660-B1E7-595EA3D88884}" dt="2024-05-02T16:05:54.615" v="321" actId="1076"/>
          <ac:picMkLst>
            <pc:docMk/>
            <pc:sldMk cId="933929326" sldId="289"/>
            <ac:picMk id="5124" creationId="{29D5AE1B-1BC7-4F6E-AF51-6C9B61DA28F6}"/>
          </ac:picMkLst>
        </pc:picChg>
      </pc:sldChg>
      <pc:sldChg chg="del">
        <pc:chgData name="Bright, Crystal (ESD Partner)" userId="8411a456-f22a-445a-8919-4dd0de7505a4" providerId="ADAL" clId="{E02EF9FC-8F1B-4660-B1E7-595EA3D88884}" dt="2024-05-01T16:21:47.166" v="2" actId="47"/>
        <pc:sldMkLst>
          <pc:docMk/>
          <pc:sldMk cId="974966498" sldId="363"/>
        </pc:sldMkLst>
      </pc:sldChg>
      <pc:sldChg chg="del">
        <pc:chgData name="Bright, Crystal (ESD Partner)" userId="8411a456-f22a-445a-8919-4dd0de7505a4" providerId="ADAL" clId="{E02EF9FC-8F1B-4660-B1E7-595EA3D88884}" dt="2024-05-01T16:21:45.220" v="1" actId="47"/>
        <pc:sldMkLst>
          <pc:docMk/>
          <pc:sldMk cId="1270001275" sldId="364"/>
        </pc:sldMkLst>
      </pc:sldChg>
      <pc:sldChg chg="modSp mod">
        <pc:chgData name="Bright, Crystal (ESD Partner)" userId="8411a456-f22a-445a-8919-4dd0de7505a4" providerId="ADAL" clId="{E02EF9FC-8F1B-4660-B1E7-595EA3D88884}" dt="2024-05-02T16:05:41.952" v="319" actId="1076"/>
        <pc:sldMkLst>
          <pc:docMk/>
          <pc:sldMk cId="268148026" sldId="365"/>
        </pc:sldMkLst>
        <pc:spChg chg="mod">
          <ac:chgData name="Bright, Crystal (ESD Partner)" userId="8411a456-f22a-445a-8919-4dd0de7505a4" providerId="ADAL" clId="{E02EF9FC-8F1B-4660-B1E7-595EA3D88884}" dt="2024-05-02T16:05:39.607" v="318" actId="1076"/>
          <ac:spMkLst>
            <pc:docMk/>
            <pc:sldMk cId="268148026" sldId="365"/>
            <ac:spMk id="4" creationId="{E3A8A649-4A1F-338B-5BE9-DCA6C1768BE1}"/>
          </ac:spMkLst>
        </pc:spChg>
        <pc:picChg chg="mod">
          <ac:chgData name="Bright, Crystal (ESD Partner)" userId="8411a456-f22a-445a-8919-4dd0de7505a4" providerId="ADAL" clId="{E02EF9FC-8F1B-4660-B1E7-595EA3D88884}" dt="2024-05-02T16:05:41.952" v="319" actId="1076"/>
          <ac:picMkLst>
            <pc:docMk/>
            <pc:sldMk cId="268148026" sldId="365"/>
            <ac:picMk id="8" creationId="{4A843C6D-9B31-6D78-8F18-A24902E66103}"/>
          </ac:picMkLst>
        </pc:picChg>
      </pc:sldChg>
      <pc:sldChg chg="delSp modSp modAnim">
        <pc:chgData name="Bright, Crystal (ESD Partner)" userId="8411a456-f22a-445a-8919-4dd0de7505a4" providerId="ADAL" clId="{E02EF9FC-8F1B-4660-B1E7-595EA3D88884}" dt="2024-05-02T16:06:07.070" v="324" actId="478"/>
        <pc:sldMkLst>
          <pc:docMk/>
          <pc:sldMk cId="1703981135" sldId="366"/>
        </pc:sldMkLst>
        <pc:picChg chg="del">
          <ac:chgData name="Bright, Crystal (ESD Partner)" userId="8411a456-f22a-445a-8919-4dd0de7505a4" providerId="ADAL" clId="{E02EF9FC-8F1B-4660-B1E7-595EA3D88884}" dt="2024-05-02T16:06:07.070" v="324" actId="478"/>
          <ac:picMkLst>
            <pc:docMk/>
            <pc:sldMk cId="1703981135" sldId="366"/>
            <ac:picMk id="1026" creationId="{2C285E8B-EFEF-4A9D-9F52-DC297857CA9F}"/>
          </ac:picMkLst>
        </pc:picChg>
        <pc:picChg chg="mod">
          <ac:chgData name="Bright, Crystal (ESD Partner)" userId="8411a456-f22a-445a-8919-4dd0de7505a4" providerId="ADAL" clId="{E02EF9FC-8F1B-4660-B1E7-595EA3D88884}" dt="2024-05-02T16:06:04.900" v="323" actId="1076"/>
          <ac:picMkLst>
            <pc:docMk/>
            <pc:sldMk cId="1703981135" sldId="366"/>
            <ac:picMk id="1028" creationId="{CDDD2E3B-B12A-46F6-9835-42CF5834BC53}"/>
          </ac:picMkLst>
        </pc:picChg>
      </pc:sldChg>
      <pc:sldChg chg="modSp mod">
        <pc:chgData name="Bright, Crystal (ESD Partner)" userId="8411a456-f22a-445a-8919-4dd0de7505a4" providerId="ADAL" clId="{E02EF9FC-8F1B-4660-B1E7-595EA3D88884}" dt="2024-05-02T16:06:44.673" v="333" actId="1076"/>
        <pc:sldMkLst>
          <pc:docMk/>
          <pc:sldMk cId="1432888537" sldId="367"/>
        </pc:sldMkLst>
        <pc:spChg chg="mod">
          <ac:chgData name="Bright, Crystal (ESD Partner)" userId="8411a456-f22a-445a-8919-4dd0de7505a4" providerId="ADAL" clId="{E02EF9FC-8F1B-4660-B1E7-595EA3D88884}" dt="2024-05-01T16:39:25.607" v="277" actId="27636"/>
          <ac:spMkLst>
            <pc:docMk/>
            <pc:sldMk cId="1432888537" sldId="367"/>
            <ac:spMk id="2" creationId="{6C3430D9-9A6A-B3C0-354B-25FC7BE1DF98}"/>
          </ac:spMkLst>
        </pc:spChg>
        <pc:spChg chg="mod">
          <ac:chgData name="Bright, Crystal (ESD Partner)" userId="8411a456-f22a-445a-8919-4dd0de7505a4" providerId="ADAL" clId="{E02EF9FC-8F1B-4660-B1E7-595EA3D88884}" dt="2024-05-02T16:06:44.673" v="333" actId="1076"/>
          <ac:spMkLst>
            <pc:docMk/>
            <pc:sldMk cId="1432888537" sldId="367"/>
            <ac:spMk id="4" creationId="{E3A8A649-4A1F-338B-5BE9-DCA6C1768BE1}"/>
          </ac:spMkLst>
        </pc:spChg>
        <pc:picChg chg="mod">
          <ac:chgData name="Bright, Crystal (ESD Partner)" userId="8411a456-f22a-445a-8919-4dd0de7505a4" providerId="ADAL" clId="{E02EF9FC-8F1B-4660-B1E7-595EA3D88884}" dt="2024-05-02T16:06:31.896" v="329" actId="1076"/>
          <ac:picMkLst>
            <pc:docMk/>
            <pc:sldMk cId="1432888537" sldId="367"/>
            <ac:picMk id="7" creationId="{21D77806-06D8-BB2F-540A-D6B99FEB496E}"/>
          </ac:picMkLst>
        </pc:picChg>
        <pc:picChg chg="mod">
          <ac:chgData name="Bright, Crystal (ESD Partner)" userId="8411a456-f22a-445a-8919-4dd0de7505a4" providerId="ADAL" clId="{E02EF9FC-8F1B-4660-B1E7-595EA3D88884}" dt="2024-05-02T16:06:41.576" v="332" actId="1076"/>
          <ac:picMkLst>
            <pc:docMk/>
            <pc:sldMk cId="1432888537" sldId="367"/>
            <ac:picMk id="8" creationId="{4A843C6D-9B31-6D78-8F18-A24902E66103}"/>
          </ac:picMkLst>
        </pc:picChg>
        <pc:picChg chg="mod">
          <ac:chgData name="Bright, Crystal (ESD Partner)" userId="8411a456-f22a-445a-8919-4dd0de7505a4" providerId="ADAL" clId="{E02EF9FC-8F1B-4660-B1E7-595EA3D88884}" dt="2024-05-02T16:06:37.616" v="331" actId="1076"/>
          <ac:picMkLst>
            <pc:docMk/>
            <pc:sldMk cId="1432888537" sldId="367"/>
            <ac:picMk id="9" creationId="{5F62CB65-5EB5-435F-B68B-675198513BCD}"/>
          </ac:picMkLst>
        </pc:picChg>
        <pc:picChg chg="mod">
          <ac:chgData name="Bright, Crystal (ESD Partner)" userId="8411a456-f22a-445a-8919-4dd0de7505a4" providerId="ADAL" clId="{E02EF9FC-8F1B-4660-B1E7-595EA3D88884}" dt="2024-05-02T16:06:29.831" v="328" actId="1076"/>
          <ac:picMkLst>
            <pc:docMk/>
            <pc:sldMk cId="1432888537" sldId="367"/>
            <ac:picMk id="10" creationId="{34C6BB94-3880-476D-9310-DC2514E983C7}"/>
          </ac:picMkLst>
        </pc:picChg>
        <pc:picChg chg="mod">
          <ac:chgData name="Bright, Crystal (ESD Partner)" userId="8411a456-f22a-445a-8919-4dd0de7505a4" providerId="ADAL" clId="{E02EF9FC-8F1B-4660-B1E7-595EA3D88884}" dt="2024-05-02T16:06:34.770" v="330" actId="1076"/>
          <ac:picMkLst>
            <pc:docMk/>
            <pc:sldMk cId="1432888537" sldId="367"/>
            <ac:picMk id="11" creationId="{1F95DB25-AC5F-4B83-8923-6638D6C4DE34}"/>
          </ac:picMkLst>
        </pc:picChg>
      </pc:sldChg>
      <pc:sldChg chg="addSp delSp modSp add del mod delAnim">
        <pc:chgData name="Bright, Crystal (ESD Partner)" userId="8411a456-f22a-445a-8919-4dd0de7505a4" providerId="ADAL" clId="{E02EF9FC-8F1B-4660-B1E7-595EA3D88884}" dt="2024-05-02T16:04:05.214" v="298" actId="1076"/>
        <pc:sldMkLst>
          <pc:docMk/>
          <pc:sldMk cId="2858622825" sldId="368"/>
        </pc:sldMkLst>
        <pc:spChg chg="mod">
          <ac:chgData name="Bright, Crystal (ESD Partner)" userId="8411a456-f22a-445a-8919-4dd0de7505a4" providerId="ADAL" clId="{E02EF9FC-8F1B-4660-B1E7-595EA3D88884}" dt="2024-05-01T16:22:37.890" v="25" actId="1076"/>
          <ac:spMkLst>
            <pc:docMk/>
            <pc:sldMk cId="2858622825" sldId="368"/>
            <ac:spMk id="2" creationId="{84FA1870-E0CF-DE0F-46D3-C848C188FAE5}"/>
          </ac:spMkLst>
        </pc:spChg>
        <pc:spChg chg="mod">
          <ac:chgData name="Bright, Crystal (ESD Partner)" userId="8411a456-f22a-445a-8919-4dd0de7505a4" providerId="ADAL" clId="{E02EF9FC-8F1B-4660-B1E7-595EA3D88884}" dt="2024-05-02T16:04:05.214" v="298" actId="1076"/>
          <ac:spMkLst>
            <pc:docMk/>
            <pc:sldMk cId="2858622825" sldId="368"/>
            <ac:spMk id="3" creationId="{9A49767D-8825-F751-7A41-A5DFD022903F}"/>
          </ac:spMkLst>
        </pc:spChg>
        <pc:spChg chg="add mod">
          <ac:chgData name="Bright, Crystal (ESD Partner)" userId="8411a456-f22a-445a-8919-4dd0de7505a4" providerId="ADAL" clId="{E02EF9FC-8F1B-4660-B1E7-595EA3D88884}" dt="2024-05-02T16:03:47.304" v="295" actId="478"/>
          <ac:spMkLst>
            <pc:docMk/>
            <pc:sldMk cId="2858622825" sldId="368"/>
            <ac:spMk id="5" creationId="{A4033755-BAD2-6F30-B233-F6827CB562F0}"/>
          </ac:spMkLst>
        </pc:spChg>
        <pc:picChg chg="del ord">
          <ac:chgData name="Bright, Crystal (ESD Partner)" userId="8411a456-f22a-445a-8919-4dd0de7505a4" providerId="ADAL" clId="{E02EF9FC-8F1B-4660-B1E7-595EA3D88884}" dt="2024-05-02T16:03:47.304" v="295" actId="478"/>
          <ac:picMkLst>
            <pc:docMk/>
            <pc:sldMk cId="2858622825" sldId="368"/>
            <ac:picMk id="6" creationId="{DB223C29-06A1-CF67-D1AE-8A2915DB0AE1}"/>
          </ac:picMkLst>
        </pc:picChg>
        <pc:picChg chg="add mod">
          <ac:chgData name="Bright, Crystal (ESD Partner)" userId="8411a456-f22a-445a-8919-4dd0de7505a4" providerId="ADAL" clId="{E02EF9FC-8F1B-4660-B1E7-595EA3D88884}" dt="2024-05-02T16:03:53.156" v="297" actId="1076"/>
          <ac:picMkLst>
            <pc:docMk/>
            <pc:sldMk cId="2858622825" sldId="368"/>
            <ac:picMk id="7" creationId="{58E4C951-1B4E-8FB2-C482-995BFC8040CD}"/>
          </ac:picMkLst>
        </pc:picChg>
      </pc:sldChg>
      <pc:sldChg chg="del">
        <pc:chgData name="Bright, Crystal (ESD Partner)" userId="8411a456-f22a-445a-8919-4dd0de7505a4" providerId="ADAL" clId="{E02EF9FC-8F1B-4660-B1E7-595EA3D88884}" dt="2024-05-01T16:21:39.565" v="0" actId="47"/>
        <pc:sldMkLst>
          <pc:docMk/>
          <pc:sldMk cId="1013249391" sldId="369"/>
        </pc:sldMkLst>
      </pc:sldChg>
      <pc:sldChg chg="del">
        <pc:chgData name="Bright, Crystal (ESD Partner)" userId="8411a456-f22a-445a-8919-4dd0de7505a4" providerId="ADAL" clId="{E02EF9FC-8F1B-4660-B1E7-595EA3D88884}" dt="2024-05-01T16:22:06.048" v="6" actId="47"/>
        <pc:sldMkLst>
          <pc:docMk/>
          <pc:sldMk cId="1425545708" sldId="3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B0256-40F9-4D94-A270-B07D72335330}"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934DB-6BCB-4F15-8825-2445FB49ACE1}" type="slidenum">
              <a:rPr lang="en-US" smtClean="0"/>
              <a:t>‹#›</a:t>
            </a:fld>
            <a:endParaRPr lang="en-US"/>
          </a:p>
        </p:txBody>
      </p:sp>
    </p:spTree>
    <p:extLst>
      <p:ext uri="{BB962C8B-B14F-4D97-AF65-F5344CB8AC3E}">
        <p14:creationId xmlns:p14="http://schemas.microsoft.com/office/powerpoint/2010/main" val="249123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presentation about making training and education accessible assumes one critical truth: people want to move forward, but something is in the way.  As workforce practitioners, we act to clear the way (which is the point of this session), but we can get caught up in “clearing” the way.  As an administrator, I focus on the &lt;click 1&gt; INPUTS…  As frontline service providers, we can get overly focused on &lt;click 2&gt; OUTPUTS…  But the real goal of the work we do is </a:t>
            </a:r>
            <a:r>
              <a:rPr lang="en-US" i="1" dirty="0"/>
              <a:t>NOT the work we do</a:t>
            </a:r>
            <a:r>
              <a:rPr lang="en-US" dirty="0"/>
              <a:t>.  &lt;click 3&gt;  It’s the lives that change.</a:t>
            </a:r>
          </a:p>
        </p:txBody>
      </p:sp>
      <p:sp>
        <p:nvSpPr>
          <p:cNvPr id="4" name="Slide Number Placeholder 3"/>
          <p:cNvSpPr>
            <a:spLocks noGrp="1"/>
          </p:cNvSpPr>
          <p:nvPr>
            <p:ph type="sldNum" sz="quarter" idx="5"/>
          </p:nvPr>
        </p:nvSpPr>
        <p:spPr/>
        <p:txBody>
          <a:bodyPr/>
          <a:lstStyle/>
          <a:p>
            <a:fld id="{09073D5F-E030-425A-A61E-27E8BBC70898}" type="slidenum">
              <a:rPr lang="en-US" smtClean="0"/>
              <a:t>2</a:t>
            </a:fld>
            <a:endParaRPr lang="en-US"/>
          </a:p>
        </p:txBody>
      </p:sp>
    </p:spTree>
    <p:extLst>
      <p:ext uri="{BB962C8B-B14F-4D97-AF65-F5344CB8AC3E}">
        <p14:creationId xmlns:p14="http://schemas.microsoft.com/office/powerpoint/2010/main" val="427880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there are hurdles in the work we all do.  &lt;click 1&gt; Help us identify the hurdles our clients face.  [audience brainstorm]  [if someone mentioned a programmatic hurdle, use it to segue…]  If you will allow us, we want to focus on&lt;click 2&gt; the hurdles we face within our programs.  The battles we fight within our institutions and between our institutions that make service delivery a challenge.  Help us identify practitioner hurdles…   [listen for mentions of inter-agency communication or clients getting the run-around—highlight these]</a:t>
            </a:r>
          </a:p>
        </p:txBody>
      </p:sp>
      <p:sp>
        <p:nvSpPr>
          <p:cNvPr id="4" name="Slide Number Placeholder 3"/>
          <p:cNvSpPr>
            <a:spLocks noGrp="1"/>
          </p:cNvSpPr>
          <p:nvPr>
            <p:ph type="sldNum" sz="quarter" idx="5"/>
          </p:nvPr>
        </p:nvSpPr>
        <p:spPr/>
        <p:txBody>
          <a:bodyPr/>
          <a:lstStyle/>
          <a:p>
            <a:fld id="{09073D5F-E030-425A-A61E-27E8BBC70898}" type="slidenum">
              <a:rPr lang="en-US" smtClean="0"/>
              <a:t>3</a:t>
            </a:fld>
            <a:endParaRPr lang="en-US"/>
          </a:p>
        </p:txBody>
      </p:sp>
    </p:spTree>
    <p:extLst>
      <p:ext uri="{BB962C8B-B14F-4D97-AF65-F5344CB8AC3E}">
        <p14:creationId xmlns:p14="http://schemas.microsoft.com/office/powerpoint/2010/main" val="121926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5934DB-6BCB-4F15-8825-2445FB49ACE1}" type="slidenum">
              <a:rPr lang="en-US" smtClean="0"/>
              <a:t>4</a:t>
            </a:fld>
            <a:endParaRPr lang="en-US"/>
          </a:p>
        </p:txBody>
      </p:sp>
    </p:spTree>
    <p:extLst>
      <p:ext uri="{BB962C8B-B14F-4D97-AF65-F5344CB8AC3E}">
        <p14:creationId xmlns:p14="http://schemas.microsoft.com/office/powerpoint/2010/main" val="88963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change: shift from case management for Worker Retraining to Outreach for CBC.  Meet and Greet sessions; info workshops, info videos; DSHS tabling</a:t>
            </a:r>
          </a:p>
          <a:p>
            <a:endParaRPr lang="en-US" dirty="0"/>
          </a:p>
        </p:txBody>
      </p:sp>
      <p:sp>
        <p:nvSpPr>
          <p:cNvPr id="4" name="Slide Number Placeholder 3"/>
          <p:cNvSpPr>
            <a:spLocks noGrp="1"/>
          </p:cNvSpPr>
          <p:nvPr>
            <p:ph type="sldNum" sz="quarter" idx="5"/>
          </p:nvPr>
        </p:nvSpPr>
        <p:spPr/>
        <p:txBody>
          <a:bodyPr/>
          <a:lstStyle/>
          <a:p>
            <a:fld id="{09073D5F-E030-425A-A61E-27E8BBC70898}" type="slidenum">
              <a:rPr lang="en-US" smtClean="0"/>
              <a:t>5</a:t>
            </a:fld>
            <a:endParaRPr lang="en-US"/>
          </a:p>
        </p:txBody>
      </p:sp>
    </p:spTree>
    <p:extLst>
      <p:ext uri="{BB962C8B-B14F-4D97-AF65-F5344CB8AC3E}">
        <p14:creationId xmlns:p14="http://schemas.microsoft.com/office/powerpoint/2010/main" val="54817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greater access to training options; more transparency; CBC brand value added to WSCB; service delivery integration</a:t>
            </a:r>
          </a:p>
        </p:txBody>
      </p:sp>
      <p:sp>
        <p:nvSpPr>
          <p:cNvPr id="4" name="Slide Number Placeholder 3"/>
          <p:cNvSpPr>
            <a:spLocks noGrp="1"/>
          </p:cNvSpPr>
          <p:nvPr>
            <p:ph type="sldNum" sz="quarter" idx="5"/>
          </p:nvPr>
        </p:nvSpPr>
        <p:spPr/>
        <p:txBody>
          <a:bodyPr/>
          <a:lstStyle/>
          <a:p>
            <a:fld id="{205934DB-6BCB-4F15-8825-2445FB49ACE1}" type="slidenum">
              <a:rPr lang="en-US" smtClean="0"/>
              <a:t>6</a:t>
            </a:fld>
            <a:endParaRPr lang="en-US"/>
          </a:p>
        </p:txBody>
      </p:sp>
    </p:spTree>
    <p:extLst>
      <p:ext uri="{BB962C8B-B14F-4D97-AF65-F5344CB8AC3E}">
        <p14:creationId xmlns:p14="http://schemas.microsoft.com/office/powerpoint/2010/main" val="327939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bring several people to the table at once; share funding priorities; share student knowledge</a:t>
            </a:r>
          </a:p>
        </p:txBody>
      </p:sp>
      <p:sp>
        <p:nvSpPr>
          <p:cNvPr id="4" name="Slide Number Placeholder 3"/>
          <p:cNvSpPr>
            <a:spLocks noGrp="1"/>
          </p:cNvSpPr>
          <p:nvPr>
            <p:ph type="sldNum" sz="quarter" idx="5"/>
          </p:nvPr>
        </p:nvSpPr>
        <p:spPr/>
        <p:txBody>
          <a:bodyPr/>
          <a:lstStyle/>
          <a:p>
            <a:fld id="{09073D5F-E030-425A-A61E-27E8BBC70898}" type="slidenum">
              <a:rPr lang="en-US" smtClean="0"/>
              <a:t>7</a:t>
            </a:fld>
            <a:endParaRPr lang="en-US"/>
          </a:p>
        </p:txBody>
      </p:sp>
    </p:spTree>
    <p:extLst>
      <p:ext uri="{BB962C8B-B14F-4D97-AF65-F5344CB8AC3E}">
        <p14:creationId xmlns:p14="http://schemas.microsoft.com/office/powerpoint/2010/main" val="331549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better customer experience for applicants; more funding leveraged; all funding leveraged; more holistic approach to student</a:t>
            </a:r>
          </a:p>
        </p:txBody>
      </p:sp>
      <p:sp>
        <p:nvSpPr>
          <p:cNvPr id="4" name="Slide Number Placeholder 3"/>
          <p:cNvSpPr>
            <a:spLocks noGrp="1"/>
          </p:cNvSpPr>
          <p:nvPr>
            <p:ph type="sldNum" sz="quarter" idx="5"/>
          </p:nvPr>
        </p:nvSpPr>
        <p:spPr/>
        <p:txBody>
          <a:bodyPr/>
          <a:lstStyle/>
          <a:p>
            <a:fld id="{205934DB-6BCB-4F15-8825-2445FB49ACE1}" type="slidenum">
              <a:rPr lang="en-US" smtClean="0"/>
              <a:t>8</a:t>
            </a:fld>
            <a:endParaRPr lang="en-US"/>
          </a:p>
        </p:txBody>
      </p:sp>
    </p:spTree>
    <p:extLst>
      <p:ext uri="{BB962C8B-B14F-4D97-AF65-F5344CB8AC3E}">
        <p14:creationId xmlns:p14="http://schemas.microsoft.com/office/powerpoint/2010/main" val="359099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shared knowledge and vision between industry-community-agency-college</a:t>
            </a:r>
          </a:p>
          <a:p>
            <a:endParaRPr lang="en-US" dirty="0"/>
          </a:p>
        </p:txBody>
      </p:sp>
      <p:sp>
        <p:nvSpPr>
          <p:cNvPr id="4" name="Slide Number Placeholder 3"/>
          <p:cNvSpPr>
            <a:spLocks noGrp="1"/>
          </p:cNvSpPr>
          <p:nvPr>
            <p:ph type="sldNum" sz="quarter" idx="5"/>
          </p:nvPr>
        </p:nvSpPr>
        <p:spPr/>
        <p:txBody>
          <a:bodyPr/>
          <a:lstStyle/>
          <a:p>
            <a:fld id="{09073D5F-E030-425A-A61E-27E8BBC70898}" type="slidenum">
              <a:rPr lang="en-US" smtClean="0"/>
              <a:t>9</a:t>
            </a:fld>
            <a:endParaRPr lang="en-US"/>
          </a:p>
        </p:txBody>
      </p:sp>
    </p:spTree>
    <p:extLst>
      <p:ext uri="{BB962C8B-B14F-4D97-AF65-F5344CB8AC3E}">
        <p14:creationId xmlns:p14="http://schemas.microsoft.com/office/powerpoint/2010/main" val="3421480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 transparency; pro-active planning; wider vision; elevation of issues/concerns/pain points</a:t>
            </a:r>
          </a:p>
        </p:txBody>
      </p:sp>
      <p:sp>
        <p:nvSpPr>
          <p:cNvPr id="4" name="Slide Number Placeholder 3"/>
          <p:cNvSpPr>
            <a:spLocks noGrp="1"/>
          </p:cNvSpPr>
          <p:nvPr>
            <p:ph type="sldNum" sz="quarter" idx="5"/>
          </p:nvPr>
        </p:nvSpPr>
        <p:spPr/>
        <p:txBody>
          <a:bodyPr/>
          <a:lstStyle/>
          <a:p>
            <a:fld id="{205934DB-6BCB-4F15-8825-2445FB49ACE1}" type="slidenum">
              <a:rPr lang="en-US" smtClean="0"/>
              <a:t>10</a:t>
            </a:fld>
            <a:endParaRPr lang="en-US"/>
          </a:p>
        </p:txBody>
      </p:sp>
    </p:spTree>
    <p:extLst>
      <p:ext uri="{BB962C8B-B14F-4D97-AF65-F5344CB8AC3E}">
        <p14:creationId xmlns:p14="http://schemas.microsoft.com/office/powerpoint/2010/main" val="2539222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C1B4-A026-2448-894E-C4CE23671B5D}"/>
              </a:ext>
            </a:extLst>
          </p:cNvPr>
          <p:cNvSpPr>
            <a:spLocks noGrp="1"/>
          </p:cNvSpPr>
          <p:nvPr>
            <p:ph type="ctrTitle"/>
          </p:nvPr>
        </p:nvSpPr>
        <p:spPr>
          <a:xfrm>
            <a:off x="755780" y="613051"/>
            <a:ext cx="6405416" cy="2615342"/>
          </a:xfrm>
        </p:spPr>
        <p:txBody>
          <a:bodyPr anchor="b"/>
          <a:lstStyle>
            <a:lvl1pPr algn="l">
              <a:defRPr sz="6000" b="1">
                <a:solidFill>
                  <a:schemeClr val="bg1"/>
                </a:solidFill>
                <a:latin typeface="Fira Sans" panose="020B0503050000020004" pitchFamily="34" charset="0"/>
                <a:ea typeface="Fira Sans" panose="020B05030500000200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DB2632F-3062-C84E-8311-C9113BB99B1F}"/>
              </a:ext>
            </a:extLst>
          </p:cNvPr>
          <p:cNvSpPr>
            <a:spLocks noGrp="1"/>
          </p:cNvSpPr>
          <p:nvPr>
            <p:ph type="subTitle" idx="1"/>
          </p:nvPr>
        </p:nvSpPr>
        <p:spPr>
          <a:xfrm>
            <a:off x="755780" y="3228393"/>
            <a:ext cx="6405416" cy="2190629"/>
          </a:xfrm>
        </p:spPr>
        <p:txBody>
          <a:bodyPr/>
          <a:lstStyle>
            <a:lvl1pPr marL="0" indent="0" algn="l">
              <a:buNone/>
              <a:defRPr sz="2400">
                <a:solidFill>
                  <a:schemeClr val="bg1"/>
                </a:solidFill>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AA967E3F-FF70-8329-67EF-7F1D084D5101}"/>
              </a:ext>
            </a:extLst>
          </p:cNvPr>
          <p:cNvPicPr>
            <a:picLocks noChangeAspect="1"/>
          </p:cNvPicPr>
          <p:nvPr userDrawn="1"/>
        </p:nvPicPr>
        <p:blipFill>
          <a:blip r:embed="rId2"/>
          <a:stretch>
            <a:fillRect/>
          </a:stretch>
        </p:blipFill>
        <p:spPr>
          <a:xfrm>
            <a:off x="-922902" y="1"/>
            <a:ext cx="13114902" cy="6858000"/>
          </a:xfrm>
          <a:prstGeom prst="rect">
            <a:avLst/>
          </a:prstGeom>
        </p:spPr>
      </p:pic>
    </p:spTree>
    <p:extLst>
      <p:ext uri="{BB962C8B-B14F-4D97-AF65-F5344CB8AC3E}">
        <p14:creationId xmlns:p14="http://schemas.microsoft.com/office/powerpoint/2010/main" val="423850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55C5-D80E-6147-8E41-870ECDB25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5C2605-5574-3A43-8FBE-AEB2839B6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C1D69-8F30-0D47-9F61-AFA592EB0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3270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A7BC-9857-0F4A-875B-F7E091870C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2053D-0528-834D-9CF7-C9ABD11E88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0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79EFB-6FF8-0B4C-9166-05A315FC2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C0F9C-5B3B-6747-AD78-3CA7151552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69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2D61-4860-C843-98F1-4C04913920E7}"/>
              </a:ext>
            </a:extLst>
          </p:cNvPr>
          <p:cNvSpPr>
            <a:spLocks noGrp="1"/>
          </p:cNvSpPr>
          <p:nvPr>
            <p:ph type="title"/>
          </p:nvPr>
        </p:nvSpPr>
        <p:spPr>
          <a:xfrm>
            <a:off x="838200" y="365125"/>
            <a:ext cx="10515600" cy="1460500"/>
          </a:xfrm>
        </p:spPr>
        <p:txBody>
          <a:bodyPr anchor="b"/>
          <a:lstStyle>
            <a:lvl1pPr>
              <a:defRPr b="1" i="0">
                <a:solidFill>
                  <a:schemeClr val="tx2">
                    <a:lumMod val="50000"/>
                  </a:schemeClr>
                </a:solidFill>
                <a:latin typeface="Fira Sans" panose="020B0503050000020004" pitchFamily="34" charset="0"/>
                <a:ea typeface="Fira Sans" panose="020B05030500000200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EF739B4-DDCE-4D4A-A360-644A3C441E3E}"/>
              </a:ext>
            </a:extLst>
          </p:cNvPr>
          <p:cNvSpPr>
            <a:spLocks noGrp="1"/>
          </p:cNvSpPr>
          <p:nvPr>
            <p:ph idx="1"/>
          </p:nvPr>
        </p:nvSpPr>
        <p:spPr>
          <a:xfrm>
            <a:off x="838200" y="1825625"/>
            <a:ext cx="10515600" cy="3670400"/>
          </a:xfrm>
        </p:spPr>
        <p:txBody>
          <a:bodyPr/>
          <a:lstStyle>
            <a:lvl1pPr marL="0" indent="0">
              <a:buNone/>
              <a:defRPr b="0" i="0">
                <a:solidFill>
                  <a:schemeClr val="tx2">
                    <a:lumMod val="50000"/>
                  </a:schemeClr>
                </a:solidFill>
                <a:latin typeface="Fira Sans" panose="020B0503050000020004" pitchFamily="34" charset="0"/>
                <a:ea typeface="Fira Sans" panose="020B0503050000020004" pitchFamily="34" charset="0"/>
              </a:defRPr>
            </a:lvl1pPr>
            <a:lvl2pPr>
              <a:defRPr b="0" i="0">
                <a:solidFill>
                  <a:schemeClr val="tx2">
                    <a:lumMod val="50000"/>
                  </a:schemeClr>
                </a:solidFill>
                <a:latin typeface="Fira Sans" panose="020B0503050000020004" pitchFamily="34" charset="0"/>
                <a:ea typeface="Fira Sans" panose="020B0503050000020004" pitchFamily="34" charset="0"/>
              </a:defRPr>
            </a:lvl2pPr>
            <a:lvl3pPr>
              <a:defRPr b="0" i="0">
                <a:solidFill>
                  <a:schemeClr val="tx2">
                    <a:lumMod val="50000"/>
                  </a:schemeClr>
                </a:solidFill>
                <a:latin typeface="Fira Sans" panose="020B0503050000020004" pitchFamily="34" charset="0"/>
                <a:ea typeface="Fira Sans" panose="020B0503050000020004" pitchFamily="34" charset="0"/>
              </a:defRPr>
            </a:lvl3pPr>
            <a:lvl4pPr>
              <a:defRPr b="0" i="0">
                <a:solidFill>
                  <a:schemeClr val="tx2">
                    <a:lumMod val="50000"/>
                  </a:schemeClr>
                </a:solidFill>
                <a:latin typeface="Fira Sans" panose="020B0503050000020004" pitchFamily="34" charset="0"/>
                <a:ea typeface="Fira Sans" panose="020B0503050000020004" pitchFamily="34" charset="0"/>
              </a:defRPr>
            </a:lvl4pPr>
            <a:lvl5pPr>
              <a:defRPr b="0" i="0">
                <a:solidFill>
                  <a:schemeClr val="tx2">
                    <a:lumMod val="50000"/>
                  </a:schemeClr>
                </a:solidFill>
                <a:latin typeface="Fira Sans" panose="020B0503050000020004" pitchFamily="34" charset="0"/>
                <a:ea typeface="Fira Sans" panose="020B050305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210A6083-13D1-1C11-BE8F-0E0D0F5A29F8}"/>
              </a:ext>
            </a:extLst>
          </p:cNvPr>
          <p:cNvPicPr>
            <a:picLocks noChangeAspect="1"/>
          </p:cNvPicPr>
          <p:nvPr userDrawn="1"/>
        </p:nvPicPr>
        <p:blipFill>
          <a:blip r:embed="rId2"/>
          <a:stretch>
            <a:fillRect/>
          </a:stretch>
        </p:blipFill>
        <p:spPr>
          <a:xfrm>
            <a:off x="-48208" y="5737674"/>
            <a:ext cx="12288416" cy="1120326"/>
          </a:xfrm>
          <a:prstGeom prst="rect">
            <a:avLst/>
          </a:prstGeom>
        </p:spPr>
      </p:pic>
    </p:spTree>
    <p:extLst>
      <p:ext uri="{BB962C8B-B14F-4D97-AF65-F5344CB8AC3E}">
        <p14:creationId xmlns:p14="http://schemas.microsoft.com/office/powerpoint/2010/main" val="64451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314644-6009-3C41-AC47-9F6B9A3C859B}"/>
              </a:ext>
            </a:extLst>
          </p:cNvPr>
          <p:cNvSpPr>
            <a:spLocks noGrp="1"/>
          </p:cNvSpPr>
          <p:nvPr>
            <p:ph type="pic" idx="1"/>
          </p:nvPr>
        </p:nvSpPr>
        <p:spPr>
          <a:xfrm>
            <a:off x="7458760" y="1"/>
            <a:ext cx="4733239" cy="5737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D29E5CFB-303B-1945-B200-38B9425BAFC7}"/>
              </a:ext>
            </a:extLst>
          </p:cNvPr>
          <p:cNvSpPr>
            <a:spLocks noGrp="1"/>
          </p:cNvSpPr>
          <p:nvPr>
            <p:ph type="title"/>
          </p:nvPr>
        </p:nvSpPr>
        <p:spPr>
          <a:xfrm>
            <a:off x="839788" y="457200"/>
            <a:ext cx="5779187" cy="1178613"/>
          </a:xfrm>
        </p:spPr>
        <p:txBody>
          <a:bodyPr anchor="b"/>
          <a:lstStyle>
            <a:lvl1pPr>
              <a:defRPr sz="3200" b="1" i="0">
                <a:solidFill>
                  <a:schemeClr val="tx2">
                    <a:lumMod val="50000"/>
                  </a:schemeClr>
                </a:solidFill>
                <a:latin typeface="Fira Sans" panose="020B0503050000020004" pitchFamily="34" charset="0"/>
                <a:ea typeface="Fira Sans" panose="020B05030500000200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604FD77-A908-374A-9155-3DEDFF026B71}"/>
              </a:ext>
            </a:extLst>
          </p:cNvPr>
          <p:cNvSpPr>
            <a:spLocks noGrp="1"/>
          </p:cNvSpPr>
          <p:nvPr>
            <p:ph type="body" sz="half" idx="2"/>
          </p:nvPr>
        </p:nvSpPr>
        <p:spPr>
          <a:xfrm>
            <a:off x="839788" y="1635813"/>
            <a:ext cx="5779187" cy="3725459"/>
          </a:xfrm>
        </p:spPr>
        <p:txBody>
          <a:bodyPr>
            <a:normAutofit/>
          </a:bodyPr>
          <a:lstStyle>
            <a:lvl1pPr marL="0" indent="0">
              <a:buNone/>
              <a:defRPr sz="2400" b="0" i="0">
                <a:solidFill>
                  <a:schemeClr val="tx2">
                    <a:lumMod val="50000"/>
                  </a:schemeClr>
                </a:solidFill>
                <a:latin typeface="Fira Sans" panose="020B0503050000020004" pitchFamily="34" charset="0"/>
                <a:ea typeface="Fira Sans" panose="020B050305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6" name="Picture 5">
            <a:extLst>
              <a:ext uri="{FF2B5EF4-FFF2-40B4-BE49-F238E27FC236}">
                <a16:creationId xmlns:a16="http://schemas.microsoft.com/office/drawing/2014/main" id="{7075D92E-D7DC-9502-9016-5D27AB99450A}"/>
              </a:ext>
            </a:extLst>
          </p:cNvPr>
          <p:cNvPicPr>
            <a:picLocks noChangeAspect="1"/>
          </p:cNvPicPr>
          <p:nvPr userDrawn="1"/>
        </p:nvPicPr>
        <p:blipFill>
          <a:blip r:embed="rId2"/>
          <a:stretch>
            <a:fillRect/>
          </a:stretch>
        </p:blipFill>
        <p:spPr>
          <a:xfrm>
            <a:off x="-48208" y="5737674"/>
            <a:ext cx="12288416" cy="1120326"/>
          </a:xfrm>
          <a:prstGeom prst="rect">
            <a:avLst/>
          </a:prstGeom>
        </p:spPr>
      </p:pic>
    </p:spTree>
    <p:extLst>
      <p:ext uri="{BB962C8B-B14F-4D97-AF65-F5344CB8AC3E}">
        <p14:creationId xmlns:p14="http://schemas.microsoft.com/office/powerpoint/2010/main" val="374603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5490-EEC8-C44E-A9E0-C7F21673695C}"/>
              </a:ext>
            </a:extLst>
          </p:cNvPr>
          <p:cNvSpPr>
            <a:spLocks noGrp="1"/>
          </p:cNvSpPr>
          <p:nvPr>
            <p:ph type="title"/>
          </p:nvPr>
        </p:nvSpPr>
        <p:spPr>
          <a:xfrm>
            <a:off x="838200" y="365125"/>
            <a:ext cx="10515600" cy="1470123"/>
          </a:xfrm>
        </p:spPr>
        <p:txBody>
          <a:bodyPr anchor="b"/>
          <a:lstStyle>
            <a:lvl1pPr>
              <a:defRPr b="1" i="0">
                <a:solidFill>
                  <a:schemeClr val="tx2">
                    <a:lumMod val="50000"/>
                  </a:schemeClr>
                </a:solidFill>
                <a:latin typeface="Fira Sans" panose="020B0503050000020004" pitchFamily="34" charset="0"/>
                <a:ea typeface="Fira Sans" panose="020B05030500000200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A510710-2696-A44C-8D2B-F4D858D7B958}"/>
              </a:ext>
            </a:extLst>
          </p:cNvPr>
          <p:cNvSpPr>
            <a:spLocks noGrp="1"/>
          </p:cNvSpPr>
          <p:nvPr>
            <p:ph sz="half" idx="1"/>
          </p:nvPr>
        </p:nvSpPr>
        <p:spPr>
          <a:xfrm>
            <a:off x="838201" y="2050181"/>
            <a:ext cx="5181600" cy="3230913"/>
          </a:xfrm>
        </p:spPr>
        <p:txBody>
          <a:bodyPr/>
          <a:lstStyle>
            <a:lvl1pPr marL="0" indent="0">
              <a:buNone/>
              <a:defRPr b="0" i="0">
                <a:solidFill>
                  <a:schemeClr val="tx2">
                    <a:lumMod val="50000"/>
                  </a:schemeClr>
                </a:solidFill>
                <a:latin typeface="Fira Sans" panose="020B0503050000020004" pitchFamily="34" charset="0"/>
                <a:ea typeface="Fira Sans" panose="020B0503050000020004" pitchFamily="34" charset="0"/>
              </a:defRPr>
            </a:lvl1pPr>
            <a:lvl2pPr>
              <a:defRPr b="0" i="0">
                <a:solidFill>
                  <a:schemeClr val="tx2">
                    <a:lumMod val="50000"/>
                  </a:schemeClr>
                </a:solidFill>
                <a:latin typeface="Fira Sans" panose="020B0503050000020004" pitchFamily="34" charset="0"/>
                <a:ea typeface="Fira Sans" panose="020B0503050000020004" pitchFamily="34" charset="0"/>
              </a:defRPr>
            </a:lvl2pPr>
            <a:lvl3pPr>
              <a:defRPr b="0" i="0">
                <a:solidFill>
                  <a:schemeClr val="tx2">
                    <a:lumMod val="50000"/>
                  </a:schemeClr>
                </a:solidFill>
                <a:latin typeface="Fira Sans" panose="020B0503050000020004" pitchFamily="34" charset="0"/>
                <a:ea typeface="Fira Sans" panose="020B0503050000020004" pitchFamily="34" charset="0"/>
              </a:defRPr>
            </a:lvl3pPr>
            <a:lvl4pPr>
              <a:defRPr b="0" i="0">
                <a:solidFill>
                  <a:schemeClr val="tx2">
                    <a:lumMod val="50000"/>
                  </a:schemeClr>
                </a:solidFill>
                <a:latin typeface="Fira Sans" panose="020B0503050000020004" pitchFamily="34" charset="0"/>
                <a:ea typeface="Fira Sans" panose="020B0503050000020004" pitchFamily="34" charset="0"/>
              </a:defRPr>
            </a:lvl4pPr>
            <a:lvl5pPr>
              <a:defRPr b="0" i="0">
                <a:solidFill>
                  <a:schemeClr val="tx2">
                    <a:lumMod val="50000"/>
                  </a:schemeClr>
                </a:solidFill>
                <a:latin typeface="Fira Sans" panose="020B0503050000020004" pitchFamily="34" charset="0"/>
                <a:ea typeface="Fira Sans" panose="020B050305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C675CA-9506-F543-ACF6-779DC65BB4FB}"/>
              </a:ext>
            </a:extLst>
          </p:cNvPr>
          <p:cNvSpPr>
            <a:spLocks noGrp="1"/>
          </p:cNvSpPr>
          <p:nvPr>
            <p:ph sz="half" idx="2"/>
          </p:nvPr>
        </p:nvSpPr>
        <p:spPr>
          <a:xfrm>
            <a:off x="6172200" y="2050181"/>
            <a:ext cx="5181600" cy="3230913"/>
          </a:xfrm>
        </p:spPr>
        <p:txBody>
          <a:bodyPr/>
          <a:lstStyle>
            <a:lvl1pPr marL="0" indent="0">
              <a:buNone/>
              <a:defRPr b="0" i="0">
                <a:solidFill>
                  <a:schemeClr val="tx2">
                    <a:lumMod val="50000"/>
                  </a:schemeClr>
                </a:solidFill>
                <a:latin typeface="Fira Sans" panose="020B0503050000020004" pitchFamily="34" charset="0"/>
                <a:ea typeface="Fira Sans" panose="020B0503050000020004" pitchFamily="34" charset="0"/>
              </a:defRPr>
            </a:lvl1pPr>
            <a:lvl2pPr>
              <a:defRPr b="0" i="0">
                <a:solidFill>
                  <a:schemeClr val="tx2">
                    <a:lumMod val="50000"/>
                  </a:schemeClr>
                </a:solidFill>
                <a:latin typeface="Fira Sans" panose="020B0503050000020004" pitchFamily="34" charset="0"/>
                <a:ea typeface="Fira Sans" panose="020B0503050000020004" pitchFamily="34" charset="0"/>
              </a:defRPr>
            </a:lvl2pPr>
            <a:lvl3pPr>
              <a:defRPr b="0" i="0">
                <a:solidFill>
                  <a:schemeClr val="tx2">
                    <a:lumMod val="50000"/>
                  </a:schemeClr>
                </a:solidFill>
                <a:latin typeface="Fira Sans" panose="020B0503050000020004" pitchFamily="34" charset="0"/>
                <a:ea typeface="Fira Sans" panose="020B0503050000020004" pitchFamily="34" charset="0"/>
              </a:defRPr>
            </a:lvl3pPr>
            <a:lvl4pPr>
              <a:defRPr b="0" i="0">
                <a:solidFill>
                  <a:schemeClr val="tx2">
                    <a:lumMod val="50000"/>
                  </a:schemeClr>
                </a:solidFill>
                <a:latin typeface="Fira Sans" panose="020B0503050000020004" pitchFamily="34" charset="0"/>
                <a:ea typeface="Fira Sans" panose="020B0503050000020004" pitchFamily="34" charset="0"/>
              </a:defRPr>
            </a:lvl4pPr>
            <a:lvl5pPr>
              <a:defRPr b="0" i="0">
                <a:solidFill>
                  <a:schemeClr val="tx2">
                    <a:lumMod val="50000"/>
                  </a:schemeClr>
                </a:solidFill>
                <a:latin typeface="Fira Sans" panose="020B0503050000020004" pitchFamily="34" charset="0"/>
                <a:ea typeface="Fira Sans" panose="020B05030500000200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086AA736-CFEE-66A1-4ABA-EB17D0FB7825}"/>
              </a:ext>
            </a:extLst>
          </p:cNvPr>
          <p:cNvPicPr>
            <a:picLocks noChangeAspect="1"/>
          </p:cNvPicPr>
          <p:nvPr userDrawn="1"/>
        </p:nvPicPr>
        <p:blipFill>
          <a:blip r:embed="rId2"/>
          <a:stretch>
            <a:fillRect/>
          </a:stretch>
        </p:blipFill>
        <p:spPr>
          <a:xfrm>
            <a:off x="-48208" y="5737674"/>
            <a:ext cx="12288416" cy="1120326"/>
          </a:xfrm>
          <a:prstGeom prst="rect">
            <a:avLst/>
          </a:prstGeom>
        </p:spPr>
      </p:pic>
    </p:spTree>
    <p:extLst>
      <p:ext uri="{BB962C8B-B14F-4D97-AF65-F5344CB8AC3E}">
        <p14:creationId xmlns:p14="http://schemas.microsoft.com/office/powerpoint/2010/main" val="219120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314644-6009-3C41-AC47-9F6B9A3C859B}"/>
              </a:ext>
            </a:extLst>
          </p:cNvPr>
          <p:cNvSpPr>
            <a:spLocks noGrp="1"/>
          </p:cNvSpPr>
          <p:nvPr>
            <p:ph type="pic" idx="1"/>
          </p:nvPr>
        </p:nvSpPr>
        <p:spPr>
          <a:xfrm>
            <a:off x="0" y="1"/>
            <a:ext cx="12191999" cy="5737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 name="Picture 1">
            <a:extLst>
              <a:ext uri="{FF2B5EF4-FFF2-40B4-BE49-F238E27FC236}">
                <a16:creationId xmlns:a16="http://schemas.microsoft.com/office/drawing/2014/main" id="{935495BB-995C-1CE8-31A0-4346F4355602}"/>
              </a:ext>
            </a:extLst>
          </p:cNvPr>
          <p:cNvPicPr>
            <a:picLocks noChangeAspect="1"/>
          </p:cNvPicPr>
          <p:nvPr userDrawn="1"/>
        </p:nvPicPr>
        <p:blipFill>
          <a:blip r:embed="rId2"/>
          <a:stretch>
            <a:fillRect/>
          </a:stretch>
        </p:blipFill>
        <p:spPr>
          <a:xfrm>
            <a:off x="-48208" y="5737674"/>
            <a:ext cx="12288416" cy="1120326"/>
          </a:xfrm>
          <a:prstGeom prst="rect">
            <a:avLst/>
          </a:prstGeom>
        </p:spPr>
      </p:pic>
    </p:spTree>
    <p:extLst>
      <p:ext uri="{BB962C8B-B14F-4D97-AF65-F5344CB8AC3E}">
        <p14:creationId xmlns:p14="http://schemas.microsoft.com/office/powerpoint/2010/main" val="385526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EE5F-ADD9-E94B-B4F5-702B687E1D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80E9C-30AA-EB48-9230-B9811527B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5937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CA89E2-6731-484C-B306-E57B83C46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55F684-84E5-CC4B-BE0B-B26A718744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A8284B-2A14-CD44-97B5-26CD7953B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FB3B4F-0DF2-7540-8480-B7B1BC8D33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094162CB-A745-B4C9-820B-ADD2512C7E9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67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945-0071-BA4B-9545-63CC67E79F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566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35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40AE9-B617-2849-9001-F45655562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DE549D3-D6A1-4341-A05A-9F3A0ECCD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413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60" r:id="rId5"/>
    <p:sldLayoutId id="2147483651" r:id="rId6"/>
    <p:sldLayoutId id="2147483653" r:id="rId7"/>
    <p:sldLayoutId id="2147483654" r:id="rId8"/>
    <p:sldLayoutId id="2147483655" r:id="rId9"/>
    <p:sldLayoutId id="2147483656" r:id="rId10"/>
    <p:sldLayoutId id="2147483658" r:id="rId11"/>
    <p:sldLayoutId id="214748365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pxhere.com/en/photo/543146" TargetMode="External"/><Relationship Id="rId5" Type="http://schemas.openxmlformats.org/officeDocument/2006/relationships/image" Target="../media/image19.jpg"/><Relationship Id="rId4" Type="http://schemas.openxmlformats.org/officeDocument/2006/relationships/hyperlink" Target="https://elearningindustry.com/collaborative-elearning-activities-success-inhibiting-factors-behind-instructional-desig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African_bull_elephant.jpg" TargetMode="External"/><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skoopman@columbiabasin.edu" TargetMode="External"/><Relationship Id="rId2" Type="http://schemas.openxmlformats.org/officeDocument/2006/relationships/hyperlink" Target="mailto:crystal.bright@esd.wa.gov" TargetMode="External"/><Relationship Id="rId1" Type="http://schemas.openxmlformats.org/officeDocument/2006/relationships/slideLayout" Target="../slideLayouts/slideLayout4.xml"/><Relationship Id="rId6" Type="http://schemas.openxmlformats.org/officeDocument/2006/relationships/image" Target="cid:image001.jpg@01D81F2A.AEB0F5F0"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fineartamerica.com/featured/tri-cities-cable-bridge-riley-lamie.html" TargetMode="External"/><Relationship Id="rId5" Type="http://schemas.openxmlformats.org/officeDocument/2006/relationships/image" Target="../media/image12.jp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re-thinkingthefuture.com/designing-for-typologies/a4930-10-biggest-roundabouts-in-the-world/" TargetMode="External"/><Relationship Id="rId5" Type="http://schemas.openxmlformats.org/officeDocument/2006/relationships/image" Target="../media/image14.jpg"/><Relationship Id="rId4" Type="http://schemas.openxmlformats.org/officeDocument/2006/relationships/hyperlink" Target="https://pxhere.com/en/photo/155391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xhere.com/en/photo/1458657" TargetMode="External"/><Relationship Id="rId5" Type="http://schemas.openxmlformats.org/officeDocument/2006/relationships/image" Target="../media/image17.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6058-B467-D25A-5276-A4E6A67C51BF}"/>
              </a:ext>
            </a:extLst>
          </p:cNvPr>
          <p:cNvSpPr>
            <a:spLocks noGrp="1"/>
          </p:cNvSpPr>
          <p:nvPr>
            <p:ph type="ctrTitle"/>
          </p:nvPr>
        </p:nvSpPr>
        <p:spPr>
          <a:xfrm>
            <a:off x="345338" y="813658"/>
            <a:ext cx="10100345" cy="2615342"/>
          </a:xfrm>
        </p:spPr>
        <p:txBody>
          <a:bodyPr>
            <a:normAutofit/>
          </a:bodyPr>
          <a:lstStyle/>
          <a:p>
            <a:r>
              <a:rPr lang="en-US" b="1" dirty="0">
                <a:solidFill>
                  <a:schemeClr val="tx1"/>
                </a:solidFill>
              </a:rPr>
              <a:t>Making Education and Training Accessible for All Through Partnership</a:t>
            </a:r>
            <a:endParaRPr lang="en-US" dirty="0">
              <a:solidFill>
                <a:schemeClr val="tx1"/>
              </a:solidFill>
            </a:endParaRPr>
          </a:p>
        </p:txBody>
      </p:sp>
      <p:sp>
        <p:nvSpPr>
          <p:cNvPr id="3" name="Subtitle 2">
            <a:extLst>
              <a:ext uri="{FF2B5EF4-FFF2-40B4-BE49-F238E27FC236}">
                <a16:creationId xmlns:a16="http://schemas.microsoft.com/office/drawing/2014/main" id="{832DA452-ADD7-B31D-B304-037E2D84C5D8}"/>
              </a:ext>
            </a:extLst>
          </p:cNvPr>
          <p:cNvSpPr>
            <a:spLocks noGrp="1"/>
          </p:cNvSpPr>
          <p:nvPr>
            <p:ph type="subTitle" idx="1"/>
          </p:nvPr>
        </p:nvSpPr>
        <p:spPr>
          <a:xfrm>
            <a:off x="345338" y="4245760"/>
            <a:ext cx="11846661" cy="2190629"/>
          </a:xfrm>
        </p:spPr>
        <p:txBody>
          <a:bodyPr>
            <a:normAutofit lnSpcReduction="10000"/>
          </a:bodyPr>
          <a:lstStyle/>
          <a:p>
            <a:r>
              <a:rPr lang="en-US" b="1" dirty="0">
                <a:solidFill>
                  <a:schemeClr val="tx1"/>
                </a:solidFill>
              </a:rPr>
              <a:t>Crystal Bright, </a:t>
            </a:r>
            <a:r>
              <a:rPr lang="en-US" i="1" dirty="0">
                <a:solidFill>
                  <a:schemeClr val="tx1"/>
                </a:solidFill>
              </a:rPr>
              <a:t>WorkSource System Coordinator, </a:t>
            </a:r>
          </a:p>
          <a:p>
            <a:r>
              <a:rPr lang="en-US" i="1" dirty="0">
                <a:solidFill>
                  <a:schemeClr val="tx1"/>
                </a:solidFill>
              </a:rPr>
              <a:t>		   WorkSource Columbia Basin</a:t>
            </a:r>
          </a:p>
          <a:p>
            <a:endParaRPr lang="en-US" i="1" dirty="0">
              <a:solidFill>
                <a:schemeClr val="tx1"/>
              </a:solidFill>
            </a:endParaRPr>
          </a:p>
          <a:p>
            <a:r>
              <a:rPr lang="en-US" b="1" dirty="0">
                <a:solidFill>
                  <a:schemeClr val="tx1"/>
                </a:solidFill>
              </a:rPr>
              <a:t>Scott Koopman, </a:t>
            </a:r>
            <a:r>
              <a:rPr lang="en-US" i="1" dirty="0">
                <a:solidFill>
                  <a:schemeClr val="tx1"/>
                </a:solidFill>
              </a:rPr>
              <a:t>CBC Director for the Workforce Education Center</a:t>
            </a:r>
          </a:p>
          <a:p>
            <a:r>
              <a:rPr lang="en-US" dirty="0">
                <a:solidFill>
                  <a:schemeClr val="tx1"/>
                </a:solidFill>
              </a:rPr>
              <a:t>	</a:t>
            </a:r>
            <a:endParaRPr lang="en-US" i="1" dirty="0">
              <a:solidFill>
                <a:schemeClr val="tx1"/>
              </a:solidFill>
            </a:endParaRPr>
          </a:p>
        </p:txBody>
      </p:sp>
    </p:spTree>
    <p:extLst>
      <p:ext uri="{BB962C8B-B14F-4D97-AF65-F5344CB8AC3E}">
        <p14:creationId xmlns:p14="http://schemas.microsoft.com/office/powerpoint/2010/main" val="418723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843C6D-9B31-6D78-8F18-A24902E66103}"/>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7285421" y="2190679"/>
            <a:ext cx="4146284" cy="3947263"/>
          </a:xfrm>
          <a:prstGeom prst="ellipse">
            <a:avLst/>
          </a:prstGeom>
          <a:ln>
            <a:noFill/>
          </a:ln>
          <a:effectLst/>
        </p:spPr>
      </p:pic>
      <p:pic>
        <p:nvPicPr>
          <p:cNvPr id="11" name="Picture 10" descr="A row of silos in a field&#10;&#10;Description automatically generated">
            <a:extLst>
              <a:ext uri="{FF2B5EF4-FFF2-40B4-BE49-F238E27FC236}">
                <a16:creationId xmlns:a16="http://schemas.microsoft.com/office/drawing/2014/main" id="{1F95DB25-AC5F-4B83-8923-6638D6C4DE3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7947" y="2190680"/>
            <a:ext cx="5858052" cy="4270355"/>
          </a:xfrm>
          <a:prstGeom prst="rect">
            <a:avLst/>
          </a:prstGeom>
        </p:spPr>
      </p:pic>
      <p:pic>
        <p:nvPicPr>
          <p:cNvPr id="7" name="Picture 6" descr="A row of silos in a field&#10;&#10;Description automatically generated">
            <a:extLst>
              <a:ext uri="{FF2B5EF4-FFF2-40B4-BE49-F238E27FC236}">
                <a16:creationId xmlns:a16="http://schemas.microsoft.com/office/drawing/2014/main" id="{21D77806-06D8-BB2F-540A-D6B99FEB496E}"/>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27045"/>
          <a:stretch/>
        </p:blipFill>
        <p:spPr>
          <a:xfrm>
            <a:off x="298271" y="2190680"/>
            <a:ext cx="4273729" cy="4270355"/>
          </a:xfrm>
          <a:prstGeom prst="rect">
            <a:avLst/>
          </a:prstGeom>
        </p:spPr>
      </p:pic>
      <p:pic>
        <p:nvPicPr>
          <p:cNvPr id="10" name="Picture 9" descr="A row of silos in a field&#10;&#10;Description automatically generated">
            <a:extLst>
              <a:ext uri="{FF2B5EF4-FFF2-40B4-BE49-F238E27FC236}">
                <a16:creationId xmlns:a16="http://schemas.microsoft.com/office/drawing/2014/main" id="{34C6BB94-3880-476D-9310-DC2514E983C7}"/>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46688"/>
          <a:stretch/>
        </p:blipFill>
        <p:spPr>
          <a:xfrm>
            <a:off x="372673" y="2190680"/>
            <a:ext cx="3123023" cy="4270355"/>
          </a:xfrm>
          <a:prstGeom prst="rect">
            <a:avLst/>
          </a:prstGeom>
        </p:spPr>
      </p:pic>
      <p:sp>
        <p:nvSpPr>
          <p:cNvPr id="2" name="Title 1">
            <a:extLst>
              <a:ext uri="{FF2B5EF4-FFF2-40B4-BE49-F238E27FC236}">
                <a16:creationId xmlns:a16="http://schemas.microsoft.com/office/drawing/2014/main" id="{6C3430D9-9A6A-B3C0-354B-25FC7BE1DF98}"/>
              </a:ext>
            </a:extLst>
          </p:cNvPr>
          <p:cNvSpPr>
            <a:spLocks noGrp="1"/>
          </p:cNvSpPr>
          <p:nvPr>
            <p:ph type="title"/>
          </p:nvPr>
        </p:nvSpPr>
        <p:spPr>
          <a:xfrm>
            <a:off x="548639" y="343196"/>
            <a:ext cx="11094721" cy="923744"/>
          </a:xfrm>
        </p:spPr>
        <p:txBody>
          <a:bodyPr>
            <a:normAutofit fontScale="90000"/>
          </a:bodyPr>
          <a:lstStyle/>
          <a:p>
            <a:pPr algn="ctr"/>
            <a:r>
              <a:rPr lang="en-US" dirty="0"/>
              <a:t>How We Do Business Makes ALL the Difference</a:t>
            </a:r>
          </a:p>
        </p:txBody>
      </p:sp>
      <p:sp>
        <p:nvSpPr>
          <p:cNvPr id="3" name="Content Placeholder 2">
            <a:extLst>
              <a:ext uri="{FF2B5EF4-FFF2-40B4-BE49-F238E27FC236}">
                <a16:creationId xmlns:a16="http://schemas.microsoft.com/office/drawing/2014/main" id="{722B6BA0-2DD7-055B-EA25-5463E58AE5FD}"/>
              </a:ext>
            </a:extLst>
          </p:cNvPr>
          <p:cNvSpPr>
            <a:spLocks noGrp="1"/>
          </p:cNvSpPr>
          <p:nvPr>
            <p:ph sz="half" idx="1"/>
          </p:nvPr>
        </p:nvSpPr>
        <p:spPr>
          <a:xfrm>
            <a:off x="4932413" y="4687030"/>
            <a:ext cx="1250879" cy="581002"/>
          </a:xfrm>
        </p:spPr>
        <p:txBody>
          <a:bodyPr>
            <a:normAutofit fontScale="92500" lnSpcReduction="20000"/>
          </a:bodyPr>
          <a:lstStyle/>
          <a:p>
            <a:r>
              <a:rPr lang="en-US" dirty="0">
                <a:solidFill>
                  <a:schemeClr val="bg1"/>
                </a:solidFill>
              </a:rPr>
              <a:t>Silos</a:t>
            </a:r>
          </a:p>
        </p:txBody>
      </p:sp>
      <p:sp>
        <p:nvSpPr>
          <p:cNvPr id="4" name="Content Placeholder 3">
            <a:extLst>
              <a:ext uri="{FF2B5EF4-FFF2-40B4-BE49-F238E27FC236}">
                <a16:creationId xmlns:a16="http://schemas.microsoft.com/office/drawing/2014/main" id="{E3A8A649-4A1F-338B-5BE9-DCA6C1768BE1}"/>
              </a:ext>
            </a:extLst>
          </p:cNvPr>
          <p:cNvSpPr>
            <a:spLocks noGrp="1"/>
          </p:cNvSpPr>
          <p:nvPr>
            <p:ph sz="half" idx="2"/>
          </p:nvPr>
        </p:nvSpPr>
        <p:spPr>
          <a:xfrm>
            <a:off x="6488121" y="1863881"/>
            <a:ext cx="2236342" cy="414273"/>
          </a:xfrm>
        </p:spPr>
        <p:txBody>
          <a:bodyPr>
            <a:normAutofit fontScale="92500" lnSpcReduction="20000"/>
          </a:bodyPr>
          <a:lstStyle/>
          <a:p>
            <a:r>
              <a:rPr lang="en-US" dirty="0"/>
              <a:t>Collaborative</a:t>
            </a:r>
          </a:p>
        </p:txBody>
      </p:sp>
      <p:pic>
        <p:nvPicPr>
          <p:cNvPr id="9" name="Picture 8" descr="A row of silos in a field&#10;&#10;Description automatically generated">
            <a:extLst>
              <a:ext uri="{FF2B5EF4-FFF2-40B4-BE49-F238E27FC236}">
                <a16:creationId xmlns:a16="http://schemas.microsoft.com/office/drawing/2014/main" id="{5F62CB65-5EB5-435F-B68B-675198513BCD}"/>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68991"/>
          <a:stretch/>
        </p:blipFill>
        <p:spPr>
          <a:xfrm>
            <a:off x="240160" y="2190679"/>
            <a:ext cx="1816494" cy="4270355"/>
          </a:xfrm>
          <a:prstGeom prst="rect">
            <a:avLst/>
          </a:prstGeom>
        </p:spPr>
      </p:pic>
    </p:spTree>
    <p:extLst>
      <p:ext uri="{BB962C8B-B14F-4D97-AF65-F5344CB8AC3E}">
        <p14:creationId xmlns:p14="http://schemas.microsoft.com/office/powerpoint/2010/main" val="14328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par>
                          <p:cTn id="28" fill="hold">
                            <p:stCondLst>
                              <p:cond delay="1000"/>
                            </p:stCondLst>
                            <p:childTnLst>
                              <p:par>
                                <p:cTn id="29" presetID="8" presetClass="emph" presetSubtype="0" fill="hold" nodeType="afterEffect">
                                  <p:stCondLst>
                                    <p:cond delay="0"/>
                                  </p:stCondLst>
                                  <p:childTnLst>
                                    <p:animRot by="-10800000">
                                      <p:cBhvr>
                                        <p:cTn id="30" dur="2000" fill="hold"/>
                                        <p:tgtEl>
                                          <p:spTgt spid="8"/>
                                        </p:tgtEl>
                                        <p:attrNameLst>
                                          <p:attrName>r</p:attrName>
                                        </p:attrNameLst>
                                      </p:cBhvr>
                                    </p:animRo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1870-E0CF-DE0F-46D3-C848C188FAE5}"/>
              </a:ext>
            </a:extLst>
          </p:cNvPr>
          <p:cNvSpPr>
            <a:spLocks noGrp="1"/>
          </p:cNvSpPr>
          <p:nvPr>
            <p:ph type="title"/>
          </p:nvPr>
        </p:nvSpPr>
        <p:spPr>
          <a:xfrm>
            <a:off x="838201" y="365125"/>
            <a:ext cx="10515600" cy="1470123"/>
          </a:xfrm>
        </p:spPr>
        <p:txBody>
          <a:bodyPr/>
          <a:lstStyle/>
          <a:p>
            <a:r>
              <a:rPr lang="en-US" dirty="0"/>
              <a:t>Encouraging Change</a:t>
            </a:r>
          </a:p>
        </p:txBody>
      </p:sp>
      <p:sp>
        <p:nvSpPr>
          <p:cNvPr id="3" name="Content Placeholder 2">
            <a:extLst>
              <a:ext uri="{FF2B5EF4-FFF2-40B4-BE49-F238E27FC236}">
                <a16:creationId xmlns:a16="http://schemas.microsoft.com/office/drawing/2014/main" id="{9A49767D-8825-F751-7A41-A5DFD022903F}"/>
              </a:ext>
            </a:extLst>
          </p:cNvPr>
          <p:cNvSpPr>
            <a:spLocks noGrp="1"/>
          </p:cNvSpPr>
          <p:nvPr>
            <p:ph sz="half" idx="1"/>
          </p:nvPr>
        </p:nvSpPr>
        <p:spPr>
          <a:xfrm>
            <a:off x="838201" y="2299563"/>
            <a:ext cx="4383019" cy="3230913"/>
          </a:xfrm>
        </p:spPr>
        <p:txBody>
          <a:bodyPr>
            <a:normAutofit/>
          </a:bodyPr>
          <a:lstStyle/>
          <a:p>
            <a:pPr marL="457200" indent="-457200">
              <a:buFont typeface="Arial" panose="020B0604020202020204" pitchFamily="34" charset="0"/>
              <a:buChar char="•"/>
            </a:pPr>
            <a:r>
              <a:rPr lang="en-US" dirty="0"/>
              <a:t>Create space</a:t>
            </a:r>
          </a:p>
          <a:p>
            <a:pPr marL="457200" indent="-457200">
              <a:buFont typeface="Arial" panose="020B0604020202020204" pitchFamily="34" charset="0"/>
              <a:buChar char="•"/>
            </a:pPr>
            <a:r>
              <a:rPr lang="en-US" dirty="0"/>
              <a:t>Engage stakeholders</a:t>
            </a:r>
          </a:p>
          <a:p>
            <a:pPr marL="1143000" lvl="1" indent="-457200"/>
            <a:r>
              <a:rPr lang="en-US" dirty="0"/>
              <a:t>Identify pain points, common goals</a:t>
            </a:r>
          </a:p>
          <a:p>
            <a:pPr marL="457200" indent="-457200">
              <a:buFont typeface="Arial" panose="020B0604020202020204" pitchFamily="34" charset="0"/>
              <a:buChar char="•"/>
            </a:pPr>
            <a:r>
              <a:rPr lang="en-US" dirty="0"/>
              <a:t>Implement solutions</a:t>
            </a:r>
          </a:p>
          <a:p>
            <a:pPr marL="457200" indent="-4572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A4033755-BAD2-6F30-B233-F6827CB562F0}"/>
              </a:ext>
            </a:extLst>
          </p:cNvPr>
          <p:cNvSpPr>
            <a:spLocks noGrp="1"/>
          </p:cNvSpPr>
          <p:nvPr>
            <p:ph sz="half" idx="2"/>
          </p:nvPr>
        </p:nvSpPr>
        <p:spPr/>
        <p:txBody>
          <a:bodyPr/>
          <a:lstStyle/>
          <a:p>
            <a:endParaRPr lang="en-US"/>
          </a:p>
        </p:txBody>
      </p:sp>
      <p:pic>
        <p:nvPicPr>
          <p:cNvPr id="7" name="Picture 6" descr="An elephant standing in the grass&#10;&#10;Description automatically generated">
            <a:extLst>
              <a:ext uri="{FF2B5EF4-FFF2-40B4-BE49-F238E27FC236}">
                <a16:creationId xmlns:a16="http://schemas.microsoft.com/office/drawing/2014/main" id="{58E4C951-1B4E-8FB2-C482-995BFC8040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13066" y="1919377"/>
            <a:ext cx="6564897" cy="4367754"/>
          </a:xfrm>
          <a:prstGeom prst="rect">
            <a:avLst/>
          </a:prstGeom>
        </p:spPr>
      </p:pic>
    </p:spTree>
    <p:extLst>
      <p:ext uri="{BB962C8B-B14F-4D97-AF65-F5344CB8AC3E}">
        <p14:creationId xmlns:p14="http://schemas.microsoft.com/office/powerpoint/2010/main" val="285862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4904C4-B93C-3095-7A57-81CEA0577F58}"/>
              </a:ext>
            </a:extLst>
          </p:cNvPr>
          <p:cNvSpPr/>
          <p:nvPr/>
        </p:nvSpPr>
        <p:spPr>
          <a:xfrm>
            <a:off x="1167967" y="1542817"/>
            <a:ext cx="2060860" cy="8555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59A96-D8EB-D071-B9F1-3AFD11C0CF57}"/>
              </a:ext>
            </a:extLst>
          </p:cNvPr>
          <p:cNvSpPr>
            <a:spLocks noGrp="1"/>
          </p:cNvSpPr>
          <p:nvPr>
            <p:ph type="title"/>
          </p:nvPr>
        </p:nvSpPr>
        <p:spPr>
          <a:xfrm>
            <a:off x="838200" y="224474"/>
            <a:ext cx="10515600" cy="1029566"/>
          </a:xfrm>
        </p:spPr>
        <p:txBody>
          <a:bodyPr/>
          <a:lstStyle/>
          <a:p>
            <a:pPr algn="ctr"/>
            <a:r>
              <a:rPr lang="en-US" dirty="0"/>
              <a:t>Thank you!</a:t>
            </a:r>
          </a:p>
        </p:txBody>
      </p:sp>
      <p:sp>
        <p:nvSpPr>
          <p:cNvPr id="3" name="Content Placeholder 2">
            <a:extLst>
              <a:ext uri="{FF2B5EF4-FFF2-40B4-BE49-F238E27FC236}">
                <a16:creationId xmlns:a16="http://schemas.microsoft.com/office/drawing/2014/main" id="{E3E06073-AA39-372E-E113-B5EB97E52565}"/>
              </a:ext>
            </a:extLst>
          </p:cNvPr>
          <p:cNvSpPr>
            <a:spLocks noGrp="1"/>
          </p:cNvSpPr>
          <p:nvPr>
            <p:ph sz="half" idx="1"/>
          </p:nvPr>
        </p:nvSpPr>
        <p:spPr>
          <a:xfrm>
            <a:off x="1279241" y="2662958"/>
            <a:ext cx="3724564" cy="1839428"/>
          </a:xfrm>
        </p:spPr>
        <p:txBody>
          <a:bodyPr>
            <a:normAutofit/>
          </a:bodyPr>
          <a:lstStyle/>
          <a:p>
            <a:pPr marL="0" marR="0">
              <a:spcBef>
                <a:spcPts val="0"/>
              </a:spcBef>
              <a:spcAft>
                <a:spcPts val="0"/>
              </a:spcAft>
            </a:pPr>
            <a:r>
              <a:rPr lang="en-US" sz="1800" b="1" dirty="0">
                <a:solidFill>
                  <a:srgbClr val="404040"/>
                </a:solidFill>
                <a:effectLst/>
                <a:latin typeface="+mn-lt"/>
                <a:ea typeface="Calibri" panose="020F0502020204030204" pitchFamily="34" charset="0"/>
                <a:cs typeface="Calibri" panose="020F0502020204030204" pitchFamily="34" charset="0"/>
              </a:rPr>
              <a:t>Crystal Bright</a:t>
            </a:r>
            <a:endParaRPr lang="en-US" sz="1800" dirty="0">
              <a:effectLst/>
              <a:latin typeface="+mn-lt"/>
              <a:ea typeface="Calibri" panose="020F0502020204030204" pitchFamily="34" charset="0"/>
              <a:cs typeface="Calibri" panose="020F0502020204030204" pitchFamily="34" charset="0"/>
            </a:endParaRPr>
          </a:p>
          <a:p>
            <a:pPr marL="0" marR="0">
              <a:spcBef>
                <a:spcPts val="0"/>
              </a:spcBef>
              <a:spcAft>
                <a:spcPts val="0"/>
              </a:spcAft>
            </a:pPr>
            <a:r>
              <a:rPr lang="en-US" sz="1800" i="1" dirty="0">
                <a:solidFill>
                  <a:srgbClr val="404040"/>
                </a:solidFill>
                <a:effectLst/>
                <a:latin typeface="+mn-lt"/>
                <a:ea typeface="Calibri" panose="020F0502020204030204" pitchFamily="34" charset="0"/>
                <a:cs typeface="Calibri" panose="020F0502020204030204" pitchFamily="34" charset="0"/>
              </a:rPr>
              <a:t>WorkSource System Coordinator</a:t>
            </a:r>
            <a:endParaRPr lang="en-US" sz="1800" dirty="0">
              <a:effectLst/>
              <a:latin typeface="+mn-lt"/>
              <a:ea typeface="Calibri" panose="020F0502020204030204" pitchFamily="34" charset="0"/>
              <a:cs typeface="Calibri" panose="020F0502020204030204" pitchFamily="34" charset="0"/>
            </a:endParaRPr>
          </a:p>
          <a:p>
            <a:pPr marL="0" marR="0">
              <a:spcBef>
                <a:spcPts val="0"/>
              </a:spcBef>
              <a:spcAft>
                <a:spcPts val="0"/>
              </a:spcAft>
            </a:pPr>
            <a:r>
              <a:rPr lang="en-US" sz="1800" b="1" dirty="0">
                <a:solidFill>
                  <a:srgbClr val="404040"/>
                </a:solidFill>
                <a:effectLst/>
                <a:latin typeface="+mn-lt"/>
                <a:ea typeface="Calibri" panose="020F0502020204030204" pitchFamily="34" charset="0"/>
                <a:cs typeface="Calibri" panose="020F0502020204030204" pitchFamily="34" charset="0"/>
              </a:rPr>
              <a:t>WorkSource Columbia Basin</a:t>
            </a:r>
            <a:endParaRPr lang="en-US" sz="1800" dirty="0">
              <a:effectLst/>
              <a:latin typeface="+mn-lt"/>
              <a:ea typeface="Calibri" panose="020F0502020204030204" pitchFamily="34" charset="0"/>
              <a:cs typeface="Calibri" panose="020F0502020204030204" pitchFamily="34" charset="0"/>
            </a:endParaRPr>
          </a:p>
          <a:p>
            <a:pPr marL="0" marR="0">
              <a:spcBef>
                <a:spcPts val="0"/>
              </a:spcBef>
              <a:spcAft>
                <a:spcPts val="0"/>
              </a:spcAft>
            </a:pPr>
            <a:r>
              <a:rPr lang="en-US" sz="1800" b="1" dirty="0">
                <a:solidFill>
                  <a:srgbClr val="404040"/>
                </a:solidFill>
                <a:effectLst/>
                <a:latin typeface="+mn-lt"/>
                <a:ea typeface="Calibri" panose="020F0502020204030204" pitchFamily="34" charset="0"/>
                <a:cs typeface="Calibri" panose="020F0502020204030204" pitchFamily="34" charset="0"/>
              </a:rPr>
              <a:t>P. </a:t>
            </a:r>
            <a:r>
              <a:rPr lang="en-US" sz="1800" dirty="0">
                <a:solidFill>
                  <a:srgbClr val="404040"/>
                </a:solidFill>
                <a:effectLst/>
                <a:latin typeface="+mn-lt"/>
                <a:ea typeface="Calibri" panose="020F0502020204030204" pitchFamily="34" charset="0"/>
                <a:cs typeface="Calibri" panose="020F0502020204030204" pitchFamily="34" charset="0"/>
              </a:rPr>
              <a:t>(509) 734-5887</a:t>
            </a:r>
            <a:endParaRPr lang="en-US" sz="1800" dirty="0">
              <a:effectLst/>
              <a:latin typeface="+mn-lt"/>
              <a:ea typeface="Calibri" panose="020F0502020204030204" pitchFamily="34" charset="0"/>
              <a:cs typeface="Calibri" panose="020F0502020204030204" pitchFamily="34" charset="0"/>
            </a:endParaRPr>
          </a:p>
          <a:p>
            <a:pPr marL="0" marR="0">
              <a:spcBef>
                <a:spcPts val="0"/>
              </a:spcBef>
              <a:spcAft>
                <a:spcPts val="0"/>
              </a:spcAft>
            </a:pPr>
            <a:r>
              <a:rPr lang="en-US" sz="1800" b="1" dirty="0">
                <a:solidFill>
                  <a:srgbClr val="404040"/>
                </a:solidFill>
                <a:effectLst/>
                <a:latin typeface="+mn-lt"/>
                <a:ea typeface="Calibri" panose="020F0502020204030204" pitchFamily="34" charset="0"/>
                <a:cs typeface="Calibri" panose="020F0502020204030204" pitchFamily="34" charset="0"/>
              </a:rPr>
              <a:t>E. </a:t>
            </a:r>
            <a:r>
              <a:rPr lang="en-US" sz="1800" u="sng" dirty="0">
                <a:solidFill>
                  <a:srgbClr val="0563C1"/>
                </a:solidFill>
                <a:effectLst/>
                <a:latin typeface="+mn-lt"/>
                <a:ea typeface="Calibri" panose="020F0502020204030204" pitchFamily="34" charset="0"/>
                <a:cs typeface="Calibri" panose="020F0502020204030204" pitchFamily="34" charset="0"/>
                <a:hlinkClick r:id="rId2"/>
              </a:rPr>
              <a:t>crystal.bright@esd.wa.gov</a:t>
            </a:r>
            <a:r>
              <a:rPr lang="en-US" sz="1800" dirty="0">
                <a:effectLst/>
                <a:latin typeface="+mn-lt"/>
                <a:ea typeface="Calibri" panose="020F0502020204030204" pitchFamily="34" charset="0"/>
                <a:cs typeface="Calibri" panose="020F0502020204030204" pitchFamily="34" charset="0"/>
              </a:rPr>
              <a:t> </a:t>
            </a:r>
          </a:p>
        </p:txBody>
      </p:sp>
      <p:sp>
        <p:nvSpPr>
          <p:cNvPr id="4" name="Content Placeholder 3">
            <a:extLst>
              <a:ext uri="{FF2B5EF4-FFF2-40B4-BE49-F238E27FC236}">
                <a16:creationId xmlns:a16="http://schemas.microsoft.com/office/drawing/2014/main" id="{879A98F3-FF09-9677-51F2-B9169880B54F}"/>
              </a:ext>
            </a:extLst>
          </p:cNvPr>
          <p:cNvSpPr>
            <a:spLocks noGrp="1"/>
          </p:cNvSpPr>
          <p:nvPr>
            <p:ph sz="half" idx="2"/>
          </p:nvPr>
        </p:nvSpPr>
        <p:spPr>
          <a:xfrm>
            <a:off x="6735619" y="2662958"/>
            <a:ext cx="4486562" cy="3230913"/>
          </a:xfrm>
        </p:spPr>
        <p:txBody>
          <a:bodyPr/>
          <a:lstStyle/>
          <a:p>
            <a:pPr marL="0" marR="0">
              <a:spcBef>
                <a:spcPts val="0"/>
              </a:spcBef>
              <a:spcAft>
                <a:spcPts val="0"/>
              </a:spcAft>
            </a:pPr>
            <a:r>
              <a:rPr lang="en-US" sz="1800" b="1" dirty="0">
                <a:effectLst/>
                <a:latin typeface="+mn-lt"/>
                <a:ea typeface="Calibri" panose="020F0502020204030204" pitchFamily="34" charset="0"/>
              </a:rPr>
              <a:t>Scott Koopman</a:t>
            </a:r>
          </a:p>
          <a:p>
            <a:pPr marL="0" marR="0">
              <a:spcBef>
                <a:spcPts val="0"/>
              </a:spcBef>
              <a:spcAft>
                <a:spcPts val="0"/>
              </a:spcAft>
            </a:pPr>
            <a:r>
              <a:rPr lang="en-US" sz="1800" i="1" dirty="0">
                <a:effectLst/>
                <a:latin typeface="+mn-lt"/>
                <a:ea typeface="Calibri" panose="020F0502020204030204" pitchFamily="34" charset="0"/>
              </a:rPr>
              <a:t>Director for the Workforce Education Center</a:t>
            </a:r>
          </a:p>
          <a:p>
            <a:pPr marL="0" marR="0">
              <a:spcBef>
                <a:spcPts val="0"/>
              </a:spcBef>
              <a:spcAft>
                <a:spcPts val="0"/>
              </a:spcAft>
            </a:pPr>
            <a:r>
              <a:rPr lang="en-US" sz="1800" b="1" dirty="0">
                <a:latin typeface="+mn-lt"/>
                <a:ea typeface="Calibri" panose="020F0502020204030204" pitchFamily="34" charset="0"/>
              </a:rPr>
              <a:t>Columbia Basin College</a:t>
            </a:r>
            <a:endParaRPr lang="en-US" sz="1800" b="1" dirty="0">
              <a:effectLst/>
              <a:latin typeface="+mn-lt"/>
              <a:ea typeface="Calibri" panose="020F0502020204030204" pitchFamily="34" charset="0"/>
            </a:endParaRPr>
          </a:p>
          <a:p>
            <a:pPr marL="0" marR="0">
              <a:spcBef>
                <a:spcPts val="0"/>
              </a:spcBef>
              <a:spcAft>
                <a:spcPts val="0"/>
              </a:spcAft>
            </a:pPr>
            <a:r>
              <a:rPr lang="en-US" sz="1800" b="1" dirty="0">
                <a:effectLst/>
                <a:latin typeface="+mn-lt"/>
                <a:ea typeface="Calibri" panose="020F0502020204030204" pitchFamily="34" charset="0"/>
              </a:rPr>
              <a:t>P. </a:t>
            </a:r>
            <a:r>
              <a:rPr lang="en-US" sz="1800" dirty="0">
                <a:effectLst/>
                <a:latin typeface="+mn-lt"/>
                <a:ea typeface="Calibri" panose="020F0502020204030204" pitchFamily="34" charset="0"/>
              </a:rPr>
              <a:t>(509) 542-4443</a:t>
            </a:r>
          </a:p>
          <a:p>
            <a:pPr marL="0" marR="0">
              <a:spcBef>
                <a:spcPts val="0"/>
              </a:spcBef>
              <a:spcAft>
                <a:spcPts val="0"/>
              </a:spcAft>
            </a:pPr>
            <a:r>
              <a:rPr lang="en-US" sz="1800" b="1" dirty="0">
                <a:solidFill>
                  <a:srgbClr val="404040"/>
                </a:solidFill>
                <a:effectLst/>
                <a:latin typeface="+mn-lt"/>
                <a:ea typeface="Calibri" panose="020F0502020204030204" pitchFamily="34" charset="0"/>
              </a:rPr>
              <a:t>E. </a:t>
            </a:r>
            <a:r>
              <a:rPr lang="en-US" sz="1800" u="sng" dirty="0">
                <a:solidFill>
                  <a:srgbClr val="0563C1"/>
                </a:solidFill>
                <a:effectLst/>
                <a:latin typeface="+mn-lt"/>
                <a:ea typeface="Calibri" panose="020F0502020204030204" pitchFamily="34" charset="0"/>
                <a:hlinkClick r:id="rId3"/>
              </a:rPr>
              <a:t>skoopman@columbiabasin.edu</a:t>
            </a:r>
            <a:endParaRPr lang="en-US" sz="1800" dirty="0">
              <a:effectLst/>
              <a:latin typeface="+mn-lt"/>
              <a:ea typeface="Calibri" panose="020F0502020204030204" pitchFamily="34" charset="0"/>
            </a:endParaRPr>
          </a:p>
        </p:txBody>
      </p:sp>
      <p:pic>
        <p:nvPicPr>
          <p:cNvPr id="11" name="Picture 10">
            <a:extLst>
              <a:ext uri="{FF2B5EF4-FFF2-40B4-BE49-F238E27FC236}">
                <a16:creationId xmlns:a16="http://schemas.microsoft.com/office/drawing/2014/main" id="{CC884504-F235-03E8-0E52-C814B81F9A9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74336" y="1807438"/>
            <a:ext cx="1854491" cy="636575"/>
          </a:xfrm>
          <a:prstGeom prst="rect">
            <a:avLst/>
          </a:prstGeom>
        </p:spPr>
      </p:pic>
      <p:pic>
        <p:nvPicPr>
          <p:cNvPr id="12" name="Picture 11" descr="Columbia Basin College Has A New Image – 610 KONA">
            <a:extLst>
              <a:ext uri="{FF2B5EF4-FFF2-40B4-BE49-F238E27FC236}">
                <a16:creationId xmlns:a16="http://schemas.microsoft.com/office/drawing/2014/main" id="{3D0095A7-467A-786E-8D7C-4F154B63CD9A}"/>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735619" y="1607035"/>
            <a:ext cx="1937601" cy="971253"/>
          </a:xfrm>
          <a:prstGeom prst="rect">
            <a:avLst/>
          </a:prstGeom>
          <a:noFill/>
          <a:ln>
            <a:noFill/>
          </a:ln>
        </p:spPr>
      </p:pic>
      <p:sp>
        <p:nvSpPr>
          <p:cNvPr id="15" name="TextBox 14">
            <a:extLst>
              <a:ext uri="{FF2B5EF4-FFF2-40B4-BE49-F238E27FC236}">
                <a16:creationId xmlns:a16="http://schemas.microsoft.com/office/drawing/2014/main" id="{177B3934-443D-A372-D513-66F83E1863C5}"/>
              </a:ext>
            </a:extLst>
          </p:cNvPr>
          <p:cNvSpPr txBox="1"/>
          <p:nvPr/>
        </p:nvSpPr>
        <p:spPr>
          <a:xfrm>
            <a:off x="3021875" y="5392397"/>
            <a:ext cx="6148250" cy="707886"/>
          </a:xfrm>
          <a:prstGeom prst="rect">
            <a:avLst/>
          </a:prstGeom>
          <a:noFill/>
        </p:spPr>
        <p:txBody>
          <a:bodyPr wrap="square">
            <a:spAutoFit/>
          </a:bodyPr>
          <a:lstStyle/>
          <a:p>
            <a:pPr algn="ctr"/>
            <a:r>
              <a:rPr lang="en-US" sz="2000" i="1" dirty="0"/>
              <a:t>“Alone, we can do so little; together, we can do so much.” ~Helen Keller</a:t>
            </a:r>
          </a:p>
        </p:txBody>
      </p:sp>
    </p:spTree>
    <p:extLst>
      <p:ext uri="{BB962C8B-B14F-4D97-AF65-F5344CB8AC3E}">
        <p14:creationId xmlns:p14="http://schemas.microsoft.com/office/powerpoint/2010/main" val="26222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6" name="Picture 8" descr="Cartoon business people collection">
            <a:extLst>
              <a:ext uri="{FF2B5EF4-FFF2-40B4-BE49-F238E27FC236}">
                <a16:creationId xmlns:a16="http://schemas.microsoft.com/office/drawing/2014/main" id="{8FD6B181-0556-408C-B0B7-CDF2298A0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244" y="3612952"/>
            <a:ext cx="3146205" cy="2095795"/>
          </a:xfrm>
          <a:prstGeom prst="rect">
            <a:avLst/>
          </a:prstGeom>
          <a:noFill/>
          <a:extLst>
            <a:ext uri="{909E8E84-426E-40DD-AFC4-6F175D3DCCD1}">
              <a14:hiddenFill xmlns:a14="http://schemas.microsoft.com/office/drawing/2010/main">
                <a:solidFill>
                  <a:srgbClr val="FFFFFF"/>
                </a:solidFill>
              </a14:hiddenFill>
            </a:ext>
          </a:extLst>
        </p:spPr>
      </p:pic>
      <p:sp>
        <p:nvSpPr>
          <p:cNvPr id="8" name="Arrow: Curved Up 7">
            <a:extLst>
              <a:ext uri="{FF2B5EF4-FFF2-40B4-BE49-F238E27FC236}">
                <a16:creationId xmlns:a16="http://schemas.microsoft.com/office/drawing/2014/main" id="{C58A5B03-3DA3-4F43-B53E-2014865B32DA}"/>
              </a:ext>
            </a:extLst>
          </p:cNvPr>
          <p:cNvSpPr/>
          <p:nvPr/>
        </p:nvSpPr>
        <p:spPr>
          <a:xfrm rot="14579988">
            <a:off x="2871844" y="3189585"/>
            <a:ext cx="2882005" cy="1045151"/>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279FBF13-09E9-4967-A351-012F9F366B9D}"/>
              </a:ext>
            </a:extLst>
          </p:cNvPr>
          <p:cNvSpPr/>
          <p:nvPr/>
        </p:nvSpPr>
        <p:spPr>
          <a:xfrm rot="19639722">
            <a:off x="2198427" y="1707378"/>
            <a:ext cx="3849409" cy="991305"/>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1EE64D3-A03D-4DB5-9AF7-C361E99DD2F9}"/>
              </a:ext>
            </a:extLst>
          </p:cNvPr>
          <p:cNvSpPr>
            <a:spLocks noGrp="1"/>
          </p:cNvSpPr>
          <p:nvPr>
            <p:ph type="title"/>
          </p:nvPr>
        </p:nvSpPr>
        <p:spPr>
          <a:xfrm>
            <a:off x="838200" y="365126"/>
            <a:ext cx="10515600" cy="817596"/>
          </a:xfrm>
        </p:spPr>
        <p:txBody>
          <a:bodyPr>
            <a:noAutofit/>
            <a:scene3d>
              <a:camera prst="orthographicFront"/>
              <a:lightRig rig="soft" dir="t">
                <a:rot lat="0" lon="0" rev="15600000"/>
              </a:lightRig>
            </a:scene3d>
            <a:sp3d extrusionH="57150" prstMaterial="softEdge">
              <a:bevelT w="25400" h="38100"/>
            </a:sp3d>
          </a:bodyPr>
          <a:lstStyle/>
          <a:p>
            <a:r>
              <a:rPr lang="en-US" sz="4800" b="1" dirty="0">
                <a:ln>
                  <a:solidFill>
                    <a:schemeClr val="accent4">
                      <a:lumMod val="50000"/>
                    </a:schemeClr>
                  </a:solidFill>
                </a:ln>
                <a:solidFill>
                  <a:schemeClr val="accent4"/>
                </a:solidFill>
              </a:rPr>
              <a:t>The Goal of Workforce Efforts</a:t>
            </a:r>
          </a:p>
        </p:txBody>
      </p:sp>
      <p:sp>
        <p:nvSpPr>
          <p:cNvPr id="3" name="Content Placeholder 2">
            <a:extLst>
              <a:ext uri="{FF2B5EF4-FFF2-40B4-BE49-F238E27FC236}">
                <a16:creationId xmlns:a16="http://schemas.microsoft.com/office/drawing/2014/main" id="{002CC8CF-F01E-4D7C-B982-FE2B9F2B1CE8}"/>
              </a:ext>
            </a:extLst>
          </p:cNvPr>
          <p:cNvSpPr>
            <a:spLocks noGrp="1"/>
          </p:cNvSpPr>
          <p:nvPr>
            <p:ph idx="1"/>
          </p:nvPr>
        </p:nvSpPr>
        <p:spPr>
          <a:xfrm rot="21311787">
            <a:off x="818448" y="3998560"/>
            <a:ext cx="3092020" cy="1532728"/>
          </a:xfrm>
        </p:spPr>
        <p:txBody>
          <a:bodyPr>
            <a:normAutofit fontScale="85000" lnSpcReduction="20000"/>
          </a:bodyPr>
          <a:lstStyle/>
          <a:p>
            <a:pPr marL="0" indent="0">
              <a:buNone/>
            </a:pPr>
            <a:r>
              <a:rPr lang="en-US" b="1" dirty="0"/>
              <a:t>Outputs: </a:t>
            </a:r>
          </a:p>
          <a:p>
            <a:pPr marL="0" indent="0">
              <a:buNone/>
            </a:pPr>
            <a:r>
              <a:rPr lang="en-US" dirty="0"/>
              <a:t>appointments, enrollment, FTE, applications, training, meetings</a:t>
            </a:r>
          </a:p>
        </p:txBody>
      </p:sp>
      <p:pic>
        <p:nvPicPr>
          <p:cNvPr id="2050" name="Picture 2" descr="Diversity and inclusion poster Diversity equity and inclusion concept Generative AI">
            <a:extLst>
              <a:ext uri="{FF2B5EF4-FFF2-40B4-BE49-F238E27FC236}">
                <a16:creationId xmlns:a16="http://schemas.microsoft.com/office/drawing/2014/main" id="{908C86DD-3F61-40FE-9727-14066558B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1905">
            <a:off x="5805681" y="1686134"/>
            <a:ext cx="5962650" cy="19240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6A79173-3B93-4B93-88B8-B47615BE47E9}"/>
              </a:ext>
            </a:extLst>
          </p:cNvPr>
          <p:cNvSpPr txBox="1">
            <a:spLocks/>
          </p:cNvSpPr>
          <p:nvPr/>
        </p:nvSpPr>
        <p:spPr>
          <a:xfrm rot="232384">
            <a:off x="6104433" y="1262176"/>
            <a:ext cx="4553835" cy="4673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Fira Sans" panose="020B0503050000020004" pitchFamily="34" charset="0"/>
              </a:rPr>
              <a:t>Outcomes:</a:t>
            </a:r>
            <a:r>
              <a:rPr lang="en-US" dirty="0">
                <a:latin typeface="Fira Sans" panose="020B0503050000020004" pitchFamily="34" charset="0"/>
              </a:rPr>
              <a:t> Changed Lives</a:t>
            </a:r>
          </a:p>
        </p:txBody>
      </p:sp>
      <p:pic>
        <p:nvPicPr>
          <p:cNvPr id="2052" name="Picture 4" descr="PlusSize CEOs Manager A Celebration of Diversity and Confidence Through Digital Empowering">
            <a:extLst>
              <a:ext uri="{FF2B5EF4-FFF2-40B4-BE49-F238E27FC236}">
                <a16:creationId xmlns:a16="http://schemas.microsoft.com/office/drawing/2014/main" id="{30C88133-53D6-492B-B504-BB2FCDBAF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29929">
            <a:off x="702805" y="1411955"/>
            <a:ext cx="2536449" cy="25364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sh Icon Flat">
            <a:extLst>
              <a:ext uri="{FF2B5EF4-FFF2-40B4-BE49-F238E27FC236}">
                <a16:creationId xmlns:a16="http://schemas.microsoft.com/office/drawing/2014/main" id="{5D765578-F741-4A34-AFB1-1BC4B3AF30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059" b="22362"/>
          <a:stretch/>
        </p:blipFill>
        <p:spPr bwMode="auto">
          <a:xfrm>
            <a:off x="3827363" y="3918721"/>
            <a:ext cx="2528743" cy="140545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B28FDFE-8B3C-44E4-8091-5AAF83207AD4}"/>
              </a:ext>
            </a:extLst>
          </p:cNvPr>
          <p:cNvSpPr txBox="1">
            <a:spLocks/>
          </p:cNvSpPr>
          <p:nvPr/>
        </p:nvSpPr>
        <p:spPr>
          <a:xfrm>
            <a:off x="9766587" y="3929450"/>
            <a:ext cx="1994778" cy="16251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Fira Sans" panose="020B0503050000020004" pitchFamily="34" charset="0"/>
              </a:rPr>
              <a:t>Inputs: </a:t>
            </a:r>
          </a:p>
          <a:p>
            <a:pPr marL="0" indent="0">
              <a:buFont typeface="Arial" panose="020B0604020202020204" pitchFamily="34" charset="0"/>
              <a:buNone/>
            </a:pPr>
            <a:r>
              <a:rPr lang="en-US" dirty="0">
                <a:latin typeface="Fira Sans" panose="020B0503050000020004" pitchFamily="34" charset="0"/>
              </a:rPr>
              <a:t>funding, programs, staff</a:t>
            </a:r>
          </a:p>
        </p:txBody>
      </p:sp>
    </p:spTree>
    <p:extLst>
      <p:ext uri="{BB962C8B-B14F-4D97-AF65-F5344CB8AC3E}">
        <p14:creationId xmlns:p14="http://schemas.microsoft.com/office/powerpoint/2010/main" val="1283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par>
                                <p:cTn id="10" presetID="53" presetClass="entr" presetSubtype="16" fill="hold" nodeType="with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p:cTn id="12" dur="500" fill="hold"/>
                                        <p:tgtEl>
                                          <p:spTgt spid="2056"/>
                                        </p:tgtEl>
                                        <p:attrNameLst>
                                          <p:attrName>ppt_w</p:attrName>
                                        </p:attrNameLst>
                                      </p:cBhvr>
                                      <p:tavLst>
                                        <p:tav tm="0">
                                          <p:val>
                                            <p:fltVal val="0"/>
                                          </p:val>
                                        </p:tav>
                                        <p:tav tm="100000">
                                          <p:val>
                                            <p:strVal val="#ppt_w"/>
                                          </p:val>
                                        </p:tav>
                                      </p:tavLst>
                                    </p:anim>
                                    <p:anim calcmode="lin" valueType="num">
                                      <p:cBhvr>
                                        <p:cTn id="13" dur="500" fill="hold"/>
                                        <p:tgtEl>
                                          <p:spTgt spid="2056"/>
                                        </p:tgtEl>
                                        <p:attrNameLst>
                                          <p:attrName>ppt_h</p:attrName>
                                        </p:attrNameLst>
                                      </p:cBhvr>
                                      <p:tavLst>
                                        <p:tav tm="0">
                                          <p:val>
                                            <p:fltVal val="0"/>
                                          </p:val>
                                        </p:tav>
                                        <p:tav tm="100000">
                                          <p:val>
                                            <p:strVal val="#ppt_h"/>
                                          </p:val>
                                        </p:tav>
                                      </p:tavLst>
                                    </p:anim>
                                    <p:animEffect transition="in" filter="fade">
                                      <p:cBhvr>
                                        <p:cTn id="14" dur="500"/>
                                        <p:tgtEl>
                                          <p:spTgt spid="205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up)">
                                      <p:cBhvr>
                                        <p:cTn id="26" dur="500"/>
                                        <p:tgtEl>
                                          <p:spTgt spid="3">
                                            <p:txEl>
                                              <p:pRg st="0" end="0"/>
                                            </p:txEl>
                                          </p:spTgt>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up)">
                                      <p:cBhvr>
                                        <p:cTn id="30" dur="500"/>
                                        <p:tgtEl>
                                          <p:spTgt spid="3">
                                            <p:txEl>
                                              <p:pRg st="1" end="1"/>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circle(in)">
                                      <p:cBhvr>
                                        <p:cTn id="33" dur="20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500"/>
                            </p:stCondLst>
                            <p:childTnLst>
                              <p:par>
                                <p:cTn id="40" presetID="13" presetClass="entr" presetSubtype="32" fill="hold" nodeType="after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plus(out)">
                                      <p:cBhvr>
                                        <p:cTn id="42" dur="2000"/>
                                        <p:tgtEl>
                                          <p:spTgt spid="205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Free vector hand drawn professor cartoon illustration">
            <a:extLst>
              <a:ext uri="{FF2B5EF4-FFF2-40B4-BE49-F238E27FC236}">
                <a16:creationId xmlns:a16="http://schemas.microsoft.com/office/drawing/2014/main" id="{D4ADDEE8-25F3-48EB-B313-9E9231A2C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28" y="1118886"/>
            <a:ext cx="3695504" cy="36955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 simple sketch of a girl joining a triathlon competition">
            <a:extLst>
              <a:ext uri="{FF2B5EF4-FFF2-40B4-BE49-F238E27FC236}">
                <a16:creationId xmlns:a16="http://schemas.microsoft.com/office/drawing/2014/main" id="{EB83D88D-1F5C-4B8A-9F1C-6FDD8B3BE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114" y="1689337"/>
            <a:ext cx="2635797" cy="4024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80AA55-C0BC-4EA9-BFEB-F0B84097F07F}"/>
              </a:ext>
            </a:extLst>
          </p:cNvPr>
          <p:cNvSpPr>
            <a:spLocks noGrp="1"/>
          </p:cNvSpPr>
          <p:nvPr>
            <p:ph type="title"/>
          </p:nvPr>
        </p:nvSpPr>
        <p:spPr>
          <a:xfrm>
            <a:off x="838200" y="155400"/>
            <a:ext cx="10515600" cy="1064720"/>
          </a:xfrm>
        </p:spPr>
        <p:txBody>
          <a:bodyPr>
            <a:normAutofit/>
            <a:scene3d>
              <a:camera prst="orthographicFront"/>
              <a:lightRig rig="threePt" dir="t"/>
            </a:scene3d>
            <a:sp3d extrusionH="57150">
              <a:bevelT w="82550" h="38100" prst="coolSlant"/>
            </a:sp3d>
          </a:bodyPr>
          <a:lstStyle/>
          <a:p>
            <a:pPr algn="ctr"/>
            <a:r>
              <a:rPr lang="en-US" sz="5400" dirty="0">
                <a:ln>
                  <a:solidFill>
                    <a:schemeClr val="accent4">
                      <a:lumMod val="50000"/>
                    </a:schemeClr>
                  </a:solidFill>
                </a:ln>
                <a:solidFill>
                  <a:srgbClr val="FFC000"/>
                </a:solidFill>
              </a:rPr>
              <a:t>What are the hurdles?</a:t>
            </a:r>
          </a:p>
        </p:txBody>
      </p:sp>
      <p:sp>
        <p:nvSpPr>
          <p:cNvPr id="3" name="Content Placeholder 2">
            <a:extLst>
              <a:ext uri="{FF2B5EF4-FFF2-40B4-BE49-F238E27FC236}">
                <a16:creationId xmlns:a16="http://schemas.microsoft.com/office/drawing/2014/main" id="{6A86B5CA-85CE-4353-95E9-8D6BD44E9E5A}"/>
              </a:ext>
            </a:extLst>
          </p:cNvPr>
          <p:cNvSpPr>
            <a:spLocks noGrp="1"/>
          </p:cNvSpPr>
          <p:nvPr>
            <p:ph idx="1"/>
          </p:nvPr>
        </p:nvSpPr>
        <p:spPr>
          <a:xfrm>
            <a:off x="1052301" y="1689337"/>
            <a:ext cx="2041634" cy="1064720"/>
          </a:xfrm>
        </p:spPr>
        <p:txBody>
          <a:bodyPr>
            <a:noAutofit/>
          </a:bodyPr>
          <a:lstStyle/>
          <a:p>
            <a:pPr marL="0" indent="0">
              <a:buNone/>
            </a:pPr>
            <a:r>
              <a:rPr lang="en-US" sz="3600" dirty="0"/>
              <a:t>For clients?</a:t>
            </a:r>
          </a:p>
        </p:txBody>
      </p:sp>
      <p:sp>
        <p:nvSpPr>
          <p:cNvPr id="5" name="Content Placeholder 2">
            <a:extLst>
              <a:ext uri="{FF2B5EF4-FFF2-40B4-BE49-F238E27FC236}">
                <a16:creationId xmlns:a16="http://schemas.microsoft.com/office/drawing/2014/main" id="{56E13DC2-0909-46F1-BF1A-E51DA4ACE616}"/>
              </a:ext>
            </a:extLst>
          </p:cNvPr>
          <p:cNvSpPr txBox="1">
            <a:spLocks/>
          </p:cNvSpPr>
          <p:nvPr/>
        </p:nvSpPr>
        <p:spPr>
          <a:xfrm>
            <a:off x="6832628" y="5036063"/>
            <a:ext cx="4167881" cy="1064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3600" dirty="0">
                <a:latin typeface="Fira Sans" panose="020B0503050000020004" pitchFamily="34" charset="0"/>
              </a:rPr>
              <a:t>For practitioners?</a:t>
            </a:r>
          </a:p>
        </p:txBody>
      </p:sp>
    </p:spTree>
    <p:extLst>
      <p:ext uri="{BB962C8B-B14F-4D97-AF65-F5344CB8AC3E}">
        <p14:creationId xmlns:p14="http://schemas.microsoft.com/office/powerpoint/2010/main" val="41644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circle(out)">
                                      <p:cBhvr>
                                        <p:cTn id="29" dur="500"/>
                                        <p:tgtEl>
                                          <p:spTgt spid="307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hand drawing a diagram&#10;&#10;Description automatically generated">
            <a:extLst>
              <a:ext uri="{FF2B5EF4-FFF2-40B4-BE49-F238E27FC236}">
                <a16:creationId xmlns:a16="http://schemas.microsoft.com/office/drawing/2014/main" id="{2E689B0D-16AC-3F56-B25E-5120C8980DC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477" b="8269"/>
          <a:stretch/>
        </p:blipFill>
        <p:spPr>
          <a:xfrm>
            <a:off x="1215806" y="108857"/>
            <a:ext cx="9760387" cy="5489198"/>
          </a:xfrm>
          <a:prstGeom prst="rect">
            <a:avLst/>
          </a:prstGeom>
        </p:spPr>
      </p:pic>
    </p:spTree>
    <p:extLst>
      <p:ext uri="{BB962C8B-B14F-4D97-AF65-F5344CB8AC3E}">
        <p14:creationId xmlns:p14="http://schemas.microsoft.com/office/powerpoint/2010/main" val="114856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9A27-DDBD-4342-9E39-C9DEF592E3E2}"/>
              </a:ext>
            </a:extLst>
          </p:cNvPr>
          <p:cNvSpPr>
            <a:spLocks noGrp="1"/>
          </p:cNvSpPr>
          <p:nvPr>
            <p:ph type="title"/>
          </p:nvPr>
        </p:nvSpPr>
        <p:spPr>
          <a:xfrm>
            <a:off x="513103" y="157682"/>
            <a:ext cx="11165793" cy="1460500"/>
          </a:xfrm>
        </p:spPr>
        <p:txBody>
          <a:bodyPr>
            <a:normAutofit fontScale="90000"/>
          </a:bodyPr>
          <a:lstStyle/>
          <a:p>
            <a:pPr marL="0" indent="0" algn="ctr">
              <a:buNone/>
            </a:pPr>
            <a:r>
              <a:rPr lang="en-US" dirty="0"/>
              <a:t>Effort 1: </a:t>
            </a:r>
            <a:br>
              <a:rPr lang="en-US" dirty="0"/>
            </a:br>
            <a:r>
              <a:rPr lang="en-US" i="1" dirty="0"/>
              <a:t>Co-Located Outreach and Training Specialist</a:t>
            </a:r>
          </a:p>
        </p:txBody>
      </p:sp>
      <p:pic>
        <p:nvPicPr>
          <p:cNvPr id="5122" name="Picture 2" descr="WorkSourceWA">
            <a:extLst>
              <a:ext uri="{FF2B5EF4-FFF2-40B4-BE49-F238E27FC236}">
                <a16:creationId xmlns:a16="http://schemas.microsoft.com/office/drawing/2014/main" id="{DFEB89A5-355D-4E83-A069-5D737F79F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21" y="1826018"/>
            <a:ext cx="3893337" cy="38933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lumbia Basin CollegeStudent Recreation Center - MW Engineers">
            <a:extLst>
              <a:ext uri="{FF2B5EF4-FFF2-40B4-BE49-F238E27FC236}">
                <a16:creationId xmlns:a16="http://schemas.microsoft.com/office/drawing/2014/main" id="{29D5AE1B-1BC7-4F6E-AF51-6C9B61DA28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75" t="-1379" r="-30675" b="25057"/>
          <a:stretch/>
        </p:blipFill>
        <p:spPr bwMode="auto">
          <a:xfrm>
            <a:off x="6520873" y="1717347"/>
            <a:ext cx="7859323" cy="4002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ridge over water at night&#10;&#10;Description automatically generated">
            <a:extLst>
              <a:ext uri="{FF2B5EF4-FFF2-40B4-BE49-F238E27FC236}">
                <a16:creationId xmlns:a16="http://schemas.microsoft.com/office/drawing/2014/main" id="{A443353D-67F4-4BBA-C3B1-D25D8CDB501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941166" y="2586682"/>
            <a:ext cx="2743200" cy="1828800"/>
          </a:xfrm>
          <a:prstGeom prst="rect">
            <a:avLst/>
          </a:prstGeom>
        </p:spPr>
      </p:pic>
    </p:spTree>
    <p:extLst>
      <p:ext uri="{BB962C8B-B14F-4D97-AF65-F5344CB8AC3E}">
        <p14:creationId xmlns:p14="http://schemas.microsoft.com/office/powerpoint/2010/main" val="13259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30D9-9A6A-B3C0-354B-25FC7BE1DF98}"/>
              </a:ext>
            </a:extLst>
          </p:cNvPr>
          <p:cNvSpPr>
            <a:spLocks noGrp="1"/>
          </p:cNvSpPr>
          <p:nvPr>
            <p:ph type="title"/>
          </p:nvPr>
        </p:nvSpPr>
        <p:spPr>
          <a:xfrm>
            <a:off x="762001" y="364492"/>
            <a:ext cx="10515600" cy="923744"/>
          </a:xfrm>
        </p:spPr>
        <p:txBody>
          <a:bodyPr/>
          <a:lstStyle/>
          <a:p>
            <a:pPr algn="ctr"/>
            <a:r>
              <a:rPr lang="en-US" dirty="0"/>
              <a:t>It’s a NEW DAY</a:t>
            </a:r>
          </a:p>
        </p:txBody>
      </p:sp>
      <p:sp>
        <p:nvSpPr>
          <p:cNvPr id="3" name="Content Placeholder 2">
            <a:extLst>
              <a:ext uri="{FF2B5EF4-FFF2-40B4-BE49-F238E27FC236}">
                <a16:creationId xmlns:a16="http://schemas.microsoft.com/office/drawing/2014/main" id="{722B6BA0-2DD7-055B-EA25-5463E58AE5FD}"/>
              </a:ext>
            </a:extLst>
          </p:cNvPr>
          <p:cNvSpPr>
            <a:spLocks noGrp="1"/>
          </p:cNvSpPr>
          <p:nvPr>
            <p:ph sz="half" idx="1"/>
          </p:nvPr>
        </p:nvSpPr>
        <p:spPr>
          <a:xfrm>
            <a:off x="1143000" y="1388329"/>
            <a:ext cx="5181600" cy="3230913"/>
          </a:xfrm>
        </p:spPr>
        <p:txBody>
          <a:bodyPr/>
          <a:lstStyle/>
          <a:p>
            <a:r>
              <a:rPr lang="en-US" dirty="0"/>
              <a:t>Historical Path</a:t>
            </a:r>
          </a:p>
        </p:txBody>
      </p:sp>
      <p:sp>
        <p:nvSpPr>
          <p:cNvPr id="4" name="Content Placeholder 3">
            <a:extLst>
              <a:ext uri="{FF2B5EF4-FFF2-40B4-BE49-F238E27FC236}">
                <a16:creationId xmlns:a16="http://schemas.microsoft.com/office/drawing/2014/main" id="{E3A8A649-4A1F-338B-5BE9-DCA6C1768BE1}"/>
              </a:ext>
            </a:extLst>
          </p:cNvPr>
          <p:cNvSpPr>
            <a:spLocks noGrp="1"/>
          </p:cNvSpPr>
          <p:nvPr>
            <p:ph sz="half" idx="2"/>
          </p:nvPr>
        </p:nvSpPr>
        <p:spPr>
          <a:xfrm rot="21409825">
            <a:off x="7555092" y="4762069"/>
            <a:ext cx="5181600" cy="551739"/>
          </a:xfrm>
        </p:spPr>
        <p:txBody>
          <a:bodyPr/>
          <a:lstStyle/>
          <a:p>
            <a:r>
              <a:rPr lang="en-US" dirty="0"/>
              <a:t>Current Trajectory</a:t>
            </a:r>
          </a:p>
        </p:txBody>
      </p:sp>
      <p:pic>
        <p:nvPicPr>
          <p:cNvPr id="6" name="Picture 5" descr="A traffic light with a person on it&#10;&#10;Description automatically generated">
            <a:extLst>
              <a:ext uri="{FF2B5EF4-FFF2-40B4-BE49-F238E27FC236}">
                <a16:creationId xmlns:a16="http://schemas.microsoft.com/office/drawing/2014/main" id="{E1F21F91-B3DF-8FF7-6AA4-D3619FE290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8829" y="1959428"/>
            <a:ext cx="3679371" cy="3679371"/>
          </a:xfrm>
          <a:prstGeom prst="rect">
            <a:avLst/>
          </a:prstGeom>
        </p:spPr>
      </p:pic>
      <p:pic>
        <p:nvPicPr>
          <p:cNvPr id="8" name="Picture 7" descr="A circular road with many roads&#10;&#10;Description automatically generated with medium confidence">
            <a:extLst>
              <a:ext uri="{FF2B5EF4-FFF2-40B4-BE49-F238E27FC236}">
                <a16:creationId xmlns:a16="http://schemas.microsoft.com/office/drawing/2014/main" id="{4A843C6D-9B31-6D78-8F18-A24902E6610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223283">
            <a:off x="5808700" y="1886615"/>
            <a:ext cx="5754105" cy="2736796"/>
          </a:xfrm>
          <a:prstGeom prst="rect">
            <a:avLst/>
          </a:prstGeom>
        </p:spPr>
      </p:pic>
    </p:spTree>
    <p:extLst>
      <p:ext uri="{BB962C8B-B14F-4D97-AF65-F5344CB8AC3E}">
        <p14:creationId xmlns:p14="http://schemas.microsoft.com/office/powerpoint/2010/main" val="2681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9A27-DDBD-4342-9E39-C9DEF592E3E2}"/>
              </a:ext>
            </a:extLst>
          </p:cNvPr>
          <p:cNvSpPr>
            <a:spLocks noGrp="1"/>
          </p:cNvSpPr>
          <p:nvPr>
            <p:ph type="title"/>
          </p:nvPr>
        </p:nvSpPr>
        <p:spPr>
          <a:xfrm>
            <a:off x="513103" y="157682"/>
            <a:ext cx="11165793" cy="1460500"/>
          </a:xfrm>
        </p:spPr>
        <p:txBody>
          <a:bodyPr>
            <a:normAutofit/>
          </a:bodyPr>
          <a:lstStyle/>
          <a:p>
            <a:pPr marL="0" indent="0" algn="ctr">
              <a:buNone/>
            </a:pPr>
            <a:r>
              <a:rPr lang="en-US" dirty="0"/>
              <a:t>Effort 2: </a:t>
            </a:r>
            <a:br>
              <a:rPr lang="en-US" dirty="0"/>
            </a:br>
            <a:r>
              <a:rPr lang="en-US" i="1" dirty="0"/>
              <a:t>Inter-Agency Funding Committee</a:t>
            </a:r>
          </a:p>
        </p:txBody>
      </p:sp>
      <p:pic>
        <p:nvPicPr>
          <p:cNvPr id="5122" name="Picture 2" descr="WorkSourceWA">
            <a:extLst>
              <a:ext uri="{FF2B5EF4-FFF2-40B4-BE49-F238E27FC236}">
                <a16:creationId xmlns:a16="http://schemas.microsoft.com/office/drawing/2014/main" id="{DFEB89A5-355D-4E83-A069-5D737F79F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39" y="2190404"/>
            <a:ext cx="3975703" cy="39757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lumbia Basin CollegeStudent Recreation Center - MW Engineers">
            <a:extLst>
              <a:ext uri="{FF2B5EF4-FFF2-40B4-BE49-F238E27FC236}">
                <a16:creationId xmlns:a16="http://schemas.microsoft.com/office/drawing/2014/main" id="{29D5AE1B-1BC7-4F6E-AF51-6C9B61DA28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75" t="-1379" r="-30675" b="25057"/>
          <a:stretch/>
        </p:blipFill>
        <p:spPr bwMode="auto">
          <a:xfrm>
            <a:off x="6550796" y="2048836"/>
            <a:ext cx="7958709" cy="40526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children walking across cliff with dollar bridge.">
            <a:extLst>
              <a:ext uri="{FF2B5EF4-FFF2-40B4-BE49-F238E27FC236}">
                <a16:creationId xmlns:a16="http://schemas.microsoft.com/office/drawing/2014/main" id="{63724E45-0B74-455D-8168-3703AC3FF5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665" y="2417449"/>
            <a:ext cx="2708958" cy="183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2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30D9-9A6A-B3C0-354B-25FC7BE1DF98}"/>
              </a:ext>
            </a:extLst>
          </p:cNvPr>
          <p:cNvSpPr>
            <a:spLocks noGrp="1"/>
          </p:cNvSpPr>
          <p:nvPr>
            <p:ph type="title"/>
          </p:nvPr>
        </p:nvSpPr>
        <p:spPr>
          <a:xfrm>
            <a:off x="762001" y="364492"/>
            <a:ext cx="10515600" cy="923744"/>
          </a:xfrm>
        </p:spPr>
        <p:txBody>
          <a:bodyPr/>
          <a:lstStyle/>
          <a:p>
            <a:pPr algn="ctr"/>
            <a:r>
              <a:rPr lang="en-US" dirty="0"/>
              <a:t>Then….&amp; Now</a:t>
            </a:r>
          </a:p>
        </p:txBody>
      </p:sp>
      <p:sp>
        <p:nvSpPr>
          <p:cNvPr id="3" name="Content Placeholder 2">
            <a:extLst>
              <a:ext uri="{FF2B5EF4-FFF2-40B4-BE49-F238E27FC236}">
                <a16:creationId xmlns:a16="http://schemas.microsoft.com/office/drawing/2014/main" id="{722B6BA0-2DD7-055B-EA25-5463E58AE5FD}"/>
              </a:ext>
            </a:extLst>
          </p:cNvPr>
          <p:cNvSpPr>
            <a:spLocks noGrp="1"/>
          </p:cNvSpPr>
          <p:nvPr>
            <p:ph sz="half" idx="1"/>
          </p:nvPr>
        </p:nvSpPr>
        <p:spPr>
          <a:xfrm>
            <a:off x="4897925" y="4648375"/>
            <a:ext cx="2227151" cy="519853"/>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The Old Way</a:t>
            </a:r>
          </a:p>
        </p:txBody>
      </p:sp>
      <p:sp>
        <p:nvSpPr>
          <p:cNvPr id="4" name="Content Placeholder 3">
            <a:extLst>
              <a:ext uri="{FF2B5EF4-FFF2-40B4-BE49-F238E27FC236}">
                <a16:creationId xmlns:a16="http://schemas.microsoft.com/office/drawing/2014/main" id="{E3A8A649-4A1F-338B-5BE9-DCA6C1768BE1}"/>
              </a:ext>
            </a:extLst>
          </p:cNvPr>
          <p:cNvSpPr>
            <a:spLocks noGrp="1"/>
          </p:cNvSpPr>
          <p:nvPr>
            <p:ph sz="half" idx="2"/>
          </p:nvPr>
        </p:nvSpPr>
        <p:spPr>
          <a:xfrm>
            <a:off x="10202237" y="2534669"/>
            <a:ext cx="1173797" cy="2094543"/>
          </a:xfrm>
        </p:spPr>
        <p:txBody>
          <a:bodyPr>
            <a:normAutofit/>
          </a:bodyPr>
          <a:lstStyle/>
          <a:p>
            <a:r>
              <a:rPr lang="en-US" dirty="0"/>
              <a:t>Our New Way</a:t>
            </a:r>
          </a:p>
        </p:txBody>
      </p:sp>
      <p:pic>
        <p:nvPicPr>
          <p:cNvPr id="1028" name="Picture 4" descr="WHAT: Collaborative Process - The Center for Employment and Inclusion">
            <a:extLst>
              <a:ext uri="{FF2B5EF4-FFF2-40B4-BE49-F238E27FC236}">
                <a16:creationId xmlns:a16="http://schemas.microsoft.com/office/drawing/2014/main" id="{CDDD2E3B-B12A-46F6-9835-42CF5834B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67">
            <a:off x="2850964" y="1486700"/>
            <a:ext cx="6659790" cy="444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par>
                          <p:cTn id="7" fill="hold">
                            <p:stCondLst>
                              <p:cond delay="0"/>
                            </p:stCondLst>
                            <p:childTnLst>
                              <p:par>
                                <p:cTn id="8" presetID="45" presetClass="entr" presetSubtype="0" fill="hold" nodeType="after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anim calcmode="lin" valueType="num">
                                      <p:cBhvr>
                                        <p:cTn id="11" dur="2000" fill="hold"/>
                                        <p:tgtEl>
                                          <p:spTgt spid="1028"/>
                                        </p:tgtEl>
                                        <p:attrNameLst>
                                          <p:attrName>ppt_w</p:attrName>
                                        </p:attrNameLst>
                                      </p:cBhvr>
                                      <p:tavLst>
                                        <p:tav tm="0" fmla="#ppt_w*sin(2.5*pi*$)">
                                          <p:val>
                                            <p:fltVal val="0"/>
                                          </p:val>
                                        </p:tav>
                                        <p:tav tm="100000">
                                          <p:val>
                                            <p:fltVal val="1"/>
                                          </p:val>
                                        </p:tav>
                                      </p:tavLst>
                                    </p:anim>
                                    <p:anim calcmode="lin" valueType="num">
                                      <p:cBhvr>
                                        <p:cTn id="12" dur="2000" fill="hold"/>
                                        <p:tgtEl>
                                          <p:spTgt spid="1028"/>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9A27-DDBD-4342-9E39-C9DEF592E3E2}"/>
              </a:ext>
            </a:extLst>
          </p:cNvPr>
          <p:cNvSpPr>
            <a:spLocks noGrp="1"/>
          </p:cNvSpPr>
          <p:nvPr>
            <p:ph type="title"/>
          </p:nvPr>
        </p:nvSpPr>
        <p:spPr>
          <a:xfrm>
            <a:off x="513103" y="157682"/>
            <a:ext cx="11165793" cy="1460500"/>
          </a:xfrm>
        </p:spPr>
        <p:txBody>
          <a:bodyPr>
            <a:normAutofit/>
          </a:bodyPr>
          <a:lstStyle/>
          <a:p>
            <a:pPr marL="0" indent="0" algn="ctr">
              <a:buNone/>
            </a:pPr>
            <a:r>
              <a:rPr lang="en-US" dirty="0"/>
              <a:t>Effort 3: </a:t>
            </a:r>
            <a:br>
              <a:rPr lang="en-US" dirty="0"/>
            </a:br>
            <a:r>
              <a:rPr lang="en-US" i="1" dirty="0"/>
              <a:t>Workforce Collaboration Committee</a:t>
            </a:r>
          </a:p>
        </p:txBody>
      </p:sp>
      <p:pic>
        <p:nvPicPr>
          <p:cNvPr id="5122" name="Picture 2" descr="WorkSourceWA">
            <a:extLst>
              <a:ext uri="{FF2B5EF4-FFF2-40B4-BE49-F238E27FC236}">
                <a16:creationId xmlns:a16="http://schemas.microsoft.com/office/drawing/2014/main" id="{DFEB89A5-355D-4E83-A069-5D737F79F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21" y="2301878"/>
            <a:ext cx="3975703" cy="39757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lumbia Basin CollegeStudent Recreation Center - MW Engineers">
            <a:extLst>
              <a:ext uri="{FF2B5EF4-FFF2-40B4-BE49-F238E27FC236}">
                <a16:creationId xmlns:a16="http://schemas.microsoft.com/office/drawing/2014/main" id="{29D5AE1B-1BC7-4F6E-AF51-6C9B61DA28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75" t="-1379" r="-30675" b="25057"/>
          <a:stretch/>
        </p:blipFill>
        <p:spPr bwMode="auto">
          <a:xfrm>
            <a:off x="6522175" y="2224965"/>
            <a:ext cx="7958709" cy="4052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holding puzzle pieces&#10;&#10;Description automatically generated">
            <a:extLst>
              <a:ext uri="{FF2B5EF4-FFF2-40B4-BE49-F238E27FC236}">
                <a16:creationId xmlns:a16="http://schemas.microsoft.com/office/drawing/2014/main" id="{A71928AE-1756-1EC8-FEE5-8410F9943DD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847222" y="2487444"/>
            <a:ext cx="3223890" cy="2047170"/>
          </a:xfrm>
          <a:prstGeom prst="rect">
            <a:avLst/>
          </a:prstGeom>
        </p:spPr>
      </p:pic>
    </p:spTree>
    <p:extLst>
      <p:ext uri="{BB962C8B-B14F-4D97-AF65-F5344CB8AC3E}">
        <p14:creationId xmlns:p14="http://schemas.microsoft.com/office/powerpoint/2010/main" val="34535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37ad65-d2b2-4a46-ab4f-bb0807a4ed1a" xsi:nil="true"/>
    <lcf76f155ced4ddcb4097134ff3c332f xmlns="f06bb5e6-4789-4400-97b0-ec5f667ce9c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0D8BF549FB284C9221B418699737AF" ma:contentTypeVersion="17" ma:contentTypeDescription="Create a new document." ma:contentTypeScope="" ma:versionID="37b01f6995614c3518fd08209f4356ab">
  <xsd:schema xmlns:xsd="http://www.w3.org/2001/XMLSchema" xmlns:xs="http://www.w3.org/2001/XMLSchema" xmlns:p="http://schemas.microsoft.com/office/2006/metadata/properties" xmlns:ns2="f06bb5e6-4789-4400-97b0-ec5f667ce9cc" xmlns:ns3="3137ad65-d2b2-4a46-ab4f-bb0807a4ed1a" targetNamespace="http://schemas.microsoft.com/office/2006/metadata/properties" ma:root="true" ma:fieldsID="658b6898c363b92d5812f68e1a6d1da7" ns2:_="" ns3:_="">
    <xsd:import namespace="f06bb5e6-4789-4400-97b0-ec5f667ce9cc"/>
    <xsd:import namespace="3137ad65-d2b2-4a46-ab4f-bb0807a4ed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bb5e6-4789-4400-97b0-ec5f667ce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a37910-5883-42be-a7fa-8501ab5296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7ad65-d2b2-4a46-ab4f-bb0807a4ed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89e4e5-1f6e-4c91-8eb7-5a94e41142fb}" ma:internalName="TaxCatchAll" ma:showField="CatchAllData" ma:web="3137ad65-d2b2-4a46-ab4f-bb0807a4ed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B426EC-FAD7-49A8-8B32-A88282231386}">
  <ds:schemaRefs>
    <ds:schemaRef ds:uri="http://purl.org/dc/dcmitype/"/>
    <ds:schemaRef ds:uri="http://purl.org/dc/terms/"/>
    <ds:schemaRef ds:uri="3137ad65-d2b2-4a46-ab4f-bb0807a4ed1a"/>
    <ds:schemaRef ds:uri="http://purl.org/dc/elements/1.1/"/>
    <ds:schemaRef ds:uri="http://schemas.microsoft.com/office/infopath/2007/PartnerControls"/>
    <ds:schemaRef ds:uri="http://www.w3.org/XML/1998/namespace"/>
    <ds:schemaRef ds:uri="f06bb5e6-4789-4400-97b0-ec5f667ce9cc"/>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584A724-5AB7-4AFA-9E3C-7F492E90E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bb5e6-4789-4400-97b0-ec5f667ce9cc"/>
    <ds:schemaRef ds:uri="3137ad65-d2b2-4a46-ab4f-bb0807a4ed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51FEF8-2696-47D3-9E94-3615B3CDAB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7635</TotalTime>
  <Words>555</Words>
  <Application>Microsoft Office PowerPoint</Application>
  <PresentationFormat>Widescreen</PresentationFormat>
  <Paragraphs>61</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Fira Sans</vt:lpstr>
      <vt:lpstr>Times New Roman</vt:lpstr>
      <vt:lpstr>Office Theme</vt:lpstr>
      <vt:lpstr>Making Education and Training Accessible for All Through Partnership</vt:lpstr>
      <vt:lpstr>The Goal of Workforce Efforts</vt:lpstr>
      <vt:lpstr>What are the hurdles?</vt:lpstr>
      <vt:lpstr>PowerPoint Presentation</vt:lpstr>
      <vt:lpstr>Effort 1:  Co-Located Outreach and Training Specialist</vt:lpstr>
      <vt:lpstr>It’s a NEW DAY</vt:lpstr>
      <vt:lpstr>Effort 2:  Inter-Agency Funding Committee</vt:lpstr>
      <vt:lpstr>Then….&amp; Now</vt:lpstr>
      <vt:lpstr>Effort 3:  Workforce Collaboration Committee</vt:lpstr>
      <vt:lpstr>How We Do Business Makes ALL the Difference</vt:lpstr>
      <vt:lpstr>Encouraging Change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Amanda Walls</dc:creator>
  <cp:lastModifiedBy>Bright, Crystal (ESD Partner)</cp:lastModifiedBy>
  <cp:revision>43</cp:revision>
  <dcterms:created xsi:type="dcterms:W3CDTF">2021-02-08T16:49:03Z</dcterms:created>
  <dcterms:modified xsi:type="dcterms:W3CDTF">2024-05-06T20:01:24Z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0x0101004F0D8BF549FB284C9221B418699737AF</vt:lpwstr>
  </property>
  <property fmtid="{D5CDD505-2E9C-101B-9397-08002B2CF9AE}" pid="3" name="MediaServiceImageTags">
    <vt:lpwstr/>
  </property>
</Properties>
</file>