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4"/>
  </p:sldMasterIdLst>
  <p:notesMasterIdLst>
    <p:notesMasterId r:id="rId18"/>
  </p:notesMasterIdLst>
  <p:handoutMasterIdLst>
    <p:handoutMasterId r:id="rId19"/>
  </p:handoutMasterIdLst>
  <p:sldIdLst>
    <p:sldId id="259" r:id="rId5"/>
    <p:sldId id="280" r:id="rId6"/>
    <p:sldId id="281" r:id="rId7"/>
    <p:sldId id="282" r:id="rId8"/>
    <p:sldId id="283" r:id="rId9"/>
    <p:sldId id="284" r:id="rId10"/>
    <p:sldId id="285" r:id="rId11"/>
    <p:sldId id="290" r:id="rId12"/>
    <p:sldId id="286" r:id="rId13"/>
    <p:sldId id="287" r:id="rId14"/>
    <p:sldId id="288" r:id="rId15"/>
    <p:sldId id="289" r:id="rId16"/>
    <p:sldId id="291" r:id="rId17"/>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1" d="100"/>
          <a:sy n="111" d="100"/>
        </p:scale>
        <p:origin x="1650" y="96"/>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7DA7D8E9-3331-4291-9F17-3FF41B935400}" type="datetimeFigureOut">
              <a:rPr lang="en-US" smtClean="0"/>
              <a:t>5/9/2024</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5A6DBB64-96D6-42B0-8680-D8E44BBF474E}" type="datetimeFigureOut">
              <a:rPr lang="en-US" smtClean="0"/>
              <a:t>5/9/2024</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5/9/2024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5/9/2024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5/9/2024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5/9/2024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5/9/2024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5/9/2024</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5/9/2024</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5/9/2024</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5/9/2024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5/9/2024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federalregister.gov/documents/2023/10/31/2023-22785/financial-responsibility-administrative-capability-certification-procedures-ability-to-benefit-atb#p-1846" TargetMode="External"/><Relationship Id="rId2" Type="http://schemas.openxmlformats.org/officeDocument/2006/relationships/hyperlink" Target="mailto:skenesson@sbctc.edu" TargetMode="External"/><Relationship Id="rId1" Type="http://schemas.openxmlformats.org/officeDocument/2006/relationships/slideLayout" Target="../slideLayouts/slideLayout2.xml"/><Relationship Id="rId5" Type="http://schemas.openxmlformats.org/officeDocument/2006/relationships/hyperlink" Target="https://dol.wa.gov/professional-licenses?page=6" TargetMode="External"/><Relationship Id="rId4" Type="http://schemas.openxmlformats.org/officeDocument/2006/relationships/hyperlink" Target="https://fsapartners.ed.gov/knowledge-center/library/electronic-announcements/2024-04-09/updates-new-regulatory-provisions-related-certification-procedures-and-ability-benefi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0828" y="4618065"/>
            <a:ext cx="8336975" cy="999259"/>
          </a:xfrm>
        </p:spPr>
        <p:txBody>
          <a:bodyPr/>
          <a:lstStyle/>
          <a:p>
            <a:r>
              <a:rPr lang="en-US" sz="4000" dirty="0"/>
              <a:t>Gainful employment - update</a:t>
            </a:r>
          </a:p>
        </p:txBody>
      </p:sp>
      <p:sp>
        <p:nvSpPr>
          <p:cNvPr id="6" name="Text Placeholder 5"/>
          <p:cNvSpPr>
            <a:spLocks noGrp="1"/>
          </p:cNvSpPr>
          <p:nvPr>
            <p:ph type="body" sz="quarter" idx="10"/>
          </p:nvPr>
        </p:nvSpPr>
        <p:spPr>
          <a:xfrm>
            <a:off x="369888" y="5769402"/>
            <a:ext cx="6655752" cy="758825"/>
          </a:xfrm>
        </p:spPr>
        <p:txBody>
          <a:bodyPr/>
          <a:lstStyle/>
          <a:p>
            <a:r>
              <a:rPr lang="en-US" dirty="0"/>
              <a:t>Summer Kenesson, Director of Policy Research, SBCTC</a:t>
            </a:r>
          </a:p>
          <a:p>
            <a:r>
              <a:rPr lang="en-US" dirty="0"/>
              <a:t>April 17, 2024</a:t>
            </a:r>
          </a:p>
          <a:p>
            <a:endParaRPr lang="en-US" dirty="0"/>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5F85-E240-669C-B873-45655D78BE7E}"/>
              </a:ext>
            </a:extLst>
          </p:cNvPr>
          <p:cNvSpPr>
            <a:spLocks noGrp="1"/>
          </p:cNvSpPr>
          <p:nvPr>
            <p:ph type="title"/>
          </p:nvPr>
        </p:nvSpPr>
        <p:spPr/>
        <p:txBody>
          <a:bodyPr/>
          <a:lstStyle/>
          <a:p>
            <a:r>
              <a:rPr lang="en-US" dirty="0"/>
              <a:t>Program length changes -steps</a:t>
            </a:r>
          </a:p>
        </p:txBody>
      </p:sp>
      <p:sp>
        <p:nvSpPr>
          <p:cNvPr id="3" name="Content Placeholder 2">
            <a:extLst>
              <a:ext uri="{FF2B5EF4-FFF2-40B4-BE49-F238E27FC236}">
                <a16:creationId xmlns:a16="http://schemas.microsoft.com/office/drawing/2014/main" id="{728AC900-0C2C-8589-A024-0A3275772997}"/>
              </a:ext>
            </a:extLst>
          </p:cNvPr>
          <p:cNvSpPr>
            <a:spLocks noGrp="1"/>
          </p:cNvSpPr>
          <p:nvPr>
            <p:ph idx="1"/>
          </p:nvPr>
        </p:nvSpPr>
        <p:spPr/>
        <p:txBody>
          <a:bodyPr/>
          <a:lstStyle/>
          <a:p>
            <a:r>
              <a:rPr lang="en-US" sz="2400" dirty="0"/>
              <a:t>SBCTC is working to identify the programs that will be affected, and what that impact will be</a:t>
            </a:r>
          </a:p>
          <a:p>
            <a:pPr lvl="1"/>
            <a:r>
              <a:rPr lang="en-US" dirty="0"/>
              <a:t>Matching state licensure with hours/credits/credentials with programs</a:t>
            </a:r>
          </a:p>
          <a:p>
            <a:pPr lvl="1"/>
            <a:r>
              <a:rPr lang="en-US" dirty="0"/>
              <a:t>Checking with colleges:</a:t>
            </a:r>
          </a:p>
          <a:p>
            <a:pPr lvl="2"/>
            <a:r>
              <a:rPr lang="en-US" dirty="0"/>
              <a:t>Any missed programs/licensure</a:t>
            </a:r>
          </a:p>
          <a:p>
            <a:pPr lvl="2"/>
            <a:r>
              <a:rPr lang="en-US" dirty="0"/>
              <a:t>That we are matching correct licensure with correct program and level</a:t>
            </a:r>
          </a:p>
          <a:p>
            <a:pPr lvl="2"/>
            <a:r>
              <a:rPr lang="en-US" dirty="0"/>
              <a:t>Communicating with colleges’ leadership on significance of the rule, progress in implementation, and resources needed for affected programs</a:t>
            </a:r>
          </a:p>
          <a:p>
            <a:pPr marL="914400" lvl="2" indent="0">
              <a:buNone/>
            </a:pPr>
            <a:endParaRPr lang="en-US" dirty="0"/>
          </a:p>
        </p:txBody>
      </p:sp>
      <p:sp>
        <p:nvSpPr>
          <p:cNvPr id="4" name="Slide Number Placeholder 3">
            <a:extLst>
              <a:ext uri="{FF2B5EF4-FFF2-40B4-BE49-F238E27FC236}">
                <a16:creationId xmlns:a16="http://schemas.microsoft.com/office/drawing/2014/main" id="{A3DA2404-4324-E4F8-A072-644EBA995ADD}"/>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1821151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A9A99-DAE9-403F-2662-641B2251309D}"/>
              </a:ext>
            </a:extLst>
          </p:cNvPr>
          <p:cNvSpPr>
            <a:spLocks noGrp="1"/>
          </p:cNvSpPr>
          <p:nvPr>
            <p:ph type="title"/>
          </p:nvPr>
        </p:nvSpPr>
        <p:spPr/>
        <p:txBody>
          <a:bodyPr/>
          <a:lstStyle/>
          <a:p>
            <a:r>
              <a:rPr lang="en-US" dirty="0"/>
              <a:t>Program length changes -steps</a:t>
            </a:r>
          </a:p>
        </p:txBody>
      </p:sp>
      <p:sp>
        <p:nvSpPr>
          <p:cNvPr id="3" name="Content Placeholder 2">
            <a:extLst>
              <a:ext uri="{FF2B5EF4-FFF2-40B4-BE49-F238E27FC236}">
                <a16:creationId xmlns:a16="http://schemas.microsoft.com/office/drawing/2014/main" id="{E99CF9D1-3E48-D4CA-676F-6CE53F1C2319}"/>
              </a:ext>
            </a:extLst>
          </p:cNvPr>
          <p:cNvSpPr>
            <a:spLocks noGrp="1"/>
          </p:cNvSpPr>
          <p:nvPr>
            <p:ph idx="1"/>
          </p:nvPr>
        </p:nvSpPr>
        <p:spPr/>
        <p:txBody>
          <a:bodyPr/>
          <a:lstStyle/>
          <a:p>
            <a:r>
              <a:rPr lang="en-US" sz="2400" dirty="0"/>
              <a:t>We will also provide guidance and materials for communicating with other affected roles:</a:t>
            </a:r>
          </a:p>
          <a:p>
            <a:pPr lvl="1"/>
            <a:r>
              <a:rPr lang="en-US" dirty="0"/>
              <a:t>Financial Aid offices</a:t>
            </a:r>
          </a:p>
          <a:p>
            <a:pPr lvl="1"/>
            <a:r>
              <a:rPr lang="en-US" dirty="0"/>
              <a:t>Registrars/credentials evaluators</a:t>
            </a:r>
          </a:p>
          <a:p>
            <a:pPr lvl="1"/>
            <a:r>
              <a:rPr lang="en-US" dirty="0"/>
              <a:t>Advisors</a:t>
            </a:r>
          </a:p>
          <a:p>
            <a:pPr lvl="1"/>
            <a:r>
              <a:rPr lang="en-US" dirty="0"/>
              <a:t>Advisory Committees</a:t>
            </a:r>
          </a:p>
          <a:p>
            <a:pPr lvl="1"/>
            <a:r>
              <a:rPr lang="en-US" dirty="0"/>
              <a:t>And of course, students</a:t>
            </a:r>
          </a:p>
          <a:p>
            <a:r>
              <a:rPr lang="en-US" sz="2400" dirty="0"/>
              <a:t>Validating affected programs with DoE</a:t>
            </a:r>
          </a:p>
          <a:p>
            <a:r>
              <a:rPr lang="en-US" sz="2400" dirty="0"/>
              <a:t>Working with AACC on appeals to Department of Education</a:t>
            </a:r>
          </a:p>
        </p:txBody>
      </p:sp>
      <p:sp>
        <p:nvSpPr>
          <p:cNvPr id="4" name="Slide Number Placeholder 3">
            <a:extLst>
              <a:ext uri="{FF2B5EF4-FFF2-40B4-BE49-F238E27FC236}">
                <a16:creationId xmlns:a16="http://schemas.microsoft.com/office/drawing/2014/main" id="{5AAF3867-6A76-68C4-F03F-4843742A07CC}"/>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3560544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8A1F6-A475-845A-8201-1FFA308FD98C}"/>
              </a:ext>
            </a:extLst>
          </p:cNvPr>
          <p:cNvSpPr>
            <a:spLocks noGrp="1"/>
          </p:cNvSpPr>
          <p:nvPr>
            <p:ph type="title"/>
          </p:nvPr>
        </p:nvSpPr>
        <p:spPr/>
        <p:txBody>
          <a:bodyPr/>
          <a:lstStyle/>
          <a:p>
            <a:r>
              <a:rPr lang="en-US" dirty="0"/>
              <a:t>Program length changes -steps</a:t>
            </a:r>
          </a:p>
        </p:txBody>
      </p:sp>
      <p:sp>
        <p:nvSpPr>
          <p:cNvPr id="3" name="Content Placeholder 2">
            <a:extLst>
              <a:ext uri="{FF2B5EF4-FFF2-40B4-BE49-F238E27FC236}">
                <a16:creationId xmlns:a16="http://schemas.microsoft.com/office/drawing/2014/main" id="{24BE8286-B2CD-481B-EC77-6CAAB06CAF03}"/>
              </a:ext>
            </a:extLst>
          </p:cNvPr>
          <p:cNvSpPr>
            <a:spLocks noGrp="1"/>
          </p:cNvSpPr>
          <p:nvPr>
            <p:ph idx="1"/>
          </p:nvPr>
        </p:nvSpPr>
        <p:spPr/>
        <p:txBody>
          <a:bodyPr/>
          <a:lstStyle/>
          <a:p>
            <a:r>
              <a:rPr lang="en-US" dirty="0"/>
              <a:t>Work in discussion for affected programs</a:t>
            </a:r>
          </a:p>
          <a:p>
            <a:pPr lvl="1"/>
            <a:r>
              <a:rPr lang="en-US" dirty="0"/>
              <a:t>Fast-track program change procedures</a:t>
            </a:r>
          </a:p>
          <a:p>
            <a:pPr lvl="1"/>
            <a:r>
              <a:rPr lang="en-US" dirty="0"/>
              <a:t>Alternative student aid information for programs pushed out of Title IV eligibility</a:t>
            </a:r>
          </a:p>
          <a:p>
            <a:pPr lvl="1"/>
            <a:r>
              <a:rPr lang="en-US" dirty="0"/>
              <a:t>Communication with industry sectors with affected programs</a:t>
            </a:r>
          </a:p>
          <a:p>
            <a:pPr marL="457200" lvl="1" indent="0">
              <a:buNone/>
            </a:pPr>
            <a:endParaRPr lang="en-US" dirty="0"/>
          </a:p>
        </p:txBody>
      </p:sp>
      <p:sp>
        <p:nvSpPr>
          <p:cNvPr id="4" name="Slide Number Placeholder 3">
            <a:extLst>
              <a:ext uri="{FF2B5EF4-FFF2-40B4-BE49-F238E27FC236}">
                <a16:creationId xmlns:a16="http://schemas.microsoft.com/office/drawing/2014/main" id="{5615E9E2-2737-C7E1-9D39-824A062B89C7}"/>
              </a:ext>
            </a:extLst>
          </p:cNvPr>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1140797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B368B-8375-3C3A-2D86-74BA0155EA11}"/>
              </a:ext>
            </a:extLst>
          </p:cNvPr>
          <p:cNvSpPr>
            <a:spLocks noGrp="1"/>
          </p:cNvSpPr>
          <p:nvPr>
            <p:ph type="title"/>
          </p:nvPr>
        </p:nvSpPr>
        <p:spPr/>
        <p:txBody>
          <a:bodyPr/>
          <a:lstStyle/>
          <a:p>
            <a:r>
              <a:rPr lang="en-US" dirty="0"/>
              <a:t>Links</a:t>
            </a:r>
          </a:p>
        </p:txBody>
      </p:sp>
      <p:sp>
        <p:nvSpPr>
          <p:cNvPr id="3" name="Content Placeholder 2">
            <a:extLst>
              <a:ext uri="{FF2B5EF4-FFF2-40B4-BE49-F238E27FC236}">
                <a16:creationId xmlns:a16="http://schemas.microsoft.com/office/drawing/2014/main" id="{07FC3F9B-5107-8A81-46D6-81E460C677BF}"/>
              </a:ext>
            </a:extLst>
          </p:cNvPr>
          <p:cNvSpPr>
            <a:spLocks noGrp="1"/>
          </p:cNvSpPr>
          <p:nvPr>
            <p:ph idx="1"/>
          </p:nvPr>
        </p:nvSpPr>
        <p:spPr/>
        <p:txBody>
          <a:bodyPr/>
          <a:lstStyle/>
          <a:p>
            <a:r>
              <a:rPr lang="en-US" dirty="0"/>
              <a:t>Summer Kenesson, Director of Policy Research, SBCTC </a:t>
            </a:r>
            <a:r>
              <a:rPr lang="en-US" dirty="0">
                <a:hlinkClick r:id="rId2"/>
              </a:rPr>
              <a:t>skenesson@sbctc.edu</a:t>
            </a:r>
            <a:endParaRPr lang="en-US" dirty="0"/>
          </a:p>
          <a:p>
            <a:endParaRPr lang="en-US" dirty="0"/>
          </a:p>
          <a:p>
            <a:r>
              <a:rPr lang="en-US" sz="2800" dirty="0">
                <a:hlinkClick r:id="rId3"/>
              </a:rPr>
              <a:t>GE program certification process</a:t>
            </a:r>
            <a:r>
              <a:rPr lang="en-US" sz="2800" dirty="0"/>
              <a:t> rule</a:t>
            </a:r>
          </a:p>
          <a:p>
            <a:r>
              <a:rPr lang="en-US" dirty="0">
                <a:hlinkClick r:id="rId4"/>
              </a:rPr>
              <a:t>Update</a:t>
            </a:r>
            <a:r>
              <a:rPr lang="en-US" dirty="0"/>
              <a:t> on timeline and ‘light touch’</a:t>
            </a:r>
          </a:p>
          <a:p>
            <a:r>
              <a:rPr lang="en-US" dirty="0">
                <a:hlinkClick r:id="rId5"/>
              </a:rPr>
              <a:t>State Business and Professional Licenses</a:t>
            </a:r>
            <a:endParaRPr lang="en-US" dirty="0"/>
          </a:p>
        </p:txBody>
      </p:sp>
      <p:sp>
        <p:nvSpPr>
          <p:cNvPr id="4" name="Slide Number Placeholder 3">
            <a:extLst>
              <a:ext uri="{FF2B5EF4-FFF2-40B4-BE49-F238E27FC236}">
                <a16:creationId xmlns:a16="http://schemas.microsoft.com/office/drawing/2014/main" id="{A7212DE2-A8DC-AB10-1979-D724FC074694}"/>
              </a:ext>
            </a:extLst>
          </p:cNvPr>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60752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C17B9-01A6-AD64-7B0E-E7A1631D96C7}"/>
              </a:ext>
            </a:extLst>
          </p:cNvPr>
          <p:cNvSpPr>
            <a:spLocks noGrp="1"/>
          </p:cNvSpPr>
          <p:nvPr>
            <p:ph type="title"/>
          </p:nvPr>
        </p:nvSpPr>
        <p:spPr/>
        <p:txBody>
          <a:bodyPr/>
          <a:lstStyle/>
          <a:p>
            <a:r>
              <a:rPr lang="en-US" dirty="0"/>
              <a:t>Progress on reporting</a:t>
            </a:r>
          </a:p>
        </p:txBody>
      </p:sp>
      <p:sp>
        <p:nvSpPr>
          <p:cNvPr id="3" name="Content Placeholder 2">
            <a:extLst>
              <a:ext uri="{FF2B5EF4-FFF2-40B4-BE49-F238E27FC236}">
                <a16:creationId xmlns:a16="http://schemas.microsoft.com/office/drawing/2014/main" id="{3D0D7CA7-7692-4A27-4A7A-248DA1943CCE}"/>
              </a:ext>
            </a:extLst>
          </p:cNvPr>
          <p:cNvSpPr>
            <a:spLocks noGrp="1"/>
          </p:cNvSpPr>
          <p:nvPr>
            <p:ph idx="1"/>
          </p:nvPr>
        </p:nvSpPr>
        <p:spPr/>
        <p:txBody>
          <a:bodyPr/>
          <a:lstStyle/>
          <a:p>
            <a:r>
              <a:rPr lang="en-US" dirty="0"/>
              <a:t>‘Delay’ until October 1</a:t>
            </a:r>
          </a:p>
          <a:p>
            <a:r>
              <a:rPr lang="en-US" dirty="0"/>
              <a:t>Financial Value Transparency (all programs) and GE/Title IV programs</a:t>
            </a:r>
          </a:p>
          <a:p>
            <a:r>
              <a:rPr lang="en-US" dirty="0"/>
              <a:t>Partnership with National Student Clearing House on data collection and validation</a:t>
            </a:r>
          </a:p>
          <a:p>
            <a:r>
              <a:rPr lang="en-US" dirty="0"/>
              <a:t>Listserv updates and timeline of work starting next Friday</a:t>
            </a:r>
          </a:p>
        </p:txBody>
      </p:sp>
      <p:sp>
        <p:nvSpPr>
          <p:cNvPr id="4" name="Slide Number Placeholder 3">
            <a:extLst>
              <a:ext uri="{FF2B5EF4-FFF2-40B4-BE49-F238E27FC236}">
                <a16:creationId xmlns:a16="http://schemas.microsoft.com/office/drawing/2014/main" id="{2EB6FBF3-1075-7B19-9142-C5D0F1E2E4A5}"/>
              </a:ext>
            </a:extLst>
          </p:cNvPr>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2692471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1396-5706-F4EB-FFC6-D9C79FACE5E2}"/>
              </a:ext>
            </a:extLst>
          </p:cNvPr>
          <p:cNvSpPr>
            <a:spLocks noGrp="1"/>
          </p:cNvSpPr>
          <p:nvPr>
            <p:ph type="title"/>
          </p:nvPr>
        </p:nvSpPr>
        <p:spPr/>
        <p:txBody>
          <a:bodyPr/>
          <a:lstStyle/>
          <a:p>
            <a:r>
              <a:rPr lang="en-US" dirty="0"/>
              <a:t>reporting</a:t>
            </a:r>
          </a:p>
        </p:txBody>
      </p:sp>
      <p:sp>
        <p:nvSpPr>
          <p:cNvPr id="3" name="Content Placeholder 2">
            <a:extLst>
              <a:ext uri="{FF2B5EF4-FFF2-40B4-BE49-F238E27FC236}">
                <a16:creationId xmlns:a16="http://schemas.microsoft.com/office/drawing/2014/main" id="{C79014DE-A593-B467-8694-F633D86308AD}"/>
              </a:ext>
            </a:extLst>
          </p:cNvPr>
          <p:cNvSpPr>
            <a:spLocks noGrp="1"/>
          </p:cNvSpPr>
          <p:nvPr>
            <p:ph idx="1"/>
          </p:nvPr>
        </p:nvSpPr>
        <p:spPr/>
        <p:txBody>
          <a:bodyPr/>
          <a:lstStyle/>
          <a:p>
            <a:r>
              <a:rPr lang="en-US" dirty="0"/>
              <a:t>Some things we know:</a:t>
            </a:r>
          </a:p>
          <a:p>
            <a:pPr lvl="1"/>
            <a:r>
              <a:rPr lang="en-US" dirty="0"/>
              <a:t>Most of the data we can get to centrally</a:t>
            </a:r>
          </a:p>
          <a:p>
            <a:pPr lvl="1"/>
            <a:r>
              <a:rPr lang="en-US" dirty="0"/>
              <a:t>Some data will come from DoE through NSLDS for validation, but we and IR offices can handle that work</a:t>
            </a:r>
          </a:p>
          <a:p>
            <a:pPr lvl="1"/>
            <a:r>
              <a:rPr lang="en-US" dirty="0"/>
              <a:t>We will identify data points we don’t have in the next couple of weeks, and work with IR staff and other agencies to collect that</a:t>
            </a:r>
          </a:p>
          <a:p>
            <a:pPr lvl="1"/>
            <a:r>
              <a:rPr lang="en-US" dirty="0"/>
              <a:t>We are still waiting for some final specifications and definitions, but we are building our process and tools with flexibility (and replication in future years) in mind.</a:t>
            </a:r>
          </a:p>
        </p:txBody>
      </p:sp>
      <p:sp>
        <p:nvSpPr>
          <p:cNvPr id="4" name="Slide Number Placeholder 3">
            <a:extLst>
              <a:ext uri="{FF2B5EF4-FFF2-40B4-BE49-F238E27FC236}">
                <a16:creationId xmlns:a16="http://schemas.microsoft.com/office/drawing/2014/main" id="{73DEBEAD-3B08-7BFD-59C5-02612403EB19}"/>
              </a:ext>
            </a:extLst>
          </p:cNvPr>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1720421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D8D0A-ED5A-936B-0F1D-2C735AA29CFE}"/>
              </a:ext>
            </a:extLst>
          </p:cNvPr>
          <p:cNvSpPr>
            <a:spLocks noGrp="1"/>
          </p:cNvSpPr>
          <p:nvPr>
            <p:ph type="title"/>
          </p:nvPr>
        </p:nvSpPr>
        <p:spPr/>
        <p:txBody>
          <a:bodyPr/>
          <a:lstStyle/>
          <a:p>
            <a:r>
              <a:rPr lang="en-US" dirty="0"/>
              <a:t>Program length changes</a:t>
            </a:r>
          </a:p>
        </p:txBody>
      </p:sp>
      <p:sp>
        <p:nvSpPr>
          <p:cNvPr id="3" name="Content Placeholder 2">
            <a:extLst>
              <a:ext uri="{FF2B5EF4-FFF2-40B4-BE49-F238E27FC236}">
                <a16:creationId xmlns:a16="http://schemas.microsoft.com/office/drawing/2014/main" id="{DACC48BC-E6E1-6A12-2F12-2EDDE48EC019}"/>
              </a:ext>
            </a:extLst>
          </p:cNvPr>
          <p:cNvSpPr>
            <a:spLocks noGrp="1"/>
          </p:cNvSpPr>
          <p:nvPr>
            <p:ph idx="1"/>
          </p:nvPr>
        </p:nvSpPr>
        <p:spPr/>
        <p:txBody>
          <a:bodyPr/>
          <a:lstStyle/>
          <a:p>
            <a:r>
              <a:rPr lang="en-US" dirty="0"/>
              <a:t>Historically, Title IV programs that had state certification or licensure requirements describing credits or hours could be up to 150% of the state requirements.</a:t>
            </a:r>
          </a:p>
          <a:p>
            <a:r>
              <a:rPr lang="en-US" dirty="0"/>
              <a:t>July 1, 2024, that is reduced to 100%</a:t>
            </a:r>
          </a:p>
        </p:txBody>
      </p:sp>
      <p:sp>
        <p:nvSpPr>
          <p:cNvPr id="4" name="Slide Number Placeholder 3">
            <a:extLst>
              <a:ext uri="{FF2B5EF4-FFF2-40B4-BE49-F238E27FC236}">
                <a16:creationId xmlns:a16="http://schemas.microsoft.com/office/drawing/2014/main" id="{57FB1FE5-6A6B-E0FC-113C-EE295088273C}"/>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2249605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8A299-A4A8-D7F6-5399-C48ABC165626}"/>
              </a:ext>
            </a:extLst>
          </p:cNvPr>
          <p:cNvSpPr>
            <a:spLocks noGrp="1"/>
          </p:cNvSpPr>
          <p:nvPr>
            <p:ph type="title"/>
          </p:nvPr>
        </p:nvSpPr>
        <p:spPr/>
        <p:txBody>
          <a:bodyPr/>
          <a:lstStyle/>
          <a:p>
            <a:r>
              <a:rPr lang="en-US" dirty="0"/>
              <a:t>Program length changes	</a:t>
            </a:r>
          </a:p>
        </p:txBody>
      </p:sp>
      <p:sp>
        <p:nvSpPr>
          <p:cNvPr id="3" name="Content Placeholder 2">
            <a:extLst>
              <a:ext uri="{FF2B5EF4-FFF2-40B4-BE49-F238E27FC236}">
                <a16:creationId xmlns:a16="http://schemas.microsoft.com/office/drawing/2014/main" id="{660569EA-A57F-267C-ED30-E93E4697A1B8}"/>
              </a:ext>
            </a:extLst>
          </p:cNvPr>
          <p:cNvSpPr>
            <a:spLocks noGrp="1"/>
          </p:cNvSpPr>
          <p:nvPr>
            <p:ph idx="1"/>
          </p:nvPr>
        </p:nvSpPr>
        <p:spPr/>
        <p:txBody>
          <a:bodyPr/>
          <a:lstStyle/>
          <a:p>
            <a:r>
              <a:rPr lang="en-US" sz="2400" dirty="0"/>
              <a:t>Which programs affected?</a:t>
            </a:r>
          </a:p>
          <a:p>
            <a:pPr lvl="1"/>
            <a:r>
              <a:rPr lang="en-US" sz="2000" dirty="0"/>
              <a:t>Any Title IV eligible program that has a state licensure requirement in hours or credits. </a:t>
            </a:r>
          </a:p>
          <a:p>
            <a:pPr lvl="1"/>
            <a:r>
              <a:rPr lang="en-US" sz="2000" dirty="0"/>
              <a:t>Programs are exempted if there are no state licensure requirements that are defined in length, or if the requirement clearly states a degree or certificate instead.</a:t>
            </a:r>
          </a:p>
          <a:p>
            <a:pPr lvl="1"/>
            <a:r>
              <a:rPr lang="en-US" sz="2000" dirty="0"/>
              <a:t>Programs are exempted if they are 100% online</a:t>
            </a:r>
          </a:p>
          <a:p>
            <a:pPr lvl="1"/>
            <a:r>
              <a:rPr lang="en-US" sz="2000" dirty="0"/>
              <a:t>Degrees and certificates are not automatically exempted (so creating a credential does not alleviate the requirement)</a:t>
            </a:r>
          </a:p>
          <a:p>
            <a:pPr lvl="1"/>
            <a:r>
              <a:rPr lang="en-US" sz="2000" dirty="0"/>
              <a:t>Programs that enroll students from other states may be affected by that state’s licensure requirements too.</a:t>
            </a:r>
          </a:p>
        </p:txBody>
      </p:sp>
      <p:sp>
        <p:nvSpPr>
          <p:cNvPr id="4" name="Slide Number Placeholder 3">
            <a:extLst>
              <a:ext uri="{FF2B5EF4-FFF2-40B4-BE49-F238E27FC236}">
                <a16:creationId xmlns:a16="http://schemas.microsoft.com/office/drawing/2014/main" id="{EDDDAA2F-AF5F-95DA-311A-2F3F10F93FDA}"/>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3150970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3C186-9A61-9DB9-7603-BBB1AFAE850D}"/>
              </a:ext>
            </a:extLst>
          </p:cNvPr>
          <p:cNvSpPr>
            <a:spLocks noGrp="1"/>
          </p:cNvSpPr>
          <p:nvPr>
            <p:ph type="title"/>
          </p:nvPr>
        </p:nvSpPr>
        <p:spPr/>
        <p:txBody>
          <a:bodyPr/>
          <a:lstStyle/>
          <a:p>
            <a:r>
              <a:rPr lang="en-US" sz="3200" dirty="0"/>
              <a:t>Program length changes -challenges</a:t>
            </a:r>
          </a:p>
        </p:txBody>
      </p:sp>
      <p:sp>
        <p:nvSpPr>
          <p:cNvPr id="3" name="Content Placeholder 2">
            <a:extLst>
              <a:ext uri="{FF2B5EF4-FFF2-40B4-BE49-F238E27FC236}">
                <a16:creationId xmlns:a16="http://schemas.microsoft.com/office/drawing/2014/main" id="{243DDBB1-C1D0-ABCD-A9DD-5673DD1000EE}"/>
              </a:ext>
            </a:extLst>
          </p:cNvPr>
          <p:cNvSpPr>
            <a:spLocks noGrp="1"/>
          </p:cNvSpPr>
          <p:nvPr>
            <p:ph idx="1"/>
          </p:nvPr>
        </p:nvSpPr>
        <p:spPr/>
        <p:txBody>
          <a:bodyPr/>
          <a:lstStyle/>
          <a:p>
            <a:r>
              <a:rPr lang="en-US" sz="2400" dirty="0"/>
              <a:t>The timeline – the ruling affects enrollments in programs on or after July 1</a:t>
            </a:r>
          </a:p>
          <a:p>
            <a:pPr lvl="1"/>
            <a:r>
              <a:rPr lang="en-US" dirty="0"/>
              <a:t>Could be  a ‘mix’ of enrollments for fall start programs that enroll before July 1</a:t>
            </a:r>
          </a:p>
          <a:p>
            <a:pPr lvl="1"/>
            <a:r>
              <a:rPr lang="en-US" dirty="0"/>
              <a:t>Incredibly difficult to effect program changes for Title IV programs in the time period (not just institution, state and accreditation approvals, but also Title IV approvals)</a:t>
            </a:r>
          </a:p>
          <a:p>
            <a:pPr lvl="1"/>
            <a:r>
              <a:rPr lang="en-US" dirty="0"/>
              <a:t>DoE has agreed a ‘light touch’ on compliance until January 1, 2025, with defense and documentation</a:t>
            </a:r>
          </a:p>
        </p:txBody>
      </p:sp>
      <p:sp>
        <p:nvSpPr>
          <p:cNvPr id="4" name="Slide Number Placeholder 3">
            <a:extLst>
              <a:ext uri="{FF2B5EF4-FFF2-40B4-BE49-F238E27FC236}">
                <a16:creationId xmlns:a16="http://schemas.microsoft.com/office/drawing/2014/main" id="{5E121FDB-61BF-F55C-622F-AB1A64F4E673}"/>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3544418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BDF9D-B739-15F7-BCEC-50D7247D9BCF}"/>
              </a:ext>
            </a:extLst>
          </p:cNvPr>
          <p:cNvSpPr>
            <a:spLocks noGrp="1"/>
          </p:cNvSpPr>
          <p:nvPr>
            <p:ph type="title"/>
          </p:nvPr>
        </p:nvSpPr>
        <p:spPr/>
        <p:txBody>
          <a:bodyPr/>
          <a:lstStyle/>
          <a:p>
            <a:r>
              <a:rPr lang="en-US" sz="3200" dirty="0"/>
              <a:t>Program length changes - challenges</a:t>
            </a:r>
          </a:p>
        </p:txBody>
      </p:sp>
      <p:sp>
        <p:nvSpPr>
          <p:cNvPr id="3" name="Content Placeholder 2">
            <a:extLst>
              <a:ext uri="{FF2B5EF4-FFF2-40B4-BE49-F238E27FC236}">
                <a16:creationId xmlns:a16="http://schemas.microsoft.com/office/drawing/2014/main" id="{B43C1E9D-73C4-3B74-3706-36F2B22AB8CA}"/>
              </a:ext>
            </a:extLst>
          </p:cNvPr>
          <p:cNvSpPr>
            <a:spLocks noGrp="1"/>
          </p:cNvSpPr>
          <p:nvPr>
            <p:ph idx="1"/>
          </p:nvPr>
        </p:nvSpPr>
        <p:spPr/>
        <p:txBody>
          <a:bodyPr/>
          <a:lstStyle/>
          <a:p>
            <a:r>
              <a:rPr lang="en-US" sz="2400" dirty="0"/>
              <a:t>Programs with very short licensure requirements</a:t>
            </a:r>
          </a:p>
          <a:p>
            <a:pPr lvl="1"/>
            <a:r>
              <a:rPr lang="en-US" dirty="0"/>
              <a:t>Programs could potentially be pushed below the 600-hour Title IV/Pell eligibility threshold</a:t>
            </a:r>
          </a:p>
          <a:p>
            <a:pPr lvl="1"/>
            <a:r>
              <a:rPr lang="en-US" dirty="0"/>
              <a:t>One more piece of uncertainty for students in FAFSA situation</a:t>
            </a:r>
          </a:p>
          <a:p>
            <a:pPr lvl="1"/>
            <a:r>
              <a:rPr lang="en-US" dirty="0"/>
              <a:t>Programs may find specific issues with prerequisites, general education requirements (e.g. where credentials aren’t listed in licensure), connection to work placement expectations. We will know more once we identify the programs</a:t>
            </a:r>
          </a:p>
        </p:txBody>
      </p:sp>
      <p:sp>
        <p:nvSpPr>
          <p:cNvPr id="4" name="Slide Number Placeholder 3">
            <a:extLst>
              <a:ext uri="{FF2B5EF4-FFF2-40B4-BE49-F238E27FC236}">
                <a16:creationId xmlns:a16="http://schemas.microsoft.com/office/drawing/2014/main" id="{204BA24F-C05B-023D-952A-05A2D2FC9DA6}"/>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3026963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AF07-8910-324A-F970-FB23CC1A6BA0}"/>
              </a:ext>
            </a:extLst>
          </p:cNvPr>
          <p:cNvSpPr>
            <a:spLocks noGrp="1"/>
          </p:cNvSpPr>
          <p:nvPr>
            <p:ph type="title"/>
          </p:nvPr>
        </p:nvSpPr>
        <p:spPr/>
        <p:txBody>
          <a:bodyPr/>
          <a:lstStyle/>
          <a:p>
            <a:r>
              <a:rPr lang="en-US" sz="3200" dirty="0"/>
              <a:t>Program length changes - challenges</a:t>
            </a:r>
          </a:p>
        </p:txBody>
      </p:sp>
      <p:sp>
        <p:nvSpPr>
          <p:cNvPr id="3" name="Content Placeholder 2">
            <a:extLst>
              <a:ext uri="{FF2B5EF4-FFF2-40B4-BE49-F238E27FC236}">
                <a16:creationId xmlns:a16="http://schemas.microsoft.com/office/drawing/2014/main" id="{F2741D9C-1C57-1ADE-1A4C-849BFC966706}"/>
              </a:ext>
            </a:extLst>
          </p:cNvPr>
          <p:cNvSpPr>
            <a:spLocks noGrp="1"/>
          </p:cNvSpPr>
          <p:nvPr>
            <p:ph idx="1"/>
          </p:nvPr>
        </p:nvSpPr>
        <p:spPr/>
        <p:txBody>
          <a:bodyPr/>
          <a:lstStyle/>
          <a:p>
            <a:r>
              <a:rPr lang="en-US" sz="2400" dirty="0"/>
              <a:t>Credit to hour/hours to credit ratios</a:t>
            </a:r>
          </a:p>
          <a:p>
            <a:pPr lvl="1"/>
            <a:r>
              <a:rPr lang="en-US" dirty="0"/>
              <a:t>Colleges will need to provide defense of credit to hour calculations or Federal Financial Aid rations will apply – we will help with that. (600 hours/24 quarter credit hours)</a:t>
            </a:r>
          </a:p>
          <a:p>
            <a:pPr lvl="1"/>
            <a:r>
              <a:rPr lang="en-US" dirty="0"/>
              <a:t>Non-embedded certificates affected</a:t>
            </a:r>
          </a:p>
          <a:p>
            <a:pPr lvl="1"/>
            <a:r>
              <a:rPr lang="en-US" dirty="0"/>
              <a:t>Competency-based programs affected</a:t>
            </a:r>
          </a:p>
          <a:p>
            <a:pPr lvl="1"/>
            <a:r>
              <a:rPr lang="en-US" dirty="0"/>
              <a:t>Not all hours ‘count’</a:t>
            </a:r>
          </a:p>
          <a:p>
            <a:r>
              <a:rPr lang="en-US" sz="2400" dirty="0"/>
              <a:t>Programs that need to shorten may force some students into part-time status, reducing financial aid.</a:t>
            </a:r>
          </a:p>
          <a:p>
            <a:endParaRPr lang="en-US" sz="2400" dirty="0"/>
          </a:p>
          <a:p>
            <a:endParaRPr lang="en-US" dirty="0"/>
          </a:p>
        </p:txBody>
      </p:sp>
      <p:sp>
        <p:nvSpPr>
          <p:cNvPr id="4" name="Slide Number Placeholder 3">
            <a:extLst>
              <a:ext uri="{FF2B5EF4-FFF2-40B4-BE49-F238E27FC236}">
                <a16:creationId xmlns:a16="http://schemas.microsoft.com/office/drawing/2014/main" id="{567743B1-E04E-79B6-ACDE-972A2D5250D1}"/>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3341836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B766C-C0B0-7BA2-2C39-0EA360FB55C5}"/>
              </a:ext>
            </a:extLst>
          </p:cNvPr>
          <p:cNvSpPr>
            <a:spLocks noGrp="1"/>
          </p:cNvSpPr>
          <p:nvPr>
            <p:ph type="title"/>
          </p:nvPr>
        </p:nvSpPr>
        <p:spPr/>
        <p:txBody>
          <a:bodyPr/>
          <a:lstStyle/>
          <a:p>
            <a:r>
              <a:rPr lang="en-US" sz="3200" dirty="0"/>
              <a:t>Program length changes - challenges</a:t>
            </a:r>
          </a:p>
        </p:txBody>
      </p:sp>
      <p:sp>
        <p:nvSpPr>
          <p:cNvPr id="3" name="Content Placeholder 2">
            <a:extLst>
              <a:ext uri="{FF2B5EF4-FFF2-40B4-BE49-F238E27FC236}">
                <a16:creationId xmlns:a16="http://schemas.microsoft.com/office/drawing/2014/main" id="{A61C8FC2-E491-57E0-EAB8-6FC137740DAD}"/>
              </a:ext>
            </a:extLst>
          </p:cNvPr>
          <p:cNvSpPr>
            <a:spLocks noGrp="1"/>
          </p:cNvSpPr>
          <p:nvPr>
            <p:ph idx="1"/>
          </p:nvPr>
        </p:nvSpPr>
        <p:spPr/>
        <p:txBody>
          <a:bodyPr/>
          <a:lstStyle/>
          <a:p>
            <a:r>
              <a:rPr lang="en-US" sz="2400" dirty="0"/>
              <a:t>Program costs</a:t>
            </a:r>
          </a:p>
          <a:p>
            <a:pPr lvl="1"/>
            <a:r>
              <a:rPr lang="en-US" dirty="0"/>
              <a:t>Programs that need to shorten may not be able to reduce program costs</a:t>
            </a:r>
          </a:p>
          <a:p>
            <a:pPr lvl="2"/>
            <a:r>
              <a:rPr lang="en-US" sz="2400" dirty="0"/>
              <a:t>May still need same number of quarters, resources, staff, at least in short term</a:t>
            </a:r>
          </a:p>
          <a:p>
            <a:pPr lvl="2"/>
            <a:r>
              <a:rPr lang="en-US" sz="2400" dirty="0"/>
              <a:t>But tuition revenue will drop</a:t>
            </a:r>
          </a:p>
          <a:p>
            <a:pPr lvl="2"/>
            <a:r>
              <a:rPr lang="en-US" sz="2400" dirty="0"/>
              <a:t>Financial Aid</a:t>
            </a:r>
          </a:p>
          <a:p>
            <a:pPr lvl="2"/>
            <a:endParaRPr lang="en-US" dirty="0"/>
          </a:p>
        </p:txBody>
      </p:sp>
      <p:sp>
        <p:nvSpPr>
          <p:cNvPr id="4" name="Slide Number Placeholder 3">
            <a:extLst>
              <a:ext uri="{FF2B5EF4-FFF2-40B4-BE49-F238E27FC236}">
                <a16:creationId xmlns:a16="http://schemas.microsoft.com/office/drawing/2014/main" id="{5F0DF881-D9C3-08E1-AE3C-5BBDC5BB3CCD}"/>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2749845332"/>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A6CFA1DCB49CF4DB8766401572DBB28" ma:contentTypeVersion="4" ma:contentTypeDescription="Create a new document." ma:contentTypeScope="" ma:versionID="cbc36f0cfc98373007d38de68e2e504a">
  <xsd:schema xmlns:xsd="http://www.w3.org/2001/XMLSchema" xmlns:xs="http://www.w3.org/2001/XMLSchema" xmlns:p="http://schemas.microsoft.com/office/2006/metadata/properties" xmlns:ns3="9f8deaf8-685c-4e7b-ab83-0fa57fa7492b" targetNamespace="http://schemas.microsoft.com/office/2006/metadata/properties" ma:root="true" ma:fieldsID="83f36942a4cbdda1ff7db25c1f761905" ns3:_="">
    <xsd:import namespace="9f8deaf8-685c-4e7b-ab83-0fa57fa7492b"/>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8deaf8-685c-4e7b-ab83-0fa57fa749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C388AF-9EF2-40E4-AC4E-C9E502C2E4DC}">
  <ds:schemaRefs>
    <ds:schemaRef ds:uri="9f8deaf8-685c-4e7b-ab83-0fa57fa7492b"/>
    <ds:schemaRef ds:uri="http://schemas.microsoft.com/office/2006/documentManagement/types"/>
    <ds:schemaRef ds:uri="http://purl.org/dc/dcmitype/"/>
    <ds:schemaRef ds:uri="http://schemas.microsoft.com/office/2006/metadata/properties"/>
    <ds:schemaRef ds:uri="http://www.w3.org/XML/1998/namespace"/>
    <ds:schemaRef ds:uri="http://purl.org/dc/elements/1.1/"/>
    <ds:schemaRef ds:uri="http://schemas.openxmlformats.org/package/2006/metadata/core-properti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ADB5638D-D5BF-4859-98A2-1C19EAA93CE0}">
  <ds:schemaRefs>
    <ds:schemaRef ds:uri="http://schemas.microsoft.com/sharepoint/v3/contenttype/forms"/>
  </ds:schemaRefs>
</ds:datastoreItem>
</file>

<file path=customXml/itemProps3.xml><?xml version="1.0" encoding="utf-8"?>
<ds:datastoreItem xmlns:ds="http://schemas.openxmlformats.org/officeDocument/2006/customXml" ds:itemID="{F98EA366-8511-4383-BB8D-D4423CA7B6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8deaf8-685c-4e7b-ab83-0fa57fa749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1420</TotalTime>
  <Words>769</Words>
  <Application>Microsoft Office PowerPoint</Application>
  <PresentationFormat>On-screen Show (4:3)</PresentationFormat>
  <Paragraphs>86</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Gainful employment - update</vt:lpstr>
      <vt:lpstr>Progress on reporting</vt:lpstr>
      <vt:lpstr>reporting</vt:lpstr>
      <vt:lpstr>Program length changes</vt:lpstr>
      <vt:lpstr>Program length changes </vt:lpstr>
      <vt:lpstr>Program length changes -challenges</vt:lpstr>
      <vt:lpstr>Program length changes - challenges</vt:lpstr>
      <vt:lpstr>Program length changes - challenges</vt:lpstr>
      <vt:lpstr>Program length changes - challenges</vt:lpstr>
      <vt:lpstr>Program length changes -steps</vt:lpstr>
      <vt:lpstr>Program length changes -steps</vt:lpstr>
      <vt:lpstr>Program length changes -steps</vt:lpstr>
      <vt:lpstr>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template--standard version</dc:title>
  <dc:creator>Katie Rose</dc:creator>
  <cp:lastModifiedBy>Summer Kenesson</cp:lastModifiedBy>
  <cp:revision>19</cp:revision>
  <cp:lastPrinted>2023-10-13T14:20:14Z</cp:lastPrinted>
  <dcterms:created xsi:type="dcterms:W3CDTF">2019-07-26T22:41:21Z</dcterms:created>
  <dcterms:modified xsi:type="dcterms:W3CDTF">2024-05-10T17:32:30Z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0x0101006A6CFA1DCB49CF4DB8766401572DBB28</vt:lpwstr>
  </property>
  <property fmtid="{D5CDD505-2E9C-101B-9397-08002B2CF9AE}" pid="3" name="_dlc_DocIdItemGuid">
    <vt:lpwstr>bc372a88-358c-4bb6-8d38-dd951ccab0b4</vt:lpwstr>
  </property>
</Properties>
</file>