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4"/>
  </p:sldMasterIdLst>
  <p:notesMasterIdLst>
    <p:notesMasterId r:id="rId22"/>
  </p:notesMasterIdLst>
  <p:handoutMasterIdLst>
    <p:handoutMasterId r:id="rId23"/>
  </p:handoutMasterIdLst>
  <p:sldIdLst>
    <p:sldId id="259" r:id="rId5"/>
    <p:sldId id="344" r:id="rId6"/>
    <p:sldId id="337" r:id="rId7"/>
    <p:sldId id="347" r:id="rId8"/>
    <p:sldId id="356" r:id="rId9"/>
    <p:sldId id="340" r:id="rId10"/>
    <p:sldId id="389" r:id="rId11"/>
    <p:sldId id="355" r:id="rId12"/>
    <p:sldId id="390" r:id="rId13"/>
    <p:sldId id="395" r:id="rId14"/>
    <p:sldId id="394" r:id="rId15"/>
    <p:sldId id="370" r:id="rId16"/>
    <p:sldId id="358" r:id="rId17"/>
    <p:sldId id="382" r:id="rId18"/>
    <p:sldId id="360" r:id="rId19"/>
    <p:sldId id="384" r:id="rId20"/>
    <p:sldId id="371" r:id="rId21"/>
  </p:sldIdLst>
  <p:sldSz cx="9144000" cy="6858000" type="screen4x3"/>
  <p:notesSz cx="68580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764"/>
    <a:srgbClr val="000000"/>
    <a:srgbClr val="C3C6C8"/>
    <a:srgbClr val="65CBC9"/>
    <a:srgbClr val="FE9700"/>
    <a:srgbClr val="0071CE"/>
    <a:srgbClr val="00C18B"/>
    <a:srgbClr val="E6E6E6"/>
    <a:srgbClr val="F4CD00"/>
    <a:srgbClr val="FFB5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23AA3E-D9E5-B51F-1220-4FF0A6A89586}" v="559" dt="2024-04-30T17:05:21.691"/>
    <p1510:client id="{762E5BAE-35DB-D9C2-86FF-A3053E94F6E0}" v="34" dt="2024-04-29T23:36:09.271"/>
    <p1510:client id="{773B74AD-FE27-A3A4-D00E-367326ED5EC6}" v="417" dt="2024-05-01T21:38:42.726"/>
    <p1510:client id="{CDB1400F-D305-E16B-456E-0FAB0759C457}" v="209" dt="2024-05-01T21:09:11.9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elby Means" userId="S::smeans@sbctc.edu::a4a79399-7eb7-47cf-9a56-afcf9debb504" providerId="AD" clId="Web-{F9237CB8-FB90-E93F-A34C-486FAE1A3287}"/>
    <pc:docChg chg="modSld">
      <pc:chgData name="Shelby Means" userId="S::smeans@sbctc.edu::a4a79399-7eb7-47cf-9a56-afcf9debb504" providerId="AD" clId="Web-{F9237CB8-FB90-E93F-A34C-486FAE1A3287}" dt="2024-04-22T22:55:17.487" v="396" actId="20577"/>
      <pc:docMkLst>
        <pc:docMk/>
      </pc:docMkLst>
      <pc:sldChg chg="modSp">
        <pc:chgData name="Shelby Means" userId="S::smeans@sbctc.edu::a4a79399-7eb7-47cf-9a56-afcf9debb504" providerId="AD" clId="Web-{F9237CB8-FB90-E93F-A34C-486FAE1A3287}" dt="2024-04-22T22:55:17.487" v="396" actId="20577"/>
        <pc:sldMkLst>
          <pc:docMk/>
          <pc:sldMk cId="3383783204" sldId="370"/>
        </pc:sldMkLst>
        <pc:spChg chg="mod">
          <ac:chgData name="Shelby Means" userId="S::smeans@sbctc.edu::a4a79399-7eb7-47cf-9a56-afcf9debb504" providerId="AD" clId="Web-{F9237CB8-FB90-E93F-A34C-486FAE1A3287}" dt="2024-04-22T22:55:17.487" v="396" actId="20577"/>
          <ac:spMkLst>
            <pc:docMk/>
            <pc:sldMk cId="3383783204" sldId="370"/>
            <ac:spMk id="3" creationId="{00000000-0000-0000-0000-000000000000}"/>
          </ac:spMkLst>
        </pc:spChg>
      </pc:sldChg>
    </pc:docChg>
  </pc:docChgLst>
  <pc:docChgLst>
    <pc:chgData name="Anna Nikolaeva Olson" userId="S::anikolaeva@sbctc.edu::9c34030c-d5f9-4bd2-bcad-b0bcec1b459a" providerId="AD" clId="Web-{773B74AD-FE27-A3A4-D00E-367326ED5EC6}"/>
    <pc:docChg chg="modSld">
      <pc:chgData name="Anna Nikolaeva Olson" userId="S::anikolaeva@sbctc.edu::9c34030c-d5f9-4bd2-bcad-b0bcec1b459a" providerId="AD" clId="Web-{773B74AD-FE27-A3A4-D00E-367326ED5EC6}" dt="2024-05-01T21:38:42.726" v="415" actId="20577"/>
      <pc:docMkLst>
        <pc:docMk/>
      </pc:docMkLst>
      <pc:sldChg chg="addSp delSp modSp">
        <pc:chgData name="Anna Nikolaeva Olson" userId="S::anikolaeva@sbctc.edu::9c34030c-d5f9-4bd2-bcad-b0bcec1b459a" providerId="AD" clId="Web-{773B74AD-FE27-A3A4-D00E-367326ED5EC6}" dt="2024-05-01T21:38:42.726" v="415" actId="20577"/>
        <pc:sldMkLst>
          <pc:docMk/>
          <pc:sldMk cId="3409449564" sldId="382"/>
        </pc:sldMkLst>
        <pc:spChg chg="mod">
          <ac:chgData name="Anna Nikolaeva Olson" userId="S::anikolaeva@sbctc.edu::9c34030c-d5f9-4bd2-bcad-b0bcec1b459a" providerId="AD" clId="Web-{773B74AD-FE27-A3A4-D00E-367326ED5EC6}" dt="2024-05-01T21:38:42.726" v="415" actId="20577"/>
          <ac:spMkLst>
            <pc:docMk/>
            <pc:sldMk cId="3409449564" sldId="382"/>
            <ac:spMk id="6" creationId="{D32BE89A-1B2D-0C4A-B762-CCB4E89F7D28}"/>
          </ac:spMkLst>
        </pc:spChg>
        <pc:graphicFrameChg chg="add del mod">
          <ac:chgData name="Anna Nikolaeva Olson" userId="S::anikolaeva@sbctc.edu::9c34030c-d5f9-4bd2-bcad-b0bcec1b459a" providerId="AD" clId="Web-{773B74AD-FE27-A3A4-D00E-367326ED5EC6}" dt="2024-04-30T17:35:16.027" v="302"/>
          <ac:graphicFrameMkLst>
            <pc:docMk/>
            <pc:sldMk cId="3409449564" sldId="382"/>
            <ac:graphicFrameMk id="5" creationId="{D7A6F173-28EF-6983-680B-2876A7099401}"/>
          </ac:graphicFrameMkLst>
        </pc:graphicFrameChg>
      </pc:sldChg>
    </pc:docChg>
  </pc:docChgLst>
  <pc:docChgLst>
    <pc:chgData name="Genevieve Howard" userId="S::ghoward@sbctc.edu::4ab22cc7-ab2e-4640-9d0c-62dc461fe944" providerId="AD" clId="Web-{762E5BAE-35DB-D9C2-86FF-A3053E94F6E0}"/>
    <pc:docChg chg="modSld">
      <pc:chgData name="Genevieve Howard" userId="S::ghoward@sbctc.edu::4ab22cc7-ab2e-4640-9d0c-62dc461fe944" providerId="AD" clId="Web-{762E5BAE-35DB-D9C2-86FF-A3053E94F6E0}" dt="2024-04-29T23:36:03.505" v="32" actId="20577"/>
      <pc:docMkLst>
        <pc:docMk/>
      </pc:docMkLst>
      <pc:sldChg chg="modSp">
        <pc:chgData name="Genevieve Howard" userId="S::ghoward@sbctc.edu::4ab22cc7-ab2e-4640-9d0c-62dc461fe944" providerId="AD" clId="Web-{762E5BAE-35DB-D9C2-86FF-A3053E94F6E0}" dt="2024-04-29T23:36:03.505" v="32" actId="20577"/>
        <pc:sldMkLst>
          <pc:docMk/>
          <pc:sldMk cId="3518913080" sldId="384"/>
        </pc:sldMkLst>
        <pc:spChg chg="mod">
          <ac:chgData name="Genevieve Howard" userId="S::ghoward@sbctc.edu::4ab22cc7-ab2e-4640-9d0c-62dc461fe944" providerId="AD" clId="Web-{762E5BAE-35DB-D9C2-86FF-A3053E94F6E0}" dt="2024-04-29T23:36:03.505" v="32" actId="20577"/>
          <ac:spMkLst>
            <pc:docMk/>
            <pc:sldMk cId="3518913080" sldId="384"/>
            <ac:spMk id="6" creationId="{D32BE89A-1B2D-0C4A-B762-CCB4E89F7D28}"/>
          </ac:spMkLst>
        </pc:spChg>
      </pc:sldChg>
    </pc:docChg>
  </pc:docChgLst>
  <pc:docChgLst>
    <pc:chgData name="Kimberly Ingram" userId="S::kingram@sbctc.edu::f52c1617-9f2c-4a08-9f9e-3a7d4abb7177" providerId="AD" clId="Web-{86786CA3-AA50-E533-1D42-0507C99751FE}"/>
    <pc:docChg chg="modSld">
      <pc:chgData name="Kimberly Ingram" userId="S::kingram@sbctc.edu::f52c1617-9f2c-4a08-9f9e-3a7d4abb7177" providerId="AD" clId="Web-{86786CA3-AA50-E533-1D42-0507C99751FE}" dt="2024-04-29T15:44:22.504" v="85"/>
      <pc:docMkLst>
        <pc:docMk/>
      </pc:docMkLst>
      <pc:sldChg chg="modSp">
        <pc:chgData name="Kimberly Ingram" userId="S::kingram@sbctc.edu::f52c1617-9f2c-4a08-9f9e-3a7d4abb7177" providerId="AD" clId="Web-{86786CA3-AA50-E533-1D42-0507C99751FE}" dt="2024-04-29T15:40:36.200" v="15" actId="20577"/>
        <pc:sldMkLst>
          <pc:docMk/>
          <pc:sldMk cId="1701068401" sldId="390"/>
        </pc:sldMkLst>
        <pc:spChg chg="mod">
          <ac:chgData name="Kimberly Ingram" userId="S::kingram@sbctc.edu::f52c1617-9f2c-4a08-9f9e-3a7d4abb7177" providerId="AD" clId="Web-{86786CA3-AA50-E533-1D42-0507C99751FE}" dt="2024-04-29T15:40:36.200" v="15" actId="20577"/>
          <ac:spMkLst>
            <pc:docMk/>
            <pc:sldMk cId="1701068401" sldId="390"/>
            <ac:spMk id="6" creationId="{D32BE89A-1B2D-0C4A-B762-CCB4E89F7D28}"/>
          </ac:spMkLst>
        </pc:spChg>
      </pc:sldChg>
      <pc:sldChg chg="modSp modNotes">
        <pc:chgData name="Kimberly Ingram" userId="S::kingram@sbctc.edu::f52c1617-9f2c-4a08-9f9e-3a7d4abb7177" providerId="AD" clId="Web-{86786CA3-AA50-E533-1D42-0507C99751FE}" dt="2024-04-29T15:43:05.908" v="77"/>
        <pc:sldMkLst>
          <pc:docMk/>
          <pc:sldMk cId="2558697263" sldId="393"/>
        </pc:sldMkLst>
        <pc:spChg chg="mod">
          <ac:chgData name="Kimberly Ingram" userId="S::kingram@sbctc.edu::f52c1617-9f2c-4a08-9f9e-3a7d4abb7177" providerId="AD" clId="Web-{86786CA3-AA50-E533-1D42-0507C99751FE}" dt="2024-04-29T15:42:44.610" v="72" actId="20577"/>
          <ac:spMkLst>
            <pc:docMk/>
            <pc:sldMk cId="2558697263" sldId="393"/>
            <ac:spMk id="6" creationId="{D32BE89A-1B2D-0C4A-B762-CCB4E89F7D28}"/>
          </ac:spMkLst>
        </pc:spChg>
      </pc:sldChg>
      <pc:sldChg chg="modSp modNotes">
        <pc:chgData name="Kimberly Ingram" userId="S::kingram@sbctc.edu::f52c1617-9f2c-4a08-9f9e-3a7d4abb7177" providerId="AD" clId="Web-{86786CA3-AA50-E533-1D42-0507C99751FE}" dt="2024-04-29T15:44:22.504" v="85"/>
        <pc:sldMkLst>
          <pc:docMk/>
          <pc:sldMk cId="2570182735" sldId="395"/>
        </pc:sldMkLst>
        <pc:spChg chg="mod">
          <ac:chgData name="Kimberly Ingram" userId="S::kingram@sbctc.edu::f52c1617-9f2c-4a08-9f9e-3a7d4abb7177" providerId="AD" clId="Web-{86786CA3-AA50-E533-1D42-0507C99751FE}" dt="2024-04-29T15:42:37.829" v="70" actId="20577"/>
          <ac:spMkLst>
            <pc:docMk/>
            <pc:sldMk cId="2570182735" sldId="395"/>
            <ac:spMk id="2" creationId="{3F9DD2B8-8893-BB8D-8A51-54150E8A8ACD}"/>
          </ac:spMkLst>
        </pc:spChg>
      </pc:sldChg>
    </pc:docChg>
  </pc:docChgLst>
  <pc:docChgLst>
    <pc:chgData name="William Belden" userId="S::wbelden@sbctc.edu::bc4b5dc7-8207-46ac-b5ce-0e58659641bb" providerId="AD" clId="Web-{CDB1400F-D305-E16B-456E-0FAB0759C457}"/>
    <pc:docChg chg="delSld modSld">
      <pc:chgData name="William Belden" userId="S::wbelden@sbctc.edu::bc4b5dc7-8207-46ac-b5ce-0e58659641bb" providerId="AD" clId="Web-{CDB1400F-D305-E16B-456E-0FAB0759C457}" dt="2024-05-01T21:09:11.949" v="202" actId="14100"/>
      <pc:docMkLst>
        <pc:docMk/>
      </pc:docMkLst>
      <pc:sldChg chg="modSp">
        <pc:chgData name="William Belden" userId="S::wbelden@sbctc.edu::bc4b5dc7-8207-46ac-b5ce-0e58659641bb" providerId="AD" clId="Web-{CDB1400F-D305-E16B-456E-0FAB0759C457}" dt="2024-05-01T20:38:07.859" v="23" actId="20577"/>
        <pc:sldMkLst>
          <pc:docMk/>
          <pc:sldMk cId="2370290682" sldId="337"/>
        </pc:sldMkLst>
        <pc:spChg chg="mod">
          <ac:chgData name="William Belden" userId="S::wbelden@sbctc.edu::bc4b5dc7-8207-46ac-b5ce-0e58659641bb" providerId="AD" clId="Web-{CDB1400F-D305-E16B-456E-0FAB0759C457}" dt="2024-05-01T20:38:07.859" v="23" actId="20577"/>
          <ac:spMkLst>
            <pc:docMk/>
            <pc:sldMk cId="2370290682" sldId="337"/>
            <ac:spMk id="4" creationId="{00000000-0000-0000-0000-000000000000}"/>
          </ac:spMkLst>
        </pc:spChg>
        <pc:spChg chg="mod">
          <ac:chgData name="William Belden" userId="S::wbelden@sbctc.edu::bc4b5dc7-8207-46ac-b5ce-0e58659641bb" providerId="AD" clId="Web-{CDB1400F-D305-E16B-456E-0FAB0759C457}" dt="2024-05-01T20:38:03.875" v="22" actId="20577"/>
          <ac:spMkLst>
            <pc:docMk/>
            <pc:sldMk cId="2370290682" sldId="337"/>
            <ac:spMk id="6" creationId="{00000000-0000-0000-0000-000000000000}"/>
          </ac:spMkLst>
        </pc:spChg>
      </pc:sldChg>
      <pc:sldChg chg="modSp">
        <pc:chgData name="William Belden" userId="S::wbelden@sbctc.edu::bc4b5dc7-8207-46ac-b5ce-0e58659641bb" providerId="AD" clId="Web-{CDB1400F-D305-E16B-456E-0FAB0759C457}" dt="2024-05-01T20:38:21.125" v="25" actId="14100"/>
        <pc:sldMkLst>
          <pc:docMk/>
          <pc:sldMk cId="2211955489" sldId="347"/>
        </pc:sldMkLst>
        <pc:spChg chg="mod">
          <ac:chgData name="William Belden" userId="S::wbelden@sbctc.edu::bc4b5dc7-8207-46ac-b5ce-0e58659641bb" providerId="AD" clId="Web-{CDB1400F-D305-E16B-456E-0FAB0759C457}" dt="2024-05-01T20:38:21.125" v="25" actId="14100"/>
          <ac:spMkLst>
            <pc:docMk/>
            <pc:sldMk cId="2211955489" sldId="347"/>
            <ac:spMk id="4" creationId="{00000000-0000-0000-0000-000000000000}"/>
          </ac:spMkLst>
        </pc:spChg>
      </pc:sldChg>
      <pc:sldChg chg="modSp">
        <pc:chgData name="William Belden" userId="S::wbelden@sbctc.edu::bc4b5dc7-8207-46ac-b5ce-0e58659641bb" providerId="AD" clId="Web-{CDB1400F-D305-E16B-456E-0FAB0759C457}" dt="2024-05-01T20:57:42.609" v="176" actId="20577"/>
        <pc:sldMkLst>
          <pc:docMk/>
          <pc:sldMk cId="3120184751" sldId="355"/>
        </pc:sldMkLst>
        <pc:spChg chg="mod">
          <ac:chgData name="William Belden" userId="S::wbelden@sbctc.edu::bc4b5dc7-8207-46ac-b5ce-0e58659641bb" providerId="AD" clId="Web-{CDB1400F-D305-E16B-456E-0FAB0759C457}" dt="2024-05-01T20:57:42.609" v="176" actId="20577"/>
          <ac:spMkLst>
            <pc:docMk/>
            <pc:sldMk cId="3120184751" sldId="355"/>
            <ac:spMk id="3" creationId="{01B0B806-200F-4863-920F-16A5FBA1CF1C}"/>
          </ac:spMkLst>
        </pc:spChg>
      </pc:sldChg>
      <pc:sldChg chg="modSp">
        <pc:chgData name="William Belden" userId="S::wbelden@sbctc.edu::bc4b5dc7-8207-46ac-b5ce-0e58659641bb" providerId="AD" clId="Web-{CDB1400F-D305-E16B-456E-0FAB0759C457}" dt="2024-05-01T21:09:11.949" v="202" actId="14100"/>
        <pc:sldMkLst>
          <pc:docMk/>
          <pc:sldMk cId="116592143" sldId="358"/>
        </pc:sldMkLst>
        <pc:spChg chg="mod">
          <ac:chgData name="William Belden" userId="S::wbelden@sbctc.edu::bc4b5dc7-8207-46ac-b5ce-0e58659641bb" providerId="AD" clId="Web-{CDB1400F-D305-E16B-456E-0FAB0759C457}" dt="2024-05-01T21:09:11.949" v="202" actId="14100"/>
          <ac:spMkLst>
            <pc:docMk/>
            <pc:sldMk cId="116592143" sldId="358"/>
            <ac:spMk id="3" creationId="{01B0B806-200F-4863-920F-16A5FBA1CF1C}"/>
          </ac:spMkLst>
        </pc:spChg>
        <pc:graphicFrameChg chg="mod">
          <ac:chgData name="William Belden" userId="S::wbelden@sbctc.edu::bc4b5dc7-8207-46ac-b5ce-0e58659641bb" providerId="AD" clId="Web-{CDB1400F-D305-E16B-456E-0FAB0759C457}" dt="2024-05-01T20:58:18.829" v="182" actId="1076"/>
          <ac:graphicFrameMkLst>
            <pc:docMk/>
            <pc:sldMk cId="116592143" sldId="358"/>
            <ac:graphicFrameMk id="5" creationId="{4A4A4212-F4BE-4268-AFD9-67EDB0FDC5C5}"/>
          </ac:graphicFrameMkLst>
        </pc:graphicFrameChg>
      </pc:sldChg>
      <pc:sldChg chg="modSp">
        <pc:chgData name="William Belden" userId="S::wbelden@sbctc.edu::bc4b5dc7-8207-46ac-b5ce-0e58659641bb" providerId="AD" clId="Web-{CDB1400F-D305-E16B-456E-0FAB0759C457}" dt="2024-05-01T20:59:39.957" v="201" actId="20577"/>
        <pc:sldMkLst>
          <pc:docMk/>
          <pc:sldMk cId="3927431623" sldId="360"/>
        </pc:sldMkLst>
        <pc:spChg chg="mod">
          <ac:chgData name="William Belden" userId="S::wbelden@sbctc.edu::bc4b5dc7-8207-46ac-b5ce-0e58659641bb" providerId="AD" clId="Web-{CDB1400F-D305-E16B-456E-0FAB0759C457}" dt="2024-05-01T20:59:39.957" v="201" actId="20577"/>
          <ac:spMkLst>
            <pc:docMk/>
            <pc:sldMk cId="3927431623" sldId="360"/>
            <ac:spMk id="3" creationId="{01B0B806-200F-4863-920F-16A5FBA1CF1C}"/>
          </ac:spMkLst>
        </pc:spChg>
        <pc:graphicFrameChg chg="mod">
          <ac:chgData name="William Belden" userId="S::wbelden@sbctc.edu::bc4b5dc7-8207-46ac-b5ce-0e58659641bb" providerId="AD" clId="Web-{CDB1400F-D305-E16B-456E-0FAB0759C457}" dt="2024-05-01T20:59:20.425" v="198" actId="1076"/>
          <ac:graphicFrameMkLst>
            <pc:docMk/>
            <pc:sldMk cId="3927431623" sldId="360"/>
            <ac:graphicFrameMk id="5" creationId="{4A4A4212-F4BE-4268-AFD9-67EDB0FDC5C5}"/>
          </ac:graphicFrameMkLst>
        </pc:graphicFrameChg>
      </pc:sldChg>
      <pc:sldChg chg="modSp">
        <pc:chgData name="William Belden" userId="S::wbelden@sbctc.edu::bc4b5dc7-8207-46ac-b5ce-0e58659641bb" providerId="AD" clId="Web-{CDB1400F-D305-E16B-456E-0FAB0759C457}" dt="2024-05-01T20:51:41.642" v="115" actId="14100"/>
        <pc:sldMkLst>
          <pc:docMk/>
          <pc:sldMk cId="3383783204" sldId="370"/>
        </pc:sldMkLst>
        <pc:spChg chg="mod">
          <ac:chgData name="William Belden" userId="S::wbelden@sbctc.edu::bc4b5dc7-8207-46ac-b5ce-0e58659641bb" providerId="AD" clId="Web-{CDB1400F-D305-E16B-456E-0FAB0759C457}" dt="2024-05-01T20:51:41.642" v="115" actId="14100"/>
          <ac:spMkLst>
            <pc:docMk/>
            <pc:sldMk cId="3383783204" sldId="370"/>
            <ac:spMk id="2" creationId="{00000000-0000-0000-0000-000000000000}"/>
          </ac:spMkLst>
        </pc:spChg>
        <pc:spChg chg="mod">
          <ac:chgData name="William Belden" userId="S::wbelden@sbctc.edu::bc4b5dc7-8207-46ac-b5ce-0e58659641bb" providerId="AD" clId="Web-{CDB1400F-D305-E16B-456E-0FAB0759C457}" dt="2024-05-01T20:51:34.594" v="113" actId="14100"/>
          <ac:spMkLst>
            <pc:docMk/>
            <pc:sldMk cId="3383783204" sldId="370"/>
            <ac:spMk id="3" creationId="{00000000-0000-0000-0000-000000000000}"/>
          </ac:spMkLst>
        </pc:spChg>
      </pc:sldChg>
      <pc:sldChg chg="del">
        <pc:chgData name="William Belden" userId="S::wbelden@sbctc.edu::bc4b5dc7-8207-46ac-b5ce-0e58659641bb" providerId="AD" clId="Web-{CDB1400F-D305-E16B-456E-0FAB0759C457}" dt="2024-05-01T20:43:42.638" v="26"/>
        <pc:sldMkLst>
          <pc:docMk/>
          <pc:sldMk cId="910982138" sldId="383"/>
        </pc:sldMkLst>
      </pc:sldChg>
      <pc:sldChg chg="modSp">
        <pc:chgData name="William Belden" userId="S::wbelden@sbctc.edu::bc4b5dc7-8207-46ac-b5ce-0e58659641bb" providerId="AD" clId="Web-{CDB1400F-D305-E16B-456E-0FAB0759C457}" dt="2024-05-01T20:54:53.618" v="147" actId="14100"/>
        <pc:sldMkLst>
          <pc:docMk/>
          <pc:sldMk cId="1701068401" sldId="390"/>
        </pc:sldMkLst>
        <pc:spChg chg="mod">
          <ac:chgData name="William Belden" userId="S::wbelden@sbctc.edu::bc4b5dc7-8207-46ac-b5ce-0e58659641bb" providerId="AD" clId="Web-{CDB1400F-D305-E16B-456E-0FAB0759C457}" dt="2024-05-01T20:54:53.618" v="147" actId="14100"/>
          <ac:spMkLst>
            <pc:docMk/>
            <pc:sldMk cId="1701068401" sldId="390"/>
            <ac:spMk id="2" creationId="{C3C593D2-F6CE-4AE6-8BC5-93686BD3C6EE}"/>
          </ac:spMkLst>
        </pc:spChg>
        <pc:spChg chg="mod">
          <ac:chgData name="William Belden" userId="S::wbelden@sbctc.edu::bc4b5dc7-8207-46ac-b5ce-0e58659641bb" providerId="AD" clId="Web-{CDB1400F-D305-E16B-456E-0FAB0759C457}" dt="2024-05-01T20:54:43.477" v="144" actId="14100"/>
          <ac:spMkLst>
            <pc:docMk/>
            <pc:sldMk cId="1701068401" sldId="390"/>
            <ac:spMk id="6" creationId="{D32BE89A-1B2D-0C4A-B762-CCB4E89F7D28}"/>
          </ac:spMkLst>
        </pc:spChg>
      </pc:sldChg>
      <pc:sldChg chg="del">
        <pc:chgData name="William Belden" userId="S::wbelden@sbctc.edu::bc4b5dc7-8207-46ac-b5ce-0e58659641bb" providerId="AD" clId="Web-{CDB1400F-D305-E16B-456E-0FAB0759C457}" dt="2024-05-01T20:55:03.509" v="148"/>
        <pc:sldMkLst>
          <pc:docMk/>
          <pc:sldMk cId="2558697263" sldId="393"/>
        </pc:sldMkLst>
      </pc:sldChg>
      <pc:sldChg chg="modSp">
        <pc:chgData name="William Belden" userId="S::wbelden@sbctc.edu::bc4b5dc7-8207-46ac-b5ce-0e58659641bb" providerId="AD" clId="Web-{CDB1400F-D305-E16B-456E-0FAB0759C457}" dt="2024-05-01T20:55:31.526" v="156" actId="14100"/>
        <pc:sldMkLst>
          <pc:docMk/>
          <pc:sldMk cId="1321972492" sldId="394"/>
        </pc:sldMkLst>
        <pc:spChg chg="mod">
          <ac:chgData name="William Belden" userId="S::wbelden@sbctc.edu::bc4b5dc7-8207-46ac-b5ce-0e58659641bb" providerId="AD" clId="Web-{CDB1400F-D305-E16B-456E-0FAB0759C457}" dt="2024-05-01T20:55:31.526" v="156" actId="14100"/>
          <ac:spMkLst>
            <pc:docMk/>
            <pc:sldMk cId="1321972492" sldId="394"/>
            <ac:spMk id="2" creationId="{C3C593D2-F6CE-4AE6-8BC5-93686BD3C6EE}"/>
          </ac:spMkLst>
        </pc:spChg>
      </pc:sldChg>
    </pc:docChg>
  </pc:docChgLst>
  <pc:docChgLst>
    <pc:chgData name="Carolyn McKinnon" userId="S::cmckinnon@sbctc.edu::0008fe88-3109-4d8d-87e6-1688b71573cb" providerId="AD" clId="Web-{3323AA3E-D9E5-B51F-1220-4FF0A6A89586}"/>
    <pc:docChg chg="modSld">
      <pc:chgData name="Carolyn McKinnon" userId="S::cmckinnon@sbctc.edu::0008fe88-3109-4d8d-87e6-1688b71573cb" providerId="AD" clId="Web-{3323AA3E-D9E5-B51F-1220-4FF0A6A89586}" dt="2024-04-30T17:05:21.691" v="544" actId="20577"/>
      <pc:docMkLst>
        <pc:docMk/>
      </pc:docMkLst>
      <pc:sldChg chg="modSp">
        <pc:chgData name="Carolyn McKinnon" userId="S::cmckinnon@sbctc.edu::0008fe88-3109-4d8d-87e6-1688b71573cb" providerId="AD" clId="Web-{3323AA3E-D9E5-B51F-1220-4FF0A6A89586}" dt="2024-04-30T17:03:31.767" v="451" actId="14100"/>
        <pc:sldMkLst>
          <pc:docMk/>
          <pc:sldMk cId="4128186094" sldId="340"/>
        </pc:sldMkLst>
        <pc:spChg chg="mod">
          <ac:chgData name="Carolyn McKinnon" userId="S::cmckinnon@sbctc.edu::0008fe88-3109-4d8d-87e6-1688b71573cb" providerId="AD" clId="Web-{3323AA3E-D9E5-B51F-1220-4FF0A6A89586}" dt="2024-04-30T17:03:31.767" v="451" actId="14100"/>
          <ac:spMkLst>
            <pc:docMk/>
            <pc:sldMk cId="4128186094" sldId="340"/>
            <ac:spMk id="6" creationId="{D32BE89A-1B2D-0C4A-B762-CCB4E89F7D28}"/>
          </ac:spMkLst>
        </pc:spChg>
      </pc:sldChg>
      <pc:sldChg chg="modSp">
        <pc:chgData name="Carolyn McKinnon" userId="S::cmckinnon@sbctc.edu::0008fe88-3109-4d8d-87e6-1688b71573cb" providerId="AD" clId="Web-{3323AA3E-D9E5-B51F-1220-4FF0A6A89586}" dt="2024-04-30T17:05:21.691" v="544" actId="20577"/>
        <pc:sldMkLst>
          <pc:docMk/>
          <pc:sldMk cId="2693905807" sldId="356"/>
        </pc:sldMkLst>
        <pc:spChg chg="mod">
          <ac:chgData name="Carolyn McKinnon" userId="S::cmckinnon@sbctc.edu::0008fe88-3109-4d8d-87e6-1688b71573cb" providerId="AD" clId="Web-{3323AA3E-D9E5-B51F-1220-4FF0A6A89586}" dt="2024-04-30T17:05:21.691" v="544" actId="20577"/>
          <ac:spMkLst>
            <pc:docMk/>
            <pc:sldMk cId="2693905807" sldId="356"/>
            <ac:spMk id="3" creationId="{01B0B806-200F-4863-920F-16A5FBA1CF1C}"/>
          </ac:spMkLst>
        </pc:spChg>
        <pc:graphicFrameChg chg="mod modGraphic">
          <ac:chgData name="Carolyn McKinnon" userId="S::cmckinnon@sbctc.edu::0008fe88-3109-4d8d-87e6-1688b71573cb" providerId="AD" clId="Web-{3323AA3E-D9E5-B51F-1220-4FF0A6A89586}" dt="2024-04-30T16:27:05.720" v="17"/>
          <ac:graphicFrameMkLst>
            <pc:docMk/>
            <pc:sldMk cId="2693905807" sldId="356"/>
            <ac:graphicFrameMk id="5" creationId="{4A4A4212-F4BE-4268-AFD9-67EDB0FDC5C5}"/>
          </ac:graphicFrameMkLst>
        </pc:graphicFrameChg>
      </pc:sldChg>
      <pc:sldChg chg="modSp">
        <pc:chgData name="Carolyn McKinnon" userId="S::cmckinnon@sbctc.edu::0008fe88-3109-4d8d-87e6-1688b71573cb" providerId="AD" clId="Web-{3323AA3E-D9E5-B51F-1220-4FF0A6A89586}" dt="2024-04-30T17:00:11.872" v="287" actId="14100"/>
        <pc:sldMkLst>
          <pc:docMk/>
          <pc:sldMk cId="285060924" sldId="389"/>
        </pc:sldMkLst>
        <pc:spChg chg="mod">
          <ac:chgData name="Carolyn McKinnon" userId="S::cmckinnon@sbctc.edu::0008fe88-3109-4d8d-87e6-1688b71573cb" providerId="AD" clId="Web-{3323AA3E-D9E5-B51F-1220-4FF0A6A89586}" dt="2024-04-30T17:00:11.872" v="287" actId="14100"/>
          <ac:spMkLst>
            <pc:docMk/>
            <pc:sldMk cId="285060924" sldId="389"/>
            <ac:spMk id="6" creationId="{D32BE89A-1B2D-0C4A-B762-CCB4E89F7D28}"/>
          </ac:spMkLst>
        </pc:spChg>
      </pc:sldChg>
    </pc:docChg>
  </pc:docChgLst>
  <pc:docChgLst>
    <pc:chgData name="Kimberly Ingram" userId="S::kingram@sbctc.edu::f52c1617-9f2c-4a08-9f9e-3a7d4abb7177" providerId="AD" clId="Web-{8DB56479-4303-D8AE-8D14-B6F5CD9143C5}"/>
    <pc:docChg chg="addSld delSld modSld sldOrd">
      <pc:chgData name="Kimberly Ingram" userId="S::kingram@sbctc.edu::f52c1617-9f2c-4a08-9f9e-3a7d4abb7177" providerId="AD" clId="Web-{8DB56479-4303-D8AE-8D14-B6F5CD9143C5}" dt="2024-04-24T18:07:14.776" v="661" actId="20577"/>
      <pc:docMkLst>
        <pc:docMk/>
      </pc:docMkLst>
      <pc:sldChg chg="ord">
        <pc:chgData name="Kimberly Ingram" userId="S::kingram@sbctc.edu::f52c1617-9f2c-4a08-9f9e-3a7d4abb7177" providerId="AD" clId="Web-{8DB56479-4303-D8AE-8D14-B6F5CD9143C5}" dt="2024-04-24T17:17:26.084" v="367"/>
        <pc:sldMkLst>
          <pc:docMk/>
          <pc:sldMk cId="3409449564" sldId="382"/>
        </pc:sldMkLst>
      </pc:sldChg>
      <pc:sldChg chg="del">
        <pc:chgData name="Kimberly Ingram" userId="S::kingram@sbctc.edu::f52c1617-9f2c-4a08-9f9e-3a7d4abb7177" providerId="AD" clId="Web-{8DB56479-4303-D8AE-8D14-B6F5CD9143C5}" dt="2024-04-24T17:17:10.036" v="365"/>
        <pc:sldMkLst>
          <pc:docMk/>
          <pc:sldMk cId="82107618" sldId="387"/>
        </pc:sldMkLst>
      </pc:sldChg>
      <pc:sldChg chg="modSp">
        <pc:chgData name="Kimberly Ingram" userId="S::kingram@sbctc.edu::f52c1617-9f2c-4a08-9f9e-3a7d4abb7177" providerId="AD" clId="Web-{8DB56479-4303-D8AE-8D14-B6F5CD9143C5}" dt="2024-04-24T17:26:36.603" v="408" actId="20577"/>
        <pc:sldMkLst>
          <pc:docMk/>
          <pc:sldMk cId="1701068401" sldId="390"/>
        </pc:sldMkLst>
        <pc:spChg chg="mod">
          <ac:chgData name="Kimberly Ingram" userId="S::kingram@sbctc.edu::f52c1617-9f2c-4a08-9f9e-3a7d4abb7177" providerId="AD" clId="Web-{8DB56479-4303-D8AE-8D14-B6F5CD9143C5}" dt="2024-04-24T15:45:17.740" v="9" actId="20577"/>
          <ac:spMkLst>
            <pc:docMk/>
            <pc:sldMk cId="1701068401" sldId="390"/>
            <ac:spMk id="2" creationId="{C3C593D2-F6CE-4AE6-8BC5-93686BD3C6EE}"/>
          </ac:spMkLst>
        </pc:spChg>
        <pc:spChg chg="mod">
          <ac:chgData name="Kimberly Ingram" userId="S::kingram@sbctc.edu::f52c1617-9f2c-4a08-9f9e-3a7d4abb7177" providerId="AD" clId="Web-{8DB56479-4303-D8AE-8D14-B6F5CD9143C5}" dt="2024-04-24T17:26:36.603" v="408" actId="20577"/>
          <ac:spMkLst>
            <pc:docMk/>
            <pc:sldMk cId="1701068401" sldId="390"/>
            <ac:spMk id="6" creationId="{D32BE89A-1B2D-0C4A-B762-CCB4E89F7D28}"/>
          </ac:spMkLst>
        </pc:spChg>
      </pc:sldChg>
      <pc:sldChg chg="del">
        <pc:chgData name="Kimberly Ingram" userId="S::kingram@sbctc.edu::f52c1617-9f2c-4a08-9f9e-3a7d4abb7177" providerId="AD" clId="Web-{8DB56479-4303-D8AE-8D14-B6F5CD9143C5}" dt="2024-04-24T17:17:38.350" v="368"/>
        <pc:sldMkLst>
          <pc:docMk/>
          <pc:sldMk cId="4208021324" sldId="391"/>
        </pc:sldMkLst>
      </pc:sldChg>
      <pc:sldChg chg="modSp add replId modNotes">
        <pc:chgData name="Kimberly Ingram" userId="S::kingram@sbctc.edu::f52c1617-9f2c-4a08-9f9e-3a7d4abb7177" providerId="AD" clId="Web-{8DB56479-4303-D8AE-8D14-B6F5CD9143C5}" dt="2024-04-24T18:02:14.314" v="656" actId="20577"/>
        <pc:sldMkLst>
          <pc:docMk/>
          <pc:sldMk cId="2558697263" sldId="393"/>
        </pc:sldMkLst>
        <pc:spChg chg="mod">
          <ac:chgData name="Kimberly Ingram" userId="S::kingram@sbctc.edu::f52c1617-9f2c-4a08-9f9e-3a7d4abb7177" providerId="AD" clId="Web-{8DB56479-4303-D8AE-8D14-B6F5CD9143C5}" dt="2024-04-24T15:45:27.428" v="12" actId="20577"/>
          <ac:spMkLst>
            <pc:docMk/>
            <pc:sldMk cId="2558697263" sldId="393"/>
            <ac:spMk id="2" creationId="{C3C593D2-F6CE-4AE6-8BC5-93686BD3C6EE}"/>
          </ac:spMkLst>
        </pc:spChg>
        <pc:spChg chg="mod">
          <ac:chgData name="Kimberly Ingram" userId="S::kingram@sbctc.edu::f52c1617-9f2c-4a08-9f9e-3a7d4abb7177" providerId="AD" clId="Web-{8DB56479-4303-D8AE-8D14-B6F5CD9143C5}" dt="2024-04-24T18:02:14.314" v="656" actId="20577"/>
          <ac:spMkLst>
            <pc:docMk/>
            <pc:sldMk cId="2558697263" sldId="393"/>
            <ac:spMk id="6" creationId="{D32BE89A-1B2D-0C4A-B762-CCB4E89F7D28}"/>
          </ac:spMkLst>
        </pc:spChg>
      </pc:sldChg>
      <pc:sldChg chg="modSp add replId">
        <pc:chgData name="Kimberly Ingram" userId="S::kingram@sbctc.edu::f52c1617-9f2c-4a08-9f9e-3a7d4abb7177" providerId="AD" clId="Web-{8DB56479-4303-D8AE-8D14-B6F5CD9143C5}" dt="2024-04-24T17:16:30.285" v="364" actId="20577"/>
        <pc:sldMkLst>
          <pc:docMk/>
          <pc:sldMk cId="1321972492" sldId="394"/>
        </pc:sldMkLst>
        <pc:spChg chg="mod">
          <ac:chgData name="Kimberly Ingram" userId="S::kingram@sbctc.edu::f52c1617-9f2c-4a08-9f9e-3a7d4abb7177" providerId="AD" clId="Web-{8DB56479-4303-D8AE-8D14-B6F5CD9143C5}" dt="2024-04-24T15:46:00.149" v="21" actId="20577"/>
          <ac:spMkLst>
            <pc:docMk/>
            <pc:sldMk cId="1321972492" sldId="394"/>
            <ac:spMk id="2" creationId="{C3C593D2-F6CE-4AE6-8BC5-93686BD3C6EE}"/>
          </ac:spMkLst>
        </pc:spChg>
        <pc:spChg chg="mod">
          <ac:chgData name="Kimberly Ingram" userId="S::kingram@sbctc.edu::f52c1617-9f2c-4a08-9f9e-3a7d4abb7177" providerId="AD" clId="Web-{8DB56479-4303-D8AE-8D14-B6F5CD9143C5}" dt="2024-04-24T17:16:30.285" v="364" actId="20577"/>
          <ac:spMkLst>
            <pc:docMk/>
            <pc:sldMk cId="1321972492" sldId="394"/>
            <ac:spMk id="6" creationId="{D32BE89A-1B2D-0C4A-B762-CCB4E89F7D28}"/>
          </ac:spMkLst>
        </pc:spChg>
      </pc:sldChg>
      <pc:sldChg chg="add del replId">
        <pc:chgData name="Kimberly Ingram" userId="S::kingram@sbctc.edu::f52c1617-9f2c-4a08-9f9e-3a7d4abb7177" providerId="AD" clId="Web-{8DB56479-4303-D8AE-8D14-B6F5CD9143C5}" dt="2024-04-24T15:57:08.169" v="220"/>
        <pc:sldMkLst>
          <pc:docMk/>
          <pc:sldMk cId="93039996" sldId="395"/>
        </pc:sldMkLst>
      </pc:sldChg>
      <pc:sldChg chg="addSp delSp modSp new">
        <pc:chgData name="Kimberly Ingram" userId="S::kingram@sbctc.edu::f52c1617-9f2c-4a08-9f9e-3a7d4abb7177" providerId="AD" clId="Web-{8DB56479-4303-D8AE-8D14-B6F5CD9143C5}" dt="2024-04-24T18:07:14.776" v="661" actId="20577"/>
        <pc:sldMkLst>
          <pc:docMk/>
          <pc:sldMk cId="2570182735" sldId="395"/>
        </pc:sldMkLst>
        <pc:spChg chg="mod">
          <ac:chgData name="Kimberly Ingram" userId="S::kingram@sbctc.edu::f52c1617-9f2c-4a08-9f9e-3a7d4abb7177" providerId="AD" clId="Web-{8DB56479-4303-D8AE-8D14-B6F5CD9143C5}" dt="2024-04-24T18:07:14.776" v="661" actId="20577"/>
          <ac:spMkLst>
            <pc:docMk/>
            <pc:sldMk cId="2570182735" sldId="395"/>
            <ac:spMk id="2" creationId="{3F9DD2B8-8893-BB8D-8A51-54150E8A8ACD}"/>
          </ac:spMkLst>
        </pc:spChg>
        <pc:spChg chg="del">
          <ac:chgData name="Kimberly Ingram" userId="S::kingram@sbctc.edu::f52c1617-9f2c-4a08-9f9e-3a7d4abb7177" providerId="AD" clId="Web-{8DB56479-4303-D8AE-8D14-B6F5CD9143C5}" dt="2024-04-24T17:39:29.178" v="560"/>
          <ac:spMkLst>
            <pc:docMk/>
            <pc:sldMk cId="2570182735" sldId="395"/>
            <ac:spMk id="3" creationId="{EE6746AA-6FBF-C515-FBC9-2A8A85680009}"/>
          </ac:spMkLst>
        </pc:spChg>
        <pc:spChg chg="add del mod">
          <ac:chgData name="Kimberly Ingram" userId="S::kingram@sbctc.edu::f52c1617-9f2c-4a08-9f9e-3a7d4abb7177" providerId="AD" clId="Web-{8DB56479-4303-D8AE-8D14-B6F5CD9143C5}" dt="2024-04-24T18:06:52.822" v="658"/>
          <ac:spMkLst>
            <pc:docMk/>
            <pc:sldMk cId="2570182735" sldId="395"/>
            <ac:spMk id="6" creationId="{6B765A8C-FFF4-8C3A-C606-1582C8CEB820}"/>
          </ac:spMkLst>
        </pc:spChg>
        <pc:picChg chg="add del mod ord">
          <ac:chgData name="Kimberly Ingram" userId="S::kingram@sbctc.edu::f52c1617-9f2c-4a08-9f9e-3a7d4abb7177" providerId="AD" clId="Web-{8DB56479-4303-D8AE-8D14-B6F5CD9143C5}" dt="2024-04-24T18:06:52.025" v="657"/>
          <ac:picMkLst>
            <pc:docMk/>
            <pc:sldMk cId="2570182735" sldId="395"/>
            <ac:picMk id="5" creationId="{411CCFEA-195A-D700-E290-079B03D9761E}"/>
          </ac:picMkLst>
        </pc:picChg>
        <pc:picChg chg="add mod ord">
          <ac:chgData name="Kimberly Ingram" userId="S::kingram@sbctc.edu::f52c1617-9f2c-4a08-9f9e-3a7d4abb7177" providerId="AD" clId="Web-{8DB56479-4303-D8AE-8D14-B6F5CD9143C5}" dt="2024-04-24T18:06:58.556" v="659" actId="14100"/>
          <ac:picMkLst>
            <pc:docMk/>
            <pc:sldMk cId="2570182735" sldId="395"/>
            <ac:picMk id="7" creationId="{30AE2069-F03C-3CA5-4B51-4CDACA9AD336}"/>
          </ac:picMkLst>
        </pc:picChg>
      </pc:sldChg>
      <pc:sldChg chg="modSp add del ord replId">
        <pc:chgData name="Kimberly Ingram" userId="S::kingram@sbctc.edu::f52c1617-9f2c-4a08-9f9e-3a7d4abb7177" providerId="AD" clId="Web-{8DB56479-4303-D8AE-8D14-B6F5CD9143C5}" dt="2024-04-24T17:27:28.902" v="418"/>
        <pc:sldMkLst>
          <pc:docMk/>
          <pc:sldMk cId="1749866435" sldId="396"/>
        </pc:sldMkLst>
        <pc:spChg chg="mod">
          <ac:chgData name="Kimberly Ingram" userId="S::kingram@sbctc.edu::f52c1617-9f2c-4a08-9f9e-3a7d4abb7177" providerId="AD" clId="Web-{8DB56479-4303-D8AE-8D14-B6F5CD9143C5}" dt="2024-04-24T15:57:21.654" v="226" actId="20577"/>
          <ac:spMkLst>
            <pc:docMk/>
            <pc:sldMk cId="1749866435" sldId="396"/>
            <ac:spMk id="2" creationId="{C3C593D2-F6CE-4AE6-8BC5-93686BD3C6EE}"/>
          </ac:spMkLst>
        </pc:spChg>
        <pc:spChg chg="mod">
          <ac:chgData name="Kimberly Ingram" userId="S::kingram@sbctc.edu::f52c1617-9f2c-4a08-9f9e-3a7d4abb7177" providerId="AD" clId="Web-{8DB56479-4303-D8AE-8D14-B6F5CD9143C5}" dt="2024-04-24T15:57:53.312" v="245" actId="20577"/>
          <ac:spMkLst>
            <pc:docMk/>
            <pc:sldMk cId="1749866435" sldId="396"/>
            <ac:spMk id="6" creationId="{D32BE89A-1B2D-0C4A-B762-CCB4E89F7D28}"/>
          </ac:spMkLst>
        </pc:spChg>
      </pc:sldChg>
    </pc:docChg>
  </pc:docChgLst>
  <pc:docChgLst>
    <pc:chgData name="William Belden" userId="S::wbelden@sbctc.edu::bc4b5dc7-8207-46ac-b5ce-0e58659641bb" providerId="AD" clId="Web-{6DF5D0E6-B5C1-EECF-A181-C5E3AD1E2FE2}"/>
    <pc:docChg chg="addSld delSld modSld sldOrd">
      <pc:chgData name="William Belden" userId="S::wbelden@sbctc.edu::bc4b5dc7-8207-46ac-b5ce-0e58659641bb" providerId="AD" clId="Web-{6DF5D0E6-B5C1-EECF-A181-C5E3AD1E2FE2}" dt="2024-04-11T22:58:00.692" v="29"/>
      <pc:docMkLst>
        <pc:docMk/>
      </pc:docMkLst>
      <pc:sldChg chg="add del">
        <pc:chgData name="William Belden" userId="S::wbelden@sbctc.edu::bc4b5dc7-8207-46ac-b5ce-0e58659641bb" providerId="AD" clId="Web-{6DF5D0E6-B5C1-EECF-A181-C5E3AD1E2FE2}" dt="2024-04-11T22:53:16.918" v="22"/>
        <pc:sldMkLst>
          <pc:docMk/>
          <pc:sldMk cId="2901042092" sldId="336"/>
        </pc:sldMkLst>
      </pc:sldChg>
      <pc:sldChg chg="modSp">
        <pc:chgData name="William Belden" userId="S::wbelden@sbctc.edu::bc4b5dc7-8207-46ac-b5ce-0e58659641bb" providerId="AD" clId="Web-{6DF5D0E6-B5C1-EECF-A181-C5E3AD1E2FE2}" dt="2024-04-11T22:53:01.480" v="20" actId="20577"/>
        <pc:sldMkLst>
          <pc:docMk/>
          <pc:sldMk cId="4128186094" sldId="340"/>
        </pc:sldMkLst>
        <pc:spChg chg="mod">
          <ac:chgData name="William Belden" userId="S::wbelden@sbctc.edu::bc4b5dc7-8207-46ac-b5ce-0e58659641bb" providerId="AD" clId="Web-{6DF5D0E6-B5C1-EECF-A181-C5E3AD1E2FE2}" dt="2024-04-11T22:53:01.480" v="20" actId="20577"/>
          <ac:spMkLst>
            <pc:docMk/>
            <pc:sldMk cId="4128186094" sldId="340"/>
            <ac:spMk id="6" creationId="{D32BE89A-1B2D-0C4A-B762-CCB4E89F7D28}"/>
          </ac:spMkLst>
        </pc:spChg>
      </pc:sldChg>
      <pc:sldChg chg="ord">
        <pc:chgData name="William Belden" userId="S::wbelden@sbctc.edu::bc4b5dc7-8207-46ac-b5ce-0e58659641bb" providerId="AD" clId="Web-{6DF5D0E6-B5C1-EECF-A181-C5E3AD1E2FE2}" dt="2024-04-11T22:55:39.407" v="23"/>
        <pc:sldMkLst>
          <pc:docMk/>
          <pc:sldMk cId="3120184751" sldId="355"/>
        </pc:sldMkLst>
      </pc:sldChg>
      <pc:sldChg chg="ord">
        <pc:chgData name="William Belden" userId="S::wbelden@sbctc.edu::bc4b5dc7-8207-46ac-b5ce-0e58659641bb" providerId="AD" clId="Web-{6DF5D0E6-B5C1-EECF-A181-C5E3AD1E2FE2}" dt="2024-04-11T22:58:00.692" v="29"/>
        <pc:sldMkLst>
          <pc:docMk/>
          <pc:sldMk cId="3383783204" sldId="370"/>
        </pc:sldMkLst>
      </pc:sldChg>
      <pc:sldChg chg="modSp ord">
        <pc:chgData name="William Belden" userId="S::wbelden@sbctc.edu::bc4b5dc7-8207-46ac-b5ce-0e58659641bb" providerId="AD" clId="Web-{6DF5D0E6-B5C1-EECF-A181-C5E3AD1E2FE2}" dt="2024-04-11T22:57:45.035" v="28"/>
        <pc:sldMkLst>
          <pc:docMk/>
          <pc:sldMk cId="3409449564" sldId="382"/>
        </pc:sldMkLst>
        <pc:spChg chg="mod">
          <ac:chgData name="William Belden" userId="S::wbelden@sbctc.edu::bc4b5dc7-8207-46ac-b5ce-0e58659641bb" providerId="AD" clId="Web-{6DF5D0E6-B5C1-EECF-A181-C5E3AD1E2FE2}" dt="2024-04-11T22:52:57.136" v="13" actId="20577"/>
          <ac:spMkLst>
            <pc:docMk/>
            <pc:sldMk cId="3409449564" sldId="382"/>
            <ac:spMk id="6" creationId="{D32BE89A-1B2D-0C4A-B762-CCB4E89F7D28}"/>
          </ac:spMkLst>
        </pc:spChg>
      </pc:sldChg>
      <pc:sldChg chg="ord">
        <pc:chgData name="William Belden" userId="S::wbelden@sbctc.edu::bc4b5dc7-8207-46ac-b5ce-0e58659641bb" providerId="AD" clId="Web-{6DF5D0E6-B5C1-EECF-A181-C5E3AD1E2FE2}" dt="2024-04-11T22:56:30.283" v="24"/>
        <pc:sldMkLst>
          <pc:docMk/>
          <pc:sldMk cId="910982138" sldId="383"/>
        </pc:sldMkLst>
      </pc:sldChg>
      <pc:sldChg chg="ord">
        <pc:chgData name="William Belden" userId="S::wbelden@sbctc.edu::bc4b5dc7-8207-46ac-b5ce-0e58659641bb" providerId="AD" clId="Web-{6DF5D0E6-B5C1-EECF-A181-C5E3AD1E2FE2}" dt="2024-04-11T22:57:16.269" v="26"/>
        <pc:sldMkLst>
          <pc:docMk/>
          <pc:sldMk cId="82107618" sldId="387"/>
        </pc:sldMkLst>
      </pc:sldChg>
      <pc:sldChg chg="modSp">
        <pc:chgData name="William Belden" userId="S::wbelden@sbctc.edu::bc4b5dc7-8207-46ac-b5ce-0e58659641bb" providerId="AD" clId="Web-{6DF5D0E6-B5C1-EECF-A181-C5E3AD1E2FE2}" dt="2024-04-11T22:52:57.730" v="16" actId="20577"/>
        <pc:sldMkLst>
          <pc:docMk/>
          <pc:sldMk cId="285060924" sldId="389"/>
        </pc:sldMkLst>
        <pc:spChg chg="mod">
          <ac:chgData name="William Belden" userId="S::wbelden@sbctc.edu::bc4b5dc7-8207-46ac-b5ce-0e58659641bb" providerId="AD" clId="Web-{6DF5D0E6-B5C1-EECF-A181-C5E3AD1E2FE2}" dt="2024-04-11T22:52:57.730" v="16" actId="20577"/>
          <ac:spMkLst>
            <pc:docMk/>
            <pc:sldMk cId="285060924" sldId="389"/>
            <ac:spMk id="6" creationId="{D32BE89A-1B2D-0C4A-B762-CCB4E89F7D28}"/>
          </ac:spMkLst>
        </pc:spChg>
      </pc:sldChg>
      <pc:sldChg chg="ord">
        <pc:chgData name="William Belden" userId="S::wbelden@sbctc.edu::bc4b5dc7-8207-46ac-b5ce-0e58659641bb" providerId="AD" clId="Web-{6DF5D0E6-B5C1-EECF-A181-C5E3AD1E2FE2}" dt="2024-04-11T22:56:45.440" v="25"/>
        <pc:sldMkLst>
          <pc:docMk/>
          <pc:sldMk cId="1701068401" sldId="390"/>
        </pc:sldMkLst>
      </pc:sldChg>
      <pc:sldChg chg="ord">
        <pc:chgData name="William Belden" userId="S::wbelden@sbctc.edu::bc4b5dc7-8207-46ac-b5ce-0e58659641bb" providerId="AD" clId="Web-{6DF5D0E6-B5C1-EECF-A181-C5E3AD1E2FE2}" dt="2024-04-11T22:57:37.645" v="27"/>
        <pc:sldMkLst>
          <pc:docMk/>
          <pc:sldMk cId="4208021324" sldId="391"/>
        </pc:sldMkLst>
      </pc:sldChg>
    </pc:docChg>
  </pc:docChgLst>
  <pc:docChgLst>
    <pc:chgData name="Shelby Means" userId="S::smeans@sbctc.edu::a4a79399-7eb7-47cf-9a56-afcf9debb504" providerId="AD" clId="Web-{01E3154D-D8BD-4157-E6E3-EA07A02D8C9C}"/>
    <pc:docChg chg="modSld">
      <pc:chgData name="Shelby Means" userId="S::smeans@sbctc.edu::a4a79399-7eb7-47cf-9a56-afcf9debb504" providerId="AD" clId="Web-{01E3154D-D8BD-4157-E6E3-EA07A02D8C9C}" dt="2024-04-26T15:49:34.706" v="443" actId="20577"/>
      <pc:docMkLst>
        <pc:docMk/>
      </pc:docMkLst>
      <pc:sldChg chg="modSp">
        <pc:chgData name="Shelby Means" userId="S::smeans@sbctc.edu::a4a79399-7eb7-47cf-9a56-afcf9debb504" providerId="AD" clId="Web-{01E3154D-D8BD-4157-E6E3-EA07A02D8C9C}" dt="2024-04-26T15:49:34.706" v="443" actId="20577"/>
        <pc:sldMkLst>
          <pc:docMk/>
          <pc:sldMk cId="3383783204" sldId="370"/>
        </pc:sldMkLst>
        <pc:spChg chg="mod">
          <ac:chgData name="Shelby Means" userId="S::smeans@sbctc.edu::a4a79399-7eb7-47cf-9a56-afcf9debb504" providerId="AD" clId="Web-{01E3154D-D8BD-4157-E6E3-EA07A02D8C9C}" dt="2024-04-26T15:44:24.715" v="399" actId="14100"/>
          <ac:spMkLst>
            <pc:docMk/>
            <pc:sldMk cId="3383783204" sldId="370"/>
            <ac:spMk id="2" creationId="{00000000-0000-0000-0000-000000000000}"/>
          </ac:spMkLst>
        </pc:spChg>
        <pc:spChg chg="mod">
          <ac:chgData name="Shelby Means" userId="S::smeans@sbctc.edu::a4a79399-7eb7-47cf-9a56-afcf9debb504" providerId="AD" clId="Web-{01E3154D-D8BD-4157-E6E3-EA07A02D8C9C}" dt="2024-04-26T15:49:34.706" v="443" actId="20577"/>
          <ac:spMkLst>
            <pc:docMk/>
            <pc:sldMk cId="3383783204" sldId="370"/>
            <ac:spMk id="3" creationId="{00000000-0000-0000-0000-000000000000}"/>
          </ac:spMkLst>
        </pc:spChg>
      </pc:sldChg>
    </pc:docChg>
  </pc:docChgLst>
  <pc:docChgLst>
    <pc:chgData name="Genevieve Howard" userId="S::ghoward@sbctc.edu::4ab22cc7-ab2e-4640-9d0c-62dc461fe944" providerId="AD" clId="Web-{0D681882-B9EF-93AC-9962-AE7B6233D186}"/>
    <pc:docChg chg="delSld modSld sldOrd">
      <pc:chgData name="Genevieve Howard" userId="S::ghoward@sbctc.edu::4ab22cc7-ab2e-4640-9d0c-62dc461fe944" providerId="AD" clId="Web-{0D681882-B9EF-93AC-9962-AE7B6233D186}" dt="2024-04-29T17:50:47.856" v="286" actId="20577"/>
      <pc:docMkLst>
        <pc:docMk/>
      </pc:docMkLst>
      <pc:sldChg chg="modSp">
        <pc:chgData name="Genevieve Howard" userId="S::ghoward@sbctc.edu::4ab22cc7-ab2e-4640-9d0c-62dc461fe944" providerId="AD" clId="Web-{0D681882-B9EF-93AC-9962-AE7B6233D186}" dt="2024-04-29T17:33:23.319" v="1" actId="20577"/>
        <pc:sldMkLst>
          <pc:docMk/>
          <pc:sldMk cId="3927431623" sldId="360"/>
        </pc:sldMkLst>
        <pc:spChg chg="mod">
          <ac:chgData name="Genevieve Howard" userId="S::ghoward@sbctc.edu::4ab22cc7-ab2e-4640-9d0c-62dc461fe944" providerId="AD" clId="Web-{0D681882-B9EF-93AC-9962-AE7B6233D186}" dt="2024-04-29T17:33:23.319" v="1" actId="20577"/>
          <ac:spMkLst>
            <pc:docMk/>
            <pc:sldMk cId="3927431623" sldId="360"/>
            <ac:spMk id="3" creationId="{01B0B806-200F-4863-920F-16A5FBA1CF1C}"/>
          </ac:spMkLst>
        </pc:spChg>
      </pc:sldChg>
      <pc:sldChg chg="ord">
        <pc:chgData name="Genevieve Howard" userId="S::ghoward@sbctc.edu::4ab22cc7-ab2e-4640-9d0c-62dc461fe944" providerId="AD" clId="Web-{0D681882-B9EF-93AC-9962-AE7B6233D186}" dt="2024-04-29T17:50:22.027" v="284"/>
        <pc:sldMkLst>
          <pc:docMk/>
          <pc:sldMk cId="3409449564" sldId="382"/>
        </pc:sldMkLst>
      </pc:sldChg>
      <pc:sldChg chg="modSp">
        <pc:chgData name="Genevieve Howard" userId="S::ghoward@sbctc.edu::4ab22cc7-ab2e-4640-9d0c-62dc461fe944" providerId="AD" clId="Web-{0D681882-B9EF-93AC-9962-AE7B6233D186}" dt="2024-04-29T17:50:47.856" v="286" actId="20577"/>
        <pc:sldMkLst>
          <pc:docMk/>
          <pc:sldMk cId="3518913080" sldId="384"/>
        </pc:sldMkLst>
        <pc:spChg chg="mod">
          <ac:chgData name="Genevieve Howard" userId="S::ghoward@sbctc.edu::4ab22cc7-ab2e-4640-9d0c-62dc461fe944" providerId="AD" clId="Web-{0D681882-B9EF-93AC-9962-AE7B6233D186}" dt="2024-04-29T17:50:47.856" v="286" actId="20577"/>
          <ac:spMkLst>
            <pc:docMk/>
            <pc:sldMk cId="3518913080" sldId="384"/>
            <ac:spMk id="6" creationId="{D32BE89A-1B2D-0C4A-B762-CCB4E89F7D28}"/>
          </ac:spMkLst>
        </pc:spChg>
      </pc:sldChg>
      <pc:sldChg chg="del">
        <pc:chgData name="Genevieve Howard" userId="S::ghoward@sbctc.edu::4ab22cc7-ab2e-4640-9d0c-62dc461fe944" providerId="AD" clId="Web-{0D681882-B9EF-93AC-9962-AE7B6233D186}" dt="2024-04-29T17:33:46.320" v="2"/>
        <pc:sldMkLst>
          <pc:docMk/>
          <pc:sldMk cId="2510989986" sldId="385"/>
        </pc:sldMkLst>
      </pc:sldChg>
      <pc:sldChg chg="modSp del">
        <pc:chgData name="Genevieve Howard" userId="S::ghoward@sbctc.edu::4ab22cc7-ab2e-4640-9d0c-62dc461fe944" providerId="AD" clId="Web-{0D681882-B9EF-93AC-9962-AE7B6233D186}" dt="2024-04-29T17:50:41.371" v="285"/>
        <pc:sldMkLst>
          <pc:docMk/>
          <pc:sldMk cId="358370405" sldId="392"/>
        </pc:sldMkLst>
        <pc:spChg chg="mod">
          <ac:chgData name="Genevieve Howard" userId="S::ghoward@sbctc.edu::4ab22cc7-ab2e-4640-9d0c-62dc461fe944" providerId="AD" clId="Web-{0D681882-B9EF-93AC-9962-AE7B6233D186}" dt="2024-04-29T17:42:42.792" v="147" actId="20577"/>
          <ac:spMkLst>
            <pc:docMk/>
            <pc:sldMk cId="358370405" sldId="392"/>
            <ac:spMk id="6" creationId="{D32BE89A-1B2D-0C4A-B762-CCB4E89F7D2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7D8E9-3331-4291-9F17-3FF41B935400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60C177-458E-4ECB-97EC-7EDCBA19D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93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DBB64-96D6-42B0-8680-D8E44BBF474E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382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892"/>
            <a:ext cx="548640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384A02-D147-49A8-A06D-A5C08FF69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94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864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3704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3852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3044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Do you have access to see available balance on your college's Perkins Grants? Yes No</a:t>
            </a:r>
          </a:p>
          <a:p>
            <a:r>
              <a:rPr lang="en-US"/>
              <a:t>How often do you review it?</a:t>
            </a:r>
          </a:p>
          <a:p>
            <a:pPr marL="171450" indent="-171450">
              <a:buFont typeface="Arial,Sans-Serif"/>
              <a:buChar char="•"/>
            </a:pPr>
            <a:r>
              <a:rPr lang="en-US"/>
              <a:t>Weekly</a:t>
            </a:r>
          </a:p>
          <a:p>
            <a:pPr marL="171450" indent="-171450">
              <a:buFont typeface="Arial,Sans-Serif"/>
              <a:buChar char="•"/>
            </a:pPr>
            <a:r>
              <a:rPr lang="en-US"/>
              <a:t>Monthly</a:t>
            </a:r>
          </a:p>
          <a:p>
            <a:pPr marL="171450" indent="-171450">
              <a:buFont typeface="Arial,Sans-Serif"/>
              <a:buChar char="•"/>
            </a:pPr>
            <a:r>
              <a:rPr lang="en-US"/>
              <a:t>Quarterly</a:t>
            </a:r>
          </a:p>
          <a:p>
            <a:pPr marL="171450" indent="-171450">
              <a:buFont typeface="Arial,Sans-Serif"/>
              <a:buChar char="•"/>
            </a:pPr>
            <a:r>
              <a:rPr lang="en-US"/>
              <a:t>During 4th Quarter</a:t>
            </a:r>
          </a:p>
          <a:p>
            <a:pPr marL="171450" indent="-171450">
              <a:buFont typeface="Arial,Sans-Serif"/>
              <a:buChar char="•"/>
            </a:pPr>
            <a:r>
              <a:rPr lang="en-US"/>
              <a:t>I don't</a:t>
            </a:r>
            <a:endParaRPr lang="en-US">
              <a:cs typeface="Calibri"/>
            </a:endParaRPr>
          </a:p>
          <a:p>
            <a:pPr marL="171450" indent="-171450">
              <a:buFont typeface="Arial,Sans-Serif"/>
              <a:buChar char="•"/>
            </a:pPr>
            <a:endParaRPr lang="en-US"/>
          </a:p>
          <a:p>
            <a:pPr marL="171450" indent="-171450">
              <a:buFont typeface="Arial,Sans-Serif"/>
              <a:buChar char="•"/>
            </a:pPr>
            <a:endParaRPr lang="en-US"/>
          </a:p>
          <a:p>
            <a:endParaRPr lang="en-US"/>
          </a:p>
          <a:p>
            <a:r>
              <a:rPr lang="en-US"/>
              <a:t>Did you receive the email notification of your college's Perkins Billing Status in March? Yes No</a:t>
            </a:r>
            <a:endParaRPr lang="en-US">
              <a:cs typeface="Calibri"/>
            </a:endParaRPr>
          </a:p>
          <a:p>
            <a:r>
              <a:rPr lang="en-US"/>
              <a:t>Was it useful? Yes No</a:t>
            </a:r>
            <a:endParaRPr lang="en-US">
              <a:cs typeface="Calibri" panose="020F0502020204030204"/>
            </a:endParaRPr>
          </a:p>
          <a:p>
            <a:endParaRPr lang="en-US"/>
          </a:p>
          <a:p>
            <a:r>
              <a:rPr lang="en-US"/>
              <a:t>Is your college having challenges </a:t>
            </a:r>
            <a:r>
              <a:rPr lang="en-US" b="1" u="sng"/>
              <a:t>spending</a:t>
            </a:r>
            <a:r>
              <a:rPr lang="en-US"/>
              <a:t> grant awards? </a:t>
            </a:r>
          </a:p>
          <a:p>
            <a:r>
              <a:rPr lang="en-US"/>
              <a:t>If so, why?</a:t>
            </a:r>
          </a:p>
          <a:p>
            <a:endParaRPr lang="en-US"/>
          </a:p>
          <a:p>
            <a:r>
              <a:rPr lang="en-US"/>
              <a:t>Is your college having challenges </a:t>
            </a:r>
            <a:r>
              <a:rPr lang="en-US" b="1" u="sng"/>
              <a:t>invoicing</a:t>
            </a:r>
            <a:r>
              <a:rPr lang="en-US"/>
              <a:t> grant awards? </a:t>
            </a:r>
          </a:p>
          <a:p>
            <a:r>
              <a:rPr lang="en-US"/>
              <a:t>If so, why?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5313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084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 Triangle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8"/>
          <a:stretch/>
        </p:blipFill>
        <p:spPr>
          <a:xfrm>
            <a:off x="2317814" y="0"/>
            <a:ext cx="6829477" cy="3749964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69889" y="3863687"/>
            <a:ext cx="8336975" cy="999259"/>
          </a:xfrm>
          <a:prstGeom prst="rect">
            <a:avLst/>
          </a:prstGeom>
        </p:spPr>
        <p:txBody>
          <a:bodyPr/>
          <a:lstStyle>
            <a:lvl1pPr>
              <a:defRPr sz="36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Title slide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0608" y="4976665"/>
            <a:ext cx="8388928" cy="6790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25" b="0" i="0" baseline="0">
                <a:solidFill>
                  <a:srgbClr val="003764"/>
                </a:solidFill>
                <a:latin typeface="+mj-lt"/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/>
              <a:t>Subheading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69888" y="5769404"/>
            <a:ext cx="4614862" cy="758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aseline="0">
                <a:solidFill>
                  <a:srgbClr val="003764"/>
                </a:solidFill>
              </a:defRPr>
            </a:lvl1pPr>
          </a:lstStyle>
          <a:p>
            <a:pPr lvl="0"/>
            <a:r>
              <a:rPr lang="en-US"/>
              <a:t>Presenter(s)</a:t>
            </a:r>
            <a:br>
              <a:rPr lang="en-US"/>
            </a:br>
            <a:r>
              <a:rPr lang="en-US"/>
              <a:t>Month Day, Year</a:t>
            </a:r>
          </a:p>
        </p:txBody>
      </p:sp>
    </p:spTree>
    <p:extLst>
      <p:ext uri="{BB962C8B-B14F-4D97-AF65-F5344CB8AC3E}">
        <p14:creationId xmlns:p14="http://schemas.microsoft.com/office/powerpoint/2010/main" val="2854638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6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2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7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2625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2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50">
                <a:solidFill>
                  <a:srgbClr val="003764"/>
                </a:solidFill>
              </a:defRPr>
            </a:lvl1pPr>
            <a:lvl2pPr marL="257163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2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4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64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297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1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298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Rectangle 14" descr="Yellow sidebar"/>
          <p:cNvSpPr/>
          <p:nvPr userDrawn="1"/>
        </p:nvSpPr>
        <p:spPr>
          <a:xfrm>
            <a:off x="1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8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fld id="{D050C99A-C753-4499-A91D-5F42026EA8F2}" type="datetime1">
              <a:rPr lang="en-US" smtClean="0"/>
              <a:t>5/1/2024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8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7" y="6529854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825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628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Yellow sidebar"/>
          <p:cNvSpPr/>
          <p:nvPr userDrawn="1"/>
        </p:nvSpPr>
        <p:spPr>
          <a:xfrm>
            <a:off x="1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8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fld id="{D050C99A-C753-4499-A91D-5F42026EA8F2}" type="datetime1">
              <a:rPr lang="en-US" smtClean="0"/>
              <a:t>5/1/2024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8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7" y="6529854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825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19540" y="294200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2625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19541" y="1174172"/>
            <a:ext cx="8336975" cy="49668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7458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8"/>
            <a:ext cx="3286396" cy="123153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4"/>
            <a:ext cx="4067706" cy="148179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AD92FB4-D9B6-46D9-A190-13677DEF6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1481790"/>
            <a:ext cx="8220075" cy="488950"/>
          </a:xfrm>
        </p:spPr>
        <p:txBody>
          <a:bodyPr/>
          <a:lstStyle>
            <a:lvl1pPr>
              <a:defRPr lang="en-US" sz="2025" b="0" kern="1200" dirty="0">
                <a:solidFill>
                  <a:srgbClr val="003764"/>
                </a:solidFill>
                <a:latin typeface="Franklin Gothic Medium" panose="020B0603020102020204" pitchFamily="34" charset="0"/>
                <a:ea typeface="+mn-ea"/>
                <a:cs typeface="+mn-cs"/>
              </a:defRPr>
            </a:lvl1pPr>
          </a:lstStyle>
          <a:p>
            <a:pPr marL="0" lvl="0" indent="0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</a:pPr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71488" y="2098675"/>
            <a:ext cx="8220075" cy="4592638"/>
          </a:xfrm>
          <a:prstGeom prst="rect">
            <a:avLst/>
          </a:prstGeom>
        </p:spPr>
        <p:txBody>
          <a:bodyPr/>
          <a:lstStyle>
            <a:lvl1pPr marL="192881" indent="-192881">
              <a:buFont typeface="Arial" panose="020B0604020202020204" pitchFamily="34" charset="0"/>
              <a:buChar char="•"/>
              <a:defRPr sz="1350" baseline="0">
                <a:solidFill>
                  <a:srgbClr val="003764"/>
                </a:solidFill>
                <a:latin typeface="Franklin Gothic Book" panose="020B0503020102020204" pitchFamily="34" charset="0"/>
              </a:defRPr>
            </a:lvl1pPr>
            <a:lvl2pPr marL="417910" indent="-160735">
              <a:buClr>
                <a:srgbClr val="3E576B"/>
              </a:buClr>
              <a:buFont typeface="Arial" panose="020B0604020202020204" pitchFamily="34" charset="0"/>
              <a:buChar char="•"/>
              <a:defRPr sz="1125" baseline="0">
                <a:solidFill>
                  <a:srgbClr val="003764"/>
                </a:solidFill>
                <a:latin typeface="Franklin Gothic Book" panose="020B0503020102020204" pitchFamily="34" charset="0"/>
              </a:defRPr>
            </a:lvl2pPr>
            <a:lvl3pPr marL="675085" indent="-160735">
              <a:buFont typeface="Arial" panose="020B0604020202020204" pitchFamily="34" charset="0"/>
              <a:buChar char="•"/>
              <a:defRPr sz="900" baseline="0">
                <a:solidFill>
                  <a:srgbClr val="003764"/>
                </a:solidFill>
                <a:latin typeface="Franklin Gothic Book" panose="020B0503020102020204" pitchFamily="34" charset="0"/>
              </a:defRPr>
            </a:lvl3pPr>
            <a:lvl4pPr>
              <a:defRPr sz="675" baseline="0">
                <a:solidFill>
                  <a:srgbClr val="003764"/>
                </a:solidFill>
                <a:latin typeface="Franklin Gothic Book" panose="020B0503020102020204" pitchFamily="34" charset="0"/>
              </a:defRPr>
            </a:lvl4pPr>
            <a:lvl5pPr>
              <a:defRPr sz="675" baseline="0">
                <a:solidFill>
                  <a:srgbClr val="003764"/>
                </a:solidFill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1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</p:spTree>
    <p:extLst>
      <p:ext uri="{BB962C8B-B14F-4D97-AF65-F5344CB8AC3E}">
        <p14:creationId xmlns:p14="http://schemas.microsoft.com/office/powerpoint/2010/main" val="7323559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6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2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476958"/>
            <a:ext cx="7886700" cy="611619"/>
          </a:xfrm>
          <a:prstGeom prst="rect">
            <a:avLst/>
          </a:prstGeom>
        </p:spPr>
        <p:txBody>
          <a:bodyPr/>
          <a:lstStyle>
            <a:lvl1pPr>
              <a:defRPr sz="2625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Final Slide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2265367"/>
            <a:ext cx="7886700" cy="3428855"/>
          </a:xfrm>
          <a:prstGeom prst="rect">
            <a:avLst/>
          </a:prstGeom>
        </p:spPr>
        <p:txBody>
          <a:bodyPr/>
          <a:lstStyle>
            <a:lvl1pPr marL="342900" marR="0" indent="-342900" algn="l" defTabSz="514325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baseline="0">
                <a:solidFill>
                  <a:srgbClr val="003764"/>
                </a:solidFill>
              </a:defRPr>
            </a:lvl1pPr>
            <a:lvl2pPr marL="257163" indent="0">
              <a:buNone/>
              <a:defRPr>
                <a:solidFill>
                  <a:srgbClr val="003764"/>
                </a:solidFill>
              </a:defRPr>
            </a:lvl2pPr>
          </a:lstStyle>
          <a:p>
            <a:pPr marL="0" marR="0" lvl="0" indent="0" algn="l" defTabSz="514325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Always use a Final Slide in order to include the Creative Commons footer language in the presentation.</a:t>
            </a:r>
            <a:br>
              <a:rPr lang="en-US"/>
            </a:br>
            <a:r>
              <a:rPr lang="en-US"/>
              <a:t>Ideas for the slide: Contact information; “Thank you;” “Questions?”</a:t>
            </a:r>
          </a:p>
        </p:txBody>
      </p:sp>
      <p:pic>
        <p:nvPicPr>
          <p:cNvPr id="14" name="Picture 13" descr="CC. Creative Commons license, attribution alone">
            <a:extLst>
              <a:ext uri="{FF2B5EF4-FFF2-40B4-BE49-F238E27FC236}">
                <a16:creationId xmlns:a16="http://schemas.microsoft.com/office/drawing/2014/main" id="{55C0BD8F-0D00-4252-96EA-53CD7068300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28650" y="6399147"/>
            <a:ext cx="835224" cy="29873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D9A014E-7345-4161-B6F8-70E7EA234759}"/>
              </a:ext>
            </a:extLst>
          </p:cNvPr>
          <p:cNvSpPr txBox="1"/>
          <p:nvPr userDrawn="1"/>
        </p:nvSpPr>
        <p:spPr>
          <a:xfrm>
            <a:off x="1454322" y="6445500"/>
            <a:ext cx="3784962" cy="178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63" b="0" i="1" kern="120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Except where otherwise noted, this work is licensed under </a:t>
            </a:r>
            <a:r>
              <a:rPr lang="en-US" sz="563" b="0" i="1" u="sng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CC BY 4.0</a:t>
            </a:r>
            <a:r>
              <a:rPr lang="en-US" sz="563" b="0" i="1">
                <a:solidFill>
                  <a:schemeClr val="bg1">
                    <a:lumMod val="50000"/>
                  </a:schemeClr>
                </a:solidFill>
                <a:latin typeface="+mn-lt"/>
              </a:rPr>
              <a:t>.</a:t>
            </a: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1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5123887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 Triangle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8"/>
          <a:stretch/>
        </p:blipFill>
        <p:spPr>
          <a:xfrm>
            <a:off x="2317813" y="0"/>
            <a:ext cx="6829477" cy="3749964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69888" y="3863685"/>
            <a:ext cx="8336975" cy="999259"/>
          </a:xfrm>
          <a:prstGeom prst="rect">
            <a:avLst/>
          </a:prstGeom>
        </p:spPr>
        <p:txBody>
          <a:bodyPr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Title slide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0608" y="4976665"/>
            <a:ext cx="8388928" cy="6790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500" b="0" i="0" baseline="0">
                <a:solidFill>
                  <a:srgbClr val="003764"/>
                </a:solidFill>
                <a:latin typeface="+mj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/>
              <a:t>Subheading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69888" y="5769402"/>
            <a:ext cx="4614862" cy="758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rgbClr val="003764"/>
                </a:solidFill>
              </a:defRPr>
            </a:lvl1pPr>
          </a:lstStyle>
          <a:p>
            <a:pPr lvl="0"/>
            <a:r>
              <a:rPr lang="en-US"/>
              <a:t>Presenter(s)</a:t>
            </a:r>
            <a:br>
              <a:rPr lang="en-US"/>
            </a:br>
            <a:r>
              <a:rPr lang="en-US"/>
              <a:t>Month Day, Year</a:t>
            </a:r>
          </a:p>
        </p:txBody>
      </p:sp>
    </p:spTree>
    <p:extLst>
      <p:ext uri="{BB962C8B-B14F-4D97-AF65-F5344CB8AC3E}">
        <p14:creationId xmlns:p14="http://schemas.microsoft.com/office/powerpoint/2010/main" val="28546382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ommunity and Technical Colleges. Washington State Board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6860" y="1549936"/>
            <a:ext cx="8336975" cy="79707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36860" y="2415155"/>
            <a:ext cx="8336975" cy="37570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F79CB6C7-AD96-437F-A75B-A1987D8D9ACA}" type="datetime1">
              <a:rPr lang="en-US" smtClean="0"/>
              <a:t>5/1/2024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7808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82468" y="1709744"/>
            <a:ext cx="8270588" cy="2852737"/>
          </a:xfrm>
          <a:prstGeom prst="rect">
            <a:avLst/>
          </a:prstGeom>
        </p:spPr>
        <p:txBody>
          <a:bodyPr anchor="b"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582468" y="4589469"/>
            <a:ext cx="8270588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3764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Rectangle 11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E68BEF8-F67A-4B64-B2F2-CC4AA048128C}" type="datetime1">
              <a:rPr lang="en-US" smtClean="0"/>
              <a:t>5/1/2024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9498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22561" y="1462241"/>
            <a:ext cx="8534403" cy="71985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422561" y="2400300"/>
            <a:ext cx="4014357" cy="39693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4759271" y="2400304"/>
            <a:ext cx="4197693" cy="39693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1001848F-E7F6-4E55-B1DE-CC691BBD4F09}" type="datetime1">
              <a:rPr lang="en-US" smtClean="0"/>
              <a:t>5/1/2024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1857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3" name="Picture 12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4063"/>
            <a:ext cx="4067706" cy="148179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507276" y="1485854"/>
            <a:ext cx="8335388" cy="736311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07278" y="2385434"/>
            <a:ext cx="4002378" cy="5248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507278" y="3003840"/>
            <a:ext cx="4002378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0207" y="2385430"/>
            <a:ext cx="4052457" cy="5248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Content Placeholder 5"/>
          <p:cNvSpPr>
            <a:spLocks noGrp="1"/>
          </p:cNvSpPr>
          <p:nvPr>
            <p:ph sz="quarter" idx="4"/>
          </p:nvPr>
        </p:nvSpPr>
        <p:spPr>
          <a:xfrm>
            <a:off x="4790207" y="3003840"/>
            <a:ext cx="4052457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Rectangle 13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5E48A247-4D0D-4017-954A-CBEE1B524F16}" type="datetime1">
              <a:rPr lang="en-US" smtClean="0"/>
              <a:t>5/1/2024</a:t>
            </a:fld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3600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9" name="Picture 8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40327" y="1457982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Rectangle 10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3F43D62C-E4AB-4F6C-BB6E-7C3A3BBC5E2B}" type="datetime1">
              <a:rPr lang="en-US" smtClean="0"/>
              <a:t>5/1/2024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18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ommunity and Technical Colleges. Washington State Board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6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2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6861" y="1549936"/>
            <a:ext cx="8336975" cy="797070"/>
          </a:xfrm>
          <a:prstGeom prst="rect">
            <a:avLst/>
          </a:prstGeom>
        </p:spPr>
        <p:txBody>
          <a:bodyPr/>
          <a:lstStyle>
            <a:lvl1pPr>
              <a:defRPr sz="2625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36861" y="2415155"/>
            <a:ext cx="8336975" cy="37570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1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8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fld id="{F79CB6C7-AD96-437F-A75B-A1987D8D9ACA}" type="datetime1">
              <a:rPr lang="en-US" smtClean="0"/>
              <a:t>5/1/2024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8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06246" y="6483928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825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780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0" name="Picture 9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8" name="Rectangle 7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92275FF0-9E97-4E0A-B533-109FB6621FD2}" type="datetime1">
              <a:rPr lang="en-US" smtClean="0"/>
              <a:t>5/1/2024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4090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86494" y="1385541"/>
            <a:ext cx="3160715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494" y="2888673"/>
            <a:ext cx="3160715" cy="34923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863540" y="1569027"/>
            <a:ext cx="5041469" cy="4812024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A3C062AC-1CC2-40A8-B531-F2154AC26E35}" type="datetime1">
              <a:rPr lang="en-US" smtClean="0"/>
              <a:t>5/1/2024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5396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03370" y="1385541"/>
            <a:ext cx="3358139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03370" y="2888673"/>
            <a:ext cx="3358139" cy="35428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024047" y="1569026"/>
            <a:ext cx="4839398" cy="4862477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6EA93EB-E55E-4DBB-B6AA-C54A9BA5E4A4}" type="datetime1">
              <a:rPr lang="en-US" smtClean="0"/>
              <a:t>5/1/2024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7426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0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rgbClr val="003764"/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5/1/2024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6280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5/1/2024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19540" y="294198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19540" y="1174172"/>
            <a:ext cx="8336975" cy="49668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74584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6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2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82469" y="1709746"/>
            <a:ext cx="8270588" cy="2852737"/>
          </a:xfrm>
          <a:prstGeom prst="rect">
            <a:avLst/>
          </a:prstGeom>
        </p:spPr>
        <p:txBody>
          <a:bodyPr anchor="b"/>
          <a:lstStyle>
            <a:lvl1pPr>
              <a:defRPr sz="36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582469" y="4589471"/>
            <a:ext cx="8270588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rgbClr val="003764"/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Rectangle 11" descr="Yellow sidebar"/>
          <p:cNvSpPr/>
          <p:nvPr userDrawn="1"/>
        </p:nvSpPr>
        <p:spPr>
          <a:xfrm>
            <a:off x="1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8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fld id="{0E68BEF8-F67A-4B64-B2F2-CC4AA048128C}" type="datetime1">
              <a:rPr lang="en-US" smtClean="0"/>
              <a:t>5/1/2024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8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7" y="6529854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825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94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6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2"/>
            <a:ext cx="4067706" cy="1481791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22561" y="1462241"/>
            <a:ext cx="8534403" cy="719850"/>
          </a:xfrm>
          <a:prstGeom prst="rect">
            <a:avLst/>
          </a:prstGeom>
        </p:spPr>
        <p:txBody>
          <a:bodyPr/>
          <a:lstStyle>
            <a:lvl1pPr>
              <a:defRPr sz="2625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422561" y="2400302"/>
            <a:ext cx="4014357" cy="39693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4759271" y="2400306"/>
            <a:ext cx="4197693" cy="39693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1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8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fld id="{1001848F-E7F6-4E55-B1DE-CC691BBD4F09}" type="datetime1">
              <a:rPr lang="en-US" smtClean="0"/>
              <a:t>5/1/2024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8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7" y="6529854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825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185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6"/>
            <a:ext cx="3286396" cy="1231537"/>
          </a:xfrm>
          <a:prstGeom prst="rect">
            <a:avLst/>
          </a:prstGeom>
        </p:spPr>
      </p:pic>
      <p:pic>
        <p:nvPicPr>
          <p:cNvPr id="13" name="Picture 12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4065"/>
            <a:ext cx="4067706" cy="148179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507277" y="1485854"/>
            <a:ext cx="8335388" cy="736311"/>
          </a:xfrm>
          <a:prstGeom prst="rect">
            <a:avLst/>
          </a:prstGeom>
        </p:spPr>
        <p:txBody>
          <a:bodyPr/>
          <a:lstStyle>
            <a:lvl1pPr>
              <a:defRPr sz="2625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07278" y="2385436"/>
            <a:ext cx="4002378" cy="5248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>
                <a:solidFill>
                  <a:srgbClr val="003764"/>
                </a:solidFill>
              </a:defRPr>
            </a:lvl1pPr>
            <a:lvl2pPr marL="342884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4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507278" y="3003842"/>
            <a:ext cx="4002378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0207" y="2385430"/>
            <a:ext cx="4052457" cy="5248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>
                <a:solidFill>
                  <a:srgbClr val="003764"/>
                </a:solidFill>
              </a:defRPr>
            </a:lvl1pPr>
            <a:lvl2pPr marL="342884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4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Content Placeholder 5"/>
          <p:cNvSpPr>
            <a:spLocks noGrp="1"/>
          </p:cNvSpPr>
          <p:nvPr>
            <p:ph sz="quarter" idx="4"/>
          </p:nvPr>
        </p:nvSpPr>
        <p:spPr>
          <a:xfrm>
            <a:off x="4790207" y="3003842"/>
            <a:ext cx="4052457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Rectangle 13" descr="Yellow sidebar"/>
          <p:cNvSpPr/>
          <p:nvPr userDrawn="1"/>
        </p:nvSpPr>
        <p:spPr>
          <a:xfrm>
            <a:off x="1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8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fld id="{5E48A247-4D0D-4017-954A-CBEE1B524F16}" type="datetime1">
              <a:rPr lang="en-US" smtClean="0"/>
              <a:t>5/1/2024</a:t>
            </a:fld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8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7" y="6529854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825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36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6"/>
            <a:ext cx="3286396" cy="1231537"/>
          </a:xfrm>
          <a:prstGeom prst="rect">
            <a:avLst/>
          </a:prstGeom>
        </p:spPr>
      </p:pic>
      <p:pic>
        <p:nvPicPr>
          <p:cNvPr id="9" name="Picture 8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2"/>
            <a:ext cx="4067706" cy="1481791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40327" y="1457982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2625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Rectangle 10" descr="Yellow sidebar"/>
          <p:cNvSpPr/>
          <p:nvPr userDrawn="1"/>
        </p:nvSpPr>
        <p:spPr>
          <a:xfrm>
            <a:off x="1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8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fld id="{3F43D62C-E4AB-4F6C-BB6E-7C3A3BBC5E2B}" type="datetime1">
              <a:rPr lang="en-US" smtClean="0"/>
              <a:t>5/1/2024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8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7" y="6529854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825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18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6"/>
            <a:ext cx="3286396" cy="1231537"/>
          </a:xfrm>
          <a:prstGeom prst="rect">
            <a:avLst/>
          </a:prstGeom>
        </p:spPr>
      </p:pic>
      <p:pic>
        <p:nvPicPr>
          <p:cNvPr id="10" name="Picture 9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2"/>
            <a:ext cx="4067706" cy="1481791"/>
          </a:xfrm>
          <a:prstGeom prst="rect">
            <a:avLst/>
          </a:prstGeom>
        </p:spPr>
      </p:pic>
      <p:sp>
        <p:nvSpPr>
          <p:cNvPr id="8" name="Rectangle 7" descr="Yellow sidebar"/>
          <p:cNvSpPr/>
          <p:nvPr userDrawn="1"/>
        </p:nvSpPr>
        <p:spPr>
          <a:xfrm>
            <a:off x="1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8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fld id="{92275FF0-9E97-4E0A-B533-109FB6621FD2}" type="datetime1">
              <a:rPr lang="en-US" smtClean="0"/>
              <a:t>5/1/2024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8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7" y="6529854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825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40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6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2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86495" y="1385541"/>
            <a:ext cx="3160715" cy="1409614"/>
          </a:xfrm>
          <a:prstGeom prst="rect">
            <a:avLst/>
          </a:prstGeom>
        </p:spPr>
        <p:txBody>
          <a:bodyPr anchor="b"/>
          <a:lstStyle>
            <a:lvl1pPr>
              <a:defRPr sz="2625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495" y="2888673"/>
            <a:ext cx="3160715" cy="34923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rgbClr val="003764"/>
                </a:solidFill>
              </a:defRPr>
            </a:lvl1pPr>
            <a:lvl2pPr marL="342884" indent="0">
              <a:buNone/>
              <a:defRPr sz="1050"/>
            </a:lvl2pPr>
            <a:lvl3pPr marL="685766" indent="0">
              <a:buNone/>
              <a:defRPr sz="900"/>
            </a:lvl3pPr>
            <a:lvl4pPr marL="1028649" indent="0">
              <a:buNone/>
              <a:defRPr sz="750"/>
            </a:lvl4pPr>
            <a:lvl5pPr marL="1371532" indent="0">
              <a:buNone/>
              <a:defRPr sz="750"/>
            </a:lvl5pPr>
            <a:lvl6pPr marL="1714415" indent="0">
              <a:buNone/>
              <a:defRPr sz="750"/>
            </a:lvl6pPr>
            <a:lvl7pPr marL="2057297" indent="0">
              <a:buNone/>
              <a:defRPr sz="750"/>
            </a:lvl7pPr>
            <a:lvl8pPr marL="2400180" indent="0">
              <a:buNone/>
              <a:defRPr sz="750"/>
            </a:lvl8pPr>
            <a:lvl9pPr marL="2743064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863541" y="1569027"/>
            <a:ext cx="5041469" cy="4812024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3764"/>
                </a:solidFill>
              </a:defRPr>
            </a:lvl1pPr>
            <a:lvl2pPr>
              <a:defRPr sz="2100">
                <a:solidFill>
                  <a:srgbClr val="003764"/>
                </a:solidFill>
              </a:defRPr>
            </a:lvl2pPr>
            <a:lvl3pPr>
              <a:defRPr sz="1800">
                <a:solidFill>
                  <a:srgbClr val="003764"/>
                </a:solidFill>
              </a:defRPr>
            </a:lvl3pPr>
            <a:lvl4pPr>
              <a:defRPr sz="1500">
                <a:solidFill>
                  <a:srgbClr val="003764"/>
                </a:solidFill>
              </a:defRPr>
            </a:lvl4pPr>
            <a:lvl5pPr>
              <a:defRPr sz="1500">
                <a:solidFill>
                  <a:srgbClr val="003764"/>
                </a:solidFill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1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8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fld id="{A3C062AC-1CC2-40A8-B531-F2154AC26E35}" type="datetime1">
              <a:rPr lang="en-US" smtClean="0"/>
              <a:t>5/1/2024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8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7" y="6529854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825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539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6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2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03371" y="1385541"/>
            <a:ext cx="3358139" cy="1409614"/>
          </a:xfrm>
          <a:prstGeom prst="rect">
            <a:avLst/>
          </a:prstGeom>
        </p:spPr>
        <p:txBody>
          <a:bodyPr anchor="b"/>
          <a:lstStyle>
            <a:lvl1pPr>
              <a:defRPr sz="2625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03371" y="2888675"/>
            <a:ext cx="3358139" cy="35428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rgbClr val="003764"/>
                </a:solidFill>
              </a:defRPr>
            </a:lvl1pPr>
            <a:lvl2pPr marL="342884" indent="0">
              <a:buNone/>
              <a:defRPr sz="1050"/>
            </a:lvl2pPr>
            <a:lvl3pPr marL="685766" indent="0">
              <a:buNone/>
              <a:defRPr sz="900"/>
            </a:lvl3pPr>
            <a:lvl4pPr marL="1028649" indent="0">
              <a:buNone/>
              <a:defRPr sz="750"/>
            </a:lvl4pPr>
            <a:lvl5pPr marL="1371532" indent="0">
              <a:buNone/>
              <a:defRPr sz="750"/>
            </a:lvl5pPr>
            <a:lvl6pPr marL="1714415" indent="0">
              <a:buNone/>
              <a:defRPr sz="750"/>
            </a:lvl6pPr>
            <a:lvl7pPr marL="2057297" indent="0">
              <a:buNone/>
              <a:defRPr sz="750"/>
            </a:lvl7pPr>
            <a:lvl8pPr marL="2400180" indent="0">
              <a:buNone/>
              <a:defRPr sz="750"/>
            </a:lvl8pPr>
            <a:lvl9pPr marL="2743064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024048" y="1569028"/>
            <a:ext cx="4839398" cy="4862477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3764"/>
                </a:solidFill>
              </a:defRPr>
            </a:lvl1pPr>
            <a:lvl2pPr>
              <a:defRPr sz="2100">
                <a:solidFill>
                  <a:srgbClr val="003764"/>
                </a:solidFill>
              </a:defRPr>
            </a:lvl2pPr>
            <a:lvl3pPr>
              <a:defRPr sz="1800">
                <a:solidFill>
                  <a:srgbClr val="003764"/>
                </a:solidFill>
              </a:defRPr>
            </a:lvl3pPr>
            <a:lvl4pPr>
              <a:defRPr sz="1500">
                <a:solidFill>
                  <a:srgbClr val="003764"/>
                </a:solidFill>
              </a:defRPr>
            </a:lvl4pPr>
            <a:lvl5pPr>
              <a:defRPr sz="1500">
                <a:solidFill>
                  <a:srgbClr val="003764"/>
                </a:solidFill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1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8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fld id="{06EA93EB-E55E-4DBB-B6AA-C54A9BA5E4A4}" type="datetime1">
              <a:rPr lang="en-US" smtClean="0"/>
              <a:t>5/1/2024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8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7" y="6529854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825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74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233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73" r:id="rId12"/>
    <p:sldLayoutId id="2147483674" r:id="rId13"/>
    <p:sldLayoutId id="2147483660" r:id="rId14"/>
    <p:sldLayoutId id="2147483661" r:id="rId15"/>
    <p:sldLayoutId id="2147483662" r:id="rId16"/>
    <p:sldLayoutId id="2147483663" r:id="rId17"/>
    <p:sldLayoutId id="2147483664" r:id="rId18"/>
    <p:sldLayoutId id="2147483665" r:id="rId19"/>
    <p:sldLayoutId id="2147483666" r:id="rId20"/>
    <p:sldLayoutId id="2147483667" r:id="rId21"/>
    <p:sldLayoutId id="2147483668" r:id="rId22"/>
    <p:sldLayoutId id="2147483651" r:id="rId23"/>
    <p:sldLayoutId id="2147483672" r:id="rId2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sbctcedu-my.sharepoint.com/:b:/g/personal/kingram_sbctc_edu/EZpsgyhcs6FGnAJt5wZaddYBGbOHCUe_yjp3yFao3RE9AQ?e=zWDaEM" TargetMode="External"/><Relationship Id="rId2" Type="http://schemas.openxmlformats.org/officeDocument/2006/relationships/hyperlink" Target="https://www.sbctc.edu/colleges-staff/grants/perkins-grant" TargetMode="Externa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programapproval@sbctc.edu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Relationship Id="rId4" Type="http://schemas.openxmlformats.org/officeDocument/2006/relationships/hyperlink" Target="https://www.sbctc.edu/colleges-staff/programs-services/professional-technical/default.aspx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mailto:kingram@sbctc.edu" TargetMode="External"/><Relationship Id="rId13" Type="http://schemas.openxmlformats.org/officeDocument/2006/relationships/hyperlink" Target="mailto:ghoward@sbctc.edu" TargetMode="External"/><Relationship Id="rId3" Type="http://schemas.openxmlformats.org/officeDocument/2006/relationships/hyperlink" Target="mailto:kwheeler@sbctc.edu" TargetMode="External"/><Relationship Id="rId7" Type="http://schemas.openxmlformats.org/officeDocument/2006/relationships/hyperlink" Target="mailto:wbelden@sbctc.edu" TargetMode="External"/><Relationship Id="rId12" Type="http://schemas.openxmlformats.org/officeDocument/2006/relationships/hyperlink" Target="mailto:smcbride@sbctc.edu" TargetMode="External"/><Relationship Id="rId2" Type="http://schemas.openxmlformats.org/officeDocument/2006/relationships/hyperlink" Target="mailto:mbruin@sbctc.edu" TargetMode="External"/><Relationship Id="rId1" Type="http://schemas.openxmlformats.org/officeDocument/2006/relationships/slideLayout" Target="../slideLayouts/slideLayout15.xml"/><Relationship Id="rId6" Type="http://schemas.openxmlformats.org/officeDocument/2006/relationships/hyperlink" Target="mailto:vchungtuyco@sbctc.edu" TargetMode="External"/><Relationship Id="rId11" Type="http://schemas.openxmlformats.org/officeDocument/2006/relationships/hyperlink" Target="mailto:mharper@sbctc.edu" TargetMode="External"/><Relationship Id="rId5" Type="http://schemas.openxmlformats.org/officeDocument/2006/relationships/hyperlink" Target="mailto:dmarshall@sbctc.edu" TargetMode="External"/><Relationship Id="rId10" Type="http://schemas.openxmlformats.org/officeDocument/2006/relationships/hyperlink" Target="mailto:anikolaeva@sbctc.edu" TargetMode="External"/><Relationship Id="rId4" Type="http://schemas.openxmlformats.org/officeDocument/2006/relationships/hyperlink" Target="mailto:cmckinnon@sbctc.edu" TargetMode="External"/><Relationship Id="rId9" Type="http://schemas.openxmlformats.org/officeDocument/2006/relationships/hyperlink" Target="mailto:smeans@sbctc.edu" TargetMode="External"/><Relationship Id="rId14" Type="http://schemas.openxmlformats.org/officeDocument/2006/relationships/hyperlink" Target="mailto:kgitchel@sbctc.ed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Washington’s Community and technical colleges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69888" y="5769402"/>
            <a:ext cx="7808912" cy="758825"/>
          </a:xfrm>
        </p:spPr>
        <p:txBody>
          <a:bodyPr lIns="91440" tIns="45720" rIns="91440" bIns="45720" anchor="t"/>
          <a:lstStyle/>
          <a:p>
            <a:r>
              <a:rPr lang="en-US" sz="2800" i="1"/>
              <a:t>SBCTC Spring 2024 WEC Update</a:t>
            </a:r>
          </a:p>
        </p:txBody>
      </p:sp>
    </p:spTree>
    <p:extLst>
      <p:ext uri="{BB962C8B-B14F-4D97-AF65-F5344CB8AC3E}">
        <p14:creationId xmlns:p14="http://schemas.microsoft.com/office/powerpoint/2010/main" val="3283783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DD2B8-8893-BB8D-8A51-54150E8A8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/>
              <a:t>Grant Award/Invoices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A8083E-4853-C0C7-CFAB-8AB7E400D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7" name="Content Placeholder 6" descr="A screenshot of a computer&#10;&#10;Description automatically generated">
            <a:extLst>
              <a:ext uri="{FF2B5EF4-FFF2-40B4-BE49-F238E27FC236}">
                <a16:creationId xmlns:a16="http://schemas.microsoft.com/office/drawing/2014/main" id="{30AE2069-F03C-3CA5-4B51-4CDACA9AD3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96830" y="2802095"/>
            <a:ext cx="8577005" cy="2903156"/>
          </a:xfrm>
        </p:spPr>
      </p:pic>
    </p:spTree>
    <p:extLst>
      <p:ext uri="{BB962C8B-B14F-4D97-AF65-F5344CB8AC3E}">
        <p14:creationId xmlns:p14="http://schemas.microsoft.com/office/powerpoint/2010/main" val="25701827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593D2-F6CE-4AE6-8BC5-93686BD3C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860" y="1549936"/>
            <a:ext cx="8611687" cy="797070"/>
          </a:xfrm>
        </p:spPr>
        <p:txBody>
          <a:bodyPr lIns="91440" tIns="45720" rIns="91440" bIns="45720" anchor="t"/>
          <a:lstStyle/>
          <a:p>
            <a:r>
              <a:rPr lang="en-US" sz="3400" dirty="0">
                <a:ea typeface="+mj-lt"/>
                <a:cs typeface="+mj-lt"/>
              </a:rPr>
              <a:t>technical</a:t>
            </a:r>
            <a:r>
              <a:rPr lang="en-US" sz="3400">
                <a:ea typeface="+mj-lt"/>
                <a:cs typeface="+mj-lt"/>
              </a:rPr>
              <a:t> assistance</a:t>
            </a:r>
            <a:endParaRPr lang="en-US" sz="340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2BE89A-1B2D-0C4A-B762-CCB4E89F7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pPr>
              <a:lnSpc>
                <a:spcPct val="150000"/>
              </a:lnSpc>
            </a:pPr>
            <a:r>
              <a:rPr lang="en-US" sz="2200" err="1">
                <a:ea typeface="+mn-lt"/>
                <a:cs typeface="+mn-lt"/>
              </a:rPr>
              <a:t>ctcLink</a:t>
            </a:r>
            <a:r>
              <a:rPr lang="en-US" sz="2200">
                <a:ea typeface="+mn-lt"/>
                <a:cs typeface="+mn-lt"/>
              </a:rPr>
              <a:t> Workforce Reports (email)</a:t>
            </a:r>
            <a:endParaRPr lang="en-US"/>
          </a:p>
          <a:p>
            <a:pPr>
              <a:lnSpc>
                <a:spcPct val="150000"/>
              </a:lnSpc>
            </a:pPr>
            <a:r>
              <a:rPr lang="en-US" sz="2200">
                <a:ea typeface="+mn-lt"/>
                <a:cs typeface="+mn-lt"/>
              </a:rPr>
              <a:t>Perkins Monitoring and Risk Assessment Webinar (May 30, 2-3pm)</a:t>
            </a:r>
          </a:p>
          <a:p>
            <a:pPr>
              <a:lnSpc>
                <a:spcPct val="150000"/>
              </a:lnSpc>
            </a:pPr>
            <a:r>
              <a:rPr lang="en-US" sz="2200">
                <a:ea typeface="+mn-lt"/>
                <a:cs typeface="+mn-lt"/>
              </a:rPr>
              <a:t>Perkins Grant Approval Process Webinar </a:t>
            </a:r>
            <a:r>
              <a:rPr lang="en-US" sz="1800">
                <a:ea typeface="+mn-lt"/>
                <a:cs typeface="+mn-lt"/>
              </a:rPr>
              <a:t>(</a:t>
            </a:r>
            <a:r>
              <a:rPr lang="en-US" sz="1800">
                <a:ea typeface="+mn-lt"/>
                <a:cs typeface="+mn-lt"/>
                <a:hlinkClick r:id="rId2"/>
              </a:rPr>
              <a:t>Perkins Plan/Perkins Webinars</a:t>
            </a:r>
            <a:r>
              <a:rPr lang="en-US" sz="1800">
                <a:ea typeface="+mn-lt"/>
                <a:cs typeface="+mn-lt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sz="2200">
                <a:ea typeface="+mn-lt"/>
                <a:cs typeface="+mn-lt"/>
              </a:rPr>
              <a:t>Monthly Virtual Office</a:t>
            </a:r>
          </a:p>
          <a:p>
            <a:pPr>
              <a:lnSpc>
                <a:spcPct val="150000"/>
              </a:lnSpc>
            </a:pPr>
            <a:r>
              <a:rPr lang="en-US" sz="2200">
                <a:ea typeface="+mn-lt"/>
                <a:cs typeface="+mn-lt"/>
                <a:hlinkClick r:id="rId3"/>
              </a:rPr>
              <a:t>Non-Trad Project Book</a:t>
            </a:r>
          </a:p>
          <a:p>
            <a:pPr>
              <a:lnSpc>
                <a:spcPct val="150000"/>
              </a:lnSpc>
            </a:pPr>
            <a:r>
              <a:rPr lang="en-US" sz="2200">
                <a:ea typeface="+mn-lt"/>
                <a:cs typeface="+mn-lt"/>
              </a:rPr>
              <a:t>Uniform Grant Guidance and EDGAR Changes Training (TBA)</a:t>
            </a:r>
          </a:p>
          <a:p>
            <a:endParaRPr lang="en-US" sz="2200">
              <a:ea typeface="+mn-lt"/>
              <a:cs typeface="+mn-lt"/>
            </a:endParaRPr>
          </a:p>
          <a:p>
            <a:endParaRPr lang="en-US" sz="1600">
              <a:ea typeface="+mn-lt"/>
              <a:cs typeface="+mn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FD884C-76CE-41F4-928F-9E32EEF1E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dirty="0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9724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37" y="1259768"/>
            <a:ext cx="8407005" cy="601472"/>
          </a:xfrm>
        </p:spPr>
        <p:txBody>
          <a:bodyPr lIns="91440" tIns="45720" rIns="91440" bIns="45720" anchor="t"/>
          <a:lstStyle/>
          <a:p>
            <a:r>
              <a:rPr lang="en-US" sz="3200"/>
              <a:t>Program Approval Updates</a:t>
            </a:r>
            <a:endParaRPr lang="en-US" sz="16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763" y="2024186"/>
            <a:ext cx="8405179" cy="4577274"/>
          </a:xfrm>
        </p:spPr>
        <p:txBody>
          <a:bodyPr lIns="91440" tIns="45720" rIns="91440" bIns="45720" anchor="t"/>
          <a:lstStyle/>
          <a:p>
            <a:pPr marL="342900" indent="-342900"/>
            <a:r>
              <a:rPr lang="en-US" sz="2000"/>
              <a:t>New PAR site has launched </a:t>
            </a:r>
            <a:endParaRPr lang="en-US"/>
          </a:p>
          <a:p>
            <a:pPr lvl="1"/>
            <a:r>
              <a:rPr lang="en-US" sz="1600" dirty="0"/>
              <a:t>Online tool used to replace the existing google forms/links.</a:t>
            </a:r>
          </a:p>
          <a:p>
            <a:pPr lvl="1"/>
            <a:r>
              <a:rPr lang="en-US" sz="1600" dirty="0"/>
              <a:t>Reach out to </a:t>
            </a:r>
            <a:r>
              <a:rPr lang="en-US" sz="1600" dirty="0">
                <a:hlinkClick r:id="rId3"/>
              </a:rPr>
              <a:t>programapproval@sbctc.edu</a:t>
            </a:r>
            <a:r>
              <a:rPr lang="en-US" sz="1600" dirty="0"/>
              <a:t> with questions or access issues. </a:t>
            </a:r>
          </a:p>
          <a:p>
            <a:pPr lvl="1"/>
            <a:r>
              <a:rPr lang="en-US" sz="1600" dirty="0"/>
              <a:t>Ongoing enhancements to the site: feedback is appreciated and will be collected.</a:t>
            </a:r>
          </a:p>
          <a:p>
            <a:r>
              <a:rPr lang="en-US" sz="2000"/>
              <a:t>PAR Requirements</a:t>
            </a:r>
          </a:p>
          <a:p>
            <a:pPr lvl="1"/>
            <a:r>
              <a:rPr lang="en-US" sz="1600"/>
              <a:t>Advisory </a:t>
            </a:r>
            <a:r>
              <a:rPr lang="en-US" sz="1600" dirty="0"/>
              <a:t>Committee Requirements</a:t>
            </a:r>
            <a:endParaRPr lang="en-US" sz="1600"/>
          </a:p>
          <a:p>
            <a:pPr lvl="2"/>
            <a:r>
              <a:rPr lang="en-US" sz="1400" dirty="0"/>
              <a:t>Equal </a:t>
            </a:r>
            <a:r>
              <a:rPr lang="en-US" sz="1400"/>
              <a:t>representation </a:t>
            </a:r>
            <a:r>
              <a:rPr lang="en-US" sz="1400" dirty="0"/>
              <a:t>of </a:t>
            </a:r>
            <a:r>
              <a:rPr lang="en-US" sz="1400"/>
              <a:t>business and labor </a:t>
            </a:r>
          </a:p>
          <a:p>
            <a:pPr lvl="2"/>
            <a:r>
              <a:rPr lang="en-US" sz="1400" dirty="0"/>
              <a:t>Submit </a:t>
            </a:r>
            <a:r>
              <a:rPr lang="en-US" sz="1400"/>
              <a:t>advisory committee membership form </a:t>
            </a:r>
            <a:r>
              <a:rPr lang="en-US" sz="1400" dirty="0"/>
              <a:t>for </a:t>
            </a:r>
            <a:r>
              <a:rPr lang="en-US" sz="1400"/>
              <a:t>new plan </a:t>
            </a:r>
            <a:r>
              <a:rPr lang="en-US" sz="1400" dirty="0"/>
              <a:t>approvals</a:t>
            </a:r>
            <a:r>
              <a:rPr lang="en-US" sz="1400"/>
              <a:t>.  </a:t>
            </a:r>
          </a:p>
          <a:p>
            <a:r>
              <a:rPr lang="en-US" sz="2000"/>
              <a:t>Program inventory clean up</a:t>
            </a:r>
          </a:p>
          <a:p>
            <a:pPr lvl="1"/>
            <a:r>
              <a:rPr lang="en-US" sz="1600" dirty="0"/>
              <a:t>Continue working with colleges on inventory alignment as well as program status updates – moving plans to inactive status.</a:t>
            </a:r>
          </a:p>
          <a:p>
            <a:pPr lvl="1"/>
            <a:r>
              <a:rPr lang="en-US" sz="1600" dirty="0"/>
              <a:t>Apply the Common Attribute Framework values to inventory that will identify  collaborations, special program funding, etc.</a:t>
            </a:r>
          </a:p>
          <a:p>
            <a:r>
              <a:rPr lang="en-US" sz="2000" dirty="0"/>
              <a:t>Resources Located at:</a:t>
            </a:r>
          </a:p>
          <a:p>
            <a:pPr lvl="1"/>
            <a:r>
              <a:rPr lang="en-US" sz="1400" dirty="0">
                <a:hlinkClick r:id="rId4"/>
              </a:rPr>
              <a:t>https://www.sbctc.edu/colleges-staff/programs-services/professional-technical/default.aspx</a:t>
            </a:r>
            <a:r>
              <a:rPr lang="en-US" sz="1400" u="sng" dirty="0"/>
              <a:t> </a:t>
            </a:r>
            <a:r>
              <a:rPr lang="en-US" sz="1400" dirty="0"/>
              <a:t> </a:t>
            </a:r>
            <a:endParaRPr lang="en-US" sz="1400"/>
          </a:p>
          <a:p>
            <a:pPr marL="1371600" lvl="3" indent="0">
              <a:buNone/>
            </a:pPr>
            <a:endParaRPr lang="en-US" sz="1400"/>
          </a:p>
          <a:p>
            <a:pPr lvl="2"/>
            <a:endParaRPr lang="en-US" sz="1600"/>
          </a:p>
          <a:p>
            <a:pPr lvl="2"/>
            <a:endParaRPr lang="en-US" sz="16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7832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593D2-F6CE-4AE6-8BC5-93686BD3C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860" y="1355383"/>
            <a:ext cx="8336975" cy="503067"/>
          </a:xfrm>
        </p:spPr>
        <p:txBody>
          <a:bodyPr/>
          <a:lstStyle/>
          <a:p>
            <a:r>
              <a:rPr lang="en-US" sz="3200" b="1">
                <a:latin typeface="Franklin Gothic Book" panose="020B0503020102020204" pitchFamily="34" charset="0"/>
              </a:rPr>
              <a:t>Sector Response (Anna)</a:t>
            </a:r>
            <a:endParaRPr lang="en-US" sz="32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0B806-200F-4863-920F-16A5FBA1C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860" y="2098030"/>
            <a:ext cx="8336975" cy="4759970"/>
          </a:xfrm>
        </p:spPr>
        <p:txBody>
          <a:bodyPr lIns="91440" tIns="45720" rIns="91440" bIns="45720" anchor="t"/>
          <a:lstStyle/>
          <a:p>
            <a:pPr marL="0" indent="0">
              <a:buNone/>
            </a:pPr>
            <a:r>
              <a:rPr lang="en-US" sz="2000" b="1" dirty="0">
                <a:latin typeface="Franklin Gothic Book"/>
              </a:rPr>
              <a:t>Sector Response: </a:t>
            </a:r>
            <a:r>
              <a:rPr lang="en-US" sz="2000" dirty="0">
                <a:latin typeface="Franklin Gothic Book"/>
              </a:rPr>
              <a:t>Support colleges as they deliver career and sector-based educational opportunities to students</a:t>
            </a:r>
          </a:p>
          <a:p>
            <a:r>
              <a:rPr lang="en-US" sz="2000" dirty="0"/>
              <a:t>Team Members: </a:t>
            </a:r>
            <a:endParaRPr lang="en-US" sz="2000" dirty="0">
              <a:latin typeface="Franklin Gothic Book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000" dirty="0">
                <a:latin typeface="Franklin Gothic Book"/>
              </a:rPr>
              <a:t>Anna Nikolaeva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000" dirty="0">
                <a:latin typeface="Franklin Gothic Book"/>
              </a:rPr>
              <a:t>Shanna McBride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000" dirty="0">
                <a:latin typeface="Franklin Gothic Book"/>
              </a:rPr>
              <a:t>Megan Harper</a:t>
            </a:r>
            <a:endParaRPr lang="en-US" sz="2000"/>
          </a:p>
          <a:p>
            <a:pPr marL="0" indent="0">
              <a:buNone/>
            </a:pPr>
            <a:endParaRPr lang="en-US" sz="1600">
              <a:latin typeface="Franklin Gothic Book"/>
            </a:endParaRPr>
          </a:p>
          <a:p>
            <a:pPr marL="0" indent="0">
              <a:buNone/>
            </a:pPr>
            <a:r>
              <a:rPr lang="en-US" sz="1600" b="1">
                <a:latin typeface="Franklin Gothic Book"/>
              </a:rPr>
              <a:t>Programs</a:t>
            </a:r>
            <a:r>
              <a:rPr lang="en-US" sz="1600">
                <a:latin typeface="Franklin Gothic Book"/>
              </a:rPr>
              <a:t>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FD884C-76CE-41F4-928F-9E32EEF1E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A4A4212-F4BE-4268-AFD9-67EDB0FDC5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592877"/>
              </p:ext>
            </p:extLst>
          </p:nvPr>
        </p:nvGraphicFramePr>
        <p:xfrm>
          <a:off x="943237" y="4913573"/>
          <a:ext cx="7530758" cy="14833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3200">
                  <a:extLst>
                    <a:ext uri="{9D8B030D-6E8A-4147-A177-3AD203B41FA5}">
                      <a16:colId xmlns:a16="http://schemas.microsoft.com/office/drawing/2014/main" val="828185752"/>
                    </a:ext>
                  </a:extLst>
                </a:gridCol>
                <a:gridCol w="3687558">
                  <a:extLst>
                    <a:ext uri="{9D8B030D-6E8A-4147-A177-3AD203B41FA5}">
                      <a16:colId xmlns:a16="http://schemas.microsoft.com/office/drawing/2014/main" val="31269038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257175" indent="-257175"/>
                      <a:r>
                        <a:rPr lang="en-US" sz="1400" b="0">
                          <a:solidFill>
                            <a:srgbClr val="000000"/>
                          </a:solidFill>
                          <a:latin typeface="Franklin Gothic Book"/>
                        </a:rPr>
                        <a:t>Hospital Employees Education &amp; Training (HEET)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57175" indent="-257175"/>
                      <a:r>
                        <a:rPr lang="en-US" sz="1400" b="0">
                          <a:solidFill>
                            <a:srgbClr val="000000"/>
                          </a:solidFill>
                          <a:latin typeface="Franklin Gothic Book"/>
                        </a:rPr>
                        <a:t>Nursing Expansion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7715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57175" indent="-257175"/>
                      <a:r>
                        <a:rPr lang="en-US" sz="1400">
                          <a:latin typeface="Franklin Gothic Book"/>
                        </a:rPr>
                        <a:t>Early Achievers Grant (EAG)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257175" indent="-257175"/>
                      <a:r>
                        <a:rPr lang="en-US" sz="1400">
                          <a:latin typeface="Franklin Gothic Book"/>
                        </a:rPr>
                        <a:t>Early Learning/Parenting Education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393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57175" indent="-257175"/>
                      <a:r>
                        <a:rPr lang="en-US" sz="1400">
                          <a:latin typeface="Franklin Gothic Book"/>
                        </a:rPr>
                        <a:t>Worker Retraining (WRT)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7175" indent="-257175"/>
                      <a:r>
                        <a:rPr lang="en-US" sz="1400">
                          <a:latin typeface="Franklin Gothic Book"/>
                        </a:rPr>
                        <a:t>Cybersecurity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3085842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marL="257175" lvl="0" indent="-257175">
                        <a:buNone/>
                      </a:pPr>
                      <a:endParaRPr lang="en-US" sz="1400">
                        <a:latin typeface="Franklin Gothic Book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257175" lvl="0" indent="-257175">
                        <a:buNone/>
                      </a:pPr>
                      <a:r>
                        <a:rPr lang="en-US" sz="1400">
                          <a:latin typeface="Franklin Gothic Book"/>
                        </a:rPr>
                        <a:t>Allied Health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69503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5921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593D2-F6CE-4AE6-8BC5-93686BD3C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>
                <a:ea typeface="+mj-lt"/>
                <a:cs typeface="+mj-lt"/>
              </a:rPr>
              <a:t>Funding &amp; Program Updates</a:t>
            </a:r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2BE89A-1B2D-0C4A-B762-CCB4E89F7D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860" y="2139878"/>
            <a:ext cx="8468628" cy="4268867"/>
          </a:xfrm>
        </p:spPr>
        <p:txBody>
          <a:bodyPr lIns="91440" tIns="45720" rIns="91440" bIns="45720" anchor="t"/>
          <a:lstStyle/>
          <a:p>
            <a:r>
              <a:rPr lang="en-US" sz="2000" b="1" dirty="0">
                <a:ea typeface="+mn-lt"/>
                <a:cs typeface="+mn-lt"/>
              </a:rPr>
              <a:t>Worker Retraining </a:t>
            </a:r>
            <a:endParaRPr lang="en-US" sz="2000" b="1" dirty="0"/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1600">
                <a:ea typeface="+mn-lt"/>
                <a:cs typeface="+mn-lt"/>
              </a:rPr>
              <a:t>Implementation of new base funding allocation</a:t>
            </a:r>
          </a:p>
          <a:p>
            <a:r>
              <a:rPr lang="en-US" sz="2000" b="1" dirty="0">
                <a:ea typeface="+mn-lt"/>
                <a:cs typeface="+mn-lt"/>
              </a:rPr>
              <a:t>Early Achievers Grant 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1600" dirty="0">
                <a:ea typeface="+mn-lt"/>
                <a:cs typeface="+mn-lt"/>
              </a:rPr>
              <a:t>Demand update: </a:t>
            </a:r>
          </a:p>
          <a:p>
            <a:pPr lvl="2">
              <a:buFont typeface="Wingdings" panose="020B0604020202020204" pitchFamily="34" charset="0"/>
              <a:buChar char="§"/>
            </a:pPr>
            <a:r>
              <a:rPr lang="en-US" sz="1200" dirty="0">
                <a:ea typeface="+mn-lt"/>
                <a:cs typeface="+mn-lt"/>
              </a:rPr>
              <a:t>737 FTEs requested, comparable to FY24. </a:t>
            </a:r>
          </a:p>
          <a:p>
            <a:pPr lvl="2">
              <a:buFont typeface="Wingdings" panose="020B0604020202020204" pitchFamily="34" charset="0"/>
              <a:buChar char="§"/>
            </a:pPr>
            <a:r>
              <a:rPr lang="en-US" sz="1200" dirty="0">
                <a:ea typeface="+mn-lt"/>
                <a:cs typeface="+mn-lt"/>
              </a:rPr>
              <a:t>FY24 568 total FTEs were awarded. </a:t>
            </a:r>
          </a:p>
          <a:p>
            <a:pPr lvl="2">
              <a:buFont typeface="Wingdings" panose="020B0604020202020204" pitchFamily="34" charset="0"/>
              <a:buChar char="§"/>
            </a:pPr>
            <a:r>
              <a:rPr lang="en-US" sz="1200" dirty="0">
                <a:ea typeface="+mn-lt"/>
                <a:cs typeface="+mn-lt"/>
              </a:rPr>
              <a:t>No exact $ amounts available from DCYF yet for FY25 awards. </a:t>
            </a:r>
            <a:endParaRPr lang="en-US" dirty="0"/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1600" dirty="0">
                <a:ea typeface="+mn-lt"/>
                <a:cs typeface="+mn-lt"/>
              </a:rPr>
              <a:t>Staffing proviso: $2.4M requested, $801K received </a:t>
            </a:r>
          </a:p>
          <a:p>
            <a:pPr lvl="2">
              <a:buFont typeface="Wingdings" panose="020B0604020202020204" pitchFamily="34" charset="0"/>
              <a:buChar char="§"/>
            </a:pPr>
            <a:r>
              <a:rPr lang="en-US" sz="1200" dirty="0">
                <a:ea typeface="+mn-lt"/>
                <a:cs typeface="+mn-lt"/>
              </a:rPr>
              <a:t>Each of the 27 colleges will receive $25K, $126K remaining will be pro-rated according to longest waitlists, per proviso directive </a:t>
            </a:r>
          </a:p>
          <a:p>
            <a:r>
              <a:rPr lang="en-US" sz="2000" b="1" dirty="0">
                <a:ea typeface="+mn-lt"/>
                <a:cs typeface="+mn-lt"/>
              </a:rPr>
              <a:t>Hospital Employee Education and Training (HEET) Grant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1600" dirty="0">
                <a:ea typeface="+mn-lt"/>
                <a:cs typeface="+mn-lt"/>
              </a:rPr>
              <a:t>$1,997,232 available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1600">
                <a:ea typeface="+mn-lt"/>
                <a:cs typeface="+mn-lt"/>
              </a:rPr>
              <a:t>8 applications totaling $2,629,342 in requests, $632K more than available funding amount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1600" dirty="0">
                <a:ea typeface="+mn-lt"/>
                <a:cs typeface="+mn-lt"/>
              </a:rPr>
              <a:t>12 colleges engaged (3 consortia)</a:t>
            </a:r>
            <a:endParaRPr lang="en-US" dirty="0"/>
          </a:p>
          <a:p>
            <a:pPr lvl="1">
              <a:buFont typeface="Courier New" panose="020B0604020202020204" pitchFamily="34" charset="0"/>
              <a:buChar char="o"/>
            </a:pPr>
            <a:endParaRPr lang="en-US" sz="1600" dirty="0">
              <a:ea typeface="+mn-lt"/>
              <a:cs typeface="+mn-lt"/>
            </a:endParaRPr>
          </a:p>
          <a:p>
            <a:pPr marL="457200" lvl="1" indent="0">
              <a:buNone/>
            </a:pPr>
            <a:endParaRPr lang="en-US" sz="1600" dirty="0">
              <a:ea typeface="+mn-lt"/>
              <a:cs typeface="+mn-lt"/>
            </a:endParaRPr>
          </a:p>
          <a:p>
            <a:pPr marL="457200" lvl="1" indent="0">
              <a:buNone/>
            </a:pPr>
            <a:br>
              <a:rPr lang="en-US" sz="1200" dirty="0">
                <a:ea typeface="+mn-lt"/>
                <a:cs typeface="+mn-lt"/>
              </a:rPr>
            </a:br>
            <a:endParaRPr lang="en-US" sz="1200">
              <a:ea typeface="+mn-lt"/>
              <a:cs typeface="+mn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FD884C-76CE-41F4-928F-9E32EEF1E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4495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593D2-F6CE-4AE6-8BC5-93686BD3C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860" y="1549936"/>
            <a:ext cx="8336975" cy="503067"/>
          </a:xfrm>
        </p:spPr>
        <p:txBody>
          <a:bodyPr/>
          <a:lstStyle/>
          <a:p>
            <a:r>
              <a:rPr lang="en-US" sz="3200" b="1">
                <a:latin typeface="Franklin Gothic Book" panose="020B0503020102020204" pitchFamily="34" charset="0"/>
              </a:rPr>
              <a:t>Work-based Learning (Genevieve)</a:t>
            </a:r>
            <a:endParaRPr lang="en-US" sz="32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0B806-200F-4863-920F-16A5FBA1C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860" y="2220217"/>
            <a:ext cx="8336975" cy="4488787"/>
          </a:xfrm>
        </p:spPr>
        <p:txBody>
          <a:bodyPr lIns="91440" tIns="45720" rIns="91440" bIns="45720" anchor="t"/>
          <a:lstStyle/>
          <a:p>
            <a:pPr marL="0" indent="0">
              <a:buNone/>
            </a:pPr>
            <a:r>
              <a:rPr lang="en-US" sz="2000" b="1" dirty="0">
                <a:latin typeface="Franklin Gothic Book"/>
              </a:rPr>
              <a:t>Work-based Learning</a:t>
            </a:r>
            <a:r>
              <a:rPr lang="en-US" sz="2000" dirty="0">
                <a:latin typeface="Franklin Gothic Book"/>
              </a:rPr>
              <a:t>: Assist colleges as they provide experiential learning opportunities.</a:t>
            </a:r>
          </a:p>
          <a:p>
            <a:r>
              <a:rPr lang="en-US" sz="2000" dirty="0"/>
              <a:t>Team Members: 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000" dirty="0"/>
              <a:t>Genevieve Howard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000" dirty="0"/>
              <a:t>Karin Gitchel</a:t>
            </a:r>
          </a:p>
          <a:p>
            <a:pPr marL="914400" lvl="2" indent="0">
              <a:buNone/>
            </a:pPr>
            <a:endParaRPr lang="en-US" sz="1200">
              <a:latin typeface="Franklin Gothic Book"/>
            </a:endParaRPr>
          </a:p>
          <a:p>
            <a:pPr marL="0" indent="0">
              <a:buNone/>
            </a:pPr>
            <a:r>
              <a:rPr lang="en-US" sz="1600" b="1">
                <a:latin typeface="Franklin Gothic Book"/>
              </a:rPr>
              <a:t>Programs</a:t>
            </a:r>
            <a:r>
              <a:rPr lang="en-US" sz="1600">
                <a:latin typeface="Franklin Gothic Book"/>
              </a:rPr>
              <a:t>: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FD884C-76CE-41F4-928F-9E32EEF1E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A4A4212-F4BE-4268-AFD9-67EDB0FDC5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8807800"/>
              </p:ext>
            </p:extLst>
          </p:nvPr>
        </p:nvGraphicFramePr>
        <p:xfrm>
          <a:off x="927830" y="4760205"/>
          <a:ext cx="7560318" cy="15309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0159">
                  <a:extLst>
                    <a:ext uri="{9D8B030D-6E8A-4147-A177-3AD203B41FA5}">
                      <a16:colId xmlns:a16="http://schemas.microsoft.com/office/drawing/2014/main" val="828185752"/>
                    </a:ext>
                  </a:extLst>
                </a:gridCol>
                <a:gridCol w="3780159">
                  <a:extLst>
                    <a:ext uri="{9D8B030D-6E8A-4147-A177-3AD203B41FA5}">
                      <a16:colId xmlns:a16="http://schemas.microsoft.com/office/drawing/2014/main" val="3126903809"/>
                    </a:ext>
                  </a:extLst>
                </a:gridCol>
              </a:tblGrid>
              <a:tr h="3117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Franklin Gothic Book"/>
                        </a:rPr>
                        <a:t>Aerospace 1,000 FTE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Franklin Gothic Book"/>
                        </a:rPr>
                        <a:t>Career Connect WA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450456"/>
                  </a:ext>
                </a:extLst>
              </a:tr>
              <a:tr h="3027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Franklin Gothic Book"/>
                        </a:rPr>
                        <a:t>Aerospace Apprenticeship FTE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Franklin Gothic Book"/>
                        </a:rPr>
                        <a:t>Apprenticeship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1771501"/>
                  </a:ext>
                </a:extLst>
              </a:tr>
              <a:tr h="3027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Franklin Gothic Book"/>
                        </a:rPr>
                        <a:t>Aerospace Contract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Franklin Gothic Book"/>
                        </a:rPr>
                        <a:t>Aerospace Pipeline Committee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393097"/>
                  </a:ext>
                </a:extLst>
              </a:tr>
              <a:tr h="3027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Franklin Gothic Book"/>
                        </a:rPr>
                        <a:t>Career Launch Equipment &amp; FTE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Franklin Gothic Book"/>
                        </a:rPr>
                        <a:t>Aerospace Legislation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3085842"/>
                  </a:ext>
                </a:extLst>
              </a:tr>
              <a:tr h="3027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Franklin Gothic Book"/>
                        </a:rPr>
                        <a:t>Career Launch Endorsement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Franklin Gothic Book"/>
                        </a:rPr>
                        <a:t>Aviation &amp; Aerospace Advisory Committee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65102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74316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593D2-F6CE-4AE6-8BC5-93686BD3C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>
                <a:ea typeface="+mj-lt"/>
                <a:cs typeface="+mj-lt"/>
              </a:rPr>
              <a:t>funding Updates</a:t>
            </a:r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2BE89A-1B2D-0C4A-B762-CCB4E89F7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pPr marL="0" indent="0">
              <a:buNone/>
            </a:pPr>
            <a:r>
              <a:rPr lang="en-US" sz="2400" b="1" u="sng">
                <a:ea typeface="+mn-lt"/>
                <a:cs typeface="+mn-lt"/>
              </a:rPr>
              <a:t>Apprenticeship</a:t>
            </a:r>
            <a:endParaRPr lang="en-US" sz="2400" u="sng">
              <a:ea typeface="+mn-lt"/>
              <a:cs typeface="+mn-lt"/>
            </a:endParaRPr>
          </a:p>
          <a:p>
            <a:pPr marL="285750" indent="-342900"/>
            <a:r>
              <a:rPr lang="en-US" sz="2000"/>
              <a:t>$200K one-time funding to increase access and capacity to manufacturing apprenticeship related supplemental instruction.</a:t>
            </a:r>
          </a:p>
          <a:p>
            <a:pPr marL="285750" indent="-342900"/>
            <a:r>
              <a:rPr lang="en-US" sz="2000"/>
              <a:t>Funding survey will be sent out to colleges with existing manufacturing apprenticeship programs.</a:t>
            </a:r>
          </a:p>
          <a:p>
            <a:pPr marL="0" lvl="1" indent="0">
              <a:buNone/>
            </a:pPr>
            <a:r>
              <a:rPr lang="en-US" b="1" u="sng"/>
              <a:t>Career Launch Capital Equipment </a:t>
            </a:r>
            <a:endParaRPr lang="en-US" sz="1200" u="sng"/>
          </a:p>
          <a:p>
            <a:pPr marL="0" lvl="1" indent="0">
              <a:buNone/>
            </a:pPr>
            <a:r>
              <a:rPr lang="en-US" sz="2000"/>
              <a:t>Available Round #2 Funding = $1,024,838 </a:t>
            </a:r>
          </a:p>
          <a:p>
            <a:pPr marL="342900" lvl="1" indent="-342900"/>
            <a:r>
              <a:rPr lang="en-US" sz="2000"/>
              <a:t>19 Program Applications from 9 colleges with funding requests totaling $2,229,757.</a:t>
            </a:r>
          </a:p>
          <a:p>
            <a:pPr marL="342900" lvl="1" indent="-342900"/>
            <a:r>
              <a:rPr lang="en-US" sz="2000"/>
              <a:t>9 programs awarded funding from 6 colleges for a total of $1,001,179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FD884C-76CE-41F4-928F-9E32EEF1E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DEE5BC03-7CE3-4FE3-BC0A-0ACCA8AC1F2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9130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593D2-F6CE-4AE6-8BC5-93686BD3C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860" y="1201271"/>
            <a:ext cx="8336975" cy="394447"/>
          </a:xfrm>
        </p:spPr>
        <p:txBody>
          <a:bodyPr/>
          <a:lstStyle/>
          <a:p>
            <a:r>
              <a:rPr lang="en-US" sz="2800"/>
              <a:t>Workforce contacts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0B806-200F-4863-920F-16A5FBA1C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859" y="1711981"/>
            <a:ext cx="8345801" cy="5010254"/>
          </a:xfrm>
        </p:spPr>
        <p:txBody>
          <a:bodyPr lIns="91440" tIns="45720" rIns="91440" bIns="45720" anchor="t"/>
          <a:lstStyle/>
          <a:p>
            <a:pPr fontAlgn="base"/>
            <a:r>
              <a:rPr lang="en-US" sz="1400" b="1"/>
              <a:t>Department Leadership</a:t>
            </a:r>
          </a:p>
          <a:p>
            <a:pPr lvl="1" fontAlgn="base"/>
            <a:r>
              <a:rPr lang="en-US" sz="1400"/>
              <a:t>Marie Bruin, Director; </a:t>
            </a:r>
            <a:r>
              <a:rPr lang="en-US" sz="1400">
                <a:hlinkClick r:id="rId2"/>
              </a:rPr>
              <a:t>mbruin@sbctc.edu</a:t>
            </a:r>
            <a:endParaRPr lang="en-US" sz="1400"/>
          </a:p>
          <a:p>
            <a:pPr lvl="1" fontAlgn="base"/>
            <a:r>
              <a:rPr lang="en-US" sz="1400"/>
              <a:t>Kimberly (Kim) Wheeler, Workforce Assistant; </a:t>
            </a:r>
            <a:r>
              <a:rPr lang="en-US" sz="1400">
                <a:hlinkClick r:id="rId3"/>
              </a:rPr>
              <a:t>kwheeler@sbctc.edu</a:t>
            </a:r>
            <a:endParaRPr lang="en-US" sz="1400" b="1"/>
          </a:p>
          <a:p>
            <a:pPr fontAlgn="base"/>
            <a:r>
              <a:rPr lang="en-US" sz="1400" b="1"/>
              <a:t>Industry Demand: </a:t>
            </a:r>
            <a:r>
              <a:rPr lang="en-US" sz="1400"/>
              <a:t>Meets the needs of employers and related partners across industries</a:t>
            </a:r>
          </a:p>
          <a:p>
            <a:pPr lvl="1" fontAlgn="base"/>
            <a:r>
              <a:rPr lang="en-US" sz="1400"/>
              <a:t>Carolyn McKinnon, Policy Associate; </a:t>
            </a:r>
            <a:r>
              <a:rPr lang="en-US" sz="1400" u="sng">
                <a:hlinkClick r:id="rId4"/>
              </a:rPr>
              <a:t>cmckinnon@sbctc.edu</a:t>
            </a:r>
            <a:endParaRPr lang="en-US" sz="1400" u="sng"/>
          </a:p>
          <a:p>
            <a:pPr lvl="1" fontAlgn="base"/>
            <a:r>
              <a:rPr lang="en-US" sz="1400">
                <a:ea typeface="+mn-lt"/>
                <a:cs typeface="+mn-lt"/>
              </a:rPr>
              <a:t>Danny Marshall, Program Administrator; </a:t>
            </a:r>
            <a:r>
              <a:rPr lang="en-US" sz="1400" u="sng">
                <a:ea typeface="+mn-lt"/>
                <a:cs typeface="+mn-lt"/>
                <a:hlinkClick r:id="rId5"/>
              </a:rPr>
              <a:t>dmarshall@sbctc.edu</a:t>
            </a:r>
            <a:endParaRPr lang="en-US" sz="1400"/>
          </a:p>
          <a:p>
            <a:pPr lvl="1" fontAlgn="base"/>
            <a:r>
              <a:rPr lang="en-US" sz="1400">
                <a:solidFill>
                  <a:srgbClr val="000000"/>
                </a:solidFill>
              </a:rPr>
              <a:t>Vicky </a:t>
            </a:r>
            <a:r>
              <a:rPr lang="en-US" sz="1400" err="1">
                <a:solidFill>
                  <a:srgbClr val="000000"/>
                </a:solidFill>
              </a:rPr>
              <a:t>Chungtuyco</a:t>
            </a:r>
            <a:r>
              <a:rPr lang="en-US" sz="1400">
                <a:solidFill>
                  <a:srgbClr val="000000"/>
                </a:solidFill>
              </a:rPr>
              <a:t>, Education Program Coordinator; </a:t>
            </a:r>
            <a:r>
              <a:rPr lang="en-US" sz="1400">
                <a:hlinkClick r:id="rId6"/>
              </a:rPr>
              <a:t>vchungtuyco@sbctc.edu</a:t>
            </a:r>
            <a:endParaRPr lang="en-US" sz="1400"/>
          </a:p>
          <a:p>
            <a:pPr fontAlgn="base"/>
            <a:r>
              <a:rPr lang="en-US" sz="1400" b="1"/>
              <a:t>Program Support</a:t>
            </a:r>
            <a:r>
              <a:rPr lang="en-US" sz="1400"/>
              <a:t>: Provide support to strengthen business, industry and colleges.</a:t>
            </a:r>
          </a:p>
          <a:p>
            <a:pPr lvl="1"/>
            <a:r>
              <a:rPr lang="en-US" sz="1400"/>
              <a:t>William (Bill) Belden, Policy Associate; </a:t>
            </a:r>
            <a:r>
              <a:rPr lang="en-US" sz="1400">
                <a:hlinkClick r:id="rId7"/>
              </a:rPr>
              <a:t>wbelden@sbctc.edu</a:t>
            </a:r>
            <a:endParaRPr lang="en-US" sz="1400"/>
          </a:p>
          <a:p>
            <a:pPr lvl="1"/>
            <a:r>
              <a:rPr lang="en-US" sz="1400"/>
              <a:t>Kimberly Ingram, Program Administrator; </a:t>
            </a:r>
            <a:r>
              <a:rPr lang="en-US" sz="1400" u="sng">
                <a:hlinkClick r:id="rId8"/>
              </a:rPr>
              <a:t>kingram@sbctc.edu</a:t>
            </a:r>
            <a:endParaRPr lang="en-US" sz="1400"/>
          </a:p>
          <a:p>
            <a:pPr lvl="1"/>
            <a:r>
              <a:rPr lang="en-US" sz="1400"/>
              <a:t>Shelby Means, Program Inventory Coordinator; </a:t>
            </a:r>
            <a:r>
              <a:rPr lang="en-US" sz="1400">
                <a:hlinkClick r:id="rId9"/>
              </a:rPr>
              <a:t>smeans@sbctc.edu</a:t>
            </a:r>
            <a:r>
              <a:rPr lang="en-US" sz="1400"/>
              <a:t> </a:t>
            </a:r>
          </a:p>
          <a:p>
            <a:pPr fontAlgn="base"/>
            <a:r>
              <a:rPr lang="en-US" sz="1400" b="1"/>
              <a:t>Sector Response: </a:t>
            </a:r>
            <a:r>
              <a:rPr lang="en-US" sz="1400"/>
              <a:t>Support delivery of career and sector-based educational opportunities.</a:t>
            </a:r>
          </a:p>
          <a:p>
            <a:pPr lvl="1" fontAlgn="base"/>
            <a:r>
              <a:rPr lang="en-US" sz="1400"/>
              <a:t>Anna Nikolaeva, Policy Associate; </a:t>
            </a:r>
            <a:r>
              <a:rPr lang="en-US" sz="1400">
                <a:hlinkClick r:id="rId10"/>
              </a:rPr>
              <a:t>anikolaeva@sbctc.edu</a:t>
            </a:r>
            <a:r>
              <a:rPr lang="en-US" sz="1400"/>
              <a:t>   </a:t>
            </a:r>
          </a:p>
          <a:p>
            <a:pPr lvl="1"/>
            <a:r>
              <a:rPr lang="en-US" sz="1400"/>
              <a:t>Megan Harper, Program Administrator; </a:t>
            </a:r>
            <a:r>
              <a:rPr lang="en-US" sz="1400" u="sng">
                <a:hlinkClick r:id="rId11"/>
              </a:rPr>
              <a:t>mharper@sbctc.edu</a:t>
            </a:r>
            <a:endParaRPr lang="en-US" sz="1400"/>
          </a:p>
          <a:p>
            <a:pPr lvl="1"/>
            <a:r>
              <a:rPr lang="en-US" sz="1400"/>
              <a:t>Shanna McBride, Program Administrator; </a:t>
            </a:r>
            <a:r>
              <a:rPr lang="en-US" sz="1400" u="sng">
                <a:hlinkClick r:id="rId12"/>
              </a:rPr>
              <a:t>smcbride@sbctc.edu</a:t>
            </a:r>
            <a:endParaRPr lang="en-US" sz="1400"/>
          </a:p>
          <a:p>
            <a:pPr fontAlgn="base"/>
            <a:r>
              <a:rPr lang="en-US" sz="1400" b="1"/>
              <a:t>Work-based Learning</a:t>
            </a:r>
            <a:r>
              <a:rPr lang="en-US" sz="1400"/>
              <a:t>: Assist colleges as they provide experiential learning opportunities.</a:t>
            </a:r>
          </a:p>
          <a:p>
            <a:pPr lvl="1"/>
            <a:r>
              <a:rPr lang="en-US" sz="1400"/>
              <a:t>Genevieve Howard, Policy Associate; </a:t>
            </a:r>
            <a:r>
              <a:rPr lang="en-US" sz="1400">
                <a:hlinkClick r:id="rId13"/>
              </a:rPr>
              <a:t>ghoward@sbctc.edu</a:t>
            </a:r>
            <a:endParaRPr lang="en-US" sz="1400"/>
          </a:p>
          <a:p>
            <a:pPr lvl="1"/>
            <a:r>
              <a:rPr lang="en-US" sz="1400"/>
              <a:t>Karin Gitchel, Program Administrator; </a:t>
            </a:r>
            <a:r>
              <a:rPr lang="en-US" sz="1400">
                <a:hlinkClick r:id="rId14"/>
              </a:rPr>
              <a:t>kgitchel@sbctc.edu</a:t>
            </a:r>
            <a:endParaRPr lang="en-US" sz="1400"/>
          </a:p>
          <a:p>
            <a:pPr marL="0" indent="0" fontAlgn="base">
              <a:buNone/>
            </a:pPr>
            <a:endParaRPr lang="en-US" sz="16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FD884C-76CE-41F4-928F-9E32EEF1E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181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9888" y="2922494"/>
            <a:ext cx="8336975" cy="646329"/>
          </a:xfrm>
        </p:spPr>
        <p:txBody>
          <a:bodyPr lIns="91440" tIns="45720" rIns="91440" bIns="45720" anchor="t"/>
          <a:lstStyle/>
          <a:p>
            <a:r>
              <a:rPr lang="en-US" sz="4000"/>
              <a:t>SBCTC Spring Update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69888" y="3773010"/>
            <a:ext cx="7808912" cy="2755217"/>
          </a:xfrm>
        </p:spPr>
        <p:txBody>
          <a:bodyPr lIns="91440" tIns="45720" rIns="91440" bIns="45720" anchor="t"/>
          <a:lstStyle/>
          <a:p>
            <a:r>
              <a:rPr lang="en-US" i="1"/>
              <a:t>Friday, May 10</a:t>
            </a:r>
          </a:p>
          <a:p>
            <a:r>
              <a:rPr lang="en-US" sz="3200"/>
              <a:t>Agenda Topics:</a:t>
            </a:r>
            <a:endParaRPr lang="en-US"/>
          </a:p>
          <a:p>
            <a:pPr lvl="1"/>
            <a:r>
              <a:rPr lang="en-US" sz="2800"/>
              <a:t>System Updates</a:t>
            </a:r>
          </a:p>
          <a:p>
            <a:pPr lvl="1"/>
            <a:r>
              <a:rPr lang="en-US" sz="2800"/>
              <a:t>Project &amp; Program Updates</a:t>
            </a:r>
          </a:p>
          <a:p>
            <a:pPr lvl="1"/>
            <a:r>
              <a:rPr lang="en-US" sz="2800"/>
              <a:t>Funding Updates</a:t>
            </a:r>
          </a:p>
          <a:p>
            <a:pPr lvl="1"/>
            <a:r>
              <a:rPr lang="en-US" sz="2800"/>
              <a:t>Staff and Resource Updates</a:t>
            </a:r>
          </a:p>
        </p:txBody>
      </p:sp>
    </p:spTree>
    <p:extLst>
      <p:ext uri="{BB962C8B-B14F-4D97-AF65-F5344CB8AC3E}">
        <p14:creationId xmlns:p14="http://schemas.microsoft.com/office/powerpoint/2010/main" val="4212481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 sz="4000" dirty="0"/>
              <a:t>Gainful Employment</a:t>
            </a:r>
            <a:r>
              <a:rPr lang="en-US" sz="4000"/>
              <a:t> update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69888" y="4989445"/>
            <a:ext cx="7808912" cy="1538782"/>
          </a:xfrm>
        </p:spPr>
        <p:txBody>
          <a:bodyPr lIns="91440" tIns="45720" rIns="91440" bIns="45720" anchor="t"/>
          <a:lstStyle/>
          <a:p>
            <a:r>
              <a:rPr lang="en-US" sz="2800" i="1"/>
              <a:t>Summer </a:t>
            </a:r>
            <a:r>
              <a:rPr lang="en-US" sz="2800" i="1" dirty="0" err="1"/>
              <a:t>Kenesson</a:t>
            </a:r>
            <a:r>
              <a:rPr lang="en-US" sz="2800" i="1"/>
              <a:t>, Director of Policy Research</a:t>
            </a:r>
          </a:p>
        </p:txBody>
      </p:sp>
    </p:spTree>
    <p:extLst>
      <p:ext uri="{BB962C8B-B14F-4D97-AF65-F5344CB8AC3E}">
        <p14:creationId xmlns:p14="http://schemas.microsoft.com/office/powerpoint/2010/main" val="2370290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9888" y="4203091"/>
            <a:ext cx="8336975" cy="1377618"/>
          </a:xfrm>
        </p:spPr>
        <p:txBody>
          <a:bodyPr/>
          <a:lstStyle/>
          <a:p>
            <a:r>
              <a:rPr lang="en-US" sz="4400"/>
              <a:t>Legislative, program &amp; Funding updates</a:t>
            </a:r>
          </a:p>
        </p:txBody>
      </p:sp>
    </p:spTree>
    <p:extLst>
      <p:ext uri="{BB962C8B-B14F-4D97-AF65-F5344CB8AC3E}">
        <p14:creationId xmlns:p14="http://schemas.microsoft.com/office/powerpoint/2010/main" val="2211955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593D2-F6CE-4AE6-8BC5-93686BD3C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860" y="1355383"/>
            <a:ext cx="8336975" cy="503067"/>
          </a:xfrm>
        </p:spPr>
        <p:txBody>
          <a:bodyPr/>
          <a:lstStyle/>
          <a:p>
            <a:r>
              <a:rPr lang="en-US" sz="3200" b="1">
                <a:latin typeface="Franklin Gothic Book" panose="020B0503020102020204" pitchFamily="34" charset="0"/>
              </a:rPr>
              <a:t>Industry Demand (Carolyn)</a:t>
            </a:r>
            <a:endParaRPr lang="en-US" sz="32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0B806-200F-4863-920F-16A5FBA1C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860" y="1872921"/>
            <a:ext cx="8336975" cy="4679004"/>
          </a:xfrm>
        </p:spPr>
        <p:txBody>
          <a:bodyPr lIns="91440" tIns="45720" rIns="91440" bIns="45720" anchor="t"/>
          <a:lstStyle/>
          <a:p>
            <a:pPr marL="0" indent="0">
              <a:buNone/>
            </a:pPr>
            <a:r>
              <a:rPr lang="en-US" sz="1600" b="1">
                <a:latin typeface="Franklin Gothic Book"/>
              </a:rPr>
              <a:t>Industry Demand: </a:t>
            </a:r>
            <a:r>
              <a:rPr lang="en-US" sz="1600">
                <a:latin typeface="Franklin Gothic Book"/>
              </a:rPr>
              <a:t>Meets the needs of industries, employers, and incumbent workers.</a:t>
            </a:r>
          </a:p>
          <a:p>
            <a:r>
              <a:rPr lang="en-US" sz="1600"/>
              <a:t>Team Members: </a:t>
            </a:r>
            <a:r>
              <a:rPr lang="en-US" sz="1600">
                <a:latin typeface="Franklin Gothic Book"/>
              </a:rPr>
              <a:t>Carolyn McKinnon, Danny Marshall, and Vicky </a:t>
            </a:r>
            <a:r>
              <a:rPr lang="en-US" sz="1600" err="1">
                <a:latin typeface="Franklin Gothic Book"/>
              </a:rPr>
              <a:t>Chungtuyco</a:t>
            </a:r>
            <a:endParaRPr lang="en-US" sz="1600">
              <a:latin typeface="Franklin Gothic Book"/>
            </a:endParaRPr>
          </a:p>
          <a:p>
            <a:r>
              <a:rPr lang="en-US" sz="1600"/>
              <a:t>Team Projects:</a:t>
            </a:r>
          </a:p>
          <a:p>
            <a:pPr lvl="1"/>
            <a:r>
              <a:rPr lang="en-US" sz="1400">
                <a:latin typeface="Franklin Gothic Book"/>
              </a:rPr>
              <a:t>Incumbent worker strategies, micro-credentials, non-credit credentials</a:t>
            </a:r>
          </a:p>
          <a:p>
            <a:pPr lvl="1"/>
            <a:r>
              <a:rPr lang="en-US" sz="1400">
                <a:latin typeface="Franklin Gothic Book"/>
              </a:rPr>
              <a:t>Ed Design Lab Micro-pathways Community College Growth Lab (collaborator)</a:t>
            </a:r>
          </a:p>
          <a:p>
            <a:pPr lvl="1"/>
            <a:r>
              <a:rPr lang="en-US" sz="1400">
                <a:latin typeface="Franklin Gothic Book"/>
              </a:rPr>
              <a:t>Law enforcement &amp; corrections workforce needs assessment (2023 Legislature)</a:t>
            </a:r>
            <a:endParaRPr lang="en-US"/>
          </a:p>
          <a:p>
            <a:pPr lvl="1"/>
            <a:r>
              <a:rPr lang="en-US" sz="1400">
                <a:latin typeface="Franklin Gothic Book"/>
              </a:rPr>
              <a:t>Firefighter/Fire Sciences/Emergency Services Training &amp; Education Committee</a:t>
            </a:r>
          </a:p>
          <a:p>
            <a:pPr lvl="2"/>
            <a:r>
              <a:rPr lang="en-US" sz="1000">
                <a:latin typeface="Franklin Gothic Book"/>
              </a:rPr>
              <a:t>Homeland Security/Emergency Services COE, State Fire Marshal's Office, large group of fire chiefs and leaders</a:t>
            </a:r>
          </a:p>
          <a:p>
            <a:pPr lvl="1"/>
            <a:r>
              <a:rPr lang="en-US" sz="1400" b="1">
                <a:latin typeface="Franklin Gothic Book"/>
              </a:rPr>
              <a:t>NEW: Retail Industry Workforce Work Group</a:t>
            </a:r>
            <a:r>
              <a:rPr lang="en-US" sz="1400">
                <a:latin typeface="Franklin Gothic Book"/>
              </a:rPr>
              <a:t> (proviso, 2025 report)</a:t>
            </a:r>
          </a:p>
          <a:p>
            <a:pPr lvl="1"/>
            <a:r>
              <a:rPr lang="en-US" sz="1400" b="1">
                <a:latin typeface="Franklin Gothic Book"/>
              </a:rPr>
              <a:t>Customized Training Program tax preference audit </a:t>
            </a:r>
            <a:r>
              <a:rPr lang="en-US" sz="1400">
                <a:latin typeface="Franklin Gothic Book"/>
              </a:rPr>
              <a:t>by the legislature (reports July-Sept 2024)</a:t>
            </a:r>
          </a:p>
          <a:p>
            <a:pPr marL="0" indent="0">
              <a:buNone/>
            </a:pPr>
            <a:r>
              <a:rPr lang="en-US" sz="1600" b="1">
                <a:latin typeface="Franklin Gothic Book"/>
              </a:rPr>
              <a:t>Programs</a:t>
            </a:r>
            <a:r>
              <a:rPr lang="en-US" sz="1600">
                <a:latin typeface="Franklin Gothic Book"/>
              </a:rPr>
              <a:t>: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FD884C-76CE-41F4-928F-9E32EEF1E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A4A4212-F4BE-4268-AFD9-67EDB0FDC5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2008035"/>
              </p:ext>
            </p:extLst>
          </p:nvPr>
        </p:nvGraphicFramePr>
        <p:xfrm>
          <a:off x="765448" y="4958851"/>
          <a:ext cx="7540898" cy="163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5520">
                  <a:extLst>
                    <a:ext uri="{9D8B030D-6E8A-4147-A177-3AD203B41FA5}">
                      <a16:colId xmlns:a16="http://schemas.microsoft.com/office/drawing/2014/main" val="828185752"/>
                    </a:ext>
                  </a:extLst>
                </a:gridCol>
                <a:gridCol w="3765378">
                  <a:extLst>
                    <a:ext uri="{9D8B030D-6E8A-4147-A177-3AD203B41FA5}">
                      <a16:colId xmlns:a16="http://schemas.microsoft.com/office/drawing/2014/main" val="31269038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257175" indent="-257175"/>
                      <a:r>
                        <a:rPr lang="en-US" sz="1400" b="0">
                          <a:solidFill>
                            <a:schemeClr val="tx1"/>
                          </a:solidFill>
                          <a:latin typeface="Franklin Gothic Book"/>
                        </a:rPr>
                        <a:t>Job Skills Program (JSP)</a:t>
                      </a:r>
                    </a:p>
                    <a:p>
                      <a:pPr marL="257175" lvl="0" indent="-257175">
                        <a:buNone/>
                      </a:pPr>
                      <a:r>
                        <a:rPr lang="en-US" sz="1400" b="0" i="0" u="none" strike="noStrike" noProof="0">
                          <a:solidFill>
                            <a:schemeClr val="tx1"/>
                          </a:solidFill>
                          <a:latin typeface="Franklin Gothic Book"/>
                        </a:rPr>
                        <a:t>Customized Training (CTP)</a:t>
                      </a:r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57175" indent="-257175"/>
                      <a:r>
                        <a:rPr lang="en-US" sz="1400" b="0">
                          <a:solidFill>
                            <a:schemeClr val="tx1"/>
                          </a:solidFill>
                          <a:latin typeface="Franklin Gothic Book"/>
                        </a:rPr>
                        <a:t>Commercial Drivers Licensing Fund/Grant </a:t>
                      </a:r>
                      <a:endParaRPr lang="en-US"/>
                    </a:p>
                    <a:p>
                      <a:pPr marL="257175" lvl="0" indent="-257175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Franklin Gothic Book"/>
                        </a:rPr>
                        <a:t>(aka "WA CDL Fund/Grant")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7715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57175" indent="-257175" algn="l" defTabSz="914400" rtl="0" eaLnBrk="1" latinLnBrk="0" hangingPunct="1"/>
                      <a:r>
                        <a:rPr lang="en-US" sz="1400" kern="1200">
                          <a:solidFill>
                            <a:schemeClr val="dk1"/>
                          </a:solidFill>
                          <a:latin typeface="Franklin Gothic Book"/>
                          <a:ea typeface="+mn-ea"/>
                          <a:cs typeface="+mn-cs"/>
                        </a:rPr>
                        <a:t>Workforce Development Funds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257175" indent="-257175" algn="l" defTabSz="914400" rtl="0" eaLnBrk="1" latinLnBrk="0" hangingPunct="1"/>
                      <a:r>
                        <a:rPr lang="en-US" sz="1400" kern="1200">
                          <a:solidFill>
                            <a:schemeClr val="dk1"/>
                          </a:solidFill>
                          <a:latin typeface="Franklin Gothic Book"/>
                          <a:ea typeface="+mn-ea"/>
                          <a:cs typeface="+mn-cs"/>
                        </a:rPr>
                        <a:t>Invest in Washington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393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57175" indent="-257175"/>
                      <a:r>
                        <a:rPr lang="en-US" sz="1400">
                          <a:latin typeface="Franklin Gothic Book"/>
                        </a:rPr>
                        <a:t>Centers of Excellence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257175" indent="-257175"/>
                      <a:r>
                        <a:rPr lang="en-US" sz="1400">
                          <a:latin typeface="Franklin Gothic Book"/>
                        </a:rPr>
                        <a:t>Continuing Education Council (CEC)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3085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57175" indent="-257175"/>
                      <a:r>
                        <a:rPr lang="en-US" sz="1400">
                          <a:latin typeface="Franklin Gothic Book"/>
                        </a:rPr>
                        <a:t>Business (AWBI) &amp; Labor (WSLC) Liaisons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257175" indent="-257175"/>
                      <a:r>
                        <a:rPr lang="en-US" sz="1400">
                          <a:latin typeface="Franklin Gothic Book"/>
                        </a:rPr>
                        <a:t>Economic Development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65102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3905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593D2-F6CE-4AE6-8BC5-93686BD3C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>
                <a:ea typeface="+mj-lt"/>
                <a:cs typeface="+mj-lt"/>
              </a:rPr>
              <a:t>funding Updates</a:t>
            </a:r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2BE89A-1B2D-0C4A-B762-CCB4E89F7D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860" y="2176033"/>
            <a:ext cx="8336975" cy="4436150"/>
          </a:xfrm>
        </p:spPr>
        <p:txBody>
          <a:bodyPr lIns="91440" tIns="45720" rIns="91440" bIns="45720" anchor="t"/>
          <a:lstStyle/>
          <a:p>
            <a:pPr marL="0" indent="0">
              <a:buNone/>
            </a:pPr>
            <a:r>
              <a:rPr lang="en-US" sz="1600" b="1">
                <a:ea typeface="+mn-lt"/>
                <a:cs typeface="+mn-lt"/>
              </a:rPr>
              <a:t>Job Skills Program</a:t>
            </a:r>
          </a:p>
          <a:p>
            <a:r>
              <a:rPr lang="en-US" sz="1600">
                <a:ea typeface="+mn-lt"/>
                <a:cs typeface="+mn-lt"/>
              </a:rPr>
              <a:t>Grant to be released in OGMS on March 28, 2024</a:t>
            </a:r>
          </a:p>
          <a:p>
            <a:r>
              <a:rPr lang="en-US" sz="1600">
                <a:ea typeface="+mn-lt"/>
                <a:cs typeface="+mn-lt"/>
              </a:rPr>
              <a:t>FY25 Round 1 proposals due May 2, 2024</a:t>
            </a:r>
          </a:p>
          <a:p>
            <a:pPr marL="0" indent="0">
              <a:buNone/>
            </a:pPr>
            <a:r>
              <a:rPr lang="en-US" sz="1600" b="1">
                <a:ea typeface="+mn-lt"/>
                <a:cs typeface="+mn-lt"/>
              </a:rPr>
              <a:t>Commercial Drivers Licensing Fund (for CTCs)/Grant (for Private Career Schools/Colleges)</a:t>
            </a:r>
            <a:endParaRPr lang="en-US" sz="160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US" sz="1600">
                <a:ea typeface="+mn-lt"/>
                <a:cs typeface="+mn-lt"/>
              </a:rPr>
              <a:t>All funding is focused on expansion of CDL training capacity in the State of Washington</a:t>
            </a:r>
          </a:p>
          <a:p>
            <a:pPr>
              <a:buFont typeface="Arial"/>
              <a:buChar char="•"/>
            </a:pPr>
            <a:r>
              <a:rPr lang="en-US" sz="1600">
                <a:ea typeface="+mn-lt"/>
                <a:cs typeface="+mn-lt"/>
              </a:rPr>
              <a:t>CTC grants were awarded through competitive application for development of CDL expansion over three years. Based on FY24 expenditures we were able to support for two additional CTCs for a total of 10. Planning for FY25 allocations are underway. </a:t>
            </a:r>
          </a:p>
          <a:p>
            <a:pPr>
              <a:buFont typeface="Arial"/>
              <a:buChar char="•"/>
            </a:pPr>
            <a:r>
              <a:rPr lang="en-US" sz="1600">
                <a:ea typeface="+mn-lt"/>
                <a:cs typeface="+mn-lt"/>
              </a:rPr>
              <a:t>PCS/C grants are awarded through a competitive annual application. This grant was released in OGMS on March 24th and due  April 25. </a:t>
            </a:r>
            <a:endParaRPr lang="en-US"/>
          </a:p>
          <a:p>
            <a:pPr marL="0" indent="0">
              <a:buNone/>
            </a:pPr>
            <a:r>
              <a:rPr lang="en-US" sz="1600" b="1">
                <a:ea typeface="+mn-lt"/>
                <a:cs typeface="+mn-lt"/>
              </a:rPr>
              <a:t>Workforce Development Funds</a:t>
            </a:r>
            <a:endParaRPr lang="en-US"/>
          </a:p>
          <a:p>
            <a:r>
              <a:rPr lang="en-US" sz="1600">
                <a:ea typeface="+mn-lt"/>
                <a:cs typeface="+mn-lt"/>
              </a:rPr>
              <a:t>14 proposals were submitted by colleges by the April 4 deadline. Proposals are under review for projects to begin on July 1, 2024. </a:t>
            </a:r>
          </a:p>
          <a:p>
            <a:r>
              <a:rPr lang="en-US" sz="1600">
                <a:ea typeface="+mn-lt"/>
                <a:cs typeface="+mn-lt"/>
              </a:rPr>
              <a:t>2 proposals meet new "Invest in Washington" funding criteria supporting manufacturing &amp; production occupations. </a:t>
            </a:r>
            <a:endParaRPr lang="en-US"/>
          </a:p>
          <a:p>
            <a:pPr marL="285750" indent="-285750"/>
            <a:endParaRPr lang="en-US" sz="1600">
              <a:ea typeface="+mn-lt"/>
              <a:cs typeface="+mn-lt"/>
            </a:endParaRPr>
          </a:p>
          <a:p>
            <a:pPr marL="0" indent="0">
              <a:buNone/>
            </a:pPr>
            <a:endParaRPr lang="en-US" sz="1600">
              <a:ea typeface="+mn-lt"/>
              <a:cs typeface="+mn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FD884C-76CE-41F4-928F-9E32EEF1E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dirty="0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186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593D2-F6CE-4AE6-8BC5-93686BD3C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>
                <a:ea typeface="+mj-lt"/>
                <a:cs typeface="+mj-lt"/>
              </a:rPr>
              <a:t>Program Updates</a:t>
            </a:r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2BE89A-1B2D-0C4A-B762-CCB4E89F7D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860" y="2348202"/>
            <a:ext cx="8336975" cy="4254418"/>
          </a:xfrm>
        </p:spPr>
        <p:txBody>
          <a:bodyPr lIns="91440" tIns="45720" rIns="91440" bIns="45720" anchor="t"/>
          <a:lstStyle/>
          <a:p>
            <a:pPr marL="0" indent="0">
              <a:buNone/>
            </a:pPr>
            <a:r>
              <a:rPr lang="en-US" sz="2000" b="1">
                <a:ea typeface="+mn-lt"/>
                <a:cs typeface="+mn-lt"/>
              </a:rPr>
              <a:t>Centers of Excellence</a:t>
            </a:r>
            <a:r>
              <a:rPr lang="en-US" sz="2000">
                <a:ea typeface="+mn-lt"/>
                <a:cs typeface="+mn-lt"/>
              </a:rPr>
              <a:t> Site Reviews</a:t>
            </a:r>
          </a:p>
          <a:p>
            <a:pPr>
              <a:buFont typeface="Arial"/>
              <a:buChar char="•"/>
            </a:pPr>
            <a:r>
              <a:rPr lang="en-US" sz="2000" b="1">
                <a:ea typeface="+mn-lt"/>
                <a:cs typeface="+mn-lt"/>
              </a:rPr>
              <a:t>Thank you to our site review volunteers from WEC Executive Committee and WEC members at large! </a:t>
            </a:r>
          </a:p>
          <a:p>
            <a:pPr>
              <a:buFont typeface="Arial"/>
              <a:buChar char="•"/>
            </a:pPr>
            <a:r>
              <a:rPr lang="en-US" sz="2000">
                <a:ea typeface="+mn-lt"/>
                <a:cs typeface="+mn-lt"/>
              </a:rPr>
              <a:t>We have the volunteers we need for the year, and welcome others to identify themselves to us if interested in being on the review committee in 2025.</a:t>
            </a:r>
            <a:endParaRPr lang="en-US"/>
          </a:p>
          <a:p>
            <a:pPr>
              <a:buFont typeface="Arial"/>
              <a:buChar char="•"/>
            </a:pPr>
            <a:r>
              <a:rPr lang="en-US" sz="2000">
                <a:ea typeface="+mn-lt"/>
                <a:cs typeface="+mn-lt"/>
              </a:rPr>
              <a:t>The virtual site visit with Semiconductors &amp; Electronic Manufacturing Center of Excellence was completed on April 29. </a:t>
            </a:r>
            <a:endParaRPr lang="en-US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US" sz="2000">
                <a:ea typeface="+mn-lt"/>
                <a:cs typeface="+mn-lt"/>
              </a:rPr>
              <a:t>Site Visits coming up: </a:t>
            </a:r>
            <a:endParaRPr lang="en-US">
              <a:ea typeface="+mn-lt"/>
              <a:cs typeface="+mn-lt"/>
            </a:endParaRPr>
          </a:p>
          <a:p>
            <a:pPr lvl="1">
              <a:buFont typeface="Courier New"/>
              <a:buChar char="o"/>
            </a:pPr>
            <a:r>
              <a:rPr lang="en-US" sz="2000">
                <a:ea typeface="+mn-lt"/>
                <a:cs typeface="+mn-lt"/>
              </a:rPr>
              <a:t>Construction Center of Excellence, May 13.</a:t>
            </a:r>
            <a:r>
              <a:rPr lang="en-US" sz="1600">
                <a:ea typeface="+mn-lt"/>
                <a:cs typeface="+mn-lt"/>
              </a:rPr>
              <a:t> </a:t>
            </a:r>
            <a:endParaRPr lang="en-US">
              <a:ea typeface="+mn-lt"/>
              <a:cs typeface="+mn-lt"/>
            </a:endParaRPr>
          </a:p>
          <a:p>
            <a:pPr lvl="1">
              <a:buFont typeface="Courier New"/>
              <a:buChar char="o"/>
            </a:pPr>
            <a:r>
              <a:rPr lang="en-US" sz="2000">
                <a:ea typeface="+mn-lt"/>
                <a:cs typeface="+mn-lt"/>
              </a:rPr>
              <a:t>Cybersecurity Center of Excellence, November 14.</a:t>
            </a:r>
            <a:endParaRPr lang="en-US" sz="1600">
              <a:ea typeface="+mn-lt"/>
              <a:cs typeface="+mn-lt"/>
            </a:endParaRPr>
          </a:p>
          <a:p>
            <a:endParaRPr lang="en-US" sz="1600" b="1">
              <a:ea typeface="+mn-lt"/>
              <a:cs typeface="+mn-lt"/>
            </a:endParaRPr>
          </a:p>
          <a:p>
            <a:endParaRPr lang="en-US" sz="1600">
              <a:ea typeface="+mn-lt"/>
              <a:cs typeface="+mn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FD884C-76CE-41F4-928F-9E32EEF1E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60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593D2-F6CE-4AE6-8BC5-93686BD3C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860" y="1549936"/>
            <a:ext cx="8336975" cy="503067"/>
          </a:xfrm>
        </p:spPr>
        <p:txBody>
          <a:bodyPr/>
          <a:lstStyle/>
          <a:p>
            <a:r>
              <a:rPr lang="en-US" sz="3200" b="1">
                <a:latin typeface="Franklin Gothic Book" panose="020B0503020102020204" pitchFamily="34" charset="0"/>
              </a:rPr>
              <a:t>Program support (Bill)</a:t>
            </a:r>
            <a:endParaRPr lang="en-US" sz="32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0B806-200F-4863-920F-16A5FBA1C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860" y="2189528"/>
            <a:ext cx="8336975" cy="4294398"/>
          </a:xfrm>
        </p:spPr>
        <p:txBody>
          <a:bodyPr lIns="91440" tIns="45720" rIns="91440" bIns="45720" anchor="t"/>
          <a:lstStyle/>
          <a:p>
            <a:pPr marL="0" indent="0">
              <a:buNone/>
            </a:pPr>
            <a:r>
              <a:rPr lang="en-US" sz="2000" b="1" dirty="0">
                <a:latin typeface="Franklin Gothic Book"/>
              </a:rPr>
              <a:t>Program Support</a:t>
            </a:r>
            <a:r>
              <a:rPr lang="en-US" sz="2000" dirty="0">
                <a:latin typeface="Franklin Gothic Book"/>
              </a:rPr>
              <a:t>: Provide overarching program support to strengthen business, industry and colleges.</a:t>
            </a:r>
          </a:p>
          <a:p>
            <a:r>
              <a:rPr lang="en-US" sz="2000" dirty="0"/>
              <a:t>Team Members: </a:t>
            </a:r>
            <a:endParaRPr lang="en-US" sz="2000" dirty="0">
              <a:latin typeface="Franklin Gothic Book"/>
            </a:endParaRPr>
          </a:p>
          <a:p>
            <a:pPr lvl="1"/>
            <a:r>
              <a:rPr lang="en-US" sz="2000" dirty="0">
                <a:latin typeface="Franklin Gothic Book"/>
              </a:rPr>
              <a:t>William Belden</a:t>
            </a:r>
          </a:p>
          <a:p>
            <a:pPr lvl="1"/>
            <a:r>
              <a:rPr lang="en-US" sz="2000" dirty="0">
                <a:latin typeface="Franklin Gothic Book"/>
              </a:rPr>
              <a:t>Kimberly Ingram</a:t>
            </a:r>
          </a:p>
          <a:p>
            <a:pPr lvl="1"/>
            <a:r>
              <a:rPr lang="en-US" sz="2000" dirty="0">
                <a:latin typeface="Franklin Gothic Book"/>
              </a:rPr>
              <a:t>Shelby Means (Education Division)</a:t>
            </a:r>
            <a:endParaRPr lang="en-US" sz="2000" dirty="0"/>
          </a:p>
          <a:p>
            <a:pPr marL="0" indent="0">
              <a:buNone/>
            </a:pPr>
            <a:r>
              <a:rPr lang="en-US" sz="1600" b="1">
                <a:latin typeface="Franklin Gothic Book"/>
              </a:rPr>
              <a:t>Programs</a:t>
            </a:r>
            <a:r>
              <a:rPr lang="en-US" sz="1600">
                <a:latin typeface="Franklin Gothic Book"/>
              </a:rPr>
              <a:t>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FD884C-76CE-41F4-928F-9E32EEF1E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A4A4212-F4BE-4268-AFD9-67EDB0FDC5C5}"/>
              </a:ext>
            </a:extLst>
          </p:cNvPr>
          <p:cNvGraphicFramePr>
            <a:graphicFrameLocks noGrp="1"/>
          </p:cNvGraphicFramePr>
          <p:nvPr/>
        </p:nvGraphicFramePr>
        <p:xfrm>
          <a:off x="806621" y="4785755"/>
          <a:ext cx="753075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9932">
                  <a:extLst>
                    <a:ext uri="{9D8B030D-6E8A-4147-A177-3AD203B41FA5}">
                      <a16:colId xmlns:a16="http://schemas.microsoft.com/office/drawing/2014/main" val="828185752"/>
                    </a:ext>
                  </a:extLst>
                </a:gridCol>
                <a:gridCol w="3570826">
                  <a:extLst>
                    <a:ext uri="{9D8B030D-6E8A-4147-A177-3AD203B41FA5}">
                      <a16:colId xmlns:a16="http://schemas.microsoft.com/office/drawing/2014/main" val="31269038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213995" indent="-213995" algn="ctr"/>
                      <a:r>
                        <a:rPr lang="en-US" sz="1400" b="0">
                          <a:solidFill>
                            <a:srgbClr val="000000"/>
                          </a:solidFill>
                          <a:latin typeface="Franklin Gothic Book"/>
                        </a:rPr>
                        <a:t>Carl D. Perkins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3995" indent="-213995" algn="ctr"/>
                      <a:r>
                        <a:rPr lang="en-US" sz="1400" b="0">
                          <a:solidFill>
                            <a:srgbClr val="000000"/>
                          </a:solidFill>
                          <a:latin typeface="Franklin Gothic Book"/>
                        </a:rPr>
                        <a:t>CTE Dual Credit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450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13995" indent="-213995" algn="ctr"/>
                      <a:r>
                        <a:rPr lang="en-US" sz="1400" b="0">
                          <a:solidFill>
                            <a:srgbClr val="000000"/>
                          </a:solidFill>
                          <a:latin typeface="Franklin Gothic Book"/>
                        </a:rPr>
                        <a:t>Comprehensive Local Needs Assessment (CLNA)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213995" indent="-213995" algn="ctr"/>
                      <a:r>
                        <a:rPr lang="en-US" sz="1400" b="0">
                          <a:solidFill>
                            <a:srgbClr val="000000"/>
                          </a:solidFill>
                          <a:latin typeface="Franklin Gothic Book"/>
                        </a:rPr>
                        <a:t>High Demand Grant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17715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13995" indent="-213995" algn="ctr"/>
                      <a:r>
                        <a:rPr lang="en-US" sz="1400" b="0">
                          <a:solidFill>
                            <a:srgbClr val="000000"/>
                          </a:solidFill>
                          <a:latin typeface="Franklin Gothic Book"/>
                        </a:rPr>
                        <a:t>Program Approval Review &amp; Program Inventory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213995" indent="-213995" algn="ctr"/>
                      <a:r>
                        <a:rPr lang="en-US" sz="1400" b="0">
                          <a:solidFill>
                            <a:srgbClr val="000000"/>
                          </a:solidFill>
                          <a:latin typeface="Franklin Gothic Book"/>
                        </a:rPr>
                        <a:t>Workforce Education Council (WEC)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393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13995" indent="-213995" algn="ctr"/>
                      <a:r>
                        <a:rPr lang="en-US" sz="1400" b="0">
                          <a:solidFill>
                            <a:srgbClr val="000000"/>
                          </a:solidFill>
                          <a:latin typeface="Franklin Gothic Book"/>
                        </a:rPr>
                        <a:t>Prof-Tech Certification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213995" indent="-213995" algn="ctr"/>
                      <a:r>
                        <a:rPr lang="en-US" sz="1400" b="0">
                          <a:solidFill>
                            <a:srgbClr val="000000"/>
                          </a:solidFill>
                          <a:latin typeface="Franklin Gothic Book"/>
                        </a:rPr>
                        <a:t>Customer Advisory Committee (CAC)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30858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0184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593D2-F6CE-4AE6-8BC5-93686BD3C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860" y="1549936"/>
            <a:ext cx="8336975" cy="657315"/>
          </a:xfrm>
        </p:spPr>
        <p:txBody>
          <a:bodyPr lIns="91440" tIns="45720" rIns="91440" bIns="45720" anchor="t"/>
          <a:lstStyle/>
          <a:p>
            <a:r>
              <a:rPr lang="en-US">
                <a:ea typeface="+mj-lt"/>
                <a:cs typeface="+mj-lt"/>
              </a:rPr>
              <a:t>Perkins </a:t>
            </a:r>
            <a:r>
              <a:rPr lang="en-US" dirty="0">
                <a:ea typeface="+mj-lt"/>
                <a:cs typeface="+mj-lt"/>
              </a:rPr>
              <a:t>updates</a:t>
            </a:r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2BE89A-1B2D-0C4A-B762-CCB4E89F7D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860" y="2205522"/>
            <a:ext cx="8336975" cy="4166329"/>
          </a:xfrm>
        </p:spPr>
        <p:txBody>
          <a:bodyPr lIns="91440" tIns="45720" rIns="91440" bIns="45720" anchor="t"/>
          <a:lstStyle/>
          <a:p>
            <a:pPr marL="0" indent="0">
              <a:lnSpc>
                <a:spcPct val="100000"/>
              </a:lnSpc>
              <a:buNone/>
            </a:pPr>
            <a:r>
              <a:rPr lang="en-US" sz="2200" b="1" dirty="0">
                <a:ea typeface="+mn-lt"/>
                <a:cs typeface="+mn-lt"/>
              </a:rPr>
              <a:t>CLNA</a:t>
            </a:r>
            <a:endParaRPr lang="en-US" b="1"/>
          </a:p>
          <a:p>
            <a:pPr lvl="1">
              <a:lnSpc>
                <a:spcPct val="100000"/>
              </a:lnSpc>
            </a:pPr>
            <a:r>
              <a:rPr lang="en-US" sz="1800" dirty="0">
                <a:ea typeface="+mn-lt"/>
                <a:cs typeface="+mn-lt"/>
              </a:rPr>
              <a:t>Highlights/Needs Document (email)</a:t>
            </a:r>
            <a:endParaRPr lang="en-US"/>
          </a:p>
          <a:p>
            <a:pPr lvl="1">
              <a:lnSpc>
                <a:spcPct val="100000"/>
              </a:lnSpc>
            </a:pPr>
            <a:r>
              <a:rPr lang="en-US" sz="1800" dirty="0">
                <a:ea typeface="+mn-lt"/>
                <a:cs typeface="+mn-lt"/>
              </a:rPr>
              <a:t>Advocacy</a:t>
            </a:r>
          </a:p>
          <a:p>
            <a:pPr lvl="1">
              <a:lnSpc>
                <a:spcPct val="100000"/>
              </a:lnSpc>
            </a:pPr>
            <a:r>
              <a:rPr lang="en-US" sz="1800" dirty="0">
                <a:ea typeface="+mn-lt"/>
                <a:cs typeface="+mn-lt"/>
              </a:rPr>
              <a:t>Survey and Interview Questions Solicitation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 b="1" dirty="0">
                <a:ea typeface="+mn-lt"/>
                <a:cs typeface="+mn-lt"/>
              </a:rPr>
              <a:t>GRANTS</a:t>
            </a:r>
          </a:p>
          <a:p>
            <a:pPr lvl="1">
              <a:lnSpc>
                <a:spcPct val="100000"/>
              </a:lnSpc>
            </a:pPr>
            <a:r>
              <a:rPr lang="en-US" sz="1800" dirty="0">
                <a:ea typeface="+mn-lt"/>
                <a:cs typeface="+mn-lt"/>
              </a:rPr>
              <a:t>Perkins Plan </a:t>
            </a:r>
            <a:endParaRPr lang="en-US"/>
          </a:p>
          <a:p>
            <a:pPr lvl="2">
              <a:lnSpc>
                <a:spcPct val="100000"/>
              </a:lnSpc>
            </a:pPr>
            <a:r>
              <a:rPr lang="en-US" sz="1400" dirty="0">
                <a:ea typeface="+mn-lt"/>
                <a:cs typeface="+mn-lt"/>
              </a:rPr>
              <a:t>Revisions Due—May 21</a:t>
            </a:r>
          </a:p>
          <a:p>
            <a:pPr lvl="1">
              <a:lnSpc>
                <a:spcPct val="100000"/>
              </a:lnSpc>
            </a:pPr>
            <a:r>
              <a:rPr lang="en-US" sz="1800" dirty="0">
                <a:ea typeface="+mn-lt"/>
                <a:cs typeface="+mn-lt"/>
              </a:rPr>
              <a:t>Perkins Leadership Grants (Corrections, Non-Trad, LBG, Special Projects)</a:t>
            </a:r>
          </a:p>
          <a:p>
            <a:pPr lvl="2">
              <a:lnSpc>
                <a:spcPct val="100000"/>
              </a:lnSpc>
            </a:pPr>
            <a:r>
              <a:rPr lang="en-US" sz="1400" dirty="0">
                <a:ea typeface="+mn-lt"/>
                <a:cs typeface="+mn-lt"/>
              </a:rPr>
              <a:t>Feedback available—May 28</a:t>
            </a:r>
          </a:p>
          <a:p>
            <a:pPr lvl="2">
              <a:lnSpc>
                <a:spcPct val="100000"/>
              </a:lnSpc>
            </a:pPr>
            <a:r>
              <a:rPr lang="en-US" sz="1400" dirty="0">
                <a:ea typeface="+mn-lt"/>
                <a:cs typeface="+mn-lt"/>
              </a:rPr>
              <a:t>Revisions Due—June 6</a:t>
            </a:r>
          </a:p>
          <a:p>
            <a:pPr lvl="1">
              <a:lnSpc>
                <a:spcPct val="100000"/>
              </a:lnSpc>
            </a:pPr>
            <a:r>
              <a:rPr lang="en-US" sz="1800" dirty="0">
                <a:ea typeface="+mn-lt"/>
                <a:cs typeface="+mn-lt"/>
              </a:rPr>
              <a:t>Perkins Special Project—TBA</a:t>
            </a:r>
          </a:p>
          <a:p>
            <a:pPr lvl="1">
              <a:lnSpc>
                <a:spcPct val="100000"/>
              </a:lnSpc>
            </a:pPr>
            <a:r>
              <a:rPr lang="en-US" sz="1800" dirty="0">
                <a:ea typeface="+mn-lt"/>
                <a:cs typeface="+mn-lt"/>
              </a:rPr>
              <a:t>Perkins Non-Trad—(After priority deadline)-TBA</a:t>
            </a:r>
            <a:endParaRPr lang="en-US" dirty="0"/>
          </a:p>
          <a:p>
            <a:pPr>
              <a:lnSpc>
                <a:spcPct val="150000"/>
              </a:lnSpc>
            </a:pPr>
            <a:endParaRPr lang="en-US" sz="2200">
              <a:ea typeface="+mn-lt"/>
              <a:cs typeface="+mn-lt"/>
            </a:endParaRPr>
          </a:p>
          <a:p>
            <a:endParaRPr lang="en-US" sz="2200">
              <a:ea typeface="+mn-lt"/>
              <a:cs typeface="+mn-lt"/>
            </a:endParaRPr>
          </a:p>
          <a:p>
            <a:endParaRPr lang="en-US" sz="1600">
              <a:ea typeface="+mn-lt"/>
              <a:cs typeface="+mn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FD884C-76CE-41F4-928F-9E32EEF1E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dirty="0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068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BCTC">
      <a:dk1>
        <a:srgbClr val="003764"/>
      </a:dk1>
      <a:lt1>
        <a:sysClr val="window" lastClr="FFFFFF"/>
      </a:lt1>
      <a:dk2>
        <a:srgbClr val="0071CE"/>
      </a:dk2>
      <a:lt2>
        <a:srgbClr val="C3C6C8"/>
      </a:lt2>
      <a:accent1>
        <a:srgbClr val="F4CD00"/>
      </a:accent1>
      <a:accent2>
        <a:srgbClr val="65CBC9"/>
      </a:accent2>
      <a:accent3>
        <a:srgbClr val="FFB547"/>
      </a:accent3>
      <a:accent4>
        <a:srgbClr val="00C18B"/>
      </a:accent4>
      <a:accent5>
        <a:srgbClr val="3D6489"/>
      </a:accent5>
      <a:accent6>
        <a:srgbClr val="2A70B8"/>
      </a:accent6>
      <a:hlink>
        <a:srgbClr val="0563C1"/>
      </a:hlink>
      <a:folHlink>
        <a:srgbClr val="954F72"/>
      </a:folHlink>
    </a:clrScheme>
    <a:fontScheme name="SBCTC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98FFB89-CD0A-4600-B5B7-284311B06406}" vid="{A645EE94-F025-4290-8BAC-E89C32ADF8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6fe4a646-9a5b-40a0-b2ad-9169a3f7c2c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69C1961A531994E8F12E6D74A572E1D" ma:contentTypeVersion="16" ma:contentTypeDescription="Create a new document." ma:contentTypeScope="" ma:versionID="953a6f3c1af9effb40726600f297e45b">
  <xsd:schema xmlns:xsd="http://www.w3.org/2001/XMLSchema" xmlns:xs="http://www.w3.org/2001/XMLSchema" xmlns:p="http://schemas.microsoft.com/office/2006/metadata/properties" xmlns:ns3="6fe4a646-9a5b-40a0-b2ad-9169a3f7c2c1" xmlns:ns4="c4f6c52c-0e1f-4956-8441-72384df3219c" targetNamespace="http://schemas.microsoft.com/office/2006/metadata/properties" ma:root="true" ma:fieldsID="67450b7db24b6a42648ba82c3a83009b" ns3:_="" ns4:_="">
    <xsd:import namespace="6fe4a646-9a5b-40a0-b2ad-9169a3f7c2c1"/>
    <xsd:import namespace="c4f6c52c-0e1f-4956-8441-72384df3219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ObjectDetectorVersions" minOccurs="0"/>
                <xsd:element ref="ns3:MediaServiceSystemTags" minOccurs="0"/>
                <xsd:element ref="ns3:MediaServiceGenerationTime" minOccurs="0"/>
                <xsd:element ref="ns3:MediaServiceEventHashCode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e4a646-9a5b-40a0-b2ad-9169a3f7c2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0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f6c52c-0e1f-4956-8441-72384df3219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AFF34BF-461A-4552-BAC0-8EAE6FB87824}">
  <ds:schemaRefs>
    <ds:schemaRef ds:uri="6fe4a646-9a5b-40a0-b2ad-9169a3f7c2c1"/>
    <ds:schemaRef ds:uri="c4f6c52c-0e1f-4956-8441-72384df3219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EC73B07-43CA-4F8C-8AA1-53DB07BD148D}">
  <ds:schemaRefs>
    <ds:schemaRef ds:uri="6fe4a646-9a5b-40a0-b2ad-9169a3f7c2c1"/>
    <ds:schemaRef ds:uri="c4f6c52c-0e1f-4956-8441-72384df3219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6F19B4E2-40F1-4166-9859-BFE10CE51E6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On-screen Show (4:3)</PresentationFormat>
  <Slides>17</Slides>
  <Notes>6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Washington’s Community and technical colleges</vt:lpstr>
      <vt:lpstr>SBCTC Spring Update</vt:lpstr>
      <vt:lpstr>Gainful Employment update</vt:lpstr>
      <vt:lpstr>Legislative, program &amp; Funding updates</vt:lpstr>
      <vt:lpstr>Industry Demand (Carolyn)</vt:lpstr>
      <vt:lpstr>funding Updates</vt:lpstr>
      <vt:lpstr>Program Updates</vt:lpstr>
      <vt:lpstr>Program support (Bill)</vt:lpstr>
      <vt:lpstr>Perkins updates</vt:lpstr>
      <vt:lpstr>Grant Award/Invoices</vt:lpstr>
      <vt:lpstr>technical assistance</vt:lpstr>
      <vt:lpstr>Program Approval Updates</vt:lpstr>
      <vt:lpstr>Sector Response (Anna)</vt:lpstr>
      <vt:lpstr>Funding &amp; Program Updates</vt:lpstr>
      <vt:lpstr>Work-based Learning (Genevieve)</vt:lpstr>
      <vt:lpstr>funding Updates</vt:lpstr>
      <vt:lpstr>Workforce contacts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Katie Rose</dc:creator>
  <cp:revision>81</cp:revision>
  <cp:lastPrinted>2018-06-28T21:16:04Z</cp:lastPrinted>
  <dcterms:created xsi:type="dcterms:W3CDTF">2018-05-24T23:21:12Z</dcterms:created>
  <dcterms:modified xsi:type="dcterms:W3CDTF">2024-05-01T21:38:49Z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0x010100869C1961A531994E8F12E6D74A572E1D</vt:lpwstr>
  </property>
</Properties>
</file>