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79"/>
  </p:notesMasterIdLst>
  <p:handoutMasterIdLst>
    <p:handoutMasterId r:id="rId80"/>
  </p:handoutMasterIdLst>
  <p:sldIdLst>
    <p:sldId id="259" r:id="rId5"/>
    <p:sldId id="344" r:id="rId6"/>
    <p:sldId id="441" r:id="rId7"/>
    <p:sldId id="410" r:id="rId8"/>
    <p:sldId id="444" r:id="rId9"/>
    <p:sldId id="411" r:id="rId10"/>
    <p:sldId id="413" r:id="rId11"/>
    <p:sldId id="446" r:id="rId12"/>
    <p:sldId id="412" r:id="rId13"/>
    <p:sldId id="414" r:id="rId14"/>
    <p:sldId id="415" r:id="rId15"/>
    <p:sldId id="439" r:id="rId16"/>
    <p:sldId id="438" r:id="rId17"/>
    <p:sldId id="431" r:id="rId18"/>
    <p:sldId id="445" r:id="rId19"/>
    <p:sldId id="430" r:id="rId20"/>
    <p:sldId id="442" r:id="rId21"/>
    <p:sldId id="435" r:id="rId22"/>
    <p:sldId id="440" r:id="rId23"/>
    <p:sldId id="436" r:id="rId24"/>
    <p:sldId id="437" r:id="rId25"/>
    <p:sldId id="409" r:id="rId26"/>
    <p:sldId id="416" r:id="rId27"/>
    <p:sldId id="429" r:id="rId28"/>
    <p:sldId id="417" r:id="rId29"/>
    <p:sldId id="418" r:id="rId30"/>
    <p:sldId id="337" r:id="rId31"/>
    <p:sldId id="262" r:id="rId32"/>
    <p:sldId id="263" r:id="rId33"/>
    <p:sldId id="264" r:id="rId34"/>
    <p:sldId id="271" r:id="rId35"/>
    <p:sldId id="272" r:id="rId36"/>
    <p:sldId id="277" r:id="rId37"/>
    <p:sldId id="278" r:id="rId38"/>
    <p:sldId id="279" r:id="rId39"/>
    <p:sldId id="274" r:id="rId40"/>
    <p:sldId id="275" r:id="rId41"/>
    <p:sldId id="273" r:id="rId42"/>
    <p:sldId id="276" r:id="rId43"/>
    <p:sldId id="347" r:id="rId44"/>
    <p:sldId id="400" r:id="rId45"/>
    <p:sldId id="447" r:id="rId46"/>
    <p:sldId id="448" r:id="rId47"/>
    <p:sldId id="356" r:id="rId48"/>
    <p:sldId id="340" r:id="rId49"/>
    <p:sldId id="389" r:id="rId50"/>
    <p:sldId id="428" r:id="rId51"/>
    <p:sldId id="355" r:id="rId52"/>
    <p:sldId id="401" r:id="rId53"/>
    <p:sldId id="402" r:id="rId54"/>
    <p:sldId id="390" r:id="rId55"/>
    <p:sldId id="419" r:id="rId56"/>
    <p:sldId id="420" r:id="rId57"/>
    <p:sldId id="421" r:id="rId58"/>
    <p:sldId id="422" r:id="rId59"/>
    <p:sldId id="423" r:id="rId60"/>
    <p:sldId id="424" r:id="rId61"/>
    <p:sldId id="425" r:id="rId62"/>
    <p:sldId id="370" r:id="rId63"/>
    <p:sldId id="426" r:id="rId64"/>
    <p:sldId id="427" r:id="rId65"/>
    <p:sldId id="358" r:id="rId66"/>
    <p:sldId id="382" r:id="rId67"/>
    <p:sldId id="403" r:id="rId68"/>
    <p:sldId id="404" r:id="rId69"/>
    <p:sldId id="360" r:id="rId70"/>
    <p:sldId id="384" r:id="rId71"/>
    <p:sldId id="396" r:id="rId72"/>
    <p:sldId id="449" r:id="rId73"/>
    <p:sldId id="397" r:id="rId74"/>
    <p:sldId id="405" r:id="rId75"/>
    <p:sldId id="406" r:id="rId76"/>
    <p:sldId id="407" r:id="rId77"/>
    <p:sldId id="408" r:id="rId7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7DC275-7A2B-F5FB-1F81-4D2F7ED52EEB}" name="William Belden" initials="WB" userId="S::wbelden@sbctc.edu::bc4b5dc7-8207-46ac-b5ce-0e58659641bb" providerId="AD"/>
  <p188:author id="{332AAAEC-9657-9037-0478-BC33105D90C5}" name="Genevieve Howard" initials="GH" userId="S::ghoward@sbctc.edu::4ab22cc7-ab2e-4640-9d0c-62dc461fe9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000000"/>
    <a:srgbClr val="C3C6C8"/>
    <a:srgbClr val="65CBC9"/>
    <a:srgbClr val="FE9700"/>
    <a:srgbClr val="0071CE"/>
    <a:srgbClr val="00C18B"/>
    <a:srgbClr val="E6E6E6"/>
    <a:srgbClr val="F4CD00"/>
    <a:srgbClr val="FFB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DA7D8E9-3331-4291-9F17-3FF41B935400}" type="datetimeFigureOut">
              <a:rPr lang="en-US" smtClean="0"/>
              <a:t>11/6/2024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5A6DBB64-96D6-42B0-8680-D8E44BBF474E}" type="datetimeFigureOut">
              <a:rPr lang="en-US" smtClean="0"/>
              <a:t>11/6/2024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416286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Diana</a:t>
            </a:r>
          </a:p>
          <a:p>
            <a:endParaRPr lang="en-US">
              <a:ea typeface="Calibri"/>
              <a:cs typeface="Calibri"/>
            </a:endParaRPr>
          </a:p>
          <a:p>
            <a:r>
              <a:rPr lang="en-US">
                <a:ea typeface="Calibri"/>
                <a:cs typeface="Calibri"/>
              </a:rPr>
              <a:t>Our goal is to ease the burden where possible</a:t>
            </a:r>
          </a:p>
          <a:p>
            <a:endParaRPr lang="en-US">
              <a:ea typeface="Calibri"/>
              <a:cs typeface="Calibri"/>
            </a:endParaRPr>
          </a:p>
          <a:p>
            <a:r>
              <a:rPr lang="en-US">
                <a:ea typeface="Calibri"/>
                <a:cs typeface="Calibri"/>
              </a:rPr>
              <a:t>Fields have been identified and query-building is commencing, more details to come (including updating the overview doc)</a:t>
            </a:r>
          </a:p>
          <a:p>
            <a:endParaRPr lang="en-US">
              <a:ea typeface="Calibri"/>
              <a:cs typeface="Calibri"/>
            </a:endParaRPr>
          </a:p>
          <a:p>
            <a:r>
              <a:rPr lang="en-US">
                <a:ea typeface="Calibri"/>
                <a:cs typeface="Calibri"/>
              </a:rPr>
              <a:t>Colleges will still need to be prepared to pull and prep data to some extent</a:t>
            </a:r>
          </a:p>
          <a:p>
            <a:r>
              <a:rPr lang="en-US">
                <a:ea typeface="Calibri"/>
                <a:cs typeface="Calibri"/>
              </a:rPr>
              <a:t>Some fields colleges will pull themselves</a:t>
            </a:r>
          </a:p>
          <a:p>
            <a:r>
              <a:rPr lang="en-US">
                <a:ea typeface="Calibri"/>
                <a:cs typeface="Calibri"/>
              </a:rPr>
              <a:t>Query data will likely need to be merged with NSC data</a:t>
            </a:r>
          </a:p>
        </p:txBody>
      </p:sp>
      <p:sp>
        <p:nvSpPr>
          <p:cNvPr id="4" name="Slide Number Placeholder 3"/>
          <p:cNvSpPr>
            <a:spLocks noGrp="1"/>
          </p:cNvSpPr>
          <p:nvPr>
            <p:ph type="sldNum" sz="quarter" idx="5"/>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207742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Summer</a:t>
            </a:r>
          </a:p>
        </p:txBody>
      </p:sp>
      <p:sp>
        <p:nvSpPr>
          <p:cNvPr id="4" name="Slide Number Placeholder 3"/>
          <p:cNvSpPr>
            <a:spLocks noGrp="1"/>
          </p:cNvSpPr>
          <p:nvPr>
            <p:ph type="sldNum" sz="quarter" idx="5"/>
          </p:nvPr>
        </p:nvSpPr>
        <p:spPr/>
        <p:txBody>
          <a:bodyPr/>
          <a:lstStyle/>
          <a:p>
            <a:fld id="{87384A02-D147-49A8-A06D-A5C08FF69055}" type="slidenum">
              <a:rPr lang="en-US" smtClean="0"/>
              <a:t>36</a:t>
            </a:fld>
            <a:endParaRPr lang="en-US"/>
          </a:p>
        </p:txBody>
      </p:sp>
    </p:spTree>
    <p:extLst>
      <p:ext uri="{BB962C8B-B14F-4D97-AF65-F5344CB8AC3E}">
        <p14:creationId xmlns:p14="http://schemas.microsoft.com/office/powerpoint/2010/main" val="70560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Summer</a:t>
            </a:r>
          </a:p>
        </p:txBody>
      </p:sp>
      <p:sp>
        <p:nvSpPr>
          <p:cNvPr id="4" name="Slide Number Placeholder 3"/>
          <p:cNvSpPr>
            <a:spLocks noGrp="1"/>
          </p:cNvSpPr>
          <p:nvPr>
            <p:ph type="sldNum" sz="quarter" idx="5"/>
          </p:nvPr>
        </p:nvSpPr>
        <p:spPr/>
        <p:txBody>
          <a:bodyPr/>
          <a:lstStyle/>
          <a:p>
            <a:fld id="{87384A02-D147-49A8-A06D-A5C08FF69055}" type="slidenum">
              <a:rPr lang="en-US" smtClean="0"/>
              <a:t>37</a:t>
            </a:fld>
            <a:endParaRPr lang="en-US"/>
          </a:p>
        </p:txBody>
      </p:sp>
    </p:spTree>
    <p:extLst>
      <p:ext uri="{BB962C8B-B14F-4D97-AF65-F5344CB8AC3E}">
        <p14:creationId xmlns:p14="http://schemas.microsoft.com/office/powerpoint/2010/main" val="16018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Summer</a:t>
            </a:r>
          </a:p>
        </p:txBody>
      </p:sp>
      <p:sp>
        <p:nvSpPr>
          <p:cNvPr id="4" name="Slide Number Placeholder 3"/>
          <p:cNvSpPr>
            <a:spLocks noGrp="1"/>
          </p:cNvSpPr>
          <p:nvPr>
            <p:ph type="sldNum" sz="quarter" idx="5"/>
          </p:nvPr>
        </p:nvSpPr>
        <p:spPr/>
        <p:txBody>
          <a:bodyPr/>
          <a:lstStyle/>
          <a:p>
            <a:fld id="{87384A02-D147-49A8-A06D-A5C08FF69055}" type="slidenum">
              <a:rPr lang="en-US" smtClean="0"/>
              <a:t>38</a:t>
            </a:fld>
            <a:endParaRPr lang="en-US"/>
          </a:p>
        </p:txBody>
      </p:sp>
    </p:spTree>
    <p:extLst>
      <p:ext uri="{BB962C8B-B14F-4D97-AF65-F5344CB8AC3E}">
        <p14:creationId xmlns:p14="http://schemas.microsoft.com/office/powerpoint/2010/main" val="310016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Summer</a:t>
            </a:r>
          </a:p>
        </p:txBody>
      </p:sp>
      <p:sp>
        <p:nvSpPr>
          <p:cNvPr id="4" name="Slide Number Placeholder 3"/>
          <p:cNvSpPr>
            <a:spLocks noGrp="1"/>
          </p:cNvSpPr>
          <p:nvPr>
            <p:ph type="sldNum" sz="quarter" idx="5"/>
          </p:nvPr>
        </p:nvSpPr>
        <p:spPr/>
        <p:txBody>
          <a:bodyPr/>
          <a:lstStyle/>
          <a:p>
            <a:fld id="{87384A02-D147-49A8-A06D-A5C08FF69055}" type="slidenum">
              <a:rPr lang="en-US" smtClean="0"/>
              <a:t>39</a:t>
            </a:fld>
            <a:endParaRPr lang="en-US"/>
          </a:p>
        </p:txBody>
      </p:sp>
    </p:spTree>
    <p:extLst>
      <p:ext uri="{BB962C8B-B14F-4D97-AF65-F5344CB8AC3E}">
        <p14:creationId xmlns:p14="http://schemas.microsoft.com/office/powerpoint/2010/main" val="164951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40</a:t>
            </a:fld>
            <a:endParaRPr lang="en-US"/>
          </a:p>
        </p:txBody>
      </p:sp>
    </p:spTree>
    <p:extLst>
      <p:ext uri="{BB962C8B-B14F-4D97-AF65-F5344CB8AC3E}">
        <p14:creationId xmlns:p14="http://schemas.microsoft.com/office/powerpoint/2010/main" val="411930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49</a:t>
            </a:fld>
            <a:endParaRPr lang="en-US"/>
          </a:p>
        </p:txBody>
      </p:sp>
    </p:spTree>
    <p:extLst>
      <p:ext uri="{BB962C8B-B14F-4D97-AF65-F5344CB8AC3E}">
        <p14:creationId xmlns:p14="http://schemas.microsoft.com/office/powerpoint/2010/main" val="405697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50</a:t>
            </a:fld>
            <a:endParaRPr lang="en-US"/>
          </a:p>
        </p:txBody>
      </p:sp>
    </p:spTree>
    <p:extLst>
      <p:ext uri="{BB962C8B-B14F-4D97-AF65-F5344CB8AC3E}">
        <p14:creationId xmlns:p14="http://schemas.microsoft.com/office/powerpoint/2010/main" val="198008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59</a:t>
            </a:fld>
            <a:endParaRPr lang="en-US"/>
          </a:p>
        </p:txBody>
      </p:sp>
    </p:spTree>
    <p:extLst>
      <p:ext uri="{BB962C8B-B14F-4D97-AF65-F5344CB8AC3E}">
        <p14:creationId xmlns:p14="http://schemas.microsoft.com/office/powerpoint/2010/main" val="176108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60</a:t>
            </a:fld>
            <a:endParaRPr lang="en-US"/>
          </a:p>
        </p:txBody>
      </p:sp>
    </p:spTree>
    <p:extLst>
      <p:ext uri="{BB962C8B-B14F-4D97-AF65-F5344CB8AC3E}">
        <p14:creationId xmlns:p14="http://schemas.microsoft.com/office/powerpoint/2010/main" val="230260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a:p>
        </p:txBody>
      </p:sp>
    </p:spTree>
    <p:extLst>
      <p:ext uri="{BB962C8B-B14F-4D97-AF65-F5344CB8AC3E}">
        <p14:creationId xmlns:p14="http://schemas.microsoft.com/office/powerpoint/2010/main" val="178137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61</a:t>
            </a:fld>
            <a:endParaRPr lang="en-US"/>
          </a:p>
        </p:txBody>
      </p:sp>
    </p:spTree>
    <p:extLst>
      <p:ext uri="{BB962C8B-B14F-4D97-AF65-F5344CB8AC3E}">
        <p14:creationId xmlns:p14="http://schemas.microsoft.com/office/powerpoint/2010/main" val="58352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51027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276792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78538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Summer</a:t>
            </a:r>
          </a:p>
        </p:txBody>
      </p:sp>
      <p:sp>
        <p:nvSpPr>
          <p:cNvPr id="4" name="Slide Number Placeholder 3"/>
          <p:cNvSpPr>
            <a:spLocks noGrp="1"/>
          </p:cNvSpPr>
          <p:nvPr>
            <p:ph type="sldNum" sz="quarter" idx="5"/>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37745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Diana</a:t>
            </a:r>
          </a:p>
          <a:p>
            <a:endParaRPr lang="en-US">
              <a:ea typeface="Calibri"/>
              <a:cs typeface="Calibri"/>
            </a:endParaRPr>
          </a:p>
          <a:p>
            <a:r>
              <a:rPr lang="en-US">
                <a:ea typeface="Calibri"/>
                <a:cs typeface="Calibri"/>
              </a:rPr>
              <a:t>Mention the overview also linked in agenda (thank Shawn and Angie)</a:t>
            </a:r>
          </a:p>
          <a:p>
            <a:endParaRPr lang="en-US">
              <a:ea typeface="Calibri"/>
              <a:cs typeface="Calibri"/>
            </a:endParaRPr>
          </a:p>
          <a:p>
            <a:r>
              <a:rPr lang="en-US">
                <a:ea typeface="Calibri"/>
                <a:cs typeface="Calibri"/>
              </a:rPr>
              <a:t>Completers and student lists are different students</a:t>
            </a:r>
          </a:p>
          <a:p>
            <a:endParaRPr lang="en-US">
              <a:ea typeface="Calibri"/>
              <a:cs typeface="Calibri"/>
            </a:endParaRPr>
          </a:p>
          <a:p>
            <a:r>
              <a:rPr lang="en-US">
                <a:ea typeface="Calibri"/>
                <a:cs typeface="Calibri"/>
              </a:rPr>
              <a:t>User guides also linked in overview document</a:t>
            </a:r>
          </a:p>
        </p:txBody>
      </p:sp>
      <p:sp>
        <p:nvSpPr>
          <p:cNvPr id="4" name="Slide Number Placeholder 3"/>
          <p:cNvSpPr>
            <a:spLocks noGrp="1"/>
          </p:cNvSpPr>
          <p:nvPr>
            <p:ph type="sldNum" sz="quarter" idx="5"/>
          </p:nvPr>
        </p:nvSpPr>
        <p:spPr/>
        <p:txBody>
          <a:bodyPr/>
          <a:lstStyle/>
          <a:p>
            <a:fld id="{87384A02-D147-49A8-A06D-A5C08FF69055}" type="slidenum">
              <a:rPr lang="en-US" smtClean="0"/>
              <a:t>29</a:t>
            </a:fld>
            <a:endParaRPr lang="en-US"/>
          </a:p>
        </p:txBody>
      </p:sp>
    </p:spTree>
    <p:extLst>
      <p:ext uri="{BB962C8B-B14F-4D97-AF65-F5344CB8AC3E}">
        <p14:creationId xmlns:p14="http://schemas.microsoft.com/office/powerpoint/2010/main" val="407840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Diana</a:t>
            </a:r>
          </a:p>
          <a:p>
            <a:endParaRPr lang="en-US">
              <a:ea typeface="Calibri"/>
              <a:cs typeface="Calibri"/>
            </a:endParaRPr>
          </a:p>
          <a:p>
            <a:r>
              <a:rPr lang="en-US">
                <a:ea typeface="Calibri"/>
                <a:cs typeface="Calibri"/>
              </a:rPr>
              <a:t>Important to understand the role of NSC in enrollment reporting to NSLDS because it explains why they have some data already available</a:t>
            </a:r>
          </a:p>
          <a:p>
            <a:r>
              <a:rPr lang="en-US">
                <a:ea typeface="Calibri"/>
                <a:cs typeface="Calibri"/>
              </a:rPr>
              <a:t>Colleges submit enrollment records to NSC and NSC also collects financial aid records from servicers</a:t>
            </a:r>
          </a:p>
          <a:p>
            <a:endParaRPr lang="en-US">
              <a:ea typeface="Calibri"/>
              <a:cs typeface="Calibri"/>
            </a:endParaRPr>
          </a:p>
          <a:p>
            <a:r>
              <a:rPr lang="en-US">
                <a:ea typeface="Calibri"/>
                <a:cs typeface="Calibri"/>
              </a:rPr>
              <a:t>Utilizing their records to support the colleges in meeting reporting requirements</a:t>
            </a:r>
          </a:p>
          <a:p>
            <a:endParaRPr lang="en-US">
              <a:ea typeface="Calibri"/>
              <a:cs typeface="Calibri"/>
            </a:endParaRPr>
          </a:p>
          <a:p>
            <a:r>
              <a:rPr lang="en-US">
                <a:ea typeface="Calibri"/>
                <a:cs typeface="Calibri"/>
              </a:rPr>
              <a:t>Have a platform set up that colleges can use to validate their data, provide additionally required data, and submit</a:t>
            </a:r>
          </a:p>
          <a:p>
            <a:endParaRPr lang="en-US">
              <a:ea typeface="Calibri"/>
              <a:cs typeface="Calibri"/>
            </a:endParaRPr>
          </a:p>
          <a:p>
            <a:r>
              <a:rPr lang="en-US">
                <a:ea typeface="Calibri"/>
                <a:cs typeface="Calibri"/>
              </a:rPr>
              <a:t>There are two different kinds of reporting for the student list: transitional is the less burdensome, and allows colleges to report graduates/withdrawn students for 2022-23 and 2023-24 only</a:t>
            </a:r>
          </a:p>
          <a:p>
            <a:r>
              <a:rPr lang="en-US">
                <a:ea typeface="Calibri"/>
                <a:cs typeface="Calibri"/>
              </a:rPr>
              <a:t>This is what we are expecting all colleges will select and the only kind of reporting SBCTC is able to assist with</a:t>
            </a:r>
          </a:p>
        </p:txBody>
      </p:sp>
      <p:sp>
        <p:nvSpPr>
          <p:cNvPr id="4" name="Slide Number Placeholder 3"/>
          <p:cNvSpPr>
            <a:spLocks noGrp="1"/>
          </p:cNvSpPr>
          <p:nvPr>
            <p:ph type="sldNum" sz="quarter" idx="5"/>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29146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Diana</a:t>
            </a:r>
          </a:p>
          <a:p>
            <a:endParaRPr lang="en-US">
              <a:ea typeface="Calibri"/>
              <a:cs typeface="Calibri"/>
            </a:endParaRPr>
          </a:p>
          <a:p>
            <a:r>
              <a:rPr lang="en-US">
                <a:ea typeface="Calibri"/>
                <a:cs typeface="Calibri"/>
              </a:rPr>
              <a:t>What NSC is providing and what colleges need to do at a high level (will get to what WA CTCs need to do soon)</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46248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4" y="0"/>
            <a:ext cx="6829477" cy="3749964"/>
          </a:xfrm>
          <a:prstGeom prst="rect">
            <a:avLst/>
          </a:prstGeom>
        </p:spPr>
      </p:pic>
      <p:sp>
        <p:nvSpPr>
          <p:cNvPr id="13" name="Title 1"/>
          <p:cNvSpPr>
            <a:spLocks noGrp="1"/>
          </p:cNvSpPr>
          <p:nvPr>
            <p:ph type="title" hasCustomPrompt="1"/>
          </p:nvPr>
        </p:nvSpPr>
        <p:spPr>
          <a:xfrm>
            <a:off x="369889" y="3863687"/>
            <a:ext cx="8336975" cy="999259"/>
          </a:xfrm>
          <a:prstGeom prst="rect">
            <a:avLst/>
          </a:prstGeom>
        </p:spPr>
        <p:txBody>
          <a:bodyPr/>
          <a:lstStyle>
            <a:lvl1pPr>
              <a:defRPr sz="36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2625" b="0" i="0" baseline="0">
                <a:solidFill>
                  <a:srgbClr val="003764"/>
                </a:solidFill>
                <a:latin typeface="+mj-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Subheading</a:t>
            </a:r>
          </a:p>
        </p:txBody>
      </p:sp>
      <p:sp>
        <p:nvSpPr>
          <p:cNvPr id="19" name="Text Placeholder 18"/>
          <p:cNvSpPr>
            <a:spLocks noGrp="1"/>
          </p:cNvSpPr>
          <p:nvPr>
            <p:ph type="body" sz="quarter" idx="10" hasCustomPrompt="1"/>
          </p:nvPr>
        </p:nvSpPr>
        <p:spPr>
          <a:xfrm>
            <a:off x="369888" y="5769404"/>
            <a:ext cx="4614862" cy="758825"/>
          </a:xfrm>
          <a:prstGeom prst="rect">
            <a:avLst/>
          </a:prstGeom>
        </p:spPr>
        <p:txBody>
          <a:bodyPr/>
          <a:lstStyle>
            <a:lvl1pPr marL="0" indent="0">
              <a:buNone/>
              <a:defRPr sz="15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2" name="Title 1"/>
          <p:cNvSpPr>
            <a:spLocks noGrp="1"/>
          </p:cNvSpPr>
          <p:nvPr>
            <p:ph type="title"/>
          </p:nvPr>
        </p:nvSpPr>
        <p:spPr>
          <a:xfrm>
            <a:off x="623888" y="1709747"/>
            <a:ext cx="7886700" cy="2852737"/>
          </a:xfrm>
          <a:prstGeom prst="rect">
            <a:avLst/>
          </a:prstGeom>
        </p:spPr>
        <p:txBody>
          <a:bodyPr anchor="b"/>
          <a:lstStyle>
            <a:lvl1pPr>
              <a:defRPr sz="2625"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2"/>
            <a:ext cx="7886700" cy="1500187"/>
          </a:xfrm>
          <a:prstGeom prst="rect">
            <a:avLst/>
          </a:prstGeom>
        </p:spPr>
        <p:txBody>
          <a:bodyPr/>
          <a:lstStyle>
            <a:lvl1pPr marL="0" indent="0">
              <a:buNone/>
              <a:defRPr sz="1350">
                <a:solidFill>
                  <a:srgbClr val="003764"/>
                </a:solidFill>
              </a:defRPr>
            </a:lvl1pPr>
            <a:lvl2pPr marL="257163" indent="0">
              <a:buNone/>
              <a:defRPr sz="1125">
                <a:solidFill>
                  <a:schemeClr val="tx1">
                    <a:tint val="75000"/>
                  </a:schemeClr>
                </a:solidFill>
              </a:defRPr>
            </a:lvl2pPr>
            <a:lvl3pPr marL="514325"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8" indent="0">
              <a:buNone/>
              <a:defRPr sz="9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D050C99A-C753-4499-A91D-5F42026EA8F2}" type="datetime1">
              <a:rPr lang="en-US" smtClean="0"/>
              <a:t>11/6/2024</a:t>
            </a:fld>
            <a:endParaRPr lang="en-US"/>
          </a:p>
        </p:txBody>
      </p:sp>
      <p:sp>
        <p:nvSpPr>
          <p:cNvPr id="11"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4"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D050C99A-C753-4499-A91D-5F42026EA8F2}" type="datetime1">
              <a:rPr lang="en-US" smtClean="0"/>
              <a:t>11/6/2024</a:t>
            </a:fld>
            <a:endParaRPr lang="en-US"/>
          </a:p>
        </p:txBody>
      </p:sp>
      <p:sp>
        <p:nvSpPr>
          <p:cNvPr id="11"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4"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200"/>
            <a:ext cx="8302337" cy="786457"/>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1"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8" y="1481790"/>
            <a:ext cx="8220075" cy="488950"/>
          </a:xfrm>
        </p:spPr>
        <p:txBody>
          <a:bodyPr/>
          <a:lstStyle>
            <a:lvl1pPr>
              <a:defRPr lang="en-US" sz="2025" b="0" kern="1200" dirty="0">
                <a:solidFill>
                  <a:srgbClr val="003764"/>
                </a:solidFill>
                <a:latin typeface="Franklin Gothic Medium" panose="020B0603020102020204" pitchFamily="34" charset="0"/>
                <a:ea typeface="+mn-ea"/>
                <a:cs typeface="+mn-cs"/>
              </a:defRPr>
            </a:lvl1pPr>
          </a:lstStyle>
          <a:p>
            <a:pPr marL="0" lvl="0" indent="0" algn="l" defTabSz="514350" rtl="0" eaLnBrk="1" latinLnBrk="0" hangingPunct="1">
              <a:lnSpc>
                <a:spcPct val="90000"/>
              </a:lnSpc>
              <a:spcBef>
                <a:spcPts val="563"/>
              </a:spcBef>
              <a:buFont typeface="Arial" panose="020B0604020202020204" pitchFamily="34" charset="0"/>
              <a:buNone/>
            </a:pPr>
            <a:r>
              <a:rPr lang="en-US"/>
              <a:t>Click to edit Master title style</a:t>
            </a:r>
          </a:p>
        </p:txBody>
      </p:sp>
      <p:sp>
        <p:nvSpPr>
          <p:cNvPr id="4" name="Content Placeholder 3"/>
          <p:cNvSpPr>
            <a:spLocks noGrp="1"/>
          </p:cNvSpPr>
          <p:nvPr>
            <p:ph sz="quarter" idx="13"/>
          </p:nvPr>
        </p:nvSpPr>
        <p:spPr>
          <a:xfrm>
            <a:off x="471488" y="2098675"/>
            <a:ext cx="8220075" cy="4592638"/>
          </a:xfrm>
          <a:prstGeom prst="rect">
            <a:avLst/>
          </a:prstGeom>
        </p:spPr>
        <p:txBody>
          <a:bodyPr/>
          <a:lstStyle>
            <a:lvl1pPr marL="192881" indent="-192881">
              <a:buFont typeface="Arial" panose="020B0604020202020204" pitchFamily="34" charset="0"/>
              <a:buChar char="•"/>
              <a:defRPr sz="1350" baseline="0">
                <a:solidFill>
                  <a:srgbClr val="003764"/>
                </a:solidFill>
                <a:latin typeface="Franklin Gothic Book" panose="020B0503020102020204" pitchFamily="34" charset="0"/>
              </a:defRPr>
            </a:lvl1pPr>
            <a:lvl2pPr marL="417910" indent="-160735">
              <a:buClr>
                <a:srgbClr val="3E576B"/>
              </a:buClr>
              <a:buFont typeface="Arial" panose="020B0604020202020204" pitchFamily="34" charset="0"/>
              <a:buChar char="•"/>
              <a:defRPr sz="1125" baseline="0">
                <a:solidFill>
                  <a:srgbClr val="003764"/>
                </a:solidFill>
                <a:latin typeface="Franklin Gothic Book" panose="020B0503020102020204" pitchFamily="34" charset="0"/>
              </a:defRPr>
            </a:lvl2pPr>
            <a:lvl3pPr marL="675085" indent="-160735">
              <a:buFont typeface="Arial" panose="020B0604020202020204" pitchFamily="34" charset="0"/>
              <a:buChar char="•"/>
              <a:defRPr sz="900" baseline="0">
                <a:solidFill>
                  <a:srgbClr val="003764"/>
                </a:solidFill>
                <a:latin typeface="Franklin Gothic Book" panose="020B0503020102020204" pitchFamily="34" charset="0"/>
              </a:defRPr>
            </a:lvl3pPr>
            <a:lvl4pPr>
              <a:defRPr sz="675" baseline="0">
                <a:solidFill>
                  <a:srgbClr val="003764"/>
                </a:solidFill>
                <a:latin typeface="Franklin Gothic Book" panose="020B0503020102020204" pitchFamily="34" charset="0"/>
              </a:defRPr>
            </a:lvl4pPr>
            <a:lvl5pPr>
              <a:defRPr sz="675"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73235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2625"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342900" marR="0" indent="-342900" algn="l" defTabSz="514325" rtl="0" eaLnBrk="1" fontAlgn="auto" latinLnBrk="0" hangingPunct="1">
              <a:lnSpc>
                <a:spcPct val="90000"/>
              </a:lnSpc>
              <a:spcBef>
                <a:spcPts val="563"/>
              </a:spcBef>
              <a:spcAft>
                <a:spcPts val="0"/>
              </a:spcAft>
              <a:buClrTx/>
              <a:buSzTx/>
              <a:buFont typeface="Arial" panose="020B0604020202020204" pitchFamily="34" charset="0"/>
              <a:buChar char="•"/>
              <a:tabLst/>
              <a:defRPr baseline="0">
                <a:solidFill>
                  <a:srgbClr val="003764"/>
                </a:solidFill>
              </a:defRPr>
            </a:lvl1pPr>
            <a:lvl2pPr marL="257163" indent="0">
              <a:buNone/>
              <a:defRPr>
                <a:solidFill>
                  <a:srgbClr val="003764"/>
                </a:solidFill>
              </a:defRPr>
            </a:lvl2pPr>
          </a:lstStyle>
          <a:p>
            <a:pPr marL="0" marR="0" lvl="0" indent="0" algn="l"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500"/>
            <a:ext cx="3784962" cy="178960"/>
          </a:xfrm>
          <a:prstGeom prst="rect">
            <a:avLst/>
          </a:prstGeom>
          <a:noFill/>
        </p:spPr>
        <p:txBody>
          <a:bodyPr wrap="square" rtlCol="0">
            <a:spAutoFit/>
          </a:bodyPr>
          <a:lstStyle/>
          <a:p>
            <a:r>
              <a:rPr lang="en-US" sz="563" b="0" i="1" kern="1200">
                <a:solidFill>
                  <a:schemeClr val="bg1">
                    <a:lumMod val="50000"/>
                  </a:schemeClr>
                </a:solidFill>
                <a:effectLst/>
                <a:latin typeface="+mn-lt"/>
                <a:ea typeface="+mn-ea"/>
                <a:cs typeface="+mn-cs"/>
              </a:rPr>
              <a:t>Except where otherwise noted, this work is licensed under </a:t>
            </a:r>
            <a:r>
              <a:rPr lang="en-US" sz="563" b="0" i="1" u="sng" kern="1200">
                <a:solidFill>
                  <a:schemeClr val="tx1"/>
                </a:solidFill>
                <a:effectLst/>
                <a:latin typeface="+mn-lt"/>
                <a:ea typeface="+mn-ea"/>
                <a:cs typeface="+mn-cs"/>
              </a:rPr>
              <a:t>CC BY 4.0</a:t>
            </a:r>
            <a:r>
              <a:rPr lang="en-US" sz="563" b="0" i="1">
                <a:solidFill>
                  <a:schemeClr val="bg1">
                    <a:lumMod val="50000"/>
                  </a:schemeClr>
                </a:solidFill>
                <a:latin typeface="+mn-lt"/>
              </a:rPr>
              <a:t>.</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1238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11/6/2024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0178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11/6/2024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73949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11/6/2024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422718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11/6/2024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74360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11/6/2024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2251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536861" y="1549936"/>
            <a:ext cx="8336975" cy="797070"/>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1"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F79CB6C7-AD96-437F-A75B-A1987D8D9ACA}" type="datetime1">
              <a:rPr lang="en-US" smtClean="0"/>
              <a:t>11/6/2024</a:t>
            </a:fld>
            <a:endParaRPr lang="en-US"/>
          </a:p>
        </p:txBody>
      </p:sp>
      <p:sp>
        <p:nvSpPr>
          <p:cNvPr id="16"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7" name="Slide Number Placeholder 5"/>
          <p:cNvSpPr>
            <a:spLocks noGrp="1"/>
          </p:cNvSpPr>
          <p:nvPr>
            <p:ph type="sldNum" sz="quarter" idx="12"/>
          </p:nvPr>
        </p:nvSpPr>
        <p:spPr>
          <a:xfrm>
            <a:off x="8406246" y="6483928"/>
            <a:ext cx="467590" cy="237549"/>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0178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11/6/2024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2640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11/6/2024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4553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11/6/2024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798742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11/6/2024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8262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11/6/2024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58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582469" y="1709746"/>
            <a:ext cx="8270588" cy="2852737"/>
          </a:xfrm>
          <a:prstGeom prst="rect">
            <a:avLst/>
          </a:prstGeom>
        </p:spPr>
        <p:txBody>
          <a:bodyPr anchor="b"/>
          <a:lstStyle>
            <a:lvl1pPr>
              <a:defRPr sz="36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9" y="4589471"/>
            <a:ext cx="8270588"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0E68BEF8-F67A-4B64-B2F2-CC4AA048128C}" type="datetime1">
              <a:rPr lang="en-US" smtClean="0"/>
              <a:t>11/6/2024</a:t>
            </a:fld>
            <a:endParaRPr lang="en-US"/>
          </a:p>
        </p:txBody>
      </p:sp>
      <p:sp>
        <p:nvSpPr>
          <p:cNvPr id="16"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7"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2"/>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6"/>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1001848F-E7F6-4E55-B1DE-CC691BBD4F09}" type="datetime1">
              <a:rPr lang="en-US" smtClean="0"/>
              <a:t>11/6/2024</a:t>
            </a:fld>
            <a:endParaRPr lang="en-US"/>
          </a:p>
        </p:txBody>
      </p:sp>
      <p:sp>
        <p:nvSpPr>
          <p:cNvPr id="18"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5"/>
            <a:ext cx="4067706" cy="1481791"/>
          </a:xfrm>
          <a:prstGeom prst="rect">
            <a:avLst/>
          </a:prstGeom>
        </p:spPr>
      </p:pic>
      <p:sp>
        <p:nvSpPr>
          <p:cNvPr id="16" name="Title 1"/>
          <p:cNvSpPr>
            <a:spLocks noGrp="1"/>
          </p:cNvSpPr>
          <p:nvPr>
            <p:ph type="title"/>
          </p:nvPr>
        </p:nvSpPr>
        <p:spPr>
          <a:xfrm>
            <a:off x="507277" y="1485854"/>
            <a:ext cx="8335388" cy="736311"/>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6"/>
            <a:ext cx="4002378" cy="524893"/>
          </a:xfrm>
          <a:prstGeom prst="rect">
            <a:avLst/>
          </a:prstGeom>
        </p:spPr>
        <p:txBody>
          <a:bodyPr anchor="b"/>
          <a:lstStyle>
            <a:lvl1pPr marL="0" indent="0">
              <a:buNone/>
              <a:defRPr sz="1800" b="1">
                <a:solidFill>
                  <a:srgbClr val="003764"/>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18" name="Content Placeholder 3"/>
          <p:cNvSpPr>
            <a:spLocks noGrp="1"/>
          </p:cNvSpPr>
          <p:nvPr>
            <p:ph sz="half" idx="2"/>
          </p:nvPr>
        </p:nvSpPr>
        <p:spPr>
          <a:xfrm>
            <a:off x="507278" y="3003842"/>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1800" b="1">
                <a:solidFill>
                  <a:srgbClr val="003764"/>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20" name="Content Placeholder 5"/>
          <p:cNvSpPr>
            <a:spLocks noGrp="1"/>
          </p:cNvSpPr>
          <p:nvPr>
            <p:ph sz="quarter" idx="4"/>
          </p:nvPr>
        </p:nvSpPr>
        <p:spPr>
          <a:xfrm>
            <a:off x="4790207" y="3003842"/>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5E48A247-4D0D-4017-954A-CBEE1B524F16}" type="datetime1">
              <a:rPr lang="en-US" smtClean="0"/>
              <a:t>11/6/2024</a:t>
            </a:fld>
            <a:endParaRPr lang="en-US"/>
          </a:p>
        </p:txBody>
      </p:sp>
      <p:sp>
        <p:nvSpPr>
          <p:cNvPr id="22"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23"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1" name="Rectangle 10"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3F43D62C-E4AB-4F6C-BB6E-7C3A3BBC5E2B}" type="datetime1">
              <a:rPr lang="en-US" smtClean="0"/>
              <a:t>11/6/2024</a:t>
            </a:fld>
            <a:endParaRPr lang="en-US"/>
          </a:p>
        </p:txBody>
      </p:sp>
      <p:sp>
        <p:nvSpPr>
          <p:cNvPr id="14"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5"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8" name="Rectangle 7"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92275FF0-9E97-4E0A-B533-109FB6621FD2}" type="datetime1">
              <a:rPr lang="en-US" smtClean="0"/>
              <a:t>11/6/2024</a:t>
            </a:fld>
            <a:endParaRPr lang="en-US"/>
          </a:p>
        </p:txBody>
      </p:sp>
      <p:sp>
        <p:nvSpPr>
          <p:cNvPr id="12"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3"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486495" y="1385541"/>
            <a:ext cx="3160715" cy="1409614"/>
          </a:xfrm>
          <a:prstGeom prst="rect">
            <a:avLst/>
          </a:prstGeom>
        </p:spPr>
        <p:txBody>
          <a:bodyPr anchor="b"/>
          <a:lstStyle>
            <a:lvl1pPr>
              <a:defRPr sz="2625"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5" y="2888673"/>
            <a:ext cx="3160715" cy="3492378"/>
          </a:xfrm>
          <a:prstGeom prst="rect">
            <a:avLst/>
          </a:prstGeom>
        </p:spPr>
        <p:txBody>
          <a:bodyPr/>
          <a:lstStyle>
            <a:lvl1pPr marL="0" indent="0">
              <a:buNone/>
              <a:defRPr sz="1200">
                <a:solidFill>
                  <a:srgbClr val="003764"/>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15" name="Content Placeholder 2"/>
          <p:cNvSpPr>
            <a:spLocks noGrp="1"/>
          </p:cNvSpPr>
          <p:nvPr>
            <p:ph idx="1"/>
          </p:nvPr>
        </p:nvSpPr>
        <p:spPr>
          <a:xfrm>
            <a:off x="3863541" y="1569027"/>
            <a:ext cx="5041469" cy="4812024"/>
          </a:xfrm>
          <a:prstGeom prst="rect">
            <a:avLst/>
          </a:prstGeom>
        </p:spPr>
        <p:txBody>
          <a:bodyPr/>
          <a:lstStyle>
            <a:lvl1pPr>
              <a:defRPr sz="2400">
                <a:solidFill>
                  <a:srgbClr val="003764"/>
                </a:solidFill>
              </a:defRPr>
            </a:lvl1pPr>
            <a:lvl2pPr>
              <a:defRPr sz="2100">
                <a:solidFill>
                  <a:srgbClr val="003764"/>
                </a:solidFill>
              </a:defRPr>
            </a:lvl2pPr>
            <a:lvl3pPr>
              <a:defRPr sz="1800">
                <a:solidFill>
                  <a:srgbClr val="003764"/>
                </a:solidFill>
              </a:defRPr>
            </a:lvl3pPr>
            <a:lvl4pPr>
              <a:defRPr sz="1500">
                <a:solidFill>
                  <a:srgbClr val="003764"/>
                </a:solidFill>
              </a:defRPr>
            </a:lvl4pPr>
            <a:lvl5pPr>
              <a:defRPr sz="1500">
                <a:solidFill>
                  <a:srgbClr val="003764"/>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A3C062AC-1CC2-40A8-B531-F2154AC26E35}" type="datetime1">
              <a:rPr lang="en-US" smtClean="0"/>
              <a:t>11/6/2024</a:t>
            </a:fld>
            <a:endParaRPr lang="en-US"/>
          </a:p>
        </p:txBody>
      </p:sp>
      <p:sp>
        <p:nvSpPr>
          <p:cNvPr id="18"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403371" y="1385541"/>
            <a:ext cx="3358139" cy="1409614"/>
          </a:xfrm>
          <a:prstGeom prst="rect">
            <a:avLst/>
          </a:prstGeom>
        </p:spPr>
        <p:txBody>
          <a:bodyPr anchor="b"/>
          <a:lstStyle>
            <a:lvl1pPr>
              <a:defRPr sz="2625"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1" y="2888675"/>
            <a:ext cx="3358139" cy="3542831"/>
          </a:xfrm>
          <a:prstGeom prst="rect">
            <a:avLst/>
          </a:prstGeom>
        </p:spPr>
        <p:txBody>
          <a:bodyPr/>
          <a:lstStyle>
            <a:lvl1pPr marL="0" indent="0">
              <a:buNone/>
              <a:defRPr sz="1200">
                <a:solidFill>
                  <a:srgbClr val="003764"/>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15" name="Content Placeholder 2"/>
          <p:cNvSpPr>
            <a:spLocks noGrp="1"/>
          </p:cNvSpPr>
          <p:nvPr>
            <p:ph idx="1"/>
          </p:nvPr>
        </p:nvSpPr>
        <p:spPr>
          <a:xfrm>
            <a:off x="4024048" y="1569028"/>
            <a:ext cx="4839398" cy="4862477"/>
          </a:xfrm>
          <a:prstGeom prst="rect">
            <a:avLst/>
          </a:prstGeom>
        </p:spPr>
        <p:txBody>
          <a:bodyPr/>
          <a:lstStyle>
            <a:lvl1pPr>
              <a:defRPr sz="2400">
                <a:solidFill>
                  <a:srgbClr val="003764"/>
                </a:solidFill>
              </a:defRPr>
            </a:lvl1pPr>
            <a:lvl2pPr>
              <a:defRPr sz="2100">
                <a:solidFill>
                  <a:srgbClr val="003764"/>
                </a:solidFill>
              </a:defRPr>
            </a:lvl2pPr>
            <a:lvl3pPr>
              <a:defRPr sz="1800">
                <a:solidFill>
                  <a:srgbClr val="003764"/>
                </a:solidFill>
              </a:defRPr>
            </a:lvl3pPr>
            <a:lvl4pPr>
              <a:defRPr sz="1500">
                <a:solidFill>
                  <a:srgbClr val="003764"/>
                </a:solidFill>
              </a:defRPr>
            </a:lvl4pPr>
            <a:lvl5pPr>
              <a:defRPr sz="1500">
                <a:solidFill>
                  <a:srgbClr val="003764"/>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06EA93EB-E55E-4DBB-B6AA-C54A9BA5E4A4}" type="datetime1">
              <a:rPr lang="en-US" smtClean="0"/>
              <a:t>11/6/2024</a:t>
            </a:fld>
            <a:endParaRPr lang="en-US"/>
          </a:p>
        </p:txBody>
      </p:sp>
      <p:sp>
        <p:nvSpPr>
          <p:cNvPr id="18"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3" r:id="rId12"/>
    <p:sldLayoutId id="2147483674"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51" r:id="rId23"/>
    <p:sldLayoutId id="214748367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sapartners.ed.gov/knowledge-center/library/nslds-user-resources/2024-04-30/nslds-financial-value-transparency-and-gainful-employment-fvt/ge-user-guide-updated-sept-16-202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sapartners.ed.gov/knowledge-center/library/nslds-user-resources/2024-04-30/nslds-financial-value-transparency-and-gainful-employment-fvt/ge-user-guide-updated-sept-16-202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tudentclearinghouse.org/solutions/ed-compliance/gainful-employment/" TargetMode="External"/><Relationship Id="rId5" Type="http://schemas.openxmlformats.org/officeDocument/2006/relationships/hyperlink" Target="https://www.regulations.gov/document/ED-2023-OPE-0089-0086" TargetMode="External"/><Relationship Id="rId4" Type="http://schemas.openxmlformats.org/officeDocument/2006/relationships/hyperlink" Target="https://fsapartners.ed.gov/knowledge-center/topics/financial-value-transparency-and-gainful-employment-informatio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Skenesson@sbct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dmarshall@sbctc.edu" TargetMode="External"/><Relationship Id="rId2" Type="http://schemas.openxmlformats.org/officeDocument/2006/relationships/hyperlink" Target="mailto:cmckinnon@sbctc.edu" TargetMode="External"/><Relationship Id="rId1" Type="http://schemas.openxmlformats.org/officeDocument/2006/relationships/slideLayout" Target="../slideLayouts/slideLayout15.xml"/><Relationship Id="rId4" Type="http://schemas.openxmlformats.org/officeDocument/2006/relationships/hyperlink" Target="mailto:vchungtuyco@sbctc.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mailto:vchungtuyco@sbctc.edu" TargetMode="External"/><Relationship Id="rId2" Type="http://schemas.openxmlformats.org/officeDocument/2006/relationships/hyperlink" Target="mailto:dmarshall@sbctc.edu"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https://lawfilesext.leg.wa.gov/biennium/2023-24/Pdf/Bills/Session%20Laws/Senate/6296.SL.pdf?q=20241011154544" TargetMode="External"/><Relationship Id="rId2" Type="http://schemas.openxmlformats.org/officeDocument/2006/relationships/hyperlink" Target="https://www.seattlejobsinitiative.com/law-enforcement-workforce-study/%20&#8203;" TargetMode="External"/><Relationship Id="rId1" Type="http://schemas.openxmlformats.org/officeDocument/2006/relationships/slideLayout" Target="../slideLayouts/slideLayout15.xml"/><Relationship Id="rId4" Type="http://schemas.openxmlformats.org/officeDocument/2006/relationships/hyperlink" Target="https://eddesignlab.org/micro-pathway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kingram@sbctc.edu" TargetMode="External"/><Relationship Id="rId2" Type="http://schemas.openxmlformats.org/officeDocument/2006/relationships/hyperlink" Target="mailto:wbelden@sbctc.edu" TargetMode="External"/><Relationship Id="rId1" Type="http://schemas.openxmlformats.org/officeDocument/2006/relationships/slideLayout" Target="../slideLayouts/slideLayout15.xml"/><Relationship Id="rId4" Type="http://schemas.openxmlformats.org/officeDocument/2006/relationships/hyperlink" Target="mailto:smeans@sbctc.ed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careertech.org/what-we-do/career-clusters/"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hyperlink" Target="https://www.jff.org/idea/big-blur/" TargetMode="External"/><Relationship Id="rId4" Type="http://schemas.openxmlformats.org/officeDocument/2006/relationships/hyperlink" Target="https://erdc.wa.gov/publications/student-outcomes/dual-credit-updat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hyperlink" Target="https://cew.georgetown.edu/cew-reports/greatmisalignment/"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hyperlink" Target="https://www.surveymonkey.com/r/CLNAEngagement" TargetMode="Externa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hyperlink" Target="https://careertech.org/wp-content/uploads/2023/01/State_CTE_PerkinsV_2020.pdf" TargetMode="External"/><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areertech.org/wp-content/uploads/2023/01/Aligning_Opportunity_HighSkill_HighWage_InDemand_0.pdf" TargetMode="Externa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hyperlink" Target="https://blog.careertech.org/ed-proposes-significant-changes-to-perkins-v-implementation-legislative-updat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blog.careertech.org/ed-proposes-significant-changes-to-perkins-v-implementation-legislative-updat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programapproval@sbctc.edu"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www.sbctc.edu/colleges-staff/programs-services/professional-technical/default.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s://app.leg.wa.gov/wac/default.aspx?cite=131-16-070"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hyperlink" Target="https://apps.leg.wa.gov/wac/default.aspx?cite=131-16-092" TargetMode="External"/><Relationship Id="rId4" Type="http://schemas.openxmlformats.org/officeDocument/2006/relationships/hyperlink" Target="https://app.leg.wa.gov/wac/default.aspx?cite=131-16-094"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mharper@sbctc.edu" TargetMode="External"/><Relationship Id="rId2" Type="http://schemas.openxmlformats.org/officeDocument/2006/relationships/hyperlink" Target="mailto:anikolaeva@sbctc.edu" TargetMode="External"/><Relationship Id="rId1" Type="http://schemas.openxmlformats.org/officeDocument/2006/relationships/slideLayout" Target="../slideLayouts/slideLayout15.xml"/><Relationship Id="rId4" Type="http://schemas.openxmlformats.org/officeDocument/2006/relationships/hyperlink" Target="mailto:smcbride@sbctc.edu"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hyperlink" Target="https://nursing.wa.gov/research-and-data/data-dashboards/education-data-dashboard" TargetMode="Externa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hyperlink" Target="mailto:kgitchel@sbctc.edu" TargetMode="External"/><Relationship Id="rId2" Type="http://schemas.openxmlformats.org/officeDocument/2006/relationships/hyperlink" Target="mailto:ghoward@sbctc.edu" TargetMode="External"/><Relationship Id="rId1" Type="http://schemas.openxmlformats.org/officeDocument/2006/relationships/slideLayout" Target="../slideLayouts/slideLayout15.xml"/><Relationship Id="rId4" Type="http://schemas.openxmlformats.org/officeDocument/2006/relationships/hyperlink" Target="mailto:ishaver@sbctc.edu"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mailto:cmcmullen@sbctc.edu" TargetMode="External"/><Relationship Id="rId3" Type="http://schemas.openxmlformats.org/officeDocument/2006/relationships/hyperlink" Target="mailto:bwood@sbctc.edu" TargetMode="External"/><Relationship Id="rId7" Type="http://schemas.openxmlformats.org/officeDocument/2006/relationships/hyperlink" Target="mailto:yhayashi-saguil@sbctc.edu" TargetMode="External"/><Relationship Id="rId2" Type="http://schemas.openxmlformats.org/officeDocument/2006/relationships/hyperlink" Target="mailto:jdellinger@sbctc.edu" TargetMode="External"/><Relationship Id="rId1" Type="http://schemas.openxmlformats.org/officeDocument/2006/relationships/slideLayout" Target="../slideLayouts/slideLayout4.xml"/><Relationship Id="rId6" Type="http://schemas.openxmlformats.org/officeDocument/2006/relationships/hyperlink" Target="mailto:rkay@sbctc.edu" TargetMode="External"/><Relationship Id="rId5" Type="http://schemas.openxmlformats.org/officeDocument/2006/relationships/hyperlink" Target="mailto:djilek@sbctc.edu" TargetMode="External"/><Relationship Id="rId4" Type="http://schemas.openxmlformats.org/officeDocument/2006/relationships/hyperlink" Target="mailto:sacosta@sbctc.edu" TargetMode="External"/><Relationship Id="rId9" Type="http://schemas.openxmlformats.org/officeDocument/2006/relationships/hyperlink" Target="mailto:lcohglan@sbctc.edu"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a:t>Washington’s Community and technical colleges</a:t>
            </a:r>
          </a:p>
        </p:txBody>
      </p:sp>
      <p:sp>
        <p:nvSpPr>
          <p:cNvPr id="6" name="Text Placeholder 5"/>
          <p:cNvSpPr>
            <a:spLocks noGrp="1"/>
          </p:cNvSpPr>
          <p:nvPr>
            <p:ph type="body" sz="quarter" idx="10"/>
          </p:nvPr>
        </p:nvSpPr>
        <p:spPr>
          <a:xfrm>
            <a:off x="369888" y="5769402"/>
            <a:ext cx="7808912" cy="758825"/>
          </a:xfrm>
        </p:spPr>
        <p:txBody>
          <a:bodyPr lIns="91440" tIns="45720" rIns="91440" bIns="45720" anchor="t"/>
          <a:lstStyle/>
          <a:p>
            <a:r>
              <a:rPr lang="en-US" sz="2800" i="1"/>
              <a:t>SBCTC Fall 2024 WEC Update</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0493-9487-CBE0-24DA-D9D3E50326FE}"/>
              </a:ext>
            </a:extLst>
          </p:cNvPr>
          <p:cNvSpPr>
            <a:spLocks noGrp="1"/>
          </p:cNvSpPr>
          <p:nvPr>
            <p:ph type="title"/>
          </p:nvPr>
        </p:nvSpPr>
        <p:spPr>
          <a:xfrm>
            <a:off x="536861" y="1549936"/>
            <a:ext cx="8336975" cy="628837"/>
          </a:xfrm>
        </p:spPr>
        <p:txBody>
          <a:bodyPr lIns="91440" tIns="45720" rIns="91440" bIns="45720" anchor="ctr"/>
          <a:lstStyle/>
          <a:p>
            <a:r>
              <a:rPr lang="en-US" sz="3200" b="1">
                <a:ea typeface="+mj-lt"/>
                <a:cs typeface="+mj-lt"/>
              </a:rPr>
              <a:t>Functionality</a:t>
            </a:r>
            <a:endParaRPr lang="en-US"/>
          </a:p>
        </p:txBody>
      </p:sp>
      <p:sp>
        <p:nvSpPr>
          <p:cNvPr id="3" name="Content Placeholder 2">
            <a:extLst>
              <a:ext uri="{FF2B5EF4-FFF2-40B4-BE49-F238E27FC236}">
                <a16:creationId xmlns:a16="http://schemas.microsoft.com/office/drawing/2014/main" id="{8ED22630-9391-49B2-7976-5E62A32AADE9}"/>
              </a:ext>
            </a:extLst>
          </p:cNvPr>
          <p:cNvSpPr>
            <a:spLocks noGrp="1"/>
          </p:cNvSpPr>
          <p:nvPr>
            <p:ph idx="1"/>
          </p:nvPr>
        </p:nvSpPr>
        <p:spPr>
          <a:xfrm>
            <a:off x="536861" y="2306298"/>
            <a:ext cx="8336975" cy="4073721"/>
          </a:xfrm>
        </p:spPr>
        <p:txBody>
          <a:bodyPr lIns="91440" tIns="45720" rIns="91440" bIns="45720" anchor="t"/>
          <a:lstStyle/>
          <a:p>
            <a:r>
              <a:rPr lang="en-US" sz="2000">
                <a:ea typeface="+mn-lt"/>
                <a:cs typeface="+mn-lt"/>
              </a:rPr>
              <a:t>Report generation (Perkins reporting, raw data export files to excel, etc.)</a:t>
            </a:r>
            <a:endParaRPr lang="en-US"/>
          </a:p>
          <a:p>
            <a:pPr lvl="1"/>
            <a:r>
              <a:rPr lang="en-US" sz="2000">
                <a:ea typeface="+mn-lt"/>
                <a:cs typeface="+mn-lt"/>
              </a:rPr>
              <a:t>Not currently available, WEC executive can inform? Need to build attestation/security statement for use of reporting. Remove personally identifiable information?</a:t>
            </a:r>
            <a:endParaRPr lang="en-US"/>
          </a:p>
          <a:p>
            <a:r>
              <a:rPr lang="en-US" sz="2000">
                <a:ea typeface="+mn-lt"/>
                <a:cs typeface="+mn-lt"/>
              </a:rPr>
              <a:t>Note fields available after plan is approved. Ability to add (not delete) information and upload documents.</a:t>
            </a:r>
            <a:endParaRPr lang="en-US">
              <a:ea typeface="+mn-lt"/>
              <a:cs typeface="+mn-lt"/>
            </a:endParaRPr>
          </a:p>
          <a:p>
            <a:r>
              <a:rPr lang="en-US" sz="2000">
                <a:ea typeface="+mn-lt"/>
                <a:cs typeface="+mn-lt"/>
              </a:rPr>
              <a:t>Administrator </a:t>
            </a:r>
            <a:r>
              <a:rPr lang="en-US" sz="2000">
                <a:solidFill>
                  <a:srgbClr val="242424"/>
                </a:solidFill>
                <a:ea typeface="+mn-lt"/>
                <a:cs typeface="+mn-lt"/>
              </a:rPr>
              <a:t>and assistant administrator are both able to unlock PDP for changes</a:t>
            </a:r>
            <a:r>
              <a:rPr lang="en-US" sz="2000">
                <a:ea typeface="+mn-lt"/>
                <a:cs typeface="+mn-lt"/>
              </a:rPr>
              <a:t>.</a:t>
            </a:r>
            <a:endParaRPr lang="en-US">
              <a:ea typeface="+mn-lt"/>
              <a:cs typeface="+mn-lt"/>
            </a:endParaRPr>
          </a:p>
          <a:p>
            <a:r>
              <a:rPr lang="en-US" sz="2000">
                <a:ea typeface="+mn-lt"/>
                <a:cs typeface="+mn-lt"/>
              </a:rPr>
              <a:t>Reminder messages for expiring certifications.</a:t>
            </a:r>
            <a:endParaRPr lang="en-US">
              <a:ea typeface="+mn-lt"/>
              <a:cs typeface="+mn-lt"/>
            </a:endParaRPr>
          </a:p>
          <a:p>
            <a:r>
              <a:rPr lang="en-US" sz="2000">
                <a:ea typeface="+mn-lt"/>
                <a:cs typeface="+mn-lt"/>
              </a:rPr>
              <a:t>Extended lock-out to 1 hour.</a:t>
            </a:r>
          </a:p>
          <a:p>
            <a:r>
              <a:rPr lang="en-US" sz="2000">
                <a:ea typeface="+mn-lt"/>
                <a:cs typeface="+mn-lt"/>
              </a:rPr>
              <a:t>Label to indicate 2012 or 2024 Skill Standards.</a:t>
            </a:r>
            <a:endParaRPr lang="en-US"/>
          </a:p>
          <a:p>
            <a:pPr lvl="1"/>
            <a:r>
              <a:rPr lang="en-US" sz="2000">
                <a:ea typeface="+mn-lt"/>
                <a:cs typeface="+mn-lt"/>
              </a:rPr>
              <a:t>Selecting 2012 locks all new PDPs under the prior standards.</a:t>
            </a:r>
            <a:endParaRPr lang="en-US"/>
          </a:p>
          <a:p>
            <a:endParaRPr lang="en-US" sz="1800">
              <a:ea typeface="+mn-lt"/>
              <a:cs typeface="+mn-lt"/>
            </a:endParaRPr>
          </a:p>
          <a:p>
            <a:endParaRPr lang="en-US" sz="2000"/>
          </a:p>
          <a:p>
            <a:endParaRPr lang="en-US">
              <a:ea typeface="+mn-lt"/>
              <a:cs typeface="+mn-lt"/>
            </a:endParaRPr>
          </a:p>
        </p:txBody>
      </p:sp>
      <p:sp>
        <p:nvSpPr>
          <p:cNvPr id="4" name="Slide Number Placeholder 3">
            <a:extLst>
              <a:ext uri="{FF2B5EF4-FFF2-40B4-BE49-F238E27FC236}">
                <a16:creationId xmlns:a16="http://schemas.microsoft.com/office/drawing/2014/main" id="{D468117D-7E20-A9C3-0051-867D6A966662}"/>
              </a:ext>
            </a:extLst>
          </p:cNvPr>
          <p:cNvSpPr>
            <a:spLocks noGrp="1"/>
          </p:cNvSpPr>
          <p:nvPr>
            <p:ph type="sldNum" sz="quarter" idx="12"/>
          </p:nvPr>
        </p:nvSpPr>
        <p:spPr/>
        <p:txBody>
          <a:bodyPr/>
          <a:lstStyle/>
          <a:p>
            <a:fld id="{DEE5BC03-7CE3-4FE3-BC0A-0ACCA8AC1F24}" type="slidenum">
              <a:rPr lang="en-US" smtClean="0"/>
              <a:pPr/>
              <a:t>10</a:t>
            </a:fld>
            <a:endParaRPr lang="en-US"/>
          </a:p>
        </p:txBody>
      </p:sp>
    </p:spTree>
    <p:extLst>
      <p:ext uri="{BB962C8B-B14F-4D97-AF65-F5344CB8AC3E}">
        <p14:creationId xmlns:p14="http://schemas.microsoft.com/office/powerpoint/2010/main" val="333233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0493-9487-CBE0-24DA-D9D3E50326FE}"/>
              </a:ext>
            </a:extLst>
          </p:cNvPr>
          <p:cNvSpPr>
            <a:spLocks noGrp="1"/>
          </p:cNvSpPr>
          <p:nvPr>
            <p:ph type="title"/>
          </p:nvPr>
        </p:nvSpPr>
        <p:spPr>
          <a:xfrm>
            <a:off x="536861" y="1549936"/>
            <a:ext cx="8336975" cy="628837"/>
          </a:xfrm>
        </p:spPr>
        <p:txBody>
          <a:bodyPr lIns="91440" tIns="45720" rIns="91440" bIns="45720" anchor="ctr"/>
          <a:lstStyle/>
          <a:p>
            <a:r>
              <a:rPr lang="en-US" sz="3200" b="1">
                <a:ea typeface="+mj-lt"/>
                <a:cs typeface="+mj-lt"/>
              </a:rPr>
              <a:t>Functionality, cont.</a:t>
            </a:r>
            <a:endParaRPr lang="en-US"/>
          </a:p>
        </p:txBody>
      </p:sp>
      <p:sp>
        <p:nvSpPr>
          <p:cNvPr id="3" name="Content Placeholder 2">
            <a:extLst>
              <a:ext uri="{FF2B5EF4-FFF2-40B4-BE49-F238E27FC236}">
                <a16:creationId xmlns:a16="http://schemas.microsoft.com/office/drawing/2014/main" id="{8ED22630-9391-49B2-7976-5E62A32AADE9}"/>
              </a:ext>
            </a:extLst>
          </p:cNvPr>
          <p:cNvSpPr>
            <a:spLocks noGrp="1"/>
          </p:cNvSpPr>
          <p:nvPr>
            <p:ph idx="1"/>
          </p:nvPr>
        </p:nvSpPr>
        <p:spPr>
          <a:xfrm>
            <a:off x="536861" y="2306298"/>
            <a:ext cx="8336975" cy="3667981"/>
          </a:xfrm>
        </p:spPr>
        <p:txBody>
          <a:bodyPr lIns="91440" tIns="45720" rIns="91440" bIns="45720" anchor="t"/>
          <a:lstStyle/>
          <a:p>
            <a:r>
              <a:rPr lang="en-US" sz="2000">
                <a:ea typeface="+mn-lt"/>
                <a:cs typeface="+mn-lt"/>
              </a:rPr>
              <a:t>Require assignment of five Key Activities for initial certification and recertification.</a:t>
            </a:r>
            <a:endParaRPr lang="en-US">
              <a:ea typeface="+mn-lt"/>
              <a:cs typeface="+mn-lt"/>
            </a:endParaRPr>
          </a:p>
          <a:p>
            <a:r>
              <a:rPr lang="en-US" sz="2000">
                <a:ea typeface="+mn-lt"/>
                <a:cs typeface="+mn-lt"/>
              </a:rPr>
              <a:t>Tenure-track and adjunct faculty indicators vs. full and part time.</a:t>
            </a:r>
            <a:endParaRPr lang="en-US">
              <a:ea typeface="+mn-lt"/>
              <a:cs typeface="+mn-lt"/>
            </a:endParaRPr>
          </a:p>
          <a:p>
            <a:r>
              <a:rPr lang="en-US" sz="2000">
                <a:ea typeface="+mn-lt"/>
                <a:cs typeface="+mn-lt"/>
              </a:rPr>
              <a:t>Ability to sort/view certifications by most recent/active.</a:t>
            </a:r>
            <a:endParaRPr lang="en-US">
              <a:ea typeface="+mn-lt"/>
              <a:cs typeface="+mn-lt"/>
            </a:endParaRPr>
          </a:p>
          <a:p>
            <a:r>
              <a:rPr lang="en-US" sz="2000">
                <a:ea typeface="+mn-lt"/>
                <a:cs typeface="+mn-lt"/>
              </a:rPr>
              <a:t>Notification/reminders be set by colleges for both first aid/bloodborne pathogens and vocational certification. (instructor and supervisor notifications)</a:t>
            </a:r>
            <a:endParaRPr lang="en-US"/>
          </a:p>
          <a:p>
            <a:r>
              <a:rPr lang="en-US" sz="2000">
                <a:ea typeface="+mn-lt"/>
                <a:cs typeface="+mn-lt"/>
              </a:rPr>
              <a:t>Ability to modify faculty program, supervisor, etc.</a:t>
            </a:r>
            <a:endParaRPr lang="en-US">
              <a:ea typeface="+mn-lt"/>
              <a:cs typeface="+mn-lt"/>
            </a:endParaRPr>
          </a:p>
          <a:p>
            <a:pPr lvl="1"/>
            <a:r>
              <a:rPr lang="en-US" sz="2000">
                <a:ea typeface="+mn-lt"/>
                <a:cs typeface="+mn-lt"/>
              </a:rPr>
              <a:t>Remove alert, requirement to restart certification.</a:t>
            </a:r>
            <a:endParaRPr lang="en-US">
              <a:ea typeface="+mn-lt"/>
              <a:cs typeface="+mn-lt"/>
            </a:endParaRPr>
          </a:p>
          <a:p>
            <a:endParaRPr lang="en-US" sz="1800"/>
          </a:p>
          <a:p>
            <a:endParaRPr lang="en-US" sz="2000">
              <a:ea typeface="+mn-lt"/>
              <a:cs typeface="+mn-lt"/>
            </a:endParaRPr>
          </a:p>
          <a:p>
            <a:endParaRPr lang="en-US"/>
          </a:p>
        </p:txBody>
      </p:sp>
      <p:sp>
        <p:nvSpPr>
          <p:cNvPr id="4" name="Slide Number Placeholder 3">
            <a:extLst>
              <a:ext uri="{FF2B5EF4-FFF2-40B4-BE49-F238E27FC236}">
                <a16:creationId xmlns:a16="http://schemas.microsoft.com/office/drawing/2014/main" id="{D468117D-7E20-A9C3-0051-867D6A966662}"/>
              </a:ext>
            </a:extLst>
          </p:cNvPr>
          <p:cNvSpPr>
            <a:spLocks noGrp="1"/>
          </p:cNvSpPr>
          <p:nvPr>
            <p:ph type="sldNum" sz="quarter" idx="12"/>
          </p:nvPr>
        </p:nvSpPr>
        <p:spPr/>
        <p:txBody>
          <a:bodyPr/>
          <a:lstStyle/>
          <a:p>
            <a:fld id="{DEE5BC03-7CE3-4FE3-BC0A-0ACCA8AC1F24}" type="slidenum">
              <a:rPr lang="en-US" smtClean="0"/>
              <a:pPr/>
              <a:t>11</a:t>
            </a:fld>
            <a:endParaRPr lang="en-US"/>
          </a:p>
        </p:txBody>
      </p:sp>
    </p:spTree>
    <p:extLst>
      <p:ext uri="{BB962C8B-B14F-4D97-AF65-F5344CB8AC3E}">
        <p14:creationId xmlns:p14="http://schemas.microsoft.com/office/powerpoint/2010/main" val="389880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12</a:t>
            </a:fld>
            <a:endParaRPr lang="en-US"/>
          </a:p>
        </p:txBody>
      </p:sp>
      <p:pic>
        <p:nvPicPr>
          <p:cNvPr id="4" name="Picture 3">
            <a:extLst>
              <a:ext uri="{FF2B5EF4-FFF2-40B4-BE49-F238E27FC236}">
                <a16:creationId xmlns:a16="http://schemas.microsoft.com/office/drawing/2014/main" id="{3A7EF101-2C9A-4EC1-830E-1E1071201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4" y="268356"/>
            <a:ext cx="9020175" cy="6321287"/>
          </a:xfrm>
          <a:prstGeom prst="rect">
            <a:avLst/>
          </a:prstGeom>
        </p:spPr>
      </p:pic>
    </p:spTree>
    <p:extLst>
      <p:ext uri="{BB962C8B-B14F-4D97-AF65-F5344CB8AC3E}">
        <p14:creationId xmlns:p14="http://schemas.microsoft.com/office/powerpoint/2010/main" val="236189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13</a:t>
            </a:fld>
            <a:endParaRPr lang="en-US"/>
          </a:p>
        </p:txBody>
      </p:sp>
      <p:pic>
        <p:nvPicPr>
          <p:cNvPr id="4" name="Picture 3">
            <a:extLst>
              <a:ext uri="{FF2B5EF4-FFF2-40B4-BE49-F238E27FC236}">
                <a16:creationId xmlns:a16="http://schemas.microsoft.com/office/drawing/2014/main" id="{0C23E6C5-227E-4355-A61F-4BB189721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4" y="251791"/>
            <a:ext cx="9039225" cy="6354417"/>
          </a:xfrm>
          <a:prstGeom prst="rect">
            <a:avLst/>
          </a:prstGeom>
        </p:spPr>
      </p:pic>
    </p:spTree>
    <p:extLst>
      <p:ext uri="{BB962C8B-B14F-4D97-AF65-F5344CB8AC3E}">
        <p14:creationId xmlns:p14="http://schemas.microsoft.com/office/powerpoint/2010/main" val="2329088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FC55E4-4076-4A82-A3DD-0BA4C549C159}"/>
              </a:ext>
            </a:extLst>
          </p:cNvPr>
          <p:cNvSpPr>
            <a:spLocks noGrp="1"/>
          </p:cNvSpPr>
          <p:nvPr>
            <p:ph type="sldNum" sz="quarter" idx="12"/>
          </p:nvPr>
        </p:nvSpPr>
        <p:spPr/>
        <p:txBody>
          <a:bodyPr/>
          <a:lstStyle/>
          <a:p>
            <a:fld id="{DEE5BC03-7CE3-4FE3-BC0A-0ACCA8AC1F24}" type="slidenum">
              <a:rPr lang="en-US" smtClean="0"/>
              <a:pPr/>
              <a:t>14</a:t>
            </a:fld>
            <a:endParaRPr lang="en-US"/>
          </a:p>
        </p:txBody>
      </p:sp>
      <p:sp>
        <p:nvSpPr>
          <p:cNvPr id="5" name="Title 4">
            <a:extLst>
              <a:ext uri="{FF2B5EF4-FFF2-40B4-BE49-F238E27FC236}">
                <a16:creationId xmlns:a16="http://schemas.microsoft.com/office/drawing/2014/main" id="{C7DA7024-A3C0-4C28-98E6-416097C58E93}"/>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2C6285DB-F904-484F-812F-46498F4697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B7855C2-B421-4F84-B233-C67702D0D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88" y="198384"/>
            <a:ext cx="8773640" cy="6427279"/>
          </a:xfrm>
          <a:prstGeom prst="rect">
            <a:avLst/>
          </a:prstGeom>
        </p:spPr>
      </p:pic>
    </p:spTree>
    <p:extLst>
      <p:ext uri="{BB962C8B-B14F-4D97-AF65-F5344CB8AC3E}">
        <p14:creationId xmlns:p14="http://schemas.microsoft.com/office/powerpoint/2010/main" val="419261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D354C-9CE3-F23B-30D4-572CCF4F6EF5}"/>
              </a:ext>
            </a:extLst>
          </p:cNvPr>
          <p:cNvSpPr>
            <a:spLocks noGrp="1"/>
          </p:cNvSpPr>
          <p:nvPr>
            <p:ph type="sldNum" sz="quarter" idx="12"/>
          </p:nvPr>
        </p:nvSpPr>
        <p:spPr/>
        <p:txBody>
          <a:bodyPr/>
          <a:lstStyle/>
          <a:p>
            <a:fld id="{DEE5BC03-7CE3-4FE3-BC0A-0ACCA8AC1F24}" type="slidenum">
              <a:rPr lang="en-US" smtClean="0"/>
              <a:pPr/>
              <a:t>15</a:t>
            </a:fld>
            <a:endParaRPr lang="en-US"/>
          </a:p>
        </p:txBody>
      </p:sp>
      <p:pic>
        <p:nvPicPr>
          <p:cNvPr id="3" name="Content Placeholder 2" descr="A screenshot of a computer&#10;&#10;Description automatically generated">
            <a:extLst>
              <a:ext uri="{FF2B5EF4-FFF2-40B4-BE49-F238E27FC236}">
                <a16:creationId xmlns:a16="http://schemas.microsoft.com/office/drawing/2014/main" id="{D1CA8408-35BE-8080-3C5B-9A0FAB3F1911}"/>
              </a:ext>
            </a:extLst>
          </p:cNvPr>
          <p:cNvPicPr>
            <a:picLocks noGrp="1" noChangeAspect="1"/>
          </p:cNvPicPr>
          <p:nvPr>
            <p:ph idx="1"/>
          </p:nvPr>
        </p:nvPicPr>
        <p:blipFill>
          <a:blip r:embed="rId2"/>
          <a:stretch>
            <a:fillRect/>
          </a:stretch>
        </p:blipFill>
        <p:spPr>
          <a:xfrm>
            <a:off x="113268" y="308599"/>
            <a:ext cx="9315975" cy="6254118"/>
          </a:xfrm>
        </p:spPr>
      </p:pic>
    </p:spTree>
    <p:extLst>
      <p:ext uri="{BB962C8B-B14F-4D97-AF65-F5344CB8AC3E}">
        <p14:creationId xmlns:p14="http://schemas.microsoft.com/office/powerpoint/2010/main" val="84690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6AF36-0AB0-4E39-92D9-15664DAD44C2}"/>
              </a:ext>
            </a:extLst>
          </p:cNvPr>
          <p:cNvSpPr>
            <a:spLocks noGrp="1"/>
          </p:cNvSpPr>
          <p:nvPr>
            <p:ph type="sldNum" sz="quarter" idx="12"/>
          </p:nvPr>
        </p:nvSpPr>
        <p:spPr/>
        <p:txBody>
          <a:bodyPr/>
          <a:lstStyle/>
          <a:p>
            <a:fld id="{DEE5BC03-7CE3-4FE3-BC0A-0ACCA8AC1F24}" type="slidenum">
              <a:rPr lang="en-US" smtClean="0"/>
              <a:pPr/>
              <a:t>16</a:t>
            </a:fld>
            <a:endParaRPr lang="en-US"/>
          </a:p>
        </p:txBody>
      </p:sp>
      <p:pic>
        <p:nvPicPr>
          <p:cNvPr id="8" name="Content Placeholder 7">
            <a:extLst>
              <a:ext uri="{FF2B5EF4-FFF2-40B4-BE49-F238E27FC236}">
                <a16:creationId xmlns:a16="http://schemas.microsoft.com/office/drawing/2014/main" id="{28989BC6-D7D8-49BD-B32D-95637020E5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05" y="256614"/>
            <a:ext cx="9039495" cy="6273240"/>
          </a:xfrm>
          <a:prstGeom prst="rect">
            <a:avLst/>
          </a:prstGeom>
        </p:spPr>
      </p:pic>
    </p:spTree>
    <p:extLst>
      <p:ext uri="{BB962C8B-B14F-4D97-AF65-F5344CB8AC3E}">
        <p14:creationId xmlns:p14="http://schemas.microsoft.com/office/powerpoint/2010/main" val="203915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17</a:t>
            </a:fld>
            <a:endParaRPr lang="en-US"/>
          </a:p>
        </p:txBody>
      </p:sp>
      <p:pic>
        <p:nvPicPr>
          <p:cNvPr id="4" name="Picture 3">
            <a:extLst>
              <a:ext uri="{FF2B5EF4-FFF2-40B4-BE49-F238E27FC236}">
                <a16:creationId xmlns:a16="http://schemas.microsoft.com/office/drawing/2014/main" id="{6624DFB7-FABA-40BC-B6EF-7984A7D97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4" y="63696"/>
            <a:ext cx="9039225" cy="6730607"/>
          </a:xfrm>
          <a:prstGeom prst="rect">
            <a:avLst/>
          </a:prstGeom>
        </p:spPr>
      </p:pic>
    </p:spTree>
    <p:extLst>
      <p:ext uri="{BB962C8B-B14F-4D97-AF65-F5344CB8AC3E}">
        <p14:creationId xmlns:p14="http://schemas.microsoft.com/office/powerpoint/2010/main" val="96426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18</a:t>
            </a:fld>
            <a:endParaRPr lang="en-US"/>
          </a:p>
        </p:txBody>
      </p:sp>
      <p:pic>
        <p:nvPicPr>
          <p:cNvPr id="4" name="Picture 3">
            <a:extLst>
              <a:ext uri="{FF2B5EF4-FFF2-40B4-BE49-F238E27FC236}">
                <a16:creationId xmlns:a16="http://schemas.microsoft.com/office/drawing/2014/main" id="{0EE64891-C3B1-4B72-9BE2-C30F68C0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4" y="87245"/>
            <a:ext cx="9039225" cy="6683510"/>
          </a:xfrm>
          <a:prstGeom prst="rect">
            <a:avLst/>
          </a:prstGeom>
        </p:spPr>
      </p:pic>
    </p:spTree>
    <p:extLst>
      <p:ext uri="{BB962C8B-B14F-4D97-AF65-F5344CB8AC3E}">
        <p14:creationId xmlns:p14="http://schemas.microsoft.com/office/powerpoint/2010/main" val="185532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19</a:t>
            </a:fld>
            <a:endParaRPr lang="en-US"/>
          </a:p>
        </p:txBody>
      </p:sp>
      <p:pic>
        <p:nvPicPr>
          <p:cNvPr id="4" name="Picture 3">
            <a:extLst>
              <a:ext uri="{FF2B5EF4-FFF2-40B4-BE49-F238E27FC236}">
                <a16:creationId xmlns:a16="http://schemas.microsoft.com/office/drawing/2014/main" id="{D8FD711D-816A-4714-B789-838008B51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4" y="150137"/>
            <a:ext cx="9020175" cy="6648999"/>
          </a:xfrm>
          <a:prstGeom prst="rect">
            <a:avLst/>
          </a:prstGeom>
        </p:spPr>
      </p:pic>
    </p:spTree>
    <p:extLst>
      <p:ext uri="{BB962C8B-B14F-4D97-AF65-F5344CB8AC3E}">
        <p14:creationId xmlns:p14="http://schemas.microsoft.com/office/powerpoint/2010/main" val="302105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8" y="3427195"/>
            <a:ext cx="8336975" cy="636433"/>
          </a:xfrm>
        </p:spPr>
        <p:txBody>
          <a:bodyPr lIns="91440" tIns="45720" rIns="91440" bIns="45720" anchor="t"/>
          <a:lstStyle/>
          <a:p>
            <a:r>
              <a:rPr lang="en-US" sz="4000"/>
              <a:t>ProCert Update</a:t>
            </a:r>
          </a:p>
        </p:txBody>
      </p:sp>
      <p:sp>
        <p:nvSpPr>
          <p:cNvPr id="6" name="Text Placeholder 5"/>
          <p:cNvSpPr>
            <a:spLocks noGrp="1"/>
          </p:cNvSpPr>
          <p:nvPr>
            <p:ph type="body" sz="quarter" idx="10"/>
          </p:nvPr>
        </p:nvSpPr>
        <p:spPr>
          <a:xfrm>
            <a:off x="369888" y="4604282"/>
            <a:ext cx="7808912" cy="1923945"/>
          </a:xfrm>
        </p:spPr>
        <p:txBody>
          <a:bodyPr lIns="91440" tIns="45720" rIns="91440" bIns="45720" anchor="t"/>
          <a:lstStyle/>
          <a:p>
            <a:pPr indent="-228600" algn="r"/>
            <a:r>
              <a:rPr lang="en-US" sz="2400" i="1"/>
              <a:t>Thursday, October 17</a:t>
            </a:r>
            <a:endParaRPr lang="en-US" sz="2400"/>
          </a:p>
          <a:p>
            <a:endParaRPr lang="en-US" sz="1200"/>
          </a:p>
          <a:p>
            <a:r>
              <a:rPr lang="en-US" sz="2400"/>
              <a:t>Greg Gamble, SBCTC Application Development Team</a:t>
            </a:r>
          </a:p>
          <a:p>
            <a:r>
              <a:rPr lang="en-US" sz="2400"/>
              <a:t>William Belden, SBCTC Workforce Education</a:t>
            </a:r>
          </a:p>
        </p:txBody>
      </p:sp>
    </p:spTree>
    <p:extLst>
      <p:ext uri="{BB962C8B-B14F-4D97-AF65-F5344CB8AC3E}">
        <p14:creationId xmlns:p14="http://schemas.microsoft.com/office/powerpoint/2010/main" val="421248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20</a:t>
            </a:fld>
            <a:endParaRPr lang="en-US"/>
          </a:p>
        </p:txBody>
      </p:sp>
      <p:pic>
        <p:nvPicPr>
          <p:cNvPr id="4" name="Picture 3">
            <a:extLst>
              <a:ext uri="{FF2B5EF4-FFF2-40B4-BE49-F238E27FC236}">
                <a16:creationId xmlns:a16="http://schemas.microsoft.com/office/drawing/2014/main" id="{3C0C3F6D-8D0F-469A-A04A-B125597C2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4" y="244752"/>
            <a:ext cx="9039225" cy="6368496"/>
          </a:xfrm>
          <a:prstGeom prst="rect">
            <a:avLst/>
          </a:prstGeom>
        </p:spPr>
      </p:pic>
    </p:spTree>
    <p:extLst>
      <p:ext uri="{BB962C8B-B14F-4D97-AF65-F5344CB8AC3E}">
        <p14:creationId xmlns:p14="http://schemas.microsoft.com/office/powerpoint/2010/main" val="220502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21</a:t>
            </a:fld>
            <a:endParaRPr lang="en-US"/>
          </a:p>
        </p:txBody>
      </p:sp>
      <p:pic>
        <p:nvPicPr>
          <p:cNvPr id="4" name="Picture 3">
            <a:extLst>
              <a:ext uri="{FF2B5EF4-FFF2-40B4-BE49-F238E27FC236}">
                <a16:creationId xmlns:a16="http://schemas.microsoft.com/office/drawing/2014/main" id="{875D9CA7-44AA-4684-8599-F87F68984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56444"/>
            <a:ext cx="9029700" cy="6745111"/>
          </a:xfrm>
          <a:prstGeom prst="rect">
            <a:avLst/>
          </a:prstGeom>
        </p:spPr>
      </p:pic>
    </p:spTree>
    <p:extLst>
      <p:ext uri="{BB962C8B-B14F-4D97-AF65-F5344CB8AC3E}">
        <p14:creationId xmlns:p14="http://schemas.microsoft.com/office/powerpoint/2010/main" val="22705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8" y="2922494"/>
            <a:ext cx="8336975" cy="646329"/>
          </a:xfrm>
        </p:spPr>
        <p:txBody>
          <a:bodyPr lIns="91440" tIns="45720" rIns="91440" bIns="45720" anchor="t"/>
          <a:lstStyle/>
          <a:p>
            <a:r>
              <a:rPr lang="en-US" sz="4000"/>
              <a:t>SBCTC Fall Update</a:t>
            </a:r>
          </a:p>
        </p:txBody>
      </p:sp>
      <p:sp>
        <p:nvSpPr>
          <p:cNvPr id="6" name="Text Placeholder 5"/>
          <p:cNvSpPr>
            <a:spLocks noGrp="1"/>
          </p:cNvSpPr>
          <p:nvPr>
            <p:ph type="body" sz="quarter" idx="10"/>
          </p:nvPr>
        </p:nvSpPr>
        <p:spPr>
          <a:xfrm>
            <a:off x="369888" y="3773010"/>
            <a:ext cx="7808912" cy="2755217"/>
          </a:xfrm>
        </p:spPr>
        <p:txBody>
          <a:bodyPr lIns="91440" tIns="45720" rIns="91440" bIns="45720" anchor="t"/>
          <a:lstStyle/>
          <a:p>
            <a:pPr indent="-228600" algn="r">
              <a:buNone/>
            </a:pPr>
            <a:r>
              <a:rPr lang="en-US" sz="2400" i="1"/>
              <a:t>Friday, October 18</a:t>
            </a:r>
            <a:endParaRPr lang="en-US" sz="2400"/>
          </a:p>
          <a:p>
            <a:r>
              <a:rPr lang="en-US" sz="3200"/>
              <a:t>Agenda Topics:</a:t>
            </a:r>
            <a:endParaRPr lang="en-US"/>
          </a:p>
          <a:p>
            <a:pPr lvl="1"/>
            <a:r>
              <a:rPr lang="en-US" sz="2800"/>
              <a:t>System Updates</a:t>
            </a:r>
          </a:p>
          <a:p>
            <a:pPr lvl="1"/>
            <a:r>
              <a:rPr lang="en-US" sz="2800"/>
              <a:t>Project &amp; Program Updates</a:t>
            </a:r>
          </a:p>
          <a:p>
            <a:pPr lvl="1"/>
            <a:r>
              <a:rPr lang="en-US" sz="2800"/>
              <a:t>Funding Updates</a:t>
            </a:r>
          </a:p>
          <a:p>
            <a:pPr lvl="1"/>
            <a:r>
              <a:rPr lang="en-US" sz="2800"/>
              <a:t>Staff and Resource Updates</a:t>
            </a:r>
          </a:p>
        </p:txBody>
      </p:sp>
    </p:spTree>
    <p:extLst>
      <p:ext uri="{BB962C8B-B14F-4D97-AF65-F5344CB8AC3E}">
        <p14:creationId xmlns:p14="http://schemas.microsoft.com/office/powerpoint/2010/main" val="797213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91440" tIns="45720" rIns="91440" bIns="45720" anchor="t"/>
          <a:lstStyle/>
          <a:p>
            <a:r>
              <a:rPr lang="en-US" sz="3200" b="1">
                <a:latin typeface="Calibri"/>
                <a:cs typeface="Calibri"/>
              </a:rPr>
              <a:t>Infrastructure funding agreement (IFA) Data Overview</a:t>
            </a:r>
            <a:endParaRPr lang="en-US" sz="3200" b="1"/>
          </a:p>
        </p:txBody>
      </p:sp>
      <p:sp>
        <p:nvSpPr>
          <p:cNvPr id="6" name="Text Placeholder 5"/>
          <p:cNvSpPr>
            <a:spLocks noGrp="1"/>
          </p:cNvSpPr>
          <p:nvPr>
            <p:ph type="body" sz="quarter" idx="10"/>
          </p:nvPr>
        </p:nvSpPr>
        <p:spPr>
          <a:xfrm>
            <a:off x="369888" y="4989445"/>
            <a:ext cx="8006834" cy="1538782"/>
          </a:xfrm>
        </p:spPr>
        <p:txBody>
          <a:bodyPr lIns="91440" tIns="45720" rIns="91440" bIns="45720" anchor="t"/>
          <a:lstStyle/>
          <a:p>
            <a:r>
              <a:rPr lang="en-US" sz="2800" i="1"/>
              <a:t>Carmen McKenzie, Director of Data Services</a:t>
            </a:r>
          </a:p>
          <a:p>
            <a:r>
              <a:rPr lang="en-US" sz="2800" i="1"/>
              <a:t>Travis Dulany, Associate Director of Policy Research</a:t>
            </a:r>
          </a:p>
        </p:txBody>
      </p:sp>
    </p:spTree>
    <p:extLst>
      <p:ext uri="{BB962C8B-B14F-4D97-AF65-F5344CB8AC3E}">
        <p14:creationId xmlns:p14="http://schemas.microsoft.com/office/powerpoint/2010/main" val="102817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data storage process&#10;&#10;Description automatically generated">
            <a:extLst>
              <a:ext uri="{FF2B5EF4-FFF2-40B4-BE49-F238E27FC236}">
                <a16:creationId xmlns:a16="http://schemas.microsoft.com/office/drawing/2014/main" id="{CEE36043-DE7C-C17C-312D-D077CA0F09B9}"/>
              </a:ext>
            </a:extLst>
          </p:cNvPr>
          <p:cNvPicPr>
            <a:picLocks noGrp="1" noChangeAspect="1"/>
          </p:cNvPicPr>
          <p:nvPr>
            <p:ph idx="1"/>
          </p:nvPr>
        </p:nvPicPr>
        <p:blipFill>
          <a:blip r:embed="rId2"/>
          <a:stretch>
            <a:fillRect/>
          </a:stretch>
        </p:blipFill>
        <p:spPr>
          <a:xfrm>
            <a:off x="274367" y="-4258"/>
            <a:ext cx="8787739" cy="6769534"/>
          </a:xfrm>
        </p:spPr>
      </p:pic>
    </p:spTree>
    <p:extLst>
      <p:ext uri="{BB962C8B-B14F-4D97-AF65-F5344CB8AC3E}">
        <p14:creationId xmlns:p14="http://schemas.microsoft.com/office/powerpoint/2010/main" val="279296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BA3E-9C0D-4668-81CA-60B6867C804B}"/>
              </a:ext>
            </a:extLst>
          </p:cNvPr>
          <p:cNvSpPr>
            <a:spLocks noGrp="1"/>
          </p:cNvSpPr>
          <p:nvPr>
            <p:ph type="title"/>
          </p:nvPr>
        </p:nvSpPr>
        <p:spPr>
          <a:xfrm>
            <a:off x="519540" y="523875"/>
            <a:ext cx="8302337" cy="428625"/>
          </a:xfrm>
        </p:spPr>
        <p:txBody>
          <a:bodyPr anchor="ctr"/>
          <a:lstStyle/>
          <a:p>
            <a:r>
              <a:rPr lang="en-US" sz="3600"/>
              <a:t>ESD-SBCTC records match summary</a:t>
            </a:r>
            <a:br>
              <a:rPr lang="en-US" sz="3600" b="1">
                <a:solidFill>
                  <a:srgbClr val="000000"/>
                </a:solidFill>
                <a:latin typeface="Calibri" panose="020F0502020204030204" pitchFamily="34" charset="0"/>
              </a:rPr>
            </a:br>
            <a:endParaRPr lang="en-US"/>
          </a:p>
        </p:txBody>
      </p:sp>
      <p:graphicFrame>
        <p:nvGraphicFramePr>
          <p:cNvPr id="4" name="Content Placeholder 3">
            <a:extLst>
              <a:ext uri="{FF2B5EF4-FFF2-40B4-BE49-F238E27FC236}">
                <a16:creationId xmlns:a16="http://schemas.microsoft.com/office/drawing/2014/main" id="{7E428E00-86F3-4C7E-BFF9-A92ECB3E9B2C}"/>
              </a:ext>
            </a:extLst>
          </p:cNvPr>
          <p:cNvGraphicFramePr>
            <a:graphicFrameLocks noGrp="1"/>
          </p:cNvGraphicFramePr>
          <p:nvPr>
            <p:ph idx="1"/>
            <p:extLst>
              <p:ext uri="{D42A27DB-BD31-4B8C-83A1-F6EECF244321}">
                <p14:modId xmlns:p14="http://schemas.microsoft.com/office/powerpoint/2010/main" val="2032654563"/>
              </p:ext>
            </p:extLst>
          </p:nvPr>
        </p:nvGraphicFramePr>
        <p:xfrm>
          <a:off x="519540" y="1333501"/>
          <a:ext cx="8302337" cy="3829609"/>
        </p:xfrm>
        <a:graphic>
          <a:graphicData uri="http://schemas.openxmlformats.org/drawingml/2006/table">
            <a:tbl>
              <a:tblPr>
                <a:tableStyleId>{5C22544A-7EE6-4342-B048-85BDC9FD1C3A}</a:tableStyleId>
              </a:tblPr>
              <a:tblGrid>
                <a:gridCol w="1741631">
                  <a:extLst>
                    <a:ext uri="{9D8B030D-6E8A-4147-A177-3AD203B41FA5}">
                      <a16:colId xmlns:a16="http://schemas.microsoft.com/office/drawing/2014/main" val="2241437516"/>
                    </a:ext>
                  </a:extLst>
                </a:gridCol>
                <a:gridCol w="1183632">
                  <a:extLst>
                    <a:ext uri="{9D8B030D-6E8A-4147-A177-3AD203B41FA5}">
                      <a16:colId xmlns:a16="http://schemas.microsoft.com/office/drawing/2014/main" val="1086372104"/>
                    </a:ext>
                  </a:extLst>
                </a:gridCol>
                <a:gridCol w="1268178">
                  <a:extLst>
                    <a:ext uri="{9D8B030D-6E8A-4147-A177-3AD203B41FA5}">
                      <a16:colId xmlns:a16="http://schemas.microsoft.com/office/drawing/2014/main" val="3529595493"/>
                    </a:ext>
                  </a:extLst>
                </a:gridCol>
                <a:gridCol w="1268178">
                  <a:extLst>
                    <a:ext uri="{9D8B030D-6E8A-4147-A177-3AD203B41FA5}">
                      <a16:colId xmlns:a16="http://schemas.microsoft.com/office/drawing/2014/main" val="3962315241"/>
                    </a:ext>
                  </a:extLst>
                </a:gridCol>
                <a:gridCol w="1268178">
                  <a:extLst>
                    <a:ext uri="{9D8B030D-6E8A-4147-A177-3AD203B41FA5}">
                      <a16:colId xmlns:a16="http://schemas.microsoft.com/office/drawing/2014/main" val="2341528928"/>
                    </a:ext>
                  </a:extLst>
                </a:gridCol>
                <a:gridCol w="1572540">
                  <a:extLst>
                    <a:ext uri="{9D8B030D-6E8A-4147-A177-3AD203B41FA5}">
                      <a16:colId xmlns:a16="http://schemas.microsoft.com/office/drawing/2014/main" val="883573264"/>
                    </a:ext>
                  </a:extLst>
                </a:gridCol>
              </a:tblGrid>
              <a:tr h="285749">
                <a:tc gridSpan="6">
                  <a:txBody>
                    <a:bodyPr/>
                    <a:lstStyle/>
                    <a:p>
                      <a:pPr algn="l" fontAlgn="b"/>
                      <a:r>
                        <a:rPr lang="en-US" sz="1100" u="none" strike="noStrike">
                          <a:effectLst/>
                        </a:rPr>
                        <a:t>Source: ESD records matched to SBCTC data warehouse records for the 2018-19 thru 2022-23 school years.</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9228658"/>
                  </a:ext>
                </a:extLst>
              </a:tr>
              <a:tr h="333375">
                <a:tc gridSpan="6">
                  <a:txBody>
                    <a:bodyPr/>
                    <a:lstStyle/>
                    <a:p>
                      <a:pPr algn="l" fontAlgn="ctr"/>
                      <a:r>
                        <a:rPr lang="en-US" sz="1100" u="none" strike="noStrike">
                          <a:effectLst/>
                        </a:rPr>
                        <a:t>Note: records were matched based on a participant reporting the same SSN identifier to ESD and one of the colleges or CBOs</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7591877"/>
                  </a:ext>
                </a:extLst>
              </a:tr>
              <a:tr h="219075">
                <a:tc gridSpan="6">
                  <a:txBody>
                    <a:bodyPr/>
                    <a:lstStyle/>
                    <a:p>
                      <a:pPr algn="l" fontAlgn="b"/>
                      <a:r>
                        <a:rPr lang="en-US" sz="1100" u="none" strike="noStrike">
                          <a:effectLst/>
                        </a:rPr>
                        <a:t>*2019-20 data unavailable</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929653"/>
                  </a:ext>
                </a:extLst>
              </a:tr>
              <a:tr h="248250">
                <a:tc gridSpan="6">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2813734"/>
                  </a:ext>
                </a:extLst>
              </a:tr>
              <a:tr h="260662">
                <a:tc gridSpan="6">
                  <a:txBody>
                    <a:bodyPr/>
                    <a:lstStyle/>
                    <a:p>
                      <a:pPr algn="ctr" fontAlgn="b"/>
                      <a:r>
                        <a:rPr lang="en-US" sz="1200" u="none" strike="noStrike">
                          <a:effectLst/>
                        </a:rPr>
                        <a:t>Unduplicated State Totals</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6888847"/>
                  </a:ext>
                </a:extLst>
              </a:tr>
              <a:tr h="744748">
                <a:tc>
                  <a:txBody>
                    <a:bodyPr/>
                    <a:lstStyle/>
                    <a:p>
                      <a:pPr algn="l" fontAlgn="ctr"/>
                      <a:r>
                        <a:rPr lang="en-US" sz="1100" u="none" strike="noStrike">
                          <a:effectLst/>
                        </a:rPr>
                        <a:t>School Year</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All ESD Records</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in Title II classes,</a:t>
                      </a:r>
                      <a:br>
                        <a:rPr lang="en-US" sz="1100" u="none" strike="noStrike">
                          <a:effectLst/>
                        </a:rPr>
                      </a:br>
                      <a:r>
                        <a:rPr lang="en-US" sz="1100" u="none" strike="noStrike">
                          <a:effectLst/>
                        </a:rPr>
                        <a:t>not WorkFirst </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in CBO Title II programs  </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only in CBO Title II programs  </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in Workforce classes, not WorkFirst</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644782"/>
                  </a:ext>
                </a:extLst>
              </a:tr>
              <a:tr h="248250">
                <a:tc>
                  <a:txBody>
                    <a:bodyPr/>
                    <a:lstStyle/>
                    <a:p>
                      <a:pPr algn="l" fontAlgn="b"/>
                      <a:r>
                        <a:rPr lang="en-US" sz="1100" u="none" strike="noStrike">
                          <a:effectLst/>
                        </a:rPr>
                        <a:t>2018-19</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162,023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2,677</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7,810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693993"/>
                  </a:ext>
                </a:extLst>
              </a:tr>
              <a:tr h="248250">
                <a:tc>
                  <a:txBody>
                    <a:bodyPr/>
                    <a:lstStyle/>
                    <a:p>
                      <a:pPr algn="l" fontAlgn="b"/>
                      <a:r>
                        <a:rPr lang="en-US" sz="1100" u="none" strike="noStrike">
                          <a:effectLst/>
                        </a:rPr>
                        <a:t>2020-21</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96,243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1,223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4,632</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015227"/>
                  </a:ext>
                </a:extLst>
              </a:tr>
              <a:tr h="248250">
                <a:tc>
                  <a:txBody>
                    <a:bodyPr/>
                    <a:lstStyle/>
                    <a:p>
                      <a:pPr algn="l" fontAlgn="b"/>
                      <a:r>
                        <a:rPr lang="en-US" sz="1100" u="none" strike="noStrike">
                          <a:effectLst/>
                        </a:rPr>
                        <a:t>2021-22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116,854</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1,185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4,635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420884"/>
                  </a:ext>
                </a:extLst>
              </a:tr>
              <a:tr h="248250">
                <a:tc>
                  <a:txBody>
                    <a:bodyPr/>
                    <a:lstStyle/>
                    <a:p>
                      <a:pPr algn="l" fontAlgn="b"/>
                      <a:r>
                        <a:rPr lang="en-US" sz="1100" u="none" strike="noStrike">
                          <a:effectLst/>
                        </a:rPr>
                        <a:t>2022-23</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110,043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1,165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3,988</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625083"/>
                  </a:ext>
                </a:extLst>
              </a:tr>
              <a:tr h="248250">
                <a:tc>
                  <a:txBody>
                    <a:bodyPr/>
                    <a:lstStyle/>
                    <a:p>
                      <a:pPr algn="l" fontAlgn="b"/>
                      <a:r>
                        <a:rPr lang="en-US" sz="1100" u="none" strike="noStrike">
                          <a:effectLst/>
                        </a:rPr>
                        <a:t>2023-24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129,747</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1,299</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4,454</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7059003"/>
                  </a:ext>
                </a:extLst>
              </a:tr>
              <a:tr h="248250">
                <a:tc>
                  <a:txBody>
                    <a:bodyPr/>
                    <a:lstStyle/>
                    <a:p>
                      <a:pPr algn="l" fontAlgn="b"/>
                      <a:r>
                        <a:rPr lang="en-US" sz="1100" u="none" strike="noStrike">
                          <a:effectLst/>
                        </a:rPr>
                        <a:t>Five Year Total</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614,910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7,549</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25,519</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8575375"/>
                  </a:ext>
                </a:extLst>
              </a:tr>
              <a:tr h="248250">
                <a:tc>
                  <a:txBody>
                    <a:bodyPr/>
                    <a:lstStyle/>
                    <a:p>
                      <a:pPr algn="l" fontAlgn="b"/>
                      <a:r>
                        <a:rPr lang="en-US" sz="1100" u="none" strike="noStrike">
                          <a:effectLst/>
                        </a:rPr>
                        <a:t>% of All ESD Records</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1880398"/>
                  </a:ext>
                </a:extLst>
              </a:tr>
            </a:tbl>
          </a:graphicData>
        </a:graphic>
      </p:graphicFrame>
    </p:spTree>
    <p:extLst>
      <p:ext uri="{BB962C8B-B14F-4D97-AF65-F5344CB8AC3E}">
        <p14:creationId xmlns:p14="http://schemas.microsoft.com/office/powerpoint/2010/main" val="22449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E3F945-33C6-4E9F-9439-3D2B256B5970}"/>
              </a:ext>
            </a:extLst>
          </p:cNvPr>
          <p:cNvSpPr>
            <a:spLocks noGrp="1"/>
          </p:cNvSpPr>
          <p:nvPr>
            <p:ph type="sldNum" sz="quarter" idx="12"/>
          </p:nvPr>
        </p:nvSpPr>
        <p:spPr/>
        <p:txBody>
          <a:bodyPr/>
          <a:lstStyle/>
          <a:p>
            <a:fld id="{DEE5BC03-7CE3-4FE3-BC0A-0ACCA8AC1F24}" type="slidenum">
              <a:rPr lang="en-US" smtClean="0"/>
              <a:pPr/>
              <a:t>26</a:t>
            </a:fld>
            <a:endParaRPr lang="en-US"/>
          </a:p>
        </p:txBody>
      </p:sp>
      <p:sp>
        <p:nvSpPr>
          <p:cNvPr id="3" name="Title 2">
            <a:extLst>
              <a:ext uri="{FF2B5EF4-FFF2-40B4-BE49-F238E27FC236}">
                <a16:creationId xmlns:a16="http://schemas.microsoft.com/office/drawing/2014/main" id="{757A9618-F1FD-42D2-ADE2-22BA94220C1C}"/>
              </a:ext>
            </a:extLst>
          </p:cNvPr>
          <p:cNvSpPr>
            <a:spLocks noGrp="1"/>
          </p:cNvSpPr>
          <p:nvPr>
            <p:ph type="title"/>
          </p:nvPr>
        </p:nvSpPr>
        <p:spPr/>
        <p:txBody>
          <a:bodyPr/>
          <a:lstStyle/>
          <a:p>
            <a:r>
              <a:rPr lang="en-US" sz="3200" b="1"/>
              <a:t>Workforce Development Area Totals</a:t>
            </a:r>
            <a:r>
              <a:rPr lang="en-US" sz="3200"/>
              <a:t> </a:t>
            </a:r>
          </a:p>
        </p:txBody>
      </p:sp>
      <p:graphicFrame>
        <p:nvGraphicFramePr>
          <p:cNvPr id="5" name="Content Placeholder 4">
            <a:extLst>
              <a:ext uri="{FF2B5EF4-FFF2-40B4-BE49-F238E27FC236}">
                <a16:creationId xmlns:a16="http://schemas.microsoft.com/office/drawing/2014/main" id="{FADEE094-B4E8-4574-8B03-9A9CB6DECD7A}"/>
              </a:ext>
            </a:extLst>
          </p:cNvPr>
          <p:cNvGraphicFramePr>
            <a:graphicFrameLocks noGrp="1"/>
          </p:cNvGraphicFramePr>
          <p:nvPr>
            <p:ph idx="1"/>
            <p:extLst>
              <p:ext uri="{D42A27DB-BD31-4B8C-83A1-F6EECF244321}">
                <p14:modId xmlns:p14="http://schemas.microsoft.com/office/powerpoint/2010/main" val="224467741"/>
              </p:ext>
            </p:extLst>
          </p:nvPr>
        </p:nvGraphicFramePr>
        <p:xfrm>
          <a:off x="519540" y="1181100"/>
          <a:ext cx="7897098" cy="4151009"/>
        </p:xfrm>
        <a:graphic>
          <a:graphicData uri="http://schemas.openxmlformats.org/drawingml/2006/table">
            <a:tbl>
              <a:tblPr>
                <a:tableStyleId>{5C22544A-7EE6-4342-B048-85BDC9FD1C3A}</a:tableStyleId>
              </a:tblPr>
              <a:tblGrid>
                <a:gridCol w="1656621">
                  <a:extLst>
                    <a:ext uri="{9D8B030D-6E8A-4147-A177-3AD203B41FA5}">
                      <a16:colId xmlns:a16="http://schemas.microsoft.com/office/drawing/2014/main" val="4103864282"/>
                    </a:ext>
                  </a:extLst>
                </a:gridCol>
                <a:gridCol w="1125859">
                  <a:extLst>
                    <a:ext uri="{9D8B030D-6E8A-4147-A177-3AD203B41FA5}">
                      <a16:colId xmlns:a16="http://schemas.microsoft.com/office/drawing/2014/main" val="3208750571"/>
                    </a:ext>
                  </a:extLst>
                </a:gridCol>
                <a:gridCol w="1206278">
                  <a:extLst>
                    <a:ext uri="{9D8B030D-6E8A-4147-A177-3AD203B41FA5}">
                      <a16:colId xmlns:a16="http://schemas.microsoft.com/office/drawing/2014/main" val="1506174762"/>
                    </a:ext>
                  </a:extLst>
                </a:gridCol>
                <a:gridCol w="1206278">
                  <a:extLst>
                    <a:ext uri="{9D8B030D-6E8A-4147-A177-3AD203B41FA5}">
                      <a16:colId xmlns:a16="http://schemas.microsoft.com/office/drawing/2014/main" val="2222129672"/>
                    </a:ext>
                  </a:extLst>
                </a:gridCol>
                <a:gridCol w="1206278">
                  <a:extLst>
                    <a:ext uri="{9D8B030D-6E8A-4147-A177-3AD203B41FA5}">
                      <a16:colId xmlns:a16="http://schemas.microsoft.com/office/drawing/2014/main" val="572923016"/>
                    </a:ext>
                  </a:extLst>
                </a:gridCol>
                <a:gridCol w="1495784">
                  <a:extLst>
                    <a:ext uri="{9D8B030D-6E8A-4147-A177-3AD203B41FA5}">
                      <a16:colId xmlns:a16="http://schemas.microsoft.com/office/drawing/2014/main" val="1960567242"/>
                    </a:ext>
                  </a:extLst>
                </a:gridCol>
              </a:tblGrid>
              <a:tr h="314325">
                <a:tc gridSpan="6">
                  <a:txBody>
                    <a:bodyPr/>
                    <a:lstStyle/>
                    <a:p>
                      <a:pPr algn="ctr" fontAlgn="b"/>
                      <a:r>
                        <a:rPr lang="en-US" sz="1200" b="1" u="none" strike="noStrike">
                          <a:effectLst/>
                        </a:rPr>
                        <a:t>Academic Year 2023-2024</a:t>
                      </a:r>
                      <a:endParaRPr lang="en-US"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sz="12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529036"/>
                  </a:ext>
                </a:extLst>
              </a:tr>
              <a:tr h="238125">
                <a:tc gridSpan="6">
                  <a:txBody>
                    <a:bodyPr/>
                    <a:lstStyle/>
                    <a:p>
                      <a:pPr algn="l" fontAlgn="b"/>
                      <a:r>
                        <a:rPr lang="en-US" sz="1100" u="none" strike="noStrike">
                          <a:effectLst/>
                        </a:rPr>
                        <a:t>Note: *Totals include duplicates for people receiving services in more than one county or at more than one college/CBO</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8333709"/>
                  </a:ext>
                </a:extLst>
              </a:tr>
              <a:tr h="674729">
                <a:tc>
                  <a:txBody>
                    <a:bodyPr/>
                    <a:lstStyle/>
                    <a:p>
                      <a:pPr algn="ctr" fontAlgn="ctr"/>
                      <a:r>
                        <a:rPr lang="en-US" sz="1100" u="none" strike="noStrike">
                          <a:effectLst/>
                        </a:rPr>
                        <a:t>WDA</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All ESD Records</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in Title II classes,</a:t>
                      </a:r>
                      <a:br>
                        <a:rPr lang="en-US" sz="1100" u="none" strike="noStrike">
                          <a:effectLst/>
                        </a:rPr>
                      </a:br>
                      <a:r>
                        <a:rPr lang="en-US" sz="1100" u="none" strike="noStrike">
                          <a:effectLst/>
                        </a:rPr>
                        <a:t>not WorkFirst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in CBO Title II programs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only in CBO Title II programs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Students in Workforce classes, not WorkFirst</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593655"/>
                  </a:ext>
                </a:extLst>
              </a:tr>
              <a:tr h="224910">
                <a:tc>
                  <a:txBody>
                    <a:bodyPr/>
                    <a:lstStyle/>
                    <a:p>
                      <a:pPr algn="l" fontAlgn="b"/>
                      <a:r>
                        <a:rPr lang="en-US" sz="1100" u="none" strike="noStrike">
                          <a:effectLst/>
                        </a:rPr>
                        <a:t>Benton-Franklin</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8,045</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291</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053845"/>
                  </a:ext>
                </a:extLst>
              </a:tr>
              <a:tr h="224910">
                <a:tc>
                  <a:txBody>
                    <a:bodyPr/>
                    <a:lstStyle/>
                    <a:p>
                      <a:pPr algn="l" fontAlgn="b"/>
                      <a:r>
                        <a:rPr lang="en-US" sz="1100" u="none" strike="noStrike">
                          <a:effectLst/>
                        </a:rPr>
                        <a:t>Eastern***</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4,735</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192</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886658"/>
                  </a:ext>
                </a:extLst>
              </a:tr>
              <a:tr h="224910">
                <a:tc>
                  <a:txBody>
                    <a:bodyPr/>
                    <a:lstStyle/>
                    <a:p>
                      <a:pPr algn="l" fontAlgn="b"/>
                      <a:r>
                        <a:rPr lang="en-US" sz="1100" u="none" strike="noStrike">
                          <a:effectLst/>
                        </a:rPr>
                        <a:t>North Central</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10,036</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280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448799"/>
                  </a:ext>
                </a:extLst>
              </a:tr>
              <a:tr h="224910">
                <a:tc>
                  <a:txBody>
                    <a:bodyPr/>
                    <a:lstStyle/>
                    <a:p>
                      <a:pPr algn="l" fontAlgn="b"/>
                      <a:r>
                        <a:rPr lang="en-US" sz="1100" u="none" strike="noStrike">
                          <a:effectLst/>
                        </a:rPr>
                        <a:t>Northwest</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7,213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385</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639689"/>
                  </a:ext>
                </a:extLst>
              </a:tr>
              <a:tr h="224910">
                <a:tc>
                  <a:txBody>
                    <a:bodyPr/>
                    <a:lstStyle/>
                    <a:p>
                      <a:pPr algn="l" fontAlgn="b"/>
                      <a:r>
                        <a:rPr lang="en-US" sz="1100" u="none" strike="noStrike">
                          <a:effectLst/>
                        </a:rPr>
                        <a:t>Olympic</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6,784</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382</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9213890"/>
                  </a:ext>
                </a:extLst>
              </a:tr>
              <a:tr h="224910">
                <a:tc>
                  <a:txBody>
                    <a:bodyPr/>
                    <a:lstStyle/>
                    <a:p>
                      <a:pPr algn="l" fontAlgn="b"/>
                      <a:r>
                        <a:rPr lang="en-US" sz="1100" u="none" strike="noStrike">
                          <a:effectLst/>
                        </a:rPr>
                        <a:t>Pacific Mountain</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9,353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247</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0848167"/>
                  </a:ext>
                </a:extLst>
              </a:tr>
              <a:tr h="224910">
                <a:tc>
                  <a:txBody>
                    <a:bodyPr/>
                    <a:lstStyle/>
                    <a:p>
                      <a:pPr algn="l" fontAlgn="b"/>
                      <a:r>
                        <a:rPr lang="en-US" sz="1100" u="none" strike="noStrike">
                          <a:effectLst/>
                        </a:rPr>
                        <a:t>Seattle-King</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28,485</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285</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1,193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298617"/>
                  </a:ext>
                </a:extLst>
              </a:tr>
              <a:tr h="224910">
                <a:tc>
                  <a:txBody>
                    <a:bodyPr/>
                    <a:lstStyle/>
                    <a:p>
                      <a:pPr algn="l" fontAlgn="b"/>
                      <a:r>
                        <a:rPr lang="en-US" sz="1100" u="none" strike="noStrike">
                          <a:effectLst/>
                        </a:rPr>
                        <a:t>Snohomish</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10,521</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310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473800"/>
                  </a:ext>
                </a:extLst>
              </a:tr>
              <a:tr h="224910">
                <a:tc>
                  <a:txBody>
                    <a:bodyPr/>
                    <a:lstStyle/>
                    <a:p>
                      <a:pPr algn="l" fontAlgn="b"/>
                      <a:r>
                        <a:rPr lang="en-US" sz="1100" u="none" strike="noStrike">
                          <a:effectLst/>
                        </a:rPr>
                        <a:t>Southwest</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11,444</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193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1585024"/>
                  </a:ext>
                </a:extLst>
              </a:tr>
              <a:tr h="224910">
                <a:tc>
                  <a:txBody>
                    <a:bodyPr/>
                    <a:lstStyle/>
                    <a:p>
                      <a:pPr algn="l" fontAlgn="b"/>
                      <a:r>
                        <a:rPr lang="en-US" sz="1100" u="none" strike="noStrike">
                          <a:effectLst/>
                        </a:rPr>
                        <a:t>South Central</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11,792</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201</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671066"/>
                  </a:ext>
                </a:extLst>
              </a:tr>
              <a:tr h="224910">
                <a:tc>
                  <a:txBody>
                    <a:bodyPr/>
                    <a:lstStyle/>
                    <a:p>
                      <a:pPr algn="l" fontAlgn="b"/>
                      <a:r>
                        <a:rPr lang="en-US" sz="1100" u="none" strike="noStrike">
                          <a:effectLst/>
                        </a:rPr>
                        <a:t>Spokane***</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8,823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394</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379868"/>
                  </a:ext>
                </a:extLst>
              </a:tr>
              <a:tr h="224910">
                <a:tc>
                  <a:txBody>
                    <a:bodyPr/>
                    <a:lstStyle/>
                    <a:p>
                      <a:pPr algn="l" fontAlgn="b"/>
                      <a:r>
                        <a:rPr lang="en-US" sz="1100" u="none" strike="noStrike">
                          <a:effectLst/>
                        </a:rPr>
                        <a:t>Tacoma-Pierce</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12,513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144</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488</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496180"/>
                  </a:ext>
                </a:extLst>
              </a:tr>
              <a:tr h="224910">
                <a:tc>
                  <a:txBody>
                    <a:bodyPr/>
                    <a:lstStyle/>
                    <a:p>
                      <a:pPr algn="l" fontAlgn="b"/>
                      <a:r>
                        <a:rPr lang="en-US" sz="1100" u="none" strike="noStrike">
                          <a:effectLst/>
                        </a:rPr>
                        <a:t>Total *</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129,744</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1,326</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4,556</a:t>
                      </a:r>
                      <a:endParaRPr lang="en-US"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862817"/>
                  </a:ext>
                </a:extLst>
              </a:tr>
            </a:tbl>
          </a:graphicData>
        </a:graphic>
      </p:graphicFrame>
    </p:spTree>
    <p:extLst>
      <p:ext uri="{BB962C8B-B14F-4D97-AF65-F5344CB8AC3E}">
        <p14:creationId xmlns:p14="http://schemas.microsoft.com/office/powerpoint/2010/main" val="403079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91440" tIns="45720" rIns="91440" bIns="45720" anchor="t"/>
          <a:lstStyle/>
          <a:p>
            <a:r>
              <a:rPr lang="en-US" sz="4000"/>
              <a:t>Gainful Employment update</a:t>
            </a:r>
          </a:p>
        </p:txBody>
      </p:sp>
      <p:sp>
        <p:nvSpPr>
          <p:cNvPr id="6" name="Text Placeholder 5"/>
          <p:cNvSpPr>
            <a:spLocks noGrp="1"/>
          </p:cNvSpPr>
          <p:nvPr>
            <p:ph type="body" sz="quarter" idx="10"/>
          </p:nvPr>
        </p:nvSpPr>
        <p:spPr>
          <a:xfrm>
            <a:off x="369888" y="4989445"/>
            <a:ext cx="7808912" cy="1538782"/>
          </a:xfrm>
        </p:spPr>
        <p:txBody>
          <a:bodyPr lIns="91440" tIns="45720" rIns="91440" bIns="45720" anchor="t"/>
          <a:lstStyle/>
          <a:p>
            <a:r>
              <a:rPr lang="en-US" sz="2800" i="1"/>
              <a:t>Summer </a:t>
            </a:r>
            <a:r>
              <a:rPr lang="en-US" sz="2800" i="1" err="1"/>
              <a:t>Kennesson</a:t>
            </a:r>
            <a:r>
              <a:rPr lang="en-US" sz="2800" i="1"/>
              <a:t>, Director of Policy Research</a:t>
            </a:r>
          </a:p>
          <a:p>
            <a:r>
              <a:rPr lang="en-US" sz="2800" i="1"/>
              <a:t>Diana Knight, Policy Research Analyst</a:t>
            </a:r>
          </a:p>
        </p:txBody>
      </p:sp>
    </p:spTree>
    <p:extLst>
      <p:ext uri="{BB962C8B-B14F-4D97-AF65-F5344CB8AC3E}">
        <p14:creationId xmlns:p14="http://schemas.microsoft.com/office/powerpoint/2010/main" val="237029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a:t>
            </a:r>
          </a:p>
        </p:txBody>
      </p:sp>
      <p:sp>
        <p:nvSpPr>
          <p:cNvPr id="3" name="Content Placeholder 2"/>
          <p:cNvSpPr>
            <a:spLocks noGrp="1"/>
          </p:cNvSpPr>
          <p:nvPr>
            <p:ph idx="1"/>
          </p:nvPr>
        </p:nvSpPr>
        <p:spPr/>
        <p:txBody>
          <a:bodyPr/>
          <a:lstStyle/>
          <a:p>
            <a:pPr>
              <a:lnSpc>
                <a:spcPct val="100000"/>
              </a:lnSpc>
            </a:pPr>
            <a:r>
              <a:rPr lang="en-US"/>
              <a:t>New deadline: January 15, 2025!</a:t>
            </a:r>
          </a:p>
          <a:p>
            <a:pPr lvl="1">
              <a:lnSpc>
                <a:spcPct val="100000"/>
              </a:lnSpc>
            </a:pPr>
            <a:r>
              <a:rPr lang="en-US"/>
              <a:t>But there is a staged process, so we are working with RPC to have some elements (student and completers lists) complete by December 15 at the latest.</a:t>
            </a:r>
          </a:p>
        </p:txBody>
      </p:sp>
      <p:sp>
        <p:nvSpPr>
          <p:cNvPr id="4" name="Slide Number Placeholder 3"/>
          <p:cNvSpPr>
            <a:spLocks noGrp="1"/>
          </p:cNvSpPr>
          <p:nvPr>
            <p:ph type="sldNum" sz="quarter" idx="12"/>
          </p:nvPr>
        </p:nvSpPr>
        <p:spPr/>
        <p:txBody>
          <a:bodyPr/>
          <a:lstStyle/>
          <a:p>
            <a:fld id="{DEE5BC03-7CE3-4FE3-BC0A-0ACCA8AC1F24}" type="slidenum">
              <a:rPr lang="en-US" smtClean="0"/>
              <a:pPr/>
              <a:t>28</a:t>
            </a:fld>
            <a:endParaRPr lang="en-US"/>
          </a:p>
        </p:txBody>
      </p:sp>
    </p:spTree>
    <p:extLst>
      <p:ext uri="{BB962C8B-B14F-4D97-AF65-F5344CB8AC3E}">
        <p14:creationId xmlns:p14="http://schemas.microsoft.com/office/powerpoint/2010/main" val="6115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FC53-C4D5-733D-7FE8-DE54415213DF}"/>
              </a:ext>
            </a:extLst>
          </p:cNvPr>
          <p:cNvSpPr>
            <a:spLocks noGrp="1"/>
          </p:cNvSpPr>
          <p:nvPr>
            <p:ph type="title"/>
          </p:nvPr>
        </p:nvSpPr>
        <p:spPr/>
        <p:txBody>
          <a:bodyPr/>
          <a:lstStyle/>
          <a:p>
            <a:r>
              <a:rPr lang="en-US"/>
              <a:t>Reporting Components</a:t>
            </a:r>
          </a:p>
        </p:txBody>
      </p:sp>
      <p:sp>
        <p:nvSpPr>
          <p:cNvPr id="4" name="Slide Number Placeholder 3">
            <a:extLst>
              <a:ext uri="{FF2B5EF4-FFF2-40B4-BE49-F238E27FC236}">
                <a16:creationId xmlns:a16="http://schemas.microsoft.com/office/drawing/2014/main" id="{FDE082BC-1CF5-2A40-21DE-4F8AAB9D3879}"/>
              </a:ext>
            </a:extLst>
          </p:cNvPr>
          <p:cNvSpPr>
            <a:spLocks noGrp="1"/>
          </p:cNvSpPr>
          <p:nvPr>
            <p:ph type="sldNum" sz="quarter" idx="12"/>
          </p:nvPr>
        </p:nvSpPr>
        <p:spPr/>
        <p:txBody>
          <a:bodyPr/>
          <a:lstStyle/>
          <a:p>
            <a:fld id="{DEE5BC03-7CE3-4FE3-BC0A-0ACCA8AC1F24}" type="slidenum">
              <a:rPr lang="en-US" smtClean="0"/>
              <a:pPr/>
              <a:t>29</a:t>
            </a:fld>
            <a:endParaRPr lang="en-US"/>
          </a:p>
        </p:txBody>
      </p:sp>
      <p:sp>
        <p:nvSpPr>
          <p:cNvPr id="13" name="Content Placeholder 2">
            <a:extLst>
              <a:ext uri="{FF2B5EF4-FFF2-40B4-BE49-F238E27FC236}">
                <a16:creationId xmlns:a16="http://schemas.microsoft.com/office/drawing/2014/main" id="{EA79739B-39DD-258F-9579-7C02FCBF4A21}"/>
              </a:ext>
            </a:extLst>
          </p:cNvPr>
          <p:cNvSpPr>
            <a:spLocks noGrp="1"/>
          </p:cNvSpPr>
          <p:nvPr>
            <p:ph idx="1"/>
          </p:nvPr>
        </p:nvSpPr>
        <p:spPr>
          <a:xfrm>
            <a:off x="536860" y="2415155"/>
            <a:ext cx="8336975" cy="3757046"/>
          </a:xfrm>
        </p:spPr>
        <p:txBody>
          <a:bodyPr lIns="91440" tIns="45720" rIns="91440" bIns="45720" anchor="t"/>
          <a:lstStyle/>
          <a:p>
            <a:r>
              <a:rPr lang="en-US"/>
              <a:t>Completer List</a:t>
            </a:r>
          </a:p>
          <a:p>
            <a:pPr lvl="1"/>
            <a:r>
              <a:rPr lang="en-US"/>
              <a:t>Sent to IRS for earnings data</a:t>
            </a:r>
          </a:p>
          <a:p>
            <a:r>
              <a:rPr lang="en-US"/>
              <a:t>Student List</a:t>
            </a:r>
          </a:p>
          <a:p>
            <a:pPr lvl="1"/>
            <a:r>
              <a:rPr lang="en-US"/>
              <a:t>Used to calculate debt</a:t>
            </a:r>
          </a:p>
          <a:p>
            <a:r>
              <a:rPr lang="en-US"/>
              <a:t>Program List</a:t>
            </a:r>
          </a:p>
          <a:p>
            <a:pPr lvl="1"/>
            <a:r>
              <a:rPr lang="en-US"/>
              <a:t>Used to determine which programs require FVT/GE reporting</a:t>
            </a:r>
          </a:p>
          <a:p>
            <a:pPr marL="457200" lvl="1" indent="0">
              <a:buNone/>
            </a:pPr>
            <a:r>
              <a:rPr lang="en-US">
                <a:hlinkClick r:id="rId3"/>
              </a:rPr>
              <a:t>User guides</a:t>
            </a:r>
            <a:endParaRPr lang="en-US"/>
          </a:p>
        </p:txBody>
      </p:sp>
    </p:spTree>
    <p:extLst>
      <p:ext uri="{BB962C8B-B14F-4D97-AF65-F5344CB8AC3E}">
        <p14:creationId xmlns:p14="http://schemas.microsoft.com/office/powerpoint/2010/main" val="312412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FBEAD-8F7F-4BA4-9863-91F77CD68741}"/>
              </a:ext>
            </a:extLst>
          </p:cNvPr>
          <p:cNvSpPr>
            <a:spLocks noGrp="1"/>
          </p:cNvSpPr>
          <p:nvPr>
            <p:ph type="sldNum" sz="quarter" idx="12"/>
          </p:nvPr>
        </p:nvSpPr>
        <p:spPr/>
        <p:txBody>
          <a:bodyPr/>
          <a:lstStyle/>
          <a:p>
            <a:fld id="{DEE5BC03-7CE3-4FE3-BC0A-0ACCA8AC1F24}" type="slidenum">
              <a:rPr lang="en-US" smtClean="0"/>
              <a:pPr/>
              <a:t>3</a:t>
            </a:fld>
            <a:endParaRPr lang="en-US"/>
          </a:p>
        </p:txBody>
      </p:sp>
      <p:pic>
        <p:nvPicPr>
          <p:cNvPr id="4" name="Picture 3">
            <a:extLst>
              <a:ext uri="{FF2B5EF4-FFF2-40B4-BE49-F238E27FC236}">
                <a16:creationId xmlns:a16="http://schemas.microsoft.com/office/drawing/2014/main" id="{D3E89B05-EB18-4AC2-BCD5-8C355C497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50340"/>
            <a:ext cx="9029700" cy="6357320"/>
          </a:xfrm>
          <a:prstGeom prst="rect">
            <a:avLst/>
          </a:prstGeom>
        </p:spPr>
      </p:pic>
    </p:spTree>
    <p:extLst>
      <p:ext uri="{BB962C8B-B14F-4D97-AF65-F5344CB8AC3E}">
        <p14:creationId xmlns:p14="http://schemas.microsoft.com/office/powerpoint/2010/main" val="2711011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FC53-C4D5-733D-7FE8-DE54415213DF}"/>
              </a:ext>
            </a:extLst>
          </p:cNvPr>
          <p:cNvSpPr>
            <a:spLocks noGrp="1"/>
          </p:cNvSpPr>
          <p:nvPr>
            <p:ph type="title"/>
          </p:nvPr>
        </p:nvSpPr>
        <p:spPr/>
        <p:txBody>
          <a:bodyPr/>
          <a:lstStyle/>
          <a:p>
            <a:r>
              <a:rPr lang="en-US"/>
              <a:t>Clearinghouse</a:t>
            </a:r>
          </a:p>
        </p:txBody>
      </p:sp>
      <p:sp>
        <p:nvSpPr>
          <p:cNvPr id="3" name="Content Placeholder 2">
            <a:extLst>
              <a:ext uri="{FF2B5EF4-FFF2-40B4-BE49-F238E27FC236}">
                <a16:creationId xmlns:a16="http://schemas.microsoft.com/office/drawing/2014/main" id="{C3512667-389D-AE58-9723-5ACDB040ED19}"/>
              </a:ext>
            </a:extLst>
          </p:cNvPr>
          <p:cNvSpPr>
            <a:spLocks noGrp="1"/>
          </p:cNvSpPr>
          <p:nvPr>
            <p:ph idx="1"/>
          </p:nvPr>
        </p:nvSpPr>
        <p:spPr>
          <a:xfrm>
            <a:off x="536860" y="2415154"/>
            <a:ext cx="8336975" cy="4068771"/>
          </a:xfrm>
        </p:spPr>
        <p:txBody>
          <a:bodyPr lIns="91440" tIns="45720" rIns="91440" bIns="45720" anchor="t"/>
          <a:lstStyle/>
          <a:p>
            <a:r>
              <a:rPr lang="en-US"/>
              <a:t>Supports colleges in quarterly federally-required enrollment reporting</a:t>
            </a:r>
          </a:p>
          <a:p>
            <a:pPr lvl="1"/>
            <a:r>
              <a:rPr lang="en-US"/>
              <a:t>Sends NSLDS student enrollment and financial aid data each quarter</a:t>
            </a:r>
          </a:p>
          <a:p>
            <a:r>
              <a:rPr lang="en-US"/>
              <a:t>Created a platform to support colleges in FVT/GE reporting</a:t>
            </a:r>
          </a:p>
          <a:p>
            <a:r>
              <a:rPr lang="en-US"/>
              <a:t>Colleges submit their FVT/GE data, NSC validates and submits to NSLDS</a:t>
            </a:r>
          </a:p>
          <a:p>
            <a:r>
              <a:rPr lang="en-US"/>
              <a:t>We can only support 'transitional' (2 year) reporting</a:t>
            </a:r>
          </a:p>
        </p:txBody>
      </p:sp>
      <p:sp>
        <p:nvSpPr>
          <p:cNvPr id="4" name="Slide Number Placeholder 3">
            <a:extLst>
              <a:ext uri="{FF2B5EF4-FFF2-40B4-BE49-F238E27FC236}">
                <a16:creationId xmlns:a16="http://schemas.microsoft.com/office/drawing/2014/main" id="{FDE082BC-1CF5-2A40-21DE-4F8AAB9D3879}"/>
              </a:ext>
            </a:extLst>
          </p:cNvPr>
          <p:cNvSpPr>
            <a:spLocks noGrp="1"/>
          </p:cNvSpPr>
          <p:nvPr>
            <p:ph type="sldNum" sz="quarter" idx="12"/>
          </p:nvPr>
        </p:nvSpPr>
        <p:spPr/>
        <p:txBody>
          <a:bodyPr/>
          <a:lstStyle/>
          <a:p>
            <a:fld id="{DEE5BC03-7CE3-4FE3-BC0A-0ACCA8AC1F24}" type="slidenum">
              <a:rPr lang="en-US" smtClean="0"/>
              <a:pPr/>
              <a:t>30</a:t>
            </a:fld>
            <a:endParaRPr lang="en-US"/>
          </a:p>
        </p:txBody>
      </p:sp>
    </p:spTree>
    <p:extLst>
      <p:ext uri="{BB962C8B-B14F-4D97-AF65-F5344CB8AC3E}">
        <p14:creationId xmlns:p14="http://schemas.microsoft.com/office/powerpoint/2010/main" val="84759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FC53-C4D5-733D-7FE8-DE54415213DF}"/>
              </a:ext>
            </a:extLst>
          </p:cNvPr>
          <p:cNvSpPr>
            <a:spLocks noGrp="1"/>
          </p:cNvSpPr>
          <p:nvPr>
            <p:ph type="title"/>
          </p:nvPr>
        </p:nvSpPr>
        <p:spPr/>
        <p:txBody>
          <a:bodyPr/>
          <a:lstStyle/>
          <a:p>
            <a:r>
              <a:rPr lang="en-US"/>
              <a:t>Clearinghouse</a:t>
            </a:r>
          </a:p>
        </p:txBody>
      </p:sp>
      <p:sp>
        <p:nvSpPr>
          <p:cNvPr id="3" name="Content Placeholder 2">
            <a:extLst>
              <a:ext uri="{FF2B5EF4-FFF2-40B4-BE49-F238E27FC236}">
                <a16:creationId xmlns:a16="http://schemas.microsoft.com/office/drawing/2014/main" id="{C3512667-389D-AE58-9723-5ACDB040ED19}"/>
              </a:ext>
            </a:extLst>
          </p:cNvPr>
          <p:cNvSpPr>
            <a:spLocks noGrp="1"/>
          </p:cNvSpPr>
          <p:nvPr>
            <p:ph idx="1"/>
          </p:nvPr>
        </p:nvSpPr>
        <p:spPr>
          <a:xfrm>
            <a:off x="536860" y="2415154"/>
            <a:ext cx="8336975" cy="4068771"/>
          </a:xfrm>
        </p:spPr>
        <p:txBody>
          <a:bodyPr/>
          <a:lstStyle/>
          <a:p>
            <a:r>
              <a:rPr lang="en-US"/>
              <a:t>Completer list: NSLDS Completer list</a:t>
            </a:r>
          </a:p>
          <a:p>
            <a:pPr lvl="1"/>
            <a:r>
              <a:rPr lang="en-US"/>
              <a:t>Colleges need to validate - not available yet</a:t>
            </a:r>
          </a:p>
          <a:p>
            <a:r>
              <a:rPr lang="en-US"/>
              <a:t>Student list: Compiled from enrollment reporting data</a:t>
            </a:r>
          </a:p>
          <a:p>
            <a:pPr lvl="1"/>
            <a:r>
              <a:rPr lang="en-US"/>
              <a:t>Colleges need to validate and augment with additional data</a:t>
            </a:r>
          </a:p>
          <a:p>
            <a:r>
              <a:rPr lang="en-US"/>
              <a:t>Program list: Compiled from enrollment reporting data</a:t>
            </a:r>
          </a:p>
          <a:p>
            <a:pPr lvl="1"/>
            <a:r>
              <a:rPr lang="en-US"/>
              <a:t>Colleges need to validate and augment with additional data</a:t>
            </a:r>
          </a:p>
        </p:txBody>
      </p:sp>
      <p:sp>
        <p:nvSpPr>
          <p:cNvPr id="4" name="Slide Number Placeholder 3">
            <a:extLst>
              <a:ext uri="{FF2B5EF4-FFF2-40B4-BE49-F238E27FC236}">
                <a16:creationId xmlns:a16="http://schemas.microsoft.com/office/drawing/2014/main" id="{FDE082BC-1CF5-2A40-21DE-4F8AAB9D3879}"/>
              </a:ext>
            </a:extLst>
          </p:cNvPr>
          <p:cNvSpPr>
            <a:spLocks noGrp="1"/>
          </p:cNvSpPr>
          <p:nvPr>
            <p:ph type="sldNum" sz="quarter" idx="12"/>
          </p:nvPr>
        </p:nvSpPr>
        <p:spPr/>
        <p:txBody>
          <a:bodyPr/>
          <a:lstStyle/>
          <a:p>
            <a:fld id="{DEE5BC03-7CE3-4FE3-BC0A-0ACCA8AC1F24}" type="slidenum">
              <a:rPr lang="en-US" smtClean="0"/>
              <a:pPr/>
              <a:t>31</a:t>
            </a:fld>
            <a:endParaRPr lang="en-US"/>
          </a:p>
        </p:txBody>
      </p:sp>
    </p:spTree>
    <p:extLst>
      <p:ext uri="{BB962C8B-B14F-4D97-AF65-F5344CB8AC3E}">
        <p14:creationId xmlns:p14="http://schemas.microsoft.com/office/powerpoint/2010/main" val="1235294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FC53-C4D5-733D-7FE8-DE54415213DF}"/>
              </a:ext>
            </a:extLst>
          </p:cNvPr>
          <p:cNvSpPr>
            <a:spLocks noGrp="1"/>
          </p:cNvSpPr>
          <p:nvPr>
            <p:ph type="title"/>
          </p:nvPr>
        </p:nvSpPr>
        <p:spPr/>
        <p:txBody>
          <a:bodyPr/>
          <a:lstStyle/>
          <a:p>
            <a:r>
              <a:rPr lang="en-US"/>
              <a:t>SBCTC</a:t>
            </a:r>
          </a:p>
        </p:txBody>
      </p:sp>
      <p:sp>
        <p:nvSpPr>
          <p:cNvPr id="3" name="Content Placeholder 2">
            <a:extLst>
              <a:ext uri="{FF2B5EF4-FFF2-40B4-BE49-F238E27FC236}">
                <a16:creationId xmlns:a16="http://schemas.microsoft.com/office/drawing/2014/main" id="{C3512667-389D-AE58-9723-5ACDB040ED19}"/>
              </a:ext>
            </a:extLst>
          </p:cNvPr>
          <p:cNvSpPr>
            <a:spLocks noGrp="1"/>
          </p:cNvSpPr>
          <p:nvPr>
            <p:ph idx="1"/>
          </p:nvPr>
        </p:nvSpPr>
        <p:spPr>
          <a:xfrm>
            <a:off x="536860" y="2415154"/>
            <a:ext cx="8336975" cy="4068771"/>
          </a:xfrm>
        </p:spPr>
        <p:txBody>
          <a:bodyPr lIns="91440" tIns="45720" rIns="91440" bIns="45720" anchor="t"/>
          <a:lstStyle/>
          <a:p>
            <a:r>
              <a:rPr lang="en-US"/>
              <a:t>Working with </a:t>
            </a:r>
            <a:r>
              <a:rPr lang="en-US" err="1"/>
              <a:t>CTCLink</a:t>
            </a:r>
            <a:r>
              <a:rPr lang="en-US"/>
              <a:t> FA team and Query team</a:t>
            </a:r>
          </a:p>
          <a:p>
            <a:r>
              <a:rPr lang="en-US"/>
              <a:t>Working on building query/</a:t>
            </a:r>
            <a:r>
              <a:rPr lang="en-US" err="1"/>
              <a:t>ies</a:t>
            </a:r>
            <a:r>
              <a:rPr lang="en-US"/>
              <a:t> to support colleges in additional reporting requirements</a:t>
            </a:r>
          </a:p>
          <a:p>
            <a:pPr lvl="1"/>
            <a:r>
              <a:rPr lang="en-US"/>
              <a:t>Exact fields/layout still underway</a:t>
            </a:r>
          </a:p>
          <a:p>
            <a:r>
              <a:rPr lang="en-US"/>
              <a:t>Goal is to cover almost all required fields but colleges will be responsible for some additional fields </a:t>
            </a:r>
          </a:p>
        </p:txBody>
      </p:sp>
      <p:sp>
        <p:nvSpPr>
          <p:cNvPr id="4" name="Slide Number Placeholder 3">
            <a:extLst>
              <a:ext uri="{FF2B5EF4-FFF2-40B4-BE49-F238E27FC236}">
                <a16:creationId xmlns:a16="http://schemas.microsoft.com/office/drawing/2014/main" id="{FDE082BC-1CF5-2A40-21DE-4F8AAB9D3879}"/>
              </a:ext>
            </a:extLst>
          </p:cNvPr>
          <p:cNvSpPr>
            <a:spLocks noGrp="1"/>
          </p:cNvSpPr>
          <p:nvPr>
            <p:ph type="sldNum" sz="quarter" idx="12"/>
          </p:nvPr>
        </p:nvSpPr>
        <p:spPr/>
        <p:txBody>
          <a:bodyPr/>
          <a:lstStyle/>
          <a:p>
            <a:fld id="{DEE5BC03-7CE3-4FE3-BC0A-0ACCA8AC1F24}" type="slidenum">
              <a:rPr lang="en-US" smtClean="0"/>
              <a:pPr/>
              <a:t>32</a:t>
            </a:fld>
            <a:endParaRPr lang="en-US"/>
          </a:p>
        </p:txBody>
      </p:sp>
    </p:spTree>
    <p:extLst>
      <p:ext uri="{BB962C8B-B14F-4D97-AF65-F5344CB8AC3E}">
        <p14:creationId xmlns:p14="http://schemas.microsoft.com/office/powerpoint/2010/main" val="1220212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0A6-C9A3-0DE0-B294-75F2C6D20AEC}"/>
              </a:ext>
            </a:extLst>
          </p:cNvPr>
          <p:cNvSpPr>
            <a:spLocks noGrp="1"/>
          </p:cNvSpPr>
          <p:nvPr>
            <p:ph type="title"/>
          </p:nvPr>
        </p:nvSpPr>
        <p:spPr/>
        <p:txBody>
          <a:bodyPr/>
          <a:lstStyle/>
          <a:p>
            <a:r>
              <a:rPr lang="en-US"/>
              <a:t>colleges</a:t>
            </a:r>
          </a:p>
        </p:txBody>
      </p:sp>
      <p:sp>
        <p:nvSpPr>
          <p:cNvPr id="3" name="Content Placeholder 2">
            <a:extLst>
              <a:ext uri="{FF2B5EF4-FFF2-40B4-BE49-F238E27FC236}">
                <a16:creationId xmlns:a16="http://schemas.microsoft.com/office/drawing/2014/main" id="{4B3B7683-36C9-E47B-5AA7-BBDA631F05F8}"/>
              </a:ext>
            </a:extLst>
          </p:cNvPr>
          <p:cNvSpPr>
            <a:spLocks noGrp="1"/>
          </p:cNvSpPr>
          <p:nvPr>
            <p:ph idx="1"/>
          </p:nvPr>
        </p:nvSpPr>
        <p:spPr/>
        <p:txBody>
          <a:bodyPr/>
          <a:lstStyle/>
          <a:p>
            <a:r>
              <a:rPr lang="en-US" sz="2400"/>
              <a:t>RPC is primary point of communication for queries, but a GE listserv has been requested</a:t>
            </a:r>
          </a:p>
          <a:p>
            <a:r>
              <a:rPr lang="en-US" sz="2400"/>
              <a:t>RPC will have a GE workgroup for this year and upcoming years</a:t>
            </a:r>
          </a:p>
          <a:p>
            <a:r>
              <a:rPr lang="en-US" sz="2400"/>
              <a:t>Completers list – when available, review and apply exclusions and identify missing completers. Exclusions include:</a:t>
            </a:r>
          </a:p>
          <a:p>
            <a:pPr lvl="1"/>
            <a:r>
              <a:rPr lang="en-US"/>
              <a:t>Deceased students</a:t>
            </a:r>
          </a:p>
          <a:p>
            <a:pPr lvl="1"/>
            <a:r>
              <a:rPr lang="en-US"/>
              <a:t>Students enrolled in a CTP program</a:t>
            </a:r>
          </a:p>
          <a:p>
            <a:pPr lvl="1"/>
            <a:r>
              <a:rPr lang="en-US"/>
              <a:t>Students enrolled in approved prison programs</a:t>
            </a:r>
          </a:p>
        </p:txBody>
      </p:sp>
      <p:sp>
        <p:nvSpPr>
          <p:cNvPr id="4" name="Slide Number Placeholder 3">
            <a:extLst>
              <a:ext uri="{FF2B5EF4-FFF2-40B4-BE49-F238E27FC236}">
                <a16:creationId xmlns:a16="http://schemas.microsoft.com/office/drawing/2014/main" id="{CE0442A2-A231-2C7B-52E7-F5A7954BE995}"/>
              </a:ext>
            </a:extLst>
          </p:cNvPr>
          <p:cNvSpPr>
            <a:spLocks noGrp="1"/>
          </p:cNvSpPr>
          <p:nvPr>
            <p:ph type="sldNum" sz="quarter" idx="12"/>
          </p:nvPr>
        </p:nvSpPr>
        <p:spPr/>
        <p:txBody>
          <a:bodyPr/>
          <a:lstStyle/>
          <a:p>
            <a:fld id="{DEE5BC03-7CE3-4FE3-BC0A-0ACCA8AC1F24}" type="slidenum">
              <a:rPr lang="en-US" smtClean="0"/>
              <a:pPr/>
              <a:t>33</a:t>
            </a:fld>
            <a:endParaRPr lang="en-US"/>
          </a:p>
        </p:txBody>
      </p:sp>
    </p:spTree>
    <p:extLst>
      <p:ext uri="{BB962C8B-B14F-4D97-AF65-F5344CB8AC3E}">
        <p14:creationId xmlns:p14="http://schemas.microsoft.com/office/powerpoint/2010/main" val="2220174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A297-87FB-36E8-368F-C35B9DE1D5F7}"/>
              </a:ext>
            </a:extLst>
          </p:cNvPr>
          <p:cNvSpPr>
            <a:spLocks noGrp="1"/>
          </p:cNvSpPr>
          <p:nvPr>
            <p:ph type="title"/>
          </p:nvPr>
        </p:nvSpPr>
        <p:spPr/>
        <p:txBody>
          <a:bodyPr/>
          <a:lstStyle/>
          <a:p>
            <a:r>
              <a:rPr lang="en-US"/>
              <a:t>colleges</a:t>
            </a:r>
          </a:p>
        </p:txBody>
      </p:sp>
      <p:sp>
        <p:nvSpPr>
          <p:cNvPr id="3" name="Content Placeholder 2">
            <a:extLst>
              <a:ext uri="{FF2B5EF4-FFF2-40B4-BE49-F238E27FC236}">
                <a16:creationId xmlns:a16="http://schemas.microsoft.com/office/drawing/2014/main" id="{B98A2D54-B8B2-0A85-3414-57EC6B9BE14B}"/>
              </a:ext>
            </a:extLst>
          </p:cNvPr>
          <p:cNvSpPr>
            <a:spLocks noGrp="1"/>
          </p:cNvSpPr>
          <p:nvPr>
            <p:ph idx="1"/>
          </p:nvPr>
        </p:nvSpPr>
        <p:spPr/>
        <p:txBody>
          <a:bodyPr/>
          <a:lstStyle/>
          <a:p>
            <a:r>
              <a:rPr lang="en-US"/>
              <a:t>Student lists</a:t>
            </a:r>
          </a:p>
          <a:p>
            <a:pPr lvl="1"/>
            <a:r>
              <a:rPr lang="en-US"/>
              <a:t>Run SBCTC query and merge with the Student List</a:t>
            </a:r>
          </a:p>
          <a:p>
            <a:pPr lvl="1"/>
            <a:r>
              <a:rPr lang="en-US"/>
              <a:t>Pull any remaining fields</a:t>
            </a:r>
          </a:p>
          <a:p>
            <a:pPr lvl="2"/>
            <a:r>
              <a:rPr lang="en-US"/>
              <a:t>CTP program indicator</a:t>
            </a:r>
          </a:p>
          <a:p>
            <a:pPr lvl="2"/>
            <a:r>
              <a:rPr lang="en-US"/>
              <a:t>Prison program indicator</a:t>
            </a:r>
          </a:p>
          <a:p>
            <a:pPr lvl="2"/>
            <a:r>
              <a:rPr lang="en-US"/>
              <a:t>Invalid flag</a:t>
            </a:r>
          </a:p>
          <a:p>
            <a:pPr lvl="2"/>
            <a:r>
              <a:rPr lang="en-US"/>
              <a:t>GE program flag (Summer will assist with this)</a:t>
            </a:r>
          </a:p>
          <a:p>
            <a:endParaRPr lang="en-US"/>
          </a:p>
          <a:p>
            <a:endParaRPr lang="en-US"/>
          </a:p>
        </p:txBody>
      </p:sp>
      <p:sp>
        <p:nvSpPr>
          <p:cNvPr id="4" name="Slide Number Placeholder 3">
            <a:extLst>
              <a:ext uri="{FF2B5EF4-FFF2-40B4-BE49-F238E27FC236}">
                <a16:creationId xmlns:a16="http://schemas.microsoft.com/office/drawing/2014/main" id="{03D34B24-9972-E636-6920-1F6DFA7364A9}"/>
              </a:ext>
            </a:extLst>
          </p:cNvPr>
          <p:cNvSpPr>
            <a:spLocks noGrp="1"/>
          </p:cNvSpPr>
          <p:nvPr>
            <p:ph type="sldNum" sz="quarter" idx="12"/>
          </p:nvPr>
        </p:nvSpPr>
        <p:spPr/>
        <p:txBody>
          <a:bodyPr/>
          <a:lstStyle/>
          <a:p>
            <a:fld id="{DEE5BC03-7CE3-4FE3-BC0A-0ACCA8AC1F24}" type="slidenum">
              <a:rPr lang="en-US" smtClean="0"/>
              <a:pPr/>
              <a:t>34</a:t>
            </a:fld>
            <a:endParaRPr lang="en-US"/>
          </a:p>
        </p:txBody>
      </p:sp>
    </p:spTree>
    <p:extLst>
      <p:ext uri="{BB962C8B-B14F-4D97-AF65-F5344CB8AC3E}">
        <p14:creationId xmlns:p14="http://schemas.microsoft.com/office/powerpoint/2010/main" val="164858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2F71-FA6E-C63F-B400-2E00F0AC2FFB}"/>
              </a:ext>
            </a:extLst>
          </p:cNvPr>
          <p:cNvSpPr>
            <a:spLocks noGrp="1"/>
          </p:cNvSpPr>
          <p:nvPr>
            <p:ph type="title"/>
          </p:nvPr>
        </p:nvSpPr>
        <p:spPr/>
        <p:txBody>
          <a:bodyPr/>
          <a:lstStyle/>
          <a:p>
            <a:r>
              <a:rPr lang="en-US"/>
              <a:t>colleges</a:t>
            </a:r>
          </a:p>
        </p:txBody>
      </p:sp>
      <p:sp>
        <p:nvSpPr>
          <p:cNvPr id="3" name="Content Placeholder 2">
            <a:extLst>
              <a:ext uri="{FF2B5EF4-FFF2-40B4-BE49-F238E27FC236}">
                <a16:creationId xmlns:a16="http://schemas.microsoft.com/office/drawing/2014/main" id="{0EBFDF4D-A923-8B2B-B94D-4D88280C72C1}"/>
              </a:ext>
            </a:extLst>
          </p:cNvPr>
          <p:cNvSpPr>
            <a:spLocks noGrp="1"/>
          </p:cNvSpPr>
          <p:nvPr>
            <p:ph idx="1"/>
          </p:nvPr>
        </p:nvSpPr>
        <p:spPr/>
        <p:txBody>
          <a:bodyPr/>
          <a:lstStyle/>
          <a:p>
            <a:r>
              <a:rPr lang="en-US"/>
              <a:t>Program lists</a:t>
            </a:r>
          </a:p>
          <a:p>
            <a:pPr lvl="1"/>
            <a:r>
              <a:rPr lang="en-US"/>
              <a:t>Won’t be available until student lists are complete</a:t>
            </a:r>
          </a:p>
          <a:p>
            <a:pPr lvl="1"/>
            <a:r>
              <a:rPr lang="en-US"/>
              <a:t>State licensure (but SBCTC is compiling a list of programs and will help with collecting data where available) - not required if unavailable</a:t>
            </a:r>
          </a:p>
          <a:p>
            <a:pPr lvl="1"/>
            <a:r>
              <a:rPr lang="en-US"/>
              <a:t>Industry accreditation</a:t>
            </a:r>
          </a:p>
          <a:p>
            <a:pPr lvl="1"/>
            <a:endParaRPr lang="en-US"/>
          </a:p>
          <a:p>
            <a:endParaRPr lang="en-US"/>
          </a:p>
        </p:txBody>
      </p:sp>
      <p:sp>
        <p:nvSpPr>
          <p:cNvPr id="4" name="Slide Number Placeholder 3">
            <a:extLst>
              <a:ext uri="{FF2B5EF4-FFF2-40B4-BE49-F238E27FC236}">
                <a16:creationId xmlns:a16="http://schemas.microsoft.com/office/drawing/2014/main" id="{C4C86026-1579-7776-9C0A-5DDD7AF03FA2}"/>
              </a:ext>
            </a:extLst>
          </p:cNvPr>
          <p:cNvSpPr>
            <a:spLocks noGrp="1"/>
          </p:cNvSpPr>
          <p:nvPr>
            <p:ph type="sldNum" sz="quarter" idx="12"/>
          </p:nvPr>
        </p:nvSpPr>
        <p:spPr/>
        <p:txBody>
          <a:bodyPr/>
          <a:lstStyle/>
          <a:p>
            <a:fld id="{DEE5BC03-7CE3-4FE3-BC0A-0ACCA8AC1F24}" type="slidenum">
              <a:rPr lang="en-US" smtClean="0"/>
              <a:pPr/>
              <a:t>35</a:t>
            </a:fld>
            <a:endParaRPr lang="en-US"/>
          </a:p>
        </p:txBody>
      </p:sp>
    </p:spTree>
    <p:extLst>
      <p:ext uri="{BB962C8B-B14F-4D97-AF65-F5344CB8AC3E}">
        <p14:creationId xmlns:p14="http://schemas.microsoft.com/office/powerpoint/2010/main" val="3020141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1361-742C-2C65-A7B0-502FAA0630E1}"/>
              </a:ext>
            </a:extLst>
          </p:cNvPr>
          <p:cNvSpPr>
            <a:spLocks noGrp="1"/>
          </p:cNvSpPr>
          <p:nvPr>
            <p:ph type="title"/>
          </p:nvPr>
        </p:nvSpPr>
        <p:spPr/>
        <p:txBody>
          <a:bodyPr lIns="91440" tIns="45720" rIns="91440" bIns="45720" anchor="t"/>
          <a:lstStyle/>
          <a:p>
            <a:r>
              <a:rPr lang="en-US"/>
              <a:t>Metrics</a:t>
            </a:r>
          </a:p>
        </p:txBody>
      </p:sp>
      <p:sp>
        <p:nvSpPr>
          <p:cNvPr id="3" name="Content Placeholder 2">
            <a:extLst>
              <a:ext uri="{FF2B5EF4-FFF2-40B4-BE49-F238E27FC236}">
                <a16:creationId xmlns:a16="http://schemas.microsoft.com/office/drawing/2014/main" id="{682741EC-3B7E-4269-D381-6A48FEC6A7E2}"/>
              </a:ext>
            </a:extLst>
          </p:cNvPr>
          <p:cNvSpPr>
            <a:spLocks noGrp="1"/>
          </p:cNvSpPr>
          <p:nvPr>
            <p:ph idx="1"/>
          </p:nvPr>
        </p:nvSpPr>
        <p:spPr/>
        <p:txBody>
          <a:bodyPr lIns="91440" tIns="45720" rIns="91440" bIns="45720" anchor="t"/>
          <a:lstStyle/>
          <a:p>
            <a:r>
              <a:rPr lang="en-US" sz="2400"/>
              <a:t>In January, DoE will do calculations of Debt to earnings (D/E) and Earnings Premium (EP) calculations using Employment Security data. Metrics are aligned with WA state data for thresholds.</a:t>
            </a:r>
          </a:p>
          <a:p>
            <a:r>
              <a:rPr lang="en-US" sz="2400"/>
              <a:t>Programs that fail one or both metrics will have mandatory notification process – SBCTC will provide guidance and communication materials. </a:t>
            </a:r>
          </a:p>
          <a:p>
            <a:r>
              <a:rPr lang="en-US" sz="2400"/>
              <a:t>Support for GE programs that fail one or both metrics will be available</a:t>
            </a:r>
          </a:p>
        </p:txBody>
      </p:sp>
      <p:sp>
        <p:nvSpPr>
          <p:cNvPr id="4" name="Slide Number Placeholder 3">
            <a:extLst>
              <a:ext uri="{FF2B5EF4-FFF2-40B4-BE49-F238E27FC236}">
                <a16:creationId xmlns:a16="http://schemas.microsoft.com/office/drawing/2014/main" id="{B5E9A21C-8EC1-24D7-862A-3E6DCE8E6D2D}"/>
              </a:ext>
            </a:extLst>
          </p:cNvPr>
          <p:cNvSpPr>
            <a:spLocks noGrp="1"/>
          </p:cNvSpPr>
          <p:nvPr>
            <p:ph type="sldNum" sz="quarter" idx="12"/>
          </p:nvPr>
        </p:nvSpPr>
        <p:spPr/>
        <p:txBody>
          <a:bodyPr/>
          <a:lstStyle/>
          <a:p>
            <a:fld id="{DEE5BC03-7CE3-4FE3-BC0A-0ACCA8AC1F24}" type="slidenum">
              <a:rPr lang="en-US" smtClean="0"/>
              <a:pPr/>
              <a:t>36</a:t>
            </a:fld>
            <a:endParaRPr lang="en-US"/>
          </a:p>
        </p:txBody>
      </p:sp>
    </p:spTree>
    <p:extLst>
      <p:ext uri="{BB962C8B-B14F-4D97-AF65-F5344CB8AC3E}">
        <p14:creationId xmlns:p14="http://schemas.microsoft.com/office/powerpoint/2010/main" val="284704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521D-2D47-B706-7DA6-1567F22DD46E}"/>
              </a:ext>
            </a:extLst>
          </p:cNvPr>
          <p:cNvSpPr>
            <a:spLocks noGrp="1"/>
          </p:cNvSpPr>
          <p:nvPr>
            <p:ph type="title"/>
          </p:nvPr>
        </p:nvSpPr>
        <p:spPr/>
        <p:txBody>
          <a:bodyPr lIns="91440" tIns="45720" rIns="91440" bIns="45720" anchor="t"/>
          <a:lstStyle/>
          <a:p>
            <a:r>
              <a:rPr lang="en-US"/>
              <a:t>One other thing</a:t>
            </a:r>
          </a:p>
        </p:txBody>
      </p:sp>
      <p:sp>
        <p:nvSpPr>
          <p:cNvPr id="3" name="Content Placeholder 2">
            <a:extLst>
              <a:ext uri="{FF2B5EF4-FFF2-40B4-BE49-F238E27FC236}">
                <a16:creationId xmlns:a16="http://schemas.microsoft.com/office/drawing/2014/main" id="{5D1F4DDC-E072-2AA8-293E-D22752546297}"/>
              </a:ext>
            </a:extLst>
          </p:cNvPr>
          <p:cNvSpPr>
            <a:spLocks noGrp="1"/>
          </p:cNvSpPr>
          <p:nvPr>
            <p:ph idx="1"/>
          </p:nvPr>
        </p:nvSpPr>
        <p:spPr/>
        <p:txBody>
          <a:bodyPr lIns="91440" tIns="45720" rIns="91440" bIns="45720" anchor="t"/>
          <a:lstStyle/>
          <a:p>
            <a:r>
              <a:rPr lang="en-US"/>
              <a:t>The proposed changed to reduce maximum length of Title IV programs to 100% (from 150%) of hours described for licensure or certification is still on hold. </a:t>
            </a:r>
          </a:p>
          <a:p>
            <a:r>
              <a:rPr lang="en-US" b="1" i="1"/>
              <a:t>No need to take any action at the moment!</a:t>
            </a:r>
          </a:p>
        </p:txBody>
      </p:sp>
      <p:sp>
        <p:nvSpPr>
          <p:cNvPr id="4" name="Slide Number Placeholder 3">
            <a:extLst>
              <a:ext uri="{FF2B5EF4-FFF2-40B4-BE49-F238E27FC236}">
                <a16:creationId xmlns:a16="http://schemas.microsoft.com/office/drawing/2014/main" id="{52BA5A08-7238-C667-EFF4-C2C3FBE6F71D}"/>
              </a:ext>
            </a:extLst>
          </p:cNvPr>
          <p:cNvSpPr>
            <a:spLocks noGrp="1"/>
          </p:cNvSpPr>
          <p:nvPr>
            <p:ph type="sldNum" sz="quarter" idx="12"/>
          </p:nvPr>
        </p:nvSpPr>
        <p:spPr/>
        <p:txBody>
          <a:bodyPr/>
          <a:lstStyle/>
          <a:p>
            <a:fld id="{DEE5BC03-7CE3-4FE3-BC0A-0ACCA8AC1F24}" type="slidenum">
              <a:rPr lang="en-US" smtClean="0"/>
              <a:pPr/>
              <a:t>37</a:t>
            </a:fld>
            <a:endParaRPr lang="en-US"/>
          </a:p>
        </p:txBody>
      </p:sp>
    </p:spTree>
    <p:extLst>
      <p:ext uri="{BB962C8B-B14F-4D97-AF65-F5344CB8AC3E}">
        <p14:creationId xmlns:p14="http://schemas.microsoft.com/office/powerpoint/2010/main" val="443140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0D15-6DBB-C92A-A87B-CAE117906CC3}"/>
              </a:ext>
            </a:extLst>
          </p:cNvPr>
          <p:cNvSpPr>
            <a:spLocks noGrp="1"/>
          </p:cNvSpPr>
          <p:nvPr>
            <p:ph type="title"/>
          </p:nvPr>
        </p:nvSpPr>
        <p:spPr/>
        <p:txBody>
          <a:bodyPr lIns="91440" tIns="45720" rIns="91440" bIns="45720" anchor="t"/>
          <a:lstStyle/>
          <a:p>
            <a:r>
              <a:rPr lang="en-US"/>
              <a:t>Useful links</a:t>
            </a:r>
          </a:p>
        </p:txBody>
      </p:sp>
      <p:sp>
        <p:nvSpPr>
          <p:cNvPr id="3" name="Content Placeholder 2">
            <a:extLst>
              <a:ext uri="{FF2B5EF4-FFF2-40B4-BE49-F238E27FC236}">
                <a16:creationId xmlns:a16="http://schemas.microsoft.com/office/drawing/2014/main" id="{8A3A46E7-93E7-1EE7-3A3E-55A6BBFCA824}"/>
              </a:ext>
            </a:extLst>
          </p:cNvPr>
          <p:cNvSpPr>
            <a:spLocks noGrp="1"/>
          </p:cNvSpPr>
          <p:nvPr>
            <p:ph idx="1"/>
          </p:nvPr>
        </p:nvSpPr>
        <p:spPr/>
        <p:txBody>
          <a:bodyPr lIns="91440" tIns="45720" rIns="91440" bIns="45720" anchor="t"/>
          <a:lstStyle/>
          <a:p>
            <a:r>
              <a:rPr lang="en-US"/>
              <a:t>GE/FVT </a:t>
            </a:r>
            <a:r>
              <a:rPr lang="en-US">
                <a:hlinkClick r:id="rId3"/>
              </a:rPr>
              <a:t>User Guide</a:t>
            </a:r>
            <a:r>
              <a:rPr lang="en-US"/>
              <a:t> - describes fields</a:t>
            </a:r>
          </a:p>
          <a:p>
            <a:r>
              <a:rPr lang="en-US">
                <a:hlinkClick r:id="rId4"/>
              </a:rPr>
              <a:t>Notices</a:t>
            </a:r>
            <a:r>
              <a:rPr lang="en-US"/>
              <a:t> – read the notices – titles are misleading and not updated</a:t>
            </a:r>
          </a:p>
          <a:p>
            <a:r>
              <a:rPr lang="en-US">
                <a:hlinkClick r:id="rId5"/>
              </a:rPr>
              <a:t>First analysis of program metrics</a:t>
            </a:r>
          </a:p>
          <a:p>
            <a:r>
              <a:rPr lang="en-US">
                <a:hlinkClick r:id="rId6"/>
              </a:rPr>
              <a:t>National Student Clearing House </a:t>
            </a:r>
            <a:r>
              <a:rPr lang="en-US"/>
              <a:t> - NSC reference pages</a:t>
            </a:r>
          </a:p>
        </p:txBody>
      </p:sp>
      <p:sp>
        <p:nvSpPr>
          <p:cNvPr id="4" name="Slide Number Placeholder 3">
            <a:extLst>
              <a:ext uri="{FF2B5EF4-FFF2-40B4-BE49-F238E27FC236}">
                <a16:creationId xmlns:a16="http://schemas.microsoft.com/office/drawing/2014/main" id="{5AEBEB31-4282-C3F6-1862-3DACF01A53D5}"/>
              </a:ext>
            </a:extLst>
          </p:cNvPr>
          <p:cNvSpPr>
            <a:spLocks noGrp="1"/>
          </p:cNvSpPr>
          <p:nvPr>
            <p:ph type="sldNum" sz="quarter" idx="12"/>
          </p:nvPr>
        </p:nvSpPr>
        <p:spPr/>
        <p:txBody>
          <a:bodyPr/>
          <a:lstStyle/>
          <a:p>
            <a:fld id="{DEE5BC03-7CE3-4FE3-BC0A-0ACCA8AC1F24}" type="slidenum">
              <a:rPr lang="en-US" smtClean="0"/>
              <a:pPr/>
              <a:t>38</a:t>
            </a:fld>
            <a:endParaRPr lang="en-US"/>
          </a:p>
        </p:txBody>
      </p:sp>
    </p:spTree>
    <p:extLst>
      <p:ext uri="{BB962C8B-B14F-4D97-AF65-F5344CB8AC3E}">
        <p14:creationId xmlns:p14="http://schemas.microsoft.com/office/powerpoint/2010/main" val="698062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5EA2-956E-EE6B-5393-DBC3C3287CA4}"/>
              </a:ext>
            </a:extLst>
          </p:cNvPr>
          <p:cNvSpPr>
            <a:spLocks noGrp="1"/>
          </p:cNvSpPr>
          <p:nvPr>
            <p:ph type="title"/>
          </p:nvPr>
        </p:nvSpPr>
        <p:spPr/>
        <p:txBody>
          <a:bodyPr lIns="91440" tIns="45720" rIns="91440" bIns="45720" anchor="t"/>
          <a:lstStyle/>
          <a:p>
            <a:r>
              <a:rPr lang="en-US"/>
              <a:t>questions</a:t>
            </a:r>
          </a:p>
        </p:txBody>
      </p:sp>
      <p:sp>
        <p:nvSpPr>
          <p:cNvPr id="3" name="Content Placeholder 2">
            <a:extLst>
              <a:ext uri="{FF2B5EF4-FFF2-40B4-BE49-F238E27FC236}">
                <a16:creationId xmlns:a16="http://schemas.microsoft.com/office/drawing/2014/main" id="{FFD375C5-AFE6-2149-FEE8-C24B4A862CB1}"/>
              </a:ext>
            </a:extLst>
          </p:cNvPr>
          <p:cNvSpPr>
            <a:spLocks noGrp="1"/>
          </p:cNvSpPr>
          <p:nvPr>
            <p:ph idx="1"/>
          </p:nvPr>
        </p:nvSpPr>
        <p:spPr/>
        <p:txBody>
          <a:bodyPr lIns="91440" tIns="45720" rIns="91440" bIns="45720" anchor="t"/>
          <a:lstStyle/>
          <a:p>
            <a:r>
              <a:rPr lang="en-US"/>
              <a:t>Bear with us while we let </a:t>
            </a:r>
            <a:r>
              <a:rPr lang="en-US" err="1"/>
              <a:t>CTCLink</a:t>
            </a:r>
            <a:r>
              <a:rPr lang="en-US"/>
              <a:t> FA team support FA offices at start of fall quarter</a:t>
            </a:r>
          </a:p>
          <a:p>
            <a:r>
              <a:rPr lang="en-US"/>
              <a:t>We are happy to meet with colleges/college teams if you need us to walk through things with your college groups.</a:t>
            </a:r>
          </a:p>
          <a:p>
            <a:r>
              <a:rPr lang="en-US"/>
              <a:t>A 'GE/FVT' listserv has been requested.</a:t>
            </a:r>
          </a:p>
          <a:p>
            <a:r>
              <a:rPr lang="en-US">
                <a:hlinkClick r:id="rId3"/>
              </a:rPr>
              <a:t>Skenesson@sbctc.edu</a:t>
            </a:r>
            <a:endParaRPr lang="en-US"/>
          </a:p>
          <a:p>
            <a:endParaRPr lang="en-US"/>
          </a:p>
        </p:txBody>
      </p:sp>
      <p:sp>
        <p:nvSpPr>
          <p:cNvPr id="4" name="Slide Number Placeholder 3">
            <a:extLst>
              <a:ext uri="{FF2B5EF4-FFF2-40B4-BE49-F238E27FC236}">
                <a16:creationId xmlns:a16="http://schemas.microsoft.com/office/drawing/2014/main" id="{277E07E2-E1E1-C6BE-ACC9-E509F125C232}"/>
              </a:ext>
            </a:extLst>
          </p:cNvPr>
          <p:cNvSpPr>
            <a:spLocks noGrp="1"/>
          </p:cNvSpPr>
          <p:nvPr>
            <p:ph type="sldNum" sz="quarter" idx="12"/>
          </p:nvPr>
        </p:nvSpPr>
        <p:spPr/>
        <p:txBody>
          <a:bodyPr/>
          <a:lstStyle/>
          <a:p>
            <a:fld id="{DEE5BC03-7CE3-4FE3-BC0A-0ACCA8AC1F24}" type="slidenum">
              <a:rPr lang="en-US" smtClean="0"/>
              <a:pPr/>
              <a:t>39</a:t>
            </a:fld>
            <a:endParaRPr lang="en-US"/>
          </a:p>
        </p:txBody>
      </p:sp>
    </p:spTree>
    <p:extLst>
      <p:ext uri="{BB962C8B-B14F-4D97-AF65-F5344CB8AC3E}">
        <p14:creationId xmlns:p14="http://schemas.microsoft.com/office/powerpoint/2010/main" val="169036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0493-9487-CBE0-24DA-D9D3E50326FE}"/>
              </a:ext>
            </a:extLst>
          </p:cNvPr>
          <p:cNvSpPr>
            <a:spLocks noGrp="1"/>
          </p:cNvSpPr>
          <p:nvPr>
            <p:ph type="title"/>
          </p:nvPr>
        </p:nvSpPr>
        <p:spPr/>
        <p:txBody>
          <a:bodyPr lIns="91440" tIns="45720" rIns="91440" bIns="45720" anchor="ctr"/>
          <a:lstStyle/>
          <a:p>
            <a:r>
              <a:rPr lang="en-US" sz="3200" b="1">
                <a:latin typeface="Calibri"/>
                <a:cs typeface="Calibri"/>
              </a:rPr>
              <a:t>Expiration Dates for Certifications</a:t>
            </a:r>
            <a:endParaRPr lang="en-US" sz="3200"/>
          </a:p>
        </p:txBody>
      </p:sp>
      <p:sp>
        <p:nvSpPr>
          <p:cNvPr id="3" name="Content Placeholder 2">
            <a:extLst>
              <a:ext uri="{FF2B5EF4-FFF2-40B4-BE49-F238E27FC236}">
                <a16:creationId xmlns:a16="http://schemas.microsoft.com/office/drawing/2014/main" id="{8ED22630-9391-49B2-7976-5E62A32AADE9}"/>
              </a:ext>
            </a:extLst>
          </p:cNvPr>
          <p:cNvSpPr>
            <a:spLocks noGrp="1"/>
          </p:cNvSpPr>
          <p:nvPr>
            <p:ph idx="1"/>
          </p:nvPr>
        </p:nvSpPr>
        <p:spPr/>
        <p:txBody>
          <a:bodyPr lIns="91440" tIns="45720" rIns="91440" bIns="45720" anchor="t"/>
          <a:lstStyle/>
          <a:p>
            <a:r>
              <a:rPr lang="en-US" sz="2000">
                <a:ea typeface="+mn-lt"/>
                <a:cs typeface="+mn-lt"/>
              </a:rPr>
              <a:t>ProCert uses the following dates as the end-of-term for purposes of tracking certification expirations. These dates are based on the instructors first teaching term.</a:t>
            </a:r>
            <a:endParaRPr lang="en-US" sz="2000"/>
          </a:p>
          <a:p>
            <a:pPr lvl="1"/>
            <a:r>
              <a:rPr lang="en-US" sz="2000">
                <a:ea typeface="+mn-lt"/>
                <a:cs typeface="+mn-lt"/>
              </a:rPr>
              <a:t>Fall Term: December 31</a:t>
            </a:r>
            <a:endParaRPr lang="en-US" sz="2000"/>
          </a:p>
          <a:p>
            <a:pPr lvl="1"/>
            <a:r>
              <a:rPr lang="en-US" sz="2000">
                <a:ea typeface="+mn-lt"/>
                <a:cs typeface="+mn-lt"/>
              </a:rPr>
              <a:t>Winter Term: March 31</a:t>
            </a:r>
            <a:endParaRPr lang="en-US" sz="2000"/>
          </a:p>
          <a:p>
            <a:pPr lvl="1"/>
            <a:r>
              <a:rPr lang="en-US" sz="2000">
                <a:ea typeface="+mn-lt"/>
                <a:cs typeface="+mn-lt"/>
              </a:rPr>
              <a:t>Spring Term: June 30</a:t>
            </a:r>
            <a:endParaRPr lang="en-US" sz="2000"/>
          </a:p>
          <a:p>
            <a:pPr lvl="1"/>
            <a:r>
              <a:rPr lang="en-US" sz="2000">
                <a:ea typeface="+mn-lt"/>
                <a:cs typeface="+mn-lt"/>
              </a:rPr>
              <a:t>Summer Term: December 31 (same as fall)</a:t>
            </a:r>
            <a:endParaRPr lang="en-US" sz="2000"/>
          </a:p>
          <a:p>
            <a:r>
              <a:rPr lang="en-US" sz="2000">
                <a:ea typeface="+mn-lt"/>
                <a:cs typeface="+mn-lt"/>
              </a:rPr>
              <a:t>First term of teaching must be identified in ProCert. Certification end date will be calculated for reminders of certification expiration.</a:t>
            </a:r>
            <a:endParaRPr lang="en-US" sz="2000"/>
          </a:p>
          <a:p>
            <a:endParaRPr lang="en-US"/>
          </a:p>
        </p:txBody>
      </p:sp>
      <p:sp>
        <p:nvSpPr>
          <p:cNvPr id="4" name="Slide Number Placeholder 3">
            <a:extLst>
              <a:ext uri="{FF2B5EF4-FFF2-40B4-BE49-F238E27FC236}">
                <a16:creationId xmlns:a16="http://schemas.microsoft.com/office/drawing/2014/main" id="{D468117D-7E20-A9C3-0051-867D6A966662}"/>
              </a:ext>
            </a:extLst>
          </p:cNvPr>
          <p:cNvSpPr>
            <a:spLocks noGrp="1"/>
          </p:cNvSpPr>
          <p:nvPr>
            <p:ph type="sldNum" sz="quarter" idx="12"/>
          </p:nvPr>
        </p:nvSpPr>
        <p:spPr/>
        <p:txBody>
          <a:bodyPr/>
          <a:lstStyle/>
          <a:p>
            <a:fld id="{DEE5BC03-7CE3-4FE3-BC0A-0ACCA8AC1F24}" type="slidenum">
              <a:rPr lang="en-US" smtClean="0"/>
              <a:pPr/>
              <a:t>4</a:t>
            </a:fld>
            <a:endParaRPr lang="en-US"/>
          </a:p>
        </p:txBody>
      </p:sp>
    </p:spTree>
    <p:extLst>
      <p:ext uri="{BB962C8B-B14F-4D97-AF65-F5344CB8AC3E}">
        <p14:creationId xmlns:p14="http://schemas.microsoft.com/office/powerpoint/2010/main" val="234095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8" y="4203091"/>
            <a:ext cx="8336975" cy="1377618"/>
          </a:xfrm>
        </p:spPr>
        <p:txBody>
          <a:bodyPr/>
          <a:lstStyle/>
          <a:p>
            <a:r>
              <a:rPr lang="en-US" sz="4400"/>
              <a:t>Legislative, program &amp; Funding updates</a:t>
            </a:r>
          </a:p>
        </p:txBody>
      </p:sp>
    </p:spTree>
    <p:extLst>
      <p:ext uri="{BB962C8B-B14F-4D97-AF65-F5344CB8AC3E}">
        <p14:creationId xmlns:p14="http://schemas.microsoft.com/office/powerpoint/2010/main" val="2211955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ED02-3C06-2D41-1C5E-861FE9EF62BC}"/>
              </a:ext>
            </a:extLst>
          </p:cNvPr>
          <p:cNvSpPr>
            <a:spLocks noGrp="1"/>
          </p:cNvSpPr>
          <p:nvPr>
            <p:ph type="title"/>
          </p:nvPr>
        </p:nvSpPr>
        <p:spPr/>
        <p:txBody>
          <a:bodyPr lIns="91440" tIns="45720" rIns="91440" bIns="45720" anchor="t"/>
          <a:lstStyle/>
          <a:p>
            <a:r>
              <a:rPr lang="en-US" sz="3200"/>
              <a:t>2025 legislative session</a:t>
            </a:r>
          </a:p>
        </p:txBody>
      </p:sp>
      <p:sp>
        <p:nvSpPr>
          <p:cNvPr id="3" name="Content Placeholder 2">
            <a:extLst>
              <a:ext uri="{FF2B5EF4-FFF2-40B4-BE49-F238E27FC236}">
                <a16:creationId xmlns:a16="http://schemas.microsoft.com/office/drawing/2014/main" id="{BDA1E77B-69A5-E7FE-E982-6A7A66EDDA49}"/>
              </a:ext>
            </a:extLst>
          </p:cNvPr>
          <p:cNvSpPr>
            <a:spLocks noGrp="1"/>
          </p:cNvSpPr>
          <p:nvPr>
            <p:ph idx="1"/>
          </p:nvPr>
        </p:nvSpPr>
        <p:spPr>
          <a:xfrm>
            <a:off x="536861" y="2797790"/>
            <a:ext cx="8336975" cy="3374411"/>
          </a:xfrm>
        </p:spPr>
        <p:txBody>
          <a:bodyPr lIns="91440" tIns="45720" rIns="91440" bIns="45720" anchor="t"/>
          <a:lstStyle/>
          <a:p>
            <a:r>
              <a:rPr lang="en-US"/>
              <a:t>105 days - "long session" to write the biennial budget</a:t>
            </a:r>
          </a:p>
          <a:p>
            <a:r>
              <a:rPr lang="en-US"/>
              <a:t>January 13 - April 27, 2025</a:t>
            </a:r>
          </a:p>
          <a:p>
            <a:r>
              <a:rPr lang="en-US"/>
              <a:t>Revenue Forecast and Ballot Initiatives</a:t>
            </a:r>
          </a:p>
          <a:p>
            <a:r>
              <a:rPr lang="en-US"/>
              <a:t>Overview of SBCTC Priorities</a:t>
            </a:r>
          </a:p>
          <a:p>
            <a:pPr lvl="1">
              <a:buFont typeface="Courier New" panose="020B0604020202020204" pitchFamily="34" charset="0"/>
              <a:buChar char="o"/>
            </a:pPr>
            <a:r>
              <a:rPr lang="en-US"/>
              <a:t>Competitive Compensation</a:t>
            </a:r>
          </a:p>
          <a:p>
            <a:pPr lvl="1">
              <a:buFont typeface="Courier New" panose="020B0604020202020204" pitchFamily="34" charset="0"/>
              <a:buChar char="o"/>
            </a:pPr>
            <a:r>
              <a:rPr lang="en-US"/>
              <a:t>Increase General Purpose Funding</a:t>
            </a:r>
          </a:p>
        </p:txBody>
      </p:sp>
      <p:sp>
        <p:nvSpPr>
          <p:cNvPr id="4" name="Slide Number Placeholder 3">
            <a:extLst>
              <a:ext uri="{FF2B5EF4-FFF2-40B4-BE49-F238E27FC236}">
                <a16:creationId xmlns:a16="http://schemas.microsoft.com/office/drawing/2014/main" id="{DE7F6F22-4A21-4CDB-1708-0BB78B047FFB}"/>
              </a:ext>
            </a:extLst>
          </p:cNvPr>
          <p:cNvSpPr>
            <a:spLocks noGrp="1"/>
          </p:cNvSpPr>
          <p:nvPr>
            <p:ph type="sldNum" sz="quarter" idx="12"/>
          </p:nvPr>
        </p:nvSpPr>
        <p:spPr/>
        <p:txBody>
          <a:bodyPr/>
          <a:lstStyle/>
          <a:p>
            <a:fld id="{DEE5BC03-7CE3-4FE3-BC0A-0ACCA8AC1F24}" type="slidenum">
              <a:rPr lang="en-US" smtClean="0"/>
              <a:pPr/>
              <a:t>41</a:t>
            </a:fld>
            <a:endParaRPr lang="en-US"/>
          </a:p>
        </p:txBody>
      </p:sp>
    </p:spTree>
    <p:extLst>
      <p:ext uri="{BB962C8B-B14F-4D97-AF65-F5344CB8AC3E}">
        <p14:creationId xmlns:p14="http://schemas.microsoft.com/office/powerpoint/2010/main" val="873018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ED02-3C06-2D41-1C5E-861FE9EF62BC}"/>
              </a:ext>
            </a:extLst>
          </p:cNvPr>
          <p:cNvSpPr>
            <a:spLocks noGrp="1"/>
          </p:cNvSpPr>
          <p:nvPr>
            <p:ph type="title"/>
          </p:nvPr>
        </p:nvSpPr>
        <p:spPr/>
        <p:txBody>
          <a:bodyPr lIns="91440" tIns="45720" rIns="91440" bIns="45720" anchor="t"/>
          <a:lstStyle/>
          <a:p>
            <a:r>
              <a:rPr lang="en-US" sz="3200"/>
              <a:t>2025 legislative session</a:t>
            </a:r>
          </a:p>
        </p:txBody>
      </p:sp>
      <p:sp>
        <p:nvSpPr>
          <p:cNvPr id="3" name="Content Placeholder 2">
            <a:extLst>
              <a:ext uri="{FF2B5EF4-FFF2-40B4-BE49-F238E27FC236}">
                <a16:creationId xmlns:a16="http://schemas.microsoft.com/office/drawing/2014/main" id="{BDA1E77B-69A5-E7FE-E982-6A7A66EDDA49}"/>
              </a:ext>
            </a:extLst>
          </p:cNvPr>
          <p:cNvSpPr>
            <a:spLocks noGrp="1"/>
          </p:cNvSpPr>
          <p:nvPr>
            <p:ph idx="1"/>
          </p:nvPr>
        </p:nvSpPr>
        <p:spPr>
          <a:xfrm>
            <a:off x="536861" y="2797790"/>
            <a:ext cx="8336975" cy="3374411"/>
          </a:xfrm>
        </p:spPr>
        <p:txBody>
          <a:bodyPr lIns="91440" tIns="45720" rIns="91440" bIns="45720" anchor="t"/>
          <a:lstStyle/>
          <a:p>
            <a:pPr marL="0" indent="0">
              <a:buNone/>
            </a:pPr>
            <a:r>
              <a:rPr lang="en-US" sz="1600"/>
              <a:t>Provide Fully Funded, Competitive Compensation ($183 million) </a:t>
            </a:r>
          </a:p>
          <a:p>
            <a:r>
              <a:rPr lang="en-US" sz="1600"/>
              <a:t>Community and technical colleges prepare students of all ages, backgrounds, and skills to enter careers and universities, building a stronger workforce and economy for Washington. Faculty and staff are at the heart of our students’ success, but we are losing them to better paying jobs in private industry, K-12 schools, and other colleges and universities. Along with faculty, we are struggling to hire and retain administrative and classified staff who serve in crucial roles in financial aid, business operations, and advising. </a:t>
            </a:r>
          </a:p>
          <a:p>
            <a:r>
              <a:rPr lang="en-US" sz="1600"/>
              <a:t>The hollowing out of our employee ranks has a direct impact on students, who need access to programs and the personal touch of experienced staff. A salary increase of 6.5% for each year of the biennium, for a total wage increase of 13%, would help colleges provide competitive compensation, fill vacant positions, and reduce turnover. We are very grateful for the Legislature’s decision to provide full funding for compensation in the 2023-25 budget and urge you to continue this vital policy. </a:t>
            </a:r>
          </a:p>
        </p:txBody>
      </p:sp>
      <p:sp>
        <p:nvSpPr>
          <p:cNvPr id="4" name="Slide Number Placeholder 3">
            <a:extLst>
              <a:ext uri="{FF2B5EF4-FFF2-40B4-BE49-F238E27FC236}">
                <a16:creationId xmlns:a16="http://schemas.microsoft.com/office/drawing/2014/main" id="{DE7F6F22-4A21-4CDB-1708-0BB78B047FFB}"/>
              </a:ext>
            </a:extLst>
          </p:cNvPr>
          <p:cNvSpPr>
            <a:spLocks noGrp="1"/>
          </p:cNvSpPr>
          <p:nvPr>
            <p:ph type="sldNum" sz="quarter" idx="12"/>
          </p:nvPr>
        </p:nvSpPr>
        <p:spPr/>
        <p:txBody>
          <a:bodyPr/>
          <a:lstStyle/>
          <a:p>
            <a:fld id="{DEE5BC03-7CE3-4FE3-BC0A-0ACCA8AC1F24}" type="slidenum">
              <a:rPr lang="en-US" smtClean="0"/>
              <a:pPr/>
              <a:t>42</a:t>
            </a:fld>
            <a:endParaRPr lang="en-US"/>
          </a:p>
        </p:txBody>
      </p:sp>
    </p:spTree>
    <p:extLst>
      <p:ext uri="{BB962C8B-B14F-4D97-AF65-F5344CB8AC3E}">
        <p14:creationId xmlns:p14="http://schemas.microsoft.com/office/powerpoint/2010/main" val="3954868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ED02-3C06-2D41-1C5E-861FE9EF62BC}"/>
              </a:ext>
            </a:extLst>
          </p:cNvPr>
          <p:cNvSpPr>
            <a:spLocks noGrp="1"/>
          </p:cNvSpPr>
          <p:nvPr>
            <p:ph type="title"/>
          </p:nvPr>
        </p:nvSpPr>
        <p:spPr/>
        <p:txBody>
          <a:bodyPr lIns="91440" tIns="45720" rIns="91440" bIns="45720" anchor="t"/>
          <a:lstStyle/>
          <a:p>
            <a:r>
              <a:rPr lang="en-US" sz="3200"/>
              <a:t>2025 legislative session</a:t>
            </a:r>
          </a:p>
        </p:txBody>
      </p:sp>
      <p:sp>
        <p:nvSpPr>
          <p:cNvPr id="3" name="Content Placeholder 2">
            <a:extLst>
              <a:ext uri="{FF2B5EF4-FFF2-40B4-BE49-F238E27FC236}">
                <a16:creationId xmlns:a16="http://schemas.microsoft.com/office/drawing/2014/main" id="{BDA1E77B-69A5-E7FE-E982-6A7A66EDDA49}"/>
              </a:ext>
            </a:extLst>
          </p:cNvPr>
          <p:cNvSpPr>
            <a:spLocks noGrp="1"/>
          </p:cNvSpPr>
          <p:nvPr>
            <p:ph idx="1"/>
          </p:nvPr>
        </p:nvSpPr>
        <p:spPr>
          <a:xfrm>
            <a:off x="536861" y="2797790"/>
            <a:ext cx="8336975" cy="3374411"/>
          </a:xfrm>
        </p:spPr>
        <p:txBody>
          <a:bodyPr lIns="91440" tIns="45720" rIns="91440" bIns="45720" anchor="t"/>
          <a:lstStyle/>
          <a:p>
            <a:pPr marL="0" indent="0">
              <a:buNone/>
            </a:pPr>
            <a:r>
              <a:rPr lang="en-US" sz="1800"/>
              <a:t>Support College Operations ($90 million) </a:t>
            </a:r>
          </a:p>
          <a:p>
            <a:r>
              <a:rPr lang="en-US" sz="1800"/>
              <a:t>Community and technical colleges urgently need additional, core operational support to cover the true cost of running a college. College operating costs have increased dramatically over the past five years and Washington’s tuition formula has not kept pace with the increases. Rising costs and capped tuition rates have squeezed college operating budgets and, within those narrow funding margins, colleges must dedicate a significant portion to unavoidable costs: About 80% of college funding is dedicated to salaries and a significant amount is tied to specific purposes under legislative provisos. </a:t>
            </a:r>
          </a:p>
        </p:txBody>
      </p:sp>
      <p:sp>
        <p:nvSpPr>
          <p:cNvPr id="4" name="Slide Number Placeholder 3">
            <a:extLst>
              <a:ext uri="{FF2B5EF4-FFF2-40B4-BE49-F238E27FC236}">
                <a16:creationId xmlns:a16="http://schemas.microsoft.com/office/drawing/2014/main" id="{DE7F6F22-4A21-4CDB-1708-0BB78B047FFB}"/>
              </a:ext>
            </a:extLst>
          </p:cNvPr>
          <p:cNvSpPr>
            <a:spLocks noGrp="1"/>
          </p:cNvSpPr>
          <p:nvPr>
            <p:ph type="sldNum" sz="quarter" idx="12"/>
          </p:nvPr>
        </p:nvSpPr>
        <p:spPr/>
        <p:txBody>
          <a:bodyPr/>
          <a:lstStyle/>
          <a:p>
            <a:fld id="{DEE5BC03-7CE3-4FE3-BC0A-0ACCA8AC1F24}" type="slidenum">
              <a:rPr lang="en-US" smtClean="0"/>
              <a:pPr/>
              <a:t>43</a:t>
            </a:fld>
            <a:endParaRPr lang="en-US"/>
          </a:p>
        </p:txBody>
      </p:sp>
    </p:spTree>
    <p:extLst>
      <p:ext uri="{BB962C8B-B14F-4D97-AF65-F5344CB8AC3E}">
        <p14:creationId xmlns:p14="http://schemas.microsoft.com/office/powerpoint/2010/main" val="1555188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355383"/>
            <a:ext cx="8336975" cy="503067"/>
          </a:xfrm>
        </p:spPr>
        <p:txBody>
          <a:bodyPr/>
          <a:lstStyle/>
          <a:p>
            <a:r>
              <a:rPr lang="en-US" sz="3200" b="1">
                <a:latin typeface="Franklin Gothic Book" panose="020B0503020102020204" pitchFamily="34" charset="0"/>
              </a:rPr>
              <a:t>Industry Demand</a:t>
            </a:r>
            <a:endParaRPr lang="en-US" sz="32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a:xfrm>
            <a:off x="536860" y="2143125"/>
            <a:ext cx="8336975" cy="4408800"/>
          </a:xfrm>
        </p:spPr>
        <p:txBody>
          <a:bodyPr lIns="91440" tIns="45720" rIns="91440" bIns="45720" anchor="t"/>
          <a:lstStyle/>
          <a:p>
            <a:pPr marL="0" indent="0">
              <a:buNone/>
            </a:pPr>
            <a:r>
              <a:rPr lang="en-US" sz="2000" b="1">
                <a:latin typeface="Franklin Gothic Book"/>
              </a:rPr>
              <a:t>Industry Demand: </a:t>
            </a:r>
            <a:r>
              <a:rPr lang="en-US" sz="2000">
                <a:latin typeface="Franklin Gothic Book"/>
              </a:rPr>
              <a:t>Meets the needs of industries, employers, and incumbent workers.</a:t>
            </a:r>
          </a:p>
          <a:p>
            <a:r>
              <a:rPr lang="en-US" sz="2000"/>
              <a:t>Team Members: </a:t>
            </a:r>
          </a:p>
          <a:p>
            <a:pPr lvl="1" fontAlgn="base"/>
            <a:r>
              <a:rPr lang="en-US" sz="2000"/>
              <a:t>Carolyn McKinnon, Policy Associate; </a:t>
            </a:r>
            <a:r>
              <a:rPr lang="en-US" sz="2000" u="sng">
                <a:hlinkClick r:id="rId2"/>
              </a:rPr>
              <a:t>cmckinnon@sbctc.edu</a:t>
            </a:r>
            <a:endParaRPr lang="en-US" sz="2000" u="sng"/>
          </a:p>
          <a:p>
            <a:pPr lvl="1" fontAlgn="base"/>
            <a:r>
              <a:rPr lang="en-US" sz="2000">
                <a:ea typeface="+mn-lt"/>
                <a:cs typeface="+mn-lt"/>
              </a:rPr>
              <a:t>Danny Marshall, Program Administrator; </a:t>
            </a:r>
            <a:r>
              <a:rPr lang="en-US" sz="2000" u="sng">
                <a:ea typeface="+mn-lt"/>
                <a:cs typeface="+mn-lt"/>
                <a:hlinkClick r:id="rId3"/>
              </a:rPr>
              <a:t>dmarshall@sbctc.edu</a:t>
            </a:r>
            <a:endParaRPr lang="en-US" sz="2000"/>
          </a:p>
          <a:p>
            <a:pPr lvl="1" fontAlgn="base"/>
            <a:r>
              <a:rPr lang="en-US" sz="2000">
                <a:solidFill>
                  <a:srgbClr val="000000"/>
                </a:solidFill>
              </a:rPr>
              <a:t>Vicky Chungtuyco, Educ. Program Coord.; </a:t>
            </a:r>
            <a:r>
              <a:rPr lang="en-US" sz="2000">
                <a:hlinkClick r:id="rId4"/>
              </a:rPr>
              <a:t>vchungtuyco@sbctc.edu</a:t>
            </a:r>
            <a:endParaRPr lang="en-US" sz="2000"/>
          </a:p>
          <a:p>
            <a:pPr marL="0" indent="0">
              <a:buNone/>
            </a:pPr>
            <a:r>
              <a:rPr lang="en-US" sz="2000" b="1">
                <a:latin typeface="Franklin Gothic Book"/>
              </a:rPr>
              <a:t>Programs</a:t>
            </a:r>
            <a:r>
              <a:rPr lang="en-US" sz="2000">
                <a:latin typeface="Franklin Gothic Book"/>
              </a:rPr>
              <a:t>:</a:t>
            </a:r>
            <a:endParaRPr lang="en-US" sz="2000"/>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44</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2576491655"/>
              </p:ext>
            </p:extLst>
          </p:nvPr>
        </p:nvGraphicFramePr>
        <p:xfrm>
          <a:off x="548640" y="4726149"/>
          <a:ext cx="8046720" cy="146304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828185752"/>
                    </a:ext>
                  </a:extLst>
                </a:gridCol>
                <a:gridCol w="4023360">
                  <a:extLst>
                    <a:ext uri="{9D8B030D-6E8A-4147-A177-3AD203B41FA5}">
                      <a16:colId xmlns:a16="http://schemas.microsoft.com/office/drawing/2014/main" val="3126903809"/>
                    </a:ext>
                  </a:extLst>
                </a:gridCol>
              </a:tblGrid>
              <a:tr h="365760">
                <a:tc>
                  <a:txBody>
                    <a:bodyPr/>
                    <a:lstStyle/>
                    <a:p>
                      <a:pPr marL="257175" indent="-257175"/>
                      <a:r>
                        <a:rPr lang="en-US" sz="1400" b="0">
                          <a:solidFill>
                            <a:schemeClr val="tx1"/>
                          </a:solidFill>
                          <a:latin typeface="Franklin Gothic Book"/>
                        </a:rPr>
                        <a:t>Job Skills Program (JSP)/</a:t>
                      </a:r>
                      <a:r>
                        <a:rPr lang="en-US" sz="1400" b="0" i="0" u="none" strike="noStrike" noProof="0">
                          <a:solidFill>
                            <a:schemeClr val="tx1"/>
                          </a:solidFill>
                          <a:latin typeface="Franklin Gothic Book"/>
                        </a:rPr>
                        <a:t>Customized Training (CTP)</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257175" indent="-257175"/>
                      <a:r>
                        <a:rPr lang="en-US" sz="1400" b="0">
                          <a:solidFill>
                            <a:schemeClr val="tx1"/>
                          </a:solidFill>
                          <a:latin typeface="Franklin Gothic Book"/>
                        </a:rPr>
                        <a:t>Commercial Drivers Licensing Fund/Grant </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3201771501"/>
                  </a:ext>
                </a:extLst>
              </a:tr>
              <a:tr h="365760">
                <a:tc>
                  <a:txBody>
                    <a:bodyPr/>
                    <a:lstStyle/>
                    <a:p>
                      <a:pPr marL="257175" indent="-257175" algn="l" defTabSz="914400" rtl="0" eaLnBrk="1" latinLnBrk="0" hangingPunct="1"/>
                      <a:r>
                        <a:rPr lang="en-US" sz="1400" kern="1200">
                          <a:solidFill>
                            <a:schemeClr val="dk1"/>
                          </a:solidFill>
                          <a:latin typeface="Franklin Gothic Book"/>
                          <a:ea typeface="+mn-ea"/>
                          <a:cs typeface="+mn-cs"/>
                        </a:rPr>
                        <a:t>Workforce Development Funds</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57175" indent="-257175" algn="l" defTabSz="914400" rtl="0" eaLnBrk="1" latinLnBrk="0" hangingPunct="1"/>
                      <a:r>
                        <a:rPr lang="en-US" sz="1400" kern="1200">
                          <a:solidFill>
                            <a:schemeClr val="dk1"/>
                          </a:solidFill>
                          <a:latin typeface="Franklin Gothic Book"/>
                          <a:ea typeface="+mn-ea"/>
                          <a:cs typeface="+mn-cs"/>
                        </a:rPr>
                        <a:t>Invest in Washington</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365760">
                <a:tc>
                  <a:txBody>
                    <a:bodyPr/>
                    <a:lstStyle/>
                    <a:p>
                      <a:pPr marL="257175" indent="-257175"/>
                      <a:r>
                        <a:rPr lang="en-US" sz="1400">
                          <a:latin typeface="Franklin Gothic Book"/>
                        </a:rPr>
                        <a:t>Centers of Excellence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57175" indent="-257175"/>
                      <a:r>
                        <a:rPr lang="en-US" sz="1400">
                          <a:latin typeface="Franklin Gothic Book"/>
                        </a:rPr>
                        <a:t>Continuing Education Council (CEC)</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3085842"/>
                  </a:ext>
                </a:extLst>
              </a:tr>
              <a:tr h="365760">
                <a:tc>
                  <a:txBody>
                    <a:bodyPr/>
                    <a:lstStyle/>
                    <a:p>
                      <a:pPr marL="257175" indent="-257175"/>
                      <a:r>
                        <a:rPr lang="en-US" sz="1400">
                          <a:latin typeface="Franklin Gothic Book"/>
                        </a:rPr>
                        <a:t>Business (AWBI) &amp; Labor (WSLC) Liaisons</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57175" indent="-257175"/>
                      <a:r>
                        <a:rPr lang="en-US" sz="1400">
                          <a:latin typeface="Franklin Gothic Book"/>
                        </a:rPr>
                        <a:t>Economic Development</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76510291"/>
                  </a:ext>
                </a:extLst>
              </a:tr>
            </a:tbl>
          </a:graphicData>
        </a:graphic>
      </p:graphicFrame>
    </p:spTree>
    <p:extLst>
      <p:ext uri="{BB962C8B-B14F-4D97-AF65-F5344CB8AC3E}">
        <p14:creationId xmlns:p14="http://schemas.microsoft.com/office/powerpoint/2010/main" val="2693905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209675"/>
            <a:ext cx="8336975" cy="504825"/>
          </a:xfrm>
        </p:spPr>
        <p:txBody>
          <a:bodyPr lIns="91440" tIns="45720" rIns="91440" bIns="45720" anchor="t"/>
          <a:lstStyle/>
          <a:p>
            <a:r>
              <a:rPr lang="en-US">
                <a:ea typeface="+mj-lt"/>
                <a:cs typeface="+mj-lt"/>
              </a:rPr>
              <a:t>funding Updates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1905000"/>
            <a:ext cx="8336975" cy="4707183"/>
          </a:xfrm>
        </p:spPr>
        <p:txBody>
          <a:bodyPr lIns="91440" tIns="45720" rIns="91440" bIns="45720" anchor="t"/>
          <a:lstStyle/>
          <a:p>
            <a:pPr marL="0" indent="0">
              <a:buNone/>
            </a:pPr>
            <a:r>
              <a:rPr lang="en-US" sz="1800" b="1">
                <a:ea typeface="+mn-lt"/>
                <a:cs typeface="+mn-lt"/>
              </a:rPr>
              <a:t>Job Skills Program</a:t>
            </a:r>
          </a:p>
          <a:p>
            <a:r>
              <a:rPr lang="en-US" sz="1600">
                <a:ea typeface="+mn-lt"/>
                <a:cs typeface="+mn-lt"/>
              </a:rPr>
              <a:t>Look for grant applications starting mid-to-late March 2025, due early-to-mid May</a:t>
            </a:r>
            <a:endParaRPr lang="en-US"/>
          </a:p>
          <a:p>
            <a:r>
              <a:rPr lang="en-US" sz="1600">
                <a:ea typeface="+mn-lt"/>
                <a:cs typeface="+mn-lt"/>
              </a:rPr>
              <a:t>Funds for this year, FY25, fully awarded. with upcoming funding surveys for possible adjustments. If you have a very short-term project, get in touch w/ Danny ASAP.</a:t>
            </a:r>
          </a:p>
          <a:p>
            <a:r>
              <a:rPr lang="en-US" sz="1600">
                <a:ea typeface="+mn-lt"/>
                <a:cs typeface="+mn-lt"/>
              </a:rPr>
              <a:t>Maintenance request for additional funding FY25-27 ($4.8m)</a:t>
            </a:r>
          </a:p>
          <a:p>
            <a:pPr marL="0" indent="0">
              <a:buNone/>
            </a:pPr>
            <a:r>
              <a:rPr lang="en-US" sz="1800" b="1">
                <a:ea typeface="+mn-lt"/>
                <a:cs typeface="+mn-lt"/>
              </a:rPr>
              <a:t>Commercial Drivers Licensing Fund (CTCs)/Grant (Private Career Schools/Colleges)</a:t>
            </a:r>
            <a:endParaRPr lang="en-US" sz="1800">
              <a:ea typeface="+mn-lt"/>
              <a:cs typeface="+mn-lt"/>
            </a:endParaRPr>
          </a:p>
          <a:p>
            <a:pPr>
              <a:buFont typeface="Arial"/>
              <a:buChar char="•"/>
            </a:pPr>
            <a:r>
              <a:rPr lang="en-US" sz="1600">
                <a:ea typeface="+mn-lt"/>
                <a:cs typeface="+mn-lt"/>
              </a:rPr>
              <a:t>Funding to expand CDL training capacity in Washington</a:t>
            </a:r>
          </a:p>
          <a:p>
            <a:pPr>
              <a:buFont typeface="Arial"/>
              <a:buChar char="•"/>
            </a:pPr>
            <a:r>
              <a:rPr lang="en-US" sz="1600">
                <a:ea typeface="+mn-lt"/>
                <a:cs typeface="+mn-lt"/>
              </a:rPr>
              <a:t>CTC grants were awarded through competitive application for development of CDL expansion over three years. Based on FY24 expenditures we were able to add support for two additional CTCs for a total of 10, FY25 is the final year of the initial funding awards. </a:t>
            </a:r>
            <a:endParaRPr lang="en-US">
              <a:ea typeface="+mn-lt"/>
              <a:cs typeface="+mn-lt"/>
            </a:endParaRPr>
          </a:p>
          <a:p>
            <a:pPr>
              <a:buFont typeface="Arial"/>
              <a:buChar char="•"/>
            </a:pPr>
            <a:r>
              <a:rPr lang="en-US" sz="1600">
                <a:ea typeface="+mn-lt"/>
                <a:cs typeface="+mn-lt"/>
              </a:rPr>
              <a:t>PCS/C grants are awarded through a competitive annual application, $1M to 8 schools. </a:t>
            </a:r>
            <a:endParaRPr lang="en-US"/>
          </a:p>
          <a:p>
            <a:pPr marL="0" indent="0">
              <a:buNone/>
            </a:pPr>
            <a:r>
              <a:rPr lang="en-US" sz="1800" b="1">
                <a:ea typeface="+mn-lt"/>
                <a:cs typeface="+mn-lt"/>
              </a:rPr>
              <a:t>Workforce Development Funds</a:t>
            </a:r>
            <a:endParaRPr lang="en-US" sz="1800"/>
          </a:p>
          <a:p>
            <a:r>
              <a:rPr lang="en-US" sz="1600">
                <a:ea typeface="+mn-lt"/>
                <a:cs typeface="+mn-lt"/>
              </a:rPr>
              <a:t>13 projects started on July 1, 2024. </a:t>
            </a:r>
            <a:endParaRPr lang="en-US"/>
          </a:p>
          <a:p>
            <a:r>
              <a:rPr lang="en-US" sz="1600">
                <a:ea typeface="+mn-lt"/>
                <a:cs typeface="+mn-lt"/>
              </a:rPr>
              <a:t>2 of the projects funded met the new "Invest in Washington" funding criteria supporting manufacturing &amp; production occupations.</a:t>
            </a:r>
            <a:endParaRPr lang="en-US"/>
          </a:p>
          <a:p>
            <a:pPr marL="285750" indent="-285750"/>
            <a:endParaRPr lang="en-US" sz="1600">
              <a:ea typeface="+mn-lt"/>
              <a:cs typeface="+mn-lt"/>
            </a:endParaRPr>
          </a:p>
          <a:p>
            <a:pPr marL="0" indent="0">
              <a:buNone/>
            </a:pPr>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45</a:t>
            </a:fld>
            <a:endParaRPr lang="en-US"/>
          </a:p>
        </p:txBody>
      </p:sp>
    </p:spTree>
    <p:extLst>
      <p:ext uri="{BB962C8B-B14F-4D97-AF65-F5344CB8AC3E}">
        <p14:creationId xmlns:p14="http://schemas.microsoft.com/office/powerpoint/2010/main" val="4128186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91440" tIns="45720" rIns="91440" bIns="45720" anchor="t"/>
          <a:lstStyle/>
          <a:p>
            <a:r>
              <a:rPr lang="en-US">
                <a:ea typeface="+mj-lt"/>
                <a:cs typeface="+mj-lt"/>
              </a:rPr>
              <a:t>Program Updates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2348202"/>
            <a:ext cx="8336975" cy="4254418"/>
          </a:xfrm>
        </p:spPr>
        <p:txBody>
          <a:bodyPr lIns="91440" tIns="45720" rIns="91440" bIns="45720" anchor="t"/>
          <a:lstStyle/>
          <a:p>
            <a:pPr marL="0" indent="0">
              <a:buNone/>
            </a:pPr>
            <a:r>
              <a:rPr lang="en-US" sz="2000" b="1">
                <a:ea typeface="+mn-lt"/>
                <a:cs typeface="+mn-lt"/>
              </a:rPr>
              <a:t>Centers of Excellence</a:t>
            </a:r>
            <a:r>
              <a:rPr lang="en-US" sz="2000">
                <a:ea typeface="+mn-lt"/>
                <a:cs typeface="+mn-lt"/>
              </a:rPr>
              <a:t> Site Reviews</a:t>
            </a:r>
          </a:p>
          <a:p>
            <a:pPr>
              <a:buFont typeface="Arial"/>
              <a:buChar char="•"/>
            </a:pPr>
            <a:r>
              <a:rPr lang="en-US" sz="2000" b="1">
                <a:ea typeface="+mn-lt"/>
                <a:cs typeface="+mn-lt"/>
              </a:rPr>
              <a:t>Thank you to our recent site review volunteers from WEC ! </a:t>
            </a:r>
          </a:p>
          <a:p>
            <a:pPr>
              <a:buFont typeface="Arial"/>
              <a:buChar char="•"/>
            </a:pPr>
            <a:r>
              <a:rPr lang="en-US" sz="2000">
                <a:ea typeface="+mn-lt"/>
                <a:cs typeface="+mn-lt"/>
              </a:rPr>
              <a:t>We need WEC volunteers for 4 upcoming reviews – 1 exec committee rep and 1 member-at-large for each visit.</a:t>
            </a:r>
            <a:endParaRPr lang="en-US"/>
          </a:p>
          <a:p>
            <a:pPr>
              <a:buFont typeface="Arial"/>
              <a:buChar char="•"/>
            </a:pPr>
            <a:r>
              <a:rPr lang="en-US" sz="2000">
                <a:ea typeface="+mn-lt"/>
                <a:cs typeface="+mn-lt"/>
              </a:rPr>
              <a:t>These are virtual events lasting 3.5 hours and the only qualification is an interest to participate</a:t>
            </a:r>
            <a:endParaRPr lang="en-US"/>
          </a:p>
          <a:p>
            <a:pPr lvl="1">
              <a:buFont typeface="Courier New"/>
              <a:buChar char="o"/>
            </a:pPr>
            <a:r>
              <a:rPr lang="en-US" sz="1600">
                <a:latin typeface="Franklin Gothic Book"/>
                <a:ea typeface="+mn-lt"/>
                <a:cs typeface="Courier New"/>
              </a:rPr>
              <a:t>Cybersecurity</a:t>
            </a:r>
            <a:r>
              <a:rPr lang="en-US" sz="1600">
                <a:ea typeface="+mn-lt"/>
                <a:cs typeface="+mn-lt"/>
              </a:rPr>
              <a:t> COE, November 20, 2024 (reps filled).</a:t>
            </a:r>
            <a:endParaRPr lang="en-US"/>
          </a:p>
          <a:p>
            <a:pPr lvl="1">
              <a:buFont typeface="Courier New"/>
              <a:buChar char="o"/>
            </a:pPr>
            <a:r>
              <a:rPr lang="en-US" sz="1600">
                <a:latin typeface="Franklin Gothic Book"/>
                <a:ea typeface="+mn-lt"/>
                <a:cs typeface="Courier New"/>
              </a:rPr>
              <a:t>Clean</a:t>
            </a:r>
            <a:r>
              <a:rPr lang="en-US" sz="1600">
                <a:ea typeface="+mn-lt"/>
                <a:cs typeface="+mn-lt"/>
              </a:rPr>
              <a:t> Energy COE, February 19, 2025.</a:t>
            </a:r>
            <a:endParaRPr lang="en-US"/>
          </a:p>
          <a:p>
            <a:pPr lvl="1">
              <a:buFont typeface="Courier New"/>
              <a:buChar char="o"/>
            </a:pPr>
            <a:r>
              <a:rPr lang="en-US" sz="1600">
                <a:latin typeface="Franklin Gothic Book"/>
                <a:ea typeface="+mn-lt"/>
                <a:cs typeface="Courier New"/>
              </a:rPr>
              <a:t>Global</a:t>
            </a:r>
            <a:r>
              <a:rPr lang="en-US" sz="1600">
                <a:ea typeface="+mn-lt"/>
                <a:cs typeface="+mn-lt"/>
              </a:rPr>
              <a:t> Trade &amp; Supply Chain Manufacturing COE, March 10, 2025.</a:t>
            </a:r>
            <a:endParaRPr lang="en-US"/>
          </a:p>
          <a:p>
            <a:pPr lvl="1">
              <a:buFont typeface="Courier New"/>
              <a:buChar char="o"/>
            </a:pPr>
            <a:r>
              <a:rPr lang="en-US" sz="1600">
                <a:latin typeface="Franklin Gothic Book"/>
                <a:ea typeface="+mn-lt"/>
                <a:cs typeface="Courier New"/>
              </a:rPr>
              <a:t>Aerospace</a:t>
            </a:r>
            <a:r>
              <a:rPr lang="en-US" sz="1600">
                <a:ea typeface="+mn-lt"/>
                <a:cs typeface="+mn-lt"/>
              </a:rPr>
              <a:t> &amp; Advanced Manufacturing COE April 9, 2025.</a:t>
            </a:r>
            <a:endParaRPr lang="en-US"/>
          </a:p>
          <a:p>
            <a:r>
              <a:rPr lang="en-US" sz="2000">
                <a:ea typeface="+mn-lt"/>
                <a:cs typeface="+mn-lt"/>
              </a:rPr>
              <a:t>Send an email to Danny: </a:t>
            </a:r>
            <a:r>
              <a:rPr lang="en-US" sz="2000">
                <a:ea typeface="+mn-lt"/>
                <a:cs typeface="+mn-lt"/>
                <a:hlinkClick r:id="rId2"/>
              </a:rPr>
              <a:t>dmarshall@sbctc.edu</a:t>
            </a:r>
            <a:r>
              <a:rPr lang="en-US" sz="2000">
                <a:ea typeface="+mn-lt"/>
                <a:cs typeface="+mn-lt"/>
              </a:rPr>
              <a:t> or Vicky: </a:t>
            </a:r>
            <a:r>
              <a:rPr lang="en-US" sz="2000">
                <a:ea typeface="+mn-lt"/>
                <a:cs typeface="+mn-lt"/>
                <a:hlinkClick r:id="rId3"/>
              </a:rPr>
              <a:t>vchungtuyco@sbctc.edu</a:t>
            </a:r>
            <a:r>
              <a:rPr lang="en-US" sz="2000">
                <a:ea typeface="+mn-lt"/>
                <a:cs typeface="+mn-lt"/>
              </a:rPr>
              <a:t>.</a:t>
            </a:r>
            <a:endParaRPr lang="en-US"/>
          </a:p>
          <a:p>
            <a:pPr>
              <a:buFont typeface="Arial"/>
            </a:pPr>
            <a:endParaRPr lang="en-US" sz="2000">
              <a:ea typeface="+mn-lt"/>
              <a:cs typeface="+mn-lt"/>
            </a:endParaRPr>
          </a:p>
          <a:p>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46</a:t>
            </a:fld>
            <a:endParaRPr lang="en-US"/>
          </a:p>
        </p:txBody>
      </p:sp>
    </p:spTree>
    <p:extLst>
      <p:ext uri="{BB962C8B-B14F-4D97-AF65-F5344CB8AC3E}">
        <p14:creationId xmlns:p14="http://schemas.microsoft.com/office/powerpoint/2010/main" val="285060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3A71-43CF-655E-E304-A8316BA47816}"/>
              </a:ext>
            </a:extLst>
          </p:cNvPr>
          <p:cNvSpPr>
            <a:spLocks noGrp="1"/>
          </p:cNvSpPr>
          <p:nvPr>
            <p:ph type="title"/>
          </p:nvPr>
        </p:nvSpPr>
        <p:spPr/>
        <p:txBody>
          <a:bodyPr lIns="91440" tIns="45720" rIns="91440" bIns="45720" anchor="t"/>
          <a:lstStyle/>
          <a:p>
            <a:r>
              <a:rPr lang="en-US"/>
              <a:t>Industry demand initiatives</a:t>
            </a:r>
          </a:p>
        </p:txBody>
      </p:sp>
      <p:sp>
        <p:nvSpPr>
          <p:cNvPr id="3" name="Content Placeholder 2">
            <a:extLst>
              <a:ext uri="{FF2B5EF4-FFF2-40B4-BE49-F238E27FC236}">
                <a16:creationId xmlns:a16="http://schemas.microsoft.com/office/drawing/2014/main" id="{EF03A76A-6A8C-7170-D97E-CDAABA71F6B8}"/>
              </a:ext>
            </a:extLst>
          </p:cNvPr>
          <p:cNvSpPr>
            <a:spLocks noGrp="1"/>
          </p:cNvSpPr>
          <p:nvPr>
            <p:ph idx="1"/>
          </p:nvPr>
        </p:nvSpPr>
        <p:spPr/>
        <p:txBody>
          <a:bodyPr lIns="91440" tIns="45720" rIns="91440" bIns="45720" anchor="t"/>
          <a:lstStyle/>
          <a:p>
            <a:r>
              <a:rPr lang="en-US" sz="2000" b="1">
                <a:hlinkClick r:id="rId2"/>
              </a:rPr>
              <a:t>Law Enforcement &amp; Corrections Workforce Study</a:t>
            </a:r>
            <a:r>
              <a:rPr lang="en-US" sz="2000"/>
              <a:t>, legislative proviso report delivered Oct. 1. </a:t>
            </a:r>
            <a:endParaRPr lang="en-US"/>
          </a:p>
          <a:p>
            <a:r>
              <a:rPr lang="en-US" sz="2000" b="1"/>
              <a:t>Retail Industry Work Group</a:t>
            </a:r>
            <a:r>
              <a:rPr lang="en-US" sz="2000"/>
              <a:t>, </a:t>
            </a:r>
            <a:r>
              <a:rPr lang="en-US" sz="2000">
                <a:hlinkClick r:id="rId3"/>
              </a:rPr>
              <a:t>Senate Bill 6296</a:t>
            </a:r>
            <a:r>
              <a:rPr lang="en-US" sz="2000"/>
              <a:t> started on Oct. 15. Outreach to CTC retail programs underway. Contact us if you want more information or to participate.</a:t>
            </a:r>
            <a:endParaRPr lang="en-US"/>
          </a:p>
          <a:p>
            <a:r>
              <a:rPr lang="en-US" sz="2000" b="1">
                <a:hlinkClick r:id="rId4"/>
              </a:rPr>
              <a:t>Micro-pathways Fellowship, Education Design Lab</a:t>
            </a:r>
            <a:r>
              <a:rPr lang="en-US" sz="2000"/>
              <a:t> wrapping up soon, with SBCTC system steering committee continuing to meet. </a:t>
            </a:r>
          </a:p>
          <a:p>
            <a:pPr lvl="1">
              <a:buFont typeface="Courier New" panose="020B0604020202020204" pitchFamily="34" charset="0"/>
              <a:buChar char="o"/>
            </a:pPr>
            <a:r>
              <a:rPr lang="en-US" sz="2000"/>
              <a:t>Work products to include a framework for how CTCs can implement micro-pathways, technical assistance in the form of design tools for identifying and developing micro-credentials &amp; pathways, and a prototype micro-pathway (Computer Support Specialist – Help Desk w/ Cloud Computing). </a:t>
            </a:r>
          </a:p>
        </p:txBody>
      </p:sp>
      <p:sp>
        <p:nvSpPr>
          <p:cNvPr id="4" name="Slide Number Placeholder 3">
            <a:extLst>
              <a:ext uri="{FF2B5EF4-FFF2-40B4-BE49-F238E27FC236}">
                <a16:creationId xmlns:a16="http://schemas.microsoft.com/office/drawing/2014/main" id="{1BC52716-9FF3-B543-3677-C71333C9E541}"/>
              </a:ext>
            </a:extLst>
          </p:cNvPr>
          <p:cNvSpPr>
            <a:spLocks noGrp="1"/>
          </p:cNvSpPr>
          <p:nvPr>
            <p:ph type="sldNum" sz="quarter" idx="12"/>
          </p:nvPr>
        </p:nvSpPr>
        <p:spPr/>
        <p:txBody>
          <a:bodyPr/>
          <a:lstStyle/>
          <a:p>
            <a:fld id="{DEE5BC03-7CE3-4FE3-BC0A-0ACCA8AC1F24}" type="slidenum">
              <a:rPr lang="en-US" smtClean="0"/>
              <a:pPr/>
              <a:t>47</a:t>
            </a:fld>
            <a:endParaRPr lang="en-US"/>
          </a:p>
        </p:txBody>
      </p:sp>
    </p:spTree>
    <p:extLst>
      <p:ext uri="{BB962C8B-B14F-4D97-AF65-F5344CB8AC3E}">
        <p14:creationId xmlns:p14="http://schemas.microsoft.com/office/powerpoint/2010/main" val="1046768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549936"/>
            <a:ext cx="8336975" cy="503067"/>
          </a:xfrm>
        </p:spPr>
        <p:txBody>
          <a:bodyPr/>
          <a:lstStyle/>
          <a:p>
            <a:r>
              <a:rPr lang="en-US" sz="3200" b="1">
                <a:latin typeface="Franklin Gothic Book" panose="020B0503020102020204" pitchFamily="34" charset="0"/>
              </a:rPr>
              <a:t>Program support</a:t>
            </a:r>
            <a:endParaRPr lang="en-US" sz="32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a:xfrm>
            <a:off x="536860" y="2189528"/>
            <a:ext cx="8336975" cy="4294398"/>
          </a:xfrm>
        </p:spPr>
        <p:txBody>
          <a:bodyPr lIns="91440" tIns="45720" rIns="91440" bIns="45720" anchor="t"/>
          <a:lstStyle/>
          <a:p>
            <a:pPr marL="0" indent="0">
              <a:buNone/>
            </a:pPr>
            <a:r>
              <a:rPr lang="en-US" sz="2000" b="1">
                <a:latin typeface="Franklin Gothic Book"/>
              </a:rPr>
              <a:t>Program Support</a:t>
            </a:r>
            <a:r>
              <a:rPr lang="en-US" sz="2000">
                <a:latin typeface="Franklin Gothic Book"/>
              </a:rPr>
              <a:t>: Provide overarching program support to strengthen business, industry and colleges.</a:t>
            </a:r>
          </a:p>
          <a:p>
            <a:r>
              <a:rPr lang="en-US" sz="2000"/>
              <a:t>Team Members: </a:t>
            </a:r>
            <a:endParaRPr lang="en-US" sz="2000">
              <a:latin typeface="Franklin Gothic Book"/>
            </a:endParaRPr>
          </a:p>
          <a:p>
            <a:pPr lvl="1"/>
            <a:r>
              <a:rPr lang="en-US" sz="2000"/>
              <a:t>William Belden, Policy Associate; </a:t>
            </a:r>
            <a:r>
              <a:rPr lang="en-US" sz="2000">
                <a:hlinkClick r:id="rId2"/>
              </a:rPr>
              <a:t>wbelden@sbctc.edu</a:t>
            </a:r>
            <a:endParaRPr lang="en-US" sz="2000"/>
          </a:p>
          <a:p>
            <a:pPr lvl="1"/>
            <a:r>
              <a:rPr lang="en-US" sz="2000"/>
              <a:t>Kimberly Ingram, Program Administrator; </a:t>
            </a:r>
            <a:r>
              <a:rPr lang="en-US" sz="2000" u="sng">
                <a:hlinkClick r:id="rId3"/>
              </a:rPr>
              <a:t>kingram@sbctc.edu</a:t>
            </a:r>
            <a:endParaRPr lang="en-US" sz="2000"/>
          </a:p>
          <a:p>
            <a:pPr lvl="1"/>
            <a:r>
              <a:rPr lang="en-US" sz="2000"/>
              <a:t>Shelby Means, Program Inventory Coordinator; </a:t>
            </a:r>
            <a:r>
              <a:rPr lang="en-US" sz="2000">
                <a:hlinkClick r:id="rId4"/>
              </a:rPr>
              <a:t>smeans@sbctc.edu</a:t>
            </a:r>
            <a:r>
              <a:rPr lang="en-US" sz="2000"/>
              <a:t> </a:t>
            </a:r>
          </a:p>
          <a:p>
            <a:pPr marL="0" indent="0">
              <a:buNone/>
            </a:pPr>
            <a:r>
              <a:rPr lang="en-US" sz="2000" b="1">
                <a:latin typeface="Franklin Gothic Book"/>
              </a:rPr>
              <a:t>Programs</a:t>
            </a:r>
            <a:r>
              <a:rPr lang="en-US" sz="2000">
                <a:latin typeface="Franklin Gothic Book"/>
              </a:rPr>
              <a:t>:</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48</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3494062474"/>
              </p:ext>
            </p:extLst>
          </p:nvPr>
        </p:nvGraphicFramePr>
        <p:xfrm>
          <a:off x="681987" y="4795280"/>
          <a:ext cx="8046720" cy="146304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828185752"/>
                    </a:ext>
                  </a:extLst>
                </a:gridCol>
                <a:gridCol w="4023360">
                  <a:extLst>
                    <a:ext uri="{9D8B030D-6E8A-4147-A177-3AD203B41FA5}">
                      <a16:colId xmlns:a16="http://schemas.microsoft.com/office/drawing/2014/main" val="3126903809"/>
                    </a:ext>
                  </a:extLst>
                </a:gridCol>
              </a:tblGrid>
              <a:tr h="365760">
                <a:tc>
                  <a:txBody>
                    <a:bodyPr/>
                    <a:lstStyle/>
                    <a:p>
                      <a:pPr marL="213995" indent="-213995" algn="l"/>
                      <a:r>
                        <a:rPr lang="en-US" sz="1400" b="0">
                          <a:solidFill>
                            <a:srgbClr val="000000"/>
                          </a:solidFill>
                          <a:latin typeface="Franklin Gothic Book"/>
                        </a:rPr>
                        <a:t>Carl D. Perkins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213995" indent="-213995" algn="l"/>
                      <a:r>
                        <a:rPr lang="en-US" sz="1400" b="0">
                          <a:solidFill>
                            <a:srgbClr val="000000"/>
                          </a:solidFill>
                          <a:latin typeface="Franklin Gothic Book"/>
                        </a:rPr>
                        <a:t>CTE Dual Credit</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4062450456"/>
                  </a:ext>
                </a:extLst>
              </a:tr>
              <a:tr h="365760">
                <a:tc>
                  <a:txBody>
                    <a:bodyPr/>
                    <a:lstStyle/>
                    <a:p>
                      <a:pPr marL="213995" indent="-213995" algn="l"/>
                      <a:r>
                        <a:rPr lang="en-US" sz="1400" b="0">
                          <a:solidFill>
                            <a:srgbClr val="000000"/>
                          </a:solidFill>
                          <a:latin typeface="Franklin Gothic Book"/>
                        </a:rPr>
                        <a:t>Comprehensive Local Needs Assessment (CLNA)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13995" indent="-213995" algn="l"/>
                      <a:r>
                        <a:rPr lang="en-US" sz="1400" b="0">
                          <a:solidFill>
                            <a:srgbClr val="000000"/>
                          </a:solidFill>
                          <a:latin typeface="Franklin Gothic Book"/>
                        </a:rPr>
                        <a:t>High Demand Grant</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01771501"/>
                  </a:ext>
                </a:extLst>
              </a:tr>
              <a:tr h="365760">
                <a:tc>
                  <a:txBody>
                    <a:bodyPr/>
                    <a:lstStyle/>
                    <a:p>
                      <a:pPr marL="213995" indent="-213995" algn="l"/>
                      <a:r>
                        <a:rPr lang="en-US" sz="1400" b="0">
                          <a:solidFill>
                            <a:srgbClr val="000000"/>
                          </a:solidFill>
                          <a:latin typeface="Franklin Gothic Book"/>
                        </a:rPr>
                        <a:t>Program Approval Review &amp; Program Inventory</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13995" indent="-213995" algn="l"/>
                      <a:r>
                        <a:rPr lang="en-US" sz="1400" b="0">
                          <a:solidFill>
                            <a:srgbClr val="000000"/>
                          </a:solidFill>
                          <a:latin typeface="Franklin Gothic Book"/>
                        </a:rPr>
                        <a:t>Workforce Education Council (WEC)</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365760">
                <a:tc>
                  <a:txBody>
                    <a:bodyPr/>
                    <a:lstStyle/>
                    <a:p>
                      <a:pPr marL="213995" indent="-213995" algn="l"/>
                      <a:r>
                        <a:rPr lang="en-US" sz="1400" b="0">
                          <a:solidFill>
                            <a:srgbClr val="000000"/>
                          </a:solidFill>
                          <a:latin typeface="Franklin Gothic Book"/>
                        </a:rPr>
                        <a:t>Prof-Tech Certification</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13995" indent="-213995" algn="l"/>
                      <a:r>
                        <a:rPr lang="en-US" sz="1400" b="0">
                          <a:solidFill>
                            <a:srgbClr val="000000"/>
                          </a:solidFill>
                          <a:latin typeface="Franklin Gothic Book"/>
                        </a:rPr>
                        <a:t>Customer Advisory Committee (CAC)</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3085842"/>
                  </a:ext>
                </a:extLst>
              </a:tr>
            </a:tbl>
          </a:graphicData>
        </a:graphic>
      </p:graphicFrame>
    </p:spTree>
    <p:extLst>
      <p:ext uri="{BB962C8B-B14F-4D97-AF65-F5344CB8AC3E}">
        <p14:creationId xmlns:p14="http://schemas.microsoft.com/office/powerpoint/2010/main" val="3120184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37" y="1259768"/>
            <a:ext cx="8407005" cy="601472"/>
          </a:xfrm>
        </p:spPr>
        <p:txBody>
          <a:bodyPr lIns="91440" tIns="45720" rIns="91440" bIns="45720" anchor="t"/>
          <a:lstStyle/>
          <a:p>
            <a:r>
              <a:rPr lang="en-US" sz="3200"/>
              <a:t>Program Updates</a:t>
            </a:r>
            <a:endParaRPr lang="en-US" sz="1600"/>
          </a:p>
        </p:txBody>
      </p:sp>
      <p:sp>
        <p:nvSpPr>
          <p:cNvPr id="3" name="Content Placeholder 2"/>
          <p:cNvSpPr>
            <a:spLocks noGrp="1"/>
          </p:cNvSpPr>
          <p:nvPr>
            <p:ph idx="1"/>
          </p:nvPr>
        </p:nvSpPr>
        <p:spPr>
          <a:xfrm>
            <a:off x="474763" y="2024186"/>
            <a:ext cx="8405179" cy="4577274"/>
          </a:xfrm>
        </p:spPr>
        <p:txBody>
          <a:bodyPr lIns="91440" tIns="45720" rIns="91440" bIns="45720" anchor="t"/>
          <a:lstStyle/>
          <a:p>
            <a:r>
              <a:rPr lang="en-US" sz="1800" b="1"/>
              <a:t>CTE Dual Credit Proviso Discussions</a:t>
            </a:r>
          </a:p>
          <a:p>
            <a:pPr lvl="1"/>
            <a:r>
              <a:rPr lang="en-US" sz="1600"/>
              <a:t>December legislative report.</a:t>
            </a:r>
          </a:p>
          <a:p>
            <a:pPr lvl="1"/>
            <a:r>
              <a:rPr lang="en-US" sz="1600"/>
              <a:t>Related projects: WA Limitless (Career Connected Learning), Launch (K12 to Postsecondary Career Transitions).</a:t>
            </a:r>
          </a:p>
          <a:p>
            <a:pPr lvl="1"/>
            <a:r>
              <a:rPr lang="en-US" sz="1600">
                <a:latin typeface="Franklin Gothic Book"/>
                <a:ea typeface="Calibri"/>
                <a:cs typeface="Calibri"/>
              </a:rPr>
              <a:t>Streamline dual credit conversations – integration across RS, CiHS, and CTE DC.</a:t>
            </a:r>
            <a:endParaRPr lang="en-US" sz="1600">
              <a:latin typeface="Franklin Gothic Book"/>
            </a:endParaRPr>
          </a:p>
          <a:p>
            <a:pPr lvl="1"/>
            <a:r>
              <a:rPr lang="en-US" sz="1600">
                <a:latin typeface="Franklin Gothic Book"/>
                <a:ea typeface="Calibri"/>
                <a:cs typeface="Calibri"/>
              </a:rPr>
              <a:t>Focus articulations on meaningful progress (10+ quarter credits) in specified pathway.</a:t>
            </a:r>
          </a:p>
          <a:p>
            <a:pPr lvl="2"/>
            <a:r>
              <a:rPr lang="en-US" sz="1200">
                <a:ea typeface="Calibri"/>
                <a:cs typeface="Calibri"/>
              </a:rPr>
              <a:t>Moving away from all dual credit is good dual credit – differentiate experiential from pathway aligned.</a:t>
            </a:r>
            <a:endParaRPr lang="en-US" sz="1200"/>
          </a:p>
          <a:p>
            <a:pPr lvl="2"/>
            <a:r>
              <a:rPr lang="en-US" sz="1200">
                <a:latin typeface="Franklin Gothic Book"/>
                <a:cs typeface="Calibri"/>
              </a:rPr>
              <a:t>Consider Common Course Numbering</a:t>
            </a:r>
            <a:endParaRPr lang="en-US" sz="1200">
              <a:latin typeface="Franklin Gothic Book"/>
            </a:endParaRPr>
          </a:p>
          <a:p>
            <a:pPr lvl="1"/>
            <a:r>
              <a:rPr lang="en-US" sz="1600">
                <a:latin typeface="Franklin Gothic Book"/>
                <a:ea typeface="Calibri"/>
                <a:cs typeface="Calibri"/>
              </a:rPr>
              <a:t>Advocate for staffing/financial support of CTE DC.</a:t>
            </a:r>
          </a:p>
          <a:p>
            <a:pPr lvl="2"/>
            <a:r>
              <a:rPr lang="en-US" sz="1200">
                <a:latin typeface="Franklin Gothic Book"/>
                <a:ea typeface="Calibri"/>
                <a:cs typeface="Calibri"/>
              </a:rPr>
              <a:t>Most equitable participation (race, socioeconomic), no dedicated state funding.</a:t>
            </a:r>
            <a:endParaRPr lang="en-US" sz="1200">
              <a:latin typeface="Franklin Gothic Book"/>
            </a:endParaRPr>
          </a:p>
          <a:p>
            <a:pPr lvl="1"/>
            <a:r>
              <a:rPr lang="en-US" sz="1600">
                <a:latin typeface="Franklin Gothic Book"/>
                <a:ea typeface="Calibri"/>
                <a:cs typeface="Calibri"/>
              </a:rPr>
              <a:t>Alignment of advising/career clarity between K12 and CTCs.</a:t>
            </a:r>
          </a:p>
          <a:p>
            <a:r>
              <a:rPr lang="en-US" sz="1800" b="1">
                <a:latin typeface="Franklin Gothic Book"/>
                <a:ea typeface="Calibri"/>
                <a:cs typeface="Calibri"/>
              </a:rPr>
              <a:t>Resources</a:t>
            </a:r>
          </a:p>
          <a:p>
            <a:pPr lvl="1"/>
            <a:r>
              <a:rPr lang="en-US" sz="1600">
                <a:hlinkClick r:id="rId3"/>
              </a:rPr>
              <a:t>Career Cluster Framework</a:t>
            </a:r>
            <a:r>
              <a:rPr lang="en-US" sz="1600"/>
              <a:t> - updates to be released October 2024. </a:t>
            </a:r>
          </a:p>
          <a:p>
            <a:pPr lvl="2"/>
            <a:r>
              <a:rPr lang="en-US" sz="1200"/>
              <a:t>Possible bridge/common framework between K12 and CTCs.</a:t>
            </a:r>
          </a:p>
          <a:p>
            <a:pPr lvl="2"/>
            <a:r>
              <a:rPr lang="en-US" sz="1200">
                <a:ea typeface="Calibri"/>
                <a:cs typeface="Calibri"/>
              </a:rPr>
              <a:t>Credentials of Value/IRC alignment between K12 and CTCs.</a:t>
            </a:r>
            <a:endParaRPr lang="en-US" sz="1600">
              <a:latin typeface="Franklin Gothic Book"/>
            </a:endParaRPr>
          </a:p>
          <a:p>
            <a:pPr lvl="1"/>
            <a:r>
              <a:rPr lang="en-US" sz="1600">
                <a:latin typeface="Franklin Gothic Book"/>
                <a:ea typeface="Calibri"/>
                <a:cs typeface="Calibri"/>
              </a:rPr>
              <a:t>ERDC Dual Credit Program – </a:t>
            </a:r>
            <a:r>
              <a:rPr lang="en-US" sz="1600">
                <a:latin typeface="Franklin Gothic Book"/>
                <a:ea typeface="Calibri"/>
                <a:cs typeface="Calibri"/>
                <a:hlinkClick r:id="rId4"/>
              </a:rPr>
              <a:t>Enrollment and Credit Attainment Report</a:t>
            </a:r>
            <a:r>
              <a:rPr lang="en-US" sz="1600">
                <a:latin typeface="Franklin Gothic Book"/>
                <a:ea typeface="Calibri"/>
                <a:cs typeface="Calibri"/>
              </a:rPr>
              <a:t>.</a:t>
            </a:r>
          </a:p>
          <a:p>
            <a:pPr lvl="1"/>
            <a:r>
              <a:rPr lang="en-US" sz="1600">
                <a:hlinkClick r:id="rId5"/>
              </a:rPr>
              <a:t>Big Blur</a:t>
            </a:r>
            <a:r>
              <a:rPr lang="en-US" sz="1600"/>
              <a:t> research from Jobs for the Future.</a:t>
            </a:r>
          </a:p>
          <a:p>
            <a:pPr lvl="1"/>
            <a:endParaRPr lang="en-US" sz="1600">
              <a:latin typeface="Franklin Gothic Book"/>
              <a:ea typeface="Calibri"/>
              <a:cs typeface="Calibri"/>
            </a:endParaRPr>
          </a:p>
          <a:p>
            <a:endParaRPr lang="en-US" sz="2000">
              <a:ea typeface="Calibri"/>
              <a:cs typeface="Calibri"/>
            </a:endParaRPr>
          </a:p>
          <a:p>
            <a:pPr lvl="1"/>
            <a:endParaRPr lang="en-US" sz="1600"/>
          </a:p>
          <a:p>
            <a:pPr marL="1371600" lvl="3" indent="0">
              <a:buNone/>
            </a:pPr>
            <a:endParaRPr lang="en-US" sz="1400"/>
          </a:p>
          <a:p>
            <a:pPr lvl="2"/>
            <a:endParaRPr lang="en-US" sz="1600"/>
          </a:p>
          <a:p>
            <a:pPr lvl="2"/>
            <a:endParaRPr lang="en-US" sz="1600"/>
          </a:p>
        </p:txBody>
      </p:sp>
      <p:sp>
        <p:nvSpPr>
          <p:cNvPr id="4" name="Slide Number Placeholder 3"/>
          <p:cNvSpPr>
            <a:spLocks noGrp="1"/>
          </p:cNvSpPr>
          <p:nvPr>
            <p:ph type="sldNum" sz="quarter" idx="12"/>
          </p:nvPr>
        </p:nvSpPr>
        <p:spPr/>
        <p:txBody>
          <a:bodyPr/>
          <a:lstStyle/>
          <a:p>
            <a:fld id="{DEE5BC03-7CE3-4FE3-BC0A-0ACCA8AC1F24}" type="slidenum">
              <a:rPr lang="en-US" smtClean="0"/>
              <a:pPr/>
              <a:t>49</a:t>
            </a:fld>
            <a:endParaRPr lang="en-US"/>
          </a:p>
        </p:txBody>
      </p:sp>
    </p:spTree>
    <p:extLst>
      <p:ext uri="{BB962C8B-B14F-4D97-AF65-F5344CB8AC3E}">
        <p14:creationId xmlns:p14="http://schemas.microsoft.com/office/powerpoint/2010/main" val="159242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D354C-9CE3-F23B-30D4-572CCF4F6EF5}"/>
              </a:ext>
            </a:extLst>
          </p:cNvPr>
          <p:cNvSpPr>
            <a:spLocks noGrp="1"/>
          </p:cNvSpPr>
          <p:nvPr>
            <p:ph type="sldNum" sz="quarter" idx="12"/>
          </p:nvPr>
        </p:nvSpPr>
        <p:spPr/>
        <p:txBody>
          <a:bodyPr/>
          <a:lstStyle/>
          <a:p>
            <a:fld id="{DEE5BC03-7CE3-4FE3-BC0A-0ACCA8AC1F24}" type="slidenum">
              <a:rPr lang="en-US" smtClean="0"/>
              <a:pPr/>
              <a:t>5</a:t>
            </a:fld>
            <a:endParaRPr lang="en-US"/>
          </a:p>
        </p:txBody>
      </p:sp>
      <p:pic>
        <p:nvPicPr>
          <p:cNvPr id="5" name="Content Placeholder 4" descr="A screenshot of a computer&#10;&#10;Description automatically generated">
            <a:extLst>
              <a:ext uri="{FF2B5EF4-FFF2-40B4-BE49-F238E27FC236}">
                <a16:creationId xmlns:a16="http://schemas.microsoft.com/office/drawing/2014/main" id="{A7F716DB-E0CC-FDAD-B979-C11E1CA2F78D}"/>
              </a:ext>
            </a:extLst>
          </p:cNvPr>
          <p:cNvPicPr>
            <a:picLocks noGrp="1" noChangeAspect="1"/>
          </p:cNvPicPr>
          <p:nvPr>
            <p:ph idx="1"/>
          </p:nvPr>
        </p:nvPicPr>
        <p:blipFill>
          <a:blip r:embed="rId2"/>
          <a:stretch>
            <a:fillRect/>
          </a:stretch>
        </p:blipFill>
        <p:spPr>
          <a:xfrm>
            <a:off x="178797" y="-545876"/>
            <a:ext cx="8774324" cy="7963069"/>
          </a:xfrm>
        </p:spPr>
      </p:pic>
    </p:spTree>
    <p:extLst>
      <p:ext uri="{BB962C8B-B14F-4D97-AF65-F5344CB8AC3E}">
        <p14:creationId xmlns:p14="http://schemas.microsoft.com/office/powerpoint/2010/main" val="2698488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37" y="1259768"/>
            <a:ext cx="8407005" cy="601472"/>
          </a:xfrm>
        </p:spPr>
        <p:txBody>
          <a:bodyPr lIns="91440" tIns="45720" rIns="91440" bIns="45720" anchor="t"/>
          <a:lstStyle/>
          <a:p>
            <a:r>
              <a:rPr lang="en-US" sz="3200"/>
              <a:t>Program Updates</a:t>
            </a:r>
            <a:endParaRPr lang="en-US" sz="1600"/>
          </a:p>
        </p:txBody>
      </p:sp>
      <p:sp>
        <p:nvSpPr>
          <p:cNvPr id="3" name="Content Placeholder 2"/>
          <p:cNvSpPr>
            <a:spLocks noGrp="1"/>
          </p:cNvSpPr>
          <p:nvPr>
            <p:ph idx="1"/>
          </p:nvPr>
        </p:nvSpPr>
        <p:spPr>
          <a:xfrm>
            <a:off x="474763" y="1854483"/>
            <a:ext cx="8405179" cy="4746977"/>
          </a:xfrm>
        </p:spPr>
        <p:txBody>
          <a:bodyPr lIns="91440" tIns="45720" rIns="91440" bIns="45720" anchor="t"/>
          <a:lstStyle/>
          <a:p>
            <a:r>
              <a:rPr lang="en-US" sz="2000"/>
              <a:t>Advisory Committee Procedures </a:t>
            </a:r>
            <a:endParaRPr lang="en-US"/>
          </a:p>
          <a:p>
            <a:pPr lvl="1"/>
            <a:r>
              <a:rPr lang="en-US" sz="1600"/>
              <a:t>Overview of changes, highlight membership clarifications</a:t>
            </a:r>
          </a:p>
          <a:p>
            <a:pPr lvl="1"/>
            <a:r>
              <a:rPr lang="en-US" sz="1600"/>
              <a:t>Program approval requirement</a:t>
            </a:r>
          </a:p>
          <a:p>
            <a:r>
              <a:rPr lang="en-US" sz="2000"/>
              <a:t>Professional Technical Faculty Certification</a:t>
            </a:r>
          </a:p>
          <a:p>
            <a:pPr lvl="1"/>
            <a:r>
              <a:rPr lang="en-US" sz="1600"/>
              <a:t>Updates to ProCert – user input and 2024 Skill Standards</a:t>
            </a:r>
          </a:p>
          <a:p>
            <a:r>
              <a:rPr lang="en-US" sz="2000"/>
              <a:t>Perkins Regional Approach to CLNA</a:t>
            </a:r>
          </a:p>
          <a:p>
            <a:r>
              <a:rPr lang="en-US" sz="2000"/>
              <a:t>Skills Gap - </a:t>
            </a:r>
            <a:r>
              <a:rPr lang="en-US" sz="2000">
                <a:hlinkClick r:id="rId3"/>
              </a:rPr>
              <a:t>The Great Misalignment</a:t>
            </a:r>
          </a:p>
          <a:p>
            <a:r>
              <a:rPr lang="en-US" sz="2000"/>
              <a:t>Customer Advisory Committee (JSP/WRT)</a:t>
            </a:r>
          </a:p>
          <a:p>
            <a:pPr lvl="1"/>
            <a:r>
              <a:rPr lang="en-US" sz="1600"/>
              <a:t>Seeking recommendations for Business Member</a:t>
            </a:r>
          </a:p>
          <a:p>
            <a:r>
              <a:rPr lang="en-US" sz="2000"/>
              <a:t>Perkins Special Projects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50</a:t>
            </a:fld>
            <a:endParaRPr lang="en-US"/>
          </a:p>
        </p:txBody>
      </p:sp>
    </p:spTree>
    <p:extLst>
      <p:ext uri="{BB962C8B-B14F-4D97-AF65-F5344CB8AC3E}">
        <p14:creationId xmlns:p14="http://schemas.microsoft.com/office/powerpoint/2010/main" val="4259127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054336"/>
            <a:ext cx="8336975" cy="657315"/>
          </a:xfrm>
        </p:spPr>
        <p:txBody>
          <a:bodyPr lIns="91440" tIns="45720" rIns="91440" bIns="45720" anchor="t"/>
          <a:lstStyle/>
          <a:p>
            <a:r>
              <a:rPr lang="en-US">
                <a:ea typeface="+mj-lt"/>
                <a:cs typeface="+mj-lt"/>
              </a:rPr>
              <a:t>Perkins updates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1709922"/>
            <a:ext cx="8336975" cy="4592432"/>
          </a:xfrm>
        </p:spPr>
        <p:txBody>
          <a:bodyPr lIns="91440" tIns="45720" rIns="91440" bIns="45720" anchor="t"/>
          <a:lstStyle/>
          <a:p>
            <a:pPr marL="0" indent="0">
              <a:lnSpc>
                <a:spcPct val="100000"/>
              </a:lnSpc>
              <a:buNone/>
            </a:pPr>
            <a:r>
              <a:rPr lang="en-US" sz="2000" b="1">
                <a:ea typeface="+mn-lt"/>
                <a:cs typeface="+mn-lt"/>
              </a:rPr>
              <a:t>Perkins </a:t>
            </a:r>
          </a:p>
          <a:p>
            <a:pPr marL="457200" lvl="1">
              <a:lnSpc>
                <a:spcPct val="100000"/>
              </a:lnSpc>
            </a:pPr>
            <a:r>
              <a:rPr lang="en-US" sz="1800">
                <a:ea typeface="+mn-lt"/>
                <a:cs typeface="+mn-lt"/>
              </a:rPr>
              <a:t>Perkins Plan budget revisions ---&gt; include CLNA question that clearly identifies need for budget request</a:t>
            </a:r>
            <a:endParaRPr lang="en-US" sz="1800"/>
          </a:p>
          <a:p>
            <a:pPr marL="914400" lvl="2">
              <a:lnSpc>
                <a:spcPct val="100000"/>
              </a:lnSpc>
              <a:buFont typeface="Wingdings" panose="020B0604020202020204" pitchFamily="34" charset="0"/>
              <a:buChar char="§"/>
            </a:pPr>
            <a:r>
              <a:rPr lang="en-US" sz="1400">
                <a:ea typeface="+mn-lt"/>
                <a:cs typeface="+mn-lt"/>
              </a:rPr>
              <a:t>OBIS—Timely and Accurate Revisions</a:t>
            </a:r>
          </a:p>
          <a:p>
            <a:pPr marL="457200" lvl="1">
              <a:lnSpc>
                <a:spcPct val="100000"/>
              </a:lnSpc>
            </a:pPr>
            <a:r>
              <a:rPr lang="en-US" sz="1800">
                <a:ea typeface="+mn-lt"/>
                <a:cs typeface="+mn-lt"/>
              </a:rPr>
              <a:t>Monitoring 25 colleges/districts in October and November</a:t>
            </a:r>
          </a:p>
          <a:p>
            <a:pPr marL="457200" lvl="1">
              <a:lnSpc>
                <a:spcPct val="100000"/>
              </a:lnSpc>
            </a:pPr>
            <a:r>
              <a:rPr lang="en-US" sz="1800">
                <a:ea typeface="+mn-lt"/>
                <a:cs typeface="+mn-lt"/>
              </a:rPr>
              <a:t>CLNA Partner Engagement: Survey and Interview Question</a:t>
            </a:r>
          </a:p>
          <a:p>
            <a:pPr lvl="2">
              <a:lnSpc>
                <a:spcPct val="100000"/>
              </a:lnSpc>
              <a:buFont typeface="Wingdings" panose="020B0604020202020204" pitchFamily="34" charset="0"/>
              <a:buChar char="§"/>
            </a:pPr>
            <a:r>
              <a:rPr lang="en-US" sz="1400">
                <a:ea typeface="+mn-lt"/>
                <a:cs typeface="+mn-lt"/>
              </a:rPr>
              <a:t> </a:t>
            </a:r>
            <a:r>
              <a:rPr lang="en-US" sz="1400">
                <a:ea typeface="+mn-lt"/>
                <a:cs typeface="+mn-lt"/>
                <a:hlinkClick r:id="rId2"/>
              </a:rPr>
              <a:t>https://www.surveymonkey.com/r/CLNAEngagement</a:t>
            </a:r>
            <a:r>
              <a:rPr lang="en-US" sz="1400">
                <a:ea typeface="+mn-lt"/>
                <a:cs typeface="+mn-lt"/>
              </a:rPr>
              <a:t>  </a:t>
            </a:r>
            <a:endParaRPr lang="en-US"/>
          </a:p>
          <a:p>
            <a:pPr marL="0" indent="0">
              <a:lnSpc>
                <a:spcPct val="100000"/>
              </a:lnSpc>
              <a:buNone/>
            </a:pPr>
            <a:r>
              <a:rPr lang="en-US" sz="2000" b="1">
                <a:ea typeface="+mn-lt"/>
                <a:cs typeface="+mn-lt"/>
              </a:rPr>
              <a:t>State Determined Performance Levels </a:t>
            </a:r>
            <a:r>
              <a:rPr lang="en-US" sz="1800">
                <a:ea typeface="+mn-lt"/>
                <a:cs typeface="+mn-lt"/>
              </a:rPr>
              <a:t>(SDPLs: 1P1, 2P1, 3P1)</a:t>
            </a:r>
          </a:p>
          <a:p>
            <a:pPr marL="457200" lvl="1">
              <a:lnSpc>
                <a:spcPct val="100000"/>
              </a:lnSpc>
            </a:pPr>
            <a:r>
              <a:rPr lang="en-US" sz="1800">
                <a:ea typeface="+mn-lt"/>
                <a:cs typeface="+mn-lt"/>
              </a:rPr>
              <a:t>Change: SBCTC must submit annual SDPL to WTECB every December</a:t>
            </a:r>
            <a:endParaRPr lang="en-US" sz="1800"/>
          </a:p>
          <a:p>
            <a:pPr marL="457200" lvl="1">
              <a:lnSpc>
                <a:spcPct val="100000"/>
              </a:lnSpc>
            </a:pPr>
            <a:r>
              <a:rPr lang="en-US" sz="1800">
                <a:ea typeface="+mn-lt"/>
                <a:cs typeface="+mn-lt"/>
              </a:rPr>
              <a:t>Email in Nov. to solicit feedback for proposed State Target for SDPL</a:t>
            </a:r>
          </a:p>
          <a:p>
            <a:pPr marL="457200" lvl="1">
              <a:lnSpc>
                <a:spcPct val="100000"/>
              </a:lnSpc>
            </a:pPr>
            <a:r>
              <a:rPr lang="en-US" sz="1800"/>
              <a:t>Based off the state's previous two year's performance</a:t>
            </a:r>
          </a:p>
          <a:p>
            <a:pPr marL="0" indent="0">
              <a:lnSpc>
                <a:spcPct val="100000"/>
              </a:lnSpc>
              <a:buNone/>
            </a:pPr>
            <a:r>
              <a:rPr lang="en-US" sz="2000" b="1"/>
              <a:t>Perkins Tableau Data Dashboard</a:t>
            </a:r>
            <a:endParaRPr lang="en-US" sz="2000"/>
          </a:p>
          <a:p>
            <a:pPr marL="514350" lvl="1" indent="-285750">
              <a:lnSpc>
                <a:spcPct val="100000"/>
              </a:lnSpc>
              <a:buFont typeface="Arial"/>
              <a:buChar char="•"/>
            </a:pPr>
            <a:r>
              <a:rPr lang="en-US" sz="1800"/>
              <a:t>Email will be sent when dashboard is updated</a:t>
            </a:r>
            <a:endParaRPr lang="en-US" sz="1800">
              <a:highlight>
                <a:srgbClr val="FFFF00"/>
              </a:highlight>
              <a:ea typeface="+mn-lt"/>
              <a:cs typeface="+mn-lt"/>
            </a:endParaRPr>
          </a:p>
          <a:p>
            <a:endParaRPr lang="en-US" sz="2200">
              <a:ea typeface="+mn-lt"/>
              <a:cs typeface="+mn-lt"/>
            </a:endParaRPr>
          </a:p>
          <a:p>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51</a:t>
            </a:fld>
            <a:endParaRPr lang="en-US"/>
          </a:p>
        </p:txBody>
      </p:sp>
    </p:spTree>
    <p:extLst>
      <p:ext uri="{BB962C8B-B14F-4D97-AF65-F5344CB8AC3E}">
        <p14:creationId xmlns:p14="http://schemas.microsoft.com/office/powerpoint/2010/main" val="1701068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225118"/>
            <a:ext cx="8336975" cy="715073"/>
          </a:xfrm>
        </p:spPr>
        <p:txBody>
          <a:bodyPr lIns="91440" tIns="45720" rIns="91440" bIns="45720" anchor="t"/>
          <a:lstStyle/>
          <a:p>
            <a:r>
              <a:rPr lang="en-US">
                <a:ea typeface="+mj-lt"/>
                <a:cs typeface="+mj-lt"/>
              </a:rPr>
              <a:t>Perkins v proposed changes</a:t>
            </a:r>
            <a:br>
              <a:rPr lang="en-US">
                <a:ea typeface="+mj-lt"/>
                <a:cs typeface="+mj-lt"/>
              </a:rPr>
            </a:br>
            <a:r>
              <a:rPr lang="en-US" sz="1100">
                <a:ea typeface="+mj-lt"/>
                <a:cs typeface="+mj-lt"/>
              </a:rPr>
              <a:t>Slides adapted from Advance CTE Presentation</a:t>
            </a:r>
            <a:br>
              <a:rPr lang="en-US">
                <a:ea typeface="+mj-lt"/>
                <a:cs typeface="+mj-lt"/>
              </a:rPr>
            </a:b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2956264"/>
            <a:ext cx="8336975" cy="3346090"/>
          </a:xfrm>
        </p:spPr>
        <p:txBody>
          <a:bodyPr lIns="91440" tIns="45720" rIns="91440" bIns="45720" anchor="t"/>
          <a:lstStyle/>
          <a:p>
            <a:pPr marL="0" indent="0">
              <a:lnSpc>
                <a:spcPct val="100000"/>
              </a:lnSpc>
              <a:buNone/>
            </a:pPr>
            <a:endParaRPr lang="en-US" sz="2200">
              <a:ea typeface="+mn-lt"/>
              <a:cs typeface="+mn-lt"/>
            </a:endParaRPr>
          </a:p>
          <a:p>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52</a:t>
            </a:fld>
            <a:endParaRPr lang="en-US"/>
          </a:p>
        </p:txBody>
      </p:sp>
      <p:pic>
        <p:nvPicPr>
          <p:cNvPr id="3" name="Picture 2">
            <a:extLst>
              <a:ext uri="{FF2B5EF4-FFF2-40B4-BE49-F238E27FC236}">
                <a16:creationId xmlns:a16="http://schemas.microsoft.com/office/drawing/2014/main" id="{18577228-33DD-48A4-8626-18E967160F36}"/>
              </a:ext>
            </a:extLst>
          </p:cNvPr>
          <p:cNvPicPr>
            <a:picLocks noChangeAspect="1"/>
          </p:cNvPicPr>
          <p:nvPr/>
        </p:nvPicPr>
        <p:blipFill>
          <a:blip r:embed="rId2"/>
          <a:stretch>
            <a:fillRect/>
          </a:stretch>
        </p:blipFill>
        <p:spPr>
          <a:xfrm>
            <a:off x="385875" y="2121763"/>
            <a:ext cx="8487960" cy="3722586"/>
          </a:xfrm>
          <a:prstGeom prst="rect">
            <a:avLst/>
          </a:prstGeom>
        </p:spPr>
      </p:pic>
      <p:sp>
        <p:nvSpPr>
          <p:cNvPr id="5" name="Rectangle 4">
            <a:extLst>
              <a:ext uri="{FF2B5EF4-FFF2-40B4-BE49-F238E27FC236}">
                <a16:creationId xmlns:a16="http://schemas.microsoft.com/office/drawing/2014/main" id="{A1B32B30-FC23-41AA-9649-A60273C77C42}"/>
              </a:ext>
            </a:extLst>
          </p:cNvPr>
          <p:cNvSpPr/>
          <p:nvPr/>
        </p:nvSpPr>
        <p:spPr>
          <a:xfrm>
            <a:off x="536861" y="6163854"/>
            <a:ext cx="8070280" cy="276999"/>
          </a:xfrm>
          <a:prstGeom prst="rect">
            <a:avLst/>
          </a:prstGeom>
        </p:spPr>
        <p:txBody>
          <a:bodyPr wrap="square">
            <a:spAutoFit/>
          </a:bodyPr>
          <a:lstStyle/>
          <a:p>
            <a:r>
              <a:rPr lang="en-US" sz="1200"/>
              <a:t>Referenced Link: </a:t>
            </a:r>
            <a:r>
              <a:rPr lang="en-US" sz="1200">
                <a:hlinkClick r:id="rId3"/>
              </a:rPr>
              <a:t>https://careertech.org/wp-content/uploads/2023/01/State_CTE_PerkinsV_2020.pdf</a:t>
            </a:r>
            <a:r>
              <a:rPr lang="en-US" sz="1200"/>
              <a:t> </a:t>
            </a:r>
          </a:p>
        </p:txBody>
      </p:sp>
    </p:spTree>
    <p:extLst>
      <p:ext uri="{BB962C8B-B14F-4D97-AF65-F5344CB8AC3E}">
        <p14:creationId xmlns:p14="http://schemas.microsoft.com/office/powerpoint/2010/main" val="4170821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054336"/>
            <a:ext cx="8336975" cy="695632"/>
          </a:xfrm>
        </p:spPr>
        <p:txBody>
          <a:bodyPr lIns="91440" tIns="45720" rIns="91440" bIns="45720" anchor="t"/>
          <a:lstStyle/>
          <a:p>
            <a:r>
              <a:rPr lang="en-US">
                <a:ea typeface="+mj-lt"/>
                <a:cs typeface="+mj-lt"/>
              </a:rPr>
              <a:t>Perkins v proposed changes</a:t>
            </a:r>
            <a:br>
              <a:rPr lang="en-US">
                <a:ea typeface="+mj-lt"/>
                <a:cs typeface="+mj-lt"/>
              </a:rPr>
            </a:br>
            <a:r>
              <a:rPr lang="en-US" sz="1100">
                <a:ea typeface="+mj-lt"/>
                <a:cs typeface="+mj-lt"/>
              </a:rPr>
              <a:t>Slides adapted from Advance CTE Presentation</a:t>
            </a:r>
            <a:endParaRPr lang="en-US" sz="11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1709922"/>
            <a:ext cx="8336975" cy="4326894"/>
          </a:xfrm>
        </p:spPr>
        <p:txBody>
          <a:bodyPr lIns="91440" tIns="45720" rIns="91440" bIns="45720" anchor="t"/>
          <a:lstStyle/>
          <a:p>
            <a:pPr marL="0" indent="0">
              <a:lnSpc>
                <a:spcPct val="100000"/>
              </a:lnSpc>
              <a:buNone/>
            </a:pPr>
            <a:endParaRPr lang="en-US" sz="2200">
              <a:ea typeface="+mn-lt"/>
              <a:cs typeface="+mn-lt"/>
            </a:endParaRPr>
          </a:p>
          <a:p>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53</a:t>
            </a:fld>
            <a:endParaRPr lang="en-US"/>
          </a:p>
        </p:txBody>
      </p:sp>
      <p:sp>
        <p:nvSpPr>
          <p:cNvPr id="5" name="Rectangle 4">
            <a:extLst>
              <a:ext uri="{FF2B5EF4-FFF2-40B4-BE49-F238E27FC236}">
                <a16:creationId xmlns:a16="http://schemas.microsoft.com/office/drawing/2014/main" id="{A1B32B30-FC23-41AA-9649-A60273C77C42}"/>
              </a:ext>
            </a:extLst>
          </p:cNvPr>
          <p:cNvSpPr/>
          <p:nvPr/>
        </p:nvSpPr>
        <p:spPr>
          <a:xfrm>
            <a:off x="332782" y="6163854"/>
            <a:ext cx="8478433" cy="261610"/>
          </a:xfrm>
          <a:prstGeom prst="rect">
            <a:avLst/>
          </a:prstGeom>
        </p:spPr>
        <p:txBody>
          <a:bodyPr wrap="square">
            <a:spAutoFit/>
          </a:bodyPr>
          <a:lstStyle/>
          <a:p>
            <a:r>
              <a:rPr lang="en-US" sz="1100"/>
              <a:t>Referenced Link: </a:t>
            </a:r>
            <a:r>
              <a:rPr lang="en-US" sz="1100">
                <a:hlinkClick r:id="rId2"/>
              </a:rPr>
              <a:t>https://careertech.org/wp-content/uploads/2023/01/Aligning_Opportunity_HighSkill_HighWage_InDemand_0.pdf</a:t>
            </a:r>
            <a:r>
              <a:rPr lang="en-US" sz="1100"/>
              <a:t> </a:t>
            </a:r>
          </a:p>
        </p:txBody>
      </p:sp>
      <p:pic>
        <p:nvPicPr>
          <p:cNvPr id="8" name="Picture 7">
            <a:extLst>
              <a:ext uri="{FF2B5EF4-FFF2-40B4-BE49-F238E27FC236}">
                <a16:creationId xmlns:a16="http://schemas.microsoft.com/office/drawing/2014/main" id="{201E5417-94F1-436D-B766-F325B82FDA14}"/>
              </a:ext>
            </a:extLst>
          </p:cNvPr>
          <p:cNvPicPr>
            <a:picLocks noChangeAspect="1"/>
          </p:cNvPicPr>
          <p:nvPr/>
        </p:nvPicPr>
        <p:blipFill>
          <a:blip r:embed="rId3"/>
          <a:stretch>
            <a:fillRect/>
          </a:stretch>
        </p:blipFill>
        <p:spPr>
          <a:xfrm>
            <a:off x="332783" y="1877006"/>
            <a:ext cx="8478433" cy="4159810"/>
          </a:xfrm>
          <a:prstGeom prst="rect">
            <a:avLst/>
          </a:prstGeom>
        </p:spPr>
      </p:pic>
    </p:spTree>
    <p:extLst>
      <p:ext uri="{BB962C8B-B14F-4D97-AF65-F5344CB8AC3E}">
        <p14:creationId xmlns:p14="http://schemas.microsoft.com/office/powerpoint/2010/main" val="1919432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054336"/>
            <a:ext cx="8336975" cy="695632"/>
          </a:xfrm>
        </p:spPr>
        <p:txBody>
          <a:bodyPr lIns="91440" tIns="45720" rIns="91440" bIns="45720" anchor="t"/>
          <a:lstStyle/>
          <a:p>
            <a:r>
              <a:rPr lang="en-US">
                <a:ea typeface="+mj-lt"/>
                <a:cs typeface="+mj-lt"/>
              </a:rPr>
              <a:t>Perkins v proposed changes</a:t>
            </a:r>
            <a:br>
              <a:rPr lang="en-US">
                <a:ea typeface="+mj-lt"/>
                <a:cs typeface="+mj-lt"/>
              </a:rPr>
            </a:br>
            <a:r>
              <a:rPr lang="en-US" sz="1100">
                <a:ea typeface="+mj-lt"/>
                <a:cs typeface="+mj-lt"/>
              </a:rPr>
              <a:t>Slides adapted from Advance CTE Presentation</a:t>
            </a:r>
            <a:endParaRPr lang="en-US" sz="11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1709922"/>
            <a:ext cx="8336975" cy="4326894"/>
          </a:xfrm>
        </p:spPr>
        <p:txBody>
          <a:bodyPr lIns="91440" tIns="45720" rIns="91440" bIns="45720" anchor="t"/>
          <a:lstStyle/>
          <a:p>
            <a:pPr marL="0" indent="0">
              <a:lnSpc>
                <a:spcPct val="100000"/>
              </a:lnSpc>
              <a:buNone/>
            </a:pPr>
            <a:endParaRPr lang="en-US" sz="2200">
              <a:ea typeface="+mn-lt"/>
              <a:cs typeface="+mn-lt"/>
            </a:endParaRPr>
          </a:p>
          <a:p>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54</a:t>
            </a:fld>
            <a:endParaRPr lang="en-US"/>
          </a:p>
        </p:txBody>
      </p:sp>
      <p:pic>
        <p:nvPicPr>
          <p:cNvPr id="3" name="Picture 2">
            <a:extLst>
              <a:ext uri="{FF2B5EF4-FFF2-40B4-BE49-F238E27FC236}">
                <a16:creationId xmlns:a16="http://schemas.microsoft.com/office/drawing/2014/main" id="{262587A6-1C61-47F1-99E1-8BF2ACE5EE17}"/>
              </a:ext>
            </a:extLst>
          </p:cNvPr>
          <p:cNvPicPr>
            <a:picLocks noChangeAspect="1"/>
          </p:cNvPicPr>
          <p:nvPr/>
        </p:nvPicPr>
        <p:blipFill>
          <a:blip r:embed="rId2"/>
          <a:stretch>
            <a:fillRect/>
          </a:stretch>
        </p:blipFill>
        <p:spPr>
          <a:xfrm>
            <a:off x="475656" y="1915111"/>
            <a:ext cx="8459381" cy="4248743"/>
          </a:xfrm>
          <a:prstGeom prst="rect">
            <a:avLst/>
          </a:prstGeom>
        </p:spPr>
      </p:pic>
    </p:spTree>
    <p:extLst>
      <p:ext uri="{BB962C8B-B14F-4D97-AF65-F5344CB8AC3E}">
        <p14:creationId xmlns:p14="http://schemas.microsoft.com/office/powerpoint/2010/main" val="3637678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91440" tIns="45720" rIns="91440" bIns="45720" anchor="t"/>
          <a:lstStyle/>
          <a:p>
            <a:r>
              <a:rPr lang="en-US">
                <a:ea typeface="+mj-lt"/>
                <a:cs typeface="+mj-lt"/>
              </a:rPr>
              <a:t>Perkins v proposed changes</a:t>
            </a:r>
            <a:br>
              <a:rPr lang="en-US">
                <a:ea typeface="+mj-lt"/>
                <a:cs typeface="+mj-lt"/>
              </a:rPr>
            </a:br>
            <a:r>
              <a:rPr lang="en-US" sz="1100">
                <a:ea typeface="+mj-lt"/>
                <a:cs typeface="+mj-lt"/>
              </a:rPr>
              <a:t>Slides adapted from Advance CTE Presentation</a:t>
            </a:r>
            <a:endParaRPr lang="en-US" sz="11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p:txBody>
          <a:bodyPr lIns="91440" tIns="45720" rIns="91440" bIns="45720" anchor="t"/>
          <a:lstStyle/>
          <a:p>
            <a:pPr marL="0" indent="0">
              <a:lnSpc>
                <a:spcPct val="100000"/>
              </a:lnSpc>
              <a:buNone/>
            </a:pPr>
            <a:endParaRPr lang="en-US" sz="2200">
              <a:ea typeface="+mn-lt"/>
              <a:cs typeface="+mn-lt"/>
            </a:endParaRPr>
          </a:p>
          <a:p>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55</a:t>
            </a:fld>
            <a:endParaRPr lang="en-US"/>
          </a:p>
        </p:txBody>
      </p:sp>
      <p:sp>
        <p:nvSpPr>
          <p:cNvPr id="5" name="Rectangle 4">
            <a:extLst>
              <a:ext uri="{FF2B5EF4-FFF2-40B4-BE49-F238E27FC236}">
                <a16:creationId xmlns:a16="http://schemas.microsoft.com/office/drawing/2014/main" id="{A1B32B30-FC23-41AA-9649-A60273C77C42}"/>
              </a:ext>
            </a:extLst>
          </p:cNvPr>
          <p:cNvSpPr/>
          <p:nvPr/>
        </p:nvSpPr>
        <p:spPr>
          <a:xfrm>
            <a:off x="332782" y="6163854"/>
            <a:ext cx="8478433" cy="261610"/>
          </a:xfrm>
          <a:prstGeom prst="rect">
            <a:avLst/>
          </a:prstGeom>
        </p:spPr>
        <p:txBody>
          <a:bodyPr wrap="square">
            <a:spAutoFit/>
          </a:bodyPr>
          <a:lstStyle/>
          <a:p>
            <a:r>
              <a:rPr lang="en-US" sz="1100">
                <a:hlinkClick r:id="rId2"/>
              </a:rPr>
              <a:t>https://blog.careertech.org/ed-proposes-significant-changes-to-perkins-v-implementation-legislative-update/</a:t>
            </a:r>
            <a:r>
              <a:rPr lang="en-US" sz="1100"/>
              <a:t> </a:t>
            </a:r>
          </a:p>
        </p:txBody>
      </p:sp>
      <p:sp>
        <p:nvSpPr>
          <p:cNvPr id="7" name="Rectangle 6">
            <a:extLst>
              <a:ext uri="{FF2B5EF4-FFF2-40B4-BE49-F238E27FC236}">
                <a16:creationId xmlns:a16="http://schemas.microsoft.com/office/drawing/2014/main" id="{450325B7-8360-4D2C-8514-E1E64A9D35B1}"/>
              </a:ext>
            </a:extLst>
          </p:cNvPr>
          <p:cNvSpPr/>
          <p:nvPr/>
        </p:nvSpPr>
        <p:spPr>
          <a:xfrm>
            <a:off x="536861" y="2347006"/>
            <a:ext cx="8145500" cy="3575722"/>
          </a:xfrm>
          <a:prstGeom prst="rect">
            <a:avLst/>
          </a:prstGeom>
        </p:spPr>
        <p:txBody>
          <a:bodyPr wrap="square">
            <a:spAutoFit/>
          </a:bodyPr>
          <a:lstStyle/>
          <a:p>
            <a:pPr marR="0" lvl="0">
              <a:lnSpc>
                <a:spcPct val="115000"/>
              </a:lnSpc>
              <a:spcBef>
                <a:spcPts val="0"/>
              </a:spcBef>
              <a:spcAft>
                <a:spcPts val="0"/>
              </a:spcAft>
            </a:pPr>
            <a:r>
              <a:rPr lang="en-US" sz="1600" b="1">
                <a:ea typeface="Times New Roman" panose="02020603050405020304" pitchFamily="18" charset="0"/>
                <a:cs typeface="Calibri" panose="020F0502020204030204" pitchFamily="34" charset="0"/>
              </a:rPr>
              <a:t>Performance Indicators:</a:t>
            </a:r>
          </a:p>
          <a:p>
            <a:pPr marL="342900" marR="0" lvl="0" indent="-342900">
              <a:lnSpc>
                <a:spcPct val="115000"/>
              </a:lnSpc>
              <a:spcBef>
                <a:spcPts val="0"/>
              </a:spcBef>
              <a:spcAft>
                <a:spcPts val="0"/>
              </a:spcAft>
              <a:buFont typeface="Symbol" panose="05050102010706020507" pitchFamily="18" charset="2"/>
              <a:buChar char=""/>
            </a:pPr>
            <a:r>
              <a:rPr lang="en-US" sz="1400">
                <a:ea typeface="Times New Roman" panose="02020603050405020304" pitchFamily="18" charset="0"/>
                <a:cs typeface="Calibri" panose="020F0502020204030204" pitchFamily="34" charset="0"/>
              </a:rPr>
              <a:t>1P1 – Post college employment or continuing education</a:t>
            </a:r>
            <a:endParaRPr lang="en-US" sz="1400">
              <a:ea typeface="Calibri" panose="020F050202020403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a:ea typeface="Times New Roman" panose="02020603050405020304" pitchFamily="18" charset="0"/>
                <a:cs typeface="Calibri" panose="020F0502020204030204" pitchFamily="34" charset="0"/>
              </a:rPr>
              <a:t>State Plan Guide:</a:t>
            </a:r>
            <a:endParaRPr lang="en-US" sz="1400">
              <a:ea typeface="Calibri" panose="020F0502020204030204" pitchFamily="34" charset="0"/>
              <a:cs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400">
                <a:ea typeface="Times New Roman" panose="02020603050405020304" pitchFamily="18" charset="0"/>
                <a:cs typeface="Calibri" panose="020F0502020204030204" pitchFamily="34" charset="0"/>
              </a:rPr>
              <a:t>Requires inclusion of all CTE concentrators exiting in reporting period, not just those that graduated or completed a program</a:t>
            </a:r>
            <a:endParaRPr lang="en-US" sz="1400">
              <a:ea typeface="Calibri" panose="020F0502020204030204" pitchFamily="34" charset="0"/>
              <a:cs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400">
                <a:ea typeface="Times New Roman" panose="02020603050405020304" pitchFamily="18" charset="0"/>
                <a:cs typeface="Calibri" panose="020F0502020204030204" pitchFamily="34" charset="0"/>
              </a:rPr>
              <a:t>Allows states to use preceding reporting year to expand window for data collection to 16 months</a:t>
            </a:r>
            <a:endParaRPr lang="en-US" sz="1400">
              <a:ea typeface="Calibri" panose="020F050202020403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a:ea typeface="Times New Roman" panose="02020603050405020304" pitchFamily="18" charset="0"/>
                <a:cs typeface="Calibri" panose="020F0502020204030204" pitchFamily="34" charset="0"/>
              </a:rPr>
              <a:t>CAR Report:</a:t>
            </a:r>
            <a:endParaRPr lang="en-US" sz="1400">
              <a:ea typeface="Calibri" panose="020F0502020204030204" pitchFamily="34" charset="0"/>
              <a:cs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400">
                <a:ea typeface="Times New Roman" panose="02020603050405020304" pitchFamily="18" charset="0"/>
                <a:cs typeface="Calibri" panose="020F0502020204030204" pitchFamily="34" charset="0"/>
              </a:rPr>
              <a:t>Require states to disaggregate by placement type (i.e. further ed / training, military, volunteer service, unsubsidized employment)</a:t>
            </a:r>
            <a:endParaRPr lang="en-US" sz="1400">
              <a:ea typeface="Calibri" panose="020F0502020204030204" pitchFamily="34" charset="0"/>
              <a:cs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400">
                <a:ea typeface="Times New Roman" panose="02020603050405020304" pitchFamily="18" charset="0"/>
                <a:cs typeface="Calibri" panose="020F0502020204030204" pitchFamily="34" charset="0"/>
              </a:rPr>
              <a:t>Requires states to disaggregate based on education and training type (i.e. certificate, AA, BA, apprenticeship, licensure, etc.)</a:t>
            </a:r>
            <a:endParaRPr lang="en-US" sz="1400">
              <a:ea typeface="Calibri" panose="020F0502020204030204" pitchFamily="34" charset="0"/>
              <a:cs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400">
                <a:ea typeface="Times New Roman" panose="02020603050405020304" pitchFamily="18" charset="0"/>
                <a:cs typeface="Calibri" panose="020F0502020204030204" pitchFamily="34" charset="0"/>
              </a:rPr>
              <a:t>Require states to disaggregate employment placement based on H3 designation (i.e. employment in high skill /wage sectors)</a:t>
            </a:r>
            <a:endParaRPr lang="en-US" sz="140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522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91440" tIns="45720" rIns="91440" bIns="45720" anchor="t"/>
          <a:lstStyle/>
          <a:p>
            <a:r>
              <a:rPr lang="en-US">
                <a:ea typeface="+mj-lt"/>
                <a:cs typeface="+mj-lt"/>
              </a:rPr>
              <a:t>Perkins v proposed changes</a:t>
            </a:r>
            <a:br>
              <a:rPr lang="en-US">
                <a:ea typeface="+mj-lt"/>
                <a:cs typeface="+mj-lt"/>
              </a:rPr>
            </a:br>
            <a:r>
              <a:rPr lang="en-US" sz="1100">
                <a:ea typeface="+mj-lt"/>
                <a:cs typeface="+mj-lt"/>
              </a:rPr>
              <a:t>Slides adapted from Advance CTE Presentation</a:t>
            </a:r>
            <a:endParaRPr lang="en-US" sz="11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p:txBody>
          <a:bodyPr lIns="91440" tIns="45720" rIns="91440" bIns="45720" anchor="t"/>
          <a:lstStyle/>
          <a:p>
            <a:pPr marL="0" indent="0">
              <a:lnSpc>
                <a:spcPct val="100000"/>
              </a:lnSpc>
              <a:buNone/>
            </a:pPr>
            <a:endParaRPr lang="en-US" sz="2200">
              <a:ea typeface="+mn-lt"/>
              <a:cs typeface="+mn-lt"/>
            </a:endParaRPr>
          </a:p>
          <a:p>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56</a:t>
            </a:fld>
            <a:endParaRPr lang="en-US"/>
          </a:p>
        </p:txBody>
      </p:sp>
      <p:sp>
        <p:nvSpPr>
          <p:cNvPr id="5" name="Rectangle 4">
            <a:extLst>
              <a:ext uri="{FF2B5EF4-FFF2-40B4-BE49-F238E27FC236}">
                <a16:creationId xmlns:a16="http://schemas.microsoft.com/office/drawing/2014/main" id="{A1B32B30-FC23-41AA-9649-A60273C77C42}"/>
              </a:ext>
            </a:extLst>
          </p:cNvPr>
          <p:cNvSpPr/>
          <p:nvPr/>
        </p:nvSpPr>
        <p:spPr>
          <a:xfrm>
            <a:off x="332782" y="6163854"/>
            <a:ext cx="8478433" cy="261610"/>
          </a:xfrm>
          <a:prstGeom prst="rect">
            <a:avLst/>
          </a:prstGeom>
        </p:spPr>
        <p:txBody>
          <a:bodyPr wrap="square">
            <a:spAutoFit/>
          </a:bodyPr>
          <a:lstStyle/>
          <a:p>
            <a:r>
              <a:rPr lang="en-US" sz="1100">
                <a:hlinkClick r:id="rId2"/>
              </a:rPr>
              <a:t>https://blog.careertech.org/ed-proposes-significant-changes-to-perkins-v-implementation-legislative-update/</a:t>
            </a:r>
            <a:r>
              <a:rPr lang="en-US" sz="1100"/>
              <a:t> </a:t>
            </a:r>
          </a:p>
        </p:txBody>
      </p:sp>
      <p:sp>
        <p:nvSpPr>
          <p:cNvPr id="7" name="Rectangle 6">
            <a:extLst>
              <a:ext uri="{FF2B5EF4-FFF2-40B4-BE49-F238E27FC236}">
                <a16:creationId xmlns:a16="http://schemas.microsoft.com/office/drawing/2014/main" id="{450325B7-8360-4D2C-8514-E1E64A9D35B1}"/>
              </a:ext>
            </a:extLst>
          </p:cNvPr>
          <p:cNvSpPr/>
          <p:nvPr/>
        </p:nvSpPr>
        <p:spPr>
          <a:xfrm>
            <a:off x="536861" y="2347006"/>
            <a:ext cx="8145500" cy="3056799"/>
          </a:xfrm>
          <a:prstGeom prst="rect">
            <a:avLst/>
          </a:prstGeom>
        </p:spPr>
        <p:txBody>
          <a:bodyPr wrap="square">
            <a:spAutoFit/>
          </a:bodyPr>
          <a:lstStyle/>
          <a:p>
            <a:pPr marR="0" lvl="0">
              <a:lnSpc>
                <a:spcPct val="115000"/>
              </a:lnSpc>
              <a:spcBef>
                <a:spcPts val="0"/>
              </a:spcBef>
              <a:spcAft>
                <a:spcPts val="0"/>
              </a:spcAft>
            </a:pPr>
            <a:r>
              <a:rPr lang="en-US" sz="1600" b="1">
                <a:ea typeface="Times New Roman" panose="02020603050405020304" pitchFamily="18" charset="0"/>
                <a:cs typeface="Calibri" panose="020F0502020204030204" pitchFamily="34" charset="0"/>
              </a:rPr>
              <a:t>Performance Indicators:</a:t>
            </a:r>
          </a:p>
          <a:p>
            <a:pPr marL="285750" lvl="0" indent="-285750">
              <a:lnSpc>
                <a:spcPct val="114000"/>
              </a:lnSpc>
              <a:buFont typeface="Arial" panose="020B0604020202020204" pitchFamily="34" charset="0"/>
              <a:buChar char="•"/>
            </a:pPr>
            <a:r>
              <a:rPr lang="en-US" sz="1400"/>
              <a:t>2P1 – College completion</a:t>
            </a:r>
          </a:p>
          <a:p>
            <a:pPr marL="742950" lvl="1" indent="-285750">
              <a:lnSpc>
                <a:spcPct val="114000"/>
              </a:lnSpc>
              <a:buFont typeface="Courier New" panose="02070309020205020404" pitchFamily="49" charset="0"/>
              <a:buChar char="o"/>
            </a:pPr>
            <a:r>
              <a:rPr lang="en-US" sz="1400"/>
              <a:t>Primarily focuses on creating greater consistency within the measure’s denominator (states currently using too many variations for reliable basis of comparison)</a:t>
            </a:r>
          </a:p>
          <a:p>
            <a:pPr marL="742950" lvl="1" indent="-285750">
              <a:lnSpc>
                <a:spcPct val="114000"/>
              </a:lnSpc>
              <a:buFont typeface="Courier New" panose="02070309020205020404" pitchFamily="49" charset="0"/>
              <a:buChar char="o"/>
            </a:pPr>
            <a:r>
              <a:rPr lang="en-US" sz="1400"/>
              <a:t>Changes mostly center on time of CTE concentrator exit / completion</a:t>
            </a:r>
          </a:p>
          <a:p>
            <a:pPr marL="742950" lvl="1" indent="-285750">
              <a:lnSpc>
                <a:spcPct val="114000"/>
              </a:lnSpc>
              <a:buFont typeface="Courier New" panose="02070309020205020404" pitchFamily="49" charset="0"/>
              <a:buChar char="o"/>
            </a:pPr>
            <a:endParaRPr lang="en-US" sz="1400"/>
          </a:p>
          <a:p>
            <a:pPr marL="285750" lvl="0" indent="-285750">
              <a:lnSpc>
                <a:spcPct val="114000"/>
              </a:lnSpc>
              <a:buFont typeface="Arial" panose="020B0604020202020204" pitchFamily="34" charset="0"/>
              <a:buChar char="•"/>
            </a:pPr>
            <a:r>
              <a:rPr lang="en-US" sz="1400"/>
              <a:t>3P1 – Enrollment in non-traditional fields</a:t>
            </a:r>
          </a:p>
          <a:p>
            <a:pPr marL="742950" lvl="1" indent="-285750">
              <a:lnSpc>
                <a:spcPct val="114000"/>
              </a:lnSpc>
              <a:buFont typeface="Courier New" panose="02070309020205020404" pitchFamily="49" charset="0"/>
              <a:buChar char="o"/>
            </a:pPr>
            <a:r>
              <a:rPr lang="en-US" sz="1400"/>
              <a:t>Significantly shifts denominator to focus only on CTE concentrators in non-traditional fields (not all CTE concentrators)</a:t>
            </a:r>
          </a:p>
          <a:p>
            <a:pPr marL="742950" lvl="1" indent="-285750">
              <a:lnSpc>
                <a:spcPct val="114000"/>
              </a:lnSpc>
              <a:buFont typeface="Courier New" panose="02070309020205020404" pitchFamily="49" charset="0"/>
              <a:buChar char="o"/>
            </a:pPr>
            <a:r>
              <a:rPr lang="en-US" sz="1400"/>
              <a:t>Further narrows basis of comparison to full CTE student concentration (i.e. 2 courses in a single program area) versus broader enrollment in these same programs (i.e. student only takes one course in a non-traditional field)</a:t>
            </a:r>
          </a:p>
        </p:txBody>
      </p:sp>
    </p:spTree>
    <p:extLst>
      <p:ext uri="{BB962C8B-B14F-4D97-AF65-F5344CB8AC3E}">
        <p14:creationId xmlns:p14="http://schemas.microsoft.com/office/powerpoint/2010/main" val="2132477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91440" tIns="45720" rIns="91440" bIns="45720" anchor="t"/>
          <a:lstStyle/>
          <a:p>
            <a:r>
              <a:rPr lang="en-US">
                <a:ea typeface="+mj-lt"/>
                <a:cs typeface="+mj-lt"/>
              </a:rPr>
              <a:t>Perkins v proposed changes</a:t>
            </a:r>
            <a:br>
              <a:rPr lang="en-US">
                <a:ea typeface="+mj-lt"/>
                <a:cs typeface="+mj-lt"/>
              </a:rPr>
            </a:br>
            <a:r>
              <a:rPr lang="en-US" sz="1100">
                <a:ea typeface="+mj-lt"/>
                <a:cs typeface="+mj-lt"/>
              </a:rPr>
              <a:t>Slides adapted from Advance CTE Presentation</a:t>
            </a:r>
            <a:endParaRPr lang="en-US" sz="11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p:txBody>
          <a:bodyPr lIns="91440" tIns="45720" rIns="91440" bIns="45720" anchor="t"/>
          <a:lstStyle/>
          <a:p>
            <a:pPr marL="0" indent="0">
              <a:lnSpc>
                <a:spcPct val="100000"/>
              </a:lnSpc>
              <a:buNone/>
            </a:pPr>
            <a:endParaRPr lang="en-US" sz="2200">
              <a:ea typeface="+mn-lt"/>
              <a:cs typeface="+mn-lt"/>
            </a:endParaRPr>
          </a:p>
          <a:p>
            <a:pPr marL="0" indent="0">
              <a:buNone/>
            </a:pPr>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57</a:t>
            </a:fld>
            <a:endParaRPr lang="en-US"/>
          </a:p>
        </p:txBody>
      </p:sp>
      <p:sp>
        <p:nvSpPr>
          <p:cNvPr id="7" name="Rectangle 6">
            <a:extLst>
              <a:ext uri="{FF2B5EF4-FFF2-40B4-BE49-F238E27FC236}">
                <a16:creationId xmlns:a16="http://schemas.microsoft.com/office/drawing/2014/main" id="{450325B7-8360-4D2C-8514-E1E64A9D35B1}"/>
              </a:ext>
            </a:extLst>
          </p:cNvPr>
          <p:cNvSpPr/>
          <p:nvPr/>
        </p:nvSpPr>
        <p:spPr>
          <a:xfrm>
            <a:off x="536861" y="2347006"/>
            <a:ext cx="8145500" cy="4307205"/>
          </a:xfrm>
          <a:prstGeom prst="rect">
            <a:avLst/>
          </a:prstGeom>
        </p:spPr>
        <p:txBody>
          <a:bodyPr wrap="square">
            <a:spAutoFit/>
          </a:bodyPr>
          <a:lstStyle/>
          <a:p>
            <a:r>
              <a:rPr lang="en-US" sz="2000" b="1"/>
              <a:t>Impact on Local Grant Recipients</a:t>
            </a:r>
          </a:p>
          <a:p>
            <a:pPr marL="285750" indent="-285750">
              <a:lnSpc>
                <a:spcPct val="114000"/>
              </a:lnSpc>
              <a:buFont typeface="Arial" panose="020B0604020202020204" pitchFamily="34" charset="0"/>
              <a:buChar char="•"/>
            </a:pPr>
            <a:r>
              <a:rPr lang="en-US" sz="1600"/>
              <a:t>All ICR components will have comparable in-state requirements (i.e. data reporting will change to facilitate/support new state reporting requirements and approaches)</a:t>
            </a:r>
          </a:p>
          <a:p>
            <a:pPr marL="285750" indent="-285750">
              <a:lnSpc>
                <a:spcPct val="114000"/>
              </a:lnSpc>
              <a:buFont typeface="Arial" panose="020B0604020202020204" pitchFamily="34" charset="0"/>
              <a:buChar char="•"/>
            </a:pPr>
            <a:r>
              <a:rPr lang="en-US" sz="1600"/>
              <a:t>Local school districts / other Perkins V grantees will need to track and obtain data in new /different ways (ex. Placement measure disaggregation, related tracking of industry alignment etc.)</a:t>
            </a:r>
          </a:p>
          <a:p>
            <a:pPr marL="742950" lvl="1" indent="-285750">
              <a:lnSpc>
                <a:spcPct val="114000"/>
              </a:lnSpc>
              <a:buFont typeface="Courier New" panose="02070309020205020404" pitchFamily="49" charset="0"/>
              <a:buChar char="o"/>
            </a:pPr>
            <a:r>
              <a:rPr lang="en-US" sz="1600"/>
              <a:t>Access to necessary data and information is lacking in key areas</a:t>
            </a:r>
          </a:p>
          <a:p>
            <a:pPr marL="285750" indent="-285750">
              <a:lnSpc>
                <a:spcPct val="114000"/>
              </a:lnSpc>
              <a:buFont typeface="Arial" panose="020B0604020202020204" pitchFamily="34" charset="0"/>
              <a:buChar char="•"/>
            </a:pPr>
            <a:r>
              <a:rPr lang="en-US" sz="1600"/>
              <a:t>Will likely precipitate re-negotiations of local performance targets as states set new SDPLs</a:t>
            </a:r>
          </a:p>
          <a:p>
            <a:pPr marL="285750" indent="-285750">
              <a:lnSpc>
                <a:spcPct val="114000"/>
              </a:lnSpc>
              <a:buFont typeface="Arial" panose="020B0604020202020204" pitchFamily="34" charset="0"/>
              <a:buChar char="•"/>
            </a:pPr>
            <a:r>
              <a:rPr lang="en-US" sz="1600"/>
              <a:t>Elimination of certain local programs may be accelerated</a:t>
            </a:r>
          </a:p>
          <a:p>
            <a:pPr marL="285750" indent="-285750">
              <a:lnSpc>
                <a:spcPct val="114000"/>
              </a:lnSpc>
              <a:buFont typeface="Arial" panose="020B0604020202020204" pitchFamily="34" charset="0"/>
              <a:buChar char="•"/>
            </a:pPr>
            <a:r>
              <a:rPr lang="en-US" sz="1600"/>
              <a:t>Local and regional processes and policies for ensuring program alignment to the needs of the labor market may be superseded (focus of ICRs is surfacing statewide processes and procedures for ensuring compliance– likely friction with “local control” states to some degree)</a:t>
            </a:r>
          </a:p>
          <a:p>
            <a:pPr marL="285750" indent="-285750">
              <a:lnSpc>
                <a:spcPct val="114000"/>
              </a:lnSpc>
              <a:buFont typeface="Arial" panose="020B0604020202020204" pitchFamily="34" charset="0"/>
              <a:buChar char="•"/>
            </a:pPr>
            <a:r>
              <a:rPr lang="en-US" sz="1600"/>
              <a:t>Capacity/opportunity costs</a:t>
            </a:r>
          </a:p>
        </p:txBody>
      </p:sp>
    </p:spTree>
    <p:extLst>
      <p:ext uri="{BB962C8B-B14F-4D97-AF65-F5344CB8AC3E}">
        <p14:creationId xmlns:p14="http://schemas.microsoft.com/office/powerpoint/2010/main" val="849351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1" y="1225118"/>
            <a:ext cx="8336975" cy="594804"/>
          </a:xfrm>
        </p:spPr>
        <p:txBody>
          <a:bodyPr lIns="91440" tIns="45720" rIns="91440" bIns="45720" anchor="t"/>
          <a:lstStyle/>
          <a:p>
            <a:r>
              <a:rPr lang="en-US">
                <a:ea typeface="+mj-lt"/>
                <a:cs typeface="+mj-lt"/>
              </a:rPr>
              <a:t>Perkins v proposed changes</a:t>
            </a:r>
            <a:br>
              <a:rPr lang="en-US">
                <a:ea typeface="+mj-lt"/>
                <a:cs typeface="+mj-lt"/>
              </a:rPr>
            </a:br>
            <a:r>
              <a:rPr lang="en-US" sz="1100">
                <a:ea typeface="+mj-lt"/>
                <a:cs typeface="+mj-lt"/>
              </a:rPr>
              <a:t>Slides adapted from Advance CTE Presentation</a:t>
            </a:r>
            <a:endParaRPr lang="en-US" sz="11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p:txBody>
          <a:bodyPr lIns="91440" tIns="45720" rIns="91440" bIns="45720" anchor="t"/>
          <a:lstStyle/>
          <a:p>
            <a:pPr marL="0" indent="0">
              <a:lnSpc>
                <a:spcPct val="100000"/>
              </a:lnSpc>
              <a:buNone/>
            </a:pPr>
            <a:endParaRPr lang="en-US" sz="2200">
              <a:ea typeface="+mn-lt"/>
              <a:cs typeface="+mn-lt"/>
            </a:endParaRPr>
          </a:p>
          <a:p>
            <a:pPr marL="0" indent="0">
              <a:buNone/>
            </a:pPr>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58</a:t>
            </a:fld>
            <a:endParaRPr lang="en-US"/>
          </a:p>
        </p:txBody>
      </p:sp>
      <p:sp>
        <p:nvSpPr>
          <p:cNvPr id="7" name="Rectangle 6">
            <a:extLst>
              <a:ext uri="{FF2B5EF4-FFF2-40B4-BE49-F238E27FC236}">
                <a16:creationId xmlns:a16="http://schemas.microsoft.com/office/drawing/2014/main" id="{450325B7-8360-4D2C-8514-E1E64A9D35B1}"/>
              </a:ext>
            </a:extLst>
          </p:cNvPr>
          <p:cNvSpPr/>
          <p:nvPr/>
        </p:nvSpPr>
        <p:spPr>
          <a:xfrm>
            <a:off x="494541" y="2012496"/>
            <a:ext cx="8145500" cy="4063741"/>
          </a:xfrm>
          <a:prstGeom prst="rect">
            <a:avLst/>
          </a:prstGeom>
        </p:spPr>
        <p:txBody>
          <a:bodyPr wrap="square">
            <a:spAutoFit/>
          </a:bodyPr>
          <a:lstStyle/>
          <a:p>
            <a:r>
              <a:rPr lang="en-US" sz="2000" b="1"/>
              <a:t>Emerging Themes of the ICR</a:t>
            </a:r>
          </a:p>
          <a:p>
            <a:pPr marL="285750" indent="-285750">
              <a:lnSpc>
                <a:spcPct val="114000"/>
              </a:lnSpc>
              <a:buFont typeface="Arial" panose="020B0604020202020204" pitchFamily="34" charset="0"/>
              <a:buChar char="•"/>
            </a:pPr>
            <a:r>
              <a:rPr lang="en-US" sz="1400"/>
              <a:t>Significant new state and local level administrative burdens (i.e. right after the most recent four-year planning process has concluded).</a:t>
            </a:r>
          </a:p>
          <a:p>
            <a:pPr marL="285750" indent="-285750">
              <a:lnSpc>
                <a:spcPct val="114000"/>
              </a:lnSpc>
              <a:buFont typeface="Arial" panose="020B0604020202020204" pitchFamily="34" charset="0"/>
              <a:buChar char="•"/>
            </a:pPr>
            <a:r>
              <a:rPr lang="en-US" sz="1400"/>
              <a:t>Implications for racial equity priorities by undermining ability to evaluate long-term impact of Perkins V on student subgroups/special populations (i.e. longitudinal data comparisons will be unworkable).</a:t>
            </a:r>
          </a:p>
          <a:p>
            <a:pPr marL="285750" indent="-285750">
              <a:lnSpc>
                <a:spcPct val="114000"/>
              </a:lnSpc>
              <a:buFont typeface="Arial" panose="020B0604020202020204" pitchFamily="34" charset="0"/>
              <a:buChar char="•"/>
            </a:pPr>
            <a:r>
              <a:rPr lang="en-US" sz="1400"/>
              <a:t>Perkins V data becomes less actionable/useful for timely program improvement (and appears to be more focused on streamlining federal data collection/reporting efforts).</a:t>
            </a:r>
          </a:p>
          <a:p>
            <a:pPr marL="285750" indent="-285750">
              <a:lnSpc>
                <a:spcPct val="114000"/>
              </a:lnSpc>
              <a:buFont typeface="Arial" panose="020B0604020202020204" pitchFamily="34" charset="0"/>
              <a:buChar char="•"/>
            </a:pPr>
            <a:r>
              <a:rPr lang="en-US" sz="1400"/>
              <a:t>Reduces alignment and coordination with other education and workforce systems (e.g. changes to the academic indicators, planning cadence disruption, etc.).</a:t>
            </a:r>
          </a:p>
          <a:p>
            <a:pPr marL="285750" indent="-285750">
              <a:lnSpc>
                <a:spcPct val="114000"/>
              </a:lnSpc>
              <a:buFont typeface="Arial" panose="020B0604020202020204" pitchFamily="34" charset="0"/>
              <a:buChar char="•"/>
            </a:pPr>
            <a:r>
              <a:rPr lang="en-US" sz="1400"/>
              <a:t>Technical assistance/monitoring is a more appropriate strategy for ensuring data quality and supporting ED oversight of Perkins V implementation (and is acknowledged in the ICR justification).</a:t>
            </a:r>
          </a:p>
          <a:p>
            <a:pPr marL="285750" indent="-285750">
              <a:lnSpc>
                <a:spcPct val="114000"/>
              </a:lnSpc>
              <a:buFont typeface="Arial" panose="020B0604020202020204" pitchFamily="34" charset="0"/>
              <a:buChar char="•"/>
            </a:pPr>
            <a:r>
              <a:rPr lang="en-US" sz="1400"/>
              <a:t>Key point of emphasis during Perkins V reauthorization centered around “Secretarial Authority” and the ability of ED to subsequently regulate on many of these issues (i.e. some of these proposals have the practical effect of regulation).</a:t>
            </a:r>
          </a:p>
          <a:p>
            <a:pPr marL="285750" indent="-285750">
              <a:lnSpc>
                <a:spcPct val="114000"/>
              </a:lnSpc>
              <a:buFont typeface="Arial" panose="020B0604020202020204" pitchFamily="34" charset="0"/>
              <a:buChar char="•"/>
            </a:pPr>
            <a:r>
              <a:rPr lang="en-US" sz="1400"/>
              <a:t>ED has failed to demonstrate that it has exhausted other avenues for collecting this information (e.g. Perkins V’s mandated national evaluation).</a:t>
            </a:r>
          </a:p>
        </p:txBody>
      </p:sp>
    </p:spTree>
    <p:extLst>
      <p:ext uri="{BB962C8B-B14F-4D97-AF65-F5344CB8AC3E}">
        <p14:creationId xmlns:p14="http://schemas.microsoft.com/office/powerpoint/2010/main" val="2783504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37" y="1259768"/>
            <a:ext cx="8407005" cy="601472"/>
          </a:xfrm>
        </p:spPr>
        <p:txBody>
          <a:bodyPr lIns="91440" tIns="45720" rIns="91440" bIns="45720" anchor="t"/>
          <a:lstStyle/>
          <a:p>
            <a:r>
              <a:rPr lang="en-US" sz="3200"/>
              <a:t>Program Approval Updates</a:t>
            </a:r>
            <a:endParaRPr lang="en-US" sz="1600"/>
          </a:p>
        </p:txBody>
      </p:sp>
      <p:sp>
        <p:nvSpPr>
          <p:cNvPr id="3" name="Content Placeholder 2"/>
          <p:cNvSpPr>
            <a:spLocks noGrp="1"/>
          </p:cNvSpPr>
          <p:nvPr>
            <p:ph idx="1"/>
          </p:nvPr>
        </p:nvSpPr>
        <p:spPr>
          <a:xfrm>
            <a:off x="474763" y="1867208"/>
            <a:ext cx="8405179" cy="4734252"/>
          </a:xfrm>
        </p:spPr>
        <p:txBody>
          <a:bodyPr lIns="91440" tIns="45720" rIns="91440" bIns="45720" anchor="t"/>
          <a:lstStyle/>
          <a:p>
            <a:pPr marL="342900" indent="-342900"/>
            <a:r>
              <a:rPr lang="en-US" sz="1600" b="1"/>
              <a:t>New PAR Site</a:t>
            </a:r>
          </a:p>
          <a:p>
            <a:pPr marL="800100" lvl="1" indent="-342900"/>
            <a:r>
              <a:rPr lang="en-US" sz="1400"/>
              <a:t>Since it launched end of April of 2024, we've had about 200 requests come in from various colleges (this includes modification requests, program status updates, and new plan requests)</a:t>
            </a:r>
          </a:p>
          <a:p>
            <a:pPr marL="800100" lvl="1" indent="-342900"/>
            <a:r>
              <a:rPr lang="en-US" sz="1400"/>
              <a:t>Currently this site is just for professional technical programs</a:t>
            </a:r>
          </a:p>
          <a:p>
            <a:pPr marL="1257300" lvl="2"/>
            <a:r>
              <a:rPr lang="en-US" sz="1400"/>
              <a:t>Work will begin on implementing apprenticeships and academic transfer degrees this year</a:t>
            </a:r>
          </a:p>
          <a:p>
            <a:pPr lvl="1"/>
            <a:r>
              <a:rPr lang="en-US" sz="1400"/>
              <a:t>Additional focus on advisory committee membership and documentation</a:t>
            </a:r>
          </a:p>
          <a:p>
            <a:pPr lvl="1"/>
            <a:r>
              <a:rPr lang="en-US" sz="1400"/>
              <a:t>Reach out to </a:t>
            </a:r>
            <a:r>
              <a:rPr lang="en-US" sz="1400">
                <a:hlinkClick r:id="rId3"/>
              </a:rPr>
              <a:t>programapproval@sbctc.edu</a:t>
            </a:r>
            <a:r>
              <a:rPr lang="en-US" sz="1400"/>
              <a:t> with questions or access issues. </a:t>
            </a:r>
          </a:p>
          <a:p>
            <a:r>
              <a:rPr lang="en-US" sz="1600" b="1"/>
              <a:t>Program Inventory</a:t>
            </a:r>
          </a:p>
          <a:p>
            <a:pPr lvl="1"/>
            <a:r>
              <a:rPr lang="en-US" sz="1400"/>
              <a:t>Inventory alignment and program status updates</a:t>
            </a:r>
          </a:p>
          <a:p>
            <a:pPr lvl="2"/>
            <a:r>
              <a:rPr lang="en-US" sz="1400"/>
              <a:t>Managing the movement of plans to inactive status. </a:t>
            </a:r>
          </a:p>
          <a:p>
            <a:pPr lvl="1"/>
            <a:r>
              <a:rPr lang="en-US" sz="1400"/>
              <a:t>Documentation of maximum credits for all active plans.</a:t>
            </a:r>
          </a:p>
          <a:p>
            <a:pPr lvl="1"/>
            <a:r>
              <a:rPr lang="en-US" sz="1400"/>
              <a:t>CIP/SOC codes</a:t>
            </a:r>
          </a:p>
          <a:p>
            <a:pPr lvl="1"/>
            <a:r>
              <a:rPr lang="en-US" sz="1400"/>
              <a:t>P/TCCN updates</a:t>
            </a:r>
          </a:p>
          <a:p>
            <a:r>
              <a:rPr lang="en-US" sz="1600" b="1"/>
              <a:t>Resources Located at:</a:t>
            </a:r>
          </a:p>
          <a:p>
            <a:pPr lvl="1"/>
            <a:r>
              <a:rPr lang="en-US" sz="1400">
                <a:hlinkClick r:id="rId4"/>
              </a:rPr>
              <a:t>https://www.sbctc.edu/colleges-staff/programs-services/professional-technical/default.aspx</a:t>
            </a:r>
            <a:r>
              <a:rPr lang="en-US" sz="1400" u="sng"/>
              <a:t> </a:t>
            </a:r>
            <a:r>
              <a:rPr lang="en-US" sz="1400"/>
              <a:t> </a:t>
            </a:r>
          </a:p>
          <a:p>
            <a:pPr marL="1371600" lvl="3" indent="0">
              <a:buNone/>
            </a:pPr>
            <a:endParaRPr lang="en-US" sz="1400"/>
          </a:p>
          <a:p>
            <a:pPr lvl="2"/>
            <a:endParaRPr lang="en-US" sz="1600"/>
          </a:p>
          <a:p>
            <a:pPr lvl="2"/>
            <a:endParaRPr lang="en-US" sz="1600"/>
          </a:p>
        </p:txBody>
      </p:sp>
      <p:sp>
        <p:nvSpPr>
          <p:cNvPr id="4" name="Slide Number Placeholder 3"/>
          <p:cNvSpPr>
            <a:spLocks noGrp="1"/>
          </p:cNvSpPr>
          <p:nvPr>
            <p:ph type="sldNum" sz="quarter" idx="12"/>
          </p:nvPr>
        </p:nvSpPr>
        <p:spPr/>
        <p:txBody>
          <a:bodyPr/>
          <a:lstStyle/>
          <a:p>
            <a:fld id="{DEE5BC03-7CE3-4FE3-BC0A-0ACCA8AC1F24}" type="slidenum">
              <a:rPr lang="en-US" smtClean="0"/>
              <a:pPr/>
              <a:t>59</a:t>
            </a:fld>
            <a:endParaRPr lang="en-US"/>
          </a:p>
        </p:txBody>
      </p:sp>
    </p:spTree>
    <p:extLst>
      <p:ext uri="{BB962C8B-B14F-4D97-AF65-F5344CB8AC3E}">
        <p14:creationId xmlns:p14="http://schemas.microsoft.com/office/powerpoint/2010/main" val="338378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0493-9487-CBE0-24DA-D9D3E50326FE}"/>
              </a:ext>
            </a:extLst>
          </p:cNvPr>
          <p:cNvSpPr>
            <a:spLocks noGrp="1"/>
          </p:cNvSpPr>
          <p:nvPr>
            <p:ph type="title"/>
          </p:nvPr>
        </p:nvSpPr>
        <p:spPr>
          <a:xfrm>
            <a:off x="536861" y="1549936"/>
            <a:ext cx="8336975" cy="1084057"/>
          </a:xfrm>
        </p:spPr>
        <p:txBody>
          <a:bodyPr lIns="91440" tIns="45720" rIns="91440" bIns="45720" anchor="ctr"/>
          <a:lstStyle/>
          <a:p>
            <a:r>
              <a:rPr lang="en-US" sz="3200" b="1">
                <a:ea typeface="+mj-lt"/>
                <a:cs typeface="+mj-lt"/>
              </a:rPr>
              <a:t>Faculty Self-Attestation/Assessment</a:t>
            </a:r>
            <a:endParaRPr lang="en-US"/>
          </a:p>
        </p:txBody>
      </p:sp>
      <p:sp>
        <p:nvSpPr>
          <p:cNvPr id="3" name="Content Placeholder 2">
            <a:extLst>
              <a:ext uri="{FF2B5EF4-FFF2-40B4-BE49-F238E27FC236}">
                <a16:creationId xmlns:a16="http://schemas.microsoft.com/office/drawing/2014/main" id="{8ED22630-9391-49B2-7976-5E62A32AADE9}"/>
              </a:ext>
            </a:extLst>
          </p:cNvPr>
          <p:cNvSpPr>
            <a:spLocks noGrp="1"/>
          </p:cNvSpPr>
          <p:nvPr>
            <p:ph idx="1"/>
          </p:nvPr>
        </p:nvSpPr>
        <p:spPr>
          <a:xfrm>
            <a:off x="536861" y="2979232"/>
            <a:ext cx="8336975" cy="3192969"/>
          </a:xfrm>
        </p:spPr>
        <p:txBody>
          <a:bodyPr lIns="91440" tIns="45720" rIns="91440" bIns="45720" anchor="t"/>
          <a:lstStyle/>
          <a:p>
            <a:r>
              <a:rPr lang="en-US" sz="2000">
                <a:ea typeface="+mn-lt"/>
                <a:cs typeface="+mn-lt"/>
              </a:rPr>
              <a:t>Faculty completing the Skill Standards survey will be asked to self-attest they have completed their required orientation. Supervisors verify and confirm the accuracy of the entries prior to approval.</a:t>
            </a:r>
          </a:p>
          <a:p>
            <a:r>
              <a:rPr lang="en-US" sz="2000">
                <a:ea typeface="+mn-lt"/>
                <a:cs typeface="+mn-lt"/>
              </a:rPr>
              <a:t>For each legislatively required Standard, faculty must self-assess their level of proficiency (baseline, intermediate, and mastery-level) for each Key Activity under that standard. Based on their self-assessment, the faculty will need to select one Key Activity for the PDP.</a:t>
            </a:r>
            <a:endParaRPr lang="en-US">
              <a:ea typeface="+mn-lt"/>
              <a:cs typeface="+mn-lt"/>
            </a:endParaRPr>
          </a:p>
          <a:p>
            <a:endParaRPr lang="en-US"/>
          </a:p>
        </p:txBody>
      </p:sp>
      <p:sp>
        <p:nvSpPr>
          <p:cNvPr id="4" name="Slide Number Placeholder 3">
            <a:extLst>
              <a:ext uri="{FF2B5EF4-FFF2-40B4-BE49-F238E27FC236}">
                <a16:creationId xmlns:a16="http://schemas.microsoft.com/office/drawing/2014/main" id="{D468117D-7E20-A9C3-0051-867D6A966662}"/>
              </a:ext>
            </a:extLst>
          </p:cNvPr>
          <p:cNvSpPr>
            <a:spLocks noGrp="1"/>
          </p:cNvSpPr>
          <p:nvPr>
            <p:ph type="sldNum" sz="quarter" idx="12"/>
          </p:nvPr>
        </p:nvSpPr>
        <p:spPr/>
        <p:txBody>
          <a:bodyPr/>
          <a:lstStyle/>
          <a:p>
            <a:fld id="{DEE5BC03-7CE3-4FE3-BC0A-0ACCA8AC1F24}" type="slidenum">
              <a:rPr lang="en-US" smtClean="0"/>
              <a:pPr/>
              <a:t>6</a:t>
            </a:fld>
            <a:endParaRPr lang="en-US"/>
          </a:p>
        </p:txBody>
      </p:sp>
    </p:spTree>
    <p:extLst>
      <p:ext uri="{BB962C8B-B14F-4D97-AF65-F5344CB8AC3E}">
        <p14:creationId xmlns:p14="http://schemas.microsoft.com/office/powerpoint/2010/main" val="4291600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37" y="1259768"/>
            <a:ext cx="8407005" cy="601472"/>
          </a:xfrm>
        </p:spPr>
        <p:txBody>
          <a:bodyPr lIns="91440" tIns="45720" rIns="91440" bIns="45720" anchor="t"/>
          <a:lstStyle/>
          <a:p>
            <a:r>
              <a:rPr lang="en-US" sz="3200"/>
              <a:t>Advisory committee procedures</a:t>
            </a:r>
            <a:endParaRPr lang="en-US" sz="1600"/>
          </a:p>
        </p:txBody>
      </p:sp>
      <p:sp>
        <p:nvSpPr>
          <p:cNvPr id="3" name="Content Placeholder 2"/>
          <p:cNvSpPr>
            <a:spLocks noGrp="1"/>
          </p:cNvSpPr>
          <p:nvPr>
            <p:ph idx="1"/>
          </p:nvPr>
        </p:nvSpPr>
        <p:spPr>
          <a:xfrm>
            <a:off x="474763" y="1867208"/>
            <a:ext cx="8405179" cy="4734252"/>
          </a:xfrm>
        </p:spPr>
        <p:txBody>
          <a:bodyPr lIns="91440" tIns="45720" rIns="91440" bIns="45720" anchor="t"/>
          <a:lstStyle/>
          <a:p>
            <a:pPr marL="342900" indent="-342900"/>
            <a:r>
              <a:rPr lang="en-US" sz="2000" b="1"/>
              <a:t>Updates Include</a:t>
            </a:r>
          </a:p>
          <a:p>
            <a:pPr marL="800100" lvl="1" indent="-342900"/>
            <a:r>
              <a:rPr lang="en-US" sz="1600"/>
              <a:t>Aligning guidance across Program Approval, Perkins Legislation, and Worker Retraining.</a:t>
            </a:r>
          </a:p>
          <a:p>
            <a:pPr marL="800100" lvl="1" indent="-342900"/>
            <a:r>
              <a:rPr lang="en-US" sz="1600"/>
              <a:t>Documentation of legislation and policies.</a:t>
            </a:r>
          </a:p>
          <a:p>
            <a:pPr marL="800100" lvl="1" indent="-342900"/>
            <a:r>
              <a:rPr lang="en-US" sz="1600"/>
              <a:t>Update of committee roster to replace </a:t>
            </a:r>
            <a:r>
              <a:rPr lang="en-US" sz="1600" i="1"/>
              <a:t>member’s</a:t>
            </a:r>
            <a:r>
              <a:rPr lang="en-US" sz="1600"/>
              <a:t> residence with </a:t>
            </a:r>
            <a:r>
              <a:rPr lang="en-US" sz="1600" i="1"/>
              <a:t>employers</a:t>
            </a:r>
            <a:r>
              <a:rPr lang="en-US" sz="1600"/>
              <a:t> location (city).</a:t>
            </a:r>
          </a:p>
          <a:p>
            <a:pPr marL="800100" lvl="1" indent="-342900"/>
            <a:r>
              <a:rPr lang="en-US" sz="1600"/>
              <a:t>Clarification of ethics training requirement – each term of service requires new training.</a:t>
            </a:r>
          </a:p>
          <a:p>
            <a:pPr marL="800100" lvl="1" indent="-342900"/>
            <a:r>
              <a:rPr lang="en-US" sz="1600"/>
              <a:t>Information organized by Committee Structure, Committee Management, and Committee Membership</a:t>
            </a:r>
          </a:p>
          <a:p>
            <a:pPr marL="800100" lvl="1" indent="-342900"/>
            <a:r>
              <a:rPr lang="en-US" sz="1600"/>
              <a:t>Updated language clarifying “labor” representative.</a:t>
            </a:r>
          </a:p>
          <a:p>
            <a:pPr marL="800100" lvl="1" indent="-342900"/>
            <a:r>
              <a:rPr lang="en-US" sz="1600"/>
              <a:t>Included language on resources to identify labor and industry representative</a:t>
            </a:r>
          </a:p>
          <a:p>
            <a:pPr marL="1257300" lvl="2" indent="-342900"/>
            <a:r>
              <a:rPr lang="en-US" sz="1200"/>
              <a:t>Association of Washington Business, Washington State Labor Council, and Centers of Excellence</a:t>
            </a:r>
          </a:p>
          <a:p>
            <a:pPr marL="800100" lvl="1" indent="-342900"/>
            <a:r>
              <a:rPr lang="en-US" sz="1600"/>
              <a:t>Clarification of role of college representatives/employees serving on committees.</a:t>
            </a:r>
          </a:p>
          <a:p>
            <a:pPr marL="800100" lvl="1" indent="-342900"/>
            <a:r>
              <a:rPr lang="en-US" sz="1600"/>
              <a:t>Modified advisory committee duties.</a:t>
            </a:r>
          </a:p>
          <a:p>
            <a:pPr marL="457200" lvl="1" indent="0">
              <a:buNone/>
            </a:pPr>
            <a:endParaRPr lang="en-US" sz="1600"/>
          </a:p>
          <a:p>
            <a:pPr marL="457200" lvl="1" indent="0">
              <a:buNone/>
            </a:pPr>
            <a:r>
              <a:rPr lang="en-US" sz="1600"/>
              <a:t>Document is posted to WEC fall meeting resources for your review and feedback.</a:t>
            </a:r>
          </a:p>
          <a:p>
            <a:pPr marL="800100" lvl="1" indent="-342900"/>
            <a:endParaRPr lang="en-US" sz="2000"/>
          </a:p>
        </p:txBody>
      </p:sp>
      <p:sp>
        <p:nvSpPr>
          <p:cNvPr id="4" name="Slide Number Placeholder 3"/>
          <p:cNvSpPr>
            <a:spLocks noGrp="1"/>
          </p:cNvSpPr>
          <p:nvPr>
            <p:ph type="sldNum" sz="quarter" idx="12"/>
          </p:nvPr>
        </p:nvSpPr>
        <p:spPr/>
        <p:txBody>
          <a:bodyPr/>
          <a:lstStyle/>
          <a:p>
            <a:fld id="{DEE5BC03-7CE3-4FE3-BC0A-0ACCA8AC1F24}" type="slidenum">
              <a:rPr lang="en-US" smtClean="0"/>
              <a:pPr/>
              <a:t>60</a:t>
            </a:fld>
            <a:endParaRPr lang="en-US"/>
          </a:p>
        </p:txBody>
      </p:sp>
    </p:spTree>
    <p:extLst>
      <p:ext uri="{BB962C8B-B14F-4D97-AF65-F5344CB8AC3E}">
        <p14:creationId xmlns:p14="http://schemas.microsoft.com/office/powerpoint/2010/main" val="1444832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37" y="1259768"/>
            <a:ext cx="8407005" cy="601472"/>
          </a:xfrm>
        </p:spPr>
        <p:txBody>
          <a:bodyPr lIns="91440" tIns="45720" rIns="91440" bIns="45720" anchor="t"/>
          <a:lstStyle/>
          <a:p>
            <a:r>
              <a:rPr lang="en-US" sz="3200"/>
              <a:t>Policy Guidance</a:t>
            </a:r>
            <a:endParaRPr lang="en-US" sz="1600"/>
          </a:p>
        </p:txBody>
      </p:sp>
      <p:sp>
        <p:nvSpPr>
          <p:cNvPr id="3" name="Content Placeholder 2"/>
          <p:cNvSpPr>
            <a:spLocks noGrp="1"/>
          </p:cNvSpPr>
          <p:nvPr>
            <p:ph idx="1"/>
          </p:nvPr>
        </p:nvSpPr>
        <p:spPr>
          <a:xfrm>
            <a:off x="474763" y="1867208"/>
            <a:ext cx="8405179" cy="4734252"/>
          </a:xfrm>
        </p:spPr>
        <p:txBody>
          <a:bodyPr lIns="91440" tIns="45720" rIns="91440" bIns="45720" anchor="t"/>
          <a:lstStyle/>
          <a:p>
            <a:pPr marL="0" indent="0">
              <a:buNone/>
            </a:pPr>
            <a:r>
              <a:rPr lang="en-US" sz="2000" b="1"/>
              <a:t>Professional-Technical Instructor Initial Certification</a:t>
            </a:r>
          </a:p>
          <a:p>
            <a:r>
              <a:rPr lang="en-US" sz="1600" u="sng">
                <a:hlinkClick r:id="rId3"/>
              </a:rPr>
              <a:t>WAC 131-13-170</a:t>
            </a:r>
            <a:r>
              <a:rPr lang="en-US" sz="1600"/>
              <a:t> through </a:t>
            </a:r>
            <a:r>
              <a:rPr lang="en-US" sz="1600" u="sng">
                <a:hlinkClick r:id="rId4"/>
              </a:rPr>
              <a:t>WAC 131-16-094 </a:t>
            </a:r>
            <a:r>
              <a:rPr lang="en-US" sz="1600"/>
              <a:t>provide faculty certification requirements for both tenure track and adjunct professional-technical instructors.</a:t>
            </a:r>
          </a:p>
          <a:p>
            <a:pPr fontAlgn="base"/>
            <a:r>
              <a:rPr lang="en-US" sz="1600"/>
              <a:t>Initial certification requirements in </a:t>
            </a:r>
            <a:r>
              <a:rPr lang="en-US" sz="1600" u="sng">
                <a:hlinkClick r:id="rId5" tooltip="https://apps.leg.wa.gov/wac/default.aspx?cite=131-16-092"/>
              </a:rPr>
              <a:t>WAC 131-16-092</a:t>
            </a:r>
            <a:r>
              <a:rPr lang="en-US" sz="1600"/>
              <a:t>:</a:t>
            </a:r>
          </a:p>
          <a:p>
            <a:pPr lvl="1" fontAlgn="base"/>
            <a:r>
              <a:rPr lang="en-US" sz="1600"/>
              <a:t>All tenure-track professional-technical instructors.</a:t>
            </a:r>
          </a:p>
          <a:p>
            <a:pPr lvl="1" fontAlgn="base"/>
            <a:r>
              <a:rPr lang="en-US" sz="1600"/>
              <a:t>All adjunct professional-technical instructors that teach a two-thirds full-time load for more than the equivalent of three quarters. </a:t>
            </a:r>
          </a:p>
          <a:p>
            <a:pPr lvl="2" fontAlgn="base"/>
            <a:r>
              <a:rPr lang="en-US" sz="1200"/>
              <a:t>This equates to an average of 10 or more credits over their four most recent quarters, excluding the summer term. An adjunct professional-technical faculty member teaching more than 40 total credits over the four most recent quarters must be certified.</a:t>
            </a:r>
          </a:p>
          <a:p>
            <a:pPr lvl="2" fontAlgn="base"/>
            <a:r>
              <a:rPr lang="en-US" sz="1200"/>
              <a:t>Colleges should only consider the last two years of employment for adjunct faculty.</a:t>
            </a:r>
          </a:p>
          <a:p>
            <a:pPr lvl="2" fontAlgn="base"/>
            <a:r>
              <a:rPr lang="en-US" sz="1200"/>
              <a:t>The number of credits is based on completed teaching assignments.</a:t>
            </a:r>
          </a:p>
          <a:p>
            <a:pPr lvl="2" fontAlgn="base"/>
            <a:r>
              <a:rPr lang="en-US" sz="1200"/>
              <a:t>Teaching quarters to be averaged are the last four quarters of completed assignments.</a:t>
            </a:r>
          </a:p>
          <a:p>
            <a:pPr marL="800100" lvl="1" indent="-342900"/>
            <a:r>
              <a:rPr lang="en-US" sz="1600"/>
              <a:t>Adjunct professional-technical instructors teaching less than a two-thirds full-time load are not required to complete certification. </a:t>
            </a:r>
          </a:p>
          <a:p>
            <a:pPr lvl="2"/>
            <a:r>
              <a:rPr lang="en-US" sz="1200"/>
              <a:t>College are required to assess their ability to provide student instruction, supervise learning environments, and implement curriculum, outcomes, and assessments.</a:t>
            </a:r>
          </a:p>
          <a:p>
            <a:pPr lvl="2"/>
            <a:endParaRPr lang="en-US" sz="1000"/>
          </a:p>
          <a:p>
            <a:pPr marL="457200" lvl="1" indent="0">
              <a:buNone/>
            </a:pPr>
            <a:r>
              <a:rPr lang="en-US" sz="1400"/>
              <a:t>Document is posted to WEC fall meeting resources for your review and feedback.</a:t>
            </a:r>
          </a:p>
          <a:p>
            <a:pPr marL="800100" lvl="1" indent="-342900"/>
            <a:endParaRPr lang="en-US" sz="2000"/>
          </a:p>
        </p:txBody>
      </p:sp>
      <p:sp>
        <p:nvSpPr>
          <p:cNvPr id="4" name="Slide Number Placeholder 3"/>
          <p:cNvSpPr>
            <a:spLocks noGrp="1"/>
          </p:cNvSpPr>
          <p:nvPr>
            <p:ph type="sldNum" sz="quarter" idx="12"/>
          </p:nvPr>
        </p:nvSpPr>
        <p:spPr/>
        <p:txBody>
          <a:bodyPr/>
          <a:lstStyle/>
          <a:p>
            <a:fld id="{DEE5BC03-7CE3-4FE3-BC0A-0ACCA8AC1F24}" type="slidenum">
              <a:rPr lang="en-US" smtClean="0"/>
              <a:pPr/>
              <a:t>61</a:t>
            </a:fld>
            <a:endParaRPr lang="en-US"/>
          </a:p>
        </p:txBody>
      </p:sp>
    </p:spTree>
    <p:extLst>
      <p:ext uri="{BB962C8B-B14F-4D97-AF65-F5344CB8AC3E}">
        <p14:creationId xmlns:p14="http://schemas.microsoft.com/office/powerpoint/2010/main" val="3782634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355383"/>
            <a:ext cx="8336975" cy="503067"/>
          </a:xfrm>
        </p:spPr>
        <p:txBody>
          <a:bodyPr/>
          <a:lstStyle/>
          <a:p>
            <a:r>
              <a:rPr lang="en-US" sz="3200" b="1">
                <a:latin typeface="Franklin Gothic Book" panose="020B0503020102020204" pitchFamily="34" charset="0"/>
              </a:rPr>
              <a:t>Sector Response</a:t>
            </a:r>
            <a:endParaRPr lang="en-US" sz="32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a:xfrm>
            <a:off x="536860" y="2098030"/>
            <a:ext cx="8336975" cy="4759970"/>
          </a:xfrm>
        </p:spPr>
        <p:txBody>
          <a:bodyPr lIns="91440" tIns="45720" rIns="91440" bIns="45720" anchor="t"/>
          <a:lstStyle/>
          <a:p>
            <a:pPr marL="0" indent="0">
              <a:buNone/>
            </a:pPr>
            <a:r>
              <a:rPr lang="en-US" sz="2000" b="1">
                <a:latin typeface="Franklin Gothic Book"/>
              </a:rPr>
              <a:t>Sector Response: </a:t>
            </a:r>
            <a:r>
              <a:rPr lang="en-US" sz="2000">
                <a:latin typeface="Franklin Gothic Book"/>
              </a:rPr>
              <a:t>Support colleges as they deliver career and sector-based educational opportunities to students.</a:t>
            </a:r>
          </a:p>
          <a:p>
            <a:r>
              <a:rPr lang="en-US" sz="2000"/>
              <a:t>Team Members: </a:t>
            </a:r>
            <a:endParaRPr lang="en-US" sz="2000">
              <a:latin typeface="Franklin Gothic Book"/>
            </a:endParaRPr>
          </a:p>
          <a:p>
            <a:pPr lvl="1" fontAlgn="base"/>
            <a:r>
              <a:rPr lang="en-US" sz="2000"/>
              <a:t>Anna Olson, Policy Associate;</a:t>
            </a:r>
            <a:r>
              <a:rPr lang="en-US" sz="2000">
                <a:highlight>
                  <a:srgbClr val="FFFF00"/>
                </a:highlight>
              </a:rPr>
              <a:t> </a:t>
            </a:r>
            <a:r>
              <a:rPr lang="en-US" sz="2000">
                <a:highlight>
                  <a:srgbClr val="FFFF00"/>
                </a:highlight>
                <a:hlinkClick r:id="rId2"/>
              </a:rPr>
              <a:t>aolson@sbctc.edu</a:t>
            </a:r>
            <a:r>
              <a:rPr lang="en-US" sz="2000">
                <a:highlight>
                  <a:srgbClr val="FFFF00"/>
                </a:highlight>
              </a:rPr>
              <a:t>   </a:t>
            </a:r>
          </a:p>
          <a:p>
            <a:pPr lvl="1"/>
            <a:r>
              <a:rPr lang="en-US" sz="2000"/>
              <a:t>Megan Harper, Program Administrator; </a:t>
            </a:r>
            <a:r>
              <a:rPr lang="en-US" sz="2000" u="sng">
                <a:hlinkClick r:id="rId3"/>
              </a:rPr>
              <a:t>mharper@sbctc.edu</a:t>
            </a:r>
            <a:endParaRPr lang="en-US" sz="2000"/>
          </a:p>
          <a:p>
            <a:pPr lvl="1"/>
            <a:r>
              <a:rPr lang="en-US" sz="2000"/>
              <a:t>Shanna McBride, Program Administrator; </a:t>
            </a:r>
            <a:r>
              <a:rPr lang="en-US" sz="2000" u="sng">
                <a:hlinkClick r:id="rId4"/>
              </a:rPr>
              <a:t>smcbride@sbctc.edu</a:t>
            </a:r>
            <a:endParaRPr lang="en-US" sz="1600">
              <a:latin typeface="Franklin Gothic Book"/>
            </a:endParaRPr>
          </a:p>
          <a:p>
            <a:pPr marL="0" indent="0">
              <a:buNone/>
            </a:pPr>
            <a:endParaRPr lang="en-US" sz="1600" b="1">
              <a:latin typeface="Franklin Gothic Book"/>
            </a:endParaRPr>
          </a:p>
          <a:p>
            <a:pPr marL="0" indent="0">
              <a:buNone/>
            </a:pPr>
            <a:r>
              <a:rPr lang="en-US" sz="1600" b="1">
                <a:latin typeface="Franklin Gothic Book"/>
              </a:rPr>
              <a:t>Programs</a:t>
            </a:r>
            <a:r>
              <a:rPr lang="en-US" sz="1600">
                <a:latin typeface="Franklin Gothic Book"/>
              </a:rPr>
              <a:t>:</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62</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734857242"/>
              </p:ext>
            </p:extLst>
          </p:nvPr>
        </p:nvGraphicFramePr>
        <p:xfrm>
          <a:off x="681987" y="4901096"/>
          <a:ext cx="8046720" cy="146304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828185752"/>
                    </a:ext>
                  </a:extLst>
                </a:gridCol>
                <a:gridCol w="4023360">
                  <a:extLst>
                    <a:ext uri="{9D8B030D-6E8A-4147-A177-3AD203B41FA5}">
                      <a16:colId xmlns:a16="http://schemas.microsoft.com/office/drawing/2014/main" val="3126903809"/>
                    </a:ext>
                  </a:extLst>
                </a:gridCol>
              </a:tblGrid>
              <a:tr h="365760">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400" b="0">
                          <a:solidFill>
                            <a:srgbClr val="003764"/>
                          </a:solidFill>
                          <a:latin typeface="+mn-lt"/>
                        </a:rPr>
                        <a:t>Allied Health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400" b="0">
                          <a:solidFill>
                            <a:srgbClr val="003764"/>
                          </a:solidFill>
                          <a:latin typeface="Franklin Gothic Book"/>
                        </a:rPr>
                        <a:t> </a:t>
                      </a:r>
                      <a:r>
                        <a:rPr lang="en-US" sz="1400" b="0">
                          <a:solidFill>
                            <a:srgbClr val="003764"/>
                          </a:solidFill>
                          <a:latin typeface="+mn-lt"/>
                        </a:rPr>
                        <a:t>Cybersecurity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3201771501"/>
                  </a:ext>
                </a:extLst>
              </a:tr>
              <a:tr h="365760">
                <a:tc>
                  <a:txBody>
                    <a:bodyPr/>
                    <a:lstStyle/>
                    <a:p>
                      <a:pPr marL="257175" indent="-257175"/>
                      <a:r>
                        <a:rPr lang="en-US" sz="1400">
                          <a:solidFill>
                            <a:srgbClr val="003764"/>
                          </a:solidFill>
                          <a:latin typeface="Franklin Gothic Book"/>
                        </a:rPr>
                        <a:t>Early Achievers Grant (EAG)</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57175" indent="-257175"/>
                      <a:r>
                        <a:rPr lang="en-US" sz="1400">
                          <a:solidFill>
                            <a:srgbClr val="003764"/>
                          </a:solidFill>
                          <a:latin typeface="Franklin Gothic Book"/>
                        </a:rPr>
                        <a:t>Early Learning/Parenting Education</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365760">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400" b="0">
                          <a:solidFill>
                            <a:srgbClr val="003764"/>
                          </a:solidFill>
                          <a:latin typeface="+mn-lt"/>
                        </a:rPr>
                        <a:t>Hospital Employees Education &amp; Training (HEET)</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257175" indent="-257175"/>
                      <a:r>
                        <a:rPr lang="en-US" sz="1400" b="0">
                          <a:solidFill>
                            <a:srgbClr val="003764"/>
                          </a:solidFill>
                          <a:latin typeface="+mn-lt"/>
                        </a:rPr>
                        <a:t>Nursing Expansion </a:t>
                      </a:r>
                      <a:endParaRPr lang="en-US" sz="1400">
                        <a:solidFill>
                          <a:srgbClr val="003764"/>
                        </a:solidFill>
                        <a:latin typeface="Franklin Gothic Book"/>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085842"/>
                  </a:ext>
                </a:extLst>
              </a:tr>
              <a:tr h="365760">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400">
                          <a:solidFill>
                            <a:srgbClr val="003764"/>
                          </a:solidFill>
                          <a:latin typeface="+mn-lt"/>
                        </a:rPr>
                        <a:t>Worker Retraining (WRT)</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endParaRPr lang="en-US" sz="1400" b="0">
                        <a:solidFill>
                          <a:srgbClr val="003764"/>
                        </a:solidFill>
                        <a:latin typeface="+mn-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16950388"/>
                  </a:ext>
                </a:extLst>
              </a:tr>
            </a:tbl>
          </a:graphicData>
        </a:graphic>
      </p:graphicFrame>
    </p:spTree>
    <p:extLst>
      <p:ext uri="{BB962C8B-B14F-4D97-AF65-F5344CB8AC3E}">
        <p14:creationId xmlns:p14="http://schemas.microsoft.com/office/powerpoint/2010/main" val="116592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25922" y="1221802"/>
            <a:ext cx="8336975" cy="797070"/>
          </a:xfrm>
        </p:spPr>
        <p:txBody>
          <a:bodyPr lIns="91440" tIns="45720" rIns="91440" bIns="45720" anchor="t"/>
          <a:lstStyle/>
          <a:p>
            <a:r>
              <a:rPr lang="en-US">
                <a:ea typeface="+mj-lt"/>
                <a:cs typeface="+mj-lt"/>
              </a:rPr>
              <a:t>Funding &amp; Program Updates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285291" y="1844557"/>
            <a:ext cx="8862388" cy="4268867"/>
          </a:xfrm>
        </p:spPr>
        <p:txBody>
          <a:bodyPr lIns="91440" tIns="45720" rIns="91440" bIns="45720" anchor="t"/>
          <a:lstStyle/>
          <a:p>
            <a:r>
              <a:rPr lang="en-US" sz="2000" b="1">
                <a:ea typeface="+mn-lt"/>
                <a:cs typeface="+mn-lt"/>
              </a:rPr>
              <a:t>Worker Retraining </a:t>
            </a:r>
            <a:endParaRPr lang="en-US" sz="2000" b="1"/>
          </a:p>
          <a:p>
            <a:pPr lvl="1">
              <a:buFont typeface="Courier New" panose="020B0604020202020204" pitchFamily="34" charset="0"/>
              <a:buChar char="o"/>
            </a:pPr>
            <a:r>
              <a:rPr lang="en-US" sz="1600">
                <a:ea typeface="+mn-lt"/>
                <a:cs typeface="+mn-lt"/>
              </a:rPr>
              <a:t>Policy update: documentation of previous policy change for Displaced Homemakers 48-month eligibility </a:t>
            </a:r>
          </a:p>
          <a:p>
            <a:pPr lvl="1">
              <a:buFont typeface="Courier New" panose="020B0604020202020204" pitchFamily="34" charset="0"/>
              <a:buChar char="o"/>
            </a:pPr>
            <a:r>
              <a:rPr lang="en-US" sz="1600">
                <a:ea typeface="+mn-lt"/>
                <a:cs typeface="+mn-lt"/>
              </a:rPr>
              <a:t>Redistribution policy suspended due to incremental implementation of the new base allocation; funding survey for voluntary redistribution coming early next week</a:t>
            </a:r>
          </a:p>
          <a:p>
            <a:pPr lvl="1">
              <a:buFont typeface="Courier New" panose="020B0604020202020204" pitchFamily="34" charset="0"/>
              <a:buChar char="o"/>
            </a:pPr>
            <a:r>
              <a:rPr lang="en-US" sz="1600">
                <a:ea typeface="+mn-lt"/>
                <a:cs typeface="+mn-lt"/>
              </a:rPr>
              <a:t>Enrollment: enrollments are up by 14%, to 5439 in 23/24 from 4666 in 22/23</a:t>
            </a:r>
          </a:p>
          <a:p>
            <a:pPr marL="457200" lvl="1" indent="0">
              <a:buNone/>
            </a:pPr>
            <a:br>
              <a:rPr lang="en-US" sz="1200">
                <a:ea typeface="+mn-lt"/>
                <a:cs typeface="+mn-lt"/>
              </a:rPr>
            </a:br>
            <a:endParaRPr lang="en-US" sz="12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63</a:t>
            </a:fld>
            <a:endParaRPr lang="en-US"/>
          </a:p>
        </p:txBody>
      </p:sp>
      <p:pic>
        <p:nvPicPr>
          <p:cNvPr id="3" name="Picture 2">
            <a:extLst>
              <a:ext uri="{FF2B5EF4-FFF2-40B4-BE49-F238E27FC236}">
                <a16:creationId xmlns:a16="http://schemas.microsoft.com/office/drawing/2014/main" id="{177A2274-6347-679A-742A-A3FC0CD2DD3A}"/>
              </a:ext>
            </a:extLst>
          </p:cNvPr>
          <p:cNvPicPr>
            <a:picLocks noChangeAspect="1"/>
          </p:cNvPicPr>
          <p:nvPr/>
        </p:nvPicPr>
        <p:blipFill>
          <a:blip r:embed="rId2"/>
          <a:stretch>
            <a:fillRect/>
          </a:stretch>
        </p:blipFill>
        <p:spPr>
          <a:xfrm>
            <a:off x="1310917" y="3548117"/>
            <a:ext cx="6519147" cy="3051155"/>
          </a:xfrm>
          <a:prstGeom prst="rect">
            <a:avLst/>
          </a:prstGeom>
        </p:spPr>
      </p:pic>
      <p:sp>
        <p:nvSpPr>
          <p:cNvPr id="7" name="TextBox 6">
            <a:extLst>
              <a:ext uri="{FF2B5EF4-FFF2-40B4-BE49-F238E27FC236}">
                <a16:creationId xmlns:a16="http://schemas.microsoft.com/office/drawing/2014/main" id="{DC66D4FA-379B-A7B6-E118-A6BD01FE3FB1}"/>
              </a:ext>
            </a:extLst>
          </p:cNvPr>
          <p:cNvSpPr txBox="1"/>
          <p:nvPr/>
        </p:nvSpPr>
        <p:spPr>
          <a:xfrm>
            <a:off x="170016" y="6349590"/>
            <a:ext cx="18343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Updated 9/24</a:t>
            </a:r>
          </a:p>
        </p:txBody>
      </p:sp>
    </p:spTree>
    <p:extLst>
      <p:ext uri="{BB962C8B-B14F-4D97-AF65-F5344CB8AC3E}">
        <p14:creationId xmlns:p14="http://schemas.microsoft.com/office/powerpoint/2010/main" val="3409449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296228" y="1134300"/>
            <a:ext cx="8336975" cy="797070"/>
          </a:xfrm>
        </p:spPr>
        <p:txBody>
          <a:bodyPr lIns="91440" tIns="45720" rIns="91440" bIns="45720" anchor="t"/>
          <a:lstStyle/>
          <a:p>
            <a:r>
              <a:rPr lang="en-US">
                <a:ea typeface="+mj-lt"/>
                <a:cs typeface="+mj-lt"/>
              </a:rPr>
              <a:t>Funding &amp; Program Updates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394669" y="1713304"/>
            <a:ext cx="3087232" cy="659394"/>
          </a:xfrm>
        </p:spPr>
        <p:txBody>
          <a:bodyPr lIns="91440" tIns="45720" rIns="91440" bIns="45720" anchor="t"/>
          <a:lstStyle/>
          <a:p>
            <a:pPr marL="0" indent="0">
              <a:buNone/>
            </a:pPr>
            <a:r>
              <a:rPr lang="en-US" sz="2000" b="1">
                <a:ea typeface="+mn-lt"/>
                <a:cs typeface="+mn-lt"/>
              </a:rPr>
              <a:t>Early Achievers Grant </a:t>
            </a:r>
            <a:endParaRPr lang="en-US"/>
          </a:p>
          <a:p>
            <a:pPr lvl="1">
              <a:buFont typeface="Courier New" panose="020B0604020202020204" pitchFamily="34" charset="0"/>
              <a:buChar char="o"/>
            </a:pPr>
            <a:endParaRPr lang="en-US" sz="16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64</a:t>
            </a:fld>
            <a:endParaRPr lang="en-US"/>
          </a:p>
        </p:txBody>
      </p:sp>
      <p:pic>
        <p:nvPicPr>
          <p:cNvPr id="8" name="Picture 7">
            <a:extLst>
              <a:ext uri="{FF2B5EF4-FFF2-40B4-BE49-F238E27FC236}">
                <a16:creationId xmlns:a16="http://schemas.microsoft.com/office/drawing/2014/main" id="{4ABE6B3D-7271-9CB5-1B90-B2BB0859C741}"/>
              </a:ext>
            </a:extLst>
          </p:cNvPr>
          <p:cNvPicPr>
            <a:picLocks noChangeAspect="1"/>
          </p:cNvPicPr>
          <p:nvPr/>
        </p:nvPicPr>
        <p:blipFill>
          <a:blip r:embed="rId2"/>
          <a:srcRect t="4025" b="172"/>
          <a:stretch/>
        </p:blipFill>
        <p:spPr>
          <a:xfrm>
            <a:off x="3573463" y="1933294"/>
            <a:ext cx="5396895" cy="4415666"/>
          </a:xfrm>
          <a:prstGeom prst="rect">
            <a:avLst/>
          </a:prstGeom>
        </p:spPr>
      </p:pic>
      <p:sp>
        <p:nvSpPr>
          <p:cNvPr id="9" name="TextBox 8">
            <a:extLst>
              <a:ext uri="{FF2B5EF4-FFF2-40B4-BE49-F238E27FC236}">
                <a16:creationId xmlns:a16="http://schemas.microsoft.com/office/drawing/2014/main" id="{E2A23574-6E2F-F1A3-D391-3327DA2BDD48}"/>
              </a:ext>
            </a:extLst>
          </p:cNvPr>
          <p:cNvSpPr txBox="1"/>
          <p:nvPr/>
        </p:nvSpPr>
        <p:spPr>
          <a:xfrm>
            <a:off x="482272" y="2191244"/>
            <a:ext cx="299812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Enrollment Update:</a:t>
            </a:r>
            <a:r>
              <a:rPr lang="en-US"/>
              <a:t> </a:t>
            </a:r>
          </a:p>
          <a:p>
            <a:pPr marL="285750" indent="-285750">
              <a:buFont typeface="Calibri"/>
              <a:buChar char="-"/>
            </a:pPr>
            <a:r>
              <a:rPr lang="en-US" sz="1600"/>
              <a:t>Headcounts and FTEs are up </a:t>
            </a:r>
          </a:p>
          <a:p>
            <a:pPr marL="285750" indent="-285750">
              <a:buFont typeface="Calibri"/>
              <a:buChar char="-"/>
            </a:pPr>
            <a:r>
              <a:rPr lang="en-US" sz="1600"/>
              <a:t>2023/24 FTE target: 568</a:t>
            </a:r>
          </a:p>
          <a:p>
            <a:pPr marL="285750" indent="-285750">
              <a:buFont typeface="Calibri"/>
              <a:buChar char="-"/>
            </a:pPr>
            <a:r>
              <a:rPr lang="en-US" sz="1600"/>
              <a:t>2023/24 actual FTE: 767</a:t>
            </a:r>
          </a:p>
          <a:p>
            <a:pPr marL="285750" indent="-285750">
              <a:buFont typeface="Calibri"/>
              <a:buChar char="-"/>
            </a:pPr>
            <a:r>
              <a:rPr lang="en-US" sz="1600"/>
              <a:t>Goal exceeded by 34%  or 199 FTEs</a:t>
            </a:r>
          </a:p>
          <a:p>
            <a:pPr marL="285750" indent="-285750">
              <a:buFont typeface="Calibri"/>
              <a:buChar char="-"/>
            </a:pPr>
            <a:endParaRPr lang="en-US" sz="1600"/>
          </a:p>
          <a:p>
            <a:r>
              <a:rPr lang="en-US" sz="1600" b="1"/>
              <a:t>Funding Update: </a:t>
            </a:r>
          </a:p>
          <a:p>
            <a:pPr marL="285750" indent="-285750">
              <a:buFont typeface="Calibri"/>
              <a:buChar char="-"/>
            </a:pPr>
            <a:r>
              <a:rPr lang="en-US" sz="1600"/>
              <a:t>737 FTEs awarded in FY25. </a:t>
            </a:r>
            <a:endParaRPr lang="en-US"/>
          </a:p>
          <a:p>
            <a:pPr marL="285750" indent="-285750">
              <a:buFont typeface="Calibri"/>
              <a:buChar char="-"/>
            </a:pPr>
            <a:r>
              <a:rPr lang="en-US" sz="1600"/>
              <a:t>All colleges' requests were fully funded </a:t>
            </a:r>
            <a:endParaRPr lang="en-US"/>
          </a:p>
          <a:p>
            <a:pPr marL="285750" indent="-285750">
              <a:buFont typeface="Calibri"/>
              <a:buChar char="-"/>
            </a:pPr>
            <a:r>
              <a:rPr lang="en-US" sz="1600"/>
              <a:t>Funding survey due 10/18 (today!)</a:t>
            </a:r>
            <a:endParaRPr lang="en-US"/>
          </a:p>
        </p:txBody>
      </p:sp>
      <p:sp>
        <p:nvSpPr>
          <p:cNvPr id="11" name="TextBox 10">
            <a:extLst>
              <a:ext uri="{FF2B5EF4-FFF2-40B4-BE49-F238E27FC236}">
                <a16:creationId xmlns:a16="http://schemas.microsoft.com/office/drawing/2014/main" id="{CDCBCAD6-E09B-8B73-D0AA-50268B5F1A55}"/>
              </a:ext>
            </a:extLst>
          </p:cNvPr>
          <p:cNvSpPr txBox="1"/>
          <p:nvPr/>
        </p:nvSpPr>
        <p:spPr>
          <a:xfrm>
            <a:off x="585653" y="6349590"/>
            <a:ext cx="18343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Updated 9/24</a:t>
            </a:r>
          </a:p>
        </p:txBody>
      </p:sp>
    </p:spTree>
    <p:extLst>
      <p:ext uri="{BB962C8B-B14F-4D97-AF65-F5344CB8AC3E}">
        <p14:creationId xmlns:p14="http://schemas.microsoft.com/office/powerpoint/2010/main" val="3364701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E9AE-E6B1-91C6-FDF5-89D50D8E7F1F}"/>
              </a:ext>
            </a:extLst>
          </p:cNvPr>
          <p:cNvSpPr>
            <a:spLocks noGrp="1"/>
          </p:cNvSpPr>
          <p:nvPr>
            <p:ph type="title"/>
          </p:nvPr>
        </p:nvSpPr>
        <p:spPr>
          <a:xfrm>
            <a:off x="536860" y="1298367"/>
            <a:ext cx="8336975" cy="797070"/>
          </a:xfrm>
        </p:spPr>
        <p:txBody>
          <a:bodyPr lIns="91440" tIns="45720" rIns="91440" bIns="45720" anchor="t"/>
          <a:lstStyle/>
          <a:p>
            <a:r>
              <a:rPr lang="en-US"/>
              <a:t>SB5582 Nursing Workgroup</a:t>
            </a:r>
          </a:p>
        </p:txBody>
      </p:sp>
      <p:sp>
        <p:nvSpPr>
          <p:cNvPr id="3" name="Content Placeholder 2">
            <a:extLst>
              <a:ext uri="{FF2B5EF4-FFF2-40B4-BE49-F238E27FC236}">
                <a16:creationId xmlns:a16="http://schemas.microsoft.com/office/drawing/2014/main" id="{C21E81E9-6DF1-9539-5224-7E2AC12A652A}"/>
              </a:ext>
            </a:extLst>
          </p:cNvPr>
          <p:cNvSpPr>
            <a:spLocks noGrp="1"/>
          </p:cNvSpPr>
          <p:nvPr>
            <p:ph idx="1"/>
          </p:nvPr>
        </p:nvSpPr>
        <p:spPr>
          <a:xfrm>
            <a:off x="536860" y="1846389"/>
            <a:ext cx="8336975" cy="4468002"/>
          </a:xfrm>
        </p:spPr>
        <p:txBody>
          <a:bodyPr lIns="91440" tIns="45720" rIns="91440" bIns="45720" anchor="t"/>
          <a:lstStyle/>
          <a:p>
            <a:r>
              <a:rPr lang="en-US" sz="2400"/>
              <a:t>Led by 6 nursing deans/directors/faculty, with input from faculty, students, and consultation from external stakeholders </a:t>
            </a:r>
          </a:p>
          <a:p>
            <a:r>
              <a:rPr lang="en-US" sz="2400"/>
              <a:t>Report due to the Legislature on December 1: </a:t>
            </a:r>
          </a:p>
          <a:p>
            <a:pPr lvl="1">
              <a:buFont typeface="Courier New" panose="020B0604020202020204" pitchFamily="34" charset="0"/>
              <a:buChar char="o"/>
            </a:pPr>
            <a:r>
              <a:rPr lang="en-US" sz="1800"/>
              <a:t>Focuses on areas of influence of programs</a:t>
            </a:r>
          </a:p>
          <a:p>
            <a:pPr lvl="1">
              <a:buFont typeface="Courier New" panose="020B0604020202020204" pitchFamily="34" charset="0"/>
              <a:buChar char="o"/>
            </a:pPr>
            <a:r>
              <a:rPr lang="en-US" sz="1800"/>
              <a:t>Highlights examples of excellence and innovation</a:t>
            </a:r>
          </a:p>
          <a:p>
            <a:pPr lvl="1">
              <a:buFont typeface="Courier New" panose="020B0604020202020204" pitchFamily="34" charset="0"/>
              <a:buChar char="o"/>
            </a:pPr>
            <a:r>
              <a:rPr lang="en-US" sz="1800"/>
              <a:t>Encourages to maintain investments and strategies that led to significant gains achieved since 2019 </a:t>
            </a:r>
          </a:p>
          <a:p>
            <a:pPr lvl="1">
              <a:buFont typeface="Courier New" panose="020B0604020202020204" pitchFamily="34" charset="0"/>
              <a:buChar char="o"/>
            </a:pPr>
            <a:r>
              <a:rPr lang="en-US" sz="1800"/>
              <a:t>Proposes system improvements related to faculty and director support, simulation, and admissions practices</a:t>
            </a:r>
          </a:p>
          <a:p>
            <a:pPr lvl="1">
              <a:buFont typeface="Courier New" panose="020B0604020202020204" pitchFamily="34" charset="0"/>
              <a:buChar char="o"/>
            </a:pPr>
            <a:r>
              <a:rPr lang="en-US" sz="1800"/>
              <a:t>Recognizes changing student needs. </a:t>
            </a:r>
          </a:p>
          <a:p>
            <a:pPr lvl="1">
              <a:buFont typeface="Courier New" panose="020B0604020202020204" pitchFamily="34" charset="0"/>
              <a:buChar char="o"/>
            </a:pPr>
            <a:endParaRPr lang="en-US"/>
          </a:p>
          <a:p>
            <a:pPr marL="0" indent="0">
              <a:buNone/>
            </a:pPr>
            <a:endParaRPr lang="en-US"/>
          </a:p>
          <a:p>
            <a:endParaRPr lang="en-US"/>
          </a:p>
          <a:p>
            <a:pPr marL="914400" lvl="2" indent="0">
              <a:buNone/>
            </a:pPr>
            <a:endParaRPr lang="en-US"/>
          </a:p>
          <a:p>
            <a:pPr lvl="2">
              <a:buFont typeface="Wingdings" panose="020B0604020202020204" pitchFamily="34" charset="0"/>
              <a:buChar char="§"/>
            </a:pPr>
            <a:endParaRPr lang="en-US"/>
          </a:p>
          <a:p>
            <a:pPr lvl="2">
              <a:buFont typeface="Wingdings" panose="020B0604020202020204" pitchFamily="34" charset="0"/>
              <a:buChar char="§"/>
            </a:pPr>
            <a:endParaRPr lang="en-US"/>
          </a:p>
        </p:txBody>
      </p:sp>
      <p:sp>
        <p:nvSpPr>
          <p:cNvPr id="4" name="Slide Number Placeholder 3">
            <a:extLst>
              <a:ext uri="{FF2B5EF4-FFF2-40B4-BE49-F238E27FC236}">
                <a16:creationId xmlns:a16="http://schemas.microsoft.com/office/drawing/2014/main" id="{6A0F6E7D-AF4A-A8D1-0F88-5083C760CF07}"/>
              </a:ext>
            </a:extLst>
          </p:cNvPr>
          <p:cNvSpPr>
            <a:spLocks noGrp="1"/>
          </p:cNvSpPr>
          <p:nvPr>
            <p:ph type="sldNum" sz="quarter" idx="12"/>
          </p:nvPr>
        </p:nvSpPr>
        <p:spPr/>
        <p:txBody>
          <a:bodyPr/>
          <a:lstStyle/>
          <a:p>
            <a:fld id="{DEE5BC03-7CE3-4FE3-BC0A-0ACCA8AC1F24}" type="slidenum">
              <a:rPr lang="en-US" smtClean="0"/>
              <a:pPr/>
              <a:t>65</a:t>
            </a:fld>
            <a:endParaRPr lang="en-US"/>
          </a:p>
        </p:txBody>
      </p:sp>
      <p:sp>
        <p:nvSpPr>
          <p:cNvPr id="5" name="TextBox 4">
            <a:extLst>
              <a:ext uri="{FF2B5EF4-FFF2-40B4-BE49-F238E27FC236}">
                <a16:creationId xmlns:a16="http://schemas.microsoft.com/office/drawing/2014/main" id="{87905468-0173-A16D-5ED5-5A73ACA7B03A}"/>
              </a:ext>
            </a:extLst>
          </p:cNvPr>
          <p:cNvSpPr txBox="1"/>
          <p:nvPr/>
        </p:nvSpPr>
        <p:spPr>
          <a:xfrm>
            <a:off x="6489515" y="6480958"/>
            <a:ext cx="28361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2"/>
              </a:rPr>
              <a:t>*WABON Data Dashboard</a:t>
            </a:r>
            <a:endParaRPr lang="en-US" sz="1200"/>
          </a:p>
        </p:txBody>
      </p:sp>
    </p:spTree>
    <p:extLst>
      <p:ext uri="{BB962C8B-B14F-4D97-AF65-F5344CB8AC3E}">
        <p14:creationId xmlns:p14="http://schemas.microsoft.com/office/powerpoint/2010/main" val="3917655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549936"/>
            <a:ext cx="8336975" cy="503067"/>
          </a:xfrm>
        </p:spPr>
        <p:txBody>
          <a:bodyPr/>
          <a:lstStyle/>
          <a:p>
            <a:r>
              <a:rPr lang="en-US" sz="3200" b="1">
                <a:latin typeface="Franklin Gothic Book" panose="020B0503020102020204" pitchFamily="34" charset="0"/>
              </a:rPr>
              <a:t>Work-based Learning</a:t>
            </a:r>
            <a:endParaRPr lang="en-US" sz="32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a:xfrm>
            <a:off x="536860" y="2220217"/>
            <a:ext cx="8336975" cy="4488787"/>
          </a:xfrm>
        </p:spPr>
        <p:txBody>
          <a:bodyPr lIns="91440" tIns="45720" rIns="91440" bIns="45720" anchor="t"/>
          <a:lstStyle/>
          <a:p>
            <a:pPr marL="0" indent="0">
              <a:buNone/>
            </a:pPr>
            <a:r>
              <a:rPr lang="en-US" sz="2000" b="1">
                <a:latin typeface="Franklin Gothic Book"/>
              </a:rPr>
              <a:t>Work-based Learning</a:t>
            </a:r>
            <a:r>
              <a:rPr lang="en-US" sz="2000">
                <a:latin typeface="Franklin Gothic Book"/>
              </a:rPr>
              <a:t>: Assist colleges as they provide experiential learning opportunities.</a:t>
            </a:r>
          </a:p>
          <a:p>
            <a:r>
              <a:rPr lang="en-US" sz="2000"/>
              <a:t>Team Members: </a:t>
            </a:r>
          </a:p>
          <a:p>
            <a:pPr lvl="1"/>
            <a:r>
              <a:rPr lang="en-US" sz="2000"/>
              <a:t>Genevieve Howard, Policy Associate; </a:t>
            </a:r>
            <a:r>
              <a:rPr lang="en-US" sz="2000">
                <a:hlinkClick r:id="rId2"/>
              </a:rPr>
              <a:t>ghoward@sbctc.edu</a:t>
            </a:r>
            <a:endParaRPr lang="en-US" sz="2000"/>
          </a:p>
          <a:p>
            <a:pPr lvl="1"/>
            <a:r>
              <a:rPr lang="en-US" sz="2000"/>
              <a:t>Karin Gitchel, Program Administrator; </a:t>
            </a:r>
            <a:r>
              <a:rPr lang="en-US" sz="2000">
                <a:hlinkClick r:id="rId3"/>
              </a:rPr>
              <a:t>kgitchel@sbctc.edu</a:t>
            </a:r>
            <a:endParaRPr lang="en-US" sz="2000"/>
          </a:p>
          <a:p>
            <a:pPr lvl="1"/>
            <a:r>
              <a:rPr lang="en-US" sz="2000"/>
              <a:t>Irene Shaver, Program Manager Climate Solutions, </a:t>
            </a:r>
            <a:r>
              <a:rPr lang="en-US" sz="2000" u="sng">
                <a:hlinkClick r:id="rId4"/>
              </a:rPr>
              <a:t>ishaver@sbctc.edu</a:t>
            </a:r>
            <a:r>
              <a:rPr lang="en-US" sz="2000" u="sng"/>
              <a:t> </a:t>
            </a:r>
            <a:endParaRPr lang="en-US" sz="2000">
              <a:latin typeface="Franklin Gothic Book"/>
            </a:endParaRPr>
          </a:p>
          <a:p>
            <a:pPr marL="0" indent="0">
              <a:buNone/>
            </a:pPr>
            <a:r>
              <a:rPr lang="en-US" sz="2000" b="1">
                <a:latin typeface="Franklin Gothic Book"/>
              </a:rPr>
              <a:t>Programs</a:t>
            </a:r>
            <a:r>
              <a:rPr lang="en-US" sz="2000">
                <a:latin typeface="Franklin Gothic Book"/>
              </a:rPr>
              <a:t>:</a:t>
            </a:r>
            <a:endParaRPr lang="en-US" sz="2000"/>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66</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2969946274"/>
              </p:ext>
            </p:extLst>
          </p:nvPr>
        </p:nvGraphicFramePr>
        <p:xfrm>
          <a:off x="681987" y="4773900"/>
          <a:ext cx="8046720" cy="182880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828185752"/>
                    </a:ext>
                  </a:extLst>
                </a:gridCol>
                <a:gridCol w="4023360">
                  <a:extLst>
                    <a:ext uri="{9D8B030D-6E8A-4147-A177-3AD203B41FA5}">
                      <a16:colId xmlns:a16="http://schemas.microsoft.com/office/drawing/2014/main" val="3126903809"/>
                    </a:ext>
                  </a:extLst>
                </a:gridCol>
              </a:tblGrid>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Aerospace 1,000 FTE</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Career Connect WA</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406245045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Aerospace Apprenticeship FTE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Apprenticeship</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0177150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Aerospace Contract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Aerospace Pipeline Committee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Career Launch Equipment &amp; FTE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Aerospace Legislation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308584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Career Launch Endorsement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Franklin Gothic Book"/>
                        </a:rPr>
                        <a:t>Aviation &amp; Aerospace Advisory Committee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76510291"/>
                  </a:ext>
                </a:extLst>
              </a:tr>
            </a:tbl>
          </a:graphicData>
        </a:graphic>
      </p:graphicFrame>
    </p:spTree>
    <p:extLst>
      <p:ext uri="{BB962C8B-B14F-4D97-AF65-F5344CB8AC3E}">
        <p14:creationId xmlns:p14="http://schemas.microsoft.com/office/powerpoint/2010/main" val="3927431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91440" tIns="45720" rIns="91440" bIns="45720" anchor="t"/>
          <a:lstStyle/>
          <a:p>
            <a:r>
              <a:rPr lang="en-US" sz="2600">
                <a:ea typeface="+mj-lt"/>
                <a:cs typeface="+mj-lt"/>
              </a:rPr>
              <a:t>funding &amp; program Updates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1" y="2349213"/>
            <a:ext cx="8336975" cy="4130718"/>
          </a:xfrm>
        </p:spPr>
        <p:txBody>
          <a:bodyPr lIns="91440" tIns="45720" rIns="91440" bIns="45720" anchor="t"/>
          <a:lstStyle/>
          <a:p>
            <a:pPr marL="0" indent="0">
              <a:buNone/>
            </a:pPr>
            <a:r>
              <a:rPr lang="en-US" sz="2400" b="1" u="sng">
                <a:ea typeface="+mn-lt"/>
                <a:cs typeface="+mn-lt"/>
              </a:rPr>
              <a:t>Career Launch Endorsement Application</a:t>
            </a:r>
          </a:p>
          <a:p>
            <a:r>
              <a:rPr lang="en-US" sz="2000"/>
              <a:t>Application has been significantly streamlined and is live on the Career Connect Washington website.</a:t>
            </a:r>
          </a:p>
          <a:p>
            <a:r>
              <a:rPr lang="en-US" sz="2000"/>
              <a:t>Programs with or seeking  Career Launch Enrollment Expansion FTES (monitored or otherwise) must </a:t>
            </a:r>
            <a:r>
              <a:rPr lang="en-US" sz="2000" b="1"/>
              <a:t>maintain </a:t>
            </a:r>
            <a:r>
              <a:rPr lang="en-US" sz="2000"/>
              <a:t>a current endorsement.</a:t>
            </a:r>
          </a:p>
          <a:p>
            <a:r>
              <a:rPr lang="en-US" sz="2000"/>
              <a:t>Endorsements are valid for three-years and then must be renewed.</a:t>
            </a:r>
          </a:p>
          <a:p>
            <a:pPr marL="0" lvl="1" indent="0">
              <a:buNone/>
            </a:pPr>
            <a:endParaRPr lang="en-US" b="1" u="sng"/>
          </a:p>
          <a:p>
            <a:pPr marL="0" lvl="1" indent="0">
              <a:buNone/>
            </a:pPr>
            <a:r>
              <a:rPr lang="en-US" b="1" u="sng"/>
              <a:t>Career Launch Enrollment Expansion FTES </a:t>
            </a:r>
            <a:endParaRPr lang="en-US"/>
          </a:p>
          <a:p>
            <a:pPr marL="342900" lvl="1" indent="-342900"/>
            <a:r>
              <a:rPr lang="en-US" sz="2000"/>
              <a:t>24 FTES available for redistribution @ $8,000 per FTE</a:t>
            </a:r>
            <a:endParaRPr lang="en-US"/>
          </a:p>
          <a:p>
            <a:pPr marL="342900" lvl="1" indent="-342900"/>
            <a:r>
              <a:rPr lang="en-US" sz="2000"/>
              <a:t>Applications were due on October 10, 2024.</a:t>
            </a:r>
          </a:p>
          <a:p>
            <a:pPr marL="342900" lvl="1" indent="-342900"/>
            <a:endParaRPr lang="en-US" sz="2000"/>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a:prstGeom prst="rect">
            <a:avLst/>
          </a:prstGeom>
        </p:spPr>
        <p:txBody>
          <a:bodyPr/>
          <a:lstStyle/>
          <a:p>
            <a:fld id="{DEE5BC03-7CE3-4FE3-BC0A-0ACCA8AC1F24}" type="slidenum">
              <a:rPr lang="en-US" smtClean="0"/>
              <a:pPr/>
              <a:t>67</a:t>
            </a:fld>
            <a:endParaRPr lang="en-US"/>
          </a:p>
        </p:txBody>
      </p:sp>
    </p:spTree>
    <p:extLst>
      <p:ext uri="{BB962C8B-B14F-4D97-AF65-F5344CB8AC3E}">
        <p14:creationId xmlns:p14="http://schemas.microsoft.com/office/powerpoint/2010/main" val="3518913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91440" tIns="45720" rIns="91440" bIns="45720" anchor="t"/>
          <a:lstStyle/>
          <a:p>
            <a:r>
              <a:rPr lang="en-US" sz="3200" b="1">
                <a:latin typeface="Franklin Gothic Book"/>
              </a:rPr>
              <a:t>Student support Programs</a:t>
            </a:r>
            <a:endParaRPr lang="en-US" sz="32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sz="half" idx="1"/>
          </p:nvPr>
        </p:nvSpPr>
        <p:spPr>
          <a:xfrm>
            <a:off x="451315" y="2170265"/>
            <a:ext cx="7953754" cy="4343137"/>
          </a:xfrm>
        </p:spPr>
        <p:txBody>
          <a:bodyPr lIns="91440" tIns="45720" rIns="91440" bIns="45720" anchor="t"/>
          <a:lstStyle/>
          <a:p>
            <a:pPr marL="0" indent="0">
              <a:buNone/>
            </a:pPr>
            <a:r>
              <a:rPr lang="en-US" sz="2000" b="1">
                <a:latin typeface="Franklin Gothic Book"/>
              </a:rPr>
              <a:t>Student Supports Team:</a:t>
            </a:r>
          </a:p>
          <a:p>
            <a:r>
              <a:rPr lang="en-US" sz="2000">
                <a:latin typeface="Franklin Gothic Book"/>
              </a:rPr>
              <a:t>Jennifer Dellinger, </a:t>
            </a:r>
            <a:r>
              <a:rPr lang="en-US" sz="2000"/>
              <a:t>Policy Associate, </a:t>
            </a:r>
            <a:r>
              <a:rPr lang="en-US" sz="2000">
                <a:hlinkClick r:id="rId2"/>
              </a:rPr>
              <a:t>jdellinger@sbctc.edu</a:t>
            </a:r>
            <a:r>
              <a:rPr lang="en-US" sz="2000"/>
              <a:t> </a:t>
            </a:r>
            <a:endParaRPr lang="en-US" sz="2000">
              <a:latin typeface="Franklin Gothic Book"/>
            </a:endParaRPr>
          </a:p>
          <a:p>
            <a:r>
              <a:rPr lang="en-US" sz="2000">
                <a:latin typeface="Franklin Gothic Book"/>
              </a:rPr>
              <a:t>Becky Wood, </a:t>
            </a:r>
            <a:r>
              <a:rPr lang="en-US" sz="2000"/>
              <a:t>Program Administrator, </a:t>
            </a:r>
            <a:r>
              <a:rPr lang="en-US" sz="2000">
                <a:hlinkClick r:id="rId3"/>
              </a:rPr>
              <a:t>bwood@sbctc.edu</a:t>
            </a:r>
            <a:r>
              <a:rPr lang="en-US" sz="2000"/>
              <a:t> </a:t>
            </a:r>
            <a:endParaRPr lang="en-US" sz="2000">
              <a:latin typeface="Franklin Gothic Book"/>
            </a:endParaRPr>
          </a:p>
          <a:p>
            <a:r>
              <a:rPr lang="en-US" sz="2000"/>
              <a:t>Sheila Acosta, Program Administrator, </a:t>
            </a:r>
            <a:r>
              <a:rPr lang="en-US" sz="2000">
                <a:hlinkClick r:id="rId4"/>
              </a:rPr>
              <a:t>sacosta@sbctc.edu</a:t>
            </a:r>
            <a:r>
              <a:rPr lang="en-US" sz="2000"/>
              <a:t> </a:t>
            </a:r>
            <a:endParaRPr lang="en-US" sz="2000">
              <a:latin typeface="Franklin Gothic Book"/>
            </a:endParaRPr>
          </a:p>
          <a:p>
            <a:r>
              <a:rPr lang="en-US" sz="2000"/>
              <a:t>Dylan Jilek, Integrations Coordinator, </a:t>
            </a:r>
            <a:r>
              <a:rPr lang="en-US" sz="2000">
                <a:hlinkClick r:id="rId5"/>
              </a:rPr>
              <a:t>djilek@sbctc.edu</a:t>
            </a:r>
            <a:r>
              <a:rPr lang="en-US" sz="2000"/>
              <a:t> </a:t>
            </a:r>
            <a:endParaRPr lang="en-US" sz="2000">
              <a:latin typeface="Franklin Gothic Book"/>
            </a:endParaRPr>
          </a:p>
          <a:p>
            <a:r>
              <a:rPr lang="en-US" sz="2000"/>
              <a:t>Rebecca Kay, Relationship &amp; Compliance Analyst, </a:t>
            </a:r>
            <a:r>
              <a:rPr lang="en-US" sz="2000">
                <a:hlinkClick r:id="rId6"/>
              </a:rPr>
              <a:t>rkay@sbctc.edu</a:t>
            </a:r>
            <a:r>
              <a:rPr lang="en-US" sz="2000"/>
              <a:t> </a:t>
            </a:r>
          </a:p>
          <a:p>
            <a:endParaRPr lang="en-US" sz="2000">
              <a:latin typeface="Franklin Gothic Book"/>
            </a:endParaRPr>
          </a:p>
          <a:p>
            <a:pPr marL="0" indent="0">
              <a:buNone/>
            </a:pPr>
            <a:r>
              <a:rPr lang="en-US" sz="2000" b="1">
                <a:latin typeface="Franklin Gothic Book"/>
              </a:rPr>
              <a:t>Integrated Student Supports Team: </a:t>
            </a:r>
          </a:p>
          <a:p>
            <a:pPr marL="342900" indent="-342900"/>
            <a:r>
              <a:rPr lang="en-US" sz="2000" err="1">
                <a:latin typeface="Franklin Gothic Book"/>
              </a:rPr>
              <a:t>Yokiko</a:t>
            </a:r>
            <a:r>
              <a:rPr lang="en-US" sz="2000">
                <a:latin typeface="Franklin Gothic Book"/>
              </a:rPr>
              <a:t> Hayashi-Saguil, Policy Associate, </a:t>
            </a:r>
            <a:r>
              <a:rPr lang="en-US" sz="2000">
                <a:latin typeface="Franklin Gothic Book"/>
                <a:hlinkClick r:id="rId7"/>
              </a:rPr>
              <a:t>yhayashi-saguil@sbctc.edu</a:t>
            </a:r>
            <a:endParaRPr lang="en-US" sz="2000">
              <a:latin typeface="Franklin Gothic Book"/>
            </a:endParaRPr>
          </a:p>
          <a:p>
            <a:pPr marL="342900" indent="-342900"/>
            <a:r>
              <a:rPr lang="en-US" sz="2000">
                <a:latin typeface="Franklin Gothic Book"/>
              </a:rPr>
              <a:t>Christine McMullen, Policy Associate, </a:t>
            </a:r>
            <a:r>
              <a:rPr lang="en-US" sz="2000">
                <a:latin typeface="Franklin Gothic Book"/>
                <a:hlinkClick r:id="rId8"/>
              </a:rPr>
              <a:t>cmcmullen@sbctc.edu</a:t>
            </a:r>
            <a:endParaRPr lang="en-US" sz="2000">
              <a:latin typeface="Franklin Gothic Book"/>
            </a:endParaRPr>
          </a:p>
          <a:p>
            <a:pPr marL="342900" indent="-342900"/>
            <a:r>
              <a:rPr lang="en-US" sz="2000">
                <a:latin typeface="Franklin Gothic Book"/>
              </a:rPr>
              <a:t>Laura Coghlan, Program Administrator, </a:t>
            </a:r>
            <a:r>
              <a:rPr lang="en-US" sz="2000">
                <a:latin typeface="Franklin Gothic Book"/>
                <a:hlinkClick r:id="rId9"/>
              </a:rPr>
              <a:t>lcoghlan@sbctc.edu</a:t>
            </a:r>
            <a:r>
              <a:rPr lang="en-US" sz="2000">
                <a:latin typeface="Franklin Gothic Book"/>
              </a:rPr>
              <a:t> </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68</a:t>
            </a:fld>
            <a:endParaRPr lang="en-US"/>
          </a:p>
        </p:txBody>
      </p:sp>
    </p:spTree>
    <p:extLst>
      <p:ext uri="{BB962C8B-B14F-4D97-AF65-F5344CB8AC3E}">
        <p14:creationId xmlns:p14="http://schemas.microsoft.com/office/powerpoint/2010/main" val="1340585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7E7F-E181-E77B-FC07-4EEABDFEAA55}"/>
              </a:ext>
            </a:extLst>
          </p:cNvPr>
          <p:cNvSpPr>
            <a:spLocks noGrp="1"/>
          </p:cNvSpPr>
          <p:nvPr>
            <p:ph type="title"/>
          </p:nvPr>
        </p:nvSpPr>
        <p:spPr>
          <a:xfrm>
            <a:off x="462433" y="1316043"/>
            <a:ext cx="8534403" cy="719850"/>
          </a:xfrm>
        </p:spPr>
        <p:txBody>
          <a:bodyPr lIns="91440" tIns="45720" rIns="91440" bIns="45720" anchor="t"/>
          <a:lstStyle/>
          <a:p>
            <a:r>
              <a:rPr lang="en-US" sz="2600"/>
              <a:t>Student Support Programs &amp; Policy areas</a:t>
            </a:r>
            <a:endParaRPr lang="en-US"/>
          </a:p>
        </p:txBody>
      </p:sp>
      <p:sp>
        <p:nvSpPr>
          <p:cNvPr id="4" name="Content Placeholder 3">
            <a:extLst>
              <a:ext uri="{FF2B5EF4-FFF2-40B4-BE49-F238E27FC236}">
                <a16:creationId xmlns:a16="http://schemas.microsoft.com/office/drawing/2014/main" id="{D45B7FAA-8858-A4A4-49B7-AB32559A4505}"/>
              </a:ext>
            </a:extLst>
          </p:cNvPr>
          <p:cNvSpPr>
            <a:spLocks noGrp="1"/>
          </p:cNvSpPr>
          <p:nvPr>
            <p:ph sz="half" idx="2"/>
          </p:nvPr>
        </p:nvSpPr>
        <p:spPr>
          <a:xfrm>
            <a:off x="4719401" y="1788935"/>
            <a:ext cx="4264143" cy="4726890"/>
          </a:xfrm>
        </p:spPr>
        <p:txBody>
          <a:bodyPr lIns="91440" tIns="45720" rIns="91440" bIns="45720" anchor="t"/>
          <a:lstStyle/>
          <a:p>
            <a:pPr marL="0" indent="0">
              <a:buNone/>
            </a:pPr>
            <a:r>
              <a:rPr lang="en-US" sz="2000" b="1"/>
              <a:t>Integrated Programs:</a:t>
            </a:r>
          </a:p>
          <a:p>
            <a:pPr marL="342900" indent="-342900"/>
            <a:r>
              <a:rPr lang="en-US" sz="2400"/>
              <a:t>Mental/Behavior Health Pilot</a:t>
            </a:r>
          </a:p>
          <a:p>
            <a:pPr marL="342900" indent="-342900"/>
            <a:r>
              <a:rPr lang="en-US" sz="2400"/>
              <a:t>Opportunity Grant</a:t>
            </a:r>
          </a:p>
          <a:p>
            <a:pPr marL="342900" indent="-342900"/>
            <a:r>
              <a:rPr lang="en-US" sz="2400"/>
              <a:t>Supporting Students Experiencing Homelessness Program</a:t>
            </a:r>
          </a:p>
          <a:p>
            <a:pPr marL="342900" indent="-342900"/>
            <a:r>
              <a:rPr lang="en-US" sz="2400"/>
              <a:t>Student Emergency Assistance Grants Program</a:t>
            </a:r>
          </a:p>
          <a:p>
            <a:pPr marL="0" indent="0">
              <a:buNone/>
            </a:pPr>
            <a:r>
              <a:rPr lang="en-US" sz="2000" b="1"/>
              <a:t>Policy Areas: </a:t>
            </a:r>
            <a:r>
              <a:rPr lang="en-US" sz="2400"/>
              <a:t>postsecondary student basic needs, WA state poverty reduction, and equitable access</a:t>
            </a:r>
          </a:p>
        </p:txBody>
      </p:sp>
      <p:sp>
        <p:nvSpPr>
          <p:cNvPr id="5" name="Slide Number Placeholder 4">
            <a:extLst>
              <a:ext uri="{FF2B5EF4-FFF2-40B4-BE49-F238E27FC236}">
                <a16:creationId xmlns:a16="http://schemas.microsoft.com/office/drawing/2014/main" id="{DB152EE8-31F3-11DB-0BC1-A2340DA5AA89}"/>
              </a:ext>
            </a:extLst>
          </p:cNvPr>
          <p:cNvSpPr>
            <a:spLocks noGrp="1"/>
          </p:cNvSpPr>
          <p:nvPr>
            <p:ph type="sldNum" sz="quarter" idx="12"/>
          </p:nvPr>
        </p:nvSpPr>
        <p:spPr/>
        <p:txBody>
          <a:bodyPr/>
          <a:lstStyle/>
          <a:p>
            <a:fld id="{DEE5BC03-7CE3-4FE3-BC0A-0ACCA8AC1F24}" type="slidenum">
              <a:rPr lang="en-US" smtClean="0"/>
              <a:pPr/>
              <a:t>69</a:t>
            </a:fld>
            <a:endParaRPr lang="en-US"/>
          </a:p>
        </p:txBody>
      </p:sp>
      <p:sp>
        <p:nvSpPr>
          <p:cNvPr id="6" name="Content Placeholder 6">
            <a:extLst>
              <a:ext uri="{FF2B5EF4-FFF2-40B4-BE49-F238E27FC236}">
                <a16:creationId xmlns:a16="http://schemas.microsoft.com/office/drawing/2014/main" id="{B6360FED-AB91-3970-2697-E3F7A6C8FE93}"/>
              </a:ext>
            </a:extLst>
          </p:cNvPr>
          <p:cNvSpPr>
            <a:spLocks noGrp="1"/>
          </p:cNvSpPr>
          <p:nvPr/>
        </p:nvSpPr>
        <p:spPr>
          <a:xfrm>
            <a:off x="453169" y="1775646"/>
            <a:ext cx="4250855" cy="47667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Core Programs/Areas:</a:t>
            </a:r>
          </a:p>
          <a:p>
            <a:pPr marL="457200" indent="-457200"/>
            <a:r>
              <a:rPr lang="en-US" sz="2400"/>
              <a:t>Basic Needs Act</a:t>
            </a:r>
          </a:p>
          <a:p>
            <a:pPr marL="914400" lvl="1">
              <a:buFont typeface="Courier New" panose="020B0604020202020204" pitchFamily="34" charset="0"/>
              <a:buChar char="o"/>
            </a:pPr>
            <a:r>
              <a:rPr lang="en-US" sz="2000"/>
              <a:t>Benefits Navigation</a:t>
            </a:r>
          </a:p>
          <a:p>
            <a:pPr marL="914400" lvl="1">
              <a:buFont typeface="Courier New" panose="020B0604020202020204" pitchFamily="34" charset="0"/>
              <a:buChar char="o"/>
            </a:pPr>
            <a:r>
              <a:rPr lang="en-US" sz="2000"/>
              <a:t>Campus Basic Needs &amp; Hunger Free Strategic Plans</a:t>
            </a:r>
          </a:p>
          <a:p>
            <a:pPr marL="914400" lvl="1">
              <a:buFont typeface="Courier New" panose="020B0604020202020204" pitchFamily="34" charset="0"/>
              <a:buChar char="o"/>
            </a:pPr>
            <a:r>
              <a:rPr lang="en-US" sz="2000"/>
              <a:t>Free/Reduced-Price Meal Pilot Program</a:t>
            </a:r>
          </a:p>
          <a:p>
            <a:pPr marL="457200"/>
            <a:r>
              <a:rPr lang="en-US" sz="2400"/>
              <a:t>Basic Food Employment &amp; Training (BFET) Program</a:t>
            </a:r>
          </a:p>
          <a:p>
            <a:pPr marL="457200"/>
            <a:r>
              <a:rPr lang="en-US" sz="2400"/>
              <a:t>WorkFirst Delivery Agreement</a:t>
            </a:r>
          </a:p>
          <a:p>
            <a:pPr marL="457200"/>
            <a:r>
              <a:rPr lang="en-US" sz="2400"/>
              <a:t>Compliance &amp; Monitoring</a:t>
            </a:r>
          </a:p>
          <a:p>
            <a:pPr marL="457200"/>
            <a:r>
              <a:rPr lang="en-US" sz="2400"/>
              <a:t>Integrated Service Delivery</a:t>
            </a:r>
          </a:p>
        </p:txBody>
      </p:sp>
    </p:spTree>
    <p:extLst>
      <p:ext uri="{BB962C8B-B14F-4D97-AF65-F5344CB8AC3E}">
        <p14:creationId xmlns:p14="http://schemas.microsoft.com/office/powerpoint/2010/main" val="331353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0493-9487-CBE0-24DA-D9D3E50326FE}"/>
              </a:ext>
            </a:extLst>
          </p:cNvPr>
          <p:cNvSpPr>
            <a:spLocks noGrp="1"/>
          </p:cNvSpPr>
          <p:nvPr>
            <p:ph type="title"/>
          </p:nvPr>
        </p:nvSpPr>
        <p:spPr>
          <a:xfrm>
            <a:off x="536861" y="1549936"/>
            <a:ext cx="8336975" cy="628837"/>
          </a:xfrm>
        </p:spPr>
        <p:txBody>
          <a:bodyPr lIns="91440" tIns="45720" rIns="91440" bIns="45720" anchor="ctr"/>
          <a:lstStyle/>
          <a:p>
            <a:r>
              <a:rPr lang="en-US" sz="3200" b="1">
                <a:ea typeface="+mj-lt"/>
                <a:cs typeface="+mj-lt"/>
              </a:rPr>
              <a:t>Administration*</a:t>
            </a:r>
            <a:endParaRPr lang="en-US"/>
          </a:p>
        </p:txBody>
      </p:sp>
      <p:sp>
        <p:nvSpPr>
          <p:cNvPr id="3" name="Content Placeholder 2">
            <a:extLst>
              <a:ext uri="{FF2B5EF4-FFF2-40B4-BE49-F238E27FC236}">
                <a16:creationId xmlns:a16="http://schemas.microsoft.com/office/drawing/2014/main" id="{8ED22630-9391-49B2-7976-5E62A32AADE9}"/>
              </a:ext>
            </a:extLst>
          </p:cNvPr>
          <p:cNvSpPr>
            <a:spLocks noGrp="1"/>
          </p:cNvSpPr>
          <p:nvPr>
            <p:ph idx="1"/>
          </p:nvPr>
        </p:nvSpPr>
        <p:spPr>
          <a:xfrm>
            <a:off x="536861" y="2306298"/>
            <a:ext cx="8336975" cy="4073721"/>
          </a:xfrm>
        </p:spPr>
        <p:txBody>
          <a:bodyPr lIns="91440" tIns="45720" rIns="91440" bIns="45720" anchor="t"/>
          <a:lstStyle/>
          <a:p>
            <a:r>
              <a:rPr lang="en-US" sz="2000">
                <a:ea typeface="+mn-lt"/>
                <a:cs typeface="+mn-lt"/>
              </a:rPr>
              <a:t>Set 2012 or 2024 Skill Standards for the college.</a:t>
            </a:r>
          </a:p>
          <a:p>
            <a:r>
              <a:rPr lang="en-US" sz="2000">
                <a:ea typeface="+mn-lt"/>
                <a:cs typeface="+mn-lt"/>
              </a:rPr>
              <a:t>Set required Critical Work Functions (standards) for the college.</a:t>
            </a:r>
            <a:endParaRPr lang="en-US" sz="2000"/>
          </a:p>
          <a:p>
            <a:r>
              <a:rPr lang="en-US" sz="2000">
                <a:ea typeface="+mn-lt"/>
                <a:cs typeface="+mn-lt"/>
              </a:rPr>
              <a:t>Set survey requirements (level of proficiency) separately from inclusion in PDP for each standard.</a:t>
            </a:r>
          </a:p>
          <a:p>
            <a:r>
              <a:rPr lang="en-US" sz="2000">
                <a:ea typeface="+mn-lt"/>
                <a:cs typeface="+mn-lt"/>
              </a:rPr>
              <a:t>Supervisor adds faculty to ProCert prior to or during the new faculty’s first term of teaching.</a:t>
            </a:r>
          </a:p>
          <a:p>
            <a:r>
              <a:rPr lang="en-US" sz="2000">
                <a:ea typeface="+mn-lt"/>
                <a:cs typeface="+mn-lt"/>
              </a:rPr>
              <a:t>Institutions manage the exemptions or verification of first aid/bloodborne pathogens requirements. Must be documented in the first term of employment.</a:t>
            </a:r>
          </a:p>
          <a:p>
            <a:r>
              <a:rPr lang="en-US" sz="2000">
                <a:ea typeface="+mn-lt"/>
                <a:cs typeface="+mn-lt"/>
              </a:rPr>
              <a:t>Set notification/reminder defaults for the college.</a:t>
            </a:r>
          </a:p>
          <a:p>
            <a:endParaRPr lang="en-US" sz="1200">
              <a:ea typeface="+mn-lt"/>
              <a:cs typeface="+mn-lt"/>
            </a:endParaRPr>
          </a:p>
          <a:p>
            <a:pPr marL="0" indent="0">
              <a:buNone/>
            </a:pPr>
            <a:r>
              <a:rPr lang="en-US" sz="2000">
                <a:ea typeface="+mn-lt"/>
                <a:cs typeface="+mn-lt"/>
              </a:rPr>
              <a:t>*</a:t>
            </a:r>
            <a:r>
              <a:rPr lang="en-US" sz="1800">
                <a:ea typeface="+mn-lt"/>
                <a:cs typeface="+mn-lt"/>
              </a:rPr>
              <a:t>Documentation of these elements/decisions must be reflected in college policy.</a:t>
            </a:r>
          </a:p>
          <a:p>
            <a:endParaRPr lang="en-US" sz="1800"/>
          </a:p>
          <a:p>
            <a:endParaRPr lang="en-US" sz="2000">
              <a:ea typeface="+mn-lt"/>
              <a:cs typeface="+mn-lt"/>
            </a:endParaRPr>
          </a:p>
          <a:p>
            <a:endParaRPr lang="en-US"/>
          </a:p>
        </p:txBody>
      </p:sp>
      <p:sp>
        <p:nvSpPr>
          <p:cNvPr id="4" name="Slide Number Placeholder 3">
            <a:extLst>
              <a:ext uri="{FF2B5EF4-FFF2-40B4-BE49-F238E27FC236}">
                <a16:creationId xmlns:a16="http://schemas.microsoft.com/office/drawing/2014/main" id="{D468117D-7E20-A9C3-0051-867D6A966662}"/>
              </a:ext>
            </a:extLst>
          </p:cNvPr>
          <p:cNvSpPr>
            <a:spLocks noGrp="1"/>
          </p:cNvSpPr>
          <p:nvPr>
            <p:ph type="sldNum" sz="quarter" idx="12"/>
          </p:nvPr>
        </p:nvSpPr>
        <p:spPr/>
        <p:txBody>
          <a:bodyPr/>
          <a:lstStyle/>
          <a:p>
            <a:fld id="{DEE5BC03-7CE3-4FE3-BC0A-0ACCA8AC1F24}" type="slidenum">
              <a:rPr lang="en-US" smtClean="0"/>
              <a:pPr/>
              <a:t>7</a:t>
            </a:fld>
            <a:endParaRPr lang="en-US"/>
          </a:p>
        </p:txBody>
      </p:sp>
    </p:spTree>
    <p:extLst>
      <p:ext uri="{BB962C8B-B14F-4D97-AF65-F5344CB8AC3E}">
        <p14:creationId xmlns:p14="http://schemas.microsoft.com/office/powerpoint/2010/main" val="3211421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91440" tIns="45720" rIns="91440" bIns="45720" anchor="t"/>
          <a:lstStyle/>
          <a:p>
            <a:r>
              <a:rPr lang="en-US" sz="3600">
                <a:ea typeface="+mj-lt"/>
                <a:cs typeface="+mj-lt"/>
              </a:rPr>
              <a:t>FY/FFY24 SSP Enrollments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p:txBody>
          <a:bodyPr lIns="91440" tIns="45720" rIns="91440" bIns="45720" anchor="t"/>
          <a:lstStyle/>
          <a:p>
            <a:pPr marL="0" indent="0">
              <a:buNone/>
            </a:pPr>
            <a:endParaRPr lang="en-US" sz="2000">
              <a:ea typeface="+mn-lt"/>
              <a:cs typeface="+mn-lt"/>
            </a:endParaRPr>
          </a:p>
          <a:p>
            <a:pPr marL="457200" lvl="1" indent="0">
              <a:buNone/>
            </a:pPr>
            <a:endParaRPr lang="en-US" sz="1600">
              <a:ea typeface="+mn-lt"/>
              <a:cs typeface="+mn-lt"/>
            </a:endParaRPr>
          </a:p>
          <a:p>
            <a:pPr marL="457200" lvl="1" indent="0">
              <a:buNone/>
            </a:pPr>
            <a:br>
              <a:rPr lang="en-US" sz="1200">
                <a:ea typeface="+mn-lt"/>
                <a:cs typeface="+mn-lt"/>
              </a:rPr>
            </a:br>
            <a:endParaRPr lang="en-US" sz="12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70</a:t>
            </a:fld>
            <a:endParaRPr lang="en-US"/>
          </a:p>
        </p:txBody>
      </p:sp>
      <p:sp>
        <p:nvSpPr>
          <p:cNvPr id="5" name="TextBox 4">
            <a:extLst>
              <a:ext uri="{FF2B5EF4-FFF2-40B4-BE49-F238E27FC236}">
                <a16:creationId xmlns:a16="http://schemas.microsoft.com/office/drawing/2014/main" id="{79F42FE9-97B6-0FA0-6B54-7CC65311A4CD}"/>
              </a:ext>
            </a:extLst>
          </p:cNvPr>
          <p:cNvSpPr txBox="1"/>
          <p:nvPr/>
        </p:nvSpPr>
        <p:spPr>
          <a:xfrm>
            <a:off x="639688" y="2346829"/>
            <a:ext cx="6451817" cy="386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spcAft>
                <a:spcPts val="300"/>
              </a:spcAft>
            </a:pPr>
            <a:r>
              <a:rPr lang="en-US" sz="2000" b="1"/>
              <a:t>SEAG</a:t>
            </a:r>
            <a:endParaRPr lang="en-US" b="1"/>
          </a:p>
          <a:p>
            <a:pPr marL="342900" indent="-342900">
              <a:spcBef>
                <a:spcPts val="300"/>
              </a:spcBef>
              <a:spcAft>
                <a:spcPts val="300"/>
              </a:spcAft>
              <a:buFont typeface="Arial"/>
              <a:buChar char="•"/>
            </a:pPr>
            <a:r>
              <a:rPr lang="en-US" sz="2000"/>
              <a:t>Total Students Served 5,694*</a:t>
            </a:r>
            <a:endParaRPr lang="en-US" b="1"/>
          </a:p>
          <a:p>
            <a:pPr>
              <a:spcBef>
                <a:spcPts val="300"/>
              </a:spcBef>
              <a:spcAft>
                <a:spcPts val="300"/>
              </a:spcAft>
            </a:pPr>
            <a:r>
              <a:rPr lang="en-US" sz="2000" b="1"/>
              <a:t>SSEH</a:t>
            </a:r>
          </a:p>
          <a:p>
            <a:pPr marL="342900" indent="-342900">
              <a:spcBef>
                <a:spcPts val="300"/>
              </a:spcBef>
              <a:spcAft>
                <a:spcPts val="300"/>
              </a:spcAft>
              <a:buFont typeface="Arial"/>
              <a:buChar char="•"/>
            </a:pPr>
            <a:r>
              <a:rPr lang="en-US" sz="2000"/>
              <a:t>Total Students Served 6,424*</a:t>
            </a:r>
            <a:endParaRPr lang="en-US"/>
          </a:p>
          <a:p>
            <a:pPr>
              <a:spcBef>
                <a:spcPts val="300"/>
              </a:spcBef>
              <a:spcAft>
                <a:spcPts val="300"/>
              </a:spcAft>
            </a:pPr>
            <a:r>
              <a:rPr lang="en-US" sz="2000" b="1"/>
              <a:t>WorkFirst</a:t>
            </a:r>
          </a:p>
          <a:p>
            <a:pPr marL="342900" indent="-342900">
              <a:spcBef>
                <a:spcPts val="300"/>
              </a:spcBef>
              <a:spcAft>
                <a:spcPts val="300"/>
              </a:spcAft>
              <a:buFont typeface="Arial"/>
              <a:buChar char="•"/>
            </a:pPr>
            <a:r>
              <a:rPr lang="en-US" sz="2000"/>
              <a:t>Annual Enrollment 2,997</a:t>
            </a:r>
            <a:endParaRPr lang="en-US"/>
          </a:p>
          <a:p>
            <a:pPr marL="342900" indent="-342900">
              <a:spcBef>
                <a:spcPts val="300"/>
              </a:spcBef>
              <a:spcAft>
                <a:spcPts val="300"/>
              </a:spcAft>
              <a:buFont typeface="Arial"/>
              <a:buChar char="•"/>
            </a:pPr>
            <a:r>
              <a:rPr lang="en-US" sz="2000"/>
              <a:t>11% Increase From Previous Year</a:t>
            </a:r>
            <a:endParaRPr lang="en-US"/>
          </a:p>
          <a:p>
            <a:pPr>
              <a:spcBef>
                <a:spcPts val="300"/>
              </a:spcBef>
              <a:spcAft>
                <a:spcPts val="300"/>
              </a:spcAft>
            </a:pPr>
            <a:r>
              <a:rPr lang="en-US" sz="2000" b="1"/>
              <a:t>BFET</a:t>
            </a:r>
          </a:p>
          <a:p>
            <a:pPr marL="342900" indent="-342900">
              <a:spcBef>
                <a:spcPts val="300"/>
              </a:spcBef>
              <a:spcAft>
                <a:spcPts val="300"/>
              </a:spcAft>
              <a:buFont typeface="Arial"/>
              <a:buChar char="•"/>
            </a:pPr>
            <a:r>
              <a:rPr lang="en-US" sz="2000"/>
              <a:t>Annual Enrollment 6,836</a:t>
            </a:r>
            <a:endParaRPr lang="en-US"/>
          </a:p>
          <a:p>
            <a:pPr marL="342900" indent="-342900">
              <a:spcBef>
                <a:spcPts val="300"/>
              </a:spcBef>
              <a:spcAft>
                <a:spcPts val="300"/>
              </a:spcAft>
              <a:buFont typeface="Arial"/>
              <a:buChar char="•"/>
            </a:pPr>
            <a:r>
              <a:rPr lang="en-US" sz="2000"/>
              <a:t>13.5% Increase From Previous Year</a:t>
            </a:r>
            <a:endParaRPr lang="en-US"/>
          </a:p>
        </p:txBody>
      </p:sp>
    </p:spTree>
    <p:extLst>
      <p:ext uri="{BB962C8B-B14F-4D97-AF65-F5344CB8AC3E}">
        <p14:creationId xmlns:p14="http://schemas.microsoft.com/office/powerpoint/2010/main" val="776902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C182-CA70-F7B5-FBA3-FC9CD4574390}"/>
              </a:ext>
            </a:extLst>
          </p:cNvPr>
          <p:cNvSpPr>
            <a:spLocks noGrp="1"/>
          </p:cNvSpPr>
          <p:nvPr>
            <p:ph type="title"/>
          </p:nvPr>
        </p:nvSpPr>
        <p:spPr/>
        <p:txBody>
          <a:bodyPr lIns="91440" tIns="45720" rIns="91440" bIns="45720" anchor="t"/>
          <a:lstStyle/>
          <a:p>
            <a:r>
              <a:rPr lang="en-US" sz="3600"/>
              <a:t>Program &amp; Grant Updates</a:t>
            </a:r>
          </a:p>
        </p:txBody>
      </p:sp>
      <p:sp>
        <p:nvSpPr>
          <p:cNvPr id="3" name="Content Placeholder 2">
            <a:extLst>
              <a:ext uri="{FF2B5EF4-FFF2-40B4-BE49-F238E27FC236}">
                <a16:creationId xmlns:a16="http://schemas.microsoft.com/office/drawing/2014/main" id="{D13D2644-C4F2-6662-929B-D3985B1BFD1E}"/>
              </a:ext>
            </a:extLst>
          </p:cNvPr>
          <p:cNvSpPr>
            <a:spLocks noGrp="1"/>
          </p:cNvSpPr>
          <p:nvPr>
            <p:ph idx="1"/>
          </p:nvPr>
        </p:nvSpPr>
        <p:spPr/>
        <p:txBody>
          <a:bodyPr lIns="91440" tIns="45720" rIns="91440" bIns="45720" anchor="t"/>
          <a:lstStyle/>
          <a:p>
            <a:pPr marL="0" indent="0">
              <a:buNone/>
            </a:pPr>
            <a:r>
              <a:rPr lang="en-US" sz="2400" b="1">
                <a:latin typeface="Franklin Gothic Medium"/>
              </a:rPr>
              <a:t>Student Emergency Assistance Grants and Supporting Students Experiencing Homelessness Program</a:t>
            </a:r>
            <a:endParaRPr lang="en-US" sz="2400">
              <a:latin typeface="Franklin Gothic Medium"/>
            </a:endParaRPr>
          </a:p>
          <a:p>
            <a:r>
              <a:rPr lang="en-US" sz="2000">
                <a:latin typeface="Franklin Gothic Book"/>
              </a:rPr>
              <a:t>SSEH &amp; SEAG - Summer Quarterly Report and Funding Survey</a:t>
            </a:r>
            <a:endParaRPr lang="en-US" sz="2000" b="1">
              <a:latin typeface="Franklin Gothic Book"/>
            </a:endParaRPr>
          </a:p>
          <a:p>
            <a:pPr lvl="1">
              <a:buFont typeface="Courier New" panose="020B0604020202020204" pitchFamily="34" charset="0"/>
              <a:buChar char="o"/>
            </a:pPr>
            <a:r>
              <a:rPr lang="en-US" sz="2000">
                <a:solidFill>
                  <a:srgbClr val="000000"/>
                </a:solidFill>
                <a:latin typeface="Franklin Gothic Book"/>
              </a:rPr>
              <a:t>Due 10/31</a:t>
            </a:r>
          </a:p>
          <a:p>
            <a:pPr lvl="1">
              <a:buFont typeface="Courier New" panose="020B0604020202020204" pitchFamily="34" charset="0"/>
              <a:buChar char="o"/>
            </a:pPr>
            <a:r>
              <a:rPr lang="en-US" sz="2000">
                <a:solidFill>
                  <a:srgbClr val="000000"/>
                </a:solidFill>
                <a:latin typeface="Franklin Gothic Book"/>
              </a:rPr>
              <a:t>Additional 1-time funding for SSEH available </a:t>
            </a:r>
            <a:endParaRPr lang="en-US" sz="2000"/>
          </a:p>
          <a:p>
            <a:r>
              <a:rPr lang="en-US" sz="2000">
                <a:latin typeface="Franklin Gothic Book"/>
              </a:rPr>
              <a:t>SSEH – all 34 CTCs are either offering the program or in their planning year and expected to apply as a permeant program next year</a:t>
            </a:r>
            <a:endParaRPr lang="en-US" sz="2000"/>
          </a:p>
          <a:p>
            <a:r>
              <a:rPr lang="en-US" sz="2000">
                <a:latin typeface="Franklin Gothic Book"/>
              </a:rPr>
              <a:t>SEAG  - 27 CTCs offering the program. The remaining 7 are in the process of entering into a planning grant for next year</a:t>
            </a:r>
            <a:endParaRPr lang="en-US" sz="2000"/>
          </a:p>
          <a:p>
            <a:endParaRPr lang="en-US" sz="2400" b="1">
              <a:latin typeface="Franklin Gothic Medium"/>
            </a:endParaRPr>
          </a:p>
        </p:txBody>
      </p:sp>
      <p:sp>
        <p:nvSpPr>
          <p:cNvPr id="4" name="Slide Number Placeholder 3">
            <a:extLst>
              <a:ext uri="{FF2B5EF4-FFF2-40B4-BE49-F238E27FC236}">
                <a16:creationId xmlns:a16="http://schemas.microsoft.com/office/drawing/2014/main" id="{C36CEE0B-5C5C-61F6-8512-3AD5822EB84A}"/>
              </a:ext>
            </a:extLst>
          </p:cNvPr>
          <p:cNvSpPr>
            <a:spLocks noGrp="1"/>
          </p:cNvSpPr>
          <p:nvPr>
            <p:ph type="sldNum" sz="quarter" idx="12"/>
          </p:nvPr>
        </p:nvSpPr>
        <p:spPr/>
        <p:txBody>
          <a:bodyPr/>
          <a:lstStyle/>
          <a:p>
            <a:fld id="{DEE5BC03-7CE3-4FE3-BC0A-0ACCA8AC1F24}" type="slidenum">
              <a:rPr lang="en-US" smtClean="0"/>
              <a:pPr/>
              <a:t>71</a:t>
            </a:fld>
            <a:endParaRPr lang="en-US"/>
          </a:p>
        </p:txBody>
      </p:sp>
    </p:spTree>
    <p:extLst>
      <p:ext uri="{BB962C8B-B14F-4D97-AF65-F5344CB8AC3E}">
        <p14:creationId xmlns:p14="http://schemas.microsoft.com/office/powerpoint/2010/main" val="845204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A065-A07F-D5B5-8D1A-944365E2AF2F}"/>
              </a:ext>
            </a:extLst>
          </p:cNvPr>
          <p:cNvSpPr>
            <a:spLocks noGrp="1"/>
          </p:cNvSpPr>
          <p:nvPr>
            <p:ph type="title"/>
          </p:nvPr>
        </p:nvSpPr>
        <p:spPr>
          <a:xfrm>
            <a:off x="451316" y="1088430"/>
            <a:ext cx="8534403" cy="719850"/>
          </a:xfrm>
        </p:spPr>
        <p:txBody>
          <a:bodyPr lIns="91440" tIns="45720" rIns="91440" bIns="45720" anchor="t"/>
          <a:lstStyle/>
          <a:p>
            <a:r>
              <a:rPr lang="en-US" sz="2600"/>
              <a:t>Program &amp; Grant updates</a:t>
            </a:r>
          </a:p>
        </p:txBody>
      </p:sp>
      <p:sp>
        <p:nvSpPr>
          <p:cNvPr id="3" name="Content Placeholder 2">
            <a:extLst>
              <a:ext uri="{FF2B5EF4-FFF2-40B4-BE49-F238E27FC236}">
                <a16:creationId xmlns:a16="http://schemas.microsoft.com/office/drawing/2014/main" id="{D32679B9-7BA5-E573-2F17-F140579ADD98}"/>
              </a:ext>
            </a:extLst>
          </p:cNvPr>
          <p:cNvSpPr>
            <a:spLocks noGrp="1"/>
          </p:cNvSpPr>
          <p:nvPr>
            <p:ph sz="half" idx="1"/>
          </p:nvPr>
        </p:nvSpPr>
        <p:spPr>
          <a:xfrm>
            <a:off x="451315" y="1810831"/>
            <a:ext cx="4100620" cy="4673817"/>
          </a:xfrm>
        </p:spPr>
        <p:txBody>
          <a:bodyPr lIns="91440" tIns="45720" rIns="91440" bIns="45720" anchor="t"/>
          <a:lstStyle/>
          <a:p>
            <a:pPr marL="0" indent="0">
              <a:buNone/>
            </a:pPr>
            <a:r>
              <a:rPr lang="en-US" sz="2000" b="1"/>
              <a:t>Basic Food Employment and Training (BFET) Program: </a:t>
            </a:r>
          </a:p>
          <a:p>
            <a:r>
              <a:rPr lang="en-US" sz="2000"/>
              <a:t>Fall funding survey open</a:t>
            </a:r>
          </a:p>
          <a:p>
            <a:pPr lvl="1">
              <a:buFont typeface="Courier New" panose="020B0604020202020204" pitchFamily="34" charset="0"/>
              <a:buChar char="o"/>
            </a:pPr>
            <a:r>
              <a:rPr lang="en-US" sz="1600"/>
              <a:t>Due 11/1</a:t>
            </a:r>
          </a:p>
          <a:p>
            <a:r>
              <a:rPr lang="en-US" sz="2000"/>
              <a:t>Quarterly Billing</a:t>
            </a:r>
          </a:p>
          <a:p>
            <a:pPr lvl="1">
              <a:buFont typeface="Courier New,monospace" panose="020B0604020202020204" pitchFamily="34" charset="0"/>
              <a:buChar char="o"/>
            </a:pPr>
            <a:r>
              <a:rPr lang="en-US" sz="1600" err="1"/>
              <a:t>CtcLink</a:t>
            </a:r>
            <a:r>
              <a:rPr lang="en-US" sz="1600"/>
              <a:t> queries and support</a:t>
            </a:r>
            <a:endParaRPr lang="en-US"/>
          </a:p>
          <a:p>
            <a:r>
              <a:rPr lang="en-US" sz="2000"/>
              <a:t>Benefits Promotion Pilot</a:t>
            </a:r>
            <a:endParaRPr lang="en-US"/>
          </a:p>
          <a:p>
            <a:pPr lvl="1">
              <a:buFont typeface="Courier New" panose="020B0604020202020204" pitchFamily="34" charset="0"/>
              <a:buChar char="o"/>
            </a:pPr>
            <a:r>
              <a:rPr lang="en-US" sz="1600">
                <a:solidFill>
                  <a:srgbClr val="000000"/>
                </a:solidFill>
              </a:rPr>
              <a:t>pilot promoting food benefits for low-income students (WSAC – lead, SBCTC – collaboration)</a:t>
            </a:r>
            <a:endParaRPr lang="en-US" sz="1600"/>
          </a:p>
          <a:p>
            <a:pPr lvl="1">
              <a:buFont typeface="Courier New" panose="020B0604020202020204" pitchFamily="34" charset="0"/>
              <a:buChar char="o"/>
            </a:pPr>
            <a:r>
              <a:rPr lang="en-US" sz="1600">
                <a:solidFill>
                  <a:srgbClr val="000000"/>
                </a:solidFill>
              </a:rPr>
              <a:t>WSAC data share agreement with DSHS</a:t>
            </a:r>
            <a:endParaRPr lang="en-US" sz="1600"/>
          </a:p>
          <a:p>
            <a:pPr lvl="1">
              <a:buFont typeface="Courier New" panose="020B0604020202020204" pitchFamily="34" charset="0"/>
              <a:buChar char="o"/>
            </a:pPr>
            <a:r>
              <a:rPr lang="en-US" sz="1600">
                <a:solidFill>
                  <a:srgbClr val="000000"/>
                </a:solidFill>
              </a:rPr>
              <a:t>Direct connection to SNAP and BFET</a:t>
            </a:r>
            <a:endParaRPr lang="en-US" sz="1600"/>
          </a:p>
          <a:p>
            <a:r>
              <a:rPr lang="en-US" sz="2000"/>
              <a:t>Expanding Leveraging Capacity </a:t>
            </a:r>
          </a:p>
          <a:p>
            <a:pPr lvl="1">
              <a:buFont typeface="Courier New" panose="020B0604020202020204" pitchFamily="34" charset="0"/>
              <a:buChar char="o"/>
            </a:pPr>
            <a:r>
              <a:rPr lang="en-US" sz="1600"/>
              <a:t>Strategic Support on Time and Effort</a:t>
            </a:r>
          </a:p>
          <a:p>
            <a:endParaRPr lang="en-US" sz="2000"/>
          </a:p>
          <a:p>
            <a:endParaRPr lang="en-US"/>
          </a:p>
        </p:txBody>
      </p:sp>
      <p:sp>
        <p:nvSpPr>
          <p:cNvPr id="5" name="Content Placeholder 4">
            <a:extLst>
              <a:ext uri="{FF2B5EF4-FFF2-40B4-BE49-F238E27FC236}">
                <a16:creationId xmlns:a16="http://schemas.microsoft.com/office/drawing/2014/main" id="{2D35F0E4-30E2-3655-F0DD-2B0E9166E0B2}"/>
              </a:ext>
            </a:extLst>
          </p:cNvPr>
          <p:cNvSpPr>
            <a:spLocks noGrp="1"/>
          </p:cNvSpPr>
          <p:nvPr>
            <p:ph sz="half" idx="2"/>
          </p:nvPr>
        </p:nvSpPr>
        <p:spPr>
          <a:xfrm>
            <a:off x="4716139" y="1782080"/>
            <a:ext cx="4255202" cy="4645058"/>
          </a:xfrm>
        </p:spPr>
        <p:txBody>
          <a:bodyPr lIns="91440" tIns="45720" rIns="91440" bIns="45720" anchor="t"/>
          <a:lstStyle/>
          <a:p>
            <a:pPr marL="0" indent="0">
              <a:buNone/>
            </a:pPr>
            <a:r>
              <a:rPr lang="en-US" sz="2000" b="1"/>
              <a:t>WorkFirst Delivery Agreement: </a:t>
            </a:r>
            <a:endParaRPr lang="en-US" b="1"/>
          </a:p>
          <a:p>
            <a:r>
              <a:rPr lang="en-US" sz="2000"/>
              <a:t>Fall funding survey open</a:t>
            </a:r>
            <a:endParaRPr lang="en-US"/>
          </a:p>
          <a:p>
            <a:pPr lvl="1">
              <a:buFont typeface="Courier New" panose="020B0604020202020204" pitchFamily="34" charset="0"/>
              <a:buChar char="o"/>
            </a:pPr>
            <a:r>
              <a:rPr lang="en-US" sz="1600"/>
              <a:t>Due 11/1</a:t>
            </a:r>
          </a:p>
          <a:p>
            <a:r>
              <a:rPr lang="en-US" sz="2000"/>
              <a:t>Expanded allowable programs</a:t>
            </a:r>
            <a:endParaRPr lang="en-US"/>
          </a:p>
          <a:p>
            <a:pPr lvl="1">
              <a:buFont typeface="Courier New" panose="020B0604020202020204" pitchFamily="34" charset="0"/>
              <a:buChar char="o"/>
            </a:pPr>
            <a:r>
              <a:rPr lang="en-US" sz="1600">
                <a:solidFill>
                  <a:srgbClr val="000000"/>
                </a:solidFill>
              </a:rPr>
              <a:t>AA/AAS, AA-DTA, and Transfer </a:t>
            </a:r>
            <a:endParaRPr lang="en-US" sz="1600"/>
          </a:p>
          <a:p>
            <a:r>
              <a:rPr lang="en-US" sz="2000"/>
              <a:t>Focus on increasing WFWS programs</a:t>
            </a:r>
            <a:endParaRPr lang="en-US"/>
          </a:p>
          <a:p>
            <a:pPr marL="0" indent="0">
              <a:buNone/>
            </a:pPr>
            <a:r>
              <a:rPr lang="en-US" sz="2000" b="1"/>
              <a:t>Both WorkFirst &amp; BFET:</a:t>
            </a:r>
          </a:p>
          <a:p>
            <a:r>
              <a:rPr lang="en-US" sz="2000">
                <a:latin typeface="Franklin Gothic Book"/>
                <a:cs typeface="Arial"/>
              </a:rPr>
              <a:t>Increased</a:t>
            </a:r>
            <a:r>
              <a:rPr lang="en-US" sz="2000"/>
              <a:t> training and workshop offerings to system</a:t>
            </a:r>
          </a:p>
          <a:p>
            <a:pPr marL="0" indent="0">
              <a:buNone/>
            </a:pPr>
            <a:r>
              <a:rPr lang="en-US" sz="2000" b="1"/>
              <a:t>Program &amp; Fiscal Monitoring: </a:t>
            </a:r>
          </a:p>
          <a:p>
            <a:r>
              <a:rPr lang="en-US" sz="2000"/>
              <a:t>Begins next week and runs through July, 2025 – hybrid model</a:t>
            </a:r>
          </a:p>
          <a:p>
            <a:r>
              <a:rPr lang="en-US" sz="2000"/>
              <a:t>WorkFirst &amp; BFET visits are split</a:t>
            </a:r>
          </a:p>
        </p:txBody>
      </p:sp>
      <p:sp>
        <p:nvSpPr>
          <p:cNvPr id="4" name="Slide Number Placeholder 3">
            <a:extLst>
              <a:ext uri="{FF2B5EF4-FFF2-40B4-BE49-F238E27FC236}">
                <a16:creationId xmlns:a16="http://schemas.microsoft.com/office/drawing/2014/main" id="{EBA3A3A5-3880-09ED-90E2-003E0456884D}"/>
              </a:ext>
            </a:extLst>
          </p:cNvPr>
          <p:cNvSpPr>
            <a:spLocks noGrp="1"/>
          </p:cNvSpPr>
          <p:nvPr>
            <p:ph type="sldNum" sz="quarter" idx="12"/>
          </p:nvPr>
        </p:nvSpPr>
        <p:spPr/>
        <p:txBody>
          <a:bodyPr/>
          <a:lstStyle/>
          <a:p>
            <a:fld id="{DEE5BC03-7CE3-4FE3-BC0A-0ACCA8AC1F24}" type="slidenum">
              <a:rPr lang="en-US" smtClean="0"/>
              <a:pPr/>
              <a:t>72</a:t>
            </a:fld>
            <a:endParaRPr lang="en-US"/>
          </a:p>
        </p:txBody>
      </p:sp>
    </p:spTree>
    <p:extLst>
      <p:ext uri="{BB962C8B-B14F-4D97-AF65-F5344CB8AC3E}">
        <p14:creationId xmlns:p14="http://schemas.microsoft.com/office/powerpoint/2010/main" val="1218271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4B4B-794F-7DE5-778B-2EF625FC5E66}"/>
              </a:ext>
            </a:extLst>
          </p:cNvPr>
          <p:cNvSpPr>
            <a:spLocks noGrp="1"/>
          </p:cNvSpPr>
          <p:nvPr>
            <p:ph type="title"/>
          </p:nvPr>
        </p:nvSpPr>
        <p:spPr/>
        <p:txBody>
          <a:bodyPr lIns="91440" tIns="45720" rIns="91440" bIns="45720" anchor="t"/>
          <a:lstStyle/>
          <a:p>
            <a:r>
              <a:rPr lang="en-US"/>
              <a:t>Program &amp; Grant updates</a:t>
            </a:r>
          </a:p>
        </p:txBody>
      </p:sp>
      <p:sp>
        <p:nvSpPr>
          <p:cNvPr id="3" name="Content Placeholder 2">
            <a:extLst>
              <a:ext uri="{FF2B5EF4-FFF2-40B4-BE49-F238E27FC236}">
                <a16:creationId xmlns:a16="http://schemas.microsoft.com/office/drawing/2014/main" id="{403595D2-7991-11E7-A7FD-6FB20B98C882}"/>
              </a:ext>
            </a:extLst>
          </p:cNvPr>
          <p:cNvSpPr>
            <a:spLocks noGrp="1"/>
          </p:cNvSpPr>
          <p:nvPr>
            <p:ph idx="1"/>
          </p:nvPr>
        </p:nvSpPr>
        <p:spPr>
          <a:xfrm>
            <a:off x="536860" y="2300137"/>
            <a:ext cx="8336975" cy="3872064"/>
          </a:xfrm>
        </p:spPr>
        <p:txBody>
          <a:bodyPr lIns="91440" tIns="45720" rIns="91440" bIns="45720" anchor="t"/>
          <a:lstStyle/>
          <a:p>
            <a:pPr marL="0" indent="0">
              <a:buNone/>
            </a:pPr>
            <a:r>
              <a:rPr lang="en-US" b="1"/>
              <a:t>Opportunity Grant</a:t>
            </a:r>
          </a:p>
          <a:p>
            <a:r>
              <a:rPr lang="en-US" sz="2000"/>
              <a:t>Fall Funding Survey </a:t>
            </a:r>
            <a:endParaRPr lang="en-US"/>
          </a:p>
          <a:p>
            <a:pPr lvl="1">
              <a:buFont typeface="Courier New" panose="020B0604020202020204" pitchFamily="34" charset="0"/>
              <a:buChar char="o"/>
            </a:pPr>
            <a:r>
              <a:rPr lang="en-US" sz="1600">
                <a:solidFill>
                  <a:srgbClr val="000000"/>
                </a:solidFill>
              </a:rPr>
              <a:t>Release next week</a:t>
            </a:r>
          </a:p>
          <a:p>
            <a:r>
              <a:rPr lang="en-US" sz="2000"/>
              <a:t>Health Care Funds</a:t>
            </a:r>
          </a:p>
          <a:p>
            <a:pPr lvl="1">
              <a:buFont typeface="Courier New" panose="020B0604020202020204" pitchFamily="34" charset="0"/>
              <a:buChar char="o"/>
            </a:pPr>
            <a:r>
              <a:rPr lang="en-US" sz="1600">
                <a:solidFill>
                  <a:srgbClr val="000000"/>
                </a:solidFill>
              </a:rPr>
              <a:t>Sunsets 6/30/25</a:t>
            </a:r>
          </a:p>
          <a:p>
            <a:pPr lvl="1">
              <a:buFont typeface="Courier New" panose="020B0604020202020204" pitchFamily="34" charset="0"/>
              <a:buChar char="o"/>
            </a:pPr>
            <a:r>
              <a:rPr lang="en-US" sz="1600">
                <a:solidFill>
                  <a:srgbClr val="000000"/>
                </a:solidFill>
              </a:rPr>
              <a:t>Program Approvals will remain</a:t>
            </a:r>
          </a:p>
          <a:p>
            <a:r>
              <a:rPr lang="en-US" sz="2000"/>
              <a:t>Canvas Community</a:t>
            </a:r>
            <a:endParaRPr lang="en-US"/>
          </a:p>
          <a:p>
            <a:pPr lvl="1">
              <a:buFont typeface="Courier New" panose="020B0604020202020204" pitchFamily="34" charset="0"/>
              <a:buChar char="o"/>
            </a:pPr>
            <a:r>
              <a:rPr lang="en-US" sz="1600">
                <a:solidFill>
                  <a:srgbClr val="000000"/>
                </a:solidFill>
              </a:rPr>
              <a:t>Included in the Student Support Programs Canvas Community</a:t>
            </a:r>
            <a:endParaRPr lang="en-US" sz="1600"/>
          </a:p>
          <a:p>
            <a:pPr lvl="1">
              <a:buFont typeface="Courier New" panose="020B0604020202020204" pitchFamily="34" charset="0"/>
              <a:buChar char="o"/>
            </a:pPr>
            <a:r>
              <a:rPr lang="en-US" sz="1600">
                <a:solidFill>
                  <a:srgbClr val="000000"/>
                </a:solidFill>
              </a:rPr>
              <a:t>One-stop shop</a:t>
            </a:r>
            <a:endParaRPr lang="en-US" sz="1600"/>
          </a:p>
          <a:p>
            <a:pPr lvl="1">
              <a:buFont typeface="Courier New" panose="020B0604020202020204" pitchFamily="34" charset="0"/>
              <a:buChar char="o"/>
            </a:pPr>
            <a:r>
              <a:rPr lang="en-US" sz="1600">
                <a:solidFill>
                  <a:srgbClr val="000000"/>
                </a:solidFill>
              </a:rPr>
              <a:t>Sunset listserv</a:t>
            </a:r>
            <a:endParaRPr lang="en-US" sz="1600"/>
          </a:p>
          <a:p>
            <a:r>
              <a:rPr lang="en-US" sz="2000"/>
              <a:t>Program Approval</a:t>
            </a:r>
            <a:endParaRPr lang="en-US"/>
          </a:p>
          <a:p>
            <a:pPr lvl="1">
              <a:buFont typeface="Courier New" panose="020B0604020202020204" pitchFamily="34" charset="0"/>
              <a:buChar char="o"/>
            </a:pPr>
            <a:r>
              <a:rPr lang="en-US" sz="1600">
                <a:solidFill>
                  <a:srgbClr val="000000"/>
                </a:solidFill>
              </a:rPr>
              <a:t>Notice will go out via Canvas with instructions &amp; timeline</a:t>
            </a:r>
            <a:endParaRPr lang="en-US" sz="1600"/>
          </a:p>
          <a:p>
            <a:pPr lvl="1">
              <a:buFont typeface="Courier New" panose="020B0604020202020204" pitchFamily="34" charset="0"/>
              <a:buChar char="o"/>
            </a:pPr>
            <a:r>
              <a:rPr lang="en-US" sz="1600">
                <a:solidFill>
                  <a:srgbClr val="000000"/>
                </a:solidFill>
              </a:rPr>
              <a:t>Looking to find a streamlined formal structure for program approvals</a:t>
            </a:r>
            <a:endParaRPr lang="en-US" sz="1600"/>
          </a:p>
        </p:txBody>
      </p:sp>
      <p:sp>
        <p:nvSpPr>
          <p:cNvPr id="4" name="Slide Number Placeholder 3">
            <a:extLst>
              <a:ext uri="{FF2B5EF4-FFF2-40B4-BE49-F238E27FC236}">
                <a16:creationId xmlns:a16="http://schemas.microsoft.com/office/drawing/2014/main" id="{7B4F846C-DCA0-CF3B-C198-C67D716C7869}"/>
              </a:ext>
            </a:extLst>
          </p:cNvPr>
          <p:cNvSpPr>
            <a:spLocks noGrp="1"/>
          </p:cNvSpPr>
          <p:nvPr>
            <p:ph type="sldNum" sz="quarter" idx="12"/>
          </p:nvPr>
        </p:nvSpPr>
        <p:spPr/>
        <p:txBody>
          <a:bodyPr/>
          <a:lstStyle/>
          <a:p>
            <a:fld id="{DEE5BC03-7CE3-4FE3-BC0A-0ACCA8AC1F24}" type="slidenum">
              <a:rPr lang="en-US" smtClean="0"/>
              <a:pPr/>
              <a:t>73</a:t>
            </a:fld>
            <a:endParaRPr lang="en-US"/>
          </a:p>
        </p:txBody>
      </p:sp>
    </p:spTree>
    <p:extLst>
      <p:ext uri="{BB962C8B-B14F-4D97-AF65-F5344CB8AC3E}">
        <p14:creationId xmlns:p14="http://schemas.microsoft.com/office/powerpoint/2010/main" val="2964279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5EE2-9E5A-94BD-6869-89943CAA0BB0}"/>
              </a:ext>
            </a:extLst>
          </p:cNvPr>
          <p:cNvSpPr>
            <a:spLocks noGrp="1"/>
          </p:cNvSpPr>
          <p:nvPr>
            <p:ph type="title"/>
          </p:nvPr>
        </p:nvSpPr>
        <p:spPr/>
        <p:txBody>
          <a:bodyPr lIns="91440" tIns="45720" rIns="91440" bIns="45720" anchor="t"/>
          <a:lstStyle/>
          <a:p>
            <a:r>
              <a:rPr lang="en-US" sz="2600"/>
              <a:t>Program &amp; Grant Updates</a:t>
            </a:r>
            <a:endParaRPr lang="en-US"/>
          </a:p>
        </p:txBody>
      </p:sp>
      <p:sp>
        <p:nvSpPr>
          <p:cNvPr id="3" name="Content Placeholder 2">
            <a:extLst>
              <a:ext uri="{FF2B5EF4-FFF2-40B4-BE49-F238E27FC236}">
                <a16:creationId xmlns:a16="http://schemas.microsoft.com/office/drawing/2014/main" id="{5ABD6022-E520-EF4A-DD60-F95B976FDE33}"/>
              </a:ext>
            </a:extLst>
          </p:cNvPr>
          <p:cNvSpPr>
            <a:spLocks noGrp="1"/>
          </p:cNvSpPr>
          <p:nvPr>
            <p:ph sz="half" idx="1"/>
          </p:nvPr>
        </p:nvSpPr>
        <p:spPr/>
        <p:txBody>
          <a:bodyPr lIns="91440" tIns="45720" rIns="91440" bIns="45720" anchor="t"/>
          <a:lstStyle/>
          <a:p>
            <a:pPr marL="0" indent="0">
              <a:buNone/>
            </a:pPr>
            <a:r>
              <a:rPr lang="en-US" sz="2000" b="1"/>
              <a:t>Benefits Navigators and Campus Hunger Free and Basic Needs Strategic Plan:</a:t>
            </a:r>
            <a:endParaRPr lang="en-US" b="1"/>
          </a:p>
          <a:p>
            <a:r>
              <a:rPr lang="en-US" sz="2000"/>
              <a:t>Allocation increased in FY25 for Benefits Navigators</a:t>
            </a:r>
            <a:endParaRPr lang="en-US"/>
          </a:p>
          <a:p>
            <a:r>
              <a:rPr lang="en-US" sz="2000"/>
              <a:t>Campus Strategic Plans are developed, and CTCs are working on implementing</a:t>
            </a:r>
            <a:endParaRPr lang="en-US"/>
          </a:p>
          <a:p>
            <a:r>
              <a:rPr lang="en-US" sz="2000"/>
              <a:t>SBCTC, WSAC, CTCs and Publics are working on data metrics for state-level report due Dec 1, 2025</a:t>
            </a:r>
            <a:endParaRPr lang="en-US"/>
          </a:p>
          <a:p>
            <a:endParaRPr lang="en-US"/>
          </a:p>
        </p:txBody>
      </p:sp>
      <p:sp>
        <p:nvSpPr>
          <p:cNvPr id="5" name="Content Placeholder 4">
            <a:extLst>
              <a:ext uri="{FF2B5EF4-FFF2-40B4-BE49-F238E27FC236}">
                <a16:creationId xmlns:a16="http://schemas.microsoft.com/office/drawing/2014/main" id="{1CC046CD-8483-AAF1-EC9F-E5DC433A3872}"/>
              </a:ext>
            </a:extLst>
          </p:cNvPr>
          <p:cNvSpPr>
            <a:spLocks noGrp="1"/>
          </p:cNvSpPr>
          <p:nvPr>
            <p:ph sz="half" idx="2"/>
          </p:nvPr>
        </p:nvSpPr>
        <p:spPr/>
        <p:txBody>
          <a:bodyPr lIns="91440" tIns="45720" rIns="91440" bIns="45720" anchor="t"/>
          <a:lstStyle/>
          <a:p>
            <a:pPr marL="0" indent="0">
              <a:buNone/>
            </a:pPr>
            <a:r>
              <a:rPr lang="en-US" sz="2000" b="1"/>
              <a:t>WA Student Experience Survey</a:t>
            </a:r>
          </a:p>
          <a:p>
            <a:r>
              <a:rPr lang="en-US" sz="2000"/>
              <a:t>2nd state-wide cross-sector census survey on basic needs</a:t>
            </a:r>
          </a:p>
          <a:p>
            <a:r>
              <a:rPr lang="en-US" sz="2000"/>
              <a:t>10/28 - 11/22 - emailed directly to students</a:t>
            </a:r>
          </a:p>
          <a:p>
            <a:pPr marL="0" indent="0">
              <a:buNone/>
            </a:pPr>
            <a:r>
              <a:rPr lang="en-US" sz="2000" b="1"/>
              <a:t>Free/Reduced-Price Meal Pilot Program:</a:t>
            </a:r>
            <a:endParaRPr lang="en-US"/>
          </a:p>
          <a:p>
            <a:r>
              <a:rPr lang="en-US" sz="2000"/>
              <a:t>4 CTCs and 2 Publics</a:t>
            </a:r>
            <a:endParaRPr lang="en-US"/>
          </a:p>
          <a:p>
            <a:r>
              <a:rPr lang="en-US" sz="2000"/>
              <a:t>Year 2 of the 3-year pilot</a:t>
            </a:r>
            <a:endParaRPr lang="en-US"/>
          </a:p>
          <a:p>
            <a:r>
              <a:rPr lang="en-US" sz="2000"/>
              <a:t>SBCTC, WSAC, CTCs and Publics are working on data metrics for year 3</a:t>
            </a:r>
            <a:endParaRPr lang="en-US"/>
          </a:p>
          <a:p>
            <a:endParaRPr lang="en-US"/>
          </a:p>
        </p:txBody>
      </p:sp>
      <p:sp>
        <p:nvSpPr>
          <p:cNvPr id="4" name="Slide Number Placeholder 3">
            <a:extLst>
              <a:ext uri="{FF2B5EF4-FFF2-40B4-BE49-F238E27FC236}">
                <a16:creationId xmlns:a16="http://schemas.microsoft.com/office/drawing/2014/main" id="{B637866C-F468-CDE4-E731-EA2C0683D4CD}"/>
              </a:ext>
            </a:extLst>
          </p:cNvPr>
          <p:cNvSpPr>
            <a:spLocks noGrp="1"/>
          </p:cNvSpPr>
          <p:nvPr>
            <p:ph type="sldNum" sz="quarter" idx="12"/>
          </p:nvPr>
        </p:nvSpPr>
        <p:spPr/>
        <p:txBody>
          <a:bodyPr/>
          <a:lstStyle/>
          <a:p>
            <a:fld id="{DEE5BC03-7CE3-4FE3-BC0A-0ACCA8AC1F24}" type="slidenum">
              <a:rPr lang="en-US" smtClean="0"/>
              <a:pPr/>
              <a:t>74</a:t>
            </a:fld>
            <a:endParaRPr lang="en-US"/>
          </a:p>
        </p:txBody>
      </p:sp>
    </p:spTree>
    <p:extLst>
      <p:ext uri="{BB962C8B-B14F-4D97-AF65-F5344CB8AC3E}">
        <p14:creationId xmlns:p14="http://schemas.microsoft.com/office/powerpoint/2010/main" val="225396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6C4E88-2676-4552-B061-40976E676B91}"/>
              </a:ext>
            </a:extLst>
          </p:cNvPr>
          <p:cNvSpPr>
            <a:spLocks noGrp="1"/>
          </p:cNvSpPr>
          <p:nvPr>
            <p:ph type="sldNum" sz="quarter" idx="12"/>
          </p:nvPr>
        </p:nvSpPr>
        <p:spPr/>
        <p:txBody>
          <a:bodyPr/>
          <a:lstStyle/>
          <a:p>
            <a:fld id="{DEE5BC03-7CE3-4FE3-BC0A-0ACCA8AC1F24}" type="slidenum">
              <a:rPr lang="en-US" smtClean="0"/>
              <a:pPr/>
              <a:t>8</a:t>
            </a:fld>
            <a:endParaRPr lang="en-US"/>
          </a:p>
        </p:txBody>
      </p:sp>
      <p:pic>
        <p:nvPicPr>
          <p:cNvPr id="5" name="Content Placeholder 4" descr="A screenshot of a survey&#10;&#10;Description automatically generated">
            <a:extLst>
              <a:ext uri="{FF2B5EF4-FFF2-40B4-BE49-F238E27FC236}">
                <a16:creationId xmlns:a16="http://schemas.microsoft.com/office/drawing/2014/main" id="{0EA95F2A-7FEA-4582-64F9-6236E6BC30B3}"/>
              </a:ext>
            </a:extLst>
          </p:cNvPr>
          <p:cNvPicPr>
            <a:picLocks noGrp="1" noChangeAspect="1"/>
          </p:cNvPicPr>
          <p:nvPr>
            <p:ph idx="1"/>
          </p:nvPr>
        </p:nvPicPr>
        <p:blipFill>
          <a:blip r:embed="rId2"/>
          <a:stretch>
            <a:fillRect/>
          </a:stretch>
        </p:blipFill>
        <p:spPr>
          <a:xfrm>
            <a:off x="117282" y="514674"/>
            <a:ext cx="9210168" cy="5834538"/>
          </a:xfrm>
        </p:spPr>
      </p:pic>
    </p:spTree>
    <p:extLst>
      <p:ext uri="{BB962C8B-B14F-4D97-AF65-F5344CB8AC3E}">
        <p14:creationId xmlns:p14="http://schemas.microsoft.com/office/powerpoint/2010/main" val="25112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0493-9487-CBE0-24DA-D9D3E50326FE}"/>
              </a:ext>
            </a:extLst>
          </p:cNvPr>
          <p:cNvSpPr>
            <a:spLocks noGrp="1"/>
          </p:cNvSpPr>
          <p:nvPr>
            <p:ph type="title"/>
          </p:nvPr>
        </p:nvSpPr>
        <p:spPr>
          <a:xfrm>
            <a:off x="536861" y="1549936"/>
            <a:ext cx="8336975" cy="1084057"/>
          </a:xfrm>
        </p:spPr>
        <p:txBody>
          <a:bodyPr lIns="91440" tIns="45720" rIns="91440" bIns="45720" anchor="ctr"/>
          <a:lstStyle/>
          <a:p>
            <a:r>
              <a:rPr lang="en-US" sz="3200" b="1">
                <a:ea typeface="+mj-lt"/>
                <a:cs typeface="+mj-lt"/>
              </a:rPr>
              <a:t>2024 Skill Standards</a:t>
            </a:r>
            <a:endParaRPr lang="en-US"/>
          </a:p>
        </p:txBody>
      </p:sp>
      <p:sp>
        <p:nvSpPr>
          <p:cNvPr id="3" name="Content Placeholder 2">
            <a:extLst>
              <a:ext uri="{FF2B5EF4-FFF2-40B4-BE49-F238E27FC236}">
                <a16:creationId xmlns:a16="http://schemas.microsoft.com/office/drawing/2014/main" id="{8ED22630-9391-49B2-7976-5E62A32AADE9}"/>
              </a:ext>
            </a:extLst>
          </p:cNvPr>
          <p:cNvSpPr>
            <a:spLocks noGrp="1"/>
          </p:cNvSpPr>
          <p:nvPr>
            <p:ph idx="1"/>
          </p:nvPr>
        </p:nvSpPr>
        <p:spPr>
          <a:xfrm>
            <a:off x="536861" y="2444843"/>
            <a:ext cx="8336975" cy="3935176"/>
          </a:xfrm>
        </p:spPr>
        <p:txBody>
          <a:bodyPr lIns="91440" tIns="45720" rIns="91440" bIns="45720" anchor="t"/>
          <a:lstStyle/>
          <a:p>
            <a:r>
              <a:rPr lang="en-US" sz="1800">
                <a:ea typeface="+mn-lt"/>
                <a:cs typeface="+mn-lt"/>
              </a:rPr>
              <a:t>ProCert has been updated with the 2024 Skill Standards. The updated standards will be the only option effective June 30, 2025. </a:t>
            </a:r>
            <a:endParaRPr lang="en-US" sz="1800"/>
          </a:p>
          <a:p>
            <a:pPr lvl="1"/>
            <a:r>
              <a:rPr lang="en-US" sz="1800">
                <a:ea typeface="+mn-lt"/>
                <a:cs typeface="+mn-lt"/>
              </a:rPr>
              <a:t>Faculty PDPs created under 2012 Skill Standards will be able to complete their initial or recertification under those standards. Managed at the college level.</a:t>
            </a:r>
            <a:endParaRPr lang="en-US" sz="1800"/>
          </a:p>
          <a:p>
            <a:r>
              <a:rPr lang="en-US" sz="1800">
                <a:ea typeface="+mn-lt"/>
                <a:cs typeface="+mn-lt"/>
              </a:rPr>
              <a:t>Legislation requires the following three standards be included in the certification process and professional development plan: A. Manage learning environments; B. Develop outcomes, assessments, and curricula; and D. Provide student instruction. Colleges have the option to include additional standards without removing any of the legislatively defined standards.</a:t>
            </a:r>
          </a:p>
          <a:p>
            <a:r>
              <a:rPr lang="en-US" sz="1800">
                <a:ea typeface="+mn-lt"/>
                <a:cs typeface="+mn-lt"/>
              </a:rPr>
              <a:t>Each assigned standard requires faculty to complete a self-assessment of their current skills for each Key Activity under that Critical Work Function. The aligned Performance Indicators are built into ProCert with examples of baseline, intermediate, and mastery-level proficiency. </a:t>
            </a:r>
            <a:endParaRPr lang="en-US" sz="1800"/>
          </a:p>
          <a:p>
            <a:endParaRPr lang="en-US" sz="2000">
              <a:ea typeface="+mn-lt"/>
              <a:cs typeface="+mn-lt"/>
            </a:endParaRPr>
          </a:p>
          <a:p>
            <a:endParaRPr lang="en-US"/>
          </a:p>
        </p:txBody>
      </p:sp>
      <p:sp>
        <p:nvSpPr>
          <p:cNvPr id="4" name="Slide Number Placeholder 3">
            <a:extLst>
              <a:ext uri="{FF2B5EF4-FFF2-40B4-BE49-F238E27FC236}">
                <a16:creationId xmlns:a16="http://schemas.microsoft.com/office/drawing/2014/main" id="{D468117D-7E20-A9C3-0051-867D6A966662}"/>
              </a:ext>
            </a:extLst>
          </p:cNvPr>
          <p:cNvSpPr>
            <a:spLocks noGrp="1"/>
          </p:cNvSpPr>
          <p:nvPr>
            <p:ph type="sldNum" sz="quarter" idx="12"/>
          </p:nvPr>
        </p:nvSpPr>
        <p:spPr/>
        <p:txBody>
          <a:bodyPr/>
          <a:lstStyle/>
          <a:p>
            <a:fld id="{DEE5BC03-7CE3-4FE3-BC0A-0ACCA8AC1F24}" type="slidenum">
              <a:rPr lang="en-US" smtClean="0"/>
              <a:pPr/>
              <a:t>9</a:t>
            </a:fld>
            <a:endParaRPr lang="en-US"/>
          </a:p>
        </p:txBody>
      </p:sp>
    </p:spTree>
    <p:extLst>
      <p:ext uri="{BB962C8B-B14F-4D97-AF65-F5344CB8AC3E}">
        <p14:creationId xmlns:p14="http://schemas.microsoft.com/office/powerpoint/2010/main" val="2408577253"/>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8FFB89-CD0A-4600-B5B7-284311B06406}" vid="{A645EE94-F025-4290-8BAC-E89C32ADF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fe4a646-9a5b-40a0-b2ad-9169a3f7c2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9C1961A531994E8F12E6D74A572E1D" ma:contentTypeVersion="16" ma:contentTypeDescription="Create a new document." ma:contentTypeScope="" ma:versionID="953a6f3c1af9effb40726600f297e45b">
  <xsd:schema xmlns:xsd="http://www.w3.org/2001/XMLSchema" xmlns:xs="http://www.w3.org/2001/XMLSchema" xmlns:p="http://schemas.microsoft.com/office/2006/metadata/properties" xmlns:ns3="6fe4a646-9a5b-40a0-b2ad-9169a3f7c2c1" xmlns:ns4="c4f6c52c-0e1f-4956-8441-72384df3219c" targetNamespace="http://schemas.microsoft.com/office/2006/metadata/properties" ma:root="true" ma:fieldsID="67450b7db24b6a42648ba82c3a83009b" ns3:_="" ns4:_="">
    <xsd:import namespace="6fe4a646-9a5b-40a0-b2ad-9169a3f7c2c1"/>
    <xsd:import namespace="c4f6c52c-0e1f-4956-8441-72384df321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ObjectDetectorVersions" minOccurs="0"/>
                <xsd:element ref="ns3:MediaServiceSystemTag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4a646-9a5b-40a0-b2ad-9169a3f7c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6c52c-0e1f-4956-8441-72384df321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FF34BF-461A-4552-BAC0-8EAE6FB87824}">
  <ds:schemaRefs>
    <ds:schemaRef ds:uri="6fe4a646-9a5b-40a0-b2ad-9169a3f7c2c1"/>
    <ds:schemaRef ds:uri="c4f6c52c-0e1f-4956-8441-72384df321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C73B07-43CA-4F8C-8AA1-53DB07BD148D}">
  <ds:schemaRefs>
    <ds:schemaRef ds:uri="6fe4a646-9a5b-40a0-b2ad-9169a3f7c2c1"/>
    <ds:schemaRef ds:uri="c4f6c52c-0e1f-4956-8441-72384df321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19B4E2-40F1-4166-9859-BFE10CE51E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74</Slides>
  <Notes>20</Notes>
  <HiddenSlides>0</HiddenSlide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Washington’s Community and technical colleges</vt:lpstr>
      <vt:lpstr>ProCert Update</vt:lpstr>
      <vt:lpstr>PowerPoint Presentation</vt:lpstr>
      <vt:lpstr>Expiration Dates for Certifications</vt:lpstr>
      <vt:lpstr>PowerPoint Presentation</vt:lpstr>
      <vt:lpstr>Faculty Self-Attestation/Assessment</vt:lpstr>
      <vt:lpstr>Administration*</vt:lpstr>
      <vt:lpstr>PowerPoint Presentation</vt:lpstr>
      <vt:lpstr>2024 Skill Standards</vt:lpstr>
      <vt:lpstr>Functionality</vt:lpstr>
      <vt:lpstr>Functionality,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SBCTC Fall Update</vt:lpstr>
      <vt:lpstr>Infrastructure funding agreement (IFA) Data Overview</vt:lpstr>
      <vt:lpstr>PowerPoint Presentation</vt:lpstr>
      <vt:lpstr>ESD-SBCTC records match summary </vt:lpstr>
      <vt:lpstr>Workforce Development Area Totals </vt:lpstr>
      <vt:lpstr>Gainful Employment update</vt:lpstr>
      <vt:lpstr>update</vt:lpstr>
      <vt:lpstr>Reporting Components</vt:lpstr>
      <vt:lpstr>Clearinghouse</vt:lpstr>
      <vt:lpstr>Clearinghouse</vt:lpstr>
      <vt:lpstr>SBCTC</vt:lpstr>
      <vt:lpstr>colleges</vt:lpstr>
      <vt:lpstr>colleges</vt:lpstr>
      <vt:lpstr>colleges</vt:lpstr>
      <vt:lpstr>Metrics</vt:lpstr>
      <vt:lpstr>One other thing</vt:lpstr>
      <vt:lpstr>Useful links</vt:lpstr>
      <vt:lpstr>questions</vt:lpstr>
      <vt:lpstr>Legislative, program &amp; Funding updates</vt:lpstr>
      <vt:lpstr>2025 legislative session</vt:lpstr>
      <vt:lpstr>2025 legislative session</vt:lpstr>
      <vt:lpstr>2025 legislative session</vt:lpstr>
      <vt:lpstr>Industry Demand</vt:lpstr>
      <vt:lpstr>funding Updates</vt:lpstr>
      <vt:lpstr>Program Updates</vt:lpstr>
      <vt:lpstr>Industry demand initiatives</vt:lpstr>
      <vt:lpstr>Program support</vt:lpstr>
      <vt:lpstr>Program Updates</vt:lpstr>
      <vt:lpstr>Program Updates</vt:lpstr>
      <vt:lpstr>Perkins updates</vt:lpstr>
      <vt:lpstr>Perkins v proposed changes Slides adapted from Advance CTE Presentation </vt:lpstr>
      <vt:lpstr>Perkins v proposed changes Slides adapted from Advance CTE Presentation</vt:lpstr>
      <vt:lpstr>Perkins v proposed changes Slides adapted from Advance CTE Presentation</vt:lpstr>
      <vt:lpstr>Perkins v proposed changes Slides adapted from Advance CTE Presentation</vt:lpstr>
      <vt:lpstr>Perkins v proposed changes Slides adapted from Advance CTE Presentation</vt:lpstr>
      <vt:lpstr>Perkins v proposed changes Slides adapted from Advance CTE Presentation</vt:lpstr>
      <vt:lpstr>Perkins v proposed changes Slides adapted from Advance CTE Presentation</vt:lpstr>
      <vt:lpstr>Program Approval Updates</vt:lpstr>
      <vt:lpstr>Advisory committee procedures</vt:lpstr>
      <vt:lpstr>Policy Guidance</vt:lpstr>
      <vt:lpstr>Sector Response</vt:lpstr>
      <vt:lpstr>Funding &amp; Program Updates</vt:lpstr>
      <vt:lpstr>Funding &amp; Program Updates</vt:lpstr>
      <vt:lpstr>SB5582 Nursing Workgroup</vt:lpstr>
      <vt:lpstr>Work-based Learning</vt:lpstr>
      <vt:lpstr>funding &amp; program Updates</vt:lpstr>
      <vt:lpstr>Student support Programs</vt:lpstr>
      <vt:lpstr>Student Support Programs &amp; Policy areas</vt:lpstr>
      <vt:lpstr>FY/FFY24 SSP Enrollments</vt:lpstr>
      <vt:lpstr>Program &amp; Grant Updates</vt:lpstr>
      <vt:lpstr>Program &amp; Grant updates</vt:lpstr>
      <vt:lpstr>Program &amp; Grant updates</vt:lpstr>
      <vt:lpstr>Program &amp; Grant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Rose</dc:creator>
  <cp:revision>3</cp:revision>
  <cp:lastPrinted>2018-06-28T21:16:04Z</cp:lastPrinted>
  <dcterms:created xsi:type="dcterms:W3CDTF">2018-05-24T23:21:12Z</dcterms:created>
  <dcterms:modified xsi:type="dcterms:W3CDTF">2024-11-06T18:42:18Z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0x010100869C1961A531994E8F12E6D74A572E1D</vt:lpwstr>
  </property>
</Properties>
</file>