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763" r:id="rId2"/>
    <p:sldId id="630" r:id="rId3"/>
    <p:sldId id="924" r:id="rId4"/>
    <p:sldId id="923" r:id="rId5"/>
    <p:sldId id="933" r:id="rId6"/>
    <p:sldId id="934" r:id="rId7"/>
    <p:sldId id="935" r:id="rId8"/>
    <p:sldId id="825" r:id="rId9"/>
    <p:sldId id="919" r:id="rId10"/>
    <p:sldId id="927" r:id="rId11"/>
    <p:sldId id="936" r:id="rId12"/>
    <p:sldId id="93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itlin, Daniel (ESD)" userId="9aa69b6a-434c-4595-9a91-03e39c4e551f" providerId="ADAL" clId="{D43D642F-D829-46B5-948E-C368C1D3C26F}"/>
    <pc:docChg chg="undo redo custSel modSld">
      <pc:chgData name="Zeitlin, Daniel (ESD)" userId="9aa69b6a-434c-4595-9a91-03e39c4e551f" providerId="ADAL" clId="{D43D642F-D829-46B5-948E-C368C1D3C26F}" dt="2025-01-27T19:48:24.064" v="431" actId="20577"/>
      <pc:docMkLst>
        <pc:docMk/>
      </pc:docMkLst>
      <pc:sldChg chg="modSp mod">
        <pc:chgData name="Zeitlin, Daniel (ESD)" userId="9aa69b6a-434c-4595-9a91-03e39c4e551f" providerId="ADAL" clId="{D43D642F-D829-46B5-948E-C368C1D3C26F}" dt="2025-01-27T19:40:17.303" v="386" actId="20577"/>
        <pc:sldMkLst>
          <pc:docMk/>
          <pc:sldMk cId="647212248" sldId="924"/>
        </pc:sldMkLst>
        <pc:spChg chg="mod">
          <ac:chgData name="Zeitlin, Daniel (ESD)" userId="9aa69b6a-434c-4595-9a91-03e39c4e551f" providerId="ADAL" clId="{D43D642F-D829-46B5-948E-C368C1D3C26F}" dt="2025-01-27T19:40:17.303" v="386" actId="20577"/>
          <ac:spMkLst>
            <pc:docMk/>
            <pc:sldMk cId="647212248" sldId="924"/>
            <ac:spMk id="7" creationId="{7EF19C92-A43E-1FD6-EA3D-8B7EFC684928}"/>
          </ac:spMkLst>
        </pc:spChg>
      </pc:sldChg>
      <pc:sldChg chg="modSp mod">
        <pc:chgData name="Zeitlin, Daniel (ESD)" userId="9aa69b6a-434c-4595-9a91-03e39c4e551f" providerId="ADAL" clId="{D43D642F-D829-46B5-948E-C368C1D3C26F}" dt="2025-01-27T18:59:18.698" v="25" actId="115"/>
        <pc:sldMkLst>
          <pc:docMk/>
          <pc:sldMk cId="3614163733" sldId="927"/>
        </pc:sldMkLst>
        <pc:spChg chg="mod">
          <ac:chgData name="Zeitlin, Daniel (ESD)" userId="9aa69b6a-434c-4595-9a91-03e39c4e551f" providerId="ADAL" clId="{D43D642F-D829-46B5-948E-C368C1D3C26F}" dt="2025-01-27T18:59:18.698" v="25" actId="115"/>
          <ac:spMkLst>
            <pc:docMk/>
            <pc:sldMk cId="3614163733" sldId="927"/>
            <ac:spMk id="3" creationId="{E79D5466-1607-63B4-2381-9BE8AF2182D0}"/>
          </ac:spMkLst>
        </pc:spChg>
      </pc:sldChg>
      <pc:sldChg chg="modSp mod">
        <pc:chgData name="Zeitlin, Daniel (ESD)" userId="9aa69b6a-434c-4595-9a91-03e39c4e551f" providerId="ADAL" clId="{D43D642F-D829-46B5-948E-C368C1D3C26F}" dt="2025-01-27T19:44:37.944" v="387" actId="20577"/>
        <pc:sldMkLst>
          <pc:docMk/>
          <pc:sldMk cId="2144021023" sldId="936"/>
        </pc:sldMkLst>
        <pc:spChg chg="mod">
          <ac:chgData name="Zeitlin, Daniel (ESD)" userId="9aa69b6a-434c-4595-9a91-03e39c4e551f" providerId="ADAL" clId="{D43D642F-D829-46B5-948E-C368C1D3C26F}" dt="2025-01-27T18:57:40.030" v="3" actId="20577"/>
          <ac:spMkLst>
            <pc:docMk/>
            <pc:sldMk cId="2144021023" sldId="936"/>
            <ac:spMk id="2" creationId="{428D3478-F2D9-EFB9-9D5D-8C72BBCD852F}"/>
          </ac:spMkLst>
        </pc:spChg>
        <pc:spChg chg="mod">
          <ac:chgData name="Zeitlin, Daniel (ESD)" userId="9aa69b6a-434c-4595-9a91-03e39c4e551f" providerId="ADAL" clId="{D43D642F-D829-46B5-948E-C368C1D3C26F}" dt="2025-01-27T19:44:37.944" v="387" actId="20577"/>
          <ac:spMkLst>
            <pc:docMk/>
            <pc:sldMk cId="2144021023" sldId="936"/>
            <ac:spMk id="3" creationId="{E79D5466-1607-63B4-2381-9BE8AF2182D0}"/>
          </ac:spMkLst>
        </pc:spChg>
      </pc:sldChg>
      <pc:sldChg chg="modSp mod">
        <pc:chgData name="Zeitlin, Daniel (ESD)" userId="9aa69b6a-434c-4595-9a91-03e39c4e551f" providerId="ADAL" clId="{D43D642F-D829-46B5-948E-C368C1D3C26F}" dt="2025-01-27T19:48:24.064" v="431" actId="20577"/>
        <pc:sldMkLst>
          <pc:docMk/>
          <pc:sldMk cId="1413583497" sldId="937"/>
        </pc:sldMkLst>
        <pc:spChg chg="mod">
          <ac:chgData name="Zeitlin, Daniel (ESD)" userId="9aa69b6a-434c-4595-9a91-03e39c4e551f" providerId="ADAL" clId="{D43D642F-D829-46B5-948E-C368C1D3C26F}" dt="2025-01-27T19:48:24.064" v="431" actId="20577"/>
          <ac:spMkLst>
            <pc:docMk/>
            <pc:sldMk cId="1413583497" sldId="937"/>
            <ac:spMk id="3" creationId="{06F4AC8D-F011-50B8-9400-1577D1CC4FD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1E71D0-7F8E-492D-96EB-B2B7F842740D}" type="datetimeFigureOut">
              <a:rPr lang="en-US" smtClean="0"/>
              <a:t>1/27/2025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A289D2-1180-4233-A3D3-5693103A5FAB}" type="slidenum">
              <a:rPr lang="en-US" smtClean="0"/>
              <a:t>‹#›</a:t>
            </a:fld>
            <a:endParaRPr lang="en-US"/>
          </a:p>
        </p:txBody>
      </p:sp>
    </p:spTree>
    <p:extLst>
      <p:ext uri="{BB962C8B-B14F-4D97-AF65-F5344CB8AC3E}">
        <p14:creationId xmlns:p14="http://schemas.microsoft.com/office/powerpoint/2010/main" val="2439976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35F402-8309-478D-8507-58323E3832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7362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18988C-EF3D-9948-9D63-1CA95CB049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9516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F54664-1173-9296-F1F8-1F56399285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93DAA0-7167-6F21-9BDD-6671003472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16518C-6DA5-A81F-5E42-15722AD6ED9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B8233D7-1119-7B31-06ED-40EB36BBF8B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18988C-EF3D-9948-9D63-1CA95CB049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4451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35F402-8309-478D-8507-58323E3832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7797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p:spPr>
        <p:txBody>
          <a:bodyPr anchor="b">
            <a:noAutofit/>
          </a:bodyPr>
          <a:lstStyle>
            <a:lvl1pPr algn="r">
              <a:defRPr sz="5400">
                <a:latin typeface="Century Gothic" panose="020B0502020202020204" pitchFamily="34" charset="0"/>
              </a:defRPr>
            </a:lvl1pPr>
          </a:lstStyle>
          <a:p>
            <a:r>
              <a:rPr lang="en-US"/>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99927" y="5936187"/>
            <a:ext cx="2743200" cy="365125"/>
          </a:xfrm>
          <a:prstGeom prst="rect">
            <a:avLst/>
          </a:prstGeom>
        </p:spPr>
        <p:txBody>
          <a:bodyPr/>
          <a:lstStyle/>
          <a:p>
            <a:fld id="{08116152-5411-4E99-8901-53F8A43DE66C}" type="datetime1">
              <a:rPr lang="en-US" smtClean="0"/>
              <a:t>1/27/2025</a:t>
            </a:fld>
            <a:endParaRPr lang="en-US"/>
          </a:p>
        </p:txBody>
      </p:sp>
      <p:sp>
        <p:nvSpPr>
          <p:cNvPr id="5"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pPr/>
              <a:t>‹#›</a:t>
            </a:fld>
            <a:endParaRPr lang="en-US"/>
          </a:p>
        </p:txBody>
      </p:sp>
      <p:pic>
        <p:nvPicPr>
          <p:cNvPr id="11" name="Picture 10"/>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370854" y="2945759"/>
            <a:ext cx="2541746" cy="931974"/>
          </a:xfrm>
          <a:prstGeom prst="rect">
            <a:avLst/>
          </a:prstGeom>
        </p:spPr>
      </p:pic>
    </p:spTree>
    <p:extLst>
      <p:ext uri="{BB962C8B-B14F-4D97-AF65-F5344CB8AC3E}">
        <p14:creationId xmlns:p14="http://schemas.microsoft.com/office/powerpoint/2010/main" val="28778759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1/27/2025</a:t>
            </a:fld>
            <a:endParaRPr lang="en-US"/>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4" name="Slide Number Placeholder 5"/>
          <p:cNvSpPr txBox="1">
            <a:spLocks/>
          </p:cNvSpPr>
          <p:nvPr/>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a:p>
        </p:txBody>
      </p:sp>
    </p:spTree>
    <p:extLst>
      <p:ext uri="{BB962C8B-B14F-4D97-AF65-F5344CB8AC3E}">
        <p14:creationId xmlns:p14="http://schemas.microsoft.com/office/powerpoint/2010/main" val="15808307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solidFill>
                  <a:schemeClr val="bg2"/>
                </a:solidFill>
              </a:defRPr>
            </a:lvl1pPr>
          </a:lstStyle>
          <a:p>
            <a:r>
              <a:rPr lang="en-US"/>
              <a:t>Click to edit Master title style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bg2"/>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bg2"/>
                </a:solidFill>
                <a:effectLst/>
              </a:rPr>
              <a:t>”</a:t>
            </a:r>
          </a:p>
        </p:txBody>
      </p:sp>
      <p:pic>
        <p:nvPicPr>
          <p:cNvPr id="18" name="Picture 17"/>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
        <p:nvSpPr>
          <p:cNvPr id="19"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1/27/2025</a:t>
            </a:fld>
            <a:endParaRPr lang="en-US"/>
          </a:p>
        </p:txBody>
      </p:sp>
      <p:sp>
        <p:nvSpPr>
          <p:cNvPr id="20"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21"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02134571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28177"/>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4711615"/>
            <a:ext cx="9613862" cy="5885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solidFill>
                  <a:schemeClr val="tx1">
                    <a:lumMod val="8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1/27/2025</a:t>
            </a:fld>
            <a:endParaRPr lang="en-US"/>
          </a:p>
        </p:txBody>
      </p:sp>
      <p:sp>
        <p:nvSpPr>
          <p:cNvPr id="14"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5" name="Slide Number Placeholder 5"/>
          <p:cNvSpPr txBox="1">
            <a:spLocks/>
          </p:cNvSpPr>
          <p:nvPr/>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a:p>
        </p:txBody>
      </p:sp>
      <p:pic>
        <p:nvPicPr>
          <p:cNvPr id="16" name="Picture 15"/>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Tree>
    <p:extLst>
      <p:ext uri="{BB962C8B-B14F-4D97-AF65-F5344CB8AC3E}">
        <p14:creationId xmlns:p14="http://schemas.microsoft.com/office/powerpoint/2010/main" val="389593664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hasCustomPrompt="1"/>
          </p:nvPr>
        </p:nvSpPr>
        <p:spPr>
          <a:xfrm>
            <a:off x="669222" y="753228"/>
            <a:ext cx="9624960" cy="1080938"/>
          </a:xfrm>
        </p:spPr>
        <p:txBody>
          <a:bodyPr/>
          <a:lstStyle/>
          <a:p>
            <a:r>
              <a:rPr lang="en-US"/>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1/27/2025</a:t>
            </a:fld>
            <a:endParaRPr lang="en-US"/>
          </a:p>
        </p:txBody>
      </p:sp>
      <p:sp>
        <p:nvSpPr>
          <p:cNvPr id="19"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20"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pPr/>
              <a:t>‹#›</a:t>
            </a:fld>
            <a:endParaRPr lang="en-US"/>
          </a:p>
        </p:txBody>
      </p:sp>
      <p:pic>
        <p:nvPicPr>
          <p:cNvPr id="21" name="Picture 20"/>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5425609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hasCustomPrompt="1"/>
          </p:nvPr>
        </p:nvSpPr>
        <p:spPr>
          <a:xfrm>
            <a:off x="680322" y="753228"/>
            <a:ext cx="9613860" cy="1080938"/>
          </a:xfrm>
        </p:spPr>
        <p:txBody>
          <a:bodyPr/>
          <a:lstStyle/>
          <a:p>
            <a:r>
              <a:rPr lang="en-US"/>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8"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1/27/2025</a:t>
            </a:fld>
            <a:endParaRPr lang="en-US"/>
          </a:p>
        </p:txBody>
      </p:sp>
      <p:sp>
        <p:nvSpPr>
          <p:cNvPr id="29"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31"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pPr/>
              <a:t>‹#›</a:t>
            </a:fld>
            <a:endParaRPr lang="en-US"/>
          </a:p>
        </p:txBody>
      </p:sp>
      <p:pic>
        <p:nvPicPr>
          <p:cNvPr id="32" name="Picture 31"/>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381289925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solidFill>
                  <a:schemeClr val="accent2"/>
                </a:solidFill>
              </a:defRPr>
            </a:lvl1pPr>
            <a:lvl2pPr marL="685800" indent="-228600">
              <a:buFont typeface="Wingdings" panose="05000000000000000000" pitchFamily="2" charset="2"/>
              <a:buChar char="§"/>
              <a:defRPr>
                <a:solidFill>
                  <a:schemeClr val="accent2"/>
                </a:solidFill>
              </a:defRPr>
            </a:lvl2pPr>
            <a:lvl3pPr marL="1143000" indent="-228600">
              <a:buFont typeface="Wingdings" panose="05000000000000000000" pitchFamily="2" charset="2"/>
              <a:buChar char="§"/>
              <a:defRPr>
                <a:solidFill>
                  <a:schemeClr val="accent2"/>
                </a:solidFill>
              </a:defRPr>
            </a:lvl3pPr>
            <a:lvl4pPr marL="1600200" indent="-228600">
              <a:buFont typeface="Wingdings" panose="05000000000000000000" pitchFamily="2" charset="2"/>
              <a:buChar char="§"/>
              <a:defRPr>
                <a:solidFill>
                  <a:schemeClr val="accent2"/>
                </a:solidFill>
              </a:defRPr>
            </a:lvl4pPr>
            <a:lvl5pPr marL="2057400" indent="-228600">
              <a:buFont typeface="Wingdings" panose="05000000000000000000" pitchFamily="2" charset="2"/>
              <a:buChar char="§"/>
              <a:defRPr>
                <a:solidFill>
                  <a:schemeClr val="accen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p:cNvPicPr>
            <a:picLocks noChangeAspect="1"/>
          </p:cNvPicPr>
          <p:nvPr/>
        </p:nvPicPr>
        <p:blipFill rotWithShape="1">
          <a:blip r:embed="rId4" cstate="hqprint">
            <a:extLst>
              <a:ext uri="{28A0092B-C50C-407E-A947-70E740481C1C}">
                <a14:useLocalDpi xmlns:a14="http://schemas.microsoft.com/office/drawing/2010/main" val="0"/>
              </a:ext>
            </a:extLst>
          </a:blip>
          <a:srcRect/>
          <a:stretch/>
        </p:blipFill>
        <p:spPr>
          <a:xfrm>
            <a:off x="10897946" y="947119"/>
            <a:ext cx="1057834" cy="917091"/>
          </a:xfrm>
          <a:prstGeom prst="rect">
            <a:avLst/>
          </a:prstGeom>
        </p:spPr>
      </p:pic>
      <p:sp>
        <p:nvSpPr>
          <p:cNvPr id="12" name="Date Placeholder 3"/>
          <p:cNvSpPr>
            <a:spLocks noGrp="1"/>
          </p:cNvSpPr>
          <p:nvPr>
            <p:ph type="dt" sz="half" idx="10"/>
          </p:nvPr>
        </p:nvSpPr>
        <p:spPr>
          <a:xfrm>
            <a:off x="8199927" y="5936187"/>
            <a:ext cx="2743200" cy="365125"/>
          </a:xfrm>
          <a:prstGeom prst="rect">
            <a:avLst/>
          </a:prstGeom>
        </p:spPr>
        <p:txBody>
          <a:bodyPr/>
          <a:lstStyle/>
          <a:p>
            <a:fld id="{102A02CC-32CC-4261-B1D0-D053B8891399}" type="datetime1">
              <a:rPr lang="en-US" smtClean="0"/>
              <a:t>1/27/2025</a:t>
            </a:fld>
            <a:endParaRPr lang="en-US"/>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4" name="Slide Number Placeholder 5"/>
          <p:cNvSpPr>
            <a:spLocks noGrp="1"/>
          </p:cNvSpPr>
          <p:nvPr>
            <p:ph type="sldNum" sz="quarter" idx="12"/>
          </p:nvPr>
        </p:nvSpPr>
        <p:spPr>
          <a:xfrm>
            <a:off x="11539877" y="6484863"/>
            <a:ext cx="648946" cy="373137"/>
          </a:xfrm>
          <a:prstGeom prst="rect">
            <a:avLst/>
          </a:prstGeom>
        </p:spPr>
        <p:txBody>
          <a:bodyPr/>
          <a:lstStyle>
            <a:lvl1pPr algn="r">
              <a:defRPr sz="1800"/>
            </a:lvl1pPr>
          </a:lstStyle>
          <a:p>
            <a:fld id="{4FAB73BC-B049-4115-A692-8D63A059BFB8}" type="slidenum">
              <a:rPr lang="en-US" smtClean="0"/>
              <a:t>‹#›</a:t>
            </a:fld>
            <a:endParaRPr lang="en-US"/>
          </a:p>
        </p:txBody>
      </p:sp>
    </p:spTree>
    <p:extLst>
      <p:ext uri="{BB962C8B-B14F-4D97-AF65-F5344CB8AC3E}">
        <p14:creationId xmlns:p14="http://schemas.microsoft.com/office/powerpoint/2010/main" val="20977592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3" name="Date Placeholder 3"/>
          <p:cNvSpPr>
            <a:spLocks noGrp="1"/>
          </p:cNvSpPr>
          <p:nvPr>
            <p:ph type="dt" sz="half" idx="10"/>
          </p:nvPr>
        </p:nvSpPr>
        <p:spPr>
          <a:xfrm>
            <a:off x="8199927" y="5936187"/>
            <a:ext cx="2743200" cy="365125"/>
          </a:xfrm>
          <a:prstGeom prst="rect">
            <a:avLst/>
          </a:prstGeom>
        </p:spPr>
        <p:txBody>
          <a:bodyPr/>
          <a:lstStyle/>
          <a:p>
            <a:fld id="{8839240A-6C36-490C-9C03-81EE5D3A2B0E}" type="datetime1">
              <a:rPr lang="en-US" smtClean="0"/>
              <a:t>1/27/2025</a:t>
            </a:fld>
            <a:endParaRPr lang="en-US"/>
          </a:p>
        </p:txBody>
      </p:sp>
      <p:sp>
        <p:nvSpPr>
          <p:cNvPr id="14"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6" name="Slide Number Placeholder 5">
            <a:extLst>
              <a:ext uri="{FF2B5EF4-FFF2-40B4-BE49-F238E27FC236}">
                <a16:creationId xmlns:a16="http://schemas.microsoft.com/office/drawing/2014/main" id="{DCC86267-B914-496D-A2FA-BB525FECF618}"/>
              </a:ext>
            </a:extLst>
          </p:cNvPr>
          <p:cNvSpPr txBox="1">
            <a:spLocks/>
          </p:cNvSpPr>
          <p:nvPr/>
        </p:nvSpPr>
        <p:spPr>
          <a:xfrm>
            <a:off x="11539877" y="6484863"/>
            <a:ext cx="648946" cy="373137"/>
          </a:xfrm>
          <a:prstGeom prst="rect">
            <a:avLst/>
          </a:prstGeom>
        </p:spPr>
        <p:txBody>
          <a:bodyPr/>
          <a:lstStyle>
            <a:defPPr>
              <a:defRPr lang="en-US"/>
            </a:defPPr>
            <a:lvl1pPr marL="0" algn="r" defTabSz="457200" rtl="0" eaLnBrk="1" latinLnBrk="0" hangingPunct="1">
              <a:defRPr sz="1800" kern="1200">
                <a:solidFill>
                  <a:schemeClr val="bg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a:p>
        </p:txBody>
      </p:sp>
    </p:spTree>
    <p:extLst>
      <p:ext uri="{BB962C8B-B14F-4D97-AF65-F5344CB8AC3E}">
        <p14:creationId xmlns:p14="http://schemas.microsoft.com/office/powerpoint/2010/main" val="360153990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753229"/>
            <a:ext cx="9613863" cy="1080937"/>
          </a:xfrm>
        </p:spPr>
        <p:txBody>
          <a:bodyPr/>
          <a:lstStyle>
            <a:lvl1pPr>
              <a:defRPr>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94122" y="2336873"/>
            <a:ext cx="4700060"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5" name="Date Placeholder 3"/>
          <p:cNvSpPr>
            <a:spLocks noGrp="1"/>
          </p:cNvSpPr>
          <p:nvPr>
            <p:ph type="dt" sz="half" idx="10"/>
          </p:nvPr>
        </p:nvSpPr>
        <p:spPr>
          <a:xfrm>
            <a:off x="8199927" y="5936187"/>
            <a:ext cx="2743200" cy="365125"/>
          </a:xfrm>
          <a:prstGeom prst="rect">
            <a:avLst/>
          </a:prstGeom>
        </p:spPr>
        <p:txBody>
          <a:bodyPr/>
          <a:lstStyle/>
          <a:p>
            <a:fld id="{E6ED4A14-8816-4EEA-9272-B3E29BC8C12A}" type="datetime1">
              <a:rPr lang="en-US" smtClean="0"/>
              <a:t>1/27/2025</a:t>
            </a:fld>
            <a:endParaRPr lang="en-US"/>
          </a:p>
        </p:txBody>
      </p:sp>
      <p:sp>
        <p:nvSpPr>
          <p:cNvPr id="16"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7"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t>‹#›</a:t>
            </a:fld>
            <a:endParaRPr lang="en-US"/>
          </a:p>
        </p:txBody>
      </p:sp>
    </p:spTree>
    <p:extLst>
      <p:ext uri="{BB962C8B-B14F-4D97-AF65-F5344CB8AC3E}">
        <p14:creationId xmlns:p14="http://schemas.microsoft.com/office/powerpoint/2010/main" val="1447954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a:t>CLICK TO EDIT MASTER TITLE STYLE</a:t>
            </a:r>
          </a:p>
        </p:txBody>
      </p:sp>
      <p:pic>
        <p:nvPicPr>
          <p:cNvPr id="10" name="Picture 9"/>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1" name="Date Placeholder 3"/>
          <p:cNvSpPr>
            <a:spLocks noGrp="1"/>
          </p:cNvSpPr>
          <p:nvPr>
            <p:ph type="dt" sz="half" idx="10"/>
          </p:nvPr>
        </p:nvSpPr>
        <p:spPr>
          <a:xfrm>
            <a:off x="8199927" y="5936187"/>
            <a:ext cx="2743200" cy="365125"/>
          </a:xfrm>
          <a:prstGeom prst="rect">
            <a:avLst/>
          </a:prstGeom>
        </p:spPr>
        <p:txBody>
          <a:bodyPr/>
          <a:lstStyle/>
          <a:p>
            <a:fld id="{96946FF5-513D-40D8-8C2A-E0412E2FBCA6}" type="datetime1">
              <a:rPr lang="en-US" smtClean="0"/>
              <a:t>1/27/2025</a:t>
            </a:fld>
            <a:endParaRPr lang="en-US"/>
          </a:p>
        </p:txBody>
      </p:sp>
      <p:sp>
        <p:nvSpPr>
          <p:cNvPr id="12"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3"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t>‹#›</a:t>
            </a:fld>
            <a:endParaRPr lang="en-US"/>
          </a:p>
        </p:txBody>
      </p:sp>
    </p:spTree>
    <p:extLst>
      <p:ext uri="{BB962C8B-B14F-4D97-AF65-F5344CB8AC3E}">
        <p14:creationId xmlns:p14="http://schemas.microsoft.com/office/powerpoint/2010/main" val="14167442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3"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8" name="Date Placeholder 3"/>
          <p:cNvSpPr>
            <a:spLocks noGrp="1"/>
          </p:cNvSpPr>
          <p:nvPr>
            <p:ph type="dt" sz="half" idx="10"/>
          </p:nvPr>
        </p:nvSpPr>
        <p:spPr>
          <a:xfrm>
            <a:off x="8199927" y="5936187"/>
            <a:ext cx="2743200" cy="365125"/>
          </a:xfrm>
          <a:prstGeom prst="rect">
            <a:avLst/>
          </a:prstGeom>
        </p:spPr>
        <p:txBody>
          <a:bodyPr/>
          <a:lstStyle/>
          <a:p>
            <a:fld id="{EF572401-248F-4E6A-864B-E9B4766D3216}" type="datetime1">
              <a:rPr lang="en-US" smtClean="0"/>
              <a:t>1/27/2025</a:t>
            </a:fld>
            <a:endParaRPr lang="en-US"/>
          </a:p>
        </p:txBody>
      </p:sp>
      <p:sp>
        <p:nvSpPr>
          <p:cNvPr id="9"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t>‹#›</a:t>
            </a:fld>
            <a:endParaRPr lang="en-US"/>
          </a:p>
        </p:txBody>
      </p:sp>
    </p:spTree>
    <p:extLst>
      <p:ext uri="{BB962C8B-B14F-4D97-AF65-F5344CB8AC3E}">
        <p14:creationId xmlns:p14="http://schemas.microsoft.com/office/powerpoint/2010/main" val="1981608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1" y="753227"/>
            <a:ext cx="9613859" cy="1080940"/>
          </a:xfrm>
        </p:spPr>
        <p:txBody>
          <a:bodyPr anchor="ctr">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6E47A8DC-9564-46FE-B337-5B71D580E38B}" type="datetime1">
              <a:rPr lang="en-US" smtClean="0"/>
              <a:t>1/27/2025</a:t>
            </a:fld>
            <a:endParaRPr lang="en-US"/>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4" name="Slide Number Placeholder 5"/>
          <p:cNvSpPr txBox="1">
            <a:spLocks/>
          </p:cNvSpPr>
          <p:nvPr/>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a:p>
        </p:txBody>
      </p:sp>
      <p:pic>
        <p:nvPicPr>
          <p:cNvPr id="15" name="Picture 14"/>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41895184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3" y="753228"/>
            <a:ext cx="9613857" cy="1080938"/>
          </a:xfrm>
        </p:spPr>
        <p:txBody>
          <a:bodyPr anchor="ctr">
            <a:normAutofit/>
          </a:bodyPr>
          <a:lstStyle>
            <a:lvl1pPr>
              <a:defRPr sz="3600"/>
            </a:lvl1pPr>
          </a:lstStyle>
          <a:p>
            <a:r>
              <a:rPr lang="en-US"/>
              <a:t>CLICK TO EDIT MASTER TITLE STYLE</a:t>
            </a:r>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E1C5A25A-92F7-4EF6-823C-9E65EF8C3755}" type="datetime1">
              <a:rPr lang="en-US" smtClean="0"/>
              <a:t>1/27/2025</a:t>
            </a:fld>
            <a:endParaRPr lang="en-US"/>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4"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t>‹#›</a:t>
            </a:fld>
            <a:endParaRPr lang="en-US"/>
          </a:p>
        </p:txBody>
      </p:sp>
      <p:pic>
        <p:nvPicPr>
          <p:cNvPr id="15" name="Picture 14"/>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8463383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4711616"/>
            <a:ext cx="9613859" cy="453051"/>
          </a:xfrm>
        </p:spPr>
        <p:txBody>
          <a:bodyPr anchor="b">
            <a:normAutofit/>
          </a:bodyPr>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550981" y="5936187"/>
            <a:ext cx="2743200" cy="365125"/>
          </a:xfrm>
          <a:prstGeom prst="rect">
            <a:avLst/>
          </a:prstGeom>
        </p:spPr>
        <p:txBody>
          <a:bodyPr/>
          <a:lstStyle/>
          <a:p>
            <a:fld id="{04163B63-0CE8-465B-AB9A-228011F45B62}" type="datetime1">
              <a:rPr lang="en-US" smtClean="0"/>
              <a:t>1/27/2025</a:t>
            </a:fld>
            <a:endParaRPr lang="en-US"/>
          </a:p>
        </p:txBody>
      </p:sp>
      <p:sp>
        <p:nvSpPr>
          <p:cNvPr id="6" name="Footer Placeholder 5"/>
          <p:cNvSpPr>
            <a:spLocks noGrp="1"/>
          </p:cNvSpPr>
          <p:nvPr>
            <p:ph type="ftr" sz="quarter" idx="11"/>
          </p:nvPr>
        </p:nvSpPr>
        <p:spPr>
          <a:xfrm>
            <a:off x="680321" y="5936188"/>
            <a:ext cx="6870660" cy="365125"/>
          </a:xfrm>
          <a:prstGeom prst="rect">
            <a:avLst/>
          </a:prstGeom>
        </p:spPr>
        <p:txBody>
          <a:bodyPr/>
          <a:lstStyle/>
          <a:p>
            <a:endParaRPr lang="en-US"/>
          </a:p>
        </p:txBody>
      </p:sp>
      <p:pic>
        <p:nvPicPr>
          <p:cNvPr id="12" name="Picture 11"/>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Tree>
    <p:extLst>
      <p:ext uri="{BB962C8B-B14F-4D97-AF65-F5344CB8AC3E}">
        <p14:creationId xmlns:p14="http://schemas.microsoft.com/office/powerpoint/2010/main" val="16839170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6">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a:xfrm>
            <a:off x="8199927" y="5936187"/>
            <a:ext cx="2743200" cy="365125"/>
          </a:xfrm>
          <a:prstGeom prst="rect">
            <a:avLst/>
          </a:prstGeom>
        </p:spPr>
        <p:txBody>
          <a:bodyPr/>
          <a:lstStyle>
            <a:lvl1pPr>
              <a:defRPr>
                <a:solidFill>
                  <a:schemeClr val="bg2"/>
                </a:solidFill>
              </a:defRPr>
            </a:lvl1pPr>
          </a:lstStyle>
          <a:p>
            <a:fld id="{04163B63-0CE8-465B-AB9A-228011F45B62}" type="datetime1">
              <a:rPr lang="en-US" smtClean="0"/>
              <a:t>1/27/2025</a:t>
            </a:fld>
            <a:endParaRPr lang="en-US"/>
          </a:p>
        </p:txBody>
      </p:sp>
      <p:sp>
        <p:nvSpPr>
          <p:cNvPr id="10" name="Footer Placeholder 4"/>
          <p:cNvSpPr>
            <a:spLocks noGrp="1"/>
          </p:cNvSpPr>
          <p:nvPr>
            <p:ph type="ftr" sz="quarter" idx="3"/>
          </p:nvPr>
        </p:nvSpPr>
        <p:spPr>
          <a:xfrm>
            <a:off x="1329267" y="5936187"/>
            <a:ext cx="6870660" cy="365125"/>
          </a:xfrm>
          <a:prstGeom prst="rect">
            <a:avLst/>
          </a:prstGeom>
        </p:spPr>
        <p:txBody>
          <a:bodyPr/>
          <a:lstStyle>
            <a:lvl1pPr>
              <a:defRPr>
                <a:solidFill>
                  <a:schemeClr val="bg2"/>
                </a:solidFill>
              </a:defRPr>
            </a:lvl1pPr>
          </a:lstStyle>
          <a:p>
            <a:endParaRPr lang="en-US"/>
          </a:p>
        </p:txBody>
      </p:sp>
      <p:sp>
        <p:nvSpPr>
          <p:cNvPr id="11" name="Slide Number Placeholder 5"/>
          <p:cNvSpPr>
            <a:spLocks noGrp="1"/>
          </p:cNvSpPr>
          <p:nvPr>
            <p:ph type="sldNum" sz="quarter" idx="4"/>
          </p:nvPr>
        </p:nvSpPr>
        <p:spPr>
          <a:xfrm>
            <a:off x="680321" y="5936185"/>
            <a:ext cx="648946" cy="373137"/>
          </a:xfrm>
          <a:prstGeom prst="rect">
            <a:avLst/>
          </a:prstGeom>
        </p:spPr>
        <p:txBody>
          <a:bodyPr/>
          <a:lstStyle>
            <a:lvl1pPr>
              <a:defRPr sz="1800">
                <a:solidFill>
                  <a:schemeClr val="bg2"/>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25763556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400" kern="1200">
          <a:solidFill>
            <a:schemeClr val="bg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000" kern="1200">
          <a:solidFill>
            <a:schemeClr val="bg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1800" kern="1200">
          <a:solidFill>
            <a:schemeClr val="bg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600" kern="1200">
          <a:solidFill>
            <a:schemeClr val="bg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600" kern="1200">
          <a:solidFill>
            <a:schemeClr val="bg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pp.leg.wa.gov/RCW/default.aspx?cite=50.22.13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pp.leg.wa.gov/RCW/default.aspx?cite=50.22.15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pp.leg.wa.gov/RCW/default.aspx?cite=50.22.15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dia.esd.wa.gov/esdwa/Default/ESDWAGOV/labor-market-info/Libraries/Special-reports/Training-Benefits-Program/Training%20Benefits%20Report_2016.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leg.wa.gov/jlarc/reports/2016/UnemploymentTrainingBenefits/f/default.htm#AgencyRespons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dia.esd.wa.gov/esdwa/Default/ESDWAGOV/labor-market-info/Libraries/Special-reports/Training-Benefits-Program/Training-benefits-net-impact-study-report-202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eg.wa.gov/jlarc/reports/2021/trainingbenes/f_iii/prin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3157-4CC6-4A04-972D-E1FBBD039FD6}"/>
              </a:ext>
            </a:extLst>
          </p:cNvPr>
          <p:cNvSpPr>
            <a:spLocks noGrp="1"/>
          </p:cNvSpPr>
          <p:nvPr>
            <p:ph type="ctrTitle"/>
          </p:nvPr>
        </p:nvSpPr>
        <p:spPr>
          <a:xfrm>
            <a:off x="680322" y="2607591"/>
            <a:ext cx="8144134" cy="1642818"/>
          </a:xfrm>
        </p:spPr>
        <p:txBody>
          <a:bodyPr/>
          <a:lstStyle/>
          <a:p>
            <a:r>
              <a:rPr lang="en-US" sz="4500" dirty="0">
                <a:latin typeface="Century Gothic"/>
              </a:rPr>
              <a:t>Training Benefits Program</a:t>
            </a:r>
            <a:endParaRPr lang="en-US" dirty="0">
              <a:latin typeface="Century Gothic"/>
            </a:endParaRPr>
          </a:p>
        </p:txBody>
      </p:sp>
      <p:sp>
        <p:nvSpPr>
          <p:cNvPr id="3" name="Subtitle 2">
            <a:extLst>
              <a:ext uri="{FF2B5EF4-FFF2-40B4-BE49-F238E27FC236}">
                <a16:creationId xmlns:a16="http://schemas.microsoft.com/office/drawing/2014/main" id="{B140F2A1-C0E2-4806-A9A9-80608F4D7F61}"/>
              </a:ext>
            </a:extLst>
          </p:cNvPr>
          <p:cNvSpPr>
            <a:spLocks noGrp="1"/>
          </p:cNvSpPr>
          <p:nvPr>
            <p:ph type="subTitle" idx="1"/>
          </p:nvPr>
        </p:nvSpPr>
        <p:spPr>
          <a:xfrm>
            <a:off x="0" y="4394039"/>
            <a:ext cx="8997934" cy="1738313"/>
          </a:xfrm>
        </p:spPr>
        <p:txBody>
          <a:bodyPr vert="horz" lIns="91440" tIns="45720" rIns="91440" bIns="45720" rtlCol="0" anchor="t">
            <a:normAutofit/>
          </a:bodyPr>
          <a:lstStyle/>
          <a:p>
            <a:pPr>
              <a:lnSpc>
                <a:spcPct val="100000"/>
              </a:lnSpc>
              <a:spcBef>
                <a:spcPts val="0"/>
              </a:spcBef>
            </a:pPr>
            <a:r>
              <a:rPr lang="en-US" b="1" dirty="0"/>
              <a:t>Dan Zeitlin, Chief of Staff, ESD</a:t>
            </a:r>
          </a:p>
          <a:p>
            <a:pPr>
              <a:lnSpc>
                <a:spcPct val="100000"/>
              </a:lnSpc>
              <a:spcBef>
                <a:spcPts val="0"/>
              </a:spcBef>
            </a:pPr>
            <a:r>
              <a:rPr lang="en-US" dirty="0"/>
              <a:t>Workforce Education Council</a:t>
            </a:r>
          </a:p>
          <a:p>
            <a:pPr>
              <a:lnSpc>
                <a:spcPct val="100000"/>
              </a:lnSpc>
              <a:spcBef>
                <a:spcPts val="0"/>
              </a:spcBef>
            </a:pPr>
            <a:r>
              <a:rPr lang="en-US" dirty="0"/>
              <a:t>Winter Meeting</a:t>
            </a:r>
          </a:p>
          <a:p>
            <a:pPr>
              <a:lnSpc>
                <a:spcPct val="100000"/>
              </a:lnSpc>
              <a:spcBef>
                <a:spcPts val="0"/>
              </a:spcBef>
            </a:pPr>
            <a:r>
              <a:rPr lang="en-US" dirty="0"/>
              <a:t>February 6, 2025</a:t>
            </a:r>
          </a:p>
        </p:txBody>
      </p:sp>
    </p:spTree>
    <p:extLst>
      <p:ext uri="{BB962C8B-B14F-4D97-AF65-F5344CB8AC3E}">
        <p14:creationId xmlns:p14="http://schemas.microsoft.com/office/powerpoint/2010/main" val="4451496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B0C97-49E0-4DEF-B861-FA8ADFACF1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D3478-F2D9-EFB9-9D5D-8C72BBCD852F}"/>
              </a:ext>
            </a:extLst>
          </p:cNvPr>
          <p:cNvSpPr>
            <a:spLocks noGrp="1"/>
          </p:cNvSpPr>
          <p:nvPr>
            <p:ph type="title"/>
          </p:nvPr>
        </p:nvSpPr>
        <p:spPr/>
        <p:txBody>
          <a:bodyPr>
            <a:normAutofit fontScale="90000"/>
          </a:bodyPr>
          <a:lstStyle/>
          <a:p>
            <a:br>
              <a:rPr lang="en-US" sz="3600" dirty="0">
                <a:ea typeface="+mn-lt"/>
                <a:cs typeface="+mn-lt"/>
              </a:rPr>
            </a:br>
            <a:r>
              <a:rPr lang="en-US" sz="3600" dirty="0">
                <a:ea typeface="+mn-lt"/>
                <a:cs typeface="+mn-lt"/>
              </a:rPr>
              <a:t>2021 JLARC Report: ESD Response</a:t>
            </a:r>
            <a:br>
              <a:rPr lang="en-US" sz="3600" dirty="0">
                <a:ea typeface="+mn-lt"/>
                <a:cs typeface="+mn-lt"/>
              </a:rPr>
            </a:br>
            <a:endParaRPr lang="en-US" dirty="0"/>
          </a:p>
        </p:txBody>
      </p:sp>
      <p:sp>
        <p:nvSpPr>
          <p:cNvPr id="3" name="Content Placeholder 2">
            <a:extLst>
              <a:ext uri="{FF2B5EF4-FFF2-40B4-BE49-F238E27FC236}">
                <a16:creationId xmlns:a16="http://schemas.microsoft.com/office/drawing/2014/main" id="{E79D5466-1607-63B4-2381-9BE8AF2182D0}"/>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b="1" u="sng" dirty="0">
                <a:cs typeface="Calibri"/>
              </a:rPr>
              <a:t>ESD Response</a:t>
            </a:r>
            <a:r>
              <a:rPr lang="en-US" b="1" dirty="0">
                <a:cs typeface="Calibri"/>
              </a:rPr>
              <a:t>: </a:t>
            </a:r>
            <a:r>
              <a:rPr lang="en-US" dirty="0">
                <a:cs typeface="Calibri"/>
              </a:rPr>
              <a:t>Concurred</a:t>
            </a:r>
            <a:r>
              <a:rPr lang="en-US" b="1" dirty="0">
                <a:cs typeface="Calibri"/>
              </a:rPr>
              <a:t> </a:t>
            </a:r>
            <a:r>
              <a:rPr lang="en-US" dirty="0"/>
              <a:t>that the Legislature should consider modifying the program and recommended that the program </a:t>
            </a:r>
            <a:r>
              <a:rPr lang="en-US" u="sng" dirty="0"/>
              <a:t>not</a:t>
            </a:r>
            <a:r>
              <a:rPr lang="en-US" dirty="0"/>
              <a:t> be eliminated.</a:t>
            </a:r>
          </a:p>
          <a:p>
            <a:pPr marL="0" indent="0">
              <a:buNone/>
            </a:pPr>
            <a:endParaRPr lang="en-US" dirty="0">
              <a:cs typeface="Calibri"/>
            </a:endParaRPr>
          </a:p>
          <a:p>
            <a:pPr marL="0" indent="0">
              <a:buNone/>
            </a:pPr>
            <a:r>
              <a:rPr lang="en-US" b="1" u="sng" dirty="0">
                <a:cs typeface="Calibri"/>
              </a:rPr>
              <a:t>Key Points</a:t>
            </a:r>
            <a:endParaRPr lang="en-US" dirty="0"/>
          </a:p>
          <a:p>
            <a:pPr marL="457200" indent="-457200">
              <a:buFont typeface="+mj-lt"/>
              <a:buAutoNum type="arabicPeriod"/>
            </a:pPr>
            <a:r>
              <a:rPr lang="en-US" dirty="0"/>
              <a:t>The program has proven to be successful for younger and low-income participants and there are also overall positive effects for people of color.</a:t>
            </a:r>
          </a:p>
          <a:p>
            <a:pPr marL="457200" indent="-457200">
              <a:buFont typeface="+mj-lt"/>
              <a:buAutoNum type="arabicPeriod"/>
            </a:pPr>
            <a:r>
              <a:rPr lang="en-US" u="sng" dirty="0"/>
              <a:t>ESD proposes to collaborate with the workforce development stakeholder community to identify potential program modifications (administrative, WAC or RCW)</a:t>
            </a:r>
            <a:r>
              <a:rPr lang="en-US" dirty="0"/>
              <a:t>. </a:t>
            </a:r>
          </a:p>
          <a:p>
            <a:pPr marL="457200" indent="-457200">
              <a:buFont typeface="+mj-lt"/>
              <a:buAutoNum type="arabicPeriod"/>
            </a:pPr>
            <a:r>
              <a:rPr lang="en-US" dirty="0"/>
              <a:t>ESD will solicit input from the Legislature on opportunities to improve outcomes and further examine the recommendations offered in the audit report.</a:t>
            </a:r>
            <a:endParaRPr lang="en-US" dirty="0">
              <a:cs typeface="Calibri"/>
            </a:endParaRPr>
          </a:p>
          <a:p>
            <a:pPr marL="0" indent="0">
              <a:buNone/>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6141637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B0C97-49E0-4DEF-B861-FA8ADFACF1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D3478-F2D9-EFB9-9D5D-8C72BBCD852F}"/>
              </a:ext>
            </a:extLst>
          </p:cNvPr>
          <p:cNvSpPr>
            <a:spLocks noGrp="1"/>
          </p:cNvSpPr>
          <p:nvPr>
            <p:ph type="title"/>
          </p:nvPr>
        </p:nvSpPr>
        <p:spPr/>
        <p:txBody>
          <a:bodyPr>
            <a:normAutofit fontScale="90000"/>
          </a:bodyPr>
          <a:lstStyle/>
          <a:p>
            <a:br>
              <a:rPr lang="en-US" sz="3600" dirty="0">
                <a:ea typeface="+mn-lt"/>
                <a:cs typeface="+mn-lt"/>
              </a:rPr>
            </a:br>
            <a:r>
              <a:rPr lang="en-US" sz="3600" dirty="0">
                <a:ea typeface="+mn-lt"/>
                <a:cs typeface="+mn-lt"/>
              </a:rPr>
              <a:t>Next Steps</a:t>
            </a:r>
            <a:br>
              <a:rPr lang="en-US" sz="3600" dirty="0">
                <a:ea typeface="+mn-lt"/>
                <a:cs typeface="+mn-lt"/>
              </a:rPr>
            </a:br>
            <a:endParaRPr lang="en-US" dirty="0"/>
          </a:p>
        </p:txBody>
      </p:sp>
      <p:sp>
        <p:nvSpPr>
          <p:cNvPr id="3" name="Content Placeholder 2">
            <a:extLst>
              <a:ext uri="{FF2B5EF4-FFF2-40B4-BE49-F238E27FC236}">
                <a16:creationId xmlns:a16="http://schemas.microsoft.com/office/drawing/2014/main" id="{E79D5466-1607-63B4-2381-9BE8AF2182D0}"/>
              </a:ext>
            </a:extLst>
          </p:cNvPr>
          <p:cNvSpPr>
            <a:spLocks noGrp="1"/>
          </p:cNvSpPr>
          <p:nvPr>
            <p:ph idx="1"/>
          </p:nvPr>
        </p:nvSpPr>
        <p:spPr/>
        <p:txBody>
          <a:bodyPr vert="horz" lIns="91440" tIns="45720" rIns="91440" bIns="45720" rtlCol="0" anchor="t">
            <a:normAutofit/>
          </a:bodyPr>
          <a:lstStyle/>
          <a:p>
            <a:pPr marL="0" indent="0">
              <a:buNone/>
            </a:pPr>
            <a:r>
              <a:rPr lang="en-US" b="1" u="sng" dirty="0">
                <a:cs typeface="Calibri"/>
              </a:rPr>
              <a:t>Next Steps (2024-26)</a:t>
            </a:r>
          </a:p>
          <a:p>
            <a:pPr marL="457200" indent="-457200">
              <a:buFont typeface="+mj-lt"/>
              <a:buAutoNum type="arabicPeriod"/>
            </a:pPr>
            <a:r>
              <a:rPr lang="en-US" u="sng" dirty="0"/>
              <a:t>Research</a:t>
            </a:r>
            <a:r>
              <a:rPr lang="en-US" dirty="0"/>
              <a:t>: </a:t>
            </a:r>
            <a:r>
              <a:rPr lang="en-US" dirty="0">
                <a:cs typeface="Calibri"/>
              </a:rPr>
              <a:t>ESD is required to produce a report based on a survey. ESD will ask additional questions to identify potential non-earnings participant benefits (December 1, 2026). </a:t>
            </a:r>
          </a:p>
          <a:p>
            <a:pPr marL="457200" indent="-457200">
              <a:buFont typeface="+mj-lt"/>
              <a:buAutoNum type="arabicPeriod"/>
            </a:pPr>
            <a:r>
              <a:rPr lang="en-US" u="sng" dirty="0">
                <a:cs typeface="Calibri"/>
              </a:rPr>
              <a:t>Administrative</a:t>
            </a:r>
            <a:r>
              <a:rPr lang="en-US" dirty="0">
                <a:cs typeface="Calibri"/>
              </a:rPr>
              <a:t>: ESD will fully implement the JLARC recommendations related to adjudication timeliness and application clarifications (ongoing).</a:t>
            </a:r>
            <a:endParaRPr lang="en-US" dirty="0"/>
          </a:p>
          <a:p>
            <a:pPr marL="457200" indent="-457200">
              <a:buFont typeface="+mj-lt"/>
              <a:buAutoNum type="arabicPeriod"/>
            </a:pPr>
            <a:r>
              <a:rPr lang="en-US" u="sng" dirty="0"/>
              <a:t>Stakeholder Engagement</a:t>
            </a:r>
            <a:r>
              <a:rPr lang="en-US" dirty="0"/>
              <a:t>: ESD will engage workforce development stakeholders on strategy</a:t>
            </a: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21440210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ABA2D-4740-6504-145D-74C86AD889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40FCE3-68A9-08FC-B2D7-146B16591E0C}"/>
              </a:ext>
            </a:extLst>
          </p:cNvPr>
          <p:cNvSpPr>
            <a:spLocks noGrp="1"/>
          </p:cNvSpPr>
          <p:nvPr>
            <p:ph type="title"/>
          </p:nvPr>
        </p:nvSpPr>
        <p:spPr/>
        <p:txBody>
          <a:bodyPr>
            <a:normAutofit fontScale="90000"/>
          </a:bodyPr>
          <a:lstStyle/>
          <a:p>
            <a:br>
              <a:rPr lang="en-US" sz="3600" dirty="0">
                <a:ea typeface="+mn-lt"/>
                <a:cs typeface="+mn-lt"/>
              </a:rPr>
            </a:br>
            <a:r>
              <a:rPr lang="en-US" sz="3600" dirty="0">
                <a:ea typeface="+mn-lt"/>
                <a:cs typeface="+mn-lt"/>
              </a:rPr>
              <a:t>Stakeholder Engagement</a:t>
            </a:r>
            <a:br>
              <a:rPr lang="en-US" sz="3600" dirty="0">
                <a:ea typeface="+mn-lt"/>
                <a:cs typeface="+mn-lt"/>
              </a:rPr>
            </a:br>
            <a:endParaRPr lang="en-US" dirty="0"/>
          </a:p>
        </p:txBody>
      </p:sp>
      <p:sp>
        <p:nvSpPr>
          <p:cNvPr id="3" name="Content Placeholder 2">
            <a:extLst>
              <a:ext uri="{FF2B5EF4-FFF2-40B4-BE49-F238E27FC236}">
                <a16:creationId xmlns:a16="http://schemas.microsoft.com/office/drawing/2014/main" id="{06F4AC8D-F011-50B8-9400-1577D1CC4FD0}"/>
              </a:ext>
            </a:extLst>
          </p:cNvPr>
          <p:cNvSpPr>
            <a:spLocks noGrp="1"/>
          </p:cNvSpPr>
          <p:nvPr>
            <p:ph idx="1"/>
          </p:nvPr>
        </p:nvSpPr>
        <p:spPr/>
        <p:txBody>
          <a:bodyPr vert="horz" lIns="91440" tIns="45720" rIns="91440" bIns="45720" rtlCol="0" anchor="t">
            <a:normAutofit/>
          </a:bodyPr>
          <a:lstStyle/>
          <a:p>
            <a:pPr marL="0" indent="0">
              <a:buNone/>
            </a:pPr>
            <a:r>
              <a:rPr lang="en-US" b="1" u="sng" dirty="0"/>
              <a:t>Key Stakeholders</a:t>
            </a:r>
          </a:p>
          <a:p>
            <a:r>
              <a:rPr lang="en-US" dirty="0">
                <a:cs typeface="Calibri"/>
              </a:rPr>
              <a:t>Washington State Labor Council</a:t>
            </a:r>
          </a:p>
          <a:p>
            <a:r>
              <a:rPr lang="en-US" dirty="0">
                <a:cs typeface="Calibri"/>
              </a:rPr>
              <a:t>Association </a:t>
            </a:r>
            <a:r>
              <a:rPr lang="en-US">
                <a:cs typeface="Calibri"/>
              </a:rPr>
              <a:t>of Washington Business</a:t>
            </a:r>
            <a:endParaRPr lang="en-US" dirty="0">
              <a:cs typeface="Calibri"/>
            </a:endParaRPr>
          </a:p>
          <a:p>
            <a:r>
              <a:rPr lang="en-US" dirty="0">
                <a:cs typeface="Calibri"/>
              </a:rPr>
              <a:t>Local Workforce Development Boards </a:t>
            </a:r>
          </a:p>
          <a:p>
            <a:r>
              <a:rPr lang="en-US" dirty="0">
                <a:cs typeface="Calibri"/>
              </a:rPr>
              <a:t>SBCTC Workforce Training Experts</a:t>
            </a:r>
          </a:p>
          <a:p>
            <a:r>
              <a:rPr lang="en-US" dirty="0">
                <a:cs typeface="Calibri"/>
              </a:rPr>
              <a:t>Technical and Community College Representatives</a:t>
            </a:r>
          </a:p>
          <a:p>
            <a:pPr marL="0" indent="0">
              <a:buNone/>
            </a:pPr>
            <a:r>
              <a:rPr lang="en-US" b="1" dirty="0">
                <a:cs typeface="Calibri"/>
              </a:rPr>
              <a:t>Next Steps</a:t>
            </a:r>
            <a:r>
              <a:rPr lang="en-US" dirty="0">
                <a:cs typeface="Calibri"/>
              </a:rPr>
              <a:t>: Gather input/facilitate discussion to identify potential program improvements. </a:t>
            </a:r>
          </a:p>
          <a:p>
            <a:pPr marL="0" indent="0">
              <a:buNone/>
            </a:pPr>
            <a:endParaRPr lang="en-US" dirty="0">
              <a:cs typeface="Calibri"/>
            </a:endParaRPr>
          </a:p>
          <a:p>
            <a:pPr marL="0" indent="0">
              <a:buNone/>
            </a:pPr>
            <a:endParaRPr lang="en-US" dirty="0"/>
          </a:p>
          <a:p>
            <a:pPr marL="0" indent="0">
              <a:buNone/>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141358349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EA60-E69A-4ADB-86EC-99E6237A9D8F}"/>
              </a:ext>
            </a:extLst>
          </p:cNvPr>
          <p:cNvSpPr>
            <a:spLocks noGrp="1"/>
          </p:cNvSpPr>
          <p:nvPr>
            <p:ph type="title"/>
          </p:nvPr>
        </p:nvSpPr>
        <p:spPr/>
        <p:txBody>
          <a:bodyPr>
            <a:normAutofit/>
          </a:bodyPr>
          <a:lstStyle/>
          <a:p>
            <a:pPr lvl="0" rtl="0" eaLnBrk="1" latinLnBrk="0" hangingPunct="1"/>
            <a:r>
              <a:rPr lang="en-US"/>
              <a:t>Agenda</a:t>
            </a:r>
          </a:p>
        </p:txBody>
      </p:sp>
      <p:sp>
        <p:nvSpPr>
          <p:cNvPr id="7" name="Content Placeholder 6">
            <a:extLst>
              <a:ext uri="{FF2B5EF4-FFF2-40B4-BE49-F238E27FC236}">
                <a16:creationId xmlns:a16="http://schemas.microsoft.com/office/drawing/2014/main" id="{5D65B7B6-46DB-43AC-80B1-86AA06C5B471}"/>
              </a:ext>
            </a:extLst>
          </p:cNvPr>
          <p:cNvSpPr>
            <a:spLocks noGrp="1"/>
          </p:cNvSpPr>
          <p:nvPr>
            <p:ph idx="1"/>
          </p:nvPr>
        </p:nvSpPr>
        <p:spPr>
          <a:xfrm>
            <a:off x="921347" y="2300633"/>
            <a:ext cx="9613861" cy="4557367"/>
          </a:xfrm>
        </p:spPr>
        <p:txBody>
          <a:bodyPr vert="horz" lIns="91440" tIns="45720" rIns="91440" bIns="45720" rtlCol="0" anchor="t">
            <a:normAutofit/>
          </a:bodyPr>
          <a:lstStyle/>
          <a:p>
            <a:pPr marL="571500" indent="-571500">
              <a:buAutoNum type="romanUcPeriod"/>
            </a:pPr>
            <a:r>
              <a:rPr lang="en-US" sz="2200" dirty="0">
                <a:cs typeface="Calibri"/>
              </a:rPr>
              <a:t>Training Benefits (TB) Overview</a:t>
            </a:r>
          </a:p>
          <a:p>
            <a:pPr marL="571500" indent="-571500">
              <a:buAutoNum type="romanUcPeriod"/>
            </a:pPr>
            <a:r>
              <a:rPr lang="en-US" sz="2200" dirty="0">
                <a:cs typeface="Calibri"/>
              </a:rPr>
              <a:t>Legislative Intent, ESD Report and JLARC Report Requirements</a:t>
            </a:r>
          </a:p>
          <a:p>
            <a:pPr marL="571500" indent="-571500">
              <a:buAutoNum type="romanUcPeriod"/>
            </a:pPr>
            <a:r>
              <a:rPr lang="en-US" sz="2200" dirty="0">
                <a:cs typeface="Calibri"/>
              </a:rPr>
              <a:t>2016 ESD and JLARC Reports </a:t>
            </a:r>
          </a:p>
          <a:p>
            <a:pPr marL="571500" indent="-571500">
              <a:buAutoNum type="romanUcPeriod"/>
            </a:pPr>
            <a:r>
              <a:rPr lang="en-US" sz="2200" dirty="0">
                <a:ea typeface="+mn-lt"/>
                <a:cs typeface="+mn-lt"/>
              </a:rPr>
              <a:t>2021 ESD Net Impact Study</a:t>
            </a:r>
          </a:p>
          <a:p>
            <a:pPr marL="571500" indent="-571500">
              <a:buAutoNum type="romanUcPeriod"/>
            </a:pPr>
            <a:r>
              <a:rPr lang="en-US" sz="2200" dirty="0">
                <a:ea typeface="+mn-lt"/>
                <a:cs typeface="+mn-lt"/>
              </a:rPr>
              <a:t>2021 JLARC Report and ESD Response</a:t>
            </a:r>
          </a:p>
          <a:p>
            <a:pPr marL="571500" indent="-571500">
              <a:buAutoNum type="romanUcPeriod"/>
            </a:pPr>
            <a:r>
              <a:rPr lang="en-US" sz="2200" dirty="0">
                <a:ea typeface="+mn-lt"/>
                <a:cs typeface="+mn-lt"/>
              </a:rPr>
              <a:t>Next Steps-Stakeholder Engagement</a:t>
            </a:r>
          </a:p>
          <a:p>
            <a:pPr marL="0" indent="0">
              <a:buNone/>
            </a:pPr>
            <a:endParaRPr lang="en-US" sz="1000" dirty="0">
              <a:cs typeface="Calibri"/>
            </a:endParaRPr>
          </a:p>
          <a:p>
            <a:pPr marL="0" indent="0">
              <a:buNone/>
            </a:pPr>
            <a:endParaRPr lang="en-US" sz="1000" dirty="0">
              <a:cs typeface="Calibri"/>
            </a:endParaRPr>
          </a:p>
          <a:p>
            <a:pPr marL="0" indent="0">
              <a:buNone/>
            </a:pPr>
            <a:endParaRPr lang="en-US" dirty="0">
              <a:cs typeface="Calibri"/>
            </a:endParaRPr>
          </a:p>
          <a:p>
            <a:pPr marL="0" indent="0">
              <a:buNone/>
            </a:pPr>
            <a:endParaRPr lang="en-US" sz="1000" dirty="0">
              <a:cs typeface="Calibri"/>
            </a:endParaRPr>
          </a:p>
          <a:p>
            <a:pPr marL="0" indent="0">
              <a:buNone/>
            </a:pPr>
            <a:endParaRPr lang="en-US" dirty="0">
              <a:cs typeface="Calibri"/>
            </a:endParaRPr>
          </a:p>
          <a:p>
            <a:pPr marL="0" indent="0">
              <a:buNone/>
            </a:pPr>
            <a:endParaRPr lang="en-US" dirty="0">
              <a:cs typeface="Calibri"/>
            </a:endParaRPr>
          </a:p>
        </p:txBody>
      </p:sp>
      <p:sp>
        <p:nvSpPr>
          <p:cNvPr id="4" name="Slide Number Placeholder 3">
            <a:extLst>
              <a:ext uri="{FF2B5EF4-FFF2-40B4-BE49-F238E27FC236}">
                <a16:creationId xmlns:a16="http://schemas.microsoft.com/office/drawing/2014/main" id="{125083AE-61B1-4DE1-AA08-BE38EC136E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800" b="0" i="0" u="none" strike="noStrike" kern="1200" cap="none" spc="0" normalizeH="0" baseline="0" noProof="0" smtClean="0">
                <a:ln>
                  <a:noFill/>
                </a:ln>
                <a:solidFill>
                  <a:srgbClr val="666666"/>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srgbClr val="666666"/>
              </a:solidFill>
              <a:effectLst/>
              <a:uLnTx/>
              <a:uFillTx/>
              <a:latin typeface="Calibri"/>
              <a:ea typeface="+mn-ea"/>
              <a:cs typeface="+mn-cs"/>
            </a:endParaRPr>
          </a:p>
        </p:txBody>
      </p:sp>
    </p:spTree>
    <p:extLst>
      <p:ext uri="{BB962C8B-B14F-4D97-AF65-F5344CB8AC3E}">
        <p14:creationId xmlns:p14="http://schemas.microsoft.com/office/powerpoint/2010/main" val="37420567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20C720-AC1C-BCF6-830B-D415974E83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39F774-9E65-4AD2-7451-8E41CEDBAE4E}"/>
              </a:ext>
            </a:extLst>
          </p:cNvPr>
          <p:cNvSpPr>
            <a:spLocks noGrp="1"/>
          </p:cNvSpPr>
          <p:nvPr>
            <p:ph type="title"/>
          </p:nvPr>
        </p:nvSpPr>
        <p:spPr/>
        <p:txBody>
          <a:bodyPr>
            <a:normAutofit/>
          </a:bodyPr>
          <a:lstStyle/>
          <a:p>
            <a:pPr lvl="0" rtl="0" eaLnBrk="1" latinLnBrk="0" hangingPunct="1"/>
            <a:r>
              <a:rPr lang="en-US" dirty="0"/>
              <a:t>Training Benefits Overview</a:t>
            </a:r>
          </a:p>
        </p:txBody>
      </p:sp>
      <p:sp>
        <p:nvSpPr>
          <p:cNvPr id="7" name="Content Placeholder 6">
            <a:extLst>
              <a:ext uri="{FF2B5EF4-FFF2-40B4-BE49-F238E27FC236}">
                <a16:creationId xmlns:a16="http://schemas.microsoft.com/office/drawing/2014/main" id="{7EF19C92-A43E-1FD6-EA3D-8B7EFC684928}"/>
              </a:ext>
            </a:extLst>
          </p:cNvPr>
          <p:cNvSpPr>
            <a:spLocks noGrp="1"/>
          </p:cNvSpPr>
          <p:nvPr>
            <p:ph idx="1"/>
          </p:nvPr>
        </p:nvSpPr>
        <p:spPr>
          <a:xfrm>
            <a:off x="921347" y="2300633"/>
            <a:ext cx="9613861" cy="4557367"/>
          </a:xfrm>
        </p:spPr>
        <p:txBody>
          <a:bodyPr vert="horz" lIns="91440" tIns="45720" rIns="91440" bIns="45720" rtlCol="0" anchor="t">
            <a:normAutofit/>
          </a:bodyPr>
          <a:lstStyle/>
          <a:p>
            <a:pPr marL="0" indent="0">
              <a:buNone/>
            </a:pPr>
            <a:r>
              <a:rPr lang="en-US" sz="2200" b="1" u="sng" dirty="0">
                <a:ea typeface="+mn-lt"/>
                <a:cs typeface="+mn-lt"/>
              </a:rPr>
              <a:t>Training Benefits (TB)</a:t>
            </a:r>
          </a:p>
          <a:p>
            <a:r>
              <a:rPr lang="en-US" sz="2200" dirty="0">
                <a:ea typeface="+mn-lt"/>
                <a:cs typeface="+mn-lt"/>
              </a:rPr>
              <a:t>TB provides financial help while participants train for a new career, providing up to 26 extra weeks of unemployment benefits (up to 52 weeks total).</a:t>
            </a:r>
          </a:p>
          <a:p>
            <a:r>
              <a:rPr lang="en-US" sz="2200" dirty="0">
                <a:ea typeface="+mn-lt"/>
                <a:cs typeface="+mn-lt"/>
              </a:rPr>
              <a:t>Participants in the program must be a dislocated worker, worker earning low wages, disabled worker, or current/former Washington national guard/military. </a:t>
            </a:r>
          </a:p>
          <a:p>
            <a:r>
              <a:rPr lang="en-US" sz="2200" dirty="0">
                <a:ea typeface="+mn-lt"/>
                <a:cs typeface="+mn-lt"/>
              </a:rPr>
              <a:t>Acceptable training programs take place at a school or training facility, have a start and end date, are on the Eligible Training Provider list, teach skills to get a job in a high-demand occupation, increase earning potential, and are vocational.  </a:t>
            </a:r>
          </a:p>
          <a:p>
            <a:endParaRPr lang="en-US" sz="1000" dirty="0">
              <a:cs typeface="Calibri"/>
            </a:endParaRPr>
          </a:p>
          <a:p>
            <a:pPr marL="0" indent="0">
              <a:buNone/>
            </a:pPr>
            <a:endParaRPr lang="en-US" sz="1000" dirty="0">
              <a:cs typeface="Calibri"/>
            </a:endParaRPr>
          </a:p>
          <a:p>
            <a:pPr marL="0" indent="0">
              <a:buNone/>
            </a:pPr>
            <a:endParaRPr lang="en-US" dirty="0">
              <a:cs typeface="Calibri"/>
            </a:endParaRPr>
          </a:p>
          <a:p>
            <a:pPr marL="0" indent="0">
              <a:buNone/>
            </a:pPr>
            <a:endParaRPr lang="en-US" sz="1000" dirty="0">
              <a:cs typeface="Calibri"/>
            </a:endParaRPr>
          </a:p>
          <a:p>
            <a:pPr marL="0" indent="0">
              <a:buNone/>
            </a:pPr>
            <a:endParaRPr lang="en-US" dirty="0">
              <a:cs typeface="Calibri"/>
            </a:endParaRPr>
          </a:p>
          <a:p>
            <a:pPr marL="0" indent="0">
              <a:buNone/>
            </a:pPr>
            <a:endParaRPr lang="en-US" dirty="0">
              <a:cs typeface="Calibri"/>
            </a:endParaRPr>
          </a:p>
        </p:txBody>
      </p:sp>
      <p:sp>
        <p:nvSpPr>
          <p:cNvPr id="4" name="Slide Number Placeholder 3">
            <a:extLst>
              <a:ext uri="{FF2B5EF4-FFF2-40B4-BE49-F238E27FC236}">
                <a16:creationId xmlns:a16="http://schemas.microsoft.com/office/drawing/2014/main" id="{B2C746AB-4787-66FB-9185-00528BC2450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800" b="0" i="0" u="none" strike="noStrike" kern="1200" cap="none" spc="0" normalizeH="0" baseline="0" noProof="0" smtClean="0">
                <a:ln>
                  <a:noFill/>
                </a:ln>
                <a:solidFill>
                  <a:srgbClr val="666666"/>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srgbClr val="666666"/>
              </a:solidFill>
              <a:effectLst/>
              <a:uLnTx/>
              <a:uFillTx/>
              <a:latin typeface="Calibri"/>
              <a:ea typeface="+mn-ea"/>
              <a:cs typeface="+mn-cs"/>
            </a:endParaRPr>
          </a:p>
        </p:txBody>
      </p:sp>
    </p:spTree>
    <p:extLst>
      <p:ext uri="{BB962C8B-B14F-4D97-AF65-F5344CB8AC3E}">
        <p14:creationId xmlns:p14="http://schemas.microsoft.com/office/powerpoint/2010/main" val="64721224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C58D7-EE8F-FE29-FFBD-AFB4A73594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6C2946-8546-1E80-B733-A7A8E343EDC1}"/>
              </a:ext>
            </a:extLst>
          </p:cNvPr>
          <p:cNvSpPr>
            <a:spLocks noGrp="1"/>
          </p:cNvSpPr>
          <p:nvPr>
            <p:ph type="title"/>
          </p:nvPr>
        </p:nvSpPr>
        <p:spPr/>
        <p:txBody>
          <a:bodyPr/>
          <a:lstStyle/>
          <a:p>
            <a:r>
              <a:rPr lang="en-US" sz="3600" dirty="0">
                <a:cs typeface="Calibri"/>
              </a:rPr>
              <a:t>TB Statute: Legislative Intent</a:t>
            </a:r>
          </a:p>
        </p:txBody>
      </p:sp>
      <p:sp>
        <p:nvSpPr>
          <p:cNvPr id="3" name="Content Placeholder 2">
            <a:extLst>
              <a:ext uri="{FF2B5EF4-FFF2-40B4-BE49-F238E27FC236}">
                <a16:creationId xmlns:a16="http://schemas.microsoft.com/office/drawing/2014/main" id="{80D337CB-6AD1-9E53-E059-64CC952488B4}"/>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b="1" dirty="0">
                <a:cs typeface="Calibri"/>
                <a:hlinkClick r:id="rId2"/>
              </a:rPr>
              <a:t>RCW 50.22.130</a:t>
            </a:r>
            <a:endParaRPr lang="en-US" b="1" dirty="0">
              <a:cs typeface="Calibri"/>
            </a:endParaRPr>
          </a:p>
          <a:p>
            <a:pPr marL="0" indent="0">
              <a:buNone/>
            </a:pPr>
            <a:r>
              <a:rPr lang="en-US" b="1" dirty="0">
                <a:cs typeface="Calibri"/>
              </a:rPr>
              <a:t>It is the intent of the legislature that a training benefits program be established to provide unemployment insurance benefits to unemployed individuals who participate in training programs necessary for their reemployment.</a:t>
            </a:r>
          </a:p>
          <a:p>
            <a:pPr marL="0" indent="0">
              <a:buNone/>
            </a:pPr>
            <a:endParaRPr lang="en-US" b="1" dirty="0">
              <a:cs typeface="Calibri"/>
            </a:endParaRPr>
          </a:p>
          <a:p>
            <a:pPr marL="0" indent="0">
              <a:buNone/>
            </a:pPr>
            <a:r>
              <a:rPr lang="en-US" b="1" u="sng" dirty="0">
                <a:cs typeface="Calibri"/>
              </a:rPr>
              <a:t>Goals</a:t>
            </a:r>
          </a:p>
          <a:p>
            <a:pPr marL="457200" indent="-457200">
              <a:buFont typeface="+mj-lt"/>
              <a:buAutoNum type="arabicPeriod"/>
            </a:pPr>
            <a:r>
              <a:rPr lang="en-US" dirty="0">
                <a:cs typeface="Calibri"/>
              </a:rPr>
              <a:t>Retraining should be available for those unemployed individuals whose skills are no longer in demand;</a:t>
            </a:r>
          </a:p>
          <a:p>
            <a:pPr marL="457200" indent="-457200">
              <a:buFont typeface="+mj-lt"/>
              <a:buAutoNum type="arabicPeriod"/>
            </a:pPr>
            <a:r>
              <a:rPr lang="en-US" dirty="0">
                <a:cs typeface="Calibri"/>
              </a:rPr>
              <a:t>Training must enhance the individual’s marketable skills and earning power; and</a:t>
            </a:r>
          </a:p>
          <a:p>
            <a:pPr marL="457200" indent="-457200">
              <a:buFont typeface="+mj-lt"/>
              <a:buAutoNum type="arabicPeriod"/>
            </a:pPr>
            <a:r>
              <a:rPr lang="en-US" dirty="0">
                <a:cs typeface="Calibri"/>
              </a:rPr>
              <a:t>Retraining must be targeted to high-demand occupations.</a:t>
            </a:r>
          </a:p>
          <a:p>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7938173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B43A76-8DFE-E8AA-9F99-691FB577BA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29A880-761C-B029-573E-5867984C0724}"/>
              </a:ext>
            </a:extLst>
          </p:cNvPr>
          <p:cNvSpPr>
            <a:spLocks noGrp="1"/>
          </p:cNvSpPr>
          <p:nvPr>
            <p:ph type="title"/>
          </p:nvPr>
        </p:nvSpPr>
        <p:spPr/>
        <p:txBody>
          <a:bodyPr>
            <a:normAutofit fontScale="90000"/>
          </a:bodyPr>
          <a:lstStyle/>
          <a:p>
            <a:br>
              <a:rPr lang="en-US" sz="3600" dirty="0">
                <a:cs typeface="Calibri"/>
              </a:rPr>
            </a:br>
            <a:r>
              <a:rPr lang="en-US" sz="3600" dirty="0">
                <a:cs typeface="Calibri"/>
              </a:rPr>
              <a:t>TB Statute: ESD Report Requirement</a:t>
            </a:r>
            <a:br>
              <a:rPr lang="en-US" sz="3600" dirty="0">
                <a:cs typeface="Calibri"/>
              </a:rPr>
            </a:br>
            <a:r>
              <a:rPr lang="en-US" dirty="0">
                <a:latin typeface="Century Gothic"/>
              </a:rPr>
              <a:t> </a:t>
            </a:r>
            <a:endParaRPr lang="en-US" dirty="0"/>
          </a:p>
        </p:txBody>
      </p:sp>
      <p:sp>
        <p:nvSpPr>
          <p:cNvPr id="3" name="Content Placeholder 2">
            <a:extLst>
              <a:ext uri="{FF2B5EF4-FFF2-40B4-BE49-F238E27FC236}">
                <a16:creationId xmlns:a16="http://schemas.microsoft.com/office/drawing/2014/main" id="{70185323-A0F4-3095-DCE0-77E1FA51CB12}"/>
              </a:ext>
            </a:extLst>
          </p:cNvPr>
          <p:cNvSpPr>
            <a:spLocks noGrp="1"/>
          </p:cNvSpPr>
          <p:nvPr>
            <p:ph idx="1"/>
          </p:nvPr>
        </p:nvSpPr>
        <p:spPr>
          <a:xfrm>
            <a:off x="680321" y="2336873"/>
            <a:ext cx="9613861" cy="4252770"/>
          </a:xfrm>
        </p:spPr>
        <p:txBody>
          <a:bodyPr vert="horz" lIns="91440" tIns="45720" rIns="91440" bIns="45720" rtlCol="0" anchor="t">
            <a:normAutofit lnSpcReduction="10000"/>
          </a:bodyPr>
          <a:lstStyle/>
          <a:p>
            <a:pPr marL="0" indent="0">
              <a:buNone/>
            </a:pPr>
            <a:r>
              <a:rPr lang="en-US" b="1" dirty="0">
                <a:cs typeface="Calibri"/>
                <a:hlinkClick r:id="rId2"/>
              </a:rPr>
              <a:t>RCW 50.22.157  </a:t>
            </a:r>
            <a:endParaRPr lang="en-US" dirty="0">
              <a:cs typeface="Calibri"/>
            </a:endParaRPr>
          </a:p>
          <a:p>
            <a:pPr marL="0" indent="0">
              <a:buNone/>
            </a:pPr>
            <a:r>
              <a:rPr lang="en-US" b="1" u="sng" dirty="0">
                <a:cs typeface="Calibri"/>
              </a:rPr>
              <a:t>ESD by December 1, 2016, and every 5 years thereafter</a:t>
            </a:r>
            <a:r>
              <a:rPr lang="en-US" b="1" dirty="0">
                <a:cs typeface="Calibri"/>
              </a:rPr>
              <a:t> </a:t>
            </a:r>
            <a:r>
              <a:rPr lang="en-US" dirty="0">
                <a:cs typeface="Calibri"/>
              </a:rPr>
              <a:t>must produce a report to include a survey-based assessment of the employment outcomes for program participants within the previous three years that includes:</a:t>
            </a:r>
          </a:p>
          <a:p>
            <a:pPr>
              <a:buFont typeface="Wingdings" panose="05000000000000000000" pitchFamily="2" charset="2"/>
              <a:buChar char="Ø"/>
            </a:pPr>
            <a:r>
              <a:rPr lang="en-US" dirty="0">
                <a:cs typeface="Calibri"/>
              </a:rPr>
              <a:t>Demographic analysis</a:t>
            </a:r>
          </a:p>
          <a:p>
            <a:pPr>
              <a:buFont typeface="Wingdings" panose="05000000000000000000" pitchFamily="2" charset="2"/>
              <a:buChar char="Ø"/>
            </a:pPr>
            <a:r>
              <a:rPr lang="en-US" dirty="0">
                <a:cs typeface="Calibri"/>
              </a:rPr>
              <a:t>Duration of benefits</a:t>
            </a:r>
          </a:p>
          <a:p>
            <a:pPr>
              <a:buFont typeface="Wingdings" panose="05000000000000000000" pitchFamily="2" charset="2"/>
              <a:buChar char="Ø"/>
            </a:pPr>
            <a:r>
              <a:rPr lang="en-US" dirty="0">
                <a:cs typeface="Calibri"/>
              </a:rPr>
              <a:t>Training analysis (occupations/required training)</a:t>
            </a:r>
          </a:p>
          <a:p>
            <a:pPr>
              <a:buFont typeface="Wingdings" panose="05000000000000000000" pitchFamily="2" charset="2"/>
              <a:buChar char="Ø"/>
            </a:pPr>
            <a:r>
              <a:rPr lang="en-US" dirty="0">
                <a:cs typeface="Calibri"/>
              </a:rPr>
              <a:t>Employment and wage history (pre and post program) </a:t>
            </a:r>
          </a:p>
          <a:p>
            <a:pPr>
              <a:buFont typeface="Wingdings" panose="05000000000000000000" pitchFamily="2" charset="2"/>
              <a:buChar char="Ø"/>
            </a:pPr>
            <a:r>
              <a:rPr lang="en-US" dirty="0">
                <a:cs typeface="Calibri"/>
              </a:rPr>
              <a:t>Program costs (administrative/projected/funds obligated)</a:t>
            </a:r>
          </a:p>
          <a:p>
            <a:pPr marL="0" indent="0">
              <a:buNone/>
            </a:pPr>
            <a:r>
              <a:rPr lang="en-US" dirty="0">
                <a:cs typeface="Calibri"/>
              </a:rPr>
              <a:t>*</a:t>
            </a:r>
            <a:r>
              <a:rPr lang="en-US" b="1" i="1" dirty="0">
                <a:cs typeface="Calibri"/>
              </a:rPr>
              <a:t>Next report: December 1, 2026</a:t>
            </a:r>
          </a:p>
          <a:p>
            <a:pPr>
              <a:buFont typeface="Wingdings" panose="05000000000000000000" pitchFamily="2" charset="2"/>
              <a:buChar char="Ø"/>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7937529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8B9D6E-4E0B-EF09-9941-A3DD35F253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D7F67A-C15F-B201-2884-28370872A3C3}"/>
              </a:ext>
            </a:extLst>
          </p:cNvPr>
          <p:cNvSpPr>
            <a:spLocks noGrp="1"/>
          </p:cNvSpPr>
          <p:nvPr>
            <p:ph type="title"/>
          </p:nvPr>
        </p:nvSpPr>
        <p:spPr/>
        <p:txBody>
          <a:bodyPr>
            <a:normAutofit fontScale="90000"/>
          </a:bodyPr>
          <a:lstStyle/>
          <a:p>
            <a:br>
              <a:rPr lang="en-US" sz="3600" dirty="0">
                <a:cs typeface="Calibri"/>
              </a:rPr>
            </a:br>
            <a:r>
              <a:rPr lang="en-US" sz="3600" dirty="0">
                <a:cs typeface="Calibri"/>
              </a:rPr>
              <a:t>TB Statute: JLARC Report Requirement</a:t>
            </a:r>
            <a:br>
              <a:rPr lang="en-US" sz="3600" dirty="0">
                <a:cs typeface="Calibri"/>
              </a:rPr>
            </a:br>
            <a:r>
              <a:rPr lang="en-US" dirty="0">
                <a:latin typeface="Century Gothic"/>
              </a:rPr>
              <a:t> </a:t>
            </a:r>
            <a:endParaRPr lang="en-US" dirty="0"/>
          </a:p>
        </p:txBody>
      </p:sp>
      <p:sp>
        <p:nvSpPr>
          <p:cNvPr id="3" name="Content Placeholder 2">
            <a:extLst>
              <a:ext uri="{FF2B5EF4-FFF2-40B4-BE49-F238E27FC236}">
                <a16:creationId xmlns:a16="http://schemas.microsoft.com/office/drawing/2014/main" id="{14F76A98-9C13-546E-D91B-479BC0E10C31}"/>
              </a:ext>
            </a:extLst>
          </p:cNvPr>
          <p:cNvSpPr>
            <a:spLocks noGrp="1"/>
          </p:cNvSpPr>
          <p:nvPr>
            <p:ph idx="1"/>
          </p:nvPr>
        </p:nvSpPr>
        <p:spPr/>
        <p:txBody>
          <a:bodyPr vert="horz" lIns="91440" tIns="45720" rIns="91440" bIns="45720" rtlCol="0" anchor="t">
            <a:normAutofit/>
          </a:bodyPr>
          <a:lstStyle/>
          <a:p>
            <a:pPr marL="0" indent="0">
              <a:buNone/>
            </a:pPr>
            <a:r>
              <a:rPr lang="en-US" b="1" dirty="0">
                <a:cs typeface="Calibri"/>
                <a:hlinkClick r:id="rId2"/>
              </a:rPr>
              <a:t>RCW 50.22.157  </a:t>
            </a:r>
            <a:endParaRPr lang="en-US" dirty="0">
              <a:cs typeface="Calibri"/>
            </a:endParaRPr>
          </a:p>
          <a:p>
            <a:pPr marL="0" indent="0">
              <a:buNone/>
            </a:pPr>
            <a:r>
              <a:rPr lang="en-US" b="1" u="sng" dirty="0">
                <a:cs typeface="Calibri"/>
              </a:rPr>
              <a:t>JLARC every 5 years (on the same schedule as ESD)</a:t>
            </a:r>
            <a:r>
              <a:rPr lang="en-US" b="1" dirty="0">
                <a:cs typeface="Calibri"/>
              </a:rPr>
              <a:t> </a:t>
            </a:r>
            <a:r>
              <a:rPr lang="en-US" dirty="0">
                <a:cs typeface="Calibri"/>
              </a:rPr>
              <a:t>is directed to conduct a review and evaluation of the TB program that shall: </a:t>
            </a:r>
          </a:p>
          <a:p>
            <a:pPr>
              <a:buFont typeface="Wingdings" panose="05000000000000000000" pitchFamily="2" charset="2"/>
              <a:buChar char="Ø"/>
            </a:pPr>
            <a:r>
              <a:rPr lang="en-US" dirty="0">
                <a:cs typeface="Calibri"/>
              </a:rPr>
              <a:t>Assess whether the program is complying with legislative intent;</a:t>
            </a:r>
          </a:p>
          <a:p>
            <a:pPr>
              <a:buFont typeface="Wingdings" panose="05000000000000000000" pitchFamily="2" charset="2"/>
              <a:buChar char="Ø"/>
            </a:pPr>
            <a:r>
              <a:rPr lang="en-US" dirty="0">
                <a:cs typeface="Calibri"/>
              </a:rPr>
              <a:t>Assess whether the program is effective;</a:t>
            </a:r>
          </a:p>
          <a:p>
            <a:pPr>
              <a:buFont typeface="Wingdings" panose="05000000000000000000" pitchFamily="2" charset="2"/>
              <a:buChar char="Ø"/>
            </a:pPr>
            <a:r>
              <a:rPr lang="en-US" dirty="0">
                <a:cs typeface="Calibri"/>
              </a:rPr>
              <a:t>Assess whether the program is operating in an efficient and economical manner which results in optimum performance; and </a:t>
            </a:r>
          </a:p>
          <a:p>
            <a:pPr>
              <a:buFont typeface="Wingdings" panose="05000000000000000000" pitchFamily="2" charset="2"/>
              <a:buChar char="Ø"/>
            </a:pPr>
            <a:r>
              <a:rPr lang="en-US" dirty="0">
                <a:cs typeface="Calibri"/>
              </a:rPr>
              <a:t>Make recommendations on how to improve the program. </a:t>
            </a:r>
          </a:p>
          <a:p>
            <a:pPr marL="0" indent="0">
              <a:buNone/>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952917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9994E-04CE-CACB-7584-737BE679B3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52F4CF-67D3-8A24-D27F-51C10B6E9F01}"/>
              </a:ext>
            </a:extLst>
          </p:cNvPr>
          <p:cNvSpPr>
            <a:spLocks noGrp="1"/>
          </p:cNvSpPr>
          <p:nvPr>
            <p:ph type="title"/>
          </p:nvPr>
        </p:nvSpPr>
        <p:spPr/>
        <p:txBody>
          <a:bodyPr/>
          <a:lstStyle/>
          <a:p>
            <a:r>
              <a:rPr lang="en-US" sz="3600" dirty="0">
                <a:cs typeface="Calibri"/>
              </a:rPr>
              <a:t>2016 ESD and JLARC Reports</a:t>
            </a:r>
          </a:p>
        </p:txBody>
      </p:sp>
      <p:sp>
        <p:nvSpPr>
          <p:cNvPr id="3" name="Content Placeholder 2">
            <a:extLst>
              <a:ext uri="{FF2B5EF4-FFF2-40B4-BE49-F238E27FC236}">
                <a16:creationId xmlns:a16="http://schemas.microsoft.com/office/drawing/2014/main" id="{229EB2F1-4BB4-CBA5-9346-8A0FB739B43A}"/>
              </a:ext>
            </a:extLst>
          </p:cNvPr>
          <p:cNvSpPr>
            <a:spLocks noGrp="1"/>
          </p:cNvSpPr>
          <p:nvPr>
            <p:ph idx="1"/>
          </p:nvPr>
        </p:nvSpPr>
        <p:spPr/>
        <p:txBody>
          <a:bodyPr vert="horz" lIns="91440" tIns="45720" rIns="91440" bIns="45720" rtlCol="0" anchor="t">
            <a:normAutofit fontScale="85000" lnSpcReduction="10000"/>
          </a:bodyPr>
          <a:lstStyle/>
          <a:p>
            <a:r>
              <a:rPr lang="en-US" b="1" u="sng" dirty="0">
                <a:cs typeface="Calibri"/>
                <a:hlinkClick r:id="rId3"/>
              </a:rPr>
              <a:t>Key ESD Finding (2016)</a:t>
            </a:r>
            <a:r>
              <a:rPr lang="en-US" b="1" dirty="0">
                <a:cs typeface="Calibri"/>
              </a:rPr>
              <a:t>: </a:t>
            </a:r>
            <a:r>
              <a:rPr lang="en-US" dirty="0"/>
              <a:t>Immediately after benefits ended, participant earnings were lower than they were prior to program participation, but gradually approached pre-training levels over the following two years (2012 and 2013).</a:t>
            </a:r>
          </a:p>
          <a:p>
            <a:pPr marL="0" indent="0">
              <a:buNone/>
            </a:pPr>
            <a:endParaRPr lang="en-US" dirty="0"/>
          </a:p>
          <a:p>
            <a:r>
              <a:rPr lang="en-US" b="1" u="sng" dirty="0">
                <a:cs typeface="Calibri"/>
                <a:hlinkClick r:id="rId4"/>
              </a:rPr>
              <a:t>Key JLARC Recommendation (2016)</a:t>
            </a:r>
            <a:r>
              <a:rPr lang="en-US" dirty="0">
                <a:cs typeface="Calibri"/>
              </a:rPr>
              <a:t>: ESD should prepare a plan to identify reasons why outcomes improve for some training benefits participants and not others and determine whether there are opportunities to change the Program to improve outcomes for all participants (JLARC also made 4 operational recommendations). </a:t>
            </a:r>
          </a:p>
          <a:p>
            <a:pPr marL="0" indent="0">
              <a:buNone/>
            </a:pPr>
            <a:endParaRPr lang="en-US" dirty="0">
              <a:cs typeface="Calibri"/>
            </a:endParaRPr>
          </a:p>
          <a:p>
            <a:pPr>
              <a:buFont typeface="Wingdings" panose="05000000000000000000" pitchFamily="2" charset="2"/>
              <a:buChar char="Ø"/>
            </a:pPr>
            <a:r>
              <a:rPr lang="en-US" b="1" u="sng" dirty="0"/>
              <a:t>ESD Response</a:t>
            </a:r>
            <a:r>
              <a:rPr lang="en-US" dirty="0"/>
              <a:t>: Agreed to do the research and noted that due to data limitations, ESD will not be able to assess the reasons why some participants experience better wage and employment outcomes, compared to others, as a result of the training. </a:t>
            </a:r>
          </a:p>
          <a:p>
            <a:pPr>
              <a:buFont typeface="Wingdings" panose="05000000000000000000" pitchFamily="2" charset="2"/>
              <a:buChar char="Ø"/>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24003193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047E-9202-C4B0-2CA2-BE0D8C3FEDB4}"/>
              </a:ext>
            </a:extLst>
          </p:cNvPr>
          <p:cNvSpPr>
            <a:spLocks noGrp="1"/>
          </p:cNvSpPr>
          <p:nvPr>
            <p:ph type="title"/>
          </p:nvPr>
        </p:nvSpPr>
        <p:spPr/>
        <p:txBody>
          <a:bodyPr/>
          <a:lstStyle/>
          <a:p>
            <a:r>
              <a:rPr lang="en-US" sz="3600" dirty="0">
                <a:ea typeface="+mn-lt"/>
                <a:cs typeface="+mn-lt"/>
              </a:rPr>
              <a:t>2021 ESD Net Impact Study</a:t>
            </a:r>
            <a:endParaRPr lang="en-US" dirty="0"/>
          </a:p>
        </p:txBody>
      </p:sp>
      <p:sp>
        <p:nvSpPr>
          <p:cNvPr id="3" name="Content Placeholder 2">
            <a:extLst>
              <a:ext uri="{FF2B5EF4-FFF2-40B4-BE49-F238E27FC236}">
                <a16:creationId xmlns:a16="http://schemas.microsoft.com/office/drawing/2014/main" id="{AD21890A-9F9E-105E-4136-5A2D9ECCC2FB}"/>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b="1" dirty="0">
                <a:cs typeface="Calibri"/>
                <a:hlinkClick r:id="rId2"/>
              </a:rPr>
              <a:t>ESD Study (2021)</a:t>
            </a:r>
            <a:r>
              <a:rPr lang="en-US" b="1" dirty="0">
                <a:cs typeface="Calibri"/>
              </a:rPr>
              <a:t>: </a:t>
            </a:r>
            <a:r>
              <a:rPr lang="en-US" dirty="0">
                <a:cs typeface="Calibri"/>
              </a:rPr>
              <a:t>Grouped TB participants into 15 yearly cohorts beginning in 2002 ending in 2016. Compared cohorts to suitable comparison groups.</a:t>
            </a:r>
          </a:p>
          <a:p>
            <a:pPr marL="0" indent="0">
              <a:buNone/>
            </a:pPr>
            <a:r>
              <a:rPr lang="en-US" b="1" u="sng" dirty="0">
                <a:cs typeface="Calibri"/>
              </a:rPr>
              <a:t>Key Findings</a:t>
            </a:r>
            <a:r>
              <a:rPr lang="en-US" u="sng" dirty="0">
                <a:cs typeface="Calibri"/>
              </a:rPr>
              <a:t> </a:t>
            </a:r>
          </a:p>
          <a:p>
            <a:pPr marL="457200" indent="-457200">
              <a:buFont typeface="+mj-lt"/>
              <a:buAutoNum type="arabicPeriod"/>
            </a:pPr>
            <a:r>
              <a:rPr lang="en-US" dirty="0">
                <a:cs typeface="Calibri"/>
              </a:rPr>
              <a:t>TB Program participants experience initial decreases, then increases, in the likelihood of being employed.</a:t>
            </a:r>
          </a:p>
          <a:p>
            <a:pPr marL="457200" indent="-457200">
              <a:buFont typeface="+mj-lt"/>
              <a:buAutoNum type="arabicPeriod"/>
            </a:pPr>
            <a:r>
              <a:rPr lang="en-US" dirty="0">
                <a:cs typeface="Calibri"/>
              </a:rPr>
              <a:t>The average TB program participants experience large initial decreases, then small increases, in earnings.</a:t>
            </a:r>
          </a:p>
          <a:p>
            <a:pPr marL="457200" indent="-457200">
              <a:buFont typeface="+mj-lt"/>
              <a:buAutoNum type="arabicPeriod"/>
            </a:pPr>
            <a:r>
              <a:rPr lang="en-US" dirty="0"/>
              <a:t>Young and low-income participants benefit from the TB Program</a:t>
            </a:r>
            <a:r>
              <a:rPr lang="en-US" dirty="0">
                <a:cs typeface="Calibri"/>
              </a:rPr>
              <a:t>.</a:t>
            </a:r>
          </a:p>
          <a:p>
            <a:pPr marL="457200" indent="-457200">
              <a:buFont typeface="+mj-lt"/>
              <a:buAutoNum type="arabicPeriod"/>
            </a:pPr>
            <a:r>
              <a:rPr lang="en-US" dirty="0"/>
              <a:t>TB Program participants show an increase in the probability of training after enrollment.</a:t>
            </a: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189146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ECA834-F890-5D29-640D-9CB3FAC2D0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30D577-D661-A6E4-EAE8-5A9E307B1D69}"/>
              </a:ext>
            </a:extLst>
          </p:cNvPr>
          <p:cNvSpPr>
            <a:spLocks noGrp="1"/>
          </p:cNvSpPr>
          <p:nvPr>
            <p:ph type="title"/>
          </p:nvPr>
        </p:nvSpPr>
        <p:spPr/>
        <p:txBody>
          <a:bodyPr>
            <a:normAutofit fontScale="90000"/>
          </a:bodyPr>
          <a:lstStyle/>
          <a:p>
            <a:br>
              <a:rPr lang="en-US" sz="3600" dirty="0">
                <a:ea typeface="+mn-lt"/>
                <a:cs typeface="+mn-lt"/>
              </a:rPr>
            </a:br>
            <a:r>
              <a:rPr lang="en-US" sz="3600" dirty="0">
                <a:ea typeface="+mn-lt"/>
                <a:cs typeface="+mn-lt"/>
              </a:rPr>
              <a:t>2021 JLARC Report</a:t>
            </a:r>
            <a:br>
              <a:rPr lang="en-US" sz="3600" dirty="0">
                <a:ea typeface="+mn-lt"/>
                <a:cs typeface="+mn-lt"/>
              </a:rPr>
            </a:br>
            <a:endParaRPr lang="en-US" dirty="0"/>
          </a:p>
        </p:txBody>
      </p:sp>
      <p:sp>
        <p:nvSpPr>
          <p:cNvPr id="3" name="Content Placeholder 2">
            <a:extLst>
              <a:ext uri="{FF2B5EF4-FFF2-40B4-BE49-F238E27FC236}">
                <a16:creationId xmlns:a16="http://schemas.microsoft.com/office/drawing/2014/main" id="{90D8D845-BFD6-77D5-A439-4B53BB24B32A}"/>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b="1" dirty="0">
                <a:cs typeface="Calibri"/>
                <a:hlinkClick r:id="rId2"/>
              </a:rPr>
              <a:t>Key JLARC Finding (2021)</a:t>
            </a:r>
            <a:r>
              <a:rPr lang="en-US" b="1" dirty="0">
                <a:cs typeface="Calibri"/>
              </a:rPr>
              <a:t>: </a:t>
            </a:r>
            <a:r>
              <a:rPr lang="en-US" dirty="0"/>
              <a:t>Because the Training Benefits Program is not meeting the Legislature's stated objective to enhance participants’ earning power, the Legislature should consider eliminating or modifying the Program (Based on ESD net impact study).</a:t>
            </a:r>
          </a:p>
          <a:p>
            <a:pPr marL="0" indent="0">
              <a:buNone/>
            </a:pPr>
            <a:endParaRPr lang="en-US" dirty="0"/>
          </a:p>
          <a:p>
            <a:pPr marL="0" indent="0">
              <a:buNone/>
            </a:pPr>
            <a:r>
              <a:rPr lang="en-US" b="1" dirty="0">
                <a:cs typeface="Calibri"/>
              </a:rPr>
              <a:t>Other</a:t>
            </a:r>
            <a:r>
              <a:rPr lang="en-US" dirty="0">
                <a:cs typeface="Calibri"/>
              </a:rPr>
              <a:t>: ESD has only partially implemented 2 of 4 administrative recommendations made in 2016 report:</a:t>
            </a:r>
          </a:p>
          <a:p>
            <a:pPr marL="457200" indent="-457200">
              <a:buFont typeface="+mj-lt"/>
              <a:buAutoNum type="arabicPeriod"/>
            </a:pPr>
            <a:r>
              <a:rPr lang="en-US" u="sng" dirty="0">
                <a:cs typeface="Calibri"/>
              </a:rPr>
              <a:t>Improve timeliness of decisions</a:t>
            </a:r>
            <a:r>
              <a:rPr lang="en-US" dirty="0">
                <a:cs typeface="Calibri"/>
              </a:rPr>
              <a:t>: ESD took steps to improve timeliness, but time to adjudicate continues to vary.</a:t>
            </a:r>
          </a:p>
          <a:p>
            <a:pPr marL="457200" indent="-457200">
              <a:buFont typeface="+mj-lt"/>
              <a:buAutoNum type="arabicPeriod"/>
            </a:pPr>
            <a:r>
              <a:rPr lang="en-US" u="sng" dirty="0">
                <a:cs typeface="Calibri"/>
              </a:rPr>
              <a:t>Clarify Application</a:t>
            </a:r>
            <a:r>
              <a:rPr lang="en-US" dirty="0">
                <a:cs typeface="Calibri"/>
              </a:rPr>
              <a:t>: ESD revised the application but did not change certain questions that participants found confusing.</a:t>
            </a:r>
          </a:p>
          <a:p>
            <a:pPr marL="0" indent="0">
              <a:buNone/>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22713611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5_Theme_ESDnew">
  <a:themeElements>
    <a:clrScheme name="ESD New colors">
      <a:dk1>
        <a:srgbClr val="333333"/>
      </a:dk1>
      <a:lt1>
        <a:srgbClr val="FFFFFF"/>
      </a:lt1>
      <a:dk2>
        <a:srgbClr val="666666"/>
      </a:dk2>
      <a:lt2>
        <a:srgbClr val="CCCCCC"/>
      </a:lt2>
      <a:accent1>
        <a:srgbClr val="34A2D2"/>
      </a:accent1>
      <a:accent2>
        <a:srgbClr val="0D3455"/>
      </a:accent2>
      <a:accent3>
        <a:srgbClr val="A24600"/>
      </a:accent3>
      <a:accent4>
        <a:srgbClr val="086470"/>
      </a:accent4>
      <a:accent5>
        <a:srgbClr val="669933"/>
      </a:accent5>
      <a:accent6>
        <a:srgbClr val="C9E7B1"/>
      </a:accent6>
      <a:hlink>
        <a:srgbClr val="32A3D3"/>
      </a:hlink>
      <a:folHlink>
        <a:srgbClr val="363064"/>
      </a:folHlink>
    </a:clrScheme>
    <a:fontScheme name="ESD NEW">
      <a:majorFont>
        <a:latin typeface="Century Gothic"/>
        <a:ea typeface=""/>
        <a:cs typeface=""/>
      </a:majorFont>
      <a:minorFont>
        <a:latin typeface="Calibri"/>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heme_ESDnew" id="{E28D2FAD-31A1-449D-98C4-B3916E6A18CF}" vid="{F3993A36-1CDE-4C1E-8A3E-05AB6F7BB3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149</TotalTime>
  <Words>960</Words>
  <Application>Microsoft Office PowerPoint</Application>
  <PresentationFormat>Widescreen</PresentationFormat>
  <Paragraphs>103</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Calibri</vt:lpstr>
      <vt:lpstr>Century Gothic</vt:lpstr>
      <vt:lpstr>Wingdings</vt:lpstr>
      <vt:lpstr>5_Theme_ESDnew</vt:lpstr>
      <vt:lpstr>Training Benefits Program</vt:lpstr>
      <vt:lpstr>Agenda</vt:lpstr>
      <vt:lpstr>Training Benefits Overview</vt:lpstr>
      <vt:lpstr>TB Statute: Legislative Intent</vt:lpstr>
      <vt:lpstr> TB Statute: ESD Report Requirement  </vt:lpstr>
      <vt:lpstr> TB Statute: JLARC Report Requirement  </vt:lpstr>
      <vt:lpstr>2016 ESD and JLARC Reports</vt:lpstr>
      <vt:lpstr>2021 ESD Net Impact Study</vt:lpstr>
      <vt:lpstr> 2021 JLARC Report </vt:lpstr>
      <vt:lpstr> 2021 JLARC Report: ESD Response </vt:lpstr>
      <vt:lpstr> Next Steps </vt:lpstr>
      <vt:lpstr> Stakeholder Engagement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Zeitlin, Daniel (ESD)</dc:creator>
  <cp:lastModifiedBy>Zeitlin, Daniel (ESD)</cp:lastModifiedBy>
  <cp:revision>1</cp:revision>
  <dcterms:created xsi:type="dcterms:W3CDTF">2025-01-27T17:19:11Z</dcterms:created>
  <dcterms:modified xsi:type="dcterms:W3CDTF">2025-01-27T19:48:26Z</dcterms:modified>
</cp:coreProperties>
</file>