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sldIdLst>
    <p:sldId id="256" r:id="rId2"/>
    <p:sldId id="262" r:id="rId3"/>
    <p:sldId id="259" r:id="rId4"/>
    <p:sldId id="258" r:id="rId5"/>
    <p:sldId id="264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130"/>
    <p:restoredTop sz="77823"/>
  </p:normalViewPr>
  <p:slideViewPr>
    <p:cSldViewPr snapToGrid="0">
      <p:cViewPr varScale="1">
        <p:scale>
          <a:sx n="98" d="100"/>
          <a:sy n="98" d="100"/>
        </p:scale>
        <p:origin x="64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0CD8D-AAEA-D046-8FE1-2807511270F7}" type="datetimeFigureOut">
              <a:rPr lang="en-US" smtClean="0"/>
              <a:t>2/4/25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E3511-B167-1344-8798-82BC3D8EC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152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EF in for RM </a:t>
            </a:r>
          </a:p>
          <a:p>
            <a:r>
              <a:rPr lang="en-US" dirty="0"/>
              <a:t>RM is out on medical leave, will be back for the next WEC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E3511-B167-1344-8798-82BC3D8ECC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202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UI for Striking Workers- levels the playing field for those on the strike lines</a:t>
            </a:r>
          </a:p>
          <a:p>
            <a:r>
              <a:rPr lang="en-US" dirty="0"/>
              <a:t>Child Labor On Job Sites- allows LNI to revoke minor worker permits for negligent employers</a:t>
            </a:r>
          </a:p>
          <a:p>
            <a:r>
              <a:rPr lang="en-US" dirty="0"/>
              <a:t>Child Care workforce standards- creates child care workers standards board with LNI and DCYF</a:t>
            </a:r>
          </a:p>
          <a:p>
            <a:r>
              <a:rPr lang="en-US" dirty="0"/>
              <a:t>Pubic Sector AI- Allows public workers to bargain around AI scope</a:t>
            </a:r>
          </a:p>
          <a:p>
            <a:r>
              <a:rPr lang="en-US" dirty="0"/>
              <a:t>Minimum wage and paid vacation- single, full time adult needs $25.60/</a:t>
            </a:r>
            <a:r>
              <a:rPr lang="en-US" dirty="0" err="1"/>
              <a:t>hr</a:t>
            </a:r>
            <a:endParaRPr lang="en-US" dirty="0"/>
          </a:p>
          <a:p>
            <a:r>
              <a:rPr lang="en-US" dirty="0"/>
              <a:t>Permitting and Siting- Increase efficiency and reduce backlog for permitting</a:t>
            </a:r>
          </a:p>
          <a:p>
            <a:r>
              <a:rPr lang="en-US" dirty="0"/>
              <a:t>Fund State CBA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E3511-B167-1344-8798-82BC3D8ECC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563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E3511-B167-1344-8798-82BC3D8ECC1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202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E3511-B167-1344-8798-82BC3D8ECC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862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Those with empty labor seats, scan the QR code and enter your information here.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77AAA0-9291-9D4E-A9BF-31F06EEF89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5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3E3511-B167-1344-8798-82BC3D8ECC1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401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/>
              <a:t>2/4/25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/>
              <a:t>2/4/25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/>
              <a:t>2/4/25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/>
              <a:t>2/4/25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/>
              <a:t>2/4/25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/>
              <a:t>2/4/25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/>
              <a:t>2/4/25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/>
              <a:t>2/4/25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/>
              <a:t>2/4/25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/>
              <a:t>2/4/25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/>
              <a:t>2/4/25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/>
              <a:t>2/4/25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/>
              <a:t>2/4/25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/>
              <a:t>2/4/25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/>
              <a:t>2/4/25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/>
              <a:t>2/4/25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/>
              <a:t>2/4/25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/>
              <a:t>2/4/25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slc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slc.org/workforce-developmen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s://lni.wa.gov/licensing-permits/apprenticeship/wsatc#events-calendar" TargetMode="External"/><Relationship Id="rId4" Type="http://schemas.openxmlformats.org/officeDocument/2006/relationships/hyperlink" Target="https://lni.wa.gov/licensing-permits/apprenticeship/wsatc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rmcaloon@wslc.org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&#10;&#10;Description automatically generated with medium confidence">
            <a:hlinkClick r:id="rId3"/>
            <a:extLst>
              <a:ext uri="{FF2B5EF4-FFF2-40B4-BE49-F238E27FC236}">
                <a16:creationId xmlns:a16="http://schemas.microsoft.com/office/drawing/2014/main" id="{E96D3379-FD46-0BD3-AD37-EFEBAB8074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440" y="208722"/>
            <a:ext cx="4168534" cy="138951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92CC2EC-E3AD-A1AB-FA8B-53A066E37F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925" y="2348950"/>
            <a:ext cx="8825658" cy="3329581"/>
          </a:xfrm>
        </p:spPr>
        <p:txBody>
          <a:bodyPr/>
          <a:lstStyle/>
          <a:p>
            <a:pPr algn="r"/>
            <a:r>
              <a:rPr lang="en-US" dirty="0"/>
              <a:t>Labor Liaison</a:t>
            </a:r>
            <a:br>
              <a:rPr lang="en-US" dirty="0"/>
            </a:br>
            <a:r>
              <a:rPr lang="en-US" dirty="0"/>
              <a:t>February WEC</a:t>
            </a:r>
            <a:br>
              <a:rPr lang="en-US" dirty="0"/>
            </a:br>
            <a:r>
              <a:rPr lang="en-US" sz="3600" dirty="0"/>
              <a:t>Emmanuel Flores</a:t>
            </a:r>
            <a:br>
              <a:rPr lang="en-US" sz="3600" dirty="0"/>
            </a:br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5281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00"/>
    </mc:Choice>
    <mc:Fallback xmlns="">
      <p:transition spd="slow" advTm="158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144A11D1-6963-485E-86DE-760B07434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88AF45-2C42-2C31-4751-EFBC2C7D1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823" y="629266"/>
            <a:ext cx="3116690" cy="5594554"/>
          </a:xfrm>
        </p:spPr>
        <p:txBody>
          <a:bodyPr anchor="ctr">
            <a:normAutofit/>
          </a:bodyPr>
          <a:lstStyle/>
          <a:p>
            <a:r>
              <a:rPr lang="en-US" sz="4400" dirty="0">
                <a:solidFill>
                  <a:srgbClr val="EBEBEB"/>
                </a:solidFill>
              </a:rPr>
              <a:t>Legislative </a:t>
            </a:r>
            <a:br>
              <a:rPr lang="en-US" sz="4400" dirty="0">
                <a:solidFill>
                  <a:srgbClr val="EBEBEB"/>
                </a:solidFill>
              </a:rPr>
            </a:br>
            <a:r>
              <a:rPr lang="en-US" sz="4400" dirty="0">
                <a:solidFill>
                  <a:srgbClr val="EBEBEB"/>
                </a:solidFill>
              </a:rPr>
              <a:t>Priorities </a:t>
            </a:r>
          </a:p>
        </p:txBody>
      </p:sp>
      <p:sp>
        <p:nvSpPr>
          <p:cNvPr id="26" name="Freeform 7">
            <a:extLst>
              <a:ext uri="{FF2B5EF4-FFF2-40B4-BE49-F238E27FC236}">
                <a16:creationId xmlns:a16="http://schemas.microsoft.com/office/drawing/2014/main" id="{93BDF132-E4EF-4CB3-9A12-1EB75E159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Freeform: Shape 27">
            <a:extLst>
              <a:ext uri="{FF2B5EF4-FFF2-40B4-BE49-F238E27FC236}">
                <a16:creationId xmlns:a16="http://schemas.microsoft.com/office/drawing/2014/main" id="{F8486D32-0A56-4407-A9D1-7AFC16946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73FE0C2-11C7-466D-B4BA-0330484CD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" name="Picture 3" descr="A poster of a group of people&#10;&#10;Description automatically generated">
            <a:extLst>
              <a:ext uri="{FF2B5EF4-FFF2-40B4-BE49-F238E27FC236}">
                <a16:creationId xmlns:a16="http://schemas.microsoft.com/office/drawing/2014/main" id="{D863256A-34EA-9DC3-58DA-3EEEE9587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9508" y="-2457"/>
            <a:ext cx="52502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6984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67833"/>
    </mc:Choice>
    <mc:Fallback xmlns="">
      <p:transition spd="slow" advTm="6783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46B443C-2FC2-4E2D-85B2-45096BE44F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F8595138-C2F6-4C4C-B5E4-AA951F931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640DE3A-5F37-037B-833D-8B8E675CB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WSLC Workforce Development Department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83311-EAC6-8A05-2E3A-49F27D7D2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Unemployment Insurance Navigator</a:t>
            </a:r>
          </a:p>
          <a:p>
            <a:r>
              <a:rPr lang="en-US" dirty="0">
                <a:solidFill>
                  <a:schemeClr val="bg1"/>
                </a:solidFill>
              </a:rPr>
              <a:t>Rapid Response</a:t>
            </a:r>
          </a:p>
          <a:p>
            <a:r>
              <a:rPr lang="en-US" dirty="0">
                <a:solidFill>
                  <a:schemeClr val="bg1"/>
                </a:solidFill>
              </a:rPr>
              <a:t>Direct Worker Supports</a:t>
            </a:r>
          </a:p>
          <a:p>
            <a:r>
              <a:rPr lang="en-US" dirty="0">
                <a:solidFill>
                  <a:schemeClr val="bg1"/>
                </a:solidFill>
              </a:rPr>
              <a:t>Labor </a:t>
            </a:r>
            <a:r>
              <a:rPr lang="en-US" dirty="0" err="1">
                <a:solidFill>
                  <a:schemeClr val="bg1"/>
                </a:solidFill>
              </a:rPr>
              <a:t>Liasions</a:t>
            </a:r>
            <a:r>
              <a:rPr lang="en-US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hlinkClick r:id="rId4"/>
              </a:rPr>
              <a:t>https://www.wslc.org/workforce-development/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175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633"/>
    </mc:Choice>
    <mc:Fallback xmlns="">
      <p:transition spd="slow" advTm="8663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1029CD-C49C-EE0C-F482-E8B3E9C6E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65" y="725557"/>
            <a:ext cx="6846589" cy="138522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rgbClr val="EBEBEB"/>
                </a:solidFill>
              </a:rPr>
              <a:t>Registered Apprenticeship FYI</a:t>
            </a:r>
            <a:br>
              <a:rPr lang="en-US" sz="3600" dirty="0">
                <a:solidFill>
                  <a:srgbClr val="EBEBEB"/>
                </a:solidFill>
              </a:rPr>
            </a:br>
            <a:r>
              <a:rPr lang="en-US" sz="3600" dirty="0">
                <a:solidFill>
                  <a:srgbClr val="EBEBEB"/>
                </a:solidFill>
              </a:rPr>
              <a:t>									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DF188-3764-0947-2C6A-914FA2364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076" y="1802674"/>
            <a:ext cx="6367043" cy="442114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FFFFFF"/>
                </a:solidFill>
                <a:hlinkClick r:id="rId4"/>
              </a:rPr>
              <a:t>WSATC</a:t>
            </a:r>
            <a:endParaRPr lang="en-US" sz="14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FFFFFF"/>
                </a:solidFill>
              </a:rPr>
              <a:t>Meets quarterly (Jan/April/July/Oct)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FFFFFF"/>
                </a:solidFill>
              </a:rPr>
              <a:t>Wednesday Meetings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FFFF"/>
                </a:solidFill>
              </a:rPr>
              <a:t>Day before Thursday Council meeting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FFFF"/>
                </a:solidFill>
              </a:rPr>
              <a:t>Childcare Taskforce (11am) , Apprenticeship Coordinators (1pm),  Joint Retention &amp; Recruitment Committee (2pm)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FFFF"/>
                </a:solidFill>
              </a:rPr>
              <a:t>Great way to network and connect with Registered Apprenticeship Community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rgbClr val="FFFFFF"/>
                </a:solidFill>
                <a:hlinkClick r:id="rId5"/>
              </a:rPr>
              <a:t>Upcoming dates:</a:t>
            </a:r>
            <a:endParaRPr lang="en-US" sz="1400" dirty="0">
              <a:solidFill>
                <a:srgbClr val="FFFFFF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sz="1400" dirty="0">
                <a:solidFill>
                  <a:srgbClr val="FFFFFF"/>
                </a:solidFill>
              </a:rPr>
              <a:t>April 17</a:t>
            </a:r>
            <a:r>
              <a:rPr lang="en-US" sz="1400" baseline="30000" dirty="0">
                <a:solidFill>
                  <a:srgbClr val="FFFFFF"/>
                </a:solidFill>
              </a:rPr>
              <a:t>th</a:t>
            </a:r>
            <a:r>
              <a:rPr lang="en-US" sz="1400" dirty="0">
                <a:solidFill>
                  <a:srgbClr val="FFFFFF"/>
                </a:solidFill>
              </a:rPr>
              <a:t>, TBD  </a:t>
            </a:r>
          </a:p>
          <a:p>
            <a:pPr marL="0" indent="0">
              <a:lnSpc>
                <a:spcPct val="90000"/>
              </a:lnSpc>
              <a:buNone/>
            </a:pPr>
            <a:endParaRPr lang="en-US" sz="14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FFFFFF"/>
                </a:solidFill>
              </a:rPr>
              <a:t>Registered Apprenticeship 101 Presentation available, reach out to schedule </a:t>
            </a:r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Calendar on table">
            <a:extLst>
              <a:ext uri="{FF2B5EF4-FFF2-40B4-BE49-F238E27FC236}">
                <a16:creationId xmlns:a16="http://schemas.microsoft.com/office/drawing/2014/main" id="{FFF5D519-159A-34B1-08DC-E640669B035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762" r="42929" b="-2"/>
          <a:stretch/>
        </p:blipFill>
        <p:spPr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7234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800"/>
    </mc:Choice>
    <mc:Fallback xmlns="">
      <p:transition spd="slow" advTm="408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029CD-C49C-EE0C-F482-E8B3E9C6E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0860" y="3128319"/>
            <a:ext cx="4397828" cy="332958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56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Advisory Committees</a:t>
            </a:r>
            <a:br>
              <a:rPr lang="en-US" sz="56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US" sz="56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31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Scan QR Code and Enter Advisory Committee information  </a:t>
            </a:r>
            <a:br>
              <a:rPr lang="en-US" sz="56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56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										</a:t>
            </a:r>
          </a:p>
        </p:txBody>
      </p:sp>
      <p:pic>
        <p:nvPicPr>
          <p:cNvPr id="5" name="Picture 4" descr="A qr code in a circle&#10;&#10;Description automatically generated">
            <a:extLst>
              <a:ext uri="{FF2B5EF4-FFF2-40B4-BE49-F238E27FC236}">
                <a16:creationId xmlns:a16="http://schemas.microsoft.com/office/drawing/2014/main" id="{F8F9E40B-C432-54E1-55F3-BB6E94FFC3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54" y="703489"/>
            <a:ext cx="5450557" cy="545055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343315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403F7-EB69-215F-4C30-B0868C5E8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00" y="194301"/>
            <a:ext cx="9404723" cy="1400530"/>
          </a:xfrm>
        </p:spPr>
        <p:txBody>
          <a:bodyPr/>
          <a:lstStyle/>
          <a:p>
            <a:r>
              <a:rPr lang="en-US"/>
              <a:t>Ways to Connect with the WSLC</a:t>
            </a:r>
          </a:p>
        </p:txBody>
      </p:sp>
      <p:pic>
        <p:nvPicPr>
          <p:cNvPr id="5" name="Content Placeholder 4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B0DDBC31-9E5C-625C-F300-9E4F4A5978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1276" y="3784433"/>
            <a:ext cx="4894266" cy="2549017"/>
          </a:xfrm>
        </p:spPr>
      </p:pic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6843447E-EF11-1246-29B2-FF7DD4B81E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276" y="1701026"/>
            <a:ext cx="4894266" cy="1977213"/>
          </a:xfrm>
          <a:prstGeom prst="rect">
            <a:avLst/>
          </a:prstGeom>
        </p:spPr>
      </p:pic>
      <p:pic>
        <p:nvPicPr>
          <p:cNvPr id="10" name="Picture 9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140AFB23-B011-76FE-671E-A282619FA7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0496" y="1702145"/>
            <a:ext cx="5629500" cy="33406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1721A17-E086-421E-DD50-F8E8138CBE32}"/>
              </a:ext>
            </a:extLst>
          </p:cNvPr>
          <p:cNvSpPr txBox="1"/>
          <p:nvPr/>
        </p:nvSpPr>
        <p:spPr>
          <a:xfrm>
            <a:off x="321276" y="1257301"/>
            <a:ext cx="4692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Social Media (LinkedIn &amp; Facebook):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AA6040-8E62-20B8-C071-0AA9B7FBFE07}"/>
              </a:ext>
            </a:extLst>
          </p:cNvPr>
          <p:cNvSpPr txBox="1"/>
          <p:nvPr/>
        </p:nvSpPr>
        <p:spPr>
          <a:xfrm>
            <a:off x="5730496" y="1257301"/>
            <a:ext cx="550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Quarterly Newsletter: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2F54EE-BCC6-7BC3-FC74-B6AB609F47C4}"/>
              </a:ext>
            </a:extLst>
          </p:cNvPr>
          <p:cNvSpPr txBox="1"/>
          <p:nvPr/>
        </p:nvSpPr>
        <p:spPr>
          <a:xfrm>
            <a:off x="5820032" y="5239265"/>
            <a:ext cx="5647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Send an email to </a:t>
            </a:r>
            <a:r>
              <a:rPr lang="en-US" dirty="0">
                <a:hlinkClick r:id="rId6"/>
              </a:rPr>
              <a:t>rmcaloon@wslc.org</a:t>
            </a:r>
            <a:r>
              <a:rPr lang="en-US"/>
              <a:t> to </a:t>
            </a:r>
            <a:r>
              <a:rPr lang="en-US" dirty="0"/>
              <a:t>sign up! </a:t>
            </a:r>
          </a:p>
        </p:txBody>
      </p:sp>
    </p:spTree>
    <p:extLst>
      <p:ext uri="{BB962C8B-B14F-4D97-AF65-F5344CB8AC3E}">
        <p14:creationId xmlns:p14="http://schemas.microsoft.com/office/powerpoint/2010/main" val="161076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33"/>
    </mc:Choice>
    <mc:Fallback xmlns="">
      <p:transition spd="slow" advTm="20033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210</TotalTime>
  <Words>294</Words>
  <Application>Microsoft Macintosh PowerPoint</Application>
  <PresentationFormat>Widescreen</PresentationFormat>
  <Paragraphs>43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Century Gothic</vt:lpstr>
      <vt:lpstr>Wingdings 3</vt:lpstr>
      <vt:lpstr>Ion</vt:lpstr>
      <vt:lpstr>Labor Liaison February WEC Emmanuel Flores  </vt:lpstr>
      <vt:lpstr>Legislative  Priorities </vt:lpstr>
      <vt:lpstr>WSLC Workforce Development Department </vt:lpstr>
      <vt:lpstr>Registered Apprenticeship FYI            </vt:lpstr>
      <vt:lpstr>Advisory Committees  Scan QR Code and Enter Advisory Committee information              </vt:lpstr>
      <vt:lpstr>Ways to Connect with the WSLC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 Liaison  April WEC Report  Rachel McAloon rmcaloon @wslc.org</dc:title>
  <dc:creator>Rachel McAloon</dc:creator>
  <cp:lastModifiedBy>Rachel McAloon</cp:lastModifiedBy>
  <cp:revision>23</cp:revision>
  <cp:lastPrinted>2025-02-04T17:39:14Z</cp:lastPrinted>
  <dcterms:created xsi:type="dcterms:W3CDTF">2023-04-17T02:53:39Z</dcterms:created>
  <dcterms:modified xsi:type="dcterms:W3CDTF">2025-02-04T17:58:28Z</dcterms:modified>
</cp:coreProperties>
</file>