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60" r:id="rId2"/>
    <p:sldId id="258" r:id="rId3"/>
    <p:sldId id="259" r:id="rId4"/>
    <p:sldId id="261" r:id="rId5"/>
  </p:sldIdLst>
  <p:sldSz cx="9144000" cy="6858000" type="screen4x3"/>
  <p:notesSz cx="6858000" cy="9144000"/>
  <p:embeddedFontLst>
    <p:embeddedFont>
      <p:font typeface="Libre Franklin" pitchFamily="2" charset="0"/>
      <p:regular r:id="rId7"/>
      <p:bold r:id="rId8"/>
      <p:italic r:id="rId9"/>
      <p:boldItalic r:id="rId10"/>
    </p:embeddedFont>
    <p:embeddedFont>
      <p:font typeface="Libre Franklin Medium" pitchFamily="2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g4R+j5MCaKxG3/dcSvfnOgKLNt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25" Type="http://customschemas.google.com/relationships/presentationmetadata" Target="metadata"/><Relationship Id="rId2" Type="http://schemas.openxmlformats.org/officeDocument/2006/relationships/slide" Target="slides/slide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28" Type="http://schemas.openxmlformats.org/officeDocument/2006/relationships/theme" Target="theme/theme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Sophia</a:t>
            </a:r>
            <a:r>
              <a:rPr lang="en-US" sz="1800" b="0" i="0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rPr>
              <a:t>​</a:t>
            </a:r>
            <a:endParaRPr b="0" i="0">
              <a:solidFill>
                <a:srgbClr val="44444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800" b="0" i="0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rPr>
              <a:t>​</a:t>
            </a:r>
            <a:endParaRPr b="0" i="0">
              <a:solidFill>
                <a:srgbClr val="44444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Contextualize the statement—SBCTC intends for its land acknowledgement to be a genuine action-oriented statement borne from partnership with local tribes. Our office is working with Lynn Palmanteer-Holder, SBCTC Director of Tribal Government Affairs, to collaborate with local tribal leaders to learn how our agency can support Native American students and communities and to draft a new land acknowledgement that reflects our commitment and work. </a:t>
            </a:r>
            <a:endParaRPr b="0" i="0">
              <a:solidFill>
                <a:srgbClr val="44444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51" name="Google Shape;15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>
          <a:extLst>
            <a:ext uri="{FF2B5EF4-FFF2-40B4-BE49-F238E27FC236}">
              <a16:creationId xmlns:a16="http://schemas.microsoft.com/office/drawing/2014/main" id="{0E716527-6765-F286-BD7B-D39558DD6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:notes">
            <a:extLst>
              <a:ext uri="{FF2B5EF4-FFF2-40B4-BE49-F238E27FC236}">
                <a16:creationId xmlns:a16="http://schemas.microsoft.com/office/drawing/2014/main" id="{7A8AE3B4-A697-4129-7BE6-B1EAAD856A0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Sophia</a:t>
            </a:r>
            <a:r>
              <a:rPr lang="en-US" sz="1800" b="0" i="0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rPr>
              <a:t>​</a:t>
            </a:r>
            <a:endParaRPr b="0" i="0">
              <a:solidFill>
                <a:srgbClr val="44444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800" b="0" i="0">
                <a:solidFill>
                  <a:srgbClr val="444444"/>
                </a:solidFill>
                <a:latin typeface="Calibri"/>
                <a:ea typeface="Calibri"/>
                <a:cs typeface="Calibri"/>
                <a:sym typeface="Calibri"/>
              </a:rPr>
              <a:t>​</a:t>
            </a:r>
            <a:endParaRPr b="0" i="0">
              <a:solidFill>
                <a:srgbClr val="44444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Contextualize the statement—SBCTC intends for its land acknowledgement to be a genuine action-oriented statement borne from partnership with local tribes. Our office is working with Lynn Palmanteer-Holder, SBCTC Director of Tribal Government Affairs, to collaborate with local tribal leaders to learn how our agency can support Native American students and communities and to draft a new land acknowledgement that reflects our commitment and work. </a:t>
            </a:r>
            <a:endParaRPr b="0" i="0">
              <a:solidFill>
                <a:srgbClr val="44444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51" name="Google Shape;151;p3:notes">
            <a:extLst>
              <a:ext uri="{FF2B5EF4-FFF2-40B4-BE49-F238E27FC236}">
                <a16:creationId xmlns:a16="http://schemas.microsoft.com/office/drawing/2014/main" id="{277A7C76-B0B4-57C1-D33A-E2091A03BE3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57540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>
            <a:spLocks noGrp="1"/>
          </p:cNvSpPr>
          <p:nvPr>
            <p:ph type="title"/>
          </p:nvPr>
        </p:nvSpPr>
        <p:spPr>
          <a:xfrm>
            <a:off x="536862" y="1549936"/>
            <a:ext cx="8336975" cy="797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sz="2625" b="0" i="0" u="none" strike="noStrike" cap="non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body" idx="1"/>
          </p:nvPr>
        </p:nvSpPr>
        <p:spPr>
          <a:xfrm>
            <a:off x="536862" y="2415155"/>
            <a:ext cx="8336975" cy="375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1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28" name="Google Shape;28;p18" descr="Yellow sidebar"/>
          <p:cNvSpPr/>
          <p:nvPr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50" tIns="34275" rIns="68550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Libre Franklin"/>
              <a:buNone/>
            </a:pPr>
            <a:endParaRPr sz="135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9" name="Google Shape;29;p18"/>
          <p:cNvSpPr txBox="1">
            <a:spLocks noGrp="1"/>
          </p:cNvSpPr>
          <p:nvPr>
            <p:ph type="dt" idx="10"/>
          </p:nvPr>
        </p:nvSpPr>
        <p:spPr>
          <a:xfrm>
            <a:off x="628650" y="6483930"/>
            <a:ext cx="20574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825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ftr" idx="11"/>
          </p:nvPr>
        </p:nvSpPr>
        <p:spPr>
          <a:xfrm>
            <a:off x="3028950" y="6483930"/>
            <a:ext cx="30861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825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"/>
              <a:buNone/>
              <a:defRPr sz="135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sldNum" idx="12"/>
          </p:nvPr>
        </p:nvSpPr>
        <p:spPr>
          <a:xfrm>
            <a:off x="8406246" y="6483930"/>
            <a:ext cx="46759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Libre Franklin"/>
              <a:buNone/>
              <a:defRPr sz="825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Libre Franklin"/>
              <a:buNone/>
              <a:defRPr sz="825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Libre Franklin"/>
              <a:buNone/>
              <a:defRPr sz="825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Libre Franklin"/>
              <a:buNone/>
              <a:defRPr sz="825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Libre Franklin"/>
              <a:buNone/>
              <a:defRPr sz="825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Libre Franklin"/>
              <a:buNone/>
              <a:defRPr sz="825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Libre Franklin"/>
              <a:buNone/>
              <a:defRPr sz="825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Libre Franklin"/>
              <a:buNone/>
              <a:defRPr sz="825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Libre Franklin"/>
              <a:buNone/>
              <a:defRPr sz="825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2" name="Google Shape;32;p18" descr="Header triangles pattern"/>
          <p:cNvPicPr preferRelativeResize="0"/>
          <p:nvPr/>
        </p:nvPicPr>
        <p:blipFill rotWithShape="1">
          <a:blip r:embed="rId2">
            <a:alphaModFix/>
          </a:blip>
          <a:srcRect t="42264"/>
          <a:stretch/>
        </p:blipFill>
        <p:spPr>
          <a:xfrm>
            <a:off x="6093220" y="-14051"/>
            <a:ext cx="3050780" cy="1481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2993" y="206051"/>
            <a:ext cx="2310167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ection Header">
  <p:cSld name="2_Section Header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8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0" name="Google Shape;130;p28"/>
          <p:cNvSpPr txBox="1">
            <a:spLocks noGrp="1"/>
          </p:cNvSpPr>
          <p:nvPr>
            <p:ph type="dt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31" name="Google Shape;131;p28"/>
          <p:cNvSpPr txBox="1">
            <a:spLocks noGrp="1"/>
          </p:cNvSpPr>
          <p:nvPr>
            <p:ph type="ft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32" name="Google Shape;132;p28"/>
          <p:cNvSpPr txBox="1">
            <a:spLocks noGrp="1"/>
          </p:cNvSpPr>
          <p:nvPr>
            <p:ph type="sldNum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3" name="Google Shape;133;p28"/>
          <p:cNvSpPr txBox="1"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sz="3500" b="0" i="0" u="none" strike="noStrike" cap="non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Google Shape;134;p28"/>
          <p:cNvSpPr txBox="1">
            <a:spLocks noGrp="1"/>
          </p:cNvSpPr>
          <p:nvPr>
            <p:ph type="body"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4073625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u="none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750" b="0" i="1" u="none" kern="1200" baseline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except where otherwise noted.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973916" y="6435073"/>
            <a:ext cx="480406" cy="228600"/>
            <a:chOff x="973916" y="6435073"/>
            <a:chExt cx="480406" cy="228600"/>
          </a:xfrm>
        </p:grpSpPr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916" y="6435073"/>
              <a:ext cx="228600" cy="2286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5722" y="6435073"/>
              <a:ext cx="228600" cy="228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5485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46;p20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20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20"/>
          <p:cNvSpPr txBox="1"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4800"/>
              <a:buFont typeface="Libre Franklin Medium"/>
              <a:buNone/>
              <a:defRPr sz="4800" b="0" i="0" u="none" strike="noStrike" cap="non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50" name="Google Shape;50;p20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1" name="Google Shape;51;p20"/>
          <p:cNvSpPr txBox="1">
            <a:spLocks noGrp="1"/>
          </p:cNvSpPr>
          <p:nvPr>
            <p:ph type="dt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ft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4" name="Google Shape;54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47494" y="528406"/>
            <a:ext cx="1828800" cy="4249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21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21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21"/>
          <p:cNvSpPr txBox="1"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sz="3500" b="0" i="0" u="none" strike="noStrike" cap="non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body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body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61" name="Google Shape;61;p21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2" name="Google Shape;62;p21"/>
          <p:cNvSpPr txBox="1">
            <a:spLocks noGrp="1"/>
          </p:cNvSpPr>
          <p:nvPr>
            <p:ph type="dt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63" name="Google Shape;63;p21"/>
          <p:cNvSpPr txBox="1">
            <a:spLocks noGrp="1"/>
          </p:cNvSpPr>
          <p:nvPr>
            <p:ph type="ft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64" name="Google Shape;64;p21"/>
          <p:cNvSpPr txBox="1">
            <a:spLocks noGrp="1"/>
          </p:cNvSpPr>
          <p:nvPr>
            <p:ph type="sldNum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5" name="Google Shape;65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47494" y="528406"/>
            <a:ext cx="1828800" cy="4249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22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22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2"/>
          <p:cNvSpPr txBox="1"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sz="3500" b="0" i="0" u="none" strike="noStrike" cap="non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body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body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body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74" name="Google Shape;74;p2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8" name="Google Shape;78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47494" y="528406"/>
            <a:ext cx="1828800" cy="4249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23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23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23"/>
          <p:cNvSpPr txBox="1"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sz="3500" b="0" i="0" u="none" strike="noStrike" cap="non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23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4" name="Google Shape;84;p23"/>
          <p:cNvSpPr txBox="1">
            <a:spLocks noGrp="1"/>
          </p:cNvSpPr>
          <p:nvPr>
            <p:ph type="dt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85" name="Google Shape;85;p23"/>
          <p:cNvSpPr txBox="1">
            <a:spLocks noGrp="1"/>
          </p:cNvSpPr>
          <p:nvPr>
            <p:ph type="ft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86" name="Google Shape;86;p23"/>
          <p:cNvSpPr txBox="1">
            <a:spLocks noGrp="1"/>
          </p:cNvSpPr>
          <p:nvPr>
            <p:ph type="sldNum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87" name="Google Shape;87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47494" y="528406"/>
            <a:ext cx="1828800" cy="4249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4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24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4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2" name="Google Shape;92;p24"/>
          <p:cNvSpPr txBox="1">
            <a:spLocks noGrp="1"/>
          </p:cNvSpPr>
          <p:nvPr>
            <p:ph type="dt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93" name="Google Shape;93;p24"/>
          <p:cNvSpPr txBox="1">
            <a:spLocks noGrp="1"/>
          </p:cNvSpPr>
          <p:nvPr>
            <p:ph type="ft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94" name="Google Shape;94;p24"/>
          <p:cNvSpPr txBox="1">
            <a:spLocks noGrp="1"/>
          </p:cNvSpPr>
          <p:nvPr>
            <p:ph type="sldNum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5" name="Google Shape;95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47494" y="528406"/>
            <a:ext cx="1828800" cy="4249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5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5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5"/>
          <p:cNvSpPr txBox="1"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sz="3500" b="0" i="0" u="none" strike="noStrike" cap="non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Google Shape;100;p25"/>
          <p:cNvSpPr txBox="1">
            <a:spLocks noGrp="1"/>
          </p:cNvSpPr>
          <p:nvPr>
            <p:ph type="body" idx="1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01" name="Google Shape;101;p25"/>
          <p:cNvSpPr txBox="1">
            <a:spLocks noGrp="1"/>
          </p:cNvSpPr>
          <p:nvPr>
            <p:ph type="body" idx="2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02" name="Google Shape;102;p25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03" name="Google Shape;103;p25"/>
          <p:cNvSpPr txBox="1">
            <a:spLocks noGrp="1"/>
          </p:cNvSpPr>
          <p:nvPr>
            <p:ph type="dt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04" name="Google Shape;104;p25"/>
          <p:cNvSpPr txBox="1">
            <a:spLocks noGrp="1"/>
          </p:cNvSpPr>
          <p:nvPr>
            <p:ph type="ft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05" name="Google Shape;105;p25"/>
          <p:cNvSpPr txBox="1">
            <a:spLocks noGrp="1"/>
          </p:cNvSpPr>
          <p:nvPr>
            <p:ph type="sldNum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06" name="Google Shape;106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47494" y="528406"/>
            <a:ext cx="1828800" cy="4249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6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6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6"/>
          <p:cNvSpPr txBox="1"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sz="3500" b="0" i="0" u="none" strike="noStrike" cap="non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" name="Google Shape;111;p26"/>
          <p:cNvSpPr txBox="1">
            <a:spLocks noGrp="1"/>
          </p:cNvSpPr>
          <p:nvPr>
            <p:ph type="body" idx="1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12" name="Google Shape;112;p26"/>
          <p:cNvSpPr txBox="1">
            <a:spLocks noGrp="1"/>
          </p:cNvSpPr>
          <p:nvPr>
            <p:ph type="body" idx="2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13" name="Google Shape;113;p26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4" name="Google Shape;114;p26"/>
          <p:cNvSpPr txBox="1">
            <a:spLocks noGrp="1"/>
          </p:cNvSpPr>
          <p:nvPr>
            <p:ph type="dt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15" name="Google Shape;115;p26"/>
          <p:cNvSpPr txBox="1">
            <a:spLocks noGrp="1"/>
          </p:cNvSpPr>
          <p:nvPr>
            <p:ph type="ft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16" name="Google Shape;116;p26"/>
          <p:cNvSpPr txBox="1">
            <a:spLocks noGrp="1"/>
          </p:cNvSpPr>
          <p:nvPr>
            <p:ph type="sldNum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7" name="Google Shape;117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47494" y="528406"/>
            <a:ext cx="1828800" cy="4249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Header">
  <p:cSld name="1_Section Header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7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7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7"/>
          <p:cNvSpPr txBox="1"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sz="3500" b="0" i="0" u="none" strike="noStrike" cap="non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2" name="Google Shape;122;p27"/>
          <p:cNvSpPr txBox="1"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350"/>
              <a:buFont typeface="Arial"/>
              <a:buNone/>
              <a:defRPr sz="1350" b="0" i="0" u="none" strike="noStrike" cap="non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23" name="Google Shape;123;p27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4" name="Google Shape;124;p27"/>
          <p:cNvSpPr txBox="1">
            <a:spLocks noGrp="1"/>
          </p:cNvSpPr>
          <p:nvPr>
            <p:ph type="dt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25" name="Google Shape;125;p27"/>
          <p:cNvSpPr txBox="1">
            <a:spLocks noGrp="1"/>
          </p:cNvSpPr>
          <p:nvPr>
            <p:ph type="ft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26" name="Google Shape;126;p27"/>
          <p:cNvSpPr txBox="1">
            <a:spLocks noGrp="1"/>
          </p:cNvSpPr>
          <p:nvPr>
            <p:ph type="sldNum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27" name="Google Shape;127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47494" y="528406"/>
            <a:ext cx="1828800" cy="4249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FVT/GE Update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8" y="4786635"/>
            <a:ext cx="4614862" cy="758825"/>
          </a:xfrm>
        </p:spPr>
        <p:txBody>
          <a:bodyPr/>
          <a:lstStyle/>
          <a:p>
            <a:r>
              <a:rPr lang="en-US" dirty="0"/>
              <a:t>Diana Knight</a:t>
            </a:r>
          </a:p>
          <a:p>
            <a:r>
              <a:rPr lang="en-US" dirty="0"/>
              <a:t>February 2025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"/>
          <p:cNvSpPr txBox="1">
            <a:spLocks noGrp="1"/>
          </p:cNvSpPr>
          <p:nvPr>
            <p:ph type="title"/>
          </p:nvPr>
        </p:nvSpPr>
        <p:spPr>
          <a:xfrm>
            <a:off x="536862" y="1874026"/>
            <a:ext cx="8336975" cy="597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</a:pPr>
            <a:r>
              <a:rPr lang="en-US" dirty="0"/>
              <a:t>Gainful Employment Wrap-up</a:t>
            </a:r>
            <a:endParaRPr dirty="0"/>
          </a:p>
        </p:txBody>
      </p:sp>
      <p:sp>
        <p:nvSpPr>
          <p:cNvPr id="154" name="Google Shape;154;p3"/>
          <p:cNvSpPr txBox="1">
            <a:spLocks noGrp="1"/>
          </p:cNvSpPr>
          <p:nvPr>
            <p:ph type="body" idx="1"/>
          </p:nvPr>
        </p:nvSpPr>
        <p:spPr>
          <a:xfrm>
            <a:off x="536862" y="2471829"/>
            <a:ext cx="8336925" cy="4055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noAutofit/>
          </a:bodyPr>
          <a:lstStyle/>
          <a:p>
            <a:pPr marL="381001" indent="-342900">
              <a:spcBef>
                <a:spcPts val="500"/>
              </a:spcBef>
              <a:spcAft>
                <a:spcPts val="500"/>
              </a:spcAft>
            </a:pPr>
            <a:r>
              <a:rPr lang="en-US" dirty="0"/>
              <a:t>Three queries were released in December for colleges to complete student-level reporting</a:t>
            </a:r>
          </a:p>
          <a:p>
            <a:pPr marL="381001" indent="-342900">
              <a:spcBef>
                <a:spcPts val="500"/>
              </a:spcBef>
              <a:spcAft>
                <a:spcPts val="500"/>
              </a:spcAft>
            </a:pPr>
            <a:endParaRPr lang="en-US" dirty="0"/>
          </a:p>
          <a:p>
            <a:pPr marL="381001" indent="-342900">
              <a:spcBef>
                <a:spcPts val="500"/>
              </a:spcBef>
              <a:spcAft>
                <a:spcPts val="500"/>
              </a:spcAft>
            </a:pPr>
            <a:r>
              <a:rPr lang="en-US" dirty="0"/>
              <a:t>Deadline for all reports (completer, student-level, program) was Jan 15</a:t>
            </a:r>
          </a:p>
          <a:p>
            <a:pPr marL="838201" lvl="1" indent="-342900">
              <a:spcBef>
                <a:spcPts val="500"/>
              </a:spcBef>
              <a:spcAft>
                <a:spcPts val="500"/>
              </a:spcAft>
            </a:pPr>
            <a:r>
              <a:rPr lang="en-US" sz="2100" dirty="0"/>
              <a:t>Huge lift but most colleges met the deadline</a:t>
            </a:r>
          </a:p>
          <a:p>
            <a:pPr marL="838201" lvl="1" indent="-342900">
              <a:spcBef>
                <a:spcPts val="500"/>
              </a:spcBef>
              <a:spcAft>
                <a:spcPts val="500"/>
              </a:spcAft>
            </a:pPr>
            <a:r>
              <a:rPr lang="en-US" sz="2100" dirty="0"/>
              <a:t>Lots of errors kicked back by NSLDS</a:t>
            </a:r>
          </a:p>
          <a:p>
            <a:pPr marL="838201" lvl="1" indent="-342900">
              <a:spcBef>
                <a:spcPts val="500"/>
              </a:spcBef>
              <a:spcAft>
                <a:spcPts val="500"/>
              </a:spcAft>
            </a:pPr>
            <a:endParaRPr lang="en-US" sz="2100" dirty="0"/>
          </a:p>
          <a:p>
            <a:pPr marL="381001" indent="-342900">
              <a:spcBef>
                <a:spcPts val="500"/>
              </a:spcBef>
              <a:spcAft>
                <a:spcPts val="500"/>
              </a:spcAft>
            </a:pPr>
            <a:r>
              <a:rPr lang="en-US" dirty="0"/>
              <a:t>Extension to Feb 15 for student-level reporting ONLY</a:t>
            </a:r>
          </a:p>
          <a:p>
            <a:pPr marL="838201" lvl="1" indent="-342900">
              <a:spcBef>
                <a:spcPts val="500"/>
              </a:spcBef>
              <a:spcAft>
                <a:spcPts val="500"/>
              </a:spcAft>
            </a:pPr>
            <a:r>
              <a:rPr lang="en-US" sz="2100" dirty="0"/>
              <a:t>Fixing errors or submitting data if deadline missed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>
          <a:extLst>
            <a:ext uri="{FF2B5EF4-FFF2-40B4-BE49-F238E27FC236}">
              <a16:creationId xmlns:a16="http://schemas.microsoft.com/office/drawing/2014/main" id="{A92E0532-9F66-1300-C414-127170CB17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">
            <a:extLst>
              <a:ext uri="{FF2B5EF4-FFF2-40B4-BE49-F238E27FC236}">
                <a16:creationId xmlns:a16="http://schemas.microsoft.com/office/drawing/2014/main" id="{DE4A4642-19DA-89D3-1B5A-42D2A6D1F9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6862" y="1874026"/>
            <a:ext cx="8336975" cy="597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</a:pPr>
            <a:r>
              <a:rPr lang="en-US" dirty="0"/>
              <a:t>Gainful Employment Next Steps</a:t>
            </a:r>
            <a:endParaRPr dirty="0"/>
          </a:p>
        </p:txBody>
      </p:sp>
      <p:sp>
        <p:nvSpPr>
          <p:cNvPr id="154" name="Google Shape;154;p3">
            <a:extLst>
              <a:ext uri="{FF2B5EF4-FFF2-40B4-BE49-F238E27FC236}">
                <a16:creationId xmlns:a16="http://schemas.microsoft.com/office/drawing/2014/main" id="{5D312200-6635-FC9C-739C-D71970DD6D4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36861" y="2471828"/>
            <a:ext cx="8336925" cy="4191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noAutofit/>
          </a:bodyPr>
          <a:lstStyle/>
          <a:p>
            <a:pPr marL="381001" indent="-342900">
              <a:spcBef>
                <a:spcPts val="500"/>
              </a:spcBef>
              <a:spcAft>
                <a:spcPts val="500"/>
              </a:spcAft>
            </a:pPr>
            <a:r>
              <a:rPr lang="en-US" dirty="0"/>
              <a:t>Next round opens in July and reporting is due in October</a:t>
            </a:r>
          </a:p>
          <a:p>
            <a:pPr marL="38101" indent="0">
              <a:spcBef>
                <a:spcPts val="500"/>
              </a:spcBef>
              <a:spcAft>
                <a:spcPts val="500"/>
              </a:spcAft>
              <a:buNone/>
            </a:pPr>
            <a:endParaRPr lang="en-US" dirty="0"/>
          </a:p>
          <a:p>
            <a:pPr marL="381001" indent="-342900">
              <a:spcBef>
                <a:spcPts val="500"/>
              </a:spcBef>
              <a:spcAft>
                <a:spcPts val="500"/>
              </a:spcAft>
            </a:pPr>
            <a:r>
              <a:rPr lang="en-US" dirty="0"/>
              <a:t>Query refinement (Winter/Spring quarter)</a:t>
            </a:r>
          </a:p>
          <a:p>
            <a:pPr marL="838201" lvl="1" indent="-342900">
              <a:spcBef>
                <a:spcPts val="500"/>
              </a:spcBef>
              <a:spcAft>
                <a:spcPts val="500"/>
              </a:spcAft>
            </a:pPr>
            <a:r>
              <a:rPr lang="en-US" sz="2100" dirty="0"/>
              <a:t>Group from Research and Planning Commission will assist in refining queries to streamline student data preparation</a:t>
            </a:r>
          </a:p>
          <a:p>
            <a:pPr marL="838201" lvl="1" indent="-342900">
              <a:spcBef>
                <a:spcPts val="500"/>
              </a:spcBef>
              <a:spcAft>
                <a:spcPts val="500"/>
              </a:spcAft>
            </a:pPr>
            <a:r>
              <a:rPr lang="en-US" sz="2100" dirty="0"/>
              <a:t>Development of documentation for the queries (e.g., instructions for how to use)</a:t>
            </a:r>
          </a:p>
          <a:p>
            <a:pPr marL="381001" indent="-342900">
              <a:spcBef>
                <a:spcPts val="500"/>
              </a:spcBef>
              <a:spcAft>
                <a:spcPts val="500"/>
              </a:spcAft>
            </a:pPr>
            <a:endParaRPr lang="en-US" dirty="0"/>
          </a:p>
          <a:p>
            <a:pPr marL="381001" indent="-342900">
              <a:spcBef>
                <a:spcPts val="500"/>
              </a:spcBef>
              <a:spcAft>
                <a:spcPts val="500"/>
              </a:spcAft>
            </a:pPr>
            <a:r>
              <a:rPr lang="en-US" dirty="0"/>
              <a:t>Will continue utilizing the GE/FVT listserv for official messaging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551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8650" y="1639615"/>
            <a:ext cx="7886700" cy="405460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48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rgbClr val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283</Words>
  <Application>Microsoft Office PowerPoint</Application>
  <PresentationFormat>On-screen Show (4:3)</PresentationFormat>
  <Paragraphs>27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Libre Franklin</vt:lpstr>
      <vt:lpstr>Libre Franklin Medium</vt:lpstr>
      <vt:lpstr>Arial</vt:lpstr>
      <vt:lpstr>Calibri</vt:lpstr>
      <vt:lpstr>Office Theme</vt:lpstr>
      <vt:lpstr>FVT/GE Update</vt:lpstr>
      <vt:lpstr>Gainful Employment Wrap-up</vt:lpstr>
      <vt:lpstr>Gainful Employment 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Katie Rose</dc:creator>
  <cp:lastModifiedBy>Diana Knight</cp:lastModifiedBy>
  <cp:revision>3</cp:revision>
  <dcterms:created xsi:type="dcterms:W3CDTF">2019-07-26T22:44:15Z</dcterms:created>
  <dcterms:modified xsi:type="dcterms:W3CDTF">2025-02-05T20:58:28Z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0x0101001F948E665ECF7842A8E9F6A6D42CD1A8</vt:lpwstr>
  </property>
  <property fmtid="{D5CDD505-2E9C-101B-9397-08002B2CF9AE}" pid="3" name="_dlc_DocIdItemGuid">
    <vt:lpwstr>66812957-2943-4b4e-a31a-793b914714f7</vt:lpwstr>
  </property>
</Properties>
</file>