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9" r:id="rId4"/>
  </p:sldMasterIdLst>
  <p:notesMasterIdLst>
    <p:notesMasterId r:id="rId39"/>
  </p:notesMasterIdLst>
  <p:handoutMasterIdLst>
    <p:handoutMasterId r:id="rId40"/>
  </p:handoutMasterIdLst>
  <p:sldIdLst>
    <p:sldId id="259" r:id="rId5"/>
    <p:sldId id="451" r:id="rId6"/>
    <p:sldId id="360" r:id="rId7"/>
    <p:sldId id="477" r:id="rId8"/>
    <p:sldId id="499" r:id="rId9"/>
    <p:sldId id="454" r:id="rId10"/>
    <p:sldId id="355" r:id="rId11"/>
    <p:sldId id="390" r:id="rId12"/>
    <p:sldId id="498" r:id="rId13"/>
    <p:sldId id="458" r:id="rId14"/>
    <p:sldId id="504" r:id="rId15"/>
    <p:sldId id="467" r:id="rId16"/>
    <p:sldId id="472" r:id="rId17"/>
    <p:sldId id="480" r:id="rId18"/>
    <p:sldId id="481" r:id="rId19"/>
    <p:sldId id="358" r:id="rId20"/>
    <p:sldId id="382" r:id="rId21"/>
    <p:sldId id="500" r:id="rId22"/>
    <p:sldId id="396" r:id="rId23"/>
    <p:sldId id="459" r:id="rId24"/>
    <p:sldId id="456" r:id="rId25"/>
    <p:sldId id="407" r:id="rId26"/>
    <p:sldId id="405" r:id="rId27"/>
    <p:sldId id="503" r:id="rId28"/>
    <p:sldId id="356" r:id="rId29"/>
    <p:sldId id="340" r:id="rId30"/>
    <p:sldId id="455" r:id="rId31"/>
    <p:sldId id="506" r:id="rId32"/>
    <p:sldId id="463" r:id="rId33"/>
    <p:sldId id="464" r:id="rId34"/>
    <p:sldId id="465" r:id="rId35"/>
    <p:sldId id="263" r:id="rId36"/>
    <p:sldId id="505" r:id="rId37"/>
    <p:sldId id="507" r:id="rId38"/>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407DC275-7A2B-F5FB-1F81-4D2F7ED52EEB}" name="William Belden" initials="WB" userId="S::wbelden@sbctc.edu::bc4b5dc7-8207-46ac-b5ce-0e58659641bb" providerId="AD"/>
  <p188:author id="{332AAAEC-9657-9037-0478-BC33105D90C5}" name="Genevieve Howard" initials="GH" userId="S::ghoward@sbctc.edu::4ab22cc7-ab2e-4640-9d0c-62dc461fe94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C18B"/>
    <a:srgbClr val="003764"/>
    <a:srgbClr val="C3C6C8"/>
    <a:srgbClr val="65CBC9"/>
    <a:srgbClr val="FE9700"/>
    <a:srgbClr val="0071CE"/>
    <a:srgbClr val="E6E6E6"/>
    <a:srgbClr val="F4CD00"/>
    <a:srgbClr val="FFB5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B6C7E0-CE25-D08E-884D-280E89D6813C}" v="4" dt="2026-10-13T16:23:28.826"/>
    <p1510:client id="{4B34F292-7FBD-998F-552B-7E375813F05F}" v="20" dt="2026-10-13T14:30:47.748"/>
    <p1510:client id="{AF36EEE3-C190-7737-E552-033CD9C9B603}" v="67" dt="2026-10-13T16:12:59.7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434"/>
          </a:xfrm>
          <a:prstGeom prst="rect">
            <a:avLst/>
          </a:prstGeom>
        </p:spPr>
        <p:txBody>
          <a:bodyPr vert="horz" lIns="91440" tIns="45720" rIns="91440" bIns="45720" rtlCol="0"/>
          <a:lstStyle>
            <a:lvl1pPr algn="r">
              <a:defRPr sz="1200"/>
            </a:lvl1pPr>
          </a:lstStyle>
          <a:p>
            <a:fld id="{7DA7D8E9-3331-4291-9F17-3FF41B935400}" type="datetimeFigureOut">
              <a:rPr lang="en-US" smtClean="0"/>
              <a:t>10/13/2026</a:t>
            </a:fld>
            <a:endParaRPr lang="en-US"/>
          </a:p>
        </p:txBody>
      </p:sp>
      <p:sp>
        <p:nvSpPr>
          <p:cNvPr id="4" name="Footer Placeholder 3"/>
          <p:cNvSpPr>
            <a:spLocks noGrp="1"/>
          </p:cNvSpPr>
          <p:nvPr>
            <p:ph type="ftr" sz="quarter" idx="2"/>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6433"/>
          </a:xfrm>
          <a:prstGeom prst="rect">
            <a:avLst/>
          </a:prstGeom>
        </p:spPr>
        <p:txBody>
          <a:bodyPr vert="horz" lIns="91440" tIns="45720" rIns="91440" bIns="45720" rtlCol="0" anchor="b"/>
          <a:lstStyle>
            <a:lvl1pPr algn="r">
              <a:defRPr sz="1200"/>
            </a:lvl1pPr>
          </a:lstStyle>
          <a:p>
            <a:fld id="{4D60C177-458E-4ECB-97EC-7EDCBA19DAB6}" type="slidenum">
              <a:rPr lang="en-US" smtClean="0"/>
              <a:t>‹#›</a:t>
            </a:fld>
            <a:endParaRPr lang="en-US"/>
          </a:p>
        </p:txBody>
      </p:sp>
    </p:spTree>
    <p:extLst>
      <p:ext uri="{BB962C8B-B14F-4D97-AF65-F5344CB8AC3E}">
        <p14:creationId xmlns:p14="http://schemas.microsoft.com/office/powerpoint/2010/main" val="2609931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5A6DBB64-96D6-42B0-8680-D8E44BBF474E}" type="datetimeFigureOut">
              <a:rPr lang="en-US" smtClean="0"/>
              <a:t>10/13/2026</a:t>
            </a:fld>
            <a:endParaRPr lang="en-US"/>
          </a:p>
        </p:txBody>
      </p:sp>
      <p:sp>
        <p:nvSpPr>
          <p:cNvPr id="4" name="Slide Image Placeholder 3"/>
          <p:cNvSpPr>
            <a:spLocks noGrp="1" noRot="1" noChangeAspect="1"/>
          </p:cNvSpPr>
          <p:nvPr>
            <p:ph type="sldImg" idx="2"/>
          </p:nvPr>
        </p:nvSpPr>
        <p:spPr>
          <a:xfrm>
            <a:off x="13382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87384A02-D147-49A8-A06D-A5C08FF69055}" type="slidenum">
              <a:rPr lang="en-US" smtClean="0"/>
              <a:t>‹#›</a:t>
            </a:fld>
            <a:endParaRPr lang="en-US"/>
          </a:p>
        </p:txBody>
      </p:sp>
    </p:spTree>
    <p:extLst>
      <p:ext uri="{BB962C8B-B14F-4D97-AF65-F5344CB8AC3E}">
        <p14:creationId xmlns:p14="http://schemas.microsoft.com/office/powerpoint/2010/main" val="1534694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mailto:dknight@sbctc.edu"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384A02-D147-49A8-A06D-A5C08FF69055}" type="slidenum">
              <a:rPr lang="en-US" smtClean="0"/>
              <a:t>1</a:t>
            </a:fld>
            <a:endParaRPr lang="en-US"/>
          </a:p>
        </p:txBody>
      </p:sp>
    </p:spTree>
    <p:extLst>
      <p:ext uri="{BB962C8B-B14F-4D97-AF65-F5344CB8AC3E}">
        <p14:creationId xmlns:p14="http://schemas.microsoft.com/office/powerpoint/2010/main" val="4162864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384A02-D147-49A8-A06D-A5C08FF69055}" type="slidenum">
              <a:rPr lang="en-US" smtClean="0"/>
              <a:t>2</a:t>
            </a:fld>
            <a:endParaRPr lang="en-US"/>
          </a:p>
        </p:txBody>
      </p:sp>
    </p:spTree>
    <p:extLst>
      <p:ext uri="{BB962C8B-B14F-4D97-AF65-F5344CB8AC3E}">
        <p14:creationId xmlns:p14="http://schemas.microsoft.com/office/powerpoint/2010/main" val="3441069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9DEBB-CA57-1F56-B144-41B097E74B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A1A313-D32F-C965-2EDE-5D9A84CC35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5F0D54-C342-DEC8-49E4-0E295E37821A}"/>
              </a:ext>
            </a:extLst>
          </p:cNvPr>
          <p:cNvSpPr>
            <a:spLocks noGrp="1"/>
          </p:cNvSpPr>
          <p:nvPr>
            <p:ph type="body" idx="1"/>
          </p:nvPr>
        </p:nvSpPr>
        <p:spPr/>
        <p:txBody>
          <a:bodyPr/>
          <a:lstStyle/>
          <a:p>
            <a:endParaRPr lang="en-US" sz="1200" b="0" i="0" u="none" strike="noStrike"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F07B5194-7BAC-DEAF-14E3-80DF700E4FFF}"/>
              </a:ext>
            </a:extLst>
          </p:cNvPr>
          <p:cNvSpPr>
            <a:spLocks noGrp="1"/>
          </p:cNvSpPr>
          <p:nvPr>
            <p:ph type="sldNum" sz="quarter" idx="10"/>
          </p:nvPr>
        </p:nvSpPr>
        <p:spPr/>
        <p:txBody>
          <a:bodyPr/>
          <a:lstStyle/>
          <a:p>
            <a:fld id="{87384A02-D147-49A8-A06D-A5C08FF69055}" type="slidenum">
              <a:rPr lang="en-US" smtClean="0"/>
              <a:t>10</a:t>
            </a:fld>
            <a:endParaRPr lang="en-US"/>
          </a:p>
        </p:txBody>
      </p:sp>
    </p:spTree>
    <p:extLst>
      <p:ext uri="{BB962C8B-B14F-4D97-AF65-F5344CB8AC3E}">
        <p14:creationId xmlns:p14="http://schemas.microsoft.com/office/powerpoint/2010/main" val="870259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D850B-3006-FFCF-43AA-FA149AAD21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2C28D6-9004-0E41-5335-C6BC5DC506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F3758C-7308-EB76-A75C-6D31CBF07666}"/>
              </a:ext>
            </a:extLst>
          </p:cNvPr>
          <p:cNvSpPr>
            <a:spLocks noGrp="1"/>
          </p:cNvSpPr>
          <p:nvPr>
            <p:ph type="body" idx="1"/>
          </p:nvPr>
        </p:nvSpPr>
        <p:spPr/>
        <p:txBody>
          <a:bodyPr/>
          <a:lstStyle/>
          <a:p>
            <a:endParaRPr lang="en-US" sz="1200" b="0" i="0" u="none" strike="noStrike"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FF3ECC4A-7EDB-E804-0C01-103B1030AE73}"/>
              </a:ext>
            </a:extLst>
          </p:cNvPr>
          <p:cNvSpPr>
            <a:spLocks noGrp="1"/>
          </p:cNvSpPr>
          <p:nvPr>
            <p:ph type="sldNum" sz="quarter" idx="10"/>
          </p:nvPr>
        </p:nvSpPr>
        <p:spPr/>
        <p:txBody>
          <a:bodyPr/>
          <a:lstStyle/>
          <a:p>
            <a:fld id="{87384A02-D147-49A8-A06D-A5C08FF69055}" type="slidenum">
              <a:rPr lang="en-US" smtClean="0"/>
              <a:t>12</a:t>
            </a:fld>
            <a:endParaRPr lang="en-US"/>
          </a:p>
        </p:txBody>
      </p:sp>
    </p:spTree>
    <p:extLst>
      <p:ext uri="{BB962C8B-B14F-4D97-AF65-F5344CB8AC3E}">
        <p14:creationId xmlns:p14="http://schemas.microsoft.com/office/powerpoint/2010/main" val="3418081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Benefits Navigators will begin reporting on the navigation data this June in preparation for the legislative report due 12/25</a:t>
            </a:r>
          </a:p>
          <a:p>
            <a:endParaRPr lang="en-US">
              <a:ea typeface="Calibri"/>
              <a:cs typeface="Calibri"/>
            </a:endParaRPr>
          </a:p>
          <a:p>
            <a:r>
              <a:rPr lang="en-US">
                <a:ea typeface="Calibri"/>
                <a:cs typeface="Calibri"/>
              </a:rPr>
              <a:t>Participating Colleges in the Benefits promotion pilot are starting to launch their targeted efforts to conduct outreach to low-income students</a:t>
            </a:r>
          </a:p>
          <a:p>
            <a:r>
              <a:rPr lang="en-US">
                <a:ea typeface="Calibri"/>
                <a:cs typeface="Calibri"/>
              </a:rPr>
              <a:t>Winter learning community is 2/25, where we will have the opportunity for practice exchange</a:t>
            </a:r>
          </a:p>
          <a:p>
            <a:endParaRPr lang="en-US">
              <a:ea typeface="Calibri"/>
              <a:cs typeface="Calibri"/>
            </a:endParaRPr>
          </a:p>
          <a:p>
            <a:r>
              <a:rPr lang="en-US"/>
              <a:t>SBCTC research has offered to assist any college that needs support in matching student list data with contact information.  </a:t>
            </a:r>
            <a:r>
              <a:rPr lang="en-US" b="1"/>
              <a:t>You can reach Diana at </a:t>
            </a:r>
            <a:r>
              <a:rPr lang="en-US" b="1" u="sng">
                <a:hlinkClick r:id="rId3"/>
              </a:rPr>
              <a:t>dknight@sbctc.edu</a:t>
            </a:r>
            <a:r>
              <a:rPr lang="en-US" b="1"/>
              <a:t>.</a:t>
            </a:r>
            <a:r>
              <a:rPr lang="en-US"/>
              <a:t> </a:t>
            </a:r>
            <a:endParaRPr lang="en-US">
              <a:ea typeface="Calibri"/>
              <a:cs typeface="Calibri"/>
            </a:endParaRPr>
          </a:p>
        </p:txBody>
      </p:sp>
      <p:sp>
        <p:nvSpPr>
          <p:cNvPr id="4" name="Slide Number Placeholder 3"/>
          <p:cNvSpPr>
            <a:spLocks noGrp="1"/>
          </p:cNvSpPr>
          <p:nvPr>
            <p:ph type="sldNum" sz="quarter" idx="5"/>
          </p:nvPr>
        </p:nvSpPr>
        <p:spPr/>
        <p:txBody>
          <a:bodyPr/>
          <a:lstStyle/>
          <a:p>
            <a:fld id="{87384A02-D147-49A8-A06D-A5C08FF69055}" type="slidenum">
              <a:rPr lang="en-US" smtClean="0"/>
              <a:t>20</a:t>
            </a:fld>
            <a:endParaRPr lang="en-US"/>
          </a:p>
        </p:txBody>
      </p:sp>
    </p:spTree>
    <p:extLst>
      <p:ext uri="{BB962C8B-B14F-4D97-AF65-F5344CB8AC3E}">
        <p14:creationId xmlns:p14="http://schemas.microsoft.com/office/powerpoint/2010/main" val="379791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Survey release is going to be delayed. Fiscal is working through quarterly invoice approvals – if you have had your invoice returned, we has that you pretty please get that turned back in asap. </a:t>
            </a:r>
          </a:p>
          <a:p>
            <a:endParaRPr lang="en-US">
              <a:ea typeface="Calibri"/>
              <a:cs typeface="Calibri"/>
            </a:endParaRPr>
          </a:p>
          <a:p>
            <a:r>
              <a:rPr lang="en-US">
                <a:ea typeface="Calibri"/>
                <a:cs typeface="Calibri"/>
              </a:rPr>
              <a:t>Our team will follow up with colleges early next week with an updated survey time line. We are sorry for this inconvenience. </a:t>
            </a:r>
          </a:p>
          <a:p>
            <a:endParaRPr lang="en-US">
              <a:ea typeface="Calibri"/>
              <a:cs typeface="Calibri"/>
            </a:endParaRPr>
          </a:p>
          <a:p>
            <a:r>
              <a:rPr lang="en-US">
                <a:ea typeface="Calibri"/>
                <a:cs typeface="Calibri"/>
              </a:rPr>
              <a:t>First quarter billing  - SSP team brought together a few colleges to discuss queries in use, better understand how colleges are developing their invoices, and make recommendations. Our next steps are working with our </a:t>
            </a:r>
            <a:r>
              <a:rPr lang="en-US" err="1">
                <a:ea typeface="Calibri"/>
                <a:cs typeface="Calibri"/>
              </a:rPr>
              <a:t>ctcLink</a:t>
            </a:r>
            <a:r>
              <a:rPr lang="en-US">
                <a:ea typeface="Calibri"/>
                <a:cs typeface="Calibri"/>
              </a:rPr>
              <a:t> colleagues on BFET specific queries for colleges to utilize.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87384A02-D147-49A8-A06D-A5C08FF69055}" type="slidenum">
              <a:rPr lang="en-US" smtClean="0"/>
              <a:t>21</a:t>
            </a:fld>
            <a:endParaRPr lang="en-US"/>
          </a:p>
        </p:txBody>
      </p:sp>
    </p:spTree>
    <p:extLst>
      <p:ext uri="{BB962C8B-B14F-4D97-AF65-F5344CB8AC3E}">
        <p14:creationId xmlns:p14="http://schemas.microsoft.com/office/powerpoint/2010/main" val="4278494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Survey is in development and we are working on readying for release. You can expect mid-</a:t>
            </a:r>
            <a:r>
              <a:rPr lang="en-US" err="1">
                <a:ea typeface="Calibri"/>
                <a:cs typeface="Calibri"/>
              </a:rPr>
              <a:t>feb.</a:t>
            </a:r>
            <a:r>
              <a:rPr lang="en-US">
                <a:ea typeface="Calibri"/>
                <a:cs typeface="Calibri"/>
              </a:rPr>
              <a:t> </a:t>
            </a:r>
          </a:p>
          <a:p>
            <a:endParaRPr lang="en-US">
              <a:ea typeface="Calibri"/>
              <a:cs typeface="Calibri"/>
            </a:endParaRPr>
          </a:p>
          <a:p>
            <a:r>
              <a:rPr lang="en-US">
                <a:ea typeface="Calibri"/>
                <a:cs typeface="Calibri"/>
              </a:rPr>
              <a:t>Thank you to colleges for working with SSP team to cleanup the approved inventory. Once our team has made all the updates provided by the colleges, we will be working on cleaning up the health care inventory and readying that to be merged with general OG inventory. The goal is to have 1 inventory that is up-to-date, and tracks approvals. </a:t>
            </a:r>
          </a:p>
          <a:p>
            <a:endParaRPr lang="en-US">
              <a:ea typeface="Calibri"/>
              <a:cs typeface="Calibri"/>
            </a:endParaRPr>
          </a:p>
          <a:p>
            <a:r>
              <a:rPr lang="en-US">
                <a:ea typeface="Calibri"/>
                <a:cs typeface="Calibri"/>
              </a:rPr>
              <a:t>We know that years ago, OG providers used to receive data on their OG program. We are working with research staff to understand what data is being collected on OG and how we can build processes to access, analyze, and share the data with Colleges again. Our goal is to begin the next program year with college data. </a:t>
            </a:r>
          </a:p>
        </p:txBody>
      </p:sp>
      <p:sp>
        <p:nvSpPr>
          <p:cNvPr id="4" name="Slide Number Placeholder 3"/>
          <p:cNvSpPr>
            <a:spLocks noGrp="1"/>
          </p:cNvSpPr>
          <p:nvPr>
            <p:ph type="sldNum" sz="quarter" idx="5"/>
          </p:nvPr>
        </p:nvSpPr>
        <p:spPr/>
        <p:txBody>
          <a:bodyPr/>
          <a:lstStyle/>
          <a:p>
            <a:fld id="{87384A02-D147-49A8-A06D-A5C08FF69055}" type="slidenum">
              <a:rPr lang="en-US" smtClean="0"/>
              <a:t>22</a:t>
            </a:fld>
            <a:endParaRPr lang="en-US"/>
          </a:p>
        </p:txBody>
      </p:sp>
    </p:spTree>
    <p:extLst>
      <p:ext uri="{BB962C8B-B14F-4D97-AF65-F5344CB8AC3E}">
        <p14:creationId xmlns:p14="http://schemas.microsoft.com/office/powerpoint/2010/main" val="2451774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Notice of important dates</a:t>
            </a:r>
          </a:p>
          <a:p>
            <a:r>
              <a:rPr lang="en-US">
                <a:ea typeface="Calibri"/>
                <a:cs typeface="Calibri"/>
              </a:rPr>
              <a:t>Welcome to our last two colleges to come onto SSEH! Bates and South Seattle are running planning grants this year and will beginning FY26 with full SSEH programs. </a:t>
            </a:r>
          </a:p>
          <a:p>
            <a:r>
              <a:rPr lang="en-US">
                <a:ea typeface="Calibri"/>
                <a:cs typeface="Calibri"/>
              </a:rPr>
              <a:t>Welcome to Shoreline, Spokane Falls, and </a:t>
            </a:r>
            <a:r>
              <a:rPr lang="en-US" err="1">
                <a:ea typeface="Calibri"/>
                <a:cs typeface="Calibri"/>
              </a:rPr>
              <a:t>Wentachee</a:t>
            </a:r>
            <a:r>
              <a:rPr lang="en-US">
                <a:ea typeface="Calibri"/>
                <a:cs typeface="Calibri"/>
              </a:rPr>
              <a:t> Valley to SEAG. These three colleges are running planning grants this year and will beginning FY26 with full SEAG programs.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87384A02-D147-49A8-A06D-A5C08FF69055}" type="slidenum">
              <a:rPr lang="en-US" smtClean="0"/>
              <a:t>23</a:t>
            </a:fld>
            <a:endParaRPr lang="en-US"/>
          </a:p>
        </p:txBody>
      </p:sp>
    </p:spTree>
    <p:extLst>
      <p:ext uri="{BB962C8B-B14F-4D97-AF65-F5344CB8AC3E}">
        <p14:creationId xmlns:p14="http://schemas.microsoft.com/office/powerpoint/2010/main" val="4206938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i="1"/>
              <a:t>A 2-career model</a:t>
            </a:r>
          </a:p>
          <a:p>
            <a:pPr marL="0" indent="0">
              <a:buNone/>
            </a:pPr>
            <a:r>
              <a:rPr lang="en-US" i="1"/>
              <a:t>UGRD Career: workforce-oriented noncredit, alongside credit instruction</a:t>
            </a:r>
          </a:p>
          <a:p>
            <a:pPr marL="0" indent="0">
              <a:buNone/>
            </a:pPr>
            <a:r>
              <a:rPr lang="en-US" i="1"/>
              <a:t>CNED Career: personal enrichment offerings, unchanged</a:t>
            </a:r>
          </a:p>
          <a:p>
            <a:endParaRPr lang="en-US"/>
          </a:p>
        </p:txBody>
      </p:sp>
      <p:sp>
        <p:nvSpPr>
          <p:cNvPr id="4" name="Slide Number Placeholder 3"/>
          <p:cNvSpPr>
            <a:spLocks noGrp="1"/>
          </p:cNvSpPr>
          <p:nvPr>
            <p:ph type="sldNum" sz="quarter" idx="5"/>
          </p:nvPr>
        </p:nvSpPr>
        <p:spPr/>
        <p:txBody>
          <a:bodyPr/>
          <a:lstStyle/>
          <a:p>
            <a:fld id="{87384A02-D147-49A8-A06D-A5C08FF69055}" type="slidenum">
              <a:rPr lang="en-US" smtClean="0"/>
              <a:t>32</a:t>
            </a:fld>
            <a:endParaRPr lang="en-US"/>
          </a:p>
        </p:txBody>
      </p:sp>
    </p:spTree>
    <p:extLst>
      <p:ext uri="{BB962C8B-B14F-4D97-AF65-F5344CB8AC3E}">
        <p14:creationId xmlns:p14="http://schemas.microsoft.com/office/powerpoint/2010/main" val="12374027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Cover Triangle Pattern"/>
          <p:cNvPicPr>
            <a:picLocks noChangeAspect="1"/>
          </p:cNvPicPr>
          <p:nvPr userDrawn="1"/>
        </p:nvPicPr>
        <p:blipFill rotWithShape="1">
          <a:blip r:embed="rId2" cstate="print">
            <a:extLst>
              <a:ext uri="{28A0092B-C50C-407E-A947-70E740481C1C}">
                <a14:useLocalDpi xmlns:a14="http://schemas.microsoft.com/office/drawing/2010/main" val="0"/>
              </a:ext>
            </a:extLst>
          </a:blip>
          <a:srcRect t="12978"/>
          <a:stretch/>
        </p:blipFill>
        <p:spPr>
          <a:xfrm>
            <a:off x="2317814" y="0"/>
            <a:ext cx="6829477" cy="3749964"/>
          </a:xfrm>
          <a:prstGeom prst="rect">
            <a:avLst/>
          </a:prstGeom>
        </p:spPr>
      </p:pic>
      <p:sp>
        <p:nvSpPr>
          <p:cNvPr id="13" name="Title 1"/>
          <p:cNvSpPr>
            <a:spLocks noGrp="1"/>
          </p:cNvSpPr>
          <p:nvPr>
            <p:ph type="title" hasCustomPrompt="1"/>
          </p:nvPr>
        </p:nvSpPr>
        <p:spPr>
          <a:xfrm>
            <a:off x="369889" y="3863687"/>
            <a:ext cx="8336975" cy="999259"/>
          </a:xfrm>
          <a:prstGeom prst="rect">
            <a:avLst/>
          </a:prstGeom>
        </p:spPr>
        <p:txBody>
          <a:bodyPr/>
          <a:lstStyle>
            <a:lvl1pPr>
              <a:defRPr sz="3600" cap="all" baseline="0">
                <a:solidFill>
                  <a:srgbClr val="003764"/>
                </a:solidFill>
              </a:defRPr>
            </a:lvl1pPr>
          </a:lstStyle>
          <a:p>
            <a:r>
              <a:rPr lang="en-US"/>
              <a:t>Title slide</a:t>
            </a:r>
          </a:p>
        </p:txBody>
      </p:sp>
      <p:sp>
        <p:nvSpPr>
          <p:cNvPr id="10" name="Subtitle 2"/>
          <p:cNvSpPr>
            <a:spLocks noGrp="1"/>
          </p:cNvSpPr>
          <p:nvPr>
            <p:ph type="subTitle" idx="1" hasCustomPrompt="1"/>
          </p:nvPr>
        </p:nvSpPr>
        <p:spPr>
          <a:xfrm>
            <a:off x="370608" y="4976665"/>
            <a:ext cx="8388928" cy="679016"/>
          </a:xfrm>
          <a:prstGeom prst="rect">
            <a:avLst/>
          </a:prstGeom>
        </p:spPr>
        <p:txBody>
          <a:bodyPr/>
          <a:lstStyle>
            <a:lvl1pPr marL="0" indent="0" algn="l">
              <a:buNone/>
              <a:defRPr sz="2625" b="0" i="0" baseline="0">
                <a:solidFill>
                  <a:srgbClr val="003764"/>
                </a:solidFill>
                <a:latin typeface="+mj-lt"/>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Subheading</a:t>
            </a:r>
          </a:p>
        </p:txBody>
      </p:sp>
      <p:sp>
        <p:nvSpPr>
          <p:cNvPr id="19" name="Text Placeholder 18"/>
          <p:cNvSpPr>
            <a:spLocks noGrp="1"/>
          </p:cNvSpPr>
          <p:nvPr>
            <p:ph type="body" sz="quarter" idx="10" hasCustomPrompt="1"/>
          </p:nvPr>
        </p:nvSpPr>
        <p:spPr>
          <a:xfrm>
            <a:off x="369888" y="5769404"/>
            <a:ext cx="4614862" cy="758825"/>
          </a:xfrm>
          <a:prstGeom prst="rect">
            <a:avLst/>
          </a:prstGeom>
        </p:spPr>
        <p:txBody>
          <a:bodyPr/>
          <a:lstStyle>
            <a:lvl1pPr marL="0" indent="0">
              <a:buNone/>
              <a:defRPr sz="1500" baseline="0">
                <a:solidFill>
                  <a:srgbClr val="003764"/>
                </a:solidFill>
              </a:defRPr>
            </a:lvl1pPr>
          </a:lstStyle>
          <a:p>
            <a:pPr lvl="0"/>
            <a:r>
              <a:rPr lang="en-US"/>
              <a:t>Presenter(s)</a:t>
            </a:r>
            <a:br>
              <a:rPr lang="en-US"/>
            </a:br>
            <a:r>
              <a:rPr lang="en-US"/>
              <a:t>Month Day, Year</a:t>
            </a:r>
          </a:p>
        </p:txBody>
      </p:sp>
    </p:spTree>
    <p:extLst>
      <p:ext uri="{BB962C8B-B14F-4D97-AF65-F5344CB8AC3E}">
        <p14:creationId xmlns:p14="http://schemas.microsoft.com/office/powerpoint/2010/main" val="2854638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1" name="Picture 10"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6"/>
            <a:ext cx="3286396" cy="1231537"/>
          </a:xfrm>
          <a:prstGeom prst="rect">
            <a:avLst/>
          </a:prstGeom>
        </p:spPr>
      </p:pic>
      <p:pic>
        <p:nvPicPr>
          <p:cNvPr id="12" name="Picture 11"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2"/>
            <a:ext cx="4067706" cy="1481791"/>
          </a:xfrm>
          <a:prstGeom prst="rect">
            <a:avLst/>
          </a:prstGeom>
        </p:spPr>
      </p:pic>
      <p:sp>
        <p:nvSpPr>
          <p:cNvPr id="14" name="Title 1"/>
          <p:cNvSpPr>
            <a:spLocks noGrp="1"/>
          </p:cNvSpPr>
          <p:nvPr>
            <p:ph type="title"/>
          </p:nvPr>
        </p:nvSpPr>
        <p:spPr>
          <a:xfrm>
            <a:off x="536861" y="1549936"/>
            <a:ext cx="8336975" cy="797070"/>
          </a:xfrm>
          <a:prstGeom prst="rect">
            <a:avLst/>
          </a:prstGeom>
        </p:spPr>
        <p:txBody>
          <a:bodyPr/>
          <a:lstStyle>
            <a:lvl1pPr>
              <a:defRPr sz="2625" cap="all" baseline="0">
                <a:solidFill>
                  <a:srgbClr val="003764"/>
                </a:solidFill>
              </a:defRPr>
            </a:lvl1pPr>
          </a:lstStyle>
          <a:p>
            <a:r>
              <a:rPr lang="en-US"/>
              <a:t>Click to edit Master title style</a:t>
            </a:r>
          </a:p>
        </p:txBody>
      </p:sp>
      <p:sp>
        <p:nvSpPr>
          <p:cNvPr id="15" name="Content Placeholder 2"/>
          <p:cNvSpPr>
            <a:spLocks noGrp="1"/>
          </p:cNvSpPr>
          <p:nvPr>
            <p:ph idx="1"/>
          </p:nvPr>
        </p:nvSpPr>
        <p:spPr>
          <a:xfrm>
            <a:off x="536861" y="2415155"/>
            <a:ext cx="8336975" cy="3757046"/>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descr="Yellow sidebar"/>
          <p:cNvSpPr/>
          <p:nvPr userDrawn="1"/>
        </p:nvSpPr>
        <p:spPr>
          <a:xfrm>
            <a:off x="1"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Date Placeholder 3"/>
          <p:cNvSpPr>
            <a:spLocks noGrp="1"/>
          </p:cNvSpPr>
          <p:nvPr>
            <p:ph type="dt" sz="half" idx="10"/>
          </p:nvPr>
        </p:nvSpPr>
        <p:spPr>
          <a:xfrm>
            <a:off x="628650" y="6483928"/>
            <a:ext cx="2057400" cy="237549"/>
          </a:xfrm>
          <a:prstGeom prst="rect">
            <a:avLst/>
          </a:prstGeom>
        </p:spPr>
        <p:txBody>
          <a:bodyPr/>
          <a:lstStyle>
            <a:lvl1pPr>
              <a:defRPr sz="825"/>
            </a:lvl1pPr>
          </a:lstStyle>
          <a:p>
            <a:fld id="{F79CB6C7-AD96-437F-A75B-A1987D8D9ACA}" type="datetime1">
              <a:rPr lang="en-US" smtClean="0"/>
              <a:t>10/13/2026</a:t>
            </a:fld>
            <a:endParaRPr lang="en-US"/>
          </a:p>
        </p:txBody>
      </p:sp>
      <p:sp>
        <p:nvSpPr>
          <p:cNvPr id="16" name="Footer Placeholder 4"/>
          <p:cNvSpPr>
            <a:spLocks noGrp="1"/>
          </p:cNvSpPr>
          <p:nvPr>
            <p:ph type="ftr" sz="quarter" idx="11"/>
          </p:nvPr>
        </p:nvSpPr>
        <p:spPr>
          <a:xfrm>
            <a:off x="3028950" y="6483928"/>
            <a:ext cx="3086100" cy="237549"/>
          </a:xfrm>
          <a:prstGeom prst="rect">
            <a:avLst/>
          </a:prstGeom>
        </p:spPr>
        <p:txBody>
          <a:bodyPr/>
          <a:lstStyle>
            <a:lvl1pPr>
              <a:defRPr sz="825"/>
            </a:lvl1pPr>
          </a:lstStyle>
          <a:p>
            <a:endParaRPr lang="en-US"/>
          </a:p>
        </p:txBody>
      </p:sp>
      <p:sp>
        <p:nvSpPr>
          <p:cNvPr id="17" name="Slide Number Placeholder 5"/>
          <p:cNvSpPr>
            <a:spLocks noGrp="1"/>
          </p:cNvSpPr>
          <p:nvPr>
            <p:ph type="sldNum" sz="quarter" idx="12"/>
          </p:nvPr>
        </p:nvSpPr>
        <p:spPr>
          <a:xfrm>
            <a:off x="8406246" y="6483928"/>
            <a:ext cx="467590" cy="237549"/>
          </a:xfrm>
          <a:prstGeom prst="rect">
            <a:avLst/>
          </a:prstGeom>
        </p:spPr>
        <p:txBody>
          <a:bodyPr/>
          <a:lstStyle>
            <a:lvl1pPr algn="r">
              <a:defRPr sz="825"/>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2801780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3" name="Picture 12"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6"/>
            <a:ext cx="3286396" cy="1231537"/>
          </a:xfrm>
          <a:prstGeom prst="rect">
            <a:avLst/>
          </a:prstGeom>
        </p:spPr>
      </p:pic>
      <p:pic>
        <p:nvPicPr>
          <p:cNvPr id="11" name="Picture 10"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2"/>
            <a:ext cx="4067706" cy="1481791"/>
          </a:xfrm>
          <a:prstGeom prst="rect">
            <a:avLst/>
          </a:prstGeom>
        </p:spPr>
      </p:pic>
      <p:sp>
        <p:nvSpPr>
          <p:cNvPr id="14" name="Title 1"/>
          <p:cNvSpPr>
            <a:spLocks noGrp="1"/>
          </p:cNvSpPr>
          <p:nvPr>
            <p:ph type="title"/>
          </p:nvPr>
        </p:nvSpPr>
        <p:spPr>
          <a:xfrm>
            <a:off x="582469" y="1709746"/>
            <a:ext cx="8270588" cy="2852737"/>
          </a:xfrm>
          <a:prstGeom prst="rect">
            <a:avLst/>
          </a:prstGeom>
        </p:spPr>
        <p:txBody>
          <a:bodyPr anchor="b"/>
          <a:lstStyle>
            <a:lvl1pPr>
              <a:defRPr sz="3600" cap="all" baseline="0">
                <a:solidFill>
                  <a:srgbClr val="003764"/>
                </a:solidFill>
              </a:defRPr>
            </a:lvl1pPr>
          </a:lstStyle>
          <a:p>
            <a:r>
              <a:rPr lang="en-US"/>
              <a:t>Click to edit Master title style</a:t>
            </a:r>
          </a:p>
        </p:txBody>
      </p:sp>
      <p:sp>
        <p:nvSpPr>
          <p:cNvPr id="15" name="Text Placeholder 2"/>
          <p:cNvSpPr>
            <a:spLocks noGrp="1"/>
          </p:cNvSpPr>
          <p:nvPr>
            <p:ph type="body" idx="1"/>
          </p:nvPr>
        </p:nvSpPr>
        <p:spPr>
          <a:xfrm>
            <a:off x="582469" y="4589471"/>
            <a:ext cx="8270588" cy="1500187"/>
          </a:xfrm>
          <a:prstGeom prst="rect">
            <a:avLst/>
          </a:prstGeom>
        </p:spPr>
        <p:txBody>
          <a:bodyPr/>
          <a:lstStyle>
            <a:lvl1pPr marL="0" indent="0">
              <a:buNone/>
              <a:defRPr sz="1800">
                <a:solidFill>
                  <a:srgbClr val="003764"/>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Edit Master text styles</a:t>
            </a:r>
          </a:p>
        </p:txBody>
      </p:sp>
      <p:sp>
        <p:nvSpPr>
          <p:cNvPr id="12" name="Rectangle 11" descr="Yellow sidebar"/>
          <p:cNvSpPr/>
          <p:nvPr userDrawn="1"/>
        </p:nvSpPr>
        <p:spPr>
          <a:xfrm>
            <a:off x="1"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Date Placeholder 3"/>
          <p:cNvSpPr>
            <a:spLocks noGrp="1"/>
          </p:cNvSpPr>
          <p:nvPr>
            <p:ph type="dt" sz="half" idx="10"/>
          </p:nvPr>
        </p:nvSpPr>
        <p:spPr>
          <a:xfrm>
            <a:off x="628650" y="6483928"/>
            <a:ext cx="2057400" cy="237549"/>
          </a:xfrm>
          <a:prstGeom prst="rect">
            <a:avLst/>
          </a:prstGeom>
        </p:spPr>
        <p:txBody>
          <a:bodyPr/>
          <a:lstStyle>
            <a:lvl1pPr>
              <a:defRPr sz="825"/>
            </a:lvl1pPr>
          </a:lstStyle>
          <a:p>
            <a:fld id="{0E68BEF8-F67A-4B64-B2F2-CC4AA048128C}" type="datetime1">
              <a:rPr lang="en-US" smtClean="0"/>
              <a:t>10/13/2026</a:t>
            </a:fld>
            <a:endParaRPr lang="en-US"/>
          </a:p>
        </p:txBody>
      </p:sp>
      <p:sp>
        <p:nvSpPr>
          <p:cNvPr id="16" name="Footer Placeholder 4"/>
          <p:cNvSpPr>
            <a:spLocks noGrp="1"/>
          </p:cNvSpPr>
          <p:nvPr>
            <p:ph type="ftr" sz="quarter" idx="11"/>
          </p:nvPr>
        </p:nvSpPr>
        <p:spPr>
          <a:xfrm>
            <a:off x="3028950" y="6483928"/>
            <a:ext cx="3086100" cy="237549"/>
          </a:xfrm>
          <a:prstGeom prst="rect">
            <a:avLst/>
          </a:prstGeom>
        </p:spPr>
        <p:txBody>
          <a:bodyPr/>
          <a:lstStyle>
            <a:lvl1pPr>
              <a:defRPr sz="825"/>
            </a:lvl1pPr>
          </a:lstStyle>
          <a:p>
            <a:endParaRPr lang="en-US"/>
          </a:p>
        </p:txBody>
      </p:sp>
      <p:sp>
        <p:nvSpPr>
          <p:cNvPr id="17" name="Slide Number Placeholder 5"/>
          <p:cNvSpPr>
            <a:spLocks noGrp="1"/>
          </p:cNvSpPr>
          <p:nvPr>
            <p:ph type="sldNum" sz="quarter" idx="12"/>
          </p:nvPr>
        </p:nvSpPr>
        <p:spPr>
          <a:xfrm>
            <a:off x="8416637" y="6529854"/>
            <a:ext cx="457199" cy="191623"/>
          </a:xfrm>
          <a:prstGeom prst="rect">
            <a:avLst/>
          </a:prstGeom>
        </p:spPr>
        <p:txBody>
          <a:bodyPr/>
          <a:lstStyle>
            <a:lvl1pPr algn="r">
              <a:defRPr sz="825"/>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2273949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4" name="Picture 13"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6"/>
            <a:ext cx="3286396" cy="1231537"/>
          </a:xfrm>
          <a:prstGeom prst="rect">
            <a:avLst/>
          </a:prstGeom>
        </p:spPr>
      </p:pic>
      <p:pic>
        <p:nvPicPr>
          <p:cNvPr id="12" name="Picture 11"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2"/>
            <a:ext cx="4067706" cy="1481791"/>
          </a:xfrm>
          <a:prstGeom prst="rect">
            <a:avLst/>
          </a:prstGeom>
        </p:spPr>
      </p:pic>
      <p:sp>
        <p:nvSpPr>
          <p:cNvPr id="15" name="Title 1"/>
          <p:cNvSpPr>
            <a:spLocks noGrp="1"/>
          </p:cNvSpPr>
          <p:nvPr>
            <p:ph type="title"/>
          </p:nvPr>
        </p:nvSpPr>
        <p:spPr>
          <a:xfrm>
            <a:off x="422561" y="1462241"/>
            <a:ext cx="8534403" cy="719850"/>
          </a:xfrm>
          <a:prstGeom prst="rect">
            <a:avLst/>
          </a:prstGeom>
        </p:spPr>
        <p:txBody>
          <a:bodyPr/>
          <a:lstStyle>
            <a:lvl1pPr>
              <a:defRPr sz="2625" cap="all" baseline="0">
                <a:solidFill>
                  <a:srgbClr val="003764"/>
                </a:solidFill>
              </a:defRPr>
            </a:lvl1pPr>
          </a:lstStyle>
          <a:p>
            <a:r>
              <a:rPr lang="en-US"/>
              <a:t>Click to edit Master title style</a:t>
            </a:r>
          </a:p>
        </p:txBody>
      </p:sp>
      <p:sp>
        <p:nvSpPr>
          <p:cNvPr id="16" name="Content Placeholder 2"/>
          <p:cNvSpPr>
            <a:spLocks noGrp="1"/>
          </p:cNvSpPr>
          <p:nvPr>
            <p:ph sz="half" idx="1"/>
          </p:nvPr>
        </p:nvSpPr>
        <p:spPr>
          <a:xfrm>
            <a:off x="422561" y="2400302"/>
            <a:ext cx="4014357" cy="3969327"/>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3"/>
          <p:cNvSpPr>
            <a:spLocks noGrp="1"/>
          </p:cNvSpPr>
          <p:nvPr>
            <p:ph sz="half" idx="2"/>
          </p:nvPr>
        </p:nvSpPr>
        <p:spPr>
          <a:xfrm>
            <a:off x="4759271" y="2400306"/>
            <a:ext cx="4197693" cy="3969323"/>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descr="Yellow sidebar"/>
          <p:cNvSpPr/>
          <p:nvPr userDrawn="1"/>
        </p:nvSpPr>
        <p:spPr>
          <a:xfrm>
            <a:off x="1"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Date Placeholder 3"/>
          <p:cNvSpPr>
            <a:spLocks noGrp="1"/>
          </p:cNvSpPr>
          <p:nvPr>
            <p:ph type="dt" sz="half" idx="10"/>
          </p:nvPr>
        </p:nvSpPr>
        <p:spPr>
          <a:xfrm>
            <a:off x="628650" y="6483928"/>
            <a:ext cx="2057400" cy="237549"/>
          </a:xfrm>
          <a:prstGeom prst="rect">
            <a:avLst/>
          </a:prstGeom>
        </p:spPr>
        <p:txBody>
          <a:bodyPr/>
          <a:lstStyle>
            <a:lvl1pPr>
              <a:defRPr sz="825"/>
            </a:lvl1pPr>
          </a:lstStyle>
          <a:p>
            <a:fld id="{1001848F-E7F6-4E55-B1DE-CC691BBD4F09}" type="datetime1">
              <a:rPr lang="en-US" smtClean="0"/>
              <a:t>10/13/2026</a:t>
            </a:fld>
            <a:endParaRPr lang="en-US"/>
          </a:p>
        </p:txBody>
      </p:sp>
      <p:sp>
        <p:nvSpPr>
          <p:cNvPr id="18" name="Footer Placeholder 4"/>
          <p:cNvSpPr>
            <a:spLocks noGrp="1"/>
          </p:cNvSpPr>
          <p:nvPr>
            <p:ph type="ftr" sz="quarter" idx="11"/>
          </p:nvPr>
        </p:nvSpPr>
        <p:spPr>
          <a:xfrm>
            <a:off x="3028950" y="6483928"/>
            <a:ext cx="3086100" cy="237549"/>
          </a:xfrm>
          <a:prstGeom prst="rect">
            <a:avLst/>
          </a:prstGeom>
        </p:spPr>
        <p:txBody>
          <a:bodyPr/>
          <a:lstStyle>
            <a:lvl1pPr>
              <a:defRPr sz="825"/>
            </a:lvl1pPr>
          </a:lstStyle>
          <a:p>
            <a:endParaRPr lang="en-US"/>
          </a:p>
        </p:txBody>
      </p:sp>
      <p:sp>
        <p:nvSpPr>
          <p:cNvPr id="19" name="Slide Number Placeholder 5"/>
          <p:cNvSpPr>
            <a:spLocks noGrp="1"/>
          </p:cNvSpPr>
          <p:nvPr>
            <p:ph type="sldNum" sz="quarter" idx="12"/>
          </p:nvPr>
        </p:nvSpPr>
        <p:spPr>
          <a:xfrm>
            <a:off x="8416637" y="6529854"/>
            <a:ext cx="457199" cy="191623"/>
          </a:xfrm>
          <a:prstGeom prst="rect">
            <a:avLst/>
          </a:prstGeom>
        </p:spPr>
        <p:txBody>
          <a:bodyPr/>
          <a:lstStyle>
            <a:lvl1pPr algn="r">
              <a:defRPr sz="825"/>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4227185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5" name="Picture 14"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6"/>
            <a:ext cx="3286396" cy="1231537"/>
          </a:xfrm>
          <a:prstGeom prst="rect">
            <a:avLst/>
          </a:prstGeom>
        </p:spPr>
      </p:pic>
      <p:pic>
        <p:nvPicPr>
          <p:cNvPr id="13" name="Picture 12"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4065"/>
            <a:ext cx="4067706" cy="1481791"/>
          </a:xfrm>
          <a:prstGeom prst="rect">
            <a:avLst/>
          </a:prstGeom>
        </p:spPr>
      </p:pic>
      <p:sp>
        <p:nvSpPr>
          <p:cNvPr id="16" name="Title 1"/>
          <p:cNvSpPr>
            <a:spLocks noGrp="1"/>
          </p:cNvSpPr>
          <p:nvPr>
            <p:ph type="title"/>
          </p:nvPr>
        </p:nvSpPr>
        <p:spPr>
          <a:xfrm>
            <a:off x="507277" y="1485854"/>
            <a:ext cx="8335388" cy="736311"/>
          </a:xfrm>
          <a:prstGeom prst="rect">
            <a:avLst/>
          </a:prstGeom>
        </p:spPr>
        <p:txBody>
          <a:bodyPr/>
          <a:lstStyle>
            <a:lvl1pPr>
              <a:defRPr sz="2625" cap="all" baseline="0">
                <a:solidFill>
                  <a:srgbClr val="003764"/>
                </a:solidFill>
              </a:defRPr>
            </a:lvl1pPr>
          </a:lstStyle>
          <a:p>
            <a:r>
              <a:rPr lang="en-US"/>
              <a:t>Click to edit Master title style</a:t>
            </a:r>
          </a:p>
        </p:txBody>
      </p:sp>
      <p:sp>
        <p:nvSpPr>
          <p:cNvPr id="17" name="Text Placeholder 2"/>
          <p:cNvSpPr>
            <a:spLocks noGrp="1"/>
          </p:cNvSpPr>
          <p:nvPr>
            <p:ph type="body" idx="1"/>
          </p:nvPr>
        </p:nvSpPr>
        <p:spPr>
          <a:xfrm>
            <a:off x="507278" y="2385436"/>
            <a:ext cx="4002378" cy="524893"/>
          </a:xfrm>
          <a:prstGeom prst="rect">
            <a:avLst/>
          </a:prstGeom>
        </p:spPr>
        <p:txBody>
          <a:bodyPr anchor="b"/>
          <a:lstStyle>
            <a:lvl1pPr marL="0" indent="0">
              <a:buNone/>
              <a:defRPr sz="1800" b="1">
                <a:solidFill>
                  <a:srgbClr val="003764"/>
                </a:solidFill>
              </a:defRPr>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a:t>Edit Master text styles</a:t>
            </a:r>
          </a:p>
        </p:txBody>
      </p:sp>
      <p:sp>
        <p:nvSpPr>
          <p:cNvPr id="18" name="Content Placeholder 3"/>
          <p:cNvSpPr>
            <a:spLocks noGrp="1"/>
          </p:cNvSpPr>
          <p:nvPr>
            <p:ph sz="half" idx="2"/>
          </p:nvPr>
        </p:nvSpPr>
        <p:spPr>
          <a:xfrm>
            <a:off x="507278" y="3003842"/>
            <a:ext cx="4002378" cy="3313833"/>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4"/>
          <p:cNvSpPr>
            <a:spLocks noGrp="1"/>
          </p:cNvSpPr>
          <p:nvPr>
            <p:ph type="body" sz="quarter" idx="3"/>
          </p:nvPr>
        </p:nvSpPr>
        <p:spPr>
          <a:xfrm>
            <a:off x="4790207" y="2385430"/>
            <a:ext cx="4052457" cy="524894"/>
          </a:xfrm>
          <a:prstGeom prst="rect">
            <a:avLst/>
          </a:prstGeom>
        </p:spPr>
        <p:txBody>
          <a:bodyPr anchor="b"/>
          <a:lstStyle>
            <a:lvl1pPr marL="0" indent="0">
              <a:buNone/>
              <a:defRPr sz="1800" b="1">
                <a:solidFill>
                  <a:srgbClr val="003764"/>
                </a:solidFill>
              </a:defRPr>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a:t>Edit Master text styles</a:t>
            </a:r>
          </a:p>
        </p:txBody>
      </p:sp>
      <p:sp>
        <p:nvSpPr>
          <p:cNvPr id="20" name="Content Placeholder 5"/>
          <p:cNvSpPr>
            <a:spLocks noGrp="1"/>
          </p:cNvSpPr>
          <p:nvPr>
            <p:ph sz="quarter" idx="4"/>
          </p:nvPr>
        </p:nvSpPr>
        <p:spPr>
          <a:xfrm>
            <a:off x="4790207" y="3003842"/>
            <a:ext cx="4052457" cy="3313833"/>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descr="Yellow sidebar"/>
          <p:cNvSpPr/>
          <p:nvPr userDrawn="1"/>
        </p:nvSpPr>
        <p:spPr>
          <a:xfrm>
            <a:off x="1"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Date Placeholder 3"/>
          <p:cNvSpPr>
            <a:spLocks noGrp="1"/>
          </p:cNvSpPr>
          <p:nvPr>
            <p:ph type="dt" sz="half" idx="10"/>
          </p:nvPr>
        </p:nvSpPr>
        <p:spPr>
          <a:xfrm>
            <a:off x="628650" y="6483928"/>
            <a:ext cx="2057400" cy="237549"/>
          </a:xfrm>
          <a:prstGeom prst="rect">
            <a:avLst/>
          </a:prstGeom>
        </p:spPr>
        <p:txBody>
          <a:bodyPr/>
          <a:lstStyle>
            <a:lvl1pPr>
              <a:defRPr sz="825"/>
            </a:lvl1pPr>
          </a:lstStyle>
          <a:p>
            <a:fld id="{5E48A247-4D0D-4017-954A-CBEE1B524F16}" type="datetime1">
              <a:rPr lang="en-US" smtClean="0"/>
              <a:t>10/13/2026</a:t>
            </a:fld>
            <a:endParaRPr lang="en-US"/>
          </a:p>
        </p:txBody>
      </p:sp>
      <p:sp>
        <p:nvSpPr>
          <p:cNvPr id="22" name="Footer Placeholder 4"/>
          <p:cNvSpPr>
            <a:spLocks noGrp="1"/>
          </p:cNvSpPr>
          <p:nvPr>
            <p:ph type="ftr" sz="quarter" idx="11"/>
          </p:nvPr>
        </p:nvSpPr>
        <p:spPr>
          <a:xfrm>
            <a:off x="3028950" y="6483928"/>
            <a:ext cx="3086100" cy="237549"/>
          </a:xfrm>
          <a:prstGeom prst="rect">
            <a:avLst/>
          </a:prstGeom>
        </p:spPr>
        <p:txBody>
          <a:bodyPr/>
          <a:lstStyle>
            <a:lvl1pPr>
              <a:defRPr sz="825"/>
            </a:lvl1pPr>
          </a:lstStyle>
          <a:p>
            <a:endParaRPr lang="en-US"/>
          </a:p>
        </p:txBody>
      </p:sp>
      <p:sp>
        <p:nvSpPr>
          <p:cNvPr id="23" name="Slide Number Placeholder 5"/>
          <p:cNvSpPr>
            <a:spLocks noGrp="1"/>
          </p:cNvSpPr>
          <p:nvPr>
            <p:ph type="sldNum" sz="quarter" idx="12"/>
          </p:nvPr>
        </p:nvSpPr>
        <p:spPr>
          <a:xfrm>
            <a:off x="8416637" y="6529854"/>
            <a:ext cx="457199" cy="191623"/>
          </a:xfrm>
          <a:prstGeom prst="rect">
            <a:avLst/>
          </a:prstGeom>
        </p:spPr>
        <p:txBody>
          <a:bodyPr/>
          <a:lstStyle>
            <a:lvl1pPr algn="r">
              <a:defRPr sz="825"/>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1974360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2" name="Picture 11"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6"/>
            <a:ext cx="3286396" cy="1231537"/>
          </a:xfrm>
          <a:prstGeom prst="rect">
            <a:avLst/>
          </a:prstGeom>
        </p:spPr>
      </p:pic>
      <p:pic>
        <p:nvPicPr>
          <p:cNvPr id="9" name="Picture 8"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2"/>
            <a:ext cx="4067706" cy="1481791"/>
          </a:xfrm>
          <a:prstGeom prst="rect">
            <a:avLst/>
          </a:prstGeom>
        </p:spPr>
      </p:pic>
      <p:sp>
        <p:nvSpPr>
          <p:cNvPr id="13" name="Title 1"/>
          <p:cNvSpPr>
            <a:spLocks noGrp="1"/>
          </p:cNvSpPr>
          <p:nvPr>
            <p:ph type="title"/>
          </p:nvPr>
        </p:nvSpPr>
        <p:spPr>
          <a:xfrm>
            <a:off x="540327" y="1457982"/>
            <a:ext cx="8302337" cy="786457"/>
          </a:xfrm>
          <a:prstGeom prst="rect">
            <a:avLst/>
          </a:prstGeom>
        </p:spPr>
        <p:txBody>
          <a:bodyPr/>
          <a:lstStyle>
            <a:lvl1pPr>
              <a:defRPr sz="2625" cap="all" baseline="0">
                <a:solidFill>
                  <a:srgbClr val="003764"/>
                </a:solidFill>
              </a:defRPr>
            </a:lvl1pPr>
          </a:lstStyle>
          <a:p>
            <a:r>
              <a:rPr lang="en-US"/>
              <a:t>Click to edit Master title style</a:t>
            </a:r>
          </a:p>
        </p:txBody>
      </p:sp>
      <p:sp>
        <p:nvSpPr>
          <p:cNvPr id="11" name="Rectangle 10" descr="Yellow sidebar"/>
          <p:cNvSpPr/>
          <p:nvPr userDrawn="1"/>
        </p:nvSpPr>
        <p:spPr>
          <a:xfrm>
            <a:off x="1"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Date Placeholder 3"/>
          <p:cNvSpPr>
            <a:spLocks noGrp="1"/>
          </p:cNvSpPr>
          <p:nvPr>
            <p:ph type="dt" sz="half" idx="10"/>
          </p:nvPr>
        </p:nvSpPr>
        <p:spPr>
          <a:xfrm>
            <a:off x="628650" y="6483928"/>
            <a:ext cx="2057400" cy="237549"/>
          </a:xfrm>
          <a:prstGeom prst="rect">
            <a:avLst/>
          </a:prstGeom>
        </p:spPr>
        <p:txBody>
          <a:bodyPr/>
          <a:lstStyle>
            <a:lvl1pPr>
              <a:defRPr sz="825"/>
            </a:lvl1pPr>
          </a:lstStyle>
          <a:p>
            <a:fld id="{3F43D62C-E4AB-4F6C-BB6E-7C3A3BBC5E2B}" type="datetime1">
              <a:rPr lang="en-US" smtClean="0"/>
              <a:t>10/13/2026</a:t>
            </a:fld>
            <a:endParaRPr lang="en-US"/>
          </a:p>
        </p:txBody>
      </p:sp>
      <p:sp>
        <p:nvSpPr>
          <p:cNvPr id="14" name="Footer Placeholder 4"/>
          <p:cNvSpPr>
            <a:spLocks noGrp="1"/>
          </p:cNvSpPr>
          <p:nvPr>
            <p:ph type="ftr" sz="quarter" idx="11"/>
          </p:nvPr>
        </p:nvSpPr>
        <p:spPr>
          <a:xfrm>
            <a:off x="3028950" y="6483928"/>
            <a:ext cx="3086100" cy="237549"/>
          </a:xfrm>
          <a:prstGeom prst="rect">
            <a:avLst/>
          </a:prstGeom>
        </p:spPr>
        <p:txBody>
          <a:bodyPr/>
          <a:lstStyle>
            <a:lvl1pPr>
              <a:defRPr sz="825"/>
            </a:lvl1pPr>
          </a:lstStyle>
          <a:p>
            <a:endParaRPr lang="en-US"/>
          </a:p>
        </p:txBody>
      </p:sp>
      <p:sp>
        <p:nvSpPr>
          <p:cNvPr id="15" name="Slide Number Placeholder 5"/>
          <p:cNvSpPr>
            <a:spLocks noGrp="1"/>
          </p:cNvSpPr>
          <p:nvPr>
            <p:ph type="sldNum" sz="quarter" idx="12"/>
          </p:nvPr>
        </p:nvSpPr>
        <p:spPr>
          <a:xfrm>
            <a:off x="8416637" y="6529854"/>
            <a:ext cx="457199" cy="191623"/>
          </a:xfrm>
          <a:prstGeom prst="rect">
            <a:avLst/>
          </a:prstGeom>
        </p:spPr>
        <p:txBody>
          <a:bodyPr/>
          <a:lstStyle>
            <a:lvl1pPr algn="r">
              <a:defRPr sz="825"/>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122518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9" name="Picture 8"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6"/>
            <a:ext cx="3286396" cy="1231537"/>
          </a:xfrm>
          <a:prstGeom prst="rect">
            <a:avLst/>
          </a:prstGeom>
        </p:spPr>
      </p:pic>
      <p:pic>
        <p:nvPicPr>
          <p:cNvPr id="10" name="Picture 9"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2"/>
            <a:ext cx="4067706" cy="1481791"/>
          </a:xfrm>
          <a:prstGeom prst="rect">
            <a:avLst/>
          </a:prstGeom>
        </p:spPr>
      </p:pic>
      <p:sp>
        <p:nvSpPr>
          <p:cNvPr id="8" name="Rectangle 7" descr="Yellow sidebar"/>
          <p:cNvSpPr/>
          <p:nvPr userDrawn="1"/>
        </p:nvSpPr>
        <p:spPr>
          <a:xfrm>
            <a:off x="1"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Date Placeholder 3"/>
          <p:cNvSpPr>
            <a:spLocks noGrp="1"/>
          </p:cNvSpPr>
          <p:nvPr>
            <p:ph type="dt" sz="half" idx="10"/>
          </p:nvPr>
        </p:nvSpPr>
        <p:spPr>
          <a:xfrm>
            <a:off x="628650" y="6483928"/>
            <a:ext cx="2057400" cy="237549"/>
          </a:xfrm>
          <a:prstGeom prst="rect">
            <a:avLst/>
          </a:prstGeom>
        </p:spPr>
        <p:txBody>
          <a:bodyPr/>
          <a:lstStyle>
            <a:lvl1pPr>
              <a:defRPr sz="825"/>
            </a:lvl1pPr>
          </a:lstStyle>
          <a:p>
            <a:fld id="{92275FF0-9E97-4E0A-B533-109FB6621FD2}" type="datetime1">
              <a:rPr lang="en-US" smtClean="0"/>
              <a:t>10/13/2026</a:t>
            </a:fld>
            <a:endParaRPr lang="en-US"/>
          </a:p>
        </p:txBody>
      </p:sp>
      <p:sp>
        <p:nvSpPr>
          <p:cNvPr id="12" name="Footer Placeholder 4"/>
          <p:cNvSpPr>
            <a:spLocks noGrp="1"/>
          </p:cNvSpPr>
          <p:nvPr>
            <p:ph type="ftr" sz="quarter" idx="11"/>
          </p:nvPr>
        </p:nvSpPr>
        <p:spPr>
          <a:xfrm>
            <a:off x="3028950" y="6483928"/>
            <a:ext cx="3086100" cy="237549"/>
          </a:xfrm>
          <a:prstGeom prst="rect">
            <a:avLst/>
          </a:prstGeom>
        </p:spPr>
        <p:txBody>
          <a:bodyPr/>
          <a:lstStyle>
            <a:lvl1pPr>
              <a:defRPr sz="825"/>
            </a:lvl1pPr>
          </a:lstStyle>
          <a:p>
            <a:endParaRPr lang="en-US"/>
          </a:p>
        </p:txBody>
      </p:sp>
      <p:sp>
        <p:nvSpPr>
          <p:cNvPr id="13" name="Slide Number Placeholder 5"/>
          <p:cNvSpPr>
            <a:spLocks noGrp="1"/>
          </p:cNvSpPr>
          <p:nvPr>
            <p:ph type="sldNum" sz="quarter" idx="12"/>
          </p:nvPr>
        </p:nvSpPr>
        <p:spPr>
          <a:xfrm>
            <a:off x="8416637" y="6529854"/>
            <a:ext cx="457199" cy="191623"/>
          </a:xfrm>
          <a:prstGeom prst="rect">
            <a:avLst/>
          </a:prstGeom>
        </p:spPr>
        <p:txBody>
          <a:bodyPr/>
          <a:lstStyle>
            <a:lvl1pPr algn="r">
              <a:defRPr sz="825"/>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1926409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12" name="Picture 11"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6"/>
            <a:ext cx="3286396" cy="1231537"/>
          </a:xfrm>
          <a:prstGeom prst="rect">
            <a:avLst/>
          </a:prstGeom>
        </p:spPr>
      </p:pic>
      <p:pic>
        <p:nvPicPr>
          <p:cNvPr id="11" name="Picture 10"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2"/>
            <a:ext cx="4067706" cy="1481791"/>
          </a:xfrm>
          <a:prstGeom prst="rect">
            <a:avLst/>
          </a:prstGeom>
        </p:spPr>
      </p:pic>
      <p:sp>
        <p:nvSpPr>
          <p:cNvPr id="14" name="Title 1"/>
          <p:cNvSpPr>
            <a:spLocks noGrp="1"/>
          </p:cNvSpPr>
          <p:nvPr>
            <p:ph type="title"/>
          </p:nvPr>
        </p:nvSpPr>
        <p:spPr>
          <a:xfrm>
            <a:off x="486495" y="1385541"/>
            <a:ext cx="3160715" cy="1409614"/>
          </a:xfrm>
          <a:prstGeom prst="rect">
            <a:avLst/>
          </a:prstGeom>
        </p:spPr>
        <p:txBody>
          <a:bodyPr anchor="b"/>
          <a:lstStyle>
            <a:lvl1pPr>
              <a:defRPr sz="2625" cap="all" baseline="0">
                <a:solidFill>
                  <a:srgbClr val="003764"/>
                </a:solidFill>
              </a:defRPr>
            </a:lvl1pPr>
          </a:lstStyle>
          <a:p>
            <a:r>
              <a:rPr lang="en-US"/>
              <a:t>Click to edit Master title style</a:t>
            </a:r>
          </a:p>
        </p:txBody>
      </p:sp>
      <p:sp>
        <p:nvSpPr>
          <p:cNvPr id="16" name="Text Placeholder 3"/>
          <p:cNvSpPr>
            <a:spLocks noGrp="1"/>
          </p:cNvSpPr>
          <p:nvPr>
            <p:ph type="body" sz="half" idx="2"/>
          </p:nvPr>
        </p:nvSpPr>
        <p:spPr>
          <a:xfrm>
            <a:off x="486495" y="2888673"/>
            <a:ext cx="3160715" cy="3492378"/>
          </a:xfrm>
          <a:prstGeom prst="rect">
            <a:avLst/>
          </a:prstGeom>
        </p:spPr>
        <p:txBody>
          <a:bodyPr/>
          <a:lstStyle>
            <a:lvl1pPr marL="0" indent="0">
              <a:buNone/>
              <a:defRPr sz="1200">
                <a:solidFill>
                  <a:srgbClr val="003764"/>
                </a:solidFill>
              </a:defRPr>
            </a:lvl1pPr>
            <a:lvl2pPr marL="342884" indent="0">
              <a:buNone/>
              <a:defRPr sz="1050"/>
            </a:lvl2pPr>
            <a:lvl3pPr marL="685766" indent="0">
              <a:buNone/>
              <a:defRPr sz="900"/>
            </a:lvl3pPr>
            <a:lvl4pPr marL="1028649" indent="0">
              <a:buNone/>
              <a:defRPr sz="750"/>
            </a:lvl4pPr>
            <a:lvl5pPr marL="1371532" indent="0">
              <a:buNone/>
              <a:defRPr sz="750"/>
            </a:lvl5pPr>
            <a:lvl6pPr marL="1714415" indent="0">
              <a:buNone/>
              <a:defRPr sz="750"/>
            </a:lvl6pPr>
            <a:lvl7pPr marL="2057297" indent="0">
              <a:buNone/>
              <a:defRPr sz="750"/>
            </a:lvl7pPr>
            <a:lvl8pPr marL="2400180" indent="0">
              <a:buNone/>
              <a:defRPr sz="750"/>
            </a:lvl8pPr>
            <a:lvl9pPr marL="2743064" indent="0">
              <a:buNone/>
              <a:defRPr sz="750"/>
            </a:lvl9pPr>
          </a:lstStyle>
          <a:p>
            <a:pPr lvl="0"/>
            <a:r>
              <a:rPr lang="en-US"/>
              <a:t>Edit Master text styles</a:t>
            </a:r>
          </a:p>
        </p:txBody>
      </p:sp>
      <p:sp>
        <p:nvSpPr>
          <p:cNvPr id="15" name="Content Placeholder 2"/>
          <p:cNvSpPr>
            <a:spLocks noGrp="1"/>
          </p:cNvSpPr>
          <p:nvPr>
            <p:ph idx="1"/>
          </p:nvPr>
        </p:nvSpPr>
        <p:spPr>
          <a:xfrm>
            <a:off x="3863541" y="1569027"/>
            <a:ext cx="5041469" cy="4812024"/>
          </a:xfrm>
          <a:prstGeom prst="rect">
            <a:avLst/>
          </a:prstGeom>
        </p:spPr>
        <p:txBody>
          <a:bodyPr/>
          <a:lstStyle>
            <a:lvl1pPr>
              <a:defRPr sz="2400">
                <a:solidFill>
                  <a:srgbClr val="003764"/>
                </a:solidFill>
              </a:defRPr>
            </a:lvl1pPr>
            <a:lvl2pPr>
              <a:defRPr sz="2100">
                <a:solidFill>
                  <a:srgbClr val="003764"/>
                </a:solidFill>
              </a:defRPr>
            </a:lvl2pPr>
            <a:lvl3pPr>
              <a:defRPr sz="1800">
                <a:solidFill>
                  <a:srgbClr val="003764"/>
                </a:solidFill>
              </a:defRPr>
            </a:lvl3pPr>
            <a:lvl4pPr>
              <a:defRPr sz="1500">
                <a:solidFill>
                  <a:srgbClr val="003764"/>
                </a:solidFill>
              </a:defRPr>
            </a:lvl4pPr>
            <a:lvl5pPr>
              <a:defRPr sz="1500">
                <a:solidFill>
                  <a:srgbClr val="003764"/>
                </a:solidFill>
              </a:defRPr>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descr="Yellow sidebar"/>
          <p:cNvSpPr/>
          <p:nvPr userDrawn="1"/>
        </p:nvSpPr>
        <p:spPr>
          <a:xfrm>
            <a:off x="1"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Date Placeholder 3"/>
          <p:cNvSpPr>
            <a:spLocks noGrp="1"/>
          </p:cNvSpPr>
          <p:nvPr>
            <p:ph type="dt" sz="half" idx="10"/>
          </p:nvPr>
        </p:nvSpPr>
        <p:spPr>
          <a:xfrm>
            <a:off x="628650" y="6483928"/>
            <a:ext cx="2057400" cy="237549"/>
          </a:xfrm>
          <a:prstGeom prst="rect">
            <a:avLst/>
          </a:prstGeom>
        </p:spPr>
        <p:txBody>
          <a:bodyPr/>
          <a:lstStyle>
            <a:lvl1pPr>
              <a:defRPr sz="825"/>
            </a:lvl1pPr>
          </a:lstStyle>
          <a:p>
            <a:fld id="{A3C062AC-1CC2-40A8-B531-F2154AC26E35}" type="datetime1">
              <a:rPr lang="en-US" smtClean="0"/>
              <a:t>10/13/2026</a:t>
            </a:fld>
            <a:endParaRPr lang="en-US"/>
          </a:p>
        </p:txBody>
      </p:sp>
      <p:sp>
        <p:nvSpPr>
          <p:cNvPr id="18" name="Footer Placeholder 4"/>
          <p:cNvSpPr>
            <a:spLocks noGrp="1"/>
          </p:cNvSpPr>
          <p:nvPr>
            <p:ph type="ftr" sz="quarter" idx="11"/>
          </p:nvPr>
        </p:nvSpPr>
        <p:spPr>
          <a:xfrm>
            <a:off x="3028950" y="6483928"/>
            <a:ext cx="3086100" cy="237549"/>
          </a:xfrm>
          <a:prstGeom prst="rect">
            <a:avLst/>
          </a:prstGeom>
        </p:spPr>
        <p:txBody>
          <a:bodyPr/>
          <a:lstStyle>
            <a:lvl1pPr>
              <a:defRPr sz="825"/>
            </a:lvl1pPr>
          </a:lstStyle>
          <a:p>
            <a:endParaRPr lang="en-US"/>
          </a:p>
        </p:txBody>
      </p:sp>
      <p:sp>
        <p:nvSpPr>
          <p:cNvPr id="19" name="Slide Number Placeholder 5"/>
          <p:cNvSpPr>
            <a:spLocks noGrp="1"/>
          </p:cNvSpPr>
          <p:nvPr>
            <p:ph type="sldNum" sz="quarter" idx="12"/>
          </p:nvPr>
        </p:nvSpPr>
        <p:spPr>
          <a:xfrm>
            <a:off x="8416637" y="6529854"/>
            <a:ext cx="457199" cy="191623"/>
          </a:xfrm>
          <a:prstGeom prst="rect">
            <a:avLst/>
          </a:prstGeom>
        </p:spPr>
        <p:txBody>
          <a:bodyPr/>
          <a:lstStyle>
            <a:lvl1pPr algn="r">
              <a:defRPr sz="825"/>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2245539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12" name="Picture 11"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6"/>
            <a:ext cx="3286396" cy="1231537"/>
          </a:xfrm>
          <a:prstGeom prst="rect">
            <a:avLst/>
          </a:prstGeom>
        </p:spPr>
      </p:pic>
      <p:pic>
        <p:nvPicPr>
          <p:cNvPr id="11" name="Picture 10"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2"/>
            <a:ext cx="4067706" cy="1481791"/>
          </a:xfrm>
          <a:prstGeom prst="rect">
            <a:avLst/>
          </a:prstGeom>
        </p:spPr>
      </p:pic>
      <p:sp>
        <p:nvSpPr>
          <p:cNvPr id="14" name="Title 1"/>
          <p:cNvSpPr>
            <a:spLocks noGrp="1"/>
          </p:cNvSpPr>
          <p:nvPr>
            <p:ph type="title"/>
          </p:nvPr>
        </p:nvSpPr>
        <p:spPr>
          <a:xfrm>
            <a:off x="403371" y="1385541"/>
            <a:ext cx="3358139" cy="1409614"/>
          </a:xfrm>
          <a:prstGeom prst="rect">
            <a:avLst/>
          </a:prstGeom>
        </p:spPr>
        <p:txBody>
          <a:bodyPr anchor="b"/>
          <a:lstStyle>
            <a:lvl1pPr>
              <a:defRPr sz="2625" cap="all" baseline="0">
                <a:solidFill>
                  <a:srgbClr val="003764"/>
                </a:solidFill>
              </a:defRPr>
            </a:lvl1pPr>
          </a:lstStyle>
          <a:p>
            <a:r>
              <a:rPr lang="en-US"/>
              <a:t>Click to edit Master title style</a:t>
            </a:r>
          </a:p>
        </p:txBody>
      </p:sp>
      <p:sp>
        <p:nvSpPr>
          <p:cNvPr id="16" name="Text Placeholder 3"/>
          <p:cNvSpPr>
            <a:spLocks noGrp="1"/>
          </p:cNvSpPr>
          <p:nvPr>
            <p:ph type="body" sz="half" idx="2"/>
          </p:nvPr>
        </p:nvSpPr>
        <p:spPr>
          <a:xfrm>
            <a:off x="403371" y="2888675"/>
            <a:ext cx="3358139" cy="3542831"/>
          </a:xfrm>
          <a:prstGeom prst="rect">
            <a:avLst/>
          </a:prstGeom>
        </p:spPr>
        <p:txBody>
          <a:bodyPr/>
          <a:lstStyle>
            <a:lvl1pPr marL="0" indent="0">
              <a:buNone/>
              <a:defRPr sz="1200">
                <a:solidFill>
                  <a:srgbClr val="003764"/>
                </a:solidFill>
              </a:defRPr>
            </a:lvl1pPr>
            <a:lvl2pPr marL="342884" indent="0">
              <a:buNone/>
              <a:defRPr sz="1050"/>
            </a:lvl2pPr>
            <a:lvl3pPr marL="685766" indent="0">
              <a:buNone/>
              <a:defRPr sz="900"/>
            </a:lvl3pPr>
            <a:lvl4pPr marL="1028649" indent="0">
              <a:buNone/>
              <a:defRPr sz="750"/>
            </a:lvl4pPr>
            <a:lvl5pPr marL="1371532" indent="0">
              <a:buNone/>
              <a:defRPr sz="750"/>
            </a:lvl5pPr>
            <a:lvl6pPr marL="1714415" indent="0">
              <a:buNone/>
              <a:defRPr sz="750"/>
            </a:lvl6pPr>
            <a:lvl7pPr marL="2057297" indent="0">
              <a:buNone/>
              <a:defRPr sz="750"/>
            </a:lvl7pPr>
            <a:lvl8pPr marL="2400180" indent="0">
              <a:buNone/>
              <a:defRPr sz="750"/>
            </a:lvl8pPr>
            <a:lvl9pPr marL="2743064" indent="0">
              <a:buNone/>
              <a:defRPr sz="750"/>
            </a:lvl9pPr>
          </a:lstStyle>
          <a:p>
            <a:pPr lvl="0"/>
            <a:r>
              <a:rPr lang="en-US"/>
              <a:t>Edit Master text styles</a:t>
            </a:r>
          </a:p>
        </p:txBody>
      </p:sp>
      <p:sp>
        <p:nvSpPr>
          <p:cNvPr id="15" name="Content Placeholder 2"/>
          <p:cNvSpPr>
            <a:spLocks noGrp="1"/>
          </p:cNvSpPr>
          <p:nvPr>
            <p:ph idx="1"/>
          </p:nvPr>
        </p:nvSpPr>
        <p:spPr>
          <a:xfrm>
            <a:off x="4024048" y="1569028"/>
            <a:ext cx="4839398" cy="4862477"/>
          </a:xfrm>
          <a:prstGeom prst="rect">
            <a:avLst/>
          </a:prstGeom>
        </p:spPr>
        <p:txBody>
          <a:bodyPr/>
          <a:lstStyle>
            <a:lvl1pPr>
              <a:defRPr sz="2400">
                <a:solidFill>
                  <a:srgbClr val="003764"/>
                </a:solidFill>
              </a:defRPr>
            </a:lvl1pPr>
            <a:lvl2pPr>
              <a:defRPr sz="2100">
                <a:solidFill>
                  <a:srgbClr val="003764"/>
                </a:solidFill>
              </a:defRPr>
            </a:lvl2pPr>
            <a:lvl3pPr>
              <a:defRPr sz="1800">
                <a:solidFill>
                  <a:srgbClr val="003764"/>
                </a:solidFill>
              </a:defRPr>
            </a:lvl3pPr>
            <a:lvl4pPr>
              <a:defRPr sz="1500">
                <a:solidFill>
                  <a:srgbClr val="003764"/>
                </a:solidFill>
              </a:defRPr>
            </a:lvl4pPr>
            <a:lvl5pPr>
              <a:defRPr sz="1500">
                <a:solidFill>
                  <a:srgbClr val="003764"/>
                </a:solidFill>
              </a:defRPr>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descr="Yellow sidebar"/>
          <p:cNvSpPr/>
          <p:nvPr userDrawn="1"/>
        </p:nvSpPr>
        <p:spPr>
          <a:xfrm>
            <a:off x="1"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Date Placeholder 3"/>
          <p:cNvSpPr>
            <a:spLocks noGrp="1"/>
          </p:cNvSpPr>
          <p:nvPr>
            <p:ph type="dt" sz="half" idx="10"/>
          </p:nvPr>
        </p:nvSpPr>
        <p:spPr>
          <a:xfrm>
            <a:off x="628650" y="6483928"/>
            <a:ext cx="2057400" cy="237549"/>
          </a:xfrm>
          <a:prstGeom prst="rect">
            <a:avLst/>
          </a:prstGeom>
        </p:spPr>
        <p:txBody>
          <a:bodyPr/>
          <a:lstStyle>
            <a:lvl1pPr>
              <a:defRPr sz="825"/>
            </a:lvl1pPr>
          </a:lstStyle>
          <a:p>
            <a:fld id="{06EA93EB-E55E-4DBB-B6AA-C54A9BA5E4A4}" type="datetime1">
              <a:rPr lang="en-US" smtClean="0"/>
              <a:t>10/13/2026</a:t>
            </a:fld>
            <a:endParaRPr lang="en-US"/>
          </a:p>
        </p:txBody>
      </p:sp>
      <p:sp>
        <p:nvSpPr>
          <p:cNvPr id="18" name="Footer Placeholder 4"/>
          <p:cNvSpPr>
            <a:spLocks noGrp="1"/>
          </p:cNvSpPr>
          <p:nvPr>
            <p:ph type="ftr" sz="quarter" idx="11"/>
          </p:nvPr>
        </p:nvSpPr>
        <p:spPr>
          <a:xfrm>
            <a:off x="3028950" y="6483928"/>
            <a:ext cx="3086100" cy="237549"/>
          </a:xfrm>
          <a:prstGeom prst="rect">
            <a:avLst/>
          </a:prstGeom>
        </p:spPr>
        <p:txBody>
          <a:bodyPr/>
          <a:lstStyle>
            <a:lvl1pPr>
              <a:defRPr sz="825"/>
            </a:lvl1pPr>
          </a:lstStyle>
          <a:p>
            <a:endParaRPr lang="en-US"/>
          </a:p>
        </p:txBody>
      </p:sp>
      <p:sp>
        <p:nvSpPr>
          <p:cNvPr id="19" name="Slide Number Placeholder 5"/>
          <p:cNvSpPr>
            <a:spLocks noGrp="1"/>
          </p:cNvSpPr>
          <p:nvPr>
            <p:ph type="sldNum" sz="quarter" idx="12"/>
          </p:nvPr>
        </p:nvSpPr>
        <p:spPr>
          <a:xfrm>
            <a:off x="8416637" y="6529854"/>
            <a:ext cx="457199" cy="191623"/>
          </a:xfrm>
          <a:prstGeom prst="rect">
            <a:avLst/>
          </a:prstGeom>
        </p:spPr>
        <p:txBody>
          <a:bodyPr/>
          <a:lstStyle>
            <a:lvl1pPr algn="r">
              <a:defRPr sz="825"/>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3798742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13" name="Picture 12"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6"/>
            <a:ext cx="3286396" cy="1231537"/>
          </a:xfrm>
          <a:prstGeom prst="rect">
            <a:avLst/>
          </a:prstGeom>
        </p:spPr>
      </p:pic>
      <p:pic>
        <p:nvPicPr>
          <p:cNvPr id="12" name="Picture 11"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2"/>
            <a:ext cx="4067706" cy="1481791"/>
          </a:xfrm>
          <a:prstGeom prst="rect">
            <a:avLst/>
          </a:prstGeom>
        </p:spPr>
      </p:pic>
      <p:sp>
        <p:nvSpPr>
          <p:cNvPr id="2" name="Title 1"/>
          <p:cNvSpPr>
            <a:spLocks noGrp="1"/>
          </p:cNvSpPr>
          <p:nvPr>
            <p:ph type="title"/>
          </p:nvPr>
        </p:nvSpPr>
        <p:spPr>
          <a:xfrm>
            <a:off x="623888" y="1709747"/>
            <a:ext cx="7886700" cy="2852737"/>
          </a:xfrm>
          <a:prstGeom prst="rect">
            <a:avLst/>
          </a:prstGeom>
        </p:spPr>
        <p:txBody>
          <a:bodyPr anchor="b"/>
          <a:lstStyle>
            <a:lvl1pPr>
              <a:defRPr sz="2625" cap="all" baseline="0">
                <a:solidFill>
                  <a:srgbClr val="003764"/>
                </a:solidFill>
              </a:defRPr>
            </a:lvl1pPr>
          </a:lstStyle>
          <a:p>
            <a:r>
              <a:rPr lang="en-US"/>
              <a:t>Click to edit Master title style</a:t>
            </a:r>
          </a:p>
        </p:txBody>
      </p:sp>
      <p:sp>
        <p:nvSpPr>
          <p:cNvPr id="3" name="Text Placeholder 2"/>
          <p:cNvSpPr>
            <a:spLocks noGrp="1"/>
          </p:cNvSpPr>
          <p:nvPr>
            <p:ph type="body" idx="1"/>
          </p:nvPr>
        </p:nvSpPr>
        <p:spPr>
          <a:xfrm>
            <a:off x="623888" y="4589472"/>
            <a:ext cx="7886700" cy="1500187"/>
          </a:xfrm>
          <a:prstGeom prst="rect">
            <a:avLst/>
          </a:prstGeom>
        </p:spPr>
        <p:txBody>
          <a:bodyPr/>
          <a:lstStyle>
            <a:lvl1pPr marL="0" indent="0">
              <a:buNone/>
              <a:defRPr sz="1350">
                <a:solidFill>
                  <a:srgbClr val="003764"/>
                </a:solidFill>
              </a:defRPr>
            </a:lvl1pPr>
            <a:lvl2pPr marL="257163" indent="0">
              <a:buNone/>
              <a:defRPr sz="1125">
                <a:solidFill>
                  <a:schemeClr val="tx1">
                    <a:tint val="75000"/>
                  </a:schemeClr>
                </a:solidFill>
              </a:defRPr>
            </a:lvl2pPr>
            <a:lvl3pPr marL="514325" indent="0">
              <a:buNone/>
              <a:defRPr sz="1013">
                <a:solidFill>
                  <a:schemeClr val="tx1">
                    <a:tint val="75000"/>
                  </a:schemeClr>
                </a:solidFill>
              </a:defRPr>
            </a:lvl3pPr>
            <a:lvl4pPr marL="771487" indent="0">
              <a:buNone/>
              <a:defRPr sz="900">
                <a:solidFill>
                  <a:schemeClr val="tx1">
                    <a:tint val="75000"/>
                  </a:schemeClr>
                </a:solidFill>
              </a:defRPr>
            </a:lvl4pPr>
            <a:lvl5pPr marL="1028649" indent="0">
              <a:buNone/>
              <a:defRPr sz="900">
                <a:solidFill>
                  <a:schemeClr val="tx1">
                    <a:tint val="75000"/>
                  </a:schemeClr>
                </a:solidFill>
              </a:defRPr>
            </a:lvl5pPr>
            <a:lvl6pPr marL="1285811" indent="0">
              <a:buNone/>
              <a:defRPr sz="900">
                <a:solidFill>
                  <a:schemeClr val="tx1">
                    <a:tint val="75000"/>
                  </a:schemeClr>
                </a:solidFill>
              </a:defRPr>
            </a:lvl6pPr>
            <a:lvl7pPr marL="1542973" indent="0">
              <a:buNone/>
              <a:defRPr sz="900">
                <a:solidFill>
                  <a:schemeClr val="tx1">
                    <a:tint val="75000"/>
                  </a:schemeClr>
                </a:solidFill>
              </a:defRPr>
            </a:lvl7pPr>
            <a:lvl8pPr marL="1800135" indent="0">
              <a:buNone/>
              <a:defRPr sz="900">
                <a:solidFill>
                  <a:schemeClr val="tx1">
                    <a:tint val="75000"/>
                  </a:schemeClr>
                </a:solidFill>
              </a:defRPr>
            </a:lvl8pPr>
            <a:lvl9pPr marL="2057298" indent="0">
              <a:buNone/>
              <a:defRPr sz="900">
                <a:solidFill>
                  <a:schemeClr val="tx1">
                    <a:tint val="75000"/>
                  </a:schemeClr>
                </a:solidFill>
              </a:defRPr>
            </a:lvl9pPr>
          </a:lstStyle>
          <a:p>
            <a:pPr lvl="0"/>
            <a:r>
              <a:rPr lang="en-US"/>
              <a:t>Edit Master text styles</a:t>
            </a:r>
          </a:p>
        </p:txBody>
      </p:sp>
      <p:sp>
        <p:nvSpPr>
          <p:cNvPr id="15" name="Rectangle 14" descr="Yellow sidebar"/>
          <p:cNvSpPr/>
          <p:nvPr userDrawn="1"/>
        </p:nvSpPr>
        <p:spPr>
          <a:xfrm>
            <a:off x="1"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Date Placeholder 3"/>
          <p:cNvSpPr>
            <a:spLocks noGrp="1"/>
          </p:cNvSpPr>
          <p:nvPr>
            <p:ph type="dt" sz="half" idx="10"/>
          </p:nvPr>
        </p:nvSpPr>
        <p:spPr>
          <a:xfrm>
            <a:off x="628650" y="6483928"/>
            <a:ext cx="2057400" cy="237549"/>
          </a:xfrm>
          <a:prstGeom prst="rect">
            <a:avLst/>
          </a:prstGeom>
        </p:spPr>
        <p:txBody>
          <a:bodyPr/>
          <a:lstStyle>
            <a:lvl1pPr>
              <a:defRPr sz="825"/>
            </a:lvl1pPr>
          </a:lstStyle>
          <a:p>
            <a:fld id="{D050C99A-C753-4499-A91D-5F42026EA8F2}" type="datetime1">
              <a:rPr lang="en-US" smtClean="0"/>
              <a:t>10/13/2026</a:t>
            </a:fld>
            <a:endParaRPr lang="en-US"/>
          </a:p>
        </p:txBody>
      </p:sp>
      <p:sp>
        <p:nvSpPr>
          <p:cNvPr id="11" name="Footer Placeholder 4"/>
          <p:cNvSpPr>
            <a:spLocks noGrp="1"/>
          </p:cNvSpPr>
          <p:nvPr>
            <p:ph type="ftr" sz="quarter" idx="11"/>
          </p:nvPr>
        </p:nvSpPr>
        <p:spPr>
          <a:xfrm>
            <a:off x="3028950" y="6483928"/>
            <a:ext cx="3086100" cy="237549"/>
          </a:xfrm>
          <a:prstGeom prst="rect">
            <a:avLst/>
          </a:prstGeom>
        </p:spPr>
        <p:txBody>
          <a:bodyPr/>
          <a:lstStyle>
            <a:lvl1pPr>
              <a:defRPr sz="825"/>
            </a:lvl1pPr>
          </a:lstStyle>
          <a:p>
            <a:endParaRPr lang="en-US"/>
          </a:p>
        </p:txBody>
      </p:sp>
      <p:sp>
        <p:nvSpPr>
          <p:cNvPr id="14" name="Slide Number Placeholder 5"/>
          <p:cNvSpPr>
            <a:spLocks noGrp="1"/>
          </p:cNvSpPr>
          <p:nvPr>
            <p:ph type="sldNum" sz="quarter" idx="12"/>
          </p:nvPr>
        </p:nvSpPr>
        <p:spPr>
          <a:xfrm>
            <a:off x="8416637" y="6529854"/>
            <a:ext cx="457199" cy="191623"/>
          </a:xfrm>
          <a:prstGeom prst="rect">
            <a:avLst/>
          </a:prstGeom>
        </p:spPr>
        <p:txBody>
          <a:bodyPr/>
          <a:lstStyle>
            <a:lvl1pPr algn="r">
              <a:defRPr sz="825"/>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1682628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15" name="Rectangle 14" descr="Yellow sidebar"/>
          <p:cNvSpPr/>
          <p:nvPr userDrawn="1"/>
        </p:nvSpPr>
        <p:spPr>
          <a:xfrm>
            <a:off x="1"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Date Placeholder 3"/>
          <p:cNvSpPr>
            <a:spLocks noGrp="1"/>
          </p:cNvSpPr>
          <p:nvPr>
            <p:ph type="dt" sz="half" idx="10"/>
          </p:nvPr>
        </p:nvSpPr>
        <p:spPr>
          <a:xfrm>
            <a:off x="628650" y="6483928"/>
            <a:ext cx="2057400" cy="237549"/>
          </a:xfrm>
          <a:prstGeom prst="rect">
            <a:avLst/>
          </a:prstGeom>
        </p:spPr>
        <p:txBody>
          <a:bodyPr/>
          <a:lstStyle>
            <a:lvl1pPr>
              <a:defRPr sz="825"/>
            </a:lvl1pPr>
          </a:lstStyle>
          <a:p>
            <a:fld id="{D050C99A-C753-4499-A91D-5F42026EA8F2}" type="datetime1">
              <a:rPr lang="en-US" smtClean="0"/>
              <a:t>10/13/2026</a:t>
            </a:fld>
            <a:endParaRPr lang="en-US"/>
          </a:p>
        </p:txBody>
      </p:sp>
      <p:sp>
        <p:nvSpPr>
          <p:cNvPr id="11" name="Footer Placeholder 4"/>
          <p:cNvSpPr>
            <a:spLocks noGrp="1"/>
          </p:cNvSpPr>
          <p:nvPr>
            <p:ph type="ftr" sz="quarter" idx="11"/>
          </p:nvPr>
        </p:nvSpPr>
        <p:spPr>
          <a:xfrm>
            <a:off x="3028950" y="6483928"/>
            <a:ext cx="3086100" cy="237549"/>
          </a:xfrm>
          <a:prstGeom prst="rect">
            <a:avLst/>
          </a:prstGeom>
        </p:spPr>
        <p:txBody>
          <a:bodyPr/>
          <a:lstStyle>
            <a:lvl1pPr>
              <a:defRPr sz="825"/>
            </a:lvl1pPr>
          </a:lstStyle>
          <a:p>
            <a:endParaRPr lang="en-US"/>
          </a:p>
        </p:txBody>
      </p:sp>
      <p:sp>
        <p:nvSpPr>
          <p:cNvPr id="14" name="Slide Number Placeholder 5"/>
          <p:cNvSpPr>
            <a:spLocks noGrp="1"/>
          </p:cNvSpPr>
          <p:nvPr>
            <p:ph type="sldNum" sz="quarter" idx="12"/>
          </p:nvPr>
        </p:nvSpPr>
        <p:spPr>
          <a:xfrm>
            <a:off x="8416637" y="6529854"/>
            <a:ext cx="457199" cy="191623"/>
          </a:xfrm>
          <a:prstGeom prst="rect">
            <a:avLst/>
          </a:prstGeom>
        </p:spPr>
        <p:txBody>
          <a:bodyPr/>
          <a:lstStyle>
            <a:lvl1pPr algn="r">
              <a:defRPr sz="825"/>
            </a:lvl1pPr>
          </a:lstStyle>
          <a:p>
            <a:fld id="{DEE5BC03-7CE3-4FE3-BC0A-0ACCA8AC1F24}" type="slidenum">
              <a:rPr lang="en-US" smtClean="0"/>
              <a:pPr/>
              <a:t>‹#›</a:t>
            </a:fld>
            <a:endParaRPr lang="en-US"/>
          </a:p>
        </p:txBody>
      </p:sp>
      <p:sp>
        <p:nvSpPr>
          <p:cNvPr id="6" name="Title 1"/>
          <p:cNvSpPr>
            <a:spLocks noGrp="1"/>
          </p:cNvSpPr>
          <p:nvPr>
            <p:ph type="title"/>
          </p:nvPr>
        </p:nvSpPr>
        <p:spPr>
          <a:xfrm>
            <a:off x="519540" y="294200"/>
            <a:ext cx="8302337" cy="786457"/>
          </a:xfrm>
          <a:prstGeom prst="rect">
            <a:avLst/>
          </a:prstGeom>
        </p:spPr>
        <p:txBody>
          <a:bodyPr/>
          <a:lstStyle>
            <a:lvl1pPr>
              <a:defRPr sz="2625" cap="all" baseline="0">
                <a:solidFill>
                  <a:srgbClr val="003764"/>
                </a:solidFill>
              </a:defRPr>
            </a:lvl1pPr>
          </a:lstStyle>
          <a:p>
            <a:r>
              <a:rPr lang="en-US"/>
              <a:t>Click to edit Master title style</a:t>
            </a:r>
          </a:p>
        </p:txBody>
      </p:sp>
      <p:sp>
        <p:nvSpPr>
          <p:cNvPr id="7" name="Content Placeholder 2"/>
          <p:cNvSpPr>
            <a:spLocks noGrp="1"/>
          </p:cNvSpPr>
          <p:nvPr>
            <p:ph idx="1"/>
          </p:nvPr>
        </p:nvSpPr>
        <p:spPr>
          <a:xfrm>
            <a:off x="519541" y="1174172"/>
            <a:ext cx="8336975" cy="4966856"/>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45842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12" name="Picture 11"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8"/>
            <a:ext cx="3286396" cy="1231537"/>
          </a:xfrm>
          <a:prstGeom prst="rect">
            <a:avLst/>
          </a:prstGeom>
        </p:spPr>
      </p:pic>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4"/>
            <a:ext cx="4067706" cy="1481791"/>
          </a:xfrm>
          <a:prstGeom prst="rect">
            <a:avLst/>
          </a:prstGeom>
        </p:spPr>
      </p:pic>
      <p:sp>
        <p:nvSpPr>
          <p:cNvPr id="2" name="Title 1">
            <a:extLst>
              <a:ext uri="{FF2B5EF4-FFF2-40B4-BE49-F238E27FC236}">
                <a16:creationId xmlns:a16="http://schemas.microsoft.com/office/drawing/2014/main" id="{3AD92FB4-D9B6-46D9-A190-13677DEF67A4}"/>
              </a:ext>
            </a:extLst>
          </p:cNvPr>
          <p:cNvSpPr>
            <a:spLocks noGrp="1"/>
          </p:cNvSpPr>
          <p:nvPr>
            <p:ph type="title"/>
          </p:nvPr>
        </p:nvSpPr>
        <p:spPr>
          <a:xfrm>
            <a:off x="471488" y="1481790"/>
            <a:ext cx="8220075" cy="488950"/>
          </a:xfrm>
        </p:spPr>
        <p:txBody>
          <a:bodyPr/>
          <a:lstStyle>
            <a:lvl1pPr>
              <a:defRPr lang="en-US" sz="2025" b="0" kern="1200" dirty="0">
                <a:solidFill>
                  <a:srgbClr val="003764"/>
                </a:solidFill>
                <a:latin typeface="Franklin Gothic Medium" panose="020B0603020102020204" pitchFamily="34" charset="0"/>
                <a:ea typeface="+mn-ea"/>
                <a:cs typeface="+mn-cs"/>
              </a:defRPr>
            </a:lvl1pPr>
          </a:lstStyle>
          <a:p>
            <a:pPr marL="0" lvl="0" indent="0" algn="l" defTabSz="514350" rtl="0" eaLnBrk="1" latinLnBrk="0" hangingPunct="1">
              <a:lnSpc>
                <a:spcPct val="90000"/>
              </a:lnSpc>
              <a:spcBef>
                <a:spcPts val="563"/>
              </a:spcBef>
              <a:buFont typeface="Arial" panose="020B0604020202020204" pitchFamily="34" charset="0"/>
              <a:buNone/>
            </a:pPr>
            <a:r>
              <a:rPr lang="en-US"/>
              <a:t>Click to edit Master title style</a:t>
            </a:r>
          </a:p>
        </p:txBody>
      </p:sp>
      <p:sp>
        <p:nvSpPr>
          <p:cNvPr id="4" name="Content Placeholder 3"/>
          <p:cNvSpPr>
            <a:spLocks noGrp="1"/>
          </p:cNvSpPr>
          <p:nvPr>
            <p:ph sz="quarter" idx="13"/>
          </p:nvPr>
        </p:nvSpPr>
        <p:spPr>
          <a:xfrm>
            <a:off x="471488" y="2098675"/>
            <a:ext cx="8220075" cy="4592638"/>
          </a:xfrm>
          <a:prstGeom prst="rect">
            <a:avLst/>
          </a:prstGeom>
        </p:spPr>
        <p:txBody>
          <a:bodyPr/>
          <a:lstStyle>
            <a:lvl1pPr marL="192881" indent="-192881">
              <a:buFont typeface="Arial" panose="020B0604020202020204" pitchFamily="34" charset="0"/>
              <a:buChar char="•"/>
              <a:defRPr sz="1350" baseline="0">
                <a:solidFill>
                  <a:srgbClr val="003764"/>
                </a:solidFill>
                <a:latin typeface="Franklin Gothic Book" panose="020B0503020102020204" pitchFamily="34" charset="0"/>
              </a:defRPr>
            </a:lvl1pPr>
            <a:lvl2pPr marL="417910" indent="-160735">
              <a:buClr>
                <a:srgbClr val="3E576B"/>
              </a:buClr>
              <a:buFont typeface="Arial" panose="020B0604020202020204" pitchFamily="34" charset="0"/>
              <a:buChar char="•"/>
              <a:defRPr sz="1125" baseline="0">
                <a:solidFill>
                  <a:srgbClr val="003764"/>
                </a:solidFill>
                <a:latin typeface="Franklin Gothic Book" panose="020B0503020102020204" pitchFamily="34" charset="0"/>
              </a:defRPr>
            </a:lvl2pPr>
            <a:lvl3pPr marL="675085" indent="-160735">
              <a:buFont typeface="Arial" panose="020B0604020202020204" pitchFamily="34" charset="0"/>
              <a:buChar char="•"/>
              <a:defRPr sz="900" baseline="0">
                <a:solidFill>
                  <a:srgbClr val="003764"/>
                </a:solidFill>
                <a:latin typeface="Franklin Gothic Book" panose="020B0503020102020204" pitchFamily="34" charset="0"/>
              </a:defRPr>
            </a:lvl3pPr>
            <a:lvl4pPr>
              <a:defRPr sz="675" baseline="0">
                <a:solidFill>
                  <a:srgbClr val="003764"/>
                </a:solidFill>
                <a:latin typeface="Franklin Gothic Book" panose="020B0503020102020204" pitchFamily="34" charset="0"/>
              </a:defRPr>
            </a:lvl4pPr>
            <a:lvl5pPr>
              <a:defRPr sz="675" baseline="0">
                <a:solidFill>
                  <a:srgbClr val="003764"/>
                </a:solidFill>
                <a:latin typeface="Franklin Gothic Book" panose="020B05030201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p:cNvSpPr/>
          <p:nvPr userDrawn="1"/>
        </p:nvSpPr>
        <p:spPr>
          <a:xfrm>
            <a:off x="1"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Tree>
    <p:extLst>
      <p:ext uri="{BB962C8B-B14F-4D97-AF65-F5344CB8AC3E}">
        <p14:creationId xmlns:p14="http://schemas.microsoft.com/office/powerpoint/2010/main" val="7323559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12" name="Picture 11"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6"/>
            <a:ext cx="3286396" cy="1231537"/>
          </a:xfrm>
          <a:prstGeom prst="rect">
            <a:avLst/>
          </a:prstGeom>
        </p:spPr>
      </p:pic>
      <p:pic>
        <p:nvPicPr>
          <p:cNvPr id="11" name="Picture 10"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2"/>
            <a:ext cx="4067706" cy="1481791"/>
          </a:xfrm>
          <a:prstGeom prst="rect">
            <a:avLst/>
          </a:prstGeom>
        </p:spPr>
      </p:pic>
      <p:sp>
        <p:nvSpPr>
          <p:cNvPr id="2" name="Title 1"/>
          <p:cNvSpPr>
            <a:spLocks noGrp="1"/>
          </p:cNvSpPr>
          <p:nvPr>
            <p:ph type="title" hasCustomPrompt="1"/>
          </p:nvPr>
        </p:nvSpPr>
        <p:spPr>
          <a:xfrm>
            <a:off x="628650" y="1476958"/>
            <a:ext cx="7886700" cy="611619"/>
          </a:xfrm>
          <a:prstGeom prst="rect">
            <a:avLst/>
          </a:prstGeom>
        </p:spPr>
        <p:txBody>
          <a:bodyPr/>
          <a:lstStyle>
            <a:lvl1pPr>
              <a:defRPr sz="2625" cap="all" baseline="0">
                <a:solidFill>
                  <a:srgbClr val="003764"/>
                </a:solidFill>
              </a:defRPr>
            </a:lvl1pPr>
          </a:lstStyle>
          <a:p>
            <a:r>
              <a:rPr lang="en-US"/>
              <a:t>Final Slide</a:t>
            </a:r>
          </a:p>
        </p:txBody>
      </p:sp>
      <p:sp>
        <p:nvSpPr>
          <p:cNvPr id="7" name="Text Placeholder 6"/>
          <p:cNvSpPr>
            <a:spLocks noGrp="1"/>
          </p:cNvSpPr>
          <p:nvPr>
            <p:ph type="body" sz="quarter" idx="10" hasCustomPrompt="1"/>
          </p:nvPr>
        </p:nvSpPr>
        <p:spPr>
          <a:xfrm>
            <a:off x="628650" y="2265367"/>
            <a:ext cx="7886700" cy="3428855"/>
          </a:xfrm>
          <a:prstGeom prst="rect">
            <a:avLst/>
          </a:prstGeom>
        </p:spPr>
        <p:txBody>
          <a:bodyPr/>
          <a:lstStyle>
            <a:lvl1pPr marL="342900" marR="0" indent="-342900" algn="l" defTabSz="514325" rtl="0" eaLnBrk="1" fontAlgn="auto" latinLnBrk="0" hangingPunct="1">
              <a:lnSpc>
                <a:spcPct val="90000"/>
              </a:lnSpc>
              <a:spcBef>
                <a:spcPts val="563"/>
              </a:spcBef>
              <a:spcAft>
                <a:spcPts val="0"/>
              </a:spcAft>
              <a:buClrTx/>
              <a:buSzTx/>
              <a:buFont typeface="Arial" panose="020B0604020202020204" pitchFamily="34" charset="0"/>
              <a:buChar char="•"/>
              <a:tabLst/>
              <a:defRPr baseline="0">
                <a:solidFill>
                  <a:srgbClr val="003764"/>
                </a:solidFill>
              </a:defRPr>
            </a:lvl1pPr>
            <a:lvl2pPr marL="257163" indent="0">
              <a:buNone/>
              <a:defRPr>
                <a:solidFill>
                  <a:srgbClr val="003764"/>
                </a:solidFill>
              </a:defRPr>
            </a:lvl2pPr>
          </a:lstStyle>
          <a:p>
            <a:pPr marL="0" marR="0" lvl="0" indent="0" algn="l" defTabSz="514325"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a:t>Always use a Final Slide in order to include the Creative Commons footer language in the presentation.</a:t>
            </a:r>
            <a:br>
              <a:rPr lang="en-US"/>
            </a:br>
            <a:r>
              <a:rPr lang="en-US"/>
              <a:t>Ideas for the slide: Contact information; “Thank you;” “Questions?”</a:t>
            </a:r>
          </a:p>
        </p:txBody>
      </p:sp>
      <p:pic>
        <p:nvPicPr>
          <p:cNvPr id="14" name="Picture 13" descr="CC. Creative Commons license, attribution alone">
            <a:extLst>
              <a:ext uri="{FF2B5EF4-FFF2-40B4-BE49-F238E27FC236}">
                <a16:creationId xmlns:a16="http://schemas.microsoft.com/office/drawing/2014/main" id="{55C0BD8F-0D00-4252-96EA-53CD70683007}"/>
              </a:ext>
            </a:extLst>
          </p:cNvPr>
          <p:cNvPicPr>
            <a:picLocks noChangeAspect="1"/>
          </p:cNvPicPr>
          <p:nvPr userDrawn="1"/>
        </p:nvPicPr>
        <p:blipFill>
          <a:blip r:embed="rId4"/>
          <a:stretch>
            <a:fillRect/>
          </a:stretch>
        </p:blipFill>
        <p:spPr>
          <a:xfrm>
            <a:off x="628650" y="6399147"/>
            <a:ext cx="835224" cy="298730"/>
          </a:xfrm>
          <a:prstGeom prst="rect">
            <a:avLst/>
          </a:prstGeom>
        </p:spPr>
      </p:pic>
      <p:sp>
        <p:nvSpPr>
          <p:cNvPr id="10" name="TextBox 9">
            <a:extLst>
              <a:ext uri="{FF2B5EF4-FFF2-40B4-BE49-F238E27FC236}">
                <a16:creationId xmlns:a16="http://schemas.microsoft.com/office/drawing/2014/main" id="{AD9A014E-7345-4161-B6F8-70E7EA234759}"/>
              </a:ext>
            </a:extLst>
          </p:cNvPr>
          <p:cNvSpPr txBox="1"/>
          <p:nvPr userDrawn="1"/>
        </p:nvSpPr>
        <p:spPr>
          <a:xfrm>
            <a:off x="1454322" y="6445500"/>
            <a:ext cx="3784962" cy="178960"/>
          </a:xfrm>
          <a:prstGeom prst="rect">
            <a:avLst/>
          </a:prstGeom>
          <a:noFill/>
        </p:spPr>
        <p:txBody>
          <a:bodyPr wrap="square" rtlCol="0">
            <a:spAutoFit/>
          </a:bodyPr>
          <a:lstStyle/>
          <a:p>
            <a:r>
              <a:rPr lang="en-US" sz="563" b="0" i="1" kern="1200">
                <a:solidFill>
                  <a:schemeClr val="bg1">
                    <a:lumMod val="50000"/>
                  </a:schemeClr>
                </a:solidFill>
                <a:effectLst/>
                <a:latin typeface="+mn-lt"/>
                <a:ea typeface="+mn-ea"/>
                <a:cs typeface="+mn-cs"/>
              </a:rPr>
              <a:t>Except where otherwise noted, this work is licensed under </a:t>
            </a:r>
            <a:r>
              <a:rPr lang="en-US" sz="563" b="0" i="1" u="sng" kern="1200">
                <a:solidFill>
                  <a:schemeClr val="tx1"/>
                </a:solidFill>
                <a:effectLst/>
                <a:latin typeface="+mn-lt"/>
                <a:ea typeface="+mn-ea"/>
                <a:cs typeface="+mn-cs"/>
              </a:rPr>
              <a:t>CC BY 4.0</a:t>
            </a:r>
            <a:r>
              <a:rPr lang="en-US" sz="563" b="0" i="1">
                <a:solidFill>
                  <a:schemeClr val="bg1">
                    <a:lumMod val="50000"/>
                  </a:schemeClr>
                </a:solidFill>
                <a:latin typeface="+mn-lt"/>
              </a:rPr>
              <a:t>.</a:t>
            </a:r>
          </a:p>
        </p:txBody>
      </p:sp>
      <p:sp>
        <p:nvSpPr>
          <p:cNvPr id="13" name="Rectangle 12" descr="Yellow sidebar"/>
          <p:cNvSpPr/>
          <p:nvPr userDrawn="1"/>
        </p:nvSpPr>
        <p:spPr>
          <a:xfrm>
            <a:off x="1"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512388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Cover Triangle Pattern"/>
          <p:cNvPicPr>
            <a:picLocks noChangeAspect="1"/>
          </p:cNvPicPr>
          <p:nvPr userDrawn="1"/>
        </p:nvPicPr>
        <p:blipFill rotWithShape="1">
          <a:blip r:embed="rId2" cstate="print">
            <a:extLst>
              <a:ext uri="{28A0092B-C50C-407E-A947-70E740481C1C}">
                <a14:useLocalDpi xmlns:a14="http://schemas.microsoft.com/office/drawing/2010/main" val="0"/>
              </a:ext>
            </a:extLst>
          </a:blip>
          <a:srcRect t="12978"/>
          <a:stretch/>
        </p:blipFill>
        <p:spPr>
          <a:xfrm>
            <a:off x="2317813" y="0"/>
            <a:ext cx="6829477" cy="3749964"/>
          </a:xfrm>
          <a:prstGeom prst="rect">
            <a:avLst/>
          </a:prstGeom>
        </p:spPr>
      </p:pic>
      <p:sp>
        <p:nvSpPr>
          <p:cNvPr id="13" name="Title 1"/>
          <p:cNvSpPr>
            <a:spLocks noGrp="1"/>
          </p:cNvSpPr>
          <p:nvPr>
            <p:ph type="title" hasCustomPrompt="1"/>
          </p:nvPr>
        </p:nvSpPr>
        <p:spPr>
          <a:xfrm>
            <a:off x="369888" y="3863685"/>
            <a:ext cx="8336975" cy="999259"/>
          </a:xfrm>
          <a:prstGeom prst="rect">
            <a:avLst/>
          </a:prstGeom>
        </p:spPr>
        <p:txBody>
          <a:bodyPr/>
          <a:lstStyle>
            <a:lvl1pPr>
              <a:defRPr sz="4800" cap="all" baseline="0">
                <a:solidFill>
                  <a:srgbClr val="003764"/>
                </a:solidFill>
              </a:defRPr>
            </a:lvl1pPr>
          </a:lstStyle>
          <a:p>
            <a:r>
              <a:rPr lang="en-US"/>
              <a:t>Title slide</a:t>
            </a:r>
          </a:p>
        </p:txBody>
      </p:sp>
      <p:sp>
        <p:nvSpPr>
          <p:cNvPr id="10" name="Subtitle 2"/>
          <p:cNvSpPr>
            <a:spLocks noGrp="1"/>
          </p:cNvSpPr>
          <p:nvPr>
            <p:ph type="subTitle" idx="1" hasCustomPrompt="1"/>
          </p:nvPr>
        </p:nvSpPr>
        <p:spPr>
          <a:xfrm>
            <a:off x="370608" y="4976665"/>
            <a:ext cx="8388928" cy="679016"/>
          </a:xfrm>
          <a:prstGeom prst="rect">
            <a:avLst/>
          </a:prstGeom>
        </p:spPr>
        <p:txBody>
          <a:bodyPr/>
          <a:lstStyle>
            <a:lvl1pPr marL="0" indent="0" algn="l">
              <a:buNone/>
              <a:defRPr sz="3500" b="0" i="0" baseline="0">
                <a:solidFill>
                  <a:srgbClr val="003764"/>
                </a:solidFill>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Subheading</a:t>
            </a:r>
          </a:p>
        </p:txBody>
      </p:sp>
      <p:sp>
        <p:nvSpPr>
          <p:cNvPr id="19" name="Text Placeholder 18"/>
          <p:cNvSpPr>
            <a:spLocks noGrp="1"/>
          </p:cNvSpPr>
          <p:nvPr>
            <p:ph type="body" sz="quarter" idx="10" hasCustomPrompt="1"/>
          </p:nvPr>
        </p:nvSpPr>
        <p:spPr>
          <a:xfrm>
            <a:off x="369888" y="5769402"/>
            <a:ext cx="4614862" cy="758825"/>
          </a:xfrm>
          <a:prstGeom prst="rect">
            <a:avLst/>
          </a:prstGeom>
        </p:spPr>
        <p:txBody>
          <a:bodyPr/>
          <a:lstStyle>
            <a:lvl1pPr marL="0" indent="0">
              <a:buNone/>
              <a:defRPr sz="2000" baseline="0">
                <a:solidFill>
                  <a:srgbClr val="003764"/>
                </a:solidFill>
              </a:defRPr>
            </a:lvl1pPr>
          </a:lstStyle>
          <a:p>
            <a:pPr lvl="0"/>
            <a:r>
              <a:rPr lang="en-US"/>
              <a:t>Presenter(s)</a:t>
            </a:r>
            <a:br>
              <a:rPr lang="en-US"/>
            </a:br>
            <a:r>
              <a:rPr lang="en-US"/>
              <a:t>Month Day, Year</a:t>
            </a:r>
          </a:p>
        </p:txBody>
      </p:sp>
    </p:spTree>
    <p:extLst>
      <p:ext uri="{BB962C8B-B14F-4D97-AF65-F5344CB8AC3E}">
        <p14:creationId xmlns:p14="http://schemas.microsoft.com/office/powerpoint/2010/main" val="28546382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1" name="Picture 10"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4"/>
            <a:ext cx="3286396" cy="1231537"/>
          </a:xfrm>
          <a:prstGeom prst="rect">
            <a:avLst/>
          </a:prstGeom>
        </p:spPr>
      </p:pic>
      <p:pic>
        <p:nvPicPr>
          <p:cNvPr id="12" name="Picture 11"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0"/>
            <a:ext cx="4067706" cy="1481791"/>
          </a:xfrm>
          <a:prstGeom prst="rect">
            <a:avLst/>
          </a:prstGeom>
        </p:spPr>
      </p:pic>
      <p:sp>
        <p:nvSpPr>
          <p:cNvPr id="14" name="Title 1"/>
          <p:cNvSpPr>
            <a:spLocks noGrp="1"/>
          </p:cNvSpPr>
          <p:nvPr>
            <p:ph type="title"/>
          </p:nvPr>
        </p:nvSpPr>
        <p:spPr>
          <a:xfrm>
            <a:off x="536860" y="1549936"/>
            <a:ext cx="8336975" cy="797070"/>
          </a:xfrm>
          <a:prstGeom prst="rect">
            <a:avLst/>
          </a:prstGeom>
        </p:spPr>
        <p:txBody>
          <a:bodyPr/>
          <a:lstStyle>
            <a:lvl1pPr>
              <a:defRPr sz="3500" cap="all" baseline="0">
                <a:solidFill>
                  <a:srgbClr val="003764"/>
                </a:solidFill>
              </a:defRPr>
            </a:lvl1pPr>
          </a:lstStyle>
          <a:p>
            <a:r>
              <a:rPr lang="en-US"/>
              <a:t>Click to edit Master title style</a:t>
            </a:r>
          </a:p>
        </p:txBody>
      </p:sp>
      <p:sp>
        <p:nvSpPr>
          <p:cNvPr id="15" name="Content Placeholder 2"/>
          <p:cNvSpPr>
            <a:spLocks noGrp="1"/>
          </p:cNvSpPr>
          <p:nvPr>
            <p:ph idx="1"/>
          </p:nvPr>
        </p:nvSpPr>
        <p:spPr>
          <a:xfrm>
            <a:off x="536860" y="2415155"/>
            <a:ext cx="8336975" cy="3757046"/>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descr="Yellow sidebar"/>
          <p:cNvSpPr/>
          <p:nvPr userDrawn="1"/>
        </p:nvSpPr>
        <p:spPr>
          <a:xfrm>
            <a:off x="0"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p:cNvSpPr>
            <a:spLocks noGrp="1"/>
          </p:cNvSpPr>
          <p:nvPr>
            <p:ph type="dt" sz="half" idx="10"/>
          </p:nvPr>
        </p:nvSpPr>
        <p:spPr>
          <a:xfrm>
            <a:off x="628650" y="6483926"/>
            <a:ext cx="2057400" cy="237549"/>
          </a:xfrm>
          <a:prstGeom prst="rect">
            <a:avLst/>
          </a:prstGeom>
        </p:spPr>
        <p:txBody>
          <a:bodyPr/>
          <a:lstStyle>
            <a:lvl1pPr>
              <a:defRPr sz="1100"/>
            </a:lvl1pPr>
          </a:lstStyle>
          <a:p>
            <a:fld id="{F79CB6C7-AD96-437F-A75B-A1987D8D9ACA}" type="datetime1">
              <a:rPr lang="en-US" smtClean="0"/>
              <a:t>10/13/2026</a:t>
            </a:fld>
            <a:endParaRPr lang="en-US"/>
          </a:p>
        </p:txBody>
      </p:sp>
      <p:sp>
        <p:nvSpPr>
          <p:cNvPr id="16" name="Footer Placeholder 4"/>
          <p:cNvSpPr>
            <a:spLocks noGrp="1"/>
          </p:cNvSpPr>
          <p:nvPr>
            <p:ph type="ftr" sz="quarter" idx="11"/>
          </p:nvPr>
        </p:nvSpPr>
        <p:spPr>
          <a:xfrm>
            <a:off x="3028950" y="6483926"/>
            <a:ext cx="3086100" cy="237549"/>
          </a:xfrm>
          <a:prstGeom prst="rect">
            <a:avLst/>
          </a:prstGeom>
        </p:spPr>
        <p:txBody>
          <a:bodyPr/>
          <a:lstStyle>
            <a:lvl1pPr>
              <a:defRPr sz="1100"/>
            </a:lvl1pPr>
          </a:lstStyle>
          <a:p>
            <a:endParaRPr lang="en-US"/>
          </a:p>
        </p:txBody>
      </p:sp>
      <p:sp>
        <p:nvSpPr>
          <p:cNvPr id="17" name="Slide Number Placeholder 5"/>
          <p:cNvSpPr>
            <a:spLocks noGrp="1"/>
          </p:cNvSpPr>
          <p:nvPr>
            <p:ph type="sldNum" sz="quarter" idx="12"/>
          </p:nvPr>
        </p:nvSpPr>
        <p:spPr>
          <a:xfrm>
            <a:off x="8406245" y="6483926"/>
            <a:ext cx="467590" cy="237549"/>
          </a:xfrm>
          <a:prstGeom prst="rect">
            <a:avLst/>
          </a:prstGeom>
        </p:spPr>
        <p:txBody>
          <a:bodyPr/>
          <a:lstStyle>
            <a:lvl1pPr algn="r">
              <a:defRPr sz="1100"/>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28017808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3" name="Picture 12"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4"/>
            <a:ext cx="3286396" cy="1231537"/>
          </a:xfrm>
          <a:prstGeom prst="rect">
            <a:avLst/>
          </a:prstGeom>
        </p:spPr>
      </p:pic>
      <p:pic>
        <p:nvPicPr>
          <p:cNvPr id="11" name="Picture 10"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0"/>
            <a:ext cx="4067706" cy="1481791"/>
          </a:xfrm>
          <a:prstGeom prst="rect">
            <a:avLst/>
          </a:prstGeom>
        </p:spPr>
      </p:pic>
      <p:sp>
        <p:nvSpPr>
          <p:cNvPr id="14" name="Title 1"/>
          <p:cNvSpPr>
            <a:spLocks noGrp="1"/>
          </p:cNvSpPr>
          <p:nvPr>
            <p:ph type="title"/>
          </p:nvPr>
        </p:nvSpPr>
        <p:spPr>
          <a:xfrm>
            <a:off x="582468" y="1709744"/>
            <a:ext cx="8270588" cy="2852737"/>
          </a:xfrm>
          <a:prstGeom prst="rect">
            <a:avLst/>
          </a:prstGeom>
        </p:spPr>
        <p:txBody>
          <a:bodyPr anchor="b"/>
          <a:lstStyle>
            <a:lvl1pPr>
              <a:defRPr sz="4800" cap="all" baseline="0">
                <a:solidFill>
                  <a:srgbClr val="003764"/>
                </a:solidFill>
              </a:defRPr>
            </a:lvl1pPr>
          </a:lstStyle>
          <a:p>
            <a:r>
              <a:rPr lang="en-US"/>
              <a:t>Click to edit Master title style</a:t>
            </a:r>
          </a:p>
        </p:txBody>
      </p:sp>
      <p:sp>
        <p:nvSpPr>
          <p:cNvPr id="15" name="Text Placeholder 2"/>
          <p:cNvSpPr>
            <a:spLocks noGrp="1"/>
          </p:cNvSpPr>
          <p:nvPr>
            <p:ph type="body" idx="1"/>
          </p:nvPr>
        </p:nvSpPr>
        <p:spPr>
          <a:xfrm>
            <a:off x="582468" y="4589469"/>
            <a:ext cx="8270588" cy="1500187"/>
          </a:xfrm>
          <a:prstGeom prst="rect">
            <a:avLst/>
          </a:prstGeom>
        </p:spPr>
        <p:txBody>
          <a:bodyPr/>
          <a:lstStyle>
            <a:lvl1pPr marL="0" indent="0">
              <a:buNone/>
              <a:defRPr sz="2400">
                <a:solidFill>
                  <a:srgbClr val="003764"/>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Edit Master text styles</a:t>
            </a:r>
          </a:p>
        </p:txBody>
      </p:sp>
      <p:sp>
        <p:nvSpPr>
          <p:cNvPr id="12" name="Rectangle 11" descr="Yellow sidebar"/>
          <p:cNvSpPr/>
          <p:nvPr userDrawn="1"/>
        </p:nvSpPr>
        <p:spPr>
          <a:xfrm>
            <a:off x="0"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p:cNvSpPr>
            <a:spLocks noGrp="1"/>
          </p:cNvSpPr>
          <p:nvPr>
            <p:ph type="dt" sz="half" idx="10"/>
          </p:nvPr>
        </p:nvSpPr>
        <p:spPr>
          <a:xfrm>
            <a:off x="628650" y="6483926"/>
            <a:ext cx="2057400" cy="237549"/>
          </a:xfrm>
          <a:prstGeom prst="rect">
            <a:avLst/>
          </a:prstGeom>
        </p:spPr>
        <p:txBody>
          <a:bodyPr/>
          <a:lstStyle>
            <a:lvl1pPr>
              <a:defRPr sz="1100"/>
            </a:lvl1pPr>
          </a:lstStyle>
          <a:p>
            <a:fld id="{0E68BEF8-F67A-4B64-B2F2-CC4AA048128C}" type="datetime1">
              <a:rPr lang="en-US" smtClean="0"/>
              <a:t>10/13/2026</a:t>
            </a:fld>
            <a:endParaRPr lang="en-US"/>
          </a:p>
        </p:txBody>
      </p:sp>
      <p:sp>
        <p:nvSpPr>
          <p:cNvPr id="16" name="Footer Placeholder 4"/>
          <p:cNvSpPr>
            <a:spLocks noGrp="1"/>
          </p:cNvSpPr>
          <p:nvPr>
            <p:ph type="ftr" sz="quarter" idx="11"/>
          </p:nvPr>
        </p:nvSpPr>
        <p:spPr>
          <a:xfrm>
            <a:off x="3028950" y="6483926"/>
            <a:ext cx="3086100" cy="237549"/>
          </a:xfrm>
          <a:prstGeom prst="rect">
            <a:avLst/>
          </a:prstGeom>
        </p:spPr>
        <p:txBody>
          <a:bodyPr/>
          <a:lstStyle>
            <a:lvl1pPr>
              <a:defRPr sz="1100"/>
            </a:lvl1pPr>
          </a:lstStyle>
          <a:p>
            <a:endParaRPr lang="en-US"/>
          </a:p>
        </p:txBody>
      </p:sp>
      <p:sp>
        <p:nvSpPr>
          <p:cNvPr id="17" name="Slide Number Placeholder 5"/>
          <p:cNvSpPr>
            <a:spLocks noGrp="1"/>
          </p:cNvSpPr>
          <p:nvPr>
            <p:ph type="sldNum" sz="quarter" idx="12"/>
          </p:nvPr>
        </p:nvSpPr>
        <p:spPr>
          <a:xfrm>
            <a:off x="8416636" y="6529852"/>
            <a:ext cx="457199" cy="191623"/>
          </a:xfrm>
          <a:prstGeom prst="rect">
            <a:avLst/>
          </a:prstGeom>
        </p:spPr>
        <p:txBody>
          <a:bodyPr/>
          <a:lstStyle>
            <a:lvl1pPr algn="r">
              <a:defRPr sz="1100"/>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22739498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4" name="Picture 13"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4"/>
            <a:ext cx="3286396" cy="1231537"/>
          </a:xfrm>
          <a:prstGeom prst="rect">
            <a:avLst/>
          </a:prstGeom>
        </p:spPr>
      </p:pic>
      <p:pic>
        <p:nvPicPr>
          <p:cNvPr id="12" name="Picture 11"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0"/>
            <a:ext cx="4067706" cy="1481791"/>
          </a:xfrm>
          <a:prstGeom prst="rect">
            <a:avLst/>
          </a:prstGeom>
        </p:spPr>
      </p:pic>
      <p:sp>
        <p:nvSpPr>
          <p:cNvPr id="15" name="Title 1"/>
          <p:cNvSpPr>
            <a:spLocks noGrp="1"/>
          </p:cNvSpPr>
          <p:nvPr>
            <p:ph type="title"/>
          </p:nvPr>
        </p:nvSpPr>
        <p:spPr>
          <a:xfrm>
            <a:off x="422561" y="1462241"/>
            <a:ext cx="8534403" cy="719850"/>
          </a:xfrm>
          <a:prstGeom prst="rect">
            <a:avLst/>
          </a:prstGeom>
        </p:spPr>
        <p:txBody>
          <a:bodyPr/>
          <a:lstStyle>
            <a:lvl1pPr>
              <a:defRPr sz="3500" cap="all" baseline="0">
                <a:solidFill>
                  <a:srgbClr val="003764"/>
                </a:solidFill>
              </a:defRPr>
            </a:lvl1pPr>
          </a:lstStyle>
          <a:p>
            <a:r>
              <a:rPr lang="en-US"/>
              <a:t>Click to edit Master title style</a:t>
            </a:r>
          </a:p>
        </p:txBody>
      </p:sp>
      <p:sp>
        <p:nvSpPr>
          <p:cNvPr id="16" name="Content Placeholder 2"/>
          <p:cNvSpPr>
            <a:spLocks noGrp="1"/>
          </p:cNvSpPr>
          <p:nvPr>
            <p:ph sz="half" idx="1"/>
          </p:nvPr>
        </p:nvSpPr>
        <p:spPr>
          <a:xfrm>
            <a:off x="422561" y="2400300"/>
            <a:ext cx="4014357" cy="3969327"/>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3"/>
          <p:cNvSpPr>
            <a:spLocks noGrp="1"/>
          </p:cNvSpPr>
          <p:nvPr>
            <p:ph sz="half" idx="2"/>
          </p:nvPr>
        </p:nvSpPr>
        <p:spPr>
          <a:xfrm>
            <a:off x="4759271" y="2400304"/>
            <a:ext cx="4197693" cy="3969323"/>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descr="Yellow sidebar"/>
          <p:cNvSpPr/>
          <p:nvPr userDrawn="1"/>
        </p:nvSpPr>
        <p:spPr>
          <a:xfrm>
            <a:off x="0"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3"/>
          <p:cNvSpPr>
            <a:spLocks noGrp="1"/>
          </p:cNvSpPr>
          <p:nvPr>
            <p:ph type="dt" sz="half" idx="10"/>
          </p:nvPr>
        </p:nvSpPr>
        <p:spPr>
          <a:xfrm>
            <a:off x="628650" y="6483926"/>
            <a:ext cx="2057400" cy="237549"/>
          </a:xfrm>
          <a:prstGeom prst="rect">
            <a:avLst/>
          </a:prstGeom>
        </p:spPr>
        <p:txBody>
          <a:bodyPr/>
          <a:lstStyle>
            <a:lvl1pPr>
              <a:defRPr sz="1100"/>
            </a:lvl1pPr>
          </a:lstStyle>
          <a:p>
            <a:fld id="{1001848F-E7F6-4E55-B1DE-CC691BBD4F09}" type="datetime1">
              <a:rPr lang="en-US" smtClean="0"/>
              <a:t>10/13/2026</a:t>
            </a:fld>
            <a:endParaRPr lang="en-US"/>
          </a:p>
        </p:txBody>
      </p:sp>
      <p:sp>
        <p:nvSpPr>
          <p:cNvPr id="18" name="Footer Placeholder 4"/>
          <p:cNvSpPr>
            <a:spLocks noGrp="1"/>
          </p:cNvSpPr>
          <p:nvPr>
            <p:ph type="ftr" sz="quarter" idx="11"/>
          </p:nvPr>
        </p:nvSpPr>
        <p:spPr>
          <a:xfrm>
            <a:off x="3028950" y="6483926"/>
            <a:ext cx="3086100" cy="237549"/>
          </a:xfrm>
          <a:prstGeom prst="rect">
            <a:avLst/>
          </a:prstGeom>
        </p:spPr>
        <p:txBody>
          <a:bodyPr/>
          <a:lstStyle>
            <a:lvl1pPr>
              <a:defRPr sz="1100"/>
            </a:lvl1pPr>
          </a:lstStyle>
          <a:p>
            <a:endParaRPr lang="en-US"/>
          </a:p>
        </p:txBody>
      </p:sp>
      <p:sp>
        <p:nvSpPr>
          <p:cNvPr id="19" name="Slide Number Placeholder 5"/>
          <p:cNvSpPr>
            <a:spLocks noGrp="1"/>
          </p:cNvSpPr>
          <p:nvPr>
            <p:ph type="sldNum" sz="quarter" idx="12"/>
          </p:nvPr>
        </p:nvSpPr>
        <p:spPr>
          <a:xfrm>
            <a:off x="8416636" y="6529852"/>
            <a:ext cx="457199" cy="191623"/>
          </a:xfrm>
          <a:prstGeom prst="rect">
            <a:avLst/>
          </a:prstGeom>
        </p:spPr>
        <p:txBody>
          <a:bodyPr/>
          <a:lstStyle>
            <a:lvl1pPr algn="r">
              <a:defRPr sz="1100"/>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42271857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5" name="Picture 14"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4"/>
            <a:ext cx="3286396" cy="1231537"/>
          </a:xfrm>
          <a:prstGeom prst="rect">
            <a:avLst/>
          </a:prstGeom>
        </p:spPr>
      </p:pic>
      <p:pic>
        <p:nvPicPr>
          <p:cNvPr id="13" name="Picture 12"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4063"/>
            <a:ext cx="4067706" cy="1481791"/>
          </a:xfrm>
          <a:prstGeom prst="rect">
            <a:avLst/>
          </a:prstGeom>
        </p:spPr>
      </p:pic>
      <p:sp>
        <p:nvSpPr>
          <p:cNvPr id="16" name="Title 1"/>
          <p:cNvSpPr>
            <a:spLocks noGrp="1"/>
          </p:cNvSpPr>
          <p:nvPr>
            <p:ph type="title"/>
          </p:nvPr>
        </p:nvSpPr>
        <p:spPr>
          <a:xfrm>
            <a:off x="507276" y="1485854"/>
            <a:ext cx="8335388" cy="736311"/>
          </a:xfrm>
          <a:prstGeom prst="rect">
            <a:avLst/>
          </a:prstGeom>
        </p:spPr>
        <p:txBody>
          <a:bodyPr/>
          <a:lstStyle>
            <a:lvl1pPr>
              <a:defRPr sz="3500" cap="all" baseline="0">
                <a:solidFill>
                  <a:srgbClr val="003764"/>
                </a:solidFill>
              </a:defRPr>
            </a:lvl1pPr>
          </a:lstStyle>
          <a:p>
            <a:r>
              <a:rPr lang="en-US"/>
              <a:t>Click to edit Master title style</a:t>
            </a:r>
          </a:p>
        </p:txBody>
      </p:sp>
      <p:sp>
        <p:nvSpPr>
          <p:cNvPr id="17" name="Text Placeholder 2"/>
          <p:cNvSpPr>
            <a:spLocks noGrp="1"/>
          </p:cNvSpPr>
          <p:nvPr>
            <p:ph type="body" idx="1"/>
          </p:nvPr>
        </p:nvSpPr>
        <p:spPr>
          <a:xfrm>
            <a:off x="507278" y="2385434"/>
            <a:ext cx="4002378" cy="524893"/>
          </a:xfrm>
          <a:prstGeom prst="rect">
            <a:avLst/>
          </a:prstGeom>
        </p:spPr>
        <p:txBody>
          <a:bodyPr anchor="b"/>
          <a:lstStyle>
            <a:lvl1pPr marL="0" indent="0">
              <a:buNone/>
              <a:defRPr sz="2400" b="1">
                <a:solidFill>
                  <a:srgbClr val="003764"/>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18" name="Content Placeholder 3"/>
          <p:cNvSpPr>
            <a:spLocks noGrp="1"/>
          </p:cNvSpPr>
          <p:nvPr>
            <p:ph sz="half" idx="2"/>
          </p:nvPr>
        </p:nvSpPr>
        <p:spPr>
          <a:xfrm>
            <a:off x="507278" y="3003840"/>
            <a:ext cx="4002378" cy="3313833"/>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4"/>
          <p:cNvSpPr>
            <a:spLocks noGrp="1"/>
          </p:cNvSpPr>
          <p:nvPr>
            <p:ph type="body" sz="quarter" idx="3"/>
          </p:nvPr>
        </p:nvSpPr>
        <p:spPr>
          <a:xfrm>
            <a:off x="4790207" y="2385430"/>
            <a:ext cx="4052457" cy="524894"/>
          </a:xfrm>
          <a:prstGeom prst="rect">
            <a:avLst/>
          </a:prstGeom>
        </p:spPr>
        <p:txBody>
          <a:bodyPr anchor="b"/>
          <a:lstStyle>
            <a:lvl1pPr marL="0" indent="0">
              <a:buNone/>
              <a:defRPr sz="2400" b="1">
                <a:solidFill>
                  <a:srgbClr val="003764"/>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20" name="Content Placeholder 5"/>
          <p:cNvSpPr>
            <a:spLocks noGrp="1"/>
          </p:cNvSpPr>
          <p:nvPr>
            <p:ph sz="quarter" idx="4"/>
          </p:nvPr>
        </p:nvSpPr>
        <p:spPr>
          <a:xfrm>
            <a:off x="4790207" y="3003840"/>
            <a:ext cx="4052457" cy="3313833"/>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descr="Yellow sidebar"/>
          <p:cNvSpPr/>
          <p:nvPr userDrawn="1"/>
        </p:nvSpPr>
        <p:spPr>
          <a:xfrm>
            <a:off x="0"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ate Placeholder 3"/>
          <p:cNvSpPr>
            <a:spLocks noGrp="1"/>
          </p:cNvSpPr>
          <p:nvPr>
            <p:ph type="dt" sz="half" idx="10"/>
          </p:nvPr>
        </p:nvSpPr>
        <p:spPr>
          <a:xfrm>
            <a:off x="628650" y="6483926"/>
            <a:ext cx="2057400" cy="237549"/>
          </a:xfrm>
          <a:prstGeom prst="rect">
            <a:avLst/>
          </a:prstGeom>
        </p:spPr>
        <p:txBody>
          <a:bodyPr/>
          <a:lstStyle>
            <a:lvl1pPr>
              <a:defRPr sz="1100"/>
            </a:lvl1pPr>
          </a:lstStyle>
          <a:p>
            <a:fld id="{5E48A247-4D0D-4017-954A-CBEE1B524F16}" type="datetime1">
              <a:rPr lang="en-US" smtClean="0"/>
              <a:t>10/13/2026</a:t>
            </a:fld>
            <a:endParaRPr lang="en-US"/>
          </a:p>
        </p:txBody>
      </p:sp>
      <p:sp>
        <p:nvSpPr>
          <p:cNvPr id="22" name="Footer Placeholder 4"/>
          <p:cNvSpPr>
            <a:spLocks noGrp="1"/>
          </p:cNvSpPr>
          <p:nvPr>
            <p:ph type="ftr" sz="quarter" idx="11"/>
          </p:nvPr>
        </p:nvSpPr>
        <p:spPr>
          <a:xfrm>
            <a:off x="3028950" y="6483926"/>
            <a:ext cx="3086100" cy="237549"/>
          </a:xfrm>
          <a:prstGeom prst="rect">
            <a:avLst/>
          </a:prstGeom>
        </p:spPr>
        <p:txBody>
          <a:bodyPr/>
          <a:lstStyle>
            <a:lvl1pPr>
              <a:defRPr sz="1100"/>
            </a:lvl1pPr>
          </a:lstStyle>
          <a:p>
            <a:endParaRPr lang="en-US"/>
          </a:p>
        </p:txBody>
      </p:sp>
      <p:sp>
        <p:nvSpPr>
          <p:cNvPr id="23" name="Slide Number Placeholder 5"/>
          <p:cNvSpPr>
            <a:spLocks noGrp="1"/>
          </p:cNvSpPr>
          <p:nvPr>
            <p:ph type="sldNum" sz="quarter" idx="12"/>
          </p:nvPr>
        </p:nvSpPr>
        <p:spPr>
          <a:xfrm>
            <a:off x="8416636" y="6529852"/>
            <a:ext cx="457199" cy="191623"/>
          </a:xfrm>
          <a:prstGeom prst="rect">
            <a:avLst/>
          </a:prstGeom>
        </p:spPr>
        <p:txBody>
          <a:bodyPr/>
          <a:lstStyle>
            <a:lvl1pPr algn="r">
              <a:defRPr sz="1100"/>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19743600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2" name="Picture 11"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4"/>
            <a:ext cx="3286396" cy="1231537"/>
          </a:xfrm>
          <a:prstGeom prst="rect">
            <a:avLst/>
          </a:prstGeom>
        </p:spPr>
      </p:pic>
      <p:pic>
        <p:nvPicPr>
          <p:cNvPr id="9" name="Picture 8"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0"/>
            <a:ext cx="4067706" cy="1481791"/>
          </a:xfrm>
          <a:prstGeom prst="rect">
            <a:avLst/>
          </a:prstGeom>
        </p:spPr>
      </p:pic>
      <p:sp>
        <p:nvSpPr>
          <p:cNvPr id="13" name="Title 1"/>
          <p:cNvSpPr>
            <a:spLocks noGrp="1"/>
          </p:cNvSpPr>
          <p:nvPr>
            <p:ph type="title"/>
          </p:nvPr>
        </p:nvSpPr>
        <p:spPr>
          <a:xfrm>
            <a:off x="540327" y="1457982"/>
            <a:ext cx="8302337" cy="786457"/>
          </a:xfrm>
          <a:prstGeom prst="rect">
            <a:avLst/>
          </a:prstGeom>
        </p:spPr>
        <p:txBody>
          <a:bodyPr/>
          <a:lstStyle>
            <a:lvl1pPr>
              <a:defRPr sz="3500" cap="all" baseline="0">
                <a:solidFill>
                  <a:srgbClr val="003764"/>
                </a:solidFill>
              </a:defRPr>
            </a:lvl1pPr>
          </a:lstStyle>
          <a:p>
            <a:r>
              <a:rPr lang="en-US"/>
              <a:t>Click to edit Master title style</a:t>
            </a:r>
          </a:p>
        </p:txBody>
      </p:sp>
      <p:sp>
        <p:nvSpPr>
          <p:cNvPr id="11" name="Rectangle 10" descr="Yellow sidebar"/>
          <p:cNvSpPr/>
          <p:nvPr userDrawn="1"/>
        </p:nvSpPr>
        <p:spPr>
          <a:xfrm>
            <a:off x="0"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p:cNvSpPr>
            <a:spLocks noGrp="1"/>
          </p:cNvSpPr>
          <p:nvPr>
            <p:ph type="dt" sz="half" idx="10"/>
          </p:nvPr>
        </p:nvSpPr>
        <p:spPr>
          <a:xfrm>
            <a:off x="628650" y="6483926"/>
            <a:ext cx="2057400" cy="237549"/>
          </a:xfrm>
          <a:prstGeom prst="rect">
            <a:avLst/>
          </a:prstGeom>
        </p:spPr>
        <p:txBody>
          <a:bodyPr/>
          <a:lstStyle>
            <a:lvl1pPr>
              <a:defRPr sz="1100"/>
            </a:lvl1pPr>
          </a:lstStyle>
          <a:p>
            <a:fld id="{3F43D62C-E4AB-4F6C-BB6E-7C3A3BBC5E2B}" type="datetime1">
              <a:rPr lang="en-US" smtClean="0"/>
              <a:t>10/13/2026</a:t>
            </a:fld>
            <a:endParaRPr lang="en-US"/>
          </a:p>
        </p:txBody>
      </p:sp>
      <p:sp>
        <p:nvSpPr>
          <p:cNvPr id="14" name="Footer Placeholder 4"/>
          <p:cNvSpPr>
            <a:spLocks noGrp="1"/>
          </p:cNvSpPr>
          <p:nvPr>
            <p:ph type="ftr" sz="quarter" idx="11"/>
          </p:nvPr>
        </p:nvSpPr>
        <p:spPr>
          <a:xfrm>
            <a:off x="3028950" y="6483926"/>
            <a:ext cx="3086100" cy="237549"/>
          </a:xfrm>
          <a:prstGeom prst="rect">
            <a:avLst/>
          </a:prstGeom>
        </p:spPr>
        <p:txBody>
          <a:bodyPr/>
          <a:lstStyle>
            <a:lvl1pPr>
              <a:defRPr sz="1100"/>
            </a:lvl1pPr>
          </a:lstStyle>
          <a:p>
            <a:endParaRPr lang="en-US"/>
          </a:p>
        </p:txBody>
      </p:sp>
      <p:sp>
        <p:nvSpPr>
          <p:cNvPr id="15" name="Slide Number Placeholder 5"/>
          <p:cNvSpPr>
            <a:spLocks noGrp="1"/>
          </p:cNvSpPr>
          <p:nvPr>
            <p:ph type="sldNum" sz="quarter" idx="12"/>
          </p:nvPr>
        </p:nvSpPr>
        <p:spPr>
          <a:xfrm>
            <a:off x="8416636" y="6529852"/>
            <a:ext cx="457199" cy="191623"/>
          </a:xfrm>
          <a:prstGeom prst="rect">
            <a:avLst/>
          </a:prstGeom>
        </p:spPr>
        <p:txBody>
          <a:bodyPr/>
          <a:lstStyle>
            <a:lvl1pPr algn="r">
              <a:defRPr sz="1100"/>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122518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9" name="Picture 8"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4"/>
            <a:ext cx="3286396" cy="1231537"/>
          </a:xfrm>
          <a:prstGeom prst="rect">
            <a:avLst/>
          </a:prstGeom>
        </p:spPr>
      </p:pic>
      <p:pic>
        <p:nvPicPr>
          <p:cNvPr id="10" name="Picture 9"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0"/>
            <a:ext cx="4067706" cy="1481791"/>
          </a:xfrm>
          <a:prstGeom prst="rect">
            <a:avLst/>
          </a:prstGeom>
        </p:spPr>
      </p:pic>
      <p:sp>
        <p:nvSpPr>
          <p:cNvPr id="8" name="Rectangle 7" descr="Yellow sidebar"/>
          <p:cNvSpPr/>
          <p:nvPr userDrawn="1"/>
        </p:nvSpPr>
        <p:spPr>
          <a:xfrm>
            <a:off x="0"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3"/>
          <p:cNvSpPr>
            <a:spLocks noGrp="1"/>
          </p:cNvSpPr>
          <p:nvPr>
            <p:ph type="dt" sz="half" idx="10"/>
          </p:nvPr>
        </p:nvSpPr>
        <p:spPr>
          <a:xfrm>
            <a:off x="628650" y="6483926"/>
            <a:ext cx="2057400" cy="237549"/>
          </a:xfrm>
          <a:prstGeom prst="rect">
            <a:avLst/>
          </a:prstGeom>
        </p:spPr>
        <p:txBody>
          <a:bodyPr/>
          <a:lstStyle>
            <a:lvl1pPr>
              <a:defRPr sz="1100"/>
            </a:lvl1pPr>
          </a:lstStyle>
          <a:p>
            <a:fld id="{92275FF0-9E97-4E0A-B533-109FB6621FD2}" type="datetime1">
              <a:rPr lang="en-US" smtClean="0"/>
              <a:t>10/13/2026</a:t>
            </a:fld>
            <a:endParaRPr lang="en-US"/>
          </a:p>
        </p:txBody>
      </p:sp>
      <p:sp>
        <p:nvSpPr>
          <p:cNvPr id="12" name="Footer Placeholder 4"/>
          <p:cNvSpPr>
            <a:spLocks noGrp="1"/>
          </p:cNvSpPr>
          <p:nvPr>
            <p:ph type="ftr" sz="quarter" idx="11"/>
          </p:nvPr>
        </p:nvSpPr>
        <p:spPr>
          <a:xfrm>
            <a:off x="3028950" y="6483926"/>
            <a:ext cx="3086100" cy="237549"/>
          </a:xfrm>
          <a:prstGeom prst="rect">
            <a:avLst/>
          </a:prstGeom>
        </p:spPr>
        <p:txBody>
          <a:bodyPr/>
          <a:lstStyle>
            <a:lvl1pPr>
              <a:defRPr sz="1100"/>
            </a:lvl1pPr>
          </a:lstStyle>
          <a:p>
            <a:endParaRPr lang="en-US"/>
          </a:p>
        </p:txBody>
      </p:sp>
      <p:sp>
        <p:nvSpPr>
          <p:cNvPr id="13" name="Slide Number Placeholder 5"/>
          <p:cNvSpPr>
            <a:spLocks noGrp="1"/>
          </p:cNvSpPr>
          <p:nvPr>
            <p:ph type="sldNum" sz="quarter" idx="12"/>
          </p:nvPr>
        </p:nvSpPr>
        <p:spPr>
          <a:xfrm>
            <a:off x="8416636" y="6529852"/>
            <a:ext cx="457199" cy="191623"/>
          </a:xfrm>
          <a:prstGeom prst="rect">
            <a:avLst/>
          </a:prstGeom>
        </p:spPr>
        <p:txBody>
          <a:bodyPr/>
          <a:lstStyle>
            <a:lvl1pPr algn="r">
              <a:defRPr sz="1100"/>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19264090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12" name="Picture 11"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4"/>
            <a:ext cx="3286396" cy="1231537"/>
          </a:xfrm>
          <a:prstGeom prst="rect">
            <a:avLst/>
          </a:prstGeom>
        </p:spPr>
      </p:pic>
      <p:pic>
        <p:nvPicPr>
          <p:cNvPr id="11" name="Picture 10"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0"/>
            <a:ext cx="4067706" cy="1481791"/>
          </a:xfrm>
          <a:prstGeom prst="rect">
            <a:avLst/>
          </a:prstGeom>
        </p:spPr>
      </p:pic>
      <p:sp>
        <p:nvSpPr>
          <p:cNvPr id="14" name="Title 1"/>
          <p:cNvSpPr>
            <a:spLocks noGrp="1"/>
          </p:cNvSpPr>
          <p:nvPr>
            <p:ph type="title"/>
          </p:nvPr>
        </p:nvSpPr>
        <p:spPr>
          <a:xfrm>
            <a:off x="486494" y="1385541"/>
            <a:ext cx="3160715" cy="1409614"/>
          </a:xfrm>
          <a:prstGeom prst="rect">
            <a:avLst/>
          </a:prstGeom>
        </p:spPr>
        <p:txBody>
          <a:bodyPr anchor="b"/>
          <a:lstStyle>
            <a:lvl1pPr>
              <a:defRPr sz="3500" cap="all" baseline="0">
                <a:solidFill>
                  <a:srgbClr val="003764"/>
                </a:solidFill>
              </a:defRPr>
            </a:lvl1pPr>
          </a:lstStyle>
          <a:p>
            <a:r>
              <a:rPr lang="en-US"/>
              <a:t>Click to edit Master title style</a:t>
            </a:r>
          </a:p>
        </p:txBody>
      </p:sp>
      <p:sp>
        <p:nvSpPr>
          <p:cNvPr id="16" name="Text Placeholder 3"/>
          <p:cNvSpPr>
            <a:spLocks noGrp="1"/>
          </p:cNvSpPr>
          <p:nvPr>
            <p:ph type="body" sz="half" idx="2"/>
          </p:nvPr>
        </p:nvSpPr>
        <p:spPr>
          <a:xfrm>
            <a:off x="486494" y="2888673"/>
            <a:ext cx="3160715" cy="3492378"/>
          </a:xfrm>
          <a:prstGeom prst="rect">
            <a:avLst/>
          </a:prstGeom>
        </p:spPr>
        <p:txBody>
          <a:bodyPr/>
          <a:lstStyle>
            <a:lvl1pPr marL="0" indent="0">
              <a:buNone/>
              <a:defRPr sz="1600">
                <a:solidFill>
                  <a:srgbClr val="003764"/>
                </a:solidFill>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Edit Master text styles</a:t>
            </a:r>
          </a:p>
        </p:txBody>
      </p:sp>
      <p:sp>
        <p:nvSpPr>
          <p:cNvPr id="15" name="Content Placeholder 2"/>
          <p:cNvSpPr>
            <a:spLocks noGrp="1"/>
          </p:cNvSpPr>
          <p:nvPr>
            <p:ph idx="1"/>
          </p:nvPr>
        </p:nvSpPr>
        <p:spPr>
          <a:xfrm>
            <a:off x="3863540" y="1569027"/>
            <a:ext cx="5041469" cy="4812024"/>
          </a:xfrm>
          <a:prstGeom prst="rect">
            <a:avLst/>
          </a:prstGeom>
        </p:spPr>
        <p:txBody>
          <a:bodyPr/>
          <a:lstStyle>
            <a:lvl1pPr>
              <a:defRPr sz="3200">
                <a:solidFill>
                  <a:srgbClr val="003764"/>
                </a:solidFill>
              </a:defRPr>
            </a:lvl1pPr>
            <a:lvl2pPr>
              <a:defRPr sz="2800">
                <a:solidFill>
                  <a:srgbClr val="003764"/>
                </a:solidFill>
              </a:defRPr>
            </a:lvl2pPr>
            <a:lvl3pPr>
              <a:defRPr sz="2400">
                <a:solidFill>
                  <a:srgbClr val="003764"/>
                </a:solidFill>
              </a:defRPr>
            </a:lvl3pPr>
            <a:lvl4pPr>
              <a:defRPr sz="2000">
                <a:solidFill>
                  <a:srgbClr val="003764"/>
                </a:solidFill>
              </a:defRPr>
            </a:lvl4pPr>
            <a:lvl5pPr>
              <a:defRPr sz="2000">
                <a:solidFill>
                  <a:srgbClr val="003764"/>
                </a:solidFill>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descr="Yellow sidebar"/>
          <p:cNvSpPr/>
          <p:nvPr userDrawn="1"/>
        </p:nvSpPr>
        <p:spPr>
          <a:xfrm>
            <a:off x="0"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ate Placeholder 3"/>
          <p:cNvSpPr>
            <a:spLocks noGrp="1"/>
          </p:cNvSpPr>
          <p:nvPr>
            <p:ph type="dt" sz="half" idx="10"/>
          </p:nvPr>
        </p:nvSpPr>
        <p:spPr>
          <a:xfrm>
            <a:off x="628650" y="6483926"/>
            <a:ext cx="2057400" cy="237549"/>
          </a:xfrm>
          <a:prstGeom prst="rect">
            <a:avLst/>
          </a:prstGeom>
        </p:spPr>
        <p:txBody>
          <a:bodyPr/>
          <a:lstStyle>
            <a:lvl1pPr>
              <a:defRPr sz="1100"/>
            </a:lvl1pPr>
          </a:lstStyle>
          <a:p>
            <a:fld id="{A3C062AC-1CC2-40A8-B531-F2154AC26E35}" type="datetime1">
              <a:rPr lang="en-US" smtClean="0"/>
              <a:t>10/13/2026</a:t>
            </a:fld>
            <a:endParaRPr lang="en-US"/>
          </a:p>
        </p:txBody>
      </p:sp>
      <p:sp>
        <p:nvSpPr>
          <p:cNvPr id="18" name="Footer Placeholder 4"/>
          <p:cNvSpPr>
            <a:spLocks noGrp="1"/>
          </p:cNvSpPr>
          <p:nvPr>
            <p:ph type="ftr" sz="quarter" idx="11"/>
          </p:nvPr>
        </p:nvSpPr>
        <p:spPr>
          <a:xfrm>
            <a:off x="3028950" y="6483926"/>
            <a:ext cx="3086100" cy="237549"/>
          </a:xfrm>
          <a:prstGeom prst="rect">
            <a:avLst/>
          </a:prstGeom>
        </p:spPr>
        <p:txBody>
          <a:bodyPr/>
          <a:lstStyle>
            <a:lvl1pPr>
              <a:defRPr sz="1100"/>
            </a:lvl1pPr>
          </a:lstStyle>
          <a:p>
            <a:endParaRPr lang="en-US"/>
          </a:p>
        </p:txBody>
      </p:sp>
      <p:sp>
        <p:nvSpPr>
          <p:cNvPr id="19" name="Slide Number Placeholder 5"/>
          <p:cNvSpPr>
            <a:spLocks noGrp="1"/>
          </p:cNvSpPr>
          <p:nvPr>
            <p:ph type="sldNum" sz="quarter" idx="12"/>
          </p:nvPr>
        </p:nvSpPr>
        <p:spPr>
          <a:xfrm>
            <a:off x="8416636" y="6529852"/>
            <a:ext cx="457199" cy="191623"/>
          </a:xfrm>
          <a:prstGeom prst="rect">
            <a:avLst/>
          </a:prstGeom>
        </p:spPr>
        <p:txBody>
          <a:bodyPr/>
          <a:lstStyle>
            <a:lvl1pPr algn="r">
              <a:defRPr sz="1100"/>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22455396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12" name="Picture 11"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4"/>
            <a:ext cx="3286396" cy="1231537"/>
          </a:xfrm>
          <a:prstGeom prst="rect">
            <a:avLst/>
          </a:prstGeom>
        </p:spPr>
      </p:pic>
      <p:pic>
        <p:nvPicPr>
          <p:cNvPr id="11" name="Picture 10"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0"/>
            <a:ext cx="4067706" cy="1481791"/>
          </a:xfrm>
          <a:prstGeom prst="rect">
            <a:avLst/>
          </a:prstGeom>
        </p:spPr>
      </p:pic>
      <p:sp>
        <p:nvSpPr>
          <p:cNvPr id="14" name="Title 1"/>
          <p:cNvSpPr>
            <a:spLocks noGrp="1"/>
          </p:cNvSpPr>
          <p:nvPr>
            <p:ph type="title"/>
          </p:nvPr>
        </p:nvSpPr>
        <p:spPr>
          <a:xfrm>
            <a:off x="403370" y="1385541"/>
            <a:ext cx="3358139" cy="1409614"/>
          </a:xfrm>
          <a:prstGeom prst="rect">
            <a:avLst/>
          </a:prstGeom>
        </p:spPr>
        <p:txBody>
          <a:bodyPr anchor="b"/>
          <a:lstStyle>
            <a:lvl1pPr>
              <a:defRPr sz="3500" cap="all" baseline="0">
                <a:solidFill>
                  <a:srgbClr val="003764"/>
                </a:solidFill>
              </a:defRPr>
            </a:lvl1pPr>
          </a:lstStyle>
          <a:p>
            <a:r>
              <a:rPr lang="en-US"/>
              <a:t>Click to edit Master title style</a:t>
            </a:r>
          </a:p>
        </p:txBody>
      </p:sp>
      <p:sp>
        <p:nvSpPr>
          <p:cNvPr id="16" name="Text Placeholder 3"/>
          <p:cNvSpPr>
            <a:spLocks noGrp="1"/>
          </p:cNvSpPr>
          <p:nvPr>
            <p:ph type="body" sz="half" idx="2"/>
          </p:nvPr>
        </p:nvSpPr>
        <p:spPr>
          <a:xfrm>
            <a:off x="403370" y="2888673"/>
            <a:ext cx="3358139" cy="3542831"/>
          </a:xfrm>
          <a:prstGeom prst="rect">
            <a:avLst/>
          </a:prstGeom>
        </p:spPr>
        <p:txBody>
          <a:bodyPr/>
          <a:lstStyle>
            <a:lvl1pPr marL="0" indent="0">
              <a:buNone/>
              <a:defRPr sz="1600">
                <a:solidFill>
                  <a:srgbClr val="003764"/>
                </a:solidFill>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Edit Master text styles</a:t>
            </a:r>
          </a:p>
        </p:txBody>
      </p:sp>
      <p:sp>
        <p:nvSpPr>
          <p:cNvPr id="15" name="Content Placeholder 2"/>
          <p:cNvSpPr>
            <a:spLocks noGrp="1"/>
          </p:cNvSpPr>
          <p:nvPr>
            <p:ph idx="1"/>
          </p:nvPr>
        </p:nvSpPr>
        <p:spPr>
          <a:xfrm>
            <a:off x="4024047" y="1569026"/>
            <a:ext cx="4839398" cy="4862477"/>
          </a:xfrm>
          <a:prstGeom prst="rect">
            <a:avLst/>
          </a:prstGeom>
        </p:spPr>
        <p:txBody>
          <a:bodyPr/>
          <a:lstStyle>
            <a:lvl1pPr>
              <a:defRPr sz="3200">
                <a:solidFill>
                  <a:srgbClr val="003764"/>
                </a:solidFill>
              </a:defRPr>
            </a:lvl1pPr>
            <a:lvl2pPr>
              <a:defRPr sz="2800">
                <a:solidFill>
                  <a:srgbClr val="003764"/>
                </a:solidFill>
              </a:defRPr>
            </a:lvl2pPr>
            <a:lvl3pPr>
              <a:defRPr sz="2400">
                <a:solidFill>
                  <a:srgbClr val="003764"/>
                </a:solidFill>
              </a:defRPr>
            </a:lvl3pPr>
            <a:lvl4pPr>
              <a:defRPr sz="2000">
                <a:solidFill>
                  <a:srgbClr val="003764"/>
                </a:solidFill>
              </a:defRPr>
            </a:lvl4pPr>
            <a:lvl5pPr>
              <a:defRPr sz="2000">
                <a:solidFill>
                  <a:srgbClr val="003764"/>
                </a:solidFill>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descr="Yellow sidebar"/>
          <p:cNvSpPr/>
          <p:nvPr userDrawn="1"/>
        </p:nvSpPr>
        <p:spPr>
          <a:xfrm>
            <a:off x="0"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ate Placeholder 3"/>
          <p:cNvSpPr>
            <a:spLocks noGrp="1"/>
          </p:cNvSpPr>
          <p:nvPr>
            <p:ph type="dt" sz="half" idx="10"/>
          </p:nvPr>
        </p:nvSpPr>
        <p:spPr>
          <a:xfrm>
            <a:off x="628650" y="6483926"/>
            <a:ext cx="2057400" cy="237549"/>
          </a:xfrm>
          <a:prstGeom prst="rect">
            <a:avLst/>
          </a:prstGeom>
        </p:spPr>
        <p:txBody>
          <a:bodyPr/>
          <a:lstStyle>
            <a:lvl1pPr>
              <a:defRPr sz="1100"/>
            </a:lvl1pPr>
          </a:lstStyle>
          <a:p>
            <a:fld id="{06EA93EB-E55E-4DBB-B6AA-C54A9BA5E4A4}" type="datetime1">
              <a:rPr lang="en-US" smtClean="0"/>
              <a:t>10/13/2026</a:t>
            </a:fld>
            <a:endParaRPr lang="en-US"/>
          </a:p>
        </p:txBody>
      </p:sp>
      <p:sp>
        <p:nvSpPr>
          <p:cNvPr id="18" name="Footer Placeholder 4"/>
          <p:cNvSpPr>
            <a:spLocks noGrp="1"/>
          </p:cNvSpPr>
          <p:nvPr>
            <p:ph type="ftr" sz="quarter" idx="11"/>
          </p:nvPr>
        </p:nvSpPr>
        <p:spPr>
          <a:xfrm>
            <a:off x="3028950" y="6483926"/>
            <a:ext cx="3086100" cy="237549"/>
          </a:xfrm>
          <a:prstGeom prst="rect">
            <a:avLst/>
          </a:prstGeom>
        </p:spPr>
        <p:txBody>
          <a:bodyPr/>
          <a:lstStyle>
            <a:lvl1pPr>
              <a:defRPr sz="1100"/>
            </a:lvl1pPr>
          </a:lstStyle>
          <a:p>
            <a:endParaRPr lang="en-US"/>
          </a:p>
        </p:txBody>
      </p:sp>
      <p:sp>
        <p:nvSpPr>
          <p:cNvPr id="19" name="Slide Number Placeholder 5"/>
          <p:cNvSpPr>
            <a:spLocks noGrp="1"/>
          </p:cNvSpPr>
          <p:nvPr>
            <p:ph type="sldNum" sz="quarter" idx="12"/>
          </p:nvPr>
        </p:nvSpPr>
        <p:spPr>
          <a:xfrm>
            <a:off x="8416636" y="6529852"/>
            <a:ext cx="457199" cy="191623"/>
          </a:xfrm>
          <a:prstGeom prst="rect">
            <a:avLst/>
          </a:prstGeom>
        </p:spPr>
        <p:txBody>
          <a:bodyPr/>
          <a:lstStyle>
            <a:lvl1pPr algn="r">
              <a:defRPr sz="1100"/>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37987426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13" name="Picture 12"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4"/>
            <a:ext cx="3286396" cy="1231537"/>
          </a:xfrm>
          <a:prstGeom prst="rect">
            <a:avLst/>
          </a:prstGeom>
        </p:spPr>
      </p:pic>
      <p:pic>
        <p:nvPicPr>
          <p:cNvPr id="12" name="Picture 11"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0"/>
            <a:ext cx="4067706" cy="1481791"/>
          </a:xfrm>
          <a:prstGeom prst="rect">
            <a:avLst/>
          </a:prstGeom>
        </p:spPr>
      </p:pic>
      <p:sp>
        <p:nvSpPr>
          <p:cNvPr id="2" name="Title 1"/>
          <p:cNvSpPr>
            <a:spLocks noGrp="1"/>
          </p:cNvSpPr>
          <p:nvPr>
            <p:ph type="title"/>
          </p:nvPr>
        </p:nvSpPr>
        <p:spPr>
          <a:xfrm>
            <a:off x="623888" y="1709745"/>
            <a:ext cx="7886700" cy="2852737"/>
          </a:xfrm>
          <a:prstGeom prst="rect">
            <a:avLst/>
          </a:prstGeom>
        </p:spPr>
        <p:txBody>
          <a:bodyPr anchor="b"/>
          <a:lstStyle>
            <a:lvl1pPr>
              <a:defRPr sz="3500" cap="all" baseline="0">
                <a:solidFill>
                  <a:srgbClr val="003764"/>
                </a:solidFill>
              </a:defRPr>
            </a:lvl1pPr>
          </a:lstStyle>
          <a:p>
            <a:r>
              <a:rPr lang="en-US"/>
              <a:t>Click to edit Master title style</a:t>
            </a:r>
          </a:p>
        </p:txBody>
      </p:sp>
      <p:sp>
        <p:nvSpPr>
          <p:cNvPr id="3" name="Text Placeholder 2"/>
          <p:cNvSpPr>
            <a:spLocks noGrp="1"/>
          </p:cNvSpPr>
          <p:nvPr>
            <p:ph type="body" idx="1"/>
          </p:nvPr>
        </p:nvSpPr>
        <p:spPr>
          <a:xfrm>
            <a:off x="623888" y="4589470"/>
            <a:ext cx="7886700" cy="1500187"/>
          </a:xfrm>
          <a:prstGeom prst="rect">
            <a:avLst/>
          </a:prstGeom>
        </p:spPr>
        <p:txBody>
          <a:bodyPr/>
          <a:lstStyle>
            <a:lvl1pPr marL="0" indent="0">
              <a:buNone/>
              <a:defRPr sz="1800">
                <a:solidFill>
                  <a:srgbClr val="003764"/>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Edit Master text styles</a:t>
            </a:r>
          </a:p>
        </p:txBody>
      </p:sp>
      <p:sp>
        <p:nvSpPr>
          <p:cNvPr id="15" name="Rectangle 14" descr="Yellow sidebar"/>
          <p:cNvSpPr/>
          <p:nvPr userDrawn="1"/>
        </p:nvSpPr>
        <p:spPr>
          <a:xfrm>
            <a:off x="0"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p:cNvSpPr>
            <a:spLocks noGrp="1"/>
          </p:cNvSpPr>
          <p:nvPr>
            <p:ph type="dt" sz="half" idx="10"/>
          </p:nvPr>
        </p:nvSpPr>
        <p:spPr>
          <a:xfrm>
            <a:off x="628650" y="6483926"/>
            <a:ext cx="2057400" cy="237549"/>
          </a:xfrm>
          <a:prstGeom prst="rect">
            <a:avLst/>
          </a:prstGeom>
        </p:spPr>
        <p:txBody>
          <a:bodyPr/>
          <a:lstStyle>
            <a:lvl1pPr>
              <a:defRPr sz="1100"/>
            </a:lvl1pPr>
          </a:lstStyle>
          <a:p>
            <a:fld id="{D050C99A-C753-4499-A91D-5F42026EA8F2}" type="datetime1">
              <a:rPr lang="en-US" smtClean="0"/>
              <a:t>10/13/2026</a:t>
            </a:fld>
            <a:endParaRPr lang="en-US"/>
          </a:p>
        </p:txBody>
      </p:sp>
      <p:sp>
        <p:nvSpPr>
          <p:cNvPr id="11" name="Footer Placeholder 4"/>
          <p:cNvSpPr>
            <a:spLocks noGrp="1"/>
          </p:cNvSpPr>
          <p:nvPr>
            <p:ph type="ftr" sz="quarter" idx="11"/>
          </p:nvPr>
        </p:nvSpPr>
        <p:spPr>
          <a:xfrm>
            <a:off x="3028950" y="6483926"/>
            <a:ext cx="3086100" cy="237549"/>
          </a:xfrm>
          <a:prstGeom prst="rect">
            <a:avLst/>
          </a:prstGeom>
        </p:spPr>
        <p:txBody>
          <a:bodyPr/>
          <a:lstStyle>
            <a:lvl1pPr>
              <a:defRPr sz="1100"/>
            </a:lvl1pPr>
          </a:lstStyle>
          <a:p>
            <a:endParaRPr lang="en-US"/>
          </a:p>
        </p:txBody>
      </p:sp>
      <p:sp>
        <p:nvSpPr>
          <p:cNvPr id="14" name="Slide Number Placeholder 5"/>
          <p:cNvSpPr>
            <a:spLocks noGrp="1"/>
          </p:cNvSpPr>
          <p:nvPr>
            <p:ph type="sldNum" sz="quarter" idx="12"/>
          </p:nvPr>
        </p:nvSpPr>
        <p:spPr>
          <a:xfrm>
            <a:off x="8416636" y="6529852"/>
            <a:ext cx="457199" cy="191623"/>
          </a:xfrm>
          <a:prstGeom prst="rect">
            <a:avLst/>
          </a:prstGeom>
        </p:spPr>
        <p:txBody>
          <a:bodyPr/>
          <a:lstStyle>
            <a:lvl1pPr algn="r">
              <a:defRPr sz="1100"/>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16826280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15" name="Rectangle 14" descr="Yellow sidebar"/>
          <p:cNvSpPr/>
          <p:nvPr userDrawn="1"/>
        </p:nvSpPr>
        <p:spPr>
          <a:xfrm>
            <a:off x="0"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p:cNvSpPr>
            <a:spLocks noGrp="1"/>
          </p:cNvSpPr>
          <p:nvPr>
            <p:ph type="dt" sz="half" idx="10"/>
          </p:nvPr>
        </p:nvSpPr>
        <p:spPr>
          <a:xfrm>
            <a:off x="628650" y="6483926"/>
            <a:ext cx="2057400" cy="237549"/>
          </a:xfrm>
          <a:prstGeom prst="rect">
            <a:avLst/>
          </a:prstGeom>
        </p:spPr>
        <p:txBody>
          <a:bodyPr/>
          <a:lstStyle>
            <a:lvl1pPr>
              <a:defRPr sz="1100"/>
            </a:lvl1pPr>
          </a:lstStyle>
          <a:p>
            <a:fld id="{D050C99A-C753-4499-A91D-5F42026EA8F2}" type="datetime1">
              <a:rPr lang="en-US" smtClean="0"/>
              <a:t>10/13/2026</a:t>
            </a:fld>
            <a:endParaRPr lang="en-US"/>
          </a:p>
        </p:txBody>
      </p:sp>
      <p:sp>
        <p:nvSpPr>
          <p:cNvPr id="11" name="Footer Placeholder 4"/>
          <p:cNvSpPr>
            <a:spLocks noGrp="1"/>
          </p:cNvSpPr>
          <p:nvPr>
            <p:ph type="ftr" sz="quarter" idx="11"/>
          </p:nvPr>
        </p:nvSpPr>
        <p:spPr>
          <a:xfrm>
            <a:off x="3028950" y="6483926"/>
            <a:ext cx="3086100" cy="237549"/>
          </a:xfrm>
          <a:prstGeom prst="rect">
            <a:avLst/>
          </a:prstGeom>
        </p:spPr>
        <p:txBody>
          <a:bodyPr/>
          <a:lstStyle>
            <a:lvl1pPr>
              <a:defRPr sz="1100"/>
            </a:lvl1pPr>
          </a:lstStyle>
          <a:p>
            <a:endParaRPr lang="en-US"/>
          </a:p>
        </p:txBody>
      </p:sp>
      <p:sp>
        <p:nvSpPr>
          <p:cNvPr id="14" name="Slide Number Placeholder 5"/>
          <p:cNvSpPr>
            <a:spLocks noGrp="1"/>
          </p:cNvSpPr>
          <p:nvPr>
            <p:ph type="sldNum" sz="quarter" idx="12"/>
          </p:nvPr>
        </p:nvSpPr>
        <p:spPr>
          <a:xfrm>
            <a:off x="8416636" y="6529852"/>
            <a:ext cx="457199" cy="191623"/>
          </a:xfrm>
          <a:prstGeom prst="rect">
            <a:avLst/>
          </a:prstGeom>
        </p:spPr>
        <p:txBody>
          <a:bodyPr/>
          <a:lstStyle>
            <a:lvl1pPr algn="r">
              <a:defRPr sz="1100"/>
            </a:lvl1pPr>
          </a:lstStyle>
          <a:p>
            <a:fld id="{DEE5BC03-7CE3-4FE3-BC0A-0ACCA8AC1F24}" type="slidenum">
              <a:rPr lang="en-US" smtClean="0"/>
              <a:pPr/>
              <a:t>‹#›</a:t>
            </a:fld>
            <a:endParaRPr lang="en-US"/>
          </a:p>
        </p:txBody>
      </p:sp>
      <p:sp>
        <p:nvSpPr>
          <p:cNvPr id="6" name="Title 1"/>
          <p:cNvSpPr>
            <a:spLocks noGrp="1"/>
          </p:cNvSpPr>
          <p:nvPr>
            <p:ph type="title"/>
          </p:nvPr>
        </p:nvSpPr>
        <p:spPr>
          <a:xfrm>
            <a:off x="519540" y="294198"/>
            <a:ext cx="8302337" cy="786457"/>
          </a:xfrm>
          <a:prstGeom prst="rect">
            <a:avLst/>
          </a:prstGeom>
        </p:spPr>
        <p:txBody>
          <a:bodyPr/>
          <a:lstStyle>
            <a:lvl1pPr>
              <a:defRPr sz="3500" cap="all" baseline="0">
                <a:solidFill>
                  <a:srgbClr val="003764"/>
                </a:solidFill>
              </a:defRPr>
            </a:lvl1pPr>
          </a:lstStyle>
          <a:p>
            <a:r>
              <a:rPr lang="en-US"/>
              <a:t>Click to edit Master title style</a:t>
            </a:r>
          </a:p>
        </p:txBody>
      </p:sp>
      <p:sp>
        <p:nvSpPr>
          <p:cNvPr id="7" name="Content Placeholder 2"/>
          <p:cNvSpPr>
            <a:spLocks noGrp="1"/>
          </p:cNvSpPr>
          <p:nvPr>
            <p:ph idx="1"/>
          </p:nvPr>
        </p:nvSpPr>
        <p:spPr>
          <a:xfrm>
            <a:off x="519540" y="1174172"/>
            <a:ext cx="8336975" cy="4966856"/>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4584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233675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73" r:id="rId12"/>
    <p:sldLayoutId id="2147483674"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51" r:id="rId23"/>
    <p:sldLayoutId id="2147483672" r:id="rId2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hyperlink" Target="mailto:kgitchel@sbctc.edu" TargetMode="External"/><Relationship Id="rId2" Type="http://schemas.openxmlformats.org/officeDocument/2006/relationships/hyperlink" Target="mailto:ghoward@sbctc.edu" TargetMode="Externa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hyperlink" Target="https://ctclinkreferencecenter.ctclink.us/m/133966"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kingram@sbctc.edu" TargetMode="External"/><Relationship Id="rId2" Type="http://schemas.openxmlformats.org/officeDocument/2006/relationships/hyperlink" Target="mailto:wbelden@sbctc.edu" TargetMode="External"/><Relationship Id="rId1" Type="http://schemas.openxmlformats.org/officeDocument/2006/relationships/slideLayout" Target="../slideLayouts/slideLayout15.xml"/><Relationship Id="rId4" Type="http://schemas.openxmlformats.org/officeDocument/2006/relationships/hyperlink" Target="mailto:smeans@sbctc.edu"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hyperlink" Target="mailto:sheilstedt@sbctc.edu" TargetMode="External"/><Relationship Id="rId2" Type="http://schemas.openxmlformats.org/officeDocument/2006/relationships/hyperlink" Target="mailto:khang@sbctc.edu" TargetMode="Externa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hyperlink" Target="https://www.sbctc.edu/colleges-staff/programs-services/bachelors-degrees/bachelors-program-approval-application.aspx" TargetMode="External"/><Relationship Id="rId2" Type="http://schemas.openxmlformats.org/officeDocument/2006/relationships/hyperlink" Target="mailto:degreeprocess@sbctc.edu" TargetMode="Externa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mharper@sbctc.edu" TargetMode="External"/><Relationship Id="rId2" Type="http://schemas.openxmlformats.org/officeDocument/2006/relationships/hyperlink" Target="mailto:anikolaeva@sbctc.edu" TargetMode="External"/><Relationship Id="rId1" Type="http://schemas.openxmlformats.org/officeDocument/2006/relationships/slideLayout" Target="../slideLayouts/slideLayout15.xml"/><Relationship Id="rId4" Type="http://schemas.openxmlformats.org/officeDocument/2006/relationships/hyperlink" Target="mailto:smcbride@sbctc.edu"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esd.wa.gov/employer-requirements/layoffs-and-employee-notifications/worker-adjustment-and-retraining-notification-warn-layoff-and-closure-database" TargetMode="Externa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8" Type="http://schemas.openxmlformats.org/officeDocument/2006/relationships/hyperlink" Target="mailto:yhayashi-saguil@sbctc.edu" TargetMode="External"/><Relationship Id="rId3" Type="http://schemas.openxmlformats.org/officeDocument/2006/relationships/hyperlink" Target="mailto:agillihan@sbctc.edu" TargetMode="External"/><Relationship Id="rId7" Type="http://schemas.openxmlformats.org/officeDocument/2006/relationships/hyperlink" Target="mailto:rkay@sbctc.edu" TargetMode="External"/><Relationship Id="rId2" Type="http://schemas.openxmlformats.org/officeDocument/2006/relationships/hyperlink" Target="mailto:jdellinger@sbctc.edu" TargetMode="External"/><Relationship Id="rId1" Type="http://schemas.openxmlformats.org/officeDocument/2006/relationships/slideLayout" Target="../slideLayouts/slideLayout4.xml"/><Relationship Id="rId6" Type="http://schemas.openxmlformats.org/officeDocument/2006/relationships/hyperlink" Target="mailto:djilek@sbctc.edu" TargetMode="External"/><Relationship Id="rId5" Type="http://schemas.openxmlformats.org/officeDocument/2006/relationships/hyperlink" Target="mailto:smcbride@sbctc.edu" TargetMode="External"/><Relationship Id="rId10" Type="http://schemas.openxmlformats.org/officeDocument/2006/relationships/hyperlink" Target="mailto:lcohglan@sbctc.edu" TargetMode="External"/><Relationship Id="rId4" Type="http://schemas.openxmlformats.org/officeDocument/2006/relationships/hyperlink" Target="mailto:sacosta@sbctc.edu" TargetMode="External"/><Relationship Id="rId9" Type="http://schemas.openxmlformats.org/officeDocument/2006/relationships/hyperlink" Target="mailto:cmcmullen@sbctc.edu"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hyperlink" Target="mailto:vchungtuyco@sbctc.edu" TargetMode="External"/><Relationship Id="rId2" Type="http://schemas.openxmlformats.org/officeDocument/2006/relationships/hyperlink" Target="mailto:mharper@sbctc.edu" TargetMode="Externa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hyperlink" Target="https://www.sbctc.edu/colleges-staff/grants/job-skills-grant" TargetMode="Externa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hyperlink" Target="https://www.sbctc.edu/colleges-staff/programs-services/customized-training/"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sbctc.edu/colleges-staff/commissions-councils/cec/"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sbctc.edu/colleges-staff/programs-services/noncredit/default.aspx"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sbctc.edu/resources/documents/colleges-staff/programs-services/legislative-outreach/2027/2027-operating-budget-request-one-pager.pdf" TargetMode="External"/><Relationship Id="rId2" Type="http://schemas.openxmlformats.org/officeDocument/2006/relationships/hyperlink" Target="https://www.sbctc.edu/resources/documents/colleges-staff/programs-services/legislative-outreach/2027/2027-capital-budget-request-one-pager.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a:t>Washington’s Community and technical colleges</a:t>
            </a:r>
          </a:p>
        </p:txBody>
      </p:sp>
      <p:sp>
        <p:nvSpPr>
          <p:cNvPr id="6" name="Text Placeholder 5"/>
          <p:cNvSpPr>
            <a:spLocks noGrp="1"/>
          </p:cNvSpPr>
          <p:nvPr>
            <p:ph type="body" sz="quarter" idx="10"/>
          </p:nvPr>
        </p:nvSpPr>
        <p:spPr>
          <a:xfrm>
            <a:off x="369888" y="5769402"/>
            <a:ext cx="7808912" cy="758825"/>
          </a:xfrm>
        </p:spPr>
        <p:txBody>
          <a:bodyPr lIns="91440" tIns="45720" rIns="91440" bIns="45720" anchor="t"/>
          <a:lstStyle/>
          <a:p>
            <a:r>
              <a:rPr lang="en-US" sz="2800" i="1"/>
              <a:t>SBCTC FALL 2026 WEC Update</a:t>
            </a:r>
          </a:p>
        </p:txBody>
      </p:sp>
    </p:spTree>
    <p:extLst>
      <p:ext uri="{BB962C8B-B14F-4D97-AF65-F5344CB8AC3E}">
        <p14:creationId xmlns:p14="http://schemas.microsoft.com/office/powerpoint/2010/main" val="3283783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69888" y="4498847"/>
            <a:ext cx="8336975" cy="1081861"/>
          </a:xfrm>
        </p:spPr>
        <p:txBody>
          <a:bodyPr lIns="91440" tIns="45720" rIns="91440" bIns="45720" anchor="t"/>
          <a:lstStyle/>
          <a:p>
            <a:r>
              <a:rPr lang="en-US" sz="4400"/>
              <a:t>Program, Funding, &amp; System updates</a:t>
            </a:r>
          </a:p>
        </p:txBody>
      </p:sp>
    </p:spTree>
    <p:extLst>
      <p:ext uri="{BB962C8B-B14F-4D97-AF65-F5344CB8AC3E}">
        <p14:creationId xmlns:p14="http://schemas.microsoft.com/office/powerpoint/2010/main" val="1859762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593D2-F6CE-4AE6-8BC5-93686BD3C6EE}"/>
              </a:ext>
            </a:extLst>
          </p:cNvPr>
          <p:cNvSpPr>
            <a:spLocks noGrp="1"/>
          </p:cNvSpPr>
          <p:nvPr>
            <p:ph type="title"/>
          </p:nvPr>
        </p:nvSpPr>
        <p:spPr>
          <a:xfrm>
            <a:off x="536860" y="1549936"/>
            <a:ext cx="8336975" cy="503067"/>
          </a:xfrm>
        </p:spPr>
        <p:txBody>
          <a:bodyPr/>
          <a:lstStyle/>
          <a:p>
            <a:r>
              <a:rPr lang="en-US" sz="3200" b="1">
                <a:latin typeface="Franklin Gothic Book" panose="020B0503020102020204" pitchFamily="34" charset="0"/>
              </a:rPr>
              <a:t>Work-based Learning</a:t>
            </a:r>
            <a:endParaRPr lang="en-US" sz="3200"/>
          </a:p>
        </p:txBody>
      </p:sp>
      <p:sp>
        <p:nvSpPr>
          <p:cNvPr id="3" name="Content Placeholder 2">
            <a:extLst>
              <a:ext uri="{FF2B5EF4-FFF2-40B4-BE49-F238E27FC236}">
                <a16:creationId xmlns:a16="http://schemas.microsoft.com/office/drawing/2014/main" id="{01B0B806-200F-4863-920F-16A5FBA1CF1C}"/>
              </a:ext>
            </a:extLst>
          </p:cNvPr>
          <p:cNvSpPr>
            <a:spLocks noGrp="1"/>
          </p:cNvSpPr>
          <p:nvPr>
            <p:ph idx="1"/>
          </p:nvPr>
        </p:nvSpPr>
        <p:spPr>
          <a:xfrm>
            <a:off x="536860" y="2220217"/>
            <a:ext cx="8336975" cy="4488787"/>
          </a:xfrm>
        </p:spPr>
        <p:txBody>
          <a:bodyPr lIns="91440" tIns="45720" rIns="91440" bIns="45720" anchor="t"/>
          <a:lstStyle/>
          <a:p>
            <a:pPr marL="0" indent="0">
              <a:buNone/>
            </a:pPr>
            <a:r>
              <a:rPr lang="en-US" sz="2000" b="1">
                <a:latin typeface="Franklin Gothic Book"/>
              </a:rPr>
              <a:t>Work-based Learning</a:t>
            </a:r>
            <a:r>
              <a:rPr lang="en-US" sz="2000">
                <a:latin typeface="Franklin Gothic Book"/>
              </a:rPr>
              <a:t>: Assist colleges as they provide experiential learning opportunities.</a:t>
            </a:r>
          </a:p>
          <a:p>
            <a:r>
              <a:rPr lang="en-US" sz="2000"/>
              <a:t>Team Members: </a:t>
            </a:r>
          </a:p>
          <a:p>
            <a:pPr lvl="1"/>
            <a:r>
              <a:rPr lang="en-US" sz="2000"/>
              <a:t>Genevieve Howard, Associate Director; </a:t>
            </a:r>
            <a:r>
              <a:rPr lang="en-US" sz="2000">
                <a:hlinkClick r:id="rId2"/>
              </a:rPr>
              <a:t>ghoward@sbctc.edu</a:t>
            </a:r>
            <a:endParaRPr lang="en-US" sz="2000"/>
          </a:p>
          <a:p>
            <a:pPr lvl="1"/>
            <a:r>
              <a:rPr lang="en-US" sz="2000"/>
              <a:t>Karin Gitchel, Program Administrator; </a:t>
            </a:r>
            <a:r>
              <a:rPr lang="en-US" sz="2000">
                <a:hlinkClick r:id="rId3"/>
              </a:rPr>
              <a:t>kgitchel@sbctc.edu</a:t>
            </a:r>
            <a:endParaRPr lang="en-US" sz="2000"/>
          </a:p>
          <a:p>
            <a:pPr marL="0" indent="0">
              <a:buNone/>
            </a:pPr>
            <a:r>
              <a:rPr lang="en-US" sz="2000" b="1">
                <a:latin typeface="Franklin Gothic Book"/>
              </a:rPr>
              <a:t>Programs</a:t>
            </a:r>
            <a:r>
              <a:rPr lang="en-US" sz="2000">
                <a:latin typeface="Franklin Gothic Book"/>
              </a:rPr>
              <a:t>:</a:t>
            </a:r>
            <a:endParaRPr lang="en-US" sz="2000"/>
          </a:p>
        </p:txBody>
      </p:sp>
      <p:sp>
        <p:nvSpPr>
          <p:cNvPr id="4" name="Slide Number Placeholder 3">
            <a:extLst>
              <a:ext uri="{FF2B5EF4-FFF2-40B4-BE49-F238E27FC236}">
                <a16:creationId xmlns:a16="http://schemas.microsoft.com/office/drawing/2014/main" id="{2AFD884C-76CE-41F4-928F-9E32EEF1E571}"/>
              </a:ext>
            </a:extLst>
          </p:cNvPr>
          <p:cNvSpPr>
            <a:spLocks noGrp="1"/>
          </p:cNvSpPr>
          <p:nvPr>
            <p:ph type="sldNum" sz="quarter" idx="12"/>
          </p:nvPr>
        </p:nvSpPr>
        <p:spPr/>
        <p:txBody>
          <a:bodyPr/>
          <a:lstStyle/>
          <a:p>
            <a:fld id="{DEE5BC03-7CE3-4FE3-BC0A-0ACCA8AC1F24}" type="slidenum">
              <a:rPr lang="en-US" smtClean="0"/>
              <a:pPr/>
              <a:t>3</a:t>
            </a:fld>
            <a:endParaRPr lang="en-US"/>
          </a:p>
        </p:txBody>
      </p:sp>
      <p:graphicFrame>
        <p:nvGraphicFramePr>
          <p:cNvPr id="5" name="Table 4">
            <a:extLst>
              <a:ext uri="{FF2B5EF4-FFF2-40B4-BE49-F238E27FC236}">
                <a16:creationId xmlns:a16="http://schemas.microsoft.com/office/drawing/2014/main" id="{4A4A4212-F4BE-4268-AFD9-67EDB0FDC5C5}"/>
              </a:ext>
            </a:extLst>
          </p:cNvPr>
          <p:cNvGraphicFramePr>
            <a:graphicFrameLocks noGrp="1"/>
          </p:cNvGraphicFramePr>
          <p:nvPr>
            <p:extLst>
              <p:ext uri="{D42A27DB-BD31-4B8C-83A1-F6EECF244321}">
                <p14:modId xmlns:p14="http://schemas.microsoft.com/office/powerpoint/2010/main" val="3325902129"/>
              </p:ext>
            </p:extLst>
          </p:nvPr>
        </p:nvGraphicFramePr>
        <p:xfrm>
          <a:off x="680936" y="4426085"/>
          <a:ext cx="8045026" cy="1144270"/>
        </p:xfrm>
        <a:graphic>
          <a:graphicData uri="http://schemas.openxmlformats.org/drawingml/2006/table">
            <a:tbl>
              <a:tblPr firstRow="1" bandRow="1">
                <a:tableStyleId>{5C22544A-7EE6-4342-B048-85BDC9FD1C3A}</a:tableStyleId>
              </a:tblPr>
              <a:tblGrid>
                <a:gridCol w="4021666">
                  <a:extLst>
                    <a:ext uri="{9D8B030D-6E8A-4147-A177-3AD203B41FA5}">
                      <a16:colId xmlns:a16="http://schemas.microsoft.com/office/drawing/2014/main" val="828185752"/>
                    </a:ext>
                  </a:extLst>
                </a:gridCol>
                <a:gridCol w="4023360">
                  <a:extLst>
                    <a:ext uri="{9D8B030D-6E8A-4147-A177-3AD203B41FA5}">
                      <a16:colId xmlns:a16="http://schemas.microsoft.com/office/drawing/2014/main" val="3126903809"/>
                    </a:ext>
                  </a:extLst>
                </a:gridCol>
              </a:tblGrid>
              <a:tr h="412750">
                <a:tc>
                  <a:txBody>
                    <a:bodyPr/>
                    <a:lstStyle/>
                    <a:p>
                      <a:pPr marL="0" marR="0" lvl="0" indent="0" algn="l" rtl="0">
                        <a:lnSpc>
                          <a:spcPct val="100000"/>
                        </a:lnSpc>
                        <a:spcBef>
                          <a:spcPts val="0"/>
                        </a:spcBef>
                        <a:spcAft>
                          <a:spcPts val="0"/>
                        </a:spcAft>
                        <a:buClrTx/>
                        <a:buSzTx/>
                        <a:buFontTx/>
                        <a:buNone/>
                      </a:pPr>
                      <a:r>
                        <a:rPr lang="en-US" sz="1400" b="0">
                          <a:solidFill>
                            <a:srgbClr val="000000"/>
                          </a:solidFill>
                          <a:latin typeface="Franklin Gothic Book"/>
                        </a:rPr>
                        <a:t>Aerospace 1,000 FTE</a:t>
                      </a:r>
                      <a:endParaRPr lang="en-US"/>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1">
                        <a:lumMod val="20000"/>
                        <a:lumOff val="80000"/>
                      </a:schemeClr>
                    </a:solidFill>
                  </a:tcPr>
                </a:tc>
                <a:tc>
                  <a:txBody>
                    <a:bodyPr/>
                    <a:lstStyle/>
                    <a:p>
                      <a:pPr marL="0" marR="0" lvl="0" indent="0" algn="l" rtl="0">
                        <a:lnSpc>
                          <a:spcPct val="100000"/>
                        </a:lnSpc>
                        <a:spcBef>
                          <a:spcPts val="0"/>
                        </a:spcBef>
                        <a:spcAft>
                          <a:spcPts val="0"/>
                        </a:spcAft>
                        <a:buClrTx/>
                        <a:buSzTx/>
                        <a:buFontTx/>
                        <a:buNone/>
                      </a:pPr>
                      <a:r>
                        <a:rPr lang="en-US" sz="1400" b="0">
                          <a:solidFill>
                            <a:srgbClr val="000000"/>
                          </a:solidFill>
                          <a:latin typeface="Franklin Gothic Book"/>
                        </a:rPr>
                        <a:t>Career Launch Endorsement</a:t>
                      </a:r>
                      <a:endParaRPr lang="en-US"/>
                    </a:p>
                  </a:txBody>
                  <a:tcP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a:solidFill>
                        <a:schemeClr val="tx1"/>
                      </a:solidFill>
                    </a:lnB>
                    <a:solidFill>
                      <a:schemeClr val="accent1">
                        <a:lumMod val="20000"/>
                        <a:lumOff val="80000"/>
                      </a:schemeClr>
                    </a:solidFill>
                  </a:tcPr>
                </a:tc>
                <a:extLst>
                  <a:ext uri="{0D108BD9-81ED-4DB2-BD59-A6C34878D82A}">
                    <a16:rowId xmlns:a16="http://schemas.microsoft.com/office/drawing/2014/main" val="3201771501"/>
                  </a:ext>
                </a:extLst>
              </a:tr>
              <a:tr h="365760">
                <a:tc>
                  <a:txBody>
                    <a:bodyPr/>
                    <a:lstStyle/>
                    <a:p>
                      <a:pPr marL="0" marR="0" lvl="0" indent="0" algn="l" rtl="0">
                        <a:lnSpc>
                          <a:spcPct val="100000"/>
                        </a:lnSpc>
                        <a:spcBef>
                          <a:spcPts val="0"/>
                        </a:spcBef>
                        <a:spcAft>
                          <a:spcPts val="0"/>
                        </a:spcAft>
                        <a:buClrTx/>
                        <a:buSzTx/>
                        <a:buFontTx/>
                        <a:buNone/>
                      </a:pPr>
                      <a:r>
                        <a:rPr lang="en-US" sz="1400" b="0">
                          <a:solidFill>
                            <a:srgbClr val="000000"/>
                          </a:solidFill>
                          <a:latin typeface="Franklin Gothic Book"/>
                        </a:rPr>
                        <a:t>Aerospace Contract</a:t>
                      </a:r>
                      <a:endParaRPr lang="en-US"/>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3">
                        <a:lumMod val="20000"/>
                        <a:lumOff val="80000"/>
                      </a:schemeClr>
                    </a:solidFill>
                  </a:tcPr>
                </a:tc>
                <a:tc>
                  <a:txBody>
                    <a:bodyPr/>
                    <a:lstStyle/>
                    <a:p>
                      <a:pPr marL="0" marR="0" lvl="0" indent="0" algn="l">
                        <a:lnSpc>
                          <a:spcPct val="100000"/>
                        </a:lnSpc>
                        <a:spcBef>
                          <a:spcPts val="0"/>
                        </a:spcBef>
                        <a:spcAft>
                          <a:spcPts val="0"/>
                        </a:spcAft>
                        <a:buNone/>
                      </a:pPr>
                      <a:r>
                        <a:rPr lang="en-US" sz="1400" b="0" i="0" u="none" strike="noStrike" noProof="0">
                          <a:solidFill>
                            <a:srgbClr val="000000"/>
                          </a:solidFill>
                          <a:latin typeface="Franklin Gothic Book"/>
                        </a:rPr>
                        <a:t>Aerospace Pipeline Committee</a:t>
                      </a:r>
                      <a:endParaRPr lang="en-US"/>
                    </a:p>
                  </a:txBody>
                  <a:tcPr>
                    <a:lnL w="12700">
                      <a:solidFill>
                        <a:schemeClr val="tx1"/>
                      </a:solidFill>
                    </a:lnL>
                    <a:lnR w="12700">
                      <a:solidFill>
                        <a:schemeClr val="tx1"/>
                      </a:solidFill>
                    </a:lnR>
                    <a:lnT w="12700">
                      <a:solidFill>
                        <a:schemeClr val="tx1"/>
                      </a:solidFill>
                    </a:lnT>
                    <a:lnB w="12700">
                      <a:solidFill>
                        <a:schemeClr val="tx1"/>
                      </a:solidFill>
                    </a:lnB>
                    <a:solidFill>
                      <a:schemeClr val="accent3">
                        <a:lumMod val="20000"/>
                        <a:lumOff val="80000"/>
                      </a:schemeClr>
                    </a:solidFill>
                  </a:tcPr>
                </a:tc>
                <a:extLst>
                  <a:ext uri="{0D108BD9-81ED-4DB2-BD59-A6C34878D82A}">
                    <a16:rowId xmlns:a16="http://schemas.microsoft.com/office/drawing/2014/main" val="64393097"/>
                  </a:ext>
                </a:extLst>
              </a:tr>
              <a:tr h="365760">
                <a:tc>
                  <a:txBody>
                    <a:bodyPr/>
                    <a:lstStyle/>
                    <a:p>
                      <a:pPr marL="0" marR="0" lvl="0" indent="0" algn="l">
                        <a:lnSpc>
                          <a:spcPct val="100000"/>
                        </a:lnSpc>
                        <a:spcBef>
                          <a:spcPts val="0"/>
                        </a:spcBef>
                        <a:spcAft>
                          <a:spcPts val="0"/>
                        </a:spcAft>
                        <a:buNone/>
                      </a:pPr>
                      <a:r>
                        <a:rPr lang="en-US" sz="1400" b="0" i="0" u="none" strike="noStrike" noProof="0">
                          <a:solidFill>
                            <a:srgbClr val="000000"/>
                          </a:solidFill>
                          <a:highlight>
                            <a:srgbClr val="FBEDCB"/>
                          </a:highlight>
                          <a:latin typeface="Franklin Gothic Book"/>
                        </a:rPr>
                        <a:t>Apprenticeship</a:t>
                      </a:r>
                      <a:endParaRPr lang="en-US"/>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a:solidFill>
                          <a:srgbClr val="000000"/>
                        </a:solidFill>
                        <a:latin typeface="Franklin Gothic Book"/>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extLst>
                  <a:ext uri="{0D108BD9-81ED-4DB2-BD59-A6C34878D82A}">
                    <a16:rowId xmlns:a16="http://schemas.microsoft.com/office/drawing/2014/main" val="3513085842"/>
                  </a:ext>
                </a:extLst>
              </a:tr>
            </a:tbl>
          </a:graphicData>
        </a:graphic>
      </p:graphicFrame>
    </p:spTree>
    <p:extLst>
      <p:ext uri="{BB962C8B-B14F-4D97-AF65-F5344CB8AC3E}">
        <p14:creationId xmlns:p14="http://schemas.microsoft.com/office/powerpoint/2010/main" val="3927431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C31E-CA32-8E18-1C81-756F68B09A05}"/>
              </a:ext>
            </a:extLst>
          </p:cNvPr>
          <p:cNvSpPr>
            <a:spLocks noGrp="1"/>
          </p:cNvSpPr>
          <p:nvPr>
            <p:ph type="title"/>
          </p:nvPr>
        </p:nvSpPr>
        <p:spPr/>
        <p:txBody>
          <a:bodyPr lIns="91440" tIns="45720" rIns="91440" bIns="45720" anchor="t"/>
          <a:lstStyle/>
          <a:p>
            <a:r>
              <a:rPr lang="en-US" sz="2800">
                <a:solidFill>
                  <a:srgbClr val="002060"/>
                </a:solidFill>
              </a:rPr>
              <a:t>Apprenticeship</a:t>
            </a:r>
          </a:p>
        </p:txBody>
      </p:sp>
      <p:sp>
        <p:nvSpPr>
          <p:cNvPr id="3" name="Content Placeholder 2">
            <a:extLst>
              <a:ext uri="{FF2B5EF4-FFF2-40B4-BE49-F238E27FC236}">
                <a16:creationId xmlns:a16="http://schemas.microsoft.com/office/drawing/2014/main" id="{D8F50151-4902-28E6-6367-19CD7A50EE92}"/>
              </a:ext>
            </a:extLst>
          </p:cNvPr>
          <p:cNvSpPr>
            <a:spLocks noGrp="1"/>
          </p:cNvSpPr>
          <p:nvPr>
            <p:ph idx="1"/>
          </p:nvPr>
        </p:nvSpPr>
        <p:spPr>
          <a:xfrm>
            <a:off x="547444" y="2171738"/>
            <a:ext cx="8336975" cy="3757046"/>
          </a:xfrm>
        </p:spPr>
        <p:txBody>
          <a:bodyPr lIns="91440" tIns="45720" rIns="91440" bIns="45720" anchor="t"/>
          <a:lstStyle/>
          <a:p>
            <a:pPr>
              <a:buNone/>
            </a:pPr>
            <a:r>
              <a:rPr lang="en-US" sz="2200" b="1" u="sng"/>
              <a:t>Washington College Grant for Apprenticeship (WCG-A)</a:t>
            </a:r>
            <a:endParaRPr lang="en-US" sz="2200"/>
          </a:p>
          <a:p>
            <a:pPr>
              <a:lnSpc>
                <a:spcPct val="100000"/>
              </a:lnSpc>
              <a:spcBef>
                <a:spcPts val="600"/>
              </a:spcBef>
            </a:pPr>
            <a:r>
              <a:rPr lang="en-US" sz="2000"/>
              <a:t>14 apprenticeship colleges are set up to award the WCG-A to eligible apprentices.</a:t>
            </a:r>
            <a:endParaRPr lang="en-US"/>
          </a:p>
          <a:p>
            <a:pPr>
              <a:lnSpc>
                <a:spcPct val="100000"/>
              </a:lnSpc>
              <a:spcBef>
                <a:spcPts val="600"/>
              </a:spcBef>
            </a:pPr>
            <a:r>
              <a:rPr lang="en-US" sz="2000"/>
              <a:t>For FY27, the Legislature reduced the WG-A award to 50% of the Washington College Grant CTC maximum. The top award is now $2,548 for apprentices at 0–60% MFI. </a:t>
            </a:r>
          </a:p>
          <a:p>
            <a:pPr>
              <a:lnSpc>
                <a:spcPct val="100000"/>
              </a:lnSpc>
              <a:spcBef>
                <a:spcPts val="600"/>
              </a:spcBef>
            </a:pPr>
            <a:r>
              <a:rPr lang="en-US" sz="2000"/>
              <a:t>SBCTC and WSAC published an updated WG-A QARS Quick Reference Guide and an updated Apprenticeship Programs Business Process guide, both in the </a:t>
            </a:r>
            <a:r>
              <a:rPr lang="en-US" sz="2000" err="1"/>
              <a:t>ctcLink</a:t>
            </a:r>
            <a:r>
              <a:rPr lang="en-US" sz="2000"/>
              <a:t> Reference Center: </a:t>
            </a:r>
            <a:endParaRPr lang="en-US"/>
          </a:p>
          <a:p>
            <a:pPr lvl="1">
              <a:lnSpc>
                <a:spcPct val="100000"/>
              </a:lnSpc>
              <a:spcBef>
                <a:spcPts val="600"/>
              </a:spcBef>
              <a:buFont typeface="Courier New" panose="020B0604020202020204" pitchFamily="34" charset="0"/>
              <a:buChar char="o"/>
            </a:pPr>
            <a:r>
              <a:rPr lang="en-US" sz="2000">
                <a:ea typeface="+mn-lt"/>
                <a:cs typeface="+mn-lt"/>
                <a:hlinkClick r:id="rId2"/>
              </a:rPr>
              <a:t>https://ctclinkreferencecenter.ctclink.us/m/133966</a:t>
            </a:r>
            <a:r>
              <a:rPr lang="en-US" sz="2000">
                <a:ea typeface="+mn-lt"/>
                <a:cs typeface="+mn-lt"/>
              </a:rPr>
              <a:t> </a:t>
            </a:r>
          </a:p>
          <a:p>
            <a:pPr>
              <a:lnSpc>
                <a:spcPct val="100000"/>
              </a:lnSpc>
              <a:spcBef>
                <a:spcPts val="600"/>
              </a:spcBef>
            </a:pPr>
            <a:endParaRPr lang="en-US" sz="2000"/>
          </a:p>
          <a:p>
            <a:pPr marL="0" indent="0">
              <a:lnSpc>
                <a:spcPct val="100000"/>
              </a:lnSpc>
              <a:spcBef>
                <a:spcPts val="600"/>
              </a:spcBef>
              <a:buNone/>
            </a:pPr>
            <a:endParaRPr lang="en-US" sz="2600" cap="all">
              <a:latin typeface="Franklin Gothic Medium"/>
            </a:endParaRPr>
          </a:p>
          <a:p>
            <a:pPr marL="0" indent="0">
              <a:lnSpc>
                <a:spcPct val="100000"/>
              </a:lnSpc>
              <a:spcBef>
                <a:spcPts val="600"/>
              </a:spcBef>
              <a:buNone/>
            </a:pPr>
            <a:endParaRPr lang="en-US" sz="2000"/>
          </a:p>
          <a:p>
            <a:endParaRPr lang="en-US"/>
          </a:p>
        </p:txBody>
      </p:sp>
      <p:sp>
        <p:nvSpPr>
          <p:cNvPr id="4" name="Slide Number Placeholder 3">
            <a:extLst>
              <a:ext uri="{FF2B5EF4-FFF2-40B4-BE49-F238E27FC236}">
                <a16:creationId xmlns:a16="http://schemas.microsoft.com/office/drawing/2014/main" id="{2DC09052-E3BD-9B7C-0C91-711BAB0CA085}"/>
              </a:ext>
            </a:extLst>
          </p:cNvPr>
          <p:cNvSpPr>
            <a:spLocks noGrp="1"/>
          </p:cNvSpPr>
          <p:nvPr>
            <p:ph type="sldNum" sz="quarter" idx="12"/>
          </p:nvPr>
        </p:nvSpPr>
        <p:spPr/>
        <p:txBody>
          <a:bodyPr/>
          <a:lstStyle/>
          <a:p>
            <a:fld id="{DEE5BC03-7CE3-4FE3-BC0A-0ACCA8AC1F24}" type="slidenum">
              <a:rPr lang="en-US" smtClean="0"/>
              <a:pPr/>
              <a:t>4</a:t>
            </a:fld>
            <a:endParaRPr lang="en-US"/>
          </a:p>
        </p:txBody>
      </p:sp>
    </p:spTree>
    <p:extLst>
      <p:ext uri="{BB962C8B-B14F-4D97-AF65-F5344CB8AC3E}">
        <p14:creationId xmlns:p14="http://schemas.microsoft.com/office/powerpoint/2010/main" val="1499026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E72DE-0596-FE38-3DAC-86132E7D7E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2F6031-E8E7-70F3-0D6C-DBF87AF8183E}"/>
              </a:ext>
            </a:extLst>
          </p:cNvPr>
          <p:cNvSpPr>
            <a:spLocks noGrp="1"/>
          </p:cNvSpPr>
          <p:nvPr>
            <p:ph type="title"/>
          </p:nvPr>
        </p:nvSpPr>
        <p:spPr/>
        <p:txBody>
          <a:bodyPr lIns="91440" tIns="45720" rIns="91440" bIns="45720" anchor="t"/>
          <a:lstStyle/>
          <a:p>
            <a:r>
              <a:rPr lang="en-US" sz="2800">
                <a:solidFill>
                  <a:srgbClr val="002060"/>
                </a:solidFill>
              </a:rPr>
              <a:t>Apprenticeship</a:t>
            </a:r>
            <a:r>
              <a:rPr lang="en-US" sz="2800">
                <a:solidFill>
                  <a:srgbClr val="FF0000"/>
                </a:solidFill>
              </a:rPr>
              <a:t> </a:t>
            </a:r>
          </a:p>
        </p:txBody>
      </p:sp>
      <p:sp>
        <p:nvSpPr>
          <p:cNvPr id="3" name="Content Placeholder 2">
            <a:extLst>
              <a:ext uri="{FF2B5EF4-FFF2-40B4-BE49-F238E27FC236}">
                <a16:creationId xmlns:a16="http://schemas.microsoft.com/office/drawing/2014/main" id="{0C8D8E87-A6A9-0065-8834-F97D424FD590}"/>
              </a:ext>
            </a:extLst>
          </p:cNvPr>
          <p:cNvSpPr>
            <a:spLocks noGrp="1"/>
          </p:cNvSpPr>
          <p:nvPr>
            <p:ph idx="1"/>
          </p:nvPr>
        </p:nvSpPr>
        <p:spPr>
          <a:xfrm>
            <a:off x="547444" y="2171738"/>
            <a:ext cx="8336975" cy="3757046"/>
          </a:xfrm>
        </p:spPr>
        <p:txBody>
          <a:bodyPr lIns="91440" tIns="45720" rIns="91440" bIns="45720" anchor="t"/>
          <a:lstStyle/>
          <a:p>
            <a:pPr>
              <a:buNone/>
            </a:pPr>
            <a:r>
              <a:rPr lang="en-US" sz="2200" b="1" u="sng"/>
              <a:t>Community of Practice - Apprenticeship</a:t>
            </a:r>
            <a:endParaRPr lang="en-US" sz="2200"/>
          </a:p>
          <a:p>
            <a:pPr>
              <a:lnSpc>
                <a:spcPct val="100000"/>
              </a:lnSpc>
            </a:pPr>
            <a:r>
              <a:rPr lang="en-US" sz="2000"/>
              <a:t>The CoP meets the 2nd Wednesday of each month at 1:00 PM on Zoom. It is open to apprenticeship coordinators and the staff who support them.</a:t>
            </a:r>
          </a:p>
          <a:p>
            <a:pPr>
              <a:lnSpc>
                <a:spcPct val="100000"/>
              </a:lnSpc>
              <a:spcBef>
                <a:spcPts val="600"/>
              </a:spcBef>
            </a:pPr>
            <a:r>
              <a:rPr lang="en-US" sz="2000"/>
              <a:t>Upcoming topics: </a:t>
            </a:r>
            <a:endParaRPr lang="en-US"/>
          </a:p>
          <a:p>
            <a:pPr lvl="1">
              <a:lnSpc>
                <a:spcPct val="100000"/>
              </a:lnSpc>
              <a:spcBef>
                <a:spcPts val="600"/>
              </a:spcBef>
              <a:buFont typeface="Courier New" panose="020B0604020202020204" pitchFamily="34" charset="0"/>
              <a:buChar char="o"/>
            </a:pPr>
            <a:r>
              <a:rPr lang="en-US" sz="2000"/>
              <a:t>October 14: Washington College Grant for Apprenticeships, including a campus spotlight on lessons learned from the WG-A rollout</a:t>
            </a:r>
          </a:p>
          <a:p>
            <a:pPr lvl="1">
              <a:lnSpc>
                <a:spcPct val="100000"/>
              </a:lnSpc>
              <a:spcBef>
                <a:spcPts val="600"/>
              </a:spcBef>
              <a:buFont typeface="Courier New" panose="020B0604020202020204" pitchFamily="34" charset="0"/>
              <a:buChar char="o"/>
            </a:pPr>
            <a:r>
              <a:rPr lang="en-US" sz="2000"/>
              <a:t>December 9: MOT Articulation Pathways</a:t>
            </a:r>
          </a:p>
          <a:p>
            <a:pPr lvl="1">
              <a:lnSpc>
                <a:spcPct val="100000"/>
              </a:lnSpc>
              <a:spcBef>
                <a:spcPts val="600"/>
              </a:spcBef>
              <a:buFont typeface="Courier New" panose="020B0604020202020204" pitchFamily="34" charset="0"/>
              <a:buChar char="o"/>
            </a:pPr>
            <a:r>
              <a:rPr lang="en-US" sz="2000"/>
              <a:t>January: Partner Engagement</a:t>
            </a:r>
          </a:p>
          <a:p>
            <a:pPr lvl="1">
              <a:lnSpc>
                <a:spcPct val="100000"/>
              </a:lnSpc>
              <a:spcBef>
                <a:spcPts val="600"/>
              </a:spcBef>
              <a:buFont typeface="Courier New" panose="020B0604020202020204" pitchFamily="34" charset="0"/>
              <a:buChar char="o"/>
            </a:pPr>
            <a:r>
              <a:rPr lang="en-US" sz="2000"/>
              <a:t>March: </a:t>
            </a:r>
            <a:r>
              <a:rPr lang="en-US" sz="2000" err="1"/>
              <a:t>ctcLink</a:t>
            </a:r>
            <a:r>
              <a:rPr lang="en-US" sz="2000"/>
              <a:t> Apprenticeship Administration</a:t>
            </a:r>
          </a:p>
          <a:p>
            <a:pPr>
              <a:lnSpc>
                <a:spcPct val="100000"/>
              </a:lnSpc>
              <a:spcBef>
                <a:spcPts val="600"/>
              </a:spcBef>
            </a:pPr>
            <a:r>
              <a:rPr lang="en-US" sz="2000"/>
              <a:t>The March session will be on transcripts and completion with the </a:t>
            </a:r>
            <a:r>
              <a:rPr lang="en-US" sz="2000" err="1"/>
              <a:t>ctcLink</a:t>
            </a:r>
            <a:r>
              <a:rPr lang="en-US" sz="2000"/>
              <a:t> team. Coordinators will need to bring their registrar or records staff.</a:t>
            </a:r>
            <a:endParaRPr lang="en-US"/>
          </a:p>
          <a:p>
            <a:pPr>
              <a:lnSpc>
                <a:spcPct val="100000"/>
              </a:lnSpc>
              <a:spcBef>
                <a:spcPts val="600"/>
              </a:spcBef>
            </a:pPr>
            <a:endParaRPr lang="en-US" sz="2000"/>
          </a:p>
          <a:p>
            <a:pPr marL="0" indent="0">
              <a:lnSpc>
                <a:spcPct val="100000"/>
              </a:lnSpc>
              <a:spcBef>
                <a:spcPts val="600"/>
              </a:spcBef>
              <a:buNone/>
            </a:pPr>
            <a:endParaRPr lang="en-US" sz="2600" cap="all">
              <a:latin typeface="Franklin Gothic Medium"/>
            </a:endParaRPr>
          </a:p>
          <a:p>
            <a:pPr marL="0" indent="0">
              <a:lnSpc>
                <a:spcPct val="100000"/>
              </a:lnSpc>
              <a:spcBef>
                <a:spcPts val="600"/>
              </a:spcBef>
              <a:buNone/>
            </a:pPr>
            <a:endParaRPr lang="en-US" sz="2000"/>
          </a:p>
          <a:p>
            <a:endParaRPr lang="en-US"/>
          </a:p>
        </p:txBody>
      </p:sp>
      <p:sp>
        <p:nvSpPr>
          <p:cNvPr id="4" name="Slide Number Placeholder 3">
            <a:extLst>
              <a:ext uri="{FF2B5EF4-FFF2-40B4-BE49-F238E27FC236}">
                <a16:creationId xmlns:a16="http://schemas.microsoft.com/office/drawing/2014/main" id="{B81A2B2D-2A9F-788A-F5F2-3BAA164551F8}"/>
              </a:ext>
            </a:extLst>
          </p:cNvPr>
          <p:cNvSpPr>
            <a:spLocks noGrp="1"/>
          </p:cNvSpPr>
          <p:nvPr>
            <p:ph type="sldNum" sz="quarter" idx="12"/>
          </p:nvPr>
        </p:nvSpPr>
        <p:spPr/>
        <p:txBody>
          <a:bodyPr/>
          <a:lstStyle/>
          <a:p>
            <a:fld id="{DEE5BC03-7CE3-4FE3-BC0A-0ACCA8AC1F24}" type="slidenum">
              <a:rPr lang="en-US" smtClean="0"/>
              <a:pPr/>
              <a:t>5</a:t>
            </a:fld>
            <a:endParaRPr lang="en-US"/>
          </a:p>
        </p:txBody>
      </p:sp>
    </p:spTree>
    <p:extLst>
      <p:ext uri="{BB962C8B-B14F-4D97-AF65-F5344CB8AC3E}">
        <p14:creationId xmlns:p14="http://schemas.microsoft.com/office/powerpoint/2010/main" val="2951680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593D2-F6CE-4AE6-8BC5-93686BD3C6EE}"/>
              </a:ext>
            </a:extLst>
          </p:cNvPr>
          <p:cNvSpPr>
            <a:spLocks noGrp="1"/>
          </p:cNvSpPr>
          <p:nvPr>
            <p:ph type="title"/>
          </p:nvPr>
        </p:nvSpPr>
        <p:spPr/>
        <p:txBody>
          <a:bodyPr lIns="91440" tIns="45720" rIns="91440" bIns="45720" anchor="t"/>
          <a:lstStyle/>
          <a:p>
            <a:r>
              <a:rPr lang="en-US" sz="3200">
                <a:solidFill>
                  <a:srgbClr val="002060"/>
                </a:solidFill>
              </a:rPr>
              <a:t>Aerospace High Demand 1,000 FTEs</a:t>
            </a:r>
          </a:p>
        </p:txBody>
      </p:sp>
      <p:sp>
        <p:nvSpPr>
          <p:cNvPr id="4" name="Slide Number Placeholder 3">
            <a:extLst>
              <a:ext uri="{FF2B5EF4-FFF2-40B4-BE49-F238E27FC236}">
                <a16:creationId xmlns:a16="http://schemas.microsoft.com/office/drawing/2014/main" id="{2AFD884C-76CE-41F4-928F-9E32EEF1E571}"/>
              </a:ext>
            </a:extLst>
          </p:cNvPr>
          <p:cNvSpPr>
            <a:spLocks noGrp="1"/>
          </p:cNvSpPr>
          <p:nvPr>
            <p:ph type="sldNum" sz="quarter" idx="12"/>
          </p:nvPr>
        </p:nvSpPr>
        <p:spPr>
          <a:prstGeom prst="rect">
            <a:avLst/>
          </a:prstGeom>
        </p:spPr>
        <p:txBody>
          <a:bodyPr/>
          <a:lstStyle/>
          <a:p>
            <a:fld id="{DEE5BC03-7CE3-4FE3-BC0A-0ACCA8AC1F24}" type="slidenum">
              <a:rPr lang="en-US" smtClean="0"/>
              <a:pPr/>
              <a:t>6</a:t>
            </a:fld>
            <a:endParaRPr lang="en-US"/>
          </a:p>
        </p:txBody>
      </p:sp>
      <p:sp>
        <p:nvSpPr>
          <p:cNvPr id="5" name="Content Placeholder 4">
            <a:extLst>
              <a:ext uri="{FF2B5EF4-FFF2-40B4-BE49-F238E27FC236}">
                <a16:creationId xmlns:a16="http://schemas.microsoft.com/office/drawing/2014/main" id="{29BC6901-AEAE-F712-91DF-EF8F154DB6F0}"/>
              </a:ext>
            </a:extLst>
          </p:cNvPr>
          <p:cNvSpPr>
            <a:spLocks noGrp="1"/>
          </p:cNvSpPr>
          <p:nvPr>
            <p:ph idx="1"/>
          </p:nvPr>
        </p:nvSpPr>
        <p:spPr/>
        <p:txBody>
          <a:bodyPr lIns="91440" tIns="45720" rIns="91440" bIns="45720"/>
          <a:lstStyle/>
          <a:p>
            <a:r>
              <a:rPr lang="en-US" sz="2200" b="1"/>
              <a:t>Aerospace High Demand 1,000 FTES redistribution</a:t>
            </a:r>
          </a:p>
          <a:p>
            <a:pPr lvl="1">
              <a:buFont typeface="Courier New" panose="020B0604020202020204" pitchFamily="34" charset="0"/>
              <a:buChar char="o"/>
            </a:pPr>
            <a:r>
              <a:rPr lang="en-US" sz="2000"/>
              <a:t>30 FTES ($240,000, at $8,000 per FTES) are available.</a:t>
            </a:r>
          </a:p>
          <a:p>
            <a:pPr lvl="1">
              <a:buFont typeface="Courier New" panose="020B0604020202020204" pitchFamily="34" charset="0"/>
              <a:buChar char="o"/>
            </a:pPr>
            <a:r>
              <a:rPr lang="en-US" sz="2000"/>
              <a:t>Eight eligible applications were received, requesting about 93 FTES (roughly $742,000). </a:t>
            </a:r>
          </a:p>
          <a:p>
            <a:pPr lvl="1">
              <a:buFont typeface="Courier New" panose="020B0604020202020204" pitchFamily="34" charset="0"/>
              <a:buChar char="o"/>
            </a:pPr>
            <a:r>
              <a:rPr lang="en-US" sz="2000"/>
              <a:t>A review committee of SBCTC staff and industry representatives from the Aerospace Pipeline Committee will meet in October to score the applications and make recommendations.</a:t>
            </a:r>
          </a:p>
          <a:p>
            <a:pPr lvl="1">
              <a:buFont typeface="Courier New" panose="020B0604020202020204" pitchFamily="34" charset="0"/>
              <a:buChar char="o"/>
            </a:pPr>
            <a:r>
              <a:rPr lang="en-US" sz="2000"/>
              <a:t>Tentative timeline: </a:t>
            </a:r>
          </a:p>
          <a:p>
            <a:pPr lvl="2">
              <a:buFont typeface="Wingdings" panose="020B0604020202020204" pitchFamily="34" charset="0"/>
              <a:buChar char="§"/>
            </a:pPr>
            <a:r>
              <a:rPr lang="en-US"/>
              <a:t>Recommendations go through SBCTC approval Oct/Nov.</a:t>
            </a:r>
          </a:p>
        </p:txBody>
      </p:sp>
    </p:spTree>
    <p:extLst>
      <p:ext uri="{BB962C8B-B14F-4D97-AF65-F5344CB8AC3E}">
        <p14:creationId xmlns:p14="http://schemas.microsoft.com/office/powerpoint/2010/main" val="2335274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593D2-F6CE-4AE6-8BC5-93686BD3C6EE}"/>
              </a:ext>
            </a:extLst>
          </p:cNvPr>
          <p:cNvSpPr>
            <a:spLocks noGrp="1"/>
          </p:cNvSpPr>
          <p:nvPr>
            <p:ph type="title"/>
          </p:nvPr>
        </p:nvSpPr>
        <p:spPr>
          <a:xfrm>
            <a:off x="536860" y="1549936"/>
            <a:ext cx="8336975" cy="503067"/>
          </a:xfrm>
        </p:spPr>
        <p:txBody>
          <a:bodyPr/>
          <a:lstStyle/>
          <a:p>
            <a:r>
              <a:rPr lang="en-US" sz="3200" b="1">
                <a:latin typeface="Franklin Gothic Book" panose="020B0503020102020204" pitchFamily="34" charset="0"/>
              </a:rPr>
              <a:t>Program support</a:t>
            </a:r>
            <a:endParaRPr lang="en-US" sz="3200"/>
          </a:p>
        </p:txBody>
      </p:sp>
      <p:sp>
        <p:nvSpPr>
          <p:cNvPr id="3" name="Content Placeholder 2">
            <a:extLst>
              <a:ext uri="{FF2B5EF4-FFF2-40B4-BE49-F238E27FC236}">
                <a16:creationId xmlns:a16="http://schemas.microsoft.com/office/drawing/2014/main" id="{01B0B806-200F-4863-920F-16A5FBA1CF1C}"/>
              </a:ext>
            </a:extLst>
          </p:cNvPr>
          <p:cNvSpPr>
            <a:spLocks noGrp="1"/>
          </p:cNvSpPr>
          <p:nvPr>
            <p:ph idx="1"/>
          </p:nvPr>
        </p:nvSpPr>
        <p:spPr>
          <a:xfrm>
            <a:off x="536860" y="2189528"/>
            <a:ext cx="8336975" cy="4294398"/>
          </a:xfrm>
        </p:spPr>
        <p:txBody>
          <a:bodyPr lIns="91440" tIns="45720" rIns="91440" bIns="45720" anchor="t"/>
          <a:lstStyle/>
          <a:p>
            <a:pPr marL="0" indent="0">
              <a:buNone/>
            </a:pPr>
            <a:r>
              <a:rPr lang="en-US" sz="2000" b="1">
                <a:latin typeface="Franklin Gothic Book"/>
              </a:rPr>
              <a:t>Program Support</a:t>
            </a:r>
            <a:r>
              <a:rPr lang="en-US" sz="2000">
                <a:latin typeface="Franklin Gothic Book"/>
              </a:rPr>
              <a:t>: Provide overarching program support to strengthen business, industry and colleges.</a:t>
            </a:r>
          </a:p>
          <a:p>
            <a:r>
              <a:rPr lang="en-US" sz="2000"/>
              <a:t>Team Members: </a:t>
            </a:r>
            <a:endParaRPr lang="en-US" sz="2000">
              <a:latin typeface="Franklin Gothic Book"/>
            </a:endParaRPr>
          </a:p>
          <a:p>
            <a:pPr lvl="1"/>
            <a:r>
              <a:rPr lang="en-US" sz="2000"/>
              <a:t>Genevieve Howard, Associate Director; </a:t>
            </a:r>
            <a:r>
              <a:rPr lang="en-US" sz="2000">
                <a:hlinkClick r:id="rId2"/>
              </a:rPr>
              <a:t>ghoward@sbctc.edu</a:t>
            </a:r>
            <a:endParaRPr lang="en-US" sz="2000"/>
          </a:p>
          <a:p>
            <a:pPr lvl="1"/>
            <a:r>
              <a:rPr lang="en-US" sz="2000"/>
              <a:t>Kimberly Ingram, Relationship &amp; Compliance Analyst; </a:t>
            </a:r>
            <a:r>
              <a:rPr lang="en-US" sz="2000" u="sng">
                <a:hlinkClick r:id="rId3"/>
              </a:rPr>
              <a:t>kingram@sbctc.edu</a:t>
            </a:r>
            <a:endParaRPr lang="en-US" sz="2000"/>
          </a:p>
          <a:p>
            <a:pPr lvl="1"/>
            <a:r>
              <a:rPr lang="en-US" sz="2000"/>
              <a:t>Shelby Means, Program Inventory Coordinator; </a:t>
            </a:r>
            <a:r>
              <a:rPr lang="en-US" sz="2000">
                <a:hlinkClick r:id="rId4"/>
              </a:rPr>
              <a:t>smeans@sbctc.edu</a:t>
            </a:r>
            <a:r>
              <a:rPr lang="en-US" sz="2000"/>
              <a:t> </a:t>
            </a:r>
          </a:p>
          <a:p>
            <a:pPr marL="0" indent="0">
              <a:buNone/>
            </a:pPr>
            <a:r>
              <a:rPr lang="en-US" sz="2000" b="1">
                <a:latin typeface="Franklin Gothic Book"/>
              </a:rPr>
              <a:t>Programs</a:t>
            </a:r>
            <a:r>
              <a:rPr lang="en-US" sz="2000">
                <a:latin typeface="Franklin Gothic Book"/>
              </a:rPr>
              <a:t>:</a:t>
            </a:r>
          </a:p>
        </p:txBody>
      </p:sp>
      <p:sp>
        <p:nvSpPr>
          <p:cNvPr id="4" name="Slide Number Placeholder 3">
            <a:extLst>
              <a:ext uri="{FF2B5EF4-FFF2-40B4-BE49-F238E27FC236}">
                <a16:creationId xmlns:a16="http://schemas.microsoft.com/office/drawing/2014/main" id="{2AFD884C-76CE-41F4-928F-9E32EEF1E571}"/>
              </a:ext>
            </a:extLst>
          </p:cNvPr>
          <p:cNvSpPr>
            <a:spLocks noGrp="1"/>
          </p:cNvSpPr>
          <p:nvPr>
            <p:ph type="sldNum" sz="quarter" idx="12"/>
          </p:nvPr>
        </p:nvSpPr>
        <p:spPr/>
        <p:txBody>
          <a:bodyPr/>
          <a:lstStyle/>
          <a:p>
            <a:fld id="{DEE5BC03-7CE3-4FE3-BC0A-0ACCA8AC1F24}" type="slidenum">
              <a:rPr lang="en-US" smtClean="0"/>
              <a:pPr/>
              <a:t>7</a:t>
            </a:fld>
            <a:endParaRPr lang="en-US"/>
          </a:p>
        </p:txBody>
      </p:sp>
      <p:graphicFrame>
        <p:nvGraphicFramePr>
          <p:cNvPr id="5" name="Table 4">
            <a:extLst>
              <a:ext uri="{FF2B5EF4-FFF2-40B4-BE49-F238E27FC236}">
                <a16:creationId xmlns:a16="http://schemas.microsoft.com/office/drawing/2014/main" id="{4A4A4212-F4BE-4268-AFD9-67EDB0FDC5C5}"/>
              </a:ext>
            </a:extLst>
          </p:cNvPr>
          <p:cNvGraphicFramePr>
            <a:graphicFrameLocks noGrp="1"/>
          </p:cNvGraphicFramePr>
          <p:nvPr>
            <p:extLst>
              <p:ext uri="{D42A27DB-BD31-4B8C-83A1-F6EECF244321}">
                <p14:modId xmlns:p14="http://schemas.microsoft.com/office/powerpoint/2010/main" val="2962471525"/>
              </p:ext>
            </p:extLst>
          </p:nvPr>
        </p:nvGraphicFramePr>
        <p:xfrm>
          <a:off x="675586" y="5052340"/>
          <a:ext cx="8071482" cy="1097280"/>
        </p:xfrm>
        <a:graphic>
          <a:graphicData uri="http://schemas.openxmlformats.org/drawingml/2006/table">
            <a:tbl>
              <a:tblPr firstRow="1" bandRow="1">
                <a:tableStyleId>{5C22544A-7EE6-4342-B048-85BDC9FD1C3A}</a:tableStyleId>
              </a:tblPr>
              <a:tblGrid>
                <a:gridCol w="4048122">
                  <a:extLst>
                    <a:ext uri="{9D8B030D-6E8A-4147-A177-3AD203B41FA5}">
                      <a16:colId xmlns:a16="http://schemas.microsoft.com/office/drawing/2014/main" val="828185752"/>
                    </a:ext>
                  </a:extLst>
                </a:gridCol>
                <a:gridCol w="4023360">
                  <a:extLst>
                    <a:ext uri="{9D8B030D-6E8A-4147-A177-3AD203B41FA5}">
                      <a16:colId xmlns:a16="http://schemas.microsoft.com/office/drawing/2014/main" val="3126903809"/>
                    </a:ext>
                  </a:extLst>
                </a:gridCol>
              </a:tblGrid>
              <a:tr h="365760">
                <a:tc>
                  <a:txBody>
                    <a:bodyPr/>
                    <a:lstStyle/>
                    <a:p>
                      <a:pPr marL="213995" indent="-213995" algn="l"/>
                      <a:r>
                        <a:rPr lang="en-US" sz="1400" b="0">
                          <a:solidFill>
                            <a:srgbClr val="000000"/>
                          </a:solidFill>
                          <a:latin typeface="Franklin Gothic Book"/>
                        </a:rPr>
                        <a:t>Carl D. Perkins</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tc>
                  <a:txBody>
                    <a:bodyPr/>
                    <a:lstStyle/>
                    <a:p>
                      <a:pPr marL="213995" marR="0" lvl="0" indent="-213995" algn="l" defTabSz="914400" rtl="0" eaLnBrk="1" fontAlgn="auto" latinLnBrk="0" hangingPunct="1">
                        <a:lnSpc>
                          <a:spcPct val="100000"/>
                        </a:lnSpc>
                        <a:spcBef>
                          <a:spcPts val="0"/>
                        </a:spcBef>
                        <a:spcAft>
                          <a:spcPts val="0"/>
                        </a:spcAft>
                        <a:buClrTx/>
                        <a:buSzTx/>
                        <a:buFontTx/>
                        <a:buNone/>
                        <a:tabLst/>
                        <a:defRPr/>
                      </a:pPr>
                      <a:r>
                        <a:rPr lang="en-US" sz="1400" b="0">
                          <a:solidFill>
                            <a:srgbClr val="000000"/>
                          </a:solidFill>
                          <a:latin typeface="+mn-lt"/>
                        </a:rPr>
                        <a:t>Program Approval Review &amp; Program Inventory</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extLst>
                  <a:ext uri="{0D108BD9-81ED-4DB2-BD59-A6C34878D82A}">
                    <a16:rowId xmlns:a16="http://schemas.microsoft.com/office/drawing/2014/main" val="4062450456"/>
                  </a:ext>
                </a:extLst>
              </a:tr>
              <a:tr h="365760">
                <a:tc>
                  <a:txBody>
                    <a:bodyPr/>
                    <a:lstStyle/>
                    <a:p>
                      <a:pPr marL="213995" indent="-213995" algn="l"/>
                      <a:r>
                        <a:rPr lang="en-US" sz="1400" b="0">
                          <a:solidFill>
                            <a:srgbClr val="000000"/>
                          </a:solidFill>
                          <a:latin typeface="Franklin Gothic Book"/>
                        </a:rPr>
                        <a:t>Comprehensive Local Needs Assessment (CLNA)</a:t>
                      </a:r>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213995" marR="0" lvl="0" indent="-213995" algn="l" defTabSz="914400" rtl="0" eaLnBrk="1" fontAlgn="auto" latinLnBrk="0" hangingPunct="1">
                        <a:lnSpc>
                          <a:spcPct val="100000"/>
                        </a:lnSpc>
                        <a:spcBef>
                          <a:spcPts val="0"/>
                        </a:spcBef>
                        <a:spcAft>
                          <a:spcPts val="0"/>
                        </a:spcAft>
                        <a:buClrTx/>
                        <a:buSzTx/>
                        <a:buFontTx/>
                        <a:buNone/>
                        <a:tabLst/>
                        <a:defRPr/>
                      </a:pPr>
                      <a:r>
                        <a:rPr lang="en-US" sz="1400" b="0">
                          <a:solidFill>
                            <a:srgbClr val="000000"/>
                          </a:solidFill>
                          <a:latin typeface="+mn-lt"/>
                        </a:rPr>
                        <a:t>Workforce Education Council (WEC)</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201771501"/>
                  </a:ext>
                </a:extLst>
              </a:tr>
              <a:tr h="365760">
                <a:tc>
                  <a:txBody>
                    <a:bodyPr/>
                    <a:lstStyle/>
                    <a:p>
                      <a:pPr marL="213995" marR="0" lvl="0" indent="-213995" algn="l" defTabSz="914400" rtl="0" eaLnBrk="1" fontAlgn="auto" latinLnBrk="0" hangingPunct="1">
                        <a:lnSpc>
                          <a:spcPct val="100000"/>
                        </a:lnSpc>
                        <a:spcBef>
                          <a:spcPts val="0"/>
                        </a:spcBef>
                        <a:spcAft>
                          <a:spcPts val="0"/>
                        </a:spcAft>
                        <a:buClrTx/>
                        <a:buSzTx/>
                        <a:buFontTx/>
                        <a:buNone/>
                        <a:tabLst/>
                        <a:defRPr/>
                      </a:pPr>
                      <a:r>
                        <a:rPr lang="en-US" sz="1400" b="0">
                          <a:solidFill>
                            <a:srgbClr val="000000"/>
                          </a:solidFill>
                          <a:latin typeface="+mn-lt"/>
                        </a:rPr>
                        <a:t>Prof-Tech Certification</a:t>
                      </a:r>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213995" indent="-213995" algn="l"/>
                      <a:endParaRPr lang="en-US" sz="1400" b="0">
                        <a:solidFill>
                          <a:srgbClr val="000000"/>
                        </a:solidFill>
                        <a:latin typeface="Franklin Gothic Book"/>
                      </a:endParaRP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64393097"/>
                  </a:ext>
                </a:extLst>
              </a:tr>
            </a:tbl>
          </a:graphicData>
        </a:graphic>
      </p:graphicFrame>
    </p:spTree>
    <p:extLst>
      <p:ext uri="{BB962C8B-B14F-4D97-AF65-F5344CB8AC3E}">
        <p14:creationId xmlns:p14="http://schemas.microsoft.com/office/powerpoint/2010/main" val="3120184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593D2-F6CE-4AE6-8BC5-93686BD3C6EE}"/>
              </a:ext>
            </a:extLst>
          </p:cNvPr>
          <p:cNvSpPr>
            <a:spLocks noGrp="1"/>
          </p:cNvSpPr>
          <p:nvPr>
            <p:ph type="title"/>
          </p:nvPr>
        </p:nvSpPr>
        <p:spPr>
          <a:xfrm>
            <a:off x="536860" y="1192046"/>
            <a:ext cx="8327795" cy="620593"/>
          </a:xfrm>
        </p:spPr>
        <p:txBody>
          <a:bodyPr lIns="91440" tIns="45720" rIns="91440" bIns="45720" anchor="t"/>
          <a:lstStyle/>
          <a:p>
            <a:r>
              <a:rPr lang="en-US" sz="3200">
                <a:ea typeface="+mj-lt"/>
                <a:cs typeface="+mj-lt"/>
              </a:rPr>
              <a:t>Perkins updates</a:t>
            </a:r>
            <a:endParaRPr lang="en-US"/>
          </a:p>
        </p:txBody>
      </p:sp>
      <p:sp>
        <p:nvSpPr>
          <p:cNvPr id="4" name="Slide Number Placeholder 3">
            <a:extLst>
              <a:ext uri="{FF2B5EF4-FFF2-40B4-BE49-F238E27FC236}">
                <a16:creationId xmlns:a16="http://schemas.microsoft.com/office/drawing/2014/main" id="{2AFD884C-76CE-41F4-928F-9E32EEF1E571}"/>
              </a:ext>
            </a:extLst>
          </p:cNvPr>
          <p:cNvSpPr>
            <a:spLocks noGrp="1"/>
          </p:cNvSpPr>
          <p:nvPr>
            <p:ph type="sldNum" sz="quarter" idx="12"/>
          </p:nvPr>
        </p:nvSpPr>
        <p:spPr/>
        <p:txBody>
          <a:bodyPr/>
          <a:lstStyle/>
          <a:p>
            <a:fld id="{DEE5BC03-7CE3-4FE3-BC0A-0ACCA8AC1F24}" type="slidenum">
              <a:rPr lang="en-US" dirty="0" smtClean="0"/>
              <a:pPr/>
              <a:t>8</a:t>
            </a:fld>
            <a:endParaRPr lang="en-US"/>
          </a:p>
        </p:txBody>
      </p:sp>
      <p:sp>
        <p:nvSpPr>
          <p:cNvPr id="9" name="Content Placeholder 5">
            <a:extLst>
              <a:ext uri="{FF2B5EF4-FFF2-40B4-BE49-F238E27FC236}">
                <a16:creationId xmlns:a16="http://schemas.microsoft.com/office/drawing/2014/main" id="{D32BE89A-1B2D-0C4A-B762-CCB4E89F7D28}"/>
              </a:ext>
            </a:extLst>
          </p:cNvPr>
          <p:cNvSpPr>
            <a:spLocks noGrp="1"/>
          </p:cNvSpPr>
          <p:nvPr/>
        </p:nvSpPr>
        <p:spPr>
          <a:xfrm>
            <a:off x="542563" y="1912542"/>
            <a:ext cx="8450884" cy="4364433"/>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76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76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76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76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76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000" b="1">
                <a:ea typeface="+mn-lt"/>
                <a:cs typeface="+mn-lt"/>
              </a:rPr>
              <a:t>Perkins Grants</a:t>
            </a:r>
          </a:p>
          <a:p>
            <a:pPr marL="457200" lvl="1">
              <a:lnSpc>
                <a:spcPct val="100000"/>
              </a:lnSpc>
            </a:pPr>
            <a:r>
              <a:rPr lang="en-US" sz="1800"/>
              <a:t>Non-Trad and Special Projects FY27 Applications = CLOSED</a:t>
            </a:r>
          </a:p>
          <a:p>
            <a:pPr marL="0" indent="0">
              <a:lnSpc>
                <a:spcPct val="100000"/>
              </a:lnSpc>
              <a:buNone/>
            </a:pPr>
            <a:r>
              <a:rPr lang="en-US" sz="2000" b="1">
                <a:ea typeface="+mn-lt"/>
                <a:cs typeface="+mn-lt"/>
              </a:rPr>
              <a:t>Perkins Tableau Data Dashboard</a:t>
            </a:r>
          </a:p>
          <a:p>
            <a:pPr marL="457200" lvl="1">
              <a:lnSpc>
                <a:spcPct val="100000"/>
              </a:lnSpc>
            </a:pPr>
            <a:r>
              <a:rPr lang="en-US" sz="1800"/>
              <a:t>Email will be sent when dashboard is updated (Oct or Nov)</a:t>
            </a:r>
          </a:p>
          <a:p>
            <a:pPr marL="457200" lvl="1">
              <a:lnSpc>
                <a:spcPct val="100000"/>
              </a:lnSpc>
            </a:pPr>
            <a:r>
              <a:rPr lang="en-US" sz="1800"/>
              <a:t>Reporting Year 24-25 State Target feedback solicitation (Nov)</a:t>
            </a:r>
          </a:p>
          <a:p>
            <a:pPr marL="0" indent="0">
              <a:lnSpc>
                <a:spcPct val="100000"/>
              </a:lnSpc>
              <a:buNone/>
            </a:pPr>
            <a:r>
              <a:rPr lang="en-US" sz="2000" b="1">
                <a:ea typeface="+mn-lt"/>
                <a:cs typeface="+mn-lt"/>
              </a:rPr>
              <a:t>Perkins Technical Assistance</a:t>
            </a:r>
          </a:p>
          <a:p>
            <a:pPr marL="457200" lvl="1">
              <a:lnSpc>
                <a:spcPct val="100000"/>
              </a:lnSpc>
            </a:pPr>
            <a:r>
              <a:rPr lang="en-US" sz="1800"/>
              <a:t>Virtual Office Hours (1st Friday of the month)</a:t>
            </a:r>
          </a:p>
          <a:p>
            <a:pPr marL="457200" lvl="1">
              <a:lnSpc>
                <a:spcPct val="100000"/>
              </a:lnSpc>
            </a:pPr>
            <a:r>
              <a:rPr lang="en-US" sz="1800"/>
              <a:t>Trainings offered monthly</a:t>
            </a:r>
          </a:p>
          <a:p>
            <a:pPr marL="0" indent="0">
              <a:lnSpc>
                <a:spcPct val="100000"/>
              </a:lnSpc>
              <a:buNone/>
            </a:pPr>
            <a:r>
              <a:rPr lang="en-US" sz="2000" b="1">
                <a:ea typeface="+mn-lt"/>
                <a:cs typeface="+mn-lt"/>
              </a:rPr>
              <a:t>Monitoring</a:t>
            </a:r>
          </a:p>
          <a:p>
            <a:pPr marL="457200" lvl="1">
              <a:lnSpc>
                <a:spcPct val="100000"/>
              </a:lnSpc>
            </a:pPr>
            <a:r>
              <a:rPr lang="en-US" sz="1800"/>
              <a:t>Spending Snapshot in December</a:t>
            </a:r>
          </a:p>
          <a:p>
            <a:pPr marL="457200" lvl="1">
              <a:lnSpc>
                <a:spcPct val="100000"/>
              </a:lnSpc>
            </a:pPr>
            <a:r>
              <a:rPr lang="en-US" sz="1800"/>
              <a:t>Selected colleges will be notified by end of October</a:t>
            </a:r>
          </a:p>
          <a:p>
            <a:pPr marL="0" lvl="1" indent="0">
              <a:lnSpc>
                <a:spcPct val="100000"/>
              </a:lnSpc>
              <a:buNone/>
            </a:pPr>
            <a:endParaRPr lang="en-US"/>
          </a:p>
        </p:txBody>
      </p:sp>
    </p:spTree>
    <p:extLst>
      <p:ext uri="{BB962C8B-B14F-4D97-AF65-F5344CB8AC3E}">
        <p14:creationId xmlns:p14="http://schemas.microsoft.com/office/powerpoint/2010/main" val="1701068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D0009-F14D-5DB3-8756-C39A7F662939}"/>
              </a:ext>
            </a:extLst>
          </p:cNvPr>
          <p:cNvSpPr>
            <a:spLocks noGrp="1"/>
          </p:cNvSpPr>
          <p:nvPr>
            <p:ph type="title"/>
          </p:nvPr>
        </p:nvSpPr>
        <p:spPr>
          <a:xfrm>
            <a:off x="303212" y="1159277"/>
            <a:ext cx="8534403" cy="719850"/>
          </a:xfrm>
        </p:spPr>
        <p:txBody>
          <a:bodyPr lIns="91440" tIns="45720" rIns="91440" bIns="45720" anchor="t"/>
          <a:lstStyle/>
          <a:p>
            <a:r>
              <a:rPr lang="en-US" sz="3200"/>
              <a:t>Program Approval Updates</a:t>
            </a:r>
            <a:endParaRPr lang="en-US" sz="3200">
              <a:solidFill>
                <a:srgbClr val="000000"/>
              </a:solidFill>
            </a:endParaRPr>
          </a:p>
          <a:p>
            <a:endParaRPr lang="en-US"/>
          </a:p>
        </p:txBody>
      </p:sp>
      <p:sp>
        <p:nvSpPr>
          <p:cNvPr id="3" name="Content Placeholder 2">
            <a:extLst>
              <a:ext uri="{FF2B5EF4-FFF2-40B4-BE49-F238E27FC236}">
                <a16:creationId xmlns:a16="http://schemas.microsoft.com/office/drawing/2014/main" id="{7CCB8604-A09A-1DAF-7BE5-7C751337E85D}"/>
              </a:ext>
            </a:extLst>
          </p:cNvPr>
          <p:cNvSpPr>
            <a:spLocks noGrp="1"/>
          </p:cNvSpPr>
          <p:nvPr>
            <p:ph sz="half" idx="1"/>
          </p:nvPr>
        </p:nvSpPr>
        <p:spPr>
          <a:xfrm>
            <a:off x="404200" y="1711746"/>
            <a:ext cx="8356838" cy="1031496"/>
          </a:xfrm>
        </p:spPr>
        <p:txBody>
          <a:bodyPr lIns="91440" tIns="45720" rIns="91440" bIns="45720" anchor="t"/>
          <a:lstStyle/>
          <a:p>
            <a:pPr marL="0" indent="0">
              <a:buNone/>
            </a:pPr>
            <a:r>
              <a:rPr lang="en-US" sz="2000" b="1" u="sng"/>
              <a:t>Program Inventory</a:t>
            </a:r>
            <a:endParaRPr lang="en-US" sz="2000">
              <a:solidFill>
                <a:srgbClr val="000000"/>
              </a:solidFill>
            </a:endParaRPr>
          </a:p>
          <a:p>
            <a:pPr marL="0" indent="0">
              <a:lnSpc>
                <a:spcPct val="100000"/>
              </a:lnSpc>
              <a:spcBef>
                <a:spcPts val="0"/>
              </a:spcBef>
              <a:buNone/>
            </a:pPr>
            <a:r>
              <a:rPr lang="en-US" sz="1800"/>
              <a:t>Since fall of last year about 60 new programs have been approved and added to inventory in the following areas: </a:t>
            </a:r>
          </a:p>
          <a:p>
            <a:pPr marL="800100" lvl="1" indent="-342900">
              <a:lnSpc>
                <a:spcPct val="100000"/>
              </a:lnSpc>
              <a:spcBef>
                <a:spcPts val="0"/>
              </a:spcBef>
              <a:buFont typeface="Courier New" panose="020B0604020202020204" pitchFamily="34" charset="0"/>
              <a:buChar char="o"/>
            </a:pPr>
            <a:endParaRPr lang="en-US"/>
          </a:p>
        </p:txBody>
      </p:sp>
      <p:sp>
        <p:nvSpPr>
          <p:cNvPr id="5" name="Content Placeholder 4">
            <a:extLst>
              <a:ext uri="{FF2B5EF4-FFF2-40B4-BE49-F238E27FC236}">
                <a16:creationId xmlns:a16="http://schemas.microsoft.com/office/drawing/2014/main" id="{E9062398-FEF5-63E2-C332-D81BF201AAD1}"/>
              </a:ext>
            </a:extLst>
          </p:cNvPr>
          <p:cNvSpPr>
            <a:spLocks noGrp="1"/>
          </p:cNvSpPr>
          <p:nvPr>
            <p:ph sz="half" idx="2"/>
          </p:nvPr>
        </p:nvSpPr>
        <p:spPr>
          <a:xfrm>
            <a:off x="398428" y="2758352"/>
            <a:ext cx="4381308" cy="3960143"/>
          </a:xfrm>
        </p:spPr>
        <p:txBody>
          <a:bodyPr lIns="91440" tIns="45720" rIns="91440" bIns="45720"/>
          <a:lstStyle/>
          <a:p>
            <a:pPr marL="800100" lvl="1" indent="-342900">
              <a:lnSpc>
                <a:spcPct val="100000"/>
              </a:lnSpc>
              <a:spcBef>
                <a:spcPts val="0"/>
              </a:spcBef>
              <a:buFont typeface="Courier New,monospace" panose="020B0604020202020204" pitchFamily="34" charset="0"/>
              <a:buChar char="o"/>
            </a:pPr>
            <a:r>
              <a:rPr lang="en-US" sz="1400"/>
              <a:t>Agriculture</a:t>
            </a:r>
          </a:p>
          <a:p>
            <a:pPr marL="800100" lvl="1" indent="-342900">
              <a:lnSpc>
                <a:spcPct val="100000"/>
              </a:lnSpc>
              <a:spcBef>
                <a:spcPts val="0"/>
              </a:spcBef>
              <a:buFont typeface="Courier New,monospace" panose="020B0604020202020204" pitchFamily="34" charset="0"/>
              <a:buChar char="o"/>
            </a:pPr>
            <a:r>
              <a:rPr lang="en-US" sz="1400"/>
              <a:t>Air Traffic</a:t>
            </a:r>
          </a:p>
          <a:p>
            <a:pPr marL="800100" lvl="1" indent="-342900">
              <a:lnSpc>
                <a:spcPct val="100000"/>
              </a:lnSpc>
              <a:spcBef>
                <a:spcPts val="0"/>
              </a:spcBef>
              <a:buFont typeface="Courier New,monospace" panose="020B0604020202020204" pitchFamily="34" charset="0"/>
              <a:buChar char="o"/>
            </a:pPr>
            <a:r>
              <a:rPr lang="en-US" sz="1400"/>
              <a:t>Automotive </a:t>
            </a:r>
          </a:p>
          <a:p>
            <a:pPr marL="800100" lvl="1" indent="-342900">
              <a:lnSpc>
                <a:spcPct val="100000"/>
              </a:lnSpc>
              <a:spcBef>
                <a:spcPts val="0"/>
              </a:spcBef>
              <a:buFont typeface="Courier New,monospace" panose="020B0604020202020204" pitchFamily="34" charset="0"/>
              <a:buChar char="o"/>
            </a:pPr>
            <a:r>
              <a:rPr lang="en-US" sz="1400"/>
              <a:t>Business: Management, Taxation, Operations, Finance, Entrepreneurship, Human Resources</a:t>
            </a:r>
          </a:p>
          <a:p>
            <a:pPr marL="800100" lvl="1" indent="-342900">
              <a:lnSpc>
                <a:spcPct val="100000"/>
              </a:lnSpc>
              <a:spcBef>
                <a:spcPts val="0"/>
              </a:spcBef>
              <a:buFont typeface="Courier New,monospace" panose="020B0604020202020204" pitchFamily="34" charset="0"/>
              <a:buChar char="o"/>
            </a:pPr>
            <a:r>
              <a:rPr lang="en-US" sz="1400"/>
              <a:t>Communication </a:t>
            </a:r>
          </a:p>
          <a:p>
            <a:pPr marL="800100" lvl="1" indent="-342900">
              <a:lnSpc>
                <a:spcPct val="100000"/>
              </a:lnSpc>
              <a:spcBef>
                <a:spcPts val="0"/>
              </a:spcBef>
              <a:buFont typeface="Courier New,monospace" panose="020B0604020202020204" pitchFamily="34" charset="0"/>
              <a:buChar char="o"/>
            </a:pPr>
            <a:r>
              <a:rPr lang="en-US" sz="1400"/>
              <a:t>Construction </a:t>
            </a:r>
          </a:p>
          <a:p>
            <a:pPr marL="800100" lvl="1" indent="-342900">
              <a:lnSpc>
                <a:spcPct val="100000"/>
              </a:lnSpc>
              <a:spcBef>
                <a:spcPts val="0"/>
              </a:spcBef>
              <a:buFont typeface="Courier New,monospace" panose="020B0604020202020204" pitchFamily="34" charset="0"/>
              <a:buChar char="o"/>
            </a:pPr>
            <a:r>
              <a:rPr lang="en-US" sz="1400"/>
              <a:t>Cosmetology</a:t>
            </a:r>
          </a:p>
          <a:p>
            <a:pPr marL="800100" lvl="1" indent="-342900">
              <a:lnSpc>
                <a:spcPct val="100000"/>
              </a:lnSpc>
              <a:spcBef>
                <a:spcPts val="0"/>
              </a:spcBef>
              <a:buFont typeface="Courier New,monospace" panose="020B0604020202020204" pitchFamily="34" charset="0"/>
              <a:buChar char="o"/>
            </a:pPr>
            <a:r>
              <a:rPr lang="en-US" sz="1400"/>
              <a:t>Culinary</a:t>
            </a:r>
          </a:p>
          <a:p>
            <a:pPr marL="800100" lvl="1" indent="-342900">
              <a:lnSpc>
                <a:spcPct val="100000"/>
              </a:lnSpc>
              <a:spcBef>
                <a:spcPts val="0"/>
              </a:spcBef>
              <a:buFont typeface="Courier New,monospace" panose="020B0604020202020204" pitchFamily="34" charset="0"/>
              <a:buChar char="o"/>
            </a:pPr>
            <a:r>
              <a:rPr lang="en-US" sz="1400"/>
              <a:t>Early Childhood Education</a:t>
            </a:r>
          </a:p>
          <a:p>
            <a:pPr marL="800100" lvl="1" indent="-342900">
              <a:lnSpc>
                <a:spcPct val="100000"/>
              </a:lnSpc>
              <a:spcBef>
                <a:spcPts val="0"/>
              </a:spcBef>
              <a:buFont typeface="Courier New,monospace" panose="020B0604020202020204" pitchFamily="34" charset="0"/>
              <a:buChar char="o"/>
            </a:pPr>
            <a:r>
              <a:rPr lang="en-US" sz="1400"/>
              <a:t>Forest and Wildlife</a:t>
            </a:r>
          </a:p>
          <a:p>
            <a:pPr marL="800100" lvl="1" indent="-342900">
              <a:lnSpc>
                <a:spcPct val="100000"/>
              </a:lnSpc>
              <a:spcBef>
                <a:spcPts val="0"/>
              </a:spcBef>
              <a:buFont typeface="Courier New,monospace" panose="020B0604020202020204" pitchFamily="34" charset="0"/>
              <a:buChar char="o"/>
            </a:pPr>
            <a:r>
              <a:rPr lang="en-US" sz="1400"/>
              <a:t>Health Professions: Medical Billing &amp; Coding, Medical Assistant, Paramedic, EMT, Substance Use Disorders, Massage Therapy</a:t>
            </a:r>
          </a:p>
          <a:p>
            <a:pPr marL="800100" lvl="1" indent="-342900">
              <a:lnSpc>
                <a:spcPct val="100000"/>
              </a:lnSpc>
              <a:spcBef>
                <a:spcPts val="0"/>
              </a:spcBef>
              <a:buFont typeface="Courier New,monospace" panose="020B0604020202020204" pitchFamily="34" charset="0"/>
              <a:buChar char="o"/>
            </a:pPr>
            <a:endParaRPr lang="en-US" sz="1400"/>
          </a:p>
          <a:p>
            <a:pPr marL="800100" lvl="1" indent="-342900">
              <a:lnSpc>
                <a:spcPct val="100000"/>
              </a:lnSpc>
              <a:spcBef>
                <a:spcPts val="0"/>
              </a:spcBef>
              <a:buFont typeface="Courier New,monospace" panose="020B0604020202020204" pitchFamily="34" charset="0"/>
              <a:buChar char="o"/>
            </a:pPr>
            <a:endParaRPr lang="en-US" sz="1400"/>
          </a:p>
        </p:txBody>
      </p:sp>
      <p:sp>
        <p:nvSpPr>
          <p:cNvPr id="4" name="Slide Number Placeholder 3">
            <a:extLst>
              <a:ext uri="{FF2B5EF4-FFF2-40B4-BE49-F238E27FC236}">
                <a16:creationId xmlns:a16="http://schemas.microsoft.com/office/drawing/2014/main" id="{D0B7792C-8BFC-60DB-B3B6-620B2C908A4D}"/>
              </a:ext>
            </a:extLst>
          </p:cNvPr>
          <p:cNvSpPr>
            <a:spLocks noGrp="1"/>
          </p:cNvSpPr>
          <p:nvPr>
            <p:ph type="sldNum" sz="quarter" idx="12"/>
          </p:nvPr>
        </p:nvSpPr>
        <p:spPr/>
        <p:txBody>
          <a:bodyPr/>
          <a:lstStyle/>
          <a:p>
            <a:fld id="{DEE5BC03-7CE3-4FE3-BC0A-0ACCA8AC1F24}" type="slidenum">
              <a:rPr lang="en-US" smtClean="0"/>
              <a:pPr/>
              <a:t>9</a:t>
            </a:fld>
            <a:endParaRPr lang="en-US"/>
          </a:p>
        </p:txBody>
      </p:sp>
      <p:sp>
        <p:nvSpPr>
          <p:cNvPr id="7" name="Content Placeholder 4">
            <a:extLst>
              <a:ext uri="{FF2B5EF4-FFF2-40B4-BE49-F238E27FC236}">
                <a16:creationId xmlns:a16="http://schemas.microsoft.com/office/drawing/2014/main" id="{5D65A496-DEF5-D397-1DD2-3F972A69D024}"/>
              </a:ext>
            </a:extLst>
          </p:cNvPr>
          <p:cNvSpPr txBox="1">
            <a:spLocks/>
          </p:cNvSpPr>
          <p:nvPr/>
        </p:nvSpPr>
        <p:spPr>
          <a:xfrm>
            <a:off x="4672972" y="2754680"/>
            <a:ext cx="3977357" cy="3969323"/>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76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76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76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76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76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lnSpc>
                <a:spcPct val="100000"/>
              </a:lnSpc>
              <a:spcBef>
                <a:spcPts val="0"/>
              </a:spcBef>
              <a:buFont typeface="Courier New" panose="020B0604020202020204" pitchFamily="34" charset="0"/>
              <a:buChar char="o"/>
            </a:pPr>
            <a:r>
              <a:rPr lang="en-US" sz="1400"/>
              <a:t>Manufacturing</a:t>
            </a:r>
            <a:endParaRPr lang="en-US"/>
          </a:p>
          <a:p>
            <a:pPr marL="800100" lvl="1" indent="-342900">
              <a:lnSpc>
                <a:spcPct val="100000"/>
              </a:lnSpc>
              <a:spcBef>
                <a:spcPts val="0"/>
              </a:spcBef>
              <a:buFont typeface="Courier New" panose="020B0604020202020204" pitchFamily="34" charset="0"/>
              <a:buChar char="o"/>
            </a:pPr>
            <a:r>
              <a:rPr lang="en-US" sz="1400"/>
              <a:t>Marketing</a:t>
            </a:r>
          </a:p>
          <a:p>
            <a:pPr marL="800100" lvl="1" indent="-342900">
              <a:lnSpc>
                <a:spcPct val="100000"/>
              </a:lnSpc>
              <a:spcBef>
                <a:spcPts val="0"/>
              </a:spcBef>
              <a:buFont typeface="Courier New" panose="020B0604020202020204" pitchFamily="34" charset="0"/>
              <a:buChar char="o"/>
            </a:pPr>
            <a:r>
              <a:rPr lang="en-US" sz="1400"/>
              <a:t>Natural Resources</a:t>
            </a:r>
          </a:p>
          <a:p>
            <a:pPr marL="800100" lvl="1" indent="-342900">
              <a:lnSpc>
                <a:spcPct val="100000"/>
              </a:lnSpc>
              <a:spcBef>
                <a:spcPts val="0"/>
              </a:spcBef>
              <a:buFont typeface="Courier New" panose="020B0604020202020204" pitchFamily="34" charset="0"/>
              <a:buChar char="o"/>
            </a:pPr>
            <a:r>
              <a:rPr lang="en-US" sz="1400"/>
              <a:t>Visual Arts</a:t>
            </a:r>
          </a:p>
          <a:p>
            <a:pPr marL="800100" lvl="1" indent="-342900">
              <a:lnSpc>
                <a:spcPct val="100000"/>
              </a:lnSpc>
              <a:spcBef>
                <a:spcPts val="0"/>
              </a:spcBef>
              <a:buFont typeface="Courier New" panose="020B0604020202020204" pitchFamily="34" charset="0"/>
              <a:buChar char="o"/>
            </a:pPr>
            <a:r>
              <a:rPr lang="en-US" sz="1400"/>
              <a:t>Viticulture and Enology</a:t>
            </a:r>
          </a:p>
          <a:p>
            <a:pPr marL="800100" lvl="1" indent="-342900">
              <a:lnSpc>
                <a:spcPct val="100000"/>
              </a:lnSpc>
              <a:spcBef>
                <a:spcPts val="0"/>
              </a:spcBef>
              <a:buFont typeface="Courier New" panose="020B0604020202020204" pitchFamily="34" charset="0"/>
              <a:buChar char="o"/>
            </a:pPr>
            <a:r>
              <a:rPr lang="en-US" sz="1400"/>
              <a:t>Welding</a:t>
            </a:r>
          </a:p>
          <a:p>
            <a:pPr marL="457200" lvl="1" indent="0">
              <a:lnSpc>
                <a:spcPct val="100000"/>
              </a:lnSpc>
              <a:spcBef>
                <a:spcPts val="0"/>
              </a:spcBef>
              <a:buNone/>
            </a:pPr>
            <a:endParaRPr lang="en-US" sz="1400"/>
          </a:p>
          <a:p>
            <a:pPr marL="457200" lvl="1" indent="0">
              <a:lnSpc>
                <a:spcPct val="100000"/>
              </a:lnSpc>
              <a:spcBef>
                <a:spcPts val="0"/>
              </a:spcBef>
              <a:buNone/>
            </a:pPr>
            <a:r>
              <a:rPr lang="en-US" sz="1400" b="1"/>
              <a:t>Apprenticeships</a:t>
            </a:r>
            <a:r>
              <a:rPr lang="en-US" sz="1400"/>
              <a:t>: </a:t>
            </a:r>
          </a:p>
          <a:p>
            <a:pPr marL="800100" lvl="1" indent="-342900">
              <a:lnSpc>
                <a:spcPct val="100000"/>
              </a:lnSpc>
              <a:spcBef>
                <a:spcPts val="0"/>
              </a:spcBef>
              <a:buFont typeface="Courier New" panose="020B0604020202020204" pitchFamily="34" charset="0"/>
              <a:buChar char="o"/>
            </a:pPr>
            <a:r>
              <a:rPr lang="en-US" sz="1400"/>
              <a:t>Laborer</a:t>
            </a:r>
            <a:endParaRPr lang="en-US"/>
          </a:p>
          <a:p>
            <a:pPr marL="800100" lvl="1" indent="-342900">
              <a:lnSpc>
                <a:spcPct val="100000"/>
              </a:lnSpc>
              <a:spcBef>
                <a:spcPts val="0"/>
              </a:spcBef>
              <a:buFont typeface="Courier New" panose="020B0604020202020204" pitchFamily="34" charset="0"/>
              <a:buChar char="o"/>
            </a:pPr>
            <a:r>
              <a:rPr lang="en-US" sz="1400"/>
              <a:t>HVAC</a:t>
            </a:r>
            <a:endParaRPr lang="en-US"/>
          </a:p>
          <a:p>
            <a:pPr marL="800100" lvl="1" indent="-342900">
              <a:lnSpc>
                <a:spcPct val="100000"/>
              </a:lnSpc>
              <a:spcBef>
                <a:spcPts val="0"/>
              </a:spcBef>
              <a:buFont typeface="Courier New" panose="020B0604020202020204" pitchFamily="34" charset="0"/>
              <a:buChar char="o"/>
            </a:pPr>
            <a:r>
              <a:rPr lang="en-US" sz="1400"/>
              <a:t>Wireman</a:t>
            </a:r>
            <a:endParaRPr lang="en-US"/>
          </a:p>
          <a:p>
            <a:pPr marL="800100" lvl="1" indent="-342900">
              <a:lnSpc>
                <a:spcPct val="100000"/>
              </a:lnSpc>
              <a:spcBef>
                <a:spcPts val="0"/>
              </a:spcBef>
              <a:buFont typeface="Courier New" panose="020B0604020202020204" pitchFamily="34" charset="0"/>
              <a:buChar char="o"/>
            </a:pPr>
            <a:r>
              <a:rPr lang="en-US" sz="1400"/>
              <a:t>Mechatronics</a:t>
            </a:r>
            <a:endParaRPr lang="en-US"/>
          </a:p>
          <a:p>
            <a:pPr marL="800100" lvl="1" indent="-342900">
              <a:lnSpc>
                <a:spcPct val="100000"/>
              </a:lnSpc>
              <a:spcBef>
                <a:spcPts val="0"/>
              </a:spcBef>
              <a:buFont typeface="Courier New" panose="020B0604020202020204" pitchFamily="34" charset="0"/>
              <a:buChar char="o"/>
            </a:pPr>
            <a:r>
              <a:rPr lang="en-US" sz="1400"/>
              <a:t>Tool &amp; Die Maker</a:t>
            </a:r>
            <a:endParaRPr lang="en-US"/>
          </a:p>
          <a:p>
            <a:pPr marL="800100" lvl="1" indent="-342900">
              <a:lnSpc>
                <a:spcPct val="100000"/>
              </a:lnSpc>
              <a:spcBef>
                <a:spcPts val="0"/>
              </a:spcBef>
              <a:buFont typeface="Courier New" panose="020B0604020202020204" pitchFamily="34" charset="0"/>
              <a:buChar char="o"/>
            </a:pPr>
            <a:r>
              <a:rPr lang="en-US" sz="1400"/>
              <a:t>Heavy Duty Diesel Mechanic</a:t>
            </a:r>
            <a:endParaRPr lang="en-US"/>
          </a:p>
          <a:p>
            <a:pPr marL="800100" lvl="1" indent="-342900">
              <a:lnSpc>
                <a:spcPct val="100000"/>
              </a:lnSpc>
              <a:spcBef>
                <a:spcPts val="0"/>
              </a:spcBef>
              <a:buFont typeface="Courier New" panose="020B0604020202020204" pitchFamily="34" charset="0"/>
              <a:buChar char="o"/>
            </a:pPr>
            <a:r>
              <a:rPr lang="en-US" sz="1400"/>
              <a:t>Project and Production Manager</a:t>
            </a:r>
            <a:endParaRPr lang="en-US"/>
          </a:p>
          <a:p>
            <a:pPr marL="800100" lvl="1" indent="-342900">
              <a:lnSpc>
                <a:spcPct val="100000"/>
              </a:lnSpc>
              <a:spcBef>
                <a:spcPts val="0"/>
              </a:spcBef>
              <a:buFont typeface="Courier New" panose="020B0604020202020204" pitchFamily="34" charset="0"/>
              <a:buChar char="o"/>
            </a:pPr>
            <a:endParaRPr lang="en-US" sz="1400"/>
          </a:p>
          <a:p>
            <a:pPr marL="800100" lvl="1" indent="-342900">
              <a:lnSpc>
                <a:spcPct val="100000"/>
              </a:lnSpc>
              <a:spcBef>
                <a:spcPts val="0"/>
              </a:spcBef>
              <a:buFont typeface="Courier New" panose="020B0604020202020204" pitchFamily="34" charset="0"/>
              <a:buChar char="o"/>
            </a:pPr>
            <a:endParaRPr lang="en-US" sz="1400"/>
          </a:p>
          <a:p>
            <a:pPr>
              <a:buFont typeface="Courier New,monospace" panose="020B0604020202020204" pitchFamily="34" charset="0"/>
              <a:buChar char="o"/>
            </a:pPr>
            <a:endParaRPr lang="en-US"/>
          </a:p>
          <a:p>
            <a:endParaRPr lang="en-US"/>
          </a:p>
        </p:txBody>
      </p:sp>
    </p:spTree>
    <p:extLst>
      <p:ext uri="{BB962C8B-B14F-4D97-AF65-F5344CB8AC3E}">
        <p14:creationId xmlns:p14="http://schemas.microsoft.com/office/powerpoint/2010/main" val="298455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5E939-E0F9-C398-345A-9558F0A1EE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21251F-31CE-236A-F0A9-37289880A08D}"/>
              </a:ext>
            </a:extLst>
          </p:cNvPr>
          <p:cNvSpPr>
            <a:spLocks noGrp="1"/>
          </p:cNvSpPr>
          <p:nvPr>
            <p:ph type="title"/>
          </p:nvPr>
        </p:nvSpPr>
        <p:spPr>
          <a:xfrm>
            <a:off x="471437" y="1360301"/>
            <a:ext cx="8397278" cy="485074"/>
          </a:xfrm>
        </p:spPr>
        <p:txBody>
          <a:bodyPr lIns="91440" tIns="45720" rIns="91440" bIns="45720" anchor="t"/>
          <a:lstStyle/>
          <a:p>
            <a:r>
              <a:rPr lang="en-US" sz="3200"/>
              <a:t>Program Approval Updates</a:t>
            </a:r>
          </a:p>
          <a:p>
            <a:endParaRPr lang="en-US" sz="3200">
              <a:solidFill>
                <a:srgbClr val="7030A0"/>
              </a:solidFill>
            </a:endParaRPr>
          </a:p>
        </p:txBody>
      </p:sp>
      <p:sp>
        <p:nvSpPr>
          <p:cNvPr id="3" name="Content Placeholder 2">
            <a:extLst>
              <a:ext uri="{FF2B5EF4-FFF2-40B4-BE49-F238E27FC236}">
                <a16:creationId xmlns:a16="http://schemas.microsoft.com/office/drawing/2014/main" id="{D5881EFA-4D0B-F94A-3B4D-1B662CED34B2}"/>
              </a:ext>
            </a:extLst>
          </p:cNvPr>
          <p:cNvSpPr>
            <a:spLocks noGrp="1"/>
          </p:cNvSpPr>
          <p:nvPr>
            <p:ph idx="1"/>
          </p:nvPr>
        </p:nvSpPr>
        <p:spPr>
          <a:xfrm>
            <a:off x="474529" y="1846096"/>
            <a:ext cx="8531873" cy="4542498"/>
          </a:xfrm>
        </p:spPr>
        <p:txBody>
          <a:bodyPr lIns="91440" tIns="45720" rIns="91440" bIns="45720" anchor="t"/>
          <a:lstStyle/>
          <a:p>
            <a:pPr marL="0" indent="0">
              <a:lnSpc>
                <a:spcPct val="100000"/>
              </a:lnSpc>
              <a:spcBef>
                <a:spcPts val="0"/>
              </a:spcBef>
              <a:buNone/>
            </a:pPr>
            <a:r>
              <a:rPr lang="en-US" sz="2400" b="1"/>
              <a:t>Program Inventory: CAF</a:t>
            </a:r>
            <a:r>
              <a:rPr lang="en-US" sz="2400" b="1">
                <a:ea typeface="+mn-lt"/>
                <a:cs typeface="+mn-lt"/>
              </a:rPr>
              <a:t> (Common Attribute Framework) Updates</a:t>
            </a:r>
            <a:r>
              <a:rPr lang="en-US" sz="2000"/>
              <a:t> </a:t>
            </a:r>
            <a:endParaRPr lang="en-US" sz="1600"/>
          </a:p>
          <a:p>
            <a:pPr marL="0" indent="0">
              <a:lnSpc>
                <a:spcPct val="100000"/>
              </a:lnSpc>
              <a:spcBef>
                <a:spcPts val="0"/>
              </a:spcBef>
              <a:buNone/>
            </a:pPr>
            <a:endParaRPr lang="en-US" sz="2000"/>
          </a:p>
          <a:p>
            <a:pPr marL="0" indent="0">
              <a:lnSpc>
                <a:spcPct val="100000"/>
              </a:lnSpc>
              <a:spcBef>
                <a:spcPts val="0"/>
              </a:spcBef>
              <a:buNone/>
            </a:pPr>
            <a:r>
              <a:rPr lang="en-US" sz="2000"/>
              <a:t>Expanding CAF information to better reflect how programs are identified in the inventory. </a:t>
            </a:r>
            <a:endParaRPr lang="en-US"/>
          </a:p>
          <a:p>
            <a:pPr>
              <a:buNone/>
            </a:pPr>
            <a:r>
              <a:rPr lang="en-US" sz="2000" b="1"/>
              <a:t>Incorporating new CAF values:</a:t>
            </a:r>
          </a:p>
          <a:p>
            <a:pPr>
              <a:buFont typeface="Arial"/>
              <a:buChar char="•"/>
            </a:pPr>
            <a:r>
              <a:rPr lang="en-US" sz="2000" b="1"/>
              <a:t>Fully Online Designator: </a:t>
            </a:r>
            <a:r>
              <a:rPr lang="en-US" sz="2000"/>
              <a:t>Identifies programs offered fully online </a:t>
            </a:r>
          </a:p>
          <a:p>
            <a:pPr>
              <a:buFont typeface="Arial"/>
              <a:buChar char="•"/>
            </a:pPr>
            <a:r>
              <a:rPr lang="en-US" sz="2000" b="1"/>
              <a:t>Program Types: </a:t>
            </a:r>
            <a:r>
              <a:rPr lang="en-US" sz="2000"/>
              <a:t>Identifies short-term programs, options, and primary programs </a:t>
            </a:r>
          </a:p>
          <a:p>
            <a:pPr marL="0" indent="0">
              <a:buNone/>
            </a:pPr>
            <a:r>
              <a:rPr lang="en-US" sz="2000" b="1"/>
              <a:t>Next Steps:</a:t>
            </a:r>
            <a:r>
              <a:rPr lang="en-US" sz="2000"/>
              <a:t> Begin outreach to colleges in </a:t>
            </a:r>
            <a:r>
              <a:rPr lang="en-US" sz="2000" b="1"/>
              <a:t>October,</a:t>
            </a:r>
            <a:r>
              <a:rPr lang="en-US" sz="2000"/>
              <a:t> with implementation planned to begin in </a:t>
            </a:r>
            <a:r>
              <a:rPr lang="en-US" sz="2000" b="1"/>
              <a:t>early 2027</a:t>
            </a:r>
            <a:r>
              <a:rPr lang="en-US" sz="2000"/>
              <a:t>. </a:t>
            </a:r>
            <a:endParaRPr lang="en-US"/>
          </a:p>
          <a:p>
            <a:pPr marL="0" indent="0">
              <a:lnSpc>
                <a:spcPct val="0"/>
              </a:lnSpc>
              <a:spcBef>
                <a:spcPts val="0"/>
              </a:spcBef>
              <a:buNone/>
            </a:pPr>
            <a:endParaRPr lang="en-US" sz="2000"/>
          </a:p>
          <a:p>
            <a:pPr marL="0" indent="0">
              <a:lnSpc>
                <a:spcPct val="0"/>
              </a:lnSpc>
              <a:spcBef>
                <a:spcPts val="0"/>
              </a:spcBef>
              <a:buNone/>
            </a:pPr>
            <a:endParaRPr lang="en-US" sz="2000">
              <a:ea typeface="+mn-lt"/>
              <a:cs typeface="+mn-lt"/>
            </a:endParaRPr>
          </a:p>
          <a:p>
            <a:pPr marL="0" indent="0">
              <a:lnSpc>
                <a:spcPct val="0"/>
              </a:lnSpc>
              <a:spcBef>
                <a:spcPts val="0"/>
              </a:spcBef>
              <a:buNone/>
            </a:pPr>
            <a:endParaRPr lang="en-US" sz="2400" b="1">
              <a:ea typeface="+mn-lt"/>
              <a:cs typeface="+mn-lt"/>
            </a:endParaRPr>
          </a:p>
        </p:txBody>
      </p:sp>
      <p:sp>
        <p:nvSpPr>
          <p:cNvPr id="4" name="Slide Number Placeholder 3">
            <a:extLst>
              <a:ext uri="{FF2B5EF4-FFF2-40B4-BE49-F238E27FC236}">
                <a16:creationId xmlns:a16="http://schemas.microsoft.com/office/drawing/2014/main" id="{1EE4799C-3CAB-60C0-F312-63DDB2E04632}"/>
              </a:ext>
            </a:extLst>
          </p:cNvPr>
          <p:cNvSpPr>
            <a:spLocks noGrp="1"/>
          </p:cNvSpPr>
          <p:nvPr>
            <p:ph type="sldNum" sz="quarter" idx="12"/>
          </p:nvPr>
        </p:nvSpPr>
        <p:spPr/>
        <p:txBody>
          <a:bodyPr/>
          <a:lstStyle/>
          <a:p>
            <a:fld id="{DEE5BC03-7CE3-4FE3-BC0A-0ACCA8AC1F24}" type="slidenum">
              <a:rPr lang="en-US" smtClean="0"/>
              <a:pPr/>
              <a:t>10</a:t>
            </a:fld>
            <a:endParaRPr lang="en-US"/>
          </a:p>
        </p:txBody>
      </p:sp>
    </p:spTree>
    <p:extLst>
      <p:ext uri="{BB962C8B-B14F-4D97-AF65-F5344CB8AC3E}">
        <p14:creationId xmlns:p14="http://schemas.microsoft.com/office/powerpoint/2010/main" val="3691116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1978D-EAB7-0F65-505D-0E4A8E09CECD}"/>
              </a:ext>
            </a:extLst>
          </p:cNvPr>
          <p:cNvSpPr>
            <a:spLocks noGrp="1"/>
          </p:cNvSpPr>
          <p:nvPr>
            <p:ph type="title"/>
          </p:nvPr>
        </p:nvSpPr>
        <p:spPr>
          <a:xfrm>
            <a:off x="536860" y="1265334"/>
            <a:ext cx="8327795" cy="1081672"/>
          </a:xfrm>
        </p:spPr>
        <p:txBody>
          <a:bodyPr lIns="91440" tIns="45720" rIns="91440" bIns="45720"/>
          <a:lstStyle/>
          <a:p>
            <a:r>
              <a:rPr lang="en-US"/>
              <a:t>Program Approval Request (PAR) Survey</a:t>
            </a:r>
          </a:p>
        </p:txBody>
      </p:sp>
      <p:sp>
        <p:nvSpPr>
          <p:cNvPr id="3" name="Content Placeholder 2">
            <a:extLst>
              <a:ext uri="{FF2B5EF4-FFF2-40B4-BE49-F238E27FC236}">
                <a16:creationId xmlns:a16="http://schemas.microsoft.com/office/drawing/2014/main" id="{34ECD0B4-BD29-D25E-D77C-4E15C1B68D51}"/>
              </a:ext>
            </a:extLst>
          </p:cNvPr>
          <p:cNvSpPr>
            <a:spLocks noGrp="1"/>
          </p:cNvSpPr>
          <p:nvPr>
            <p:ph idx="1"/>
          </p:nvPr>
        </p:nvSpPr>
        <p:spPr/>
        <p:txBody>
          <a:bodyPr lIns="91440" tIns="45720" rIns="91440" bIns="45720" anchor="t"/>
          <a:lstStyle/>
          <a:p>
            <a:r>
              <a:rPr lang="en-US" sz="2400"/>
              <a:t>Fielding questions regarding PAR process.</a:t>
            </a:r>
          </a:p>
          <a:p>
            <a:r>
              <a:rPr lang="en-US" sz="2400"/>
              <a:t>Workforce Education will be creating a survey to gather feedback on the PAR process.</a:t>
            </a:r>
          </a:p>
          <a:p>
            <a:pPr lvl="1"/>
            <a:r>
              <a:rPr lang="en-US" sz="2000"/>
              <a:t>Process timeline</a:t>
            </a:r>
          </a:p>
          <a:p>
            <a:pPr lvl="1"/>
            <a:r>
              <a:rPr lang="en-US" sz="2000"/>
              <a:t>Definitions</a:t>
            </a:r>
          </a:p>
          <a:p>
            <a:pPr lvl="1"/>
            <a:r>
              <a:rPr lang="en-US" sz="2000"/>
              <a:t>Requirements</a:t>
            </a:r>
          </a:p>
          <a:p>
            <a:r>
              <a:rPr lang="en-US" sz="2400"/>
              <a:t>Use this feedback to identify potential changes and efficiencies to the process.</a:t>
            </a:r>
          </a:p>
          <a:p>
            <a:r>
              <a:rPr lang="en-US" sz="2400"/>
              <a:t>Any potential changes will need to be reviewed and approved through the Council structure.</a:t>
            </a:r>
          </a:p>
          <a:p>
            <a:pPr marL="457200" lvl="1" indent="0">
              <a:buNone/>
            </a:pPr>
            <a:endParaRPr lang="en-US"/>
          </a:p>
          <a:p>
            <a:pPr lvl="1"/>
            <a:endParaRPr lang="en-US"/>
          </a:p>
        </p:txBody>
      </p:sp>
      <p:sp>
        <p:nvSpPr>
          <p:cNvPr id="4" name="Slide Number Placeholder 3">
            <a:extLst>
              <a:ext uri="{FF2B5EF4-FFF2-40B4-BE49-F238E27FC236}">
                <a16:creationId xmlns:a16="http://schemas.microsoft.com/office/drawing/2014/main" id="{F365423E-08AB-386D-6985-DBB1C36B791A}"/>
              </a:ext>
            </a:extLst>
          </p:cNvPr>
          <p:cNvSpPr>
            <a:spLocks noGrp="1"/>
          </p:cNvSpPr>
          <p:nvPr>
            <p:ph type="sldNum" sz="quarter" idx="12"/>
          </p:nvPr>
        </p:nvSpPr>
        <p:spPr/>
        <p:txBody>
          <a:bodyPr/>
          <a:lstStyle/>
          <a:p>
            <a:fld id="{DEE5BC03-7CE3-4FE3-BC0A-0ACCA8AC1F24}" type="slidenum">
              <a:rPr lang="en-US" smtClean="0"/>
              <a:pPr/>
              <a:t>11</a:t>
            </a:fld>
            <a:endParaRPr lang="en-US"/>
          </a:p>
        </p:txBody>
      </p:sp>
    </p:spTree>
    <p:extLst>
      <p:ext uri="{BB962C8B-B14F-4D97-AF65-F5344CB8AC3E}">
        <p14:creationId xmlns:p14="http://schemas.microsoft.com/office/powerpoint/2010/main" val="1725540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8CB57-9436-DAFC-1E3D-5252BD3532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C1F133-48EB-1F60-FF73-70EB6EA6E3BC}"/>
              </a:ext>
            </a:extLst>
          </p:cNvPr>
          <p:cNvSpPr>
            <a:spLocks noGrp="1"/>
          </p:cNvSpPr>
          <p:nvPr>
            <p:ph type="title"/>
          </p:nvPr>
        </p:nvSpPr>
        <p:spPr>
          <a:xfrm>
            <a:off x="471437" y="981075"/>
            <a:ext cx="8397278" cy="738923"/>
          </a:xfrm>
        </p:spPr>
        <p:txBody>
          <a:bodyPr lIns="91440" tIns="45720" rIns="91440" bIns="45720" anchor="t"/>
          <a:lstStyle/>
          <a:p>
            <a:r>
              <a:rPr lang="en-US" sz="3200">
                <a:solidFill>
                  <a:schemeClr val="tx1"/>
                </a:solidFill>
              </a:rPr>
              <a:t>WORKFORCE PELL</a:t>
            </a:r>
            <a:br>
              <a:rPr lang="en-US" sz="3200"/>
            </a:br>
            <a:endParaRPr lang="en-US" sz="3200">
              <a:solidFill>
                <a:srgbClr val="7030A0"/>
              </a:solidFill>
            </a:endParaRPr>
          </a:p>
        </p:txBody>
      </p:sp>
      <p:sp>
        <p:nvSpPr>
          <p:cNvPr id="3" name="Content Placeholder 2">
            <a:extLst>
              <a:ext uri="{FF2B5EF4-FFF2-40B4-BE49-F238E27FC236}">
                <a16:creationId xmlns:a16="http://schemas.microsoft.com/office/drawing/2014/main" id="{07374F4F-7B12-9F5D-D455-3259CE5B8656}"/>
              </a:ext>
            </a:extLst>
          </p:cNvPr>
          <p:cNvSpPr>
            <a:spLocks noGrp="1"/>
          </p:cNvSpPr>
          <p:nvPr>
            <p:ph idx="1"/>
          </p:nvPr>
        </p:nvSpPr>
        <p:spPr>
          <a:xfrm>
            <a:off x="364360" y="1710817"/>
            <a:ext cx="8623681" cy="4969128"/>
          </a:xfrm>
        </p:spPr>
        <p:txBody>
          <a:bodyPr lIns="91440" tIns="45720" rIns="91440" bIns="45720" anchor="t"/>
          <a:lstStyle/>
          <a:p>
            <a:pPr marL="114300" lvl="1" indent="0">
              <a:spcAft>
                <a:spcPts val="400"/>
              </a:spcAft>
              <a:buNone/>
            </a:pPr>
            <a:r>
              <a:rPr lang="en-US" sz="2300" b="1" u="sng"/>
              <a:t>Pell for Short-Term Training Programs</a:t>
            </a:r>
            <a:endParaRPr lang="en-US" sz="2300" u="sng"/>
          </a:p>
          <a:p>
            <a:pPr marL="514350" lvl="1" indent="-342900">
              <a:lnSpc>
                <a:spcPct val="100000"/>
              </a:lnSpc>
            </a:pPr>
            <a:r>
              <a:rPr lang="en-US" sz="1600"/>
              <a:t>Short-term training programs (8-14 weeks, 150-599 clock hours) with one or more years of operation may be eligible or WF Pell designation, allowing Pell Grant funding for students.</a:t>
            </a:r>
          </a:p>
          <a:p>
            <a:pPr marL="514350" lvl="1" indent="-400050">
              <a:spcAft>
                <a:spcPts val="400"/>
              </a:spcAft>
            </a:pPr>
            <a:r>
              <a:rPr lang="en-US" sz="1600"/>
              <a:t>Programs must result in credentials that are stackable and portable, and are aligned with a list of 123 Occupations in Demand created for WF Pell (available on the PAR Portal)</a:t>
            </a:r>
          </a:p>
          <a:p>
            <a:pPr marL="114300" lvl="1" indent="0">
              <a:spcAft>
                <a:spcPts val="400"/>
              </a:spcAft>
              <a:buNone/>
            </a:pPr>
            <a:r>
              <a:rPr lang="en-US" sz="2300" b="1" u="sng"/>
              <a:t>Program Performance Requirements</a:t>
            </a:r>
            <a:endParaRPr lang="en-US"/>
          </a:p>
          <a:p>
            <a:pPr marL="514350" lvl="1" indent="-342900">
              <a:lnSpc>
                <a:spcPct val="100000"/>
              </a:lnSpc>
            </a:pPr>
            <a:r>
              <a:rPr lang="en-US" sz="1600"/>
              <a:t>70 percent completion rate (within 150 percent of normal time to earn credential)</a:t>
            </a:r>
          </a:p>
          <a:p>
            <a:pPr marL="514350" lvl="1" indent="-342900">
              <a:lnSpc>
                <a:spcPct val="100000"/>
              </a:lnSpc>
            </a:pPr>
            <a:r>
              <a:rPr lang="en-US" sz="1600"/>
              <a:t>70 percent job placement rate (within two calendar quarters)</a:t>
            </a:r>
            <a:br>
              <a:rPr lang="en-US" sz="1600"/>
            </a:br>
            <a:endParaRPr lang="en-US" sz="1600"/>
          </a:p>
          <a:p>
            <a:pPr marL="114300" lvl="1" indent="0">
              <a:spcAft>
                <a:spcPts val="400"/>
              </a:spcAft>
              <a:buNone/>
            </a:pPr>
            <a:r>
              <a:rPr lang="en-US" sz="2300" b="1" u="sng"/>
              <a:t>WF Pell Designation Pilot – Fall/Winter 2026</a:t>
            </a:r>
          </a:p>
          <a:p>
            <a:pPr marL="514350" lvl="1" indent="-342900">
              <a:lnSpc>
                <a:spcPct val="100000"/>
              </a:lnSpc>
              <a:buFont typeface="Arial"/>
              <a:buChar char="•"/>
            </a:pPr>
            <a:r>
              <a:rPr lang="en-US" sz="1600"/>
              <a:t>WF Pell programs are designated by the Governor, but the </a:t>
            </a:r>
            <a:r>
              <a:rPr lang="en-US" sz="1600" b="1"/>
              <a:t>PAR Portal is the first stop!</a:t>
            </a:r>
            <a:r>
              <a:rPr lang="en-US" sz="1600"/>
              <a:t> Qualifying programs with one or more years of operation can access the WF Pell Eligibility Verification form on the PAR Portal. Programs with an Eligibility Verification letter may apply for designation via the WSAC website</a:t>
            </a:r>
          </a:p>
          <a:p>
            <a:pPr marL="514350" lvl="1" indent="-342900">
              <a:lnSpc>
                <a:spcPct val="100000"/>
              </a:lnSpc>
              <a:buFont typeface="Arial"/>
              <a:buChar char="•"/>
            </a:pPr>
            <a:r>
              <a:rPr lang="en-US" sz="1600"/>
              <a:t>First pilot cycle October-December 2026, second cycle for designations in early 2027</a:t>
            </a:r>
          </a:p>
          <a:p>
            <a:pPr marL="457200" lvl="1" indent="0">
              <a:spcAft>
                <a:spcPts val="400"/>
              </a:spcAft>
              <a:buNone/>
            </a:pPr>
            <a:endParaRPr lang="en-US" sz="2300"/>
          </a:p>
          <a:p>
            <a:pPr marL="457200" lvl="1" indent="-285750">
              <a:lnSpc>
                <a:spcPct val="100000"/>
              </a:lnSpc>
              <a:buFont typeface="Arial"/>
              <a:buChar char="•"/>
            </a:pPr>
            <a:endParaRPr lang="en-US" sz="2300"/>
          </a:p>
          <a:p>
            <a:pPr lvl="1" indent="0">
              <a:spcAft>
                <a:spcPts val="400"/>
              </a:spcAft>
              <a:buNone/>
            </a:pPr>
            <a:endParaRPr lang="en-US" sz="1800" b="1"/>
          </a:p>
          <a:p>
            <a:pPr indent="0">
              <a:spcAft>
                <a:spcPts val="400"/>
              </a:spcAft>
              <a:buNone/>
            </a:pPr>
            <a:endParaRPr lang="en-US" sz="1600" b="1"/>
          </a:p>
          <a:p>
            <a:pPr marL="1371600" lvl="3" indent="0">
              <a:buNone/>
            </a:pPr>
            <a:endParaRPr lang="en-US" sz="1400"/>
          </a:p>
          <a:p>
            <a:pPr lvl="2"/>
            <a:endParaRPr lang="en-US" sz="1600"/>
          </a:p>
          <a:p>
            <a:pPr lvl="2"/>
            <a:endParaRPr lang="en-US" sz="1600"/>
          </a:p>
        </p:txBody>
      </p:sp>
      <p:sp>
        <p:nvSpPr>
          <p:cNvPr id="4" name="Slide Number Placeholder 3">
            <a:extLst>
              <a:ext uri="{FF2B5EF4-FFF2-40B4-BE49-F238E27FC236}">
                <a16:creationId xmlns:a16="http://schemas.microsoft.com/office/drawing/2014/main" id="{611F6EAC-D026-3A02-FD69-F29BCD34C6F3}"/>
              </a:ext>
            </a:extLst>
          </p:cNvPr>
          <p:cNvSpPr>
            <a:spLocks noGrp="1"/>
          </p:cNvSpPr>
          <p:nvPr>
            <p:ph type="sldNum" sz="quarter" idx="12"/>
          </p:nvPr>
        </p:nvSpPr>
        <p:spPr/>
        <p:txBody>
          <a:bodyPr/>
          <a:lstStyle/>
          <a:p>
            <a:fld id="{DEE5BC03-7CE3-4FE3-BC0A-0ACCA8AC1F24}" type="slidenum">
              <a:rPr lang="en-US" smtClean="0"/>
              <a:pPr/>
              <a:t>12</a:t>
            </a:fld>
            <a:endParaRPr lang="en-US"/>
          </a:p>
        </p:txBody>
      </p:sp>
    </p:spTree>
    <p:extLst>
      <p:ext uri="{BB962C8B-B14F-4D97-AF65-F5344CB8AC3E}">
        <p14:creationId xmlns:p14="http://schemas.microsoft.com/office/powerpoint/2010/main" val="149886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F967C-D54A-7F63-45A5-66A6D2F1B8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1988E4-0F3A-6B4F-9036-FD8CF720EF77}"/>
              </a:ext>
            </a:extLst>
          </p:cNvPr>
          <p:cNvSpPr>
            <a:spLocks noGrp="1"/>
          </p:cNvSpPr>
          <p:nvPr>
            <p:ph type="title"/>
          </p:nvPr>
        </p:nvSpPr>
        <p:spPr>
          <a:xfrm>
            <a:off x="536860" y="1549936"/>
            <a:ext cx="8336975" cy="503067"/>
          </a:xfrm>
        </p:spPr>
        <p:txBody>
          <a:bodyPr lIns="91440" tIns="45720" rIns="91440" bIns="45720" anchor="t"/>
          <a:lstStyle/>
          <a:p>
            <a:r>
              <a:rPr lang="en-US" sz="3200" b="1">
                <a:latin typeface="Franklin Gothic Book"/>
              </a:rPr>
              <a:t>Baccalaureate Programs</a:t>
            </a:r>
            <a:endParaRPr lang="en-US"/>
          </a:p>
        </p:txBody>
      </p:sp>
      <p:sp>
        <p:nvSpPr>
          <p:cNvPr id="3" name="Content Placeholder 2">
            <a:extLst>
              <a:ext uri="{FF2B5EF4-FFF2-40B4-BE49-F238E27FC236}">
                <a16:creationId xmlns:a16="http://schemas.microsoft.com/office/drawing/2014/main" id="{6445662F-63F6-849B-9B3E-B70066F57E6E}"/>
              </a:ext>
            </a:extLst>
          </p:cNvPr>
          <p:cNvSpPr>
            <a:spLocks noGrp="1"/>
          </p:cNvSpPr>
          <p:nvPr>
            <p:ph idx="1"/>
          </p:nvPr>
        </p:nvSpPr>
        <p:spPr>
          <a:xfrm>
            <a:off x="536860" y="2189528"/>
            <a:ext cx="8336975" cy="4294398"/>
          </a:xfrm>
        </p:spPr>
        <p:txBody>
          <a:bodyPr lIns="91440" tIns="45720" rIns="91440" bIns="45720" anchor="t"/>
          <a:lstStyle/>
          <a:p>
            <a:pPr marL="0" indent="0">
              <a:buNone/>
            </a:pPr>
            <a:r>
              <a:rPr lang="en-US" sz="2000" b="1">
                <a:latin typeface="Franklin Gothic Book"/>
              </a:rPr>
              <a:t>Bachelor's Degree Programs</a:t>
            </a:r>
            <a:r>
              <a:rPr lang="en-US" sz="2000">
                <a:latin typeface="Franklin Gothic Book"/>
              </a:rPr>
              <a:t>: New program approvals, existing program modifications, support to design, build, and evolve high quality community college baccalaureate programs with an ecosystem of partners.</a:t>
            </a:r>
          </a:p>
          <a:p>
            <a:r>
              <a:rPr lang="en-US" sz="2000"/>
              <a:t>Team Members: </a:t>
            </a:r>
            <a:endParaRPr lang="en-US" sz="2000">
              <a:latin typeface="Franklin Gothic Book"/>
            </a:endParaRPr>
          </a:p>
          <a:p>
            <a:pPr lvl="1"/>
            <a:r>
              <a:rPr lang="en-US" sz="2000"/>
              <a:t>Ken Hang, Policy Associate; </a:t>
            </a:r>
            <a:r>
              <a:rPr lang="en-US" sz="2000">
                <a:hlinkClick r:id="rId2"/>
              </a:rPr>
              <a:t>khang@sbctc.edu</a:t>
            </a:r>
            <a:endParaRPr lang="en-US" sz="2000"/>
          </a:p>
          <a:p>
            <a:pPr lvl="1"/>
            <a:r>
              <a:rPr lang="en-US" sz="2000"/>
              <a:t>Sally Heilstedt, Director of Transfer Education: </a:t>
            </a:r>
            <a:r>
              <a:rPr lang="en-US" sz="2000">
                <a:hlinkClick r:id="rId3"/>
              </a:rPr>
              <a:t>sheilstedt@sbctc.edu</a:t>
            </a:r>
            <a:r>
              <a:rPr lang="en-US" sz="2000"/>
              <a:t> </a:t>
            </a:r>
            <a:endParaRPr lang="en-US" sz="2000" u="sng">
              <a:latin typeface="Franklin Gothic Book"/>
            </a:endParaRPr>
          </a:p>
          <a:p>
            <a:pPr marL="0" indent="0">
              <a:buNone/>
            </a:pPr>
            <a:r>
              <a:rPr lang="en-US" sz="2000" b="1">
                <a:latin typeface="Franklin Gothic Book"/>
              </a:rPr>
              <a:t>Programs and Adjacent Work</a:t>
            </a:r>
            <a:r>
              <a:rPr lang="en-US" sz="2000">
                <a:latin typeface="Franklin Gothic Book"/>
              </a:rPr>
              <a:t>:</a:t>
            </a:r>
          </a:p>
        </p:txBody>
      </p:sp>
      <p:sp>
        <p:nvSpPr>
          <p:cNvPr id="4" name="Slide Number Placeholder 3">
            <a:extLst>
              <a:ext uri="{FF2B5EF4-FFF2-40B4-BE49-F238E27FC236}">
                <a16:creationId xmlns:a16="http://schemas.microsoft.com/office/drawing/2014/main" id="{8E5D51E7-113A-8CF5-F5FA-8B2F71924436}"/>
              </a:ext>
            </a:extLst>
          </p:cNvPr>
          <p:cNvSpPr>
            <a:spLocks noGrp="1"/>
          </p:cNvSpPr>
          <p:nvPr>
            <p:ph type="sldNum" sz="quarter" idx="12"/>
          </p:nvPr>
        </p:nvSpPr>
        <p:spPr/>
        <p:txBody>
          <a:bodyPr/>
          <a:lstStyle/>
          <a:p>
            <a:fld id="{DEE5BC03-7CE3-4FE3-BC0A-0ACCA8AC1F24}" type="slidenum">
              <a:rPr lang="en-US" smtClean="0"/>
              <a:pPr/>
              <a:t>13</a:t>
            </a:fld>
            <a:endParaRPr lang="en-US"/>
          </a:p>
        </p:txBody>
      </p:sp>
      <p:graphicFrame>
        <p:nvGraphicFramePr>
          <p:cNvPr id="5" name="Table 4">
            <a:extLst>
              <a:ext uri="{FF2B5EF4-FFF2-40B4-BE49-F238E27FC236}">
                <a16:creationId xmlns:a16="http://schemas.microsoft.com/office/drawing/2014/main" id="{4CEA7F67-B082-8191-823F-4B9DBD916A14}"/>
              </a:ext>
            </a:extLst>
          </p:cNvPr>
          <p:cNvGraphicFramePr>
            <a:graphicFrameLocks noGrp="1"/>
          </p:cNvGraphicFramePr>
          <p:nvPr>
            <p:extLst>
              <p:ext uri="{D42A27DB-BD31-4B8C-83A1-F6EECF244321}">
                <p14:modId xmlns:p14="http://schemas.microsoft.com/office/powerpoint/2010/main" val="4293107745"/>
              </p:ext>
            </p:extLst>
          </p:nvPr>
        </p:nvGraphicFramePr>
        <p:xfrm>
          <a:off x="681987" y="4795280"/>
          <a:ext cx="8046720" cy="1615440"/>
        </p:xfrm>
        <a:graphic>
          <a:graphicData uri="http://schemas.openxmlformats.org/drawingml/2006/table">
            <a:tbl>
              <a:tblPr firstRow="1" bandRow="1">
                <a:tableStyleId>{5C22544A-7EE6-4342-B048-85BDC9FD1C3A}</a:tableStyleId>
              </a:tblPr>
              <a:tblGrid>
                <a:gridCol w="4023360">
                  <a:extLst>
                    <a:ext uri="{9D8B030D-6E8A-4147-A177-3AD203B41FA5}">
                      <a16:colId xmlns:a16="http://schemas.microsoft.com/office/drawing/2014/main" val="828185752"/>
                    </a:ext>
                  </a:extLst>
                </a:gridCol>
                <a:gridCol w="4023360">
                  <a:extLst>
                    <a:ext uri="{9D8B030D-6E8A-4147-A177-3AD203B41FA5}">
                      <a16:colId xmlns:a16="http://schemas.microsoft.com/office/drawing/2014/main" val="3126903809"/>
                    </a:ext>
                  </a:extLst>
                </a:gridCol>
              </a:tblGrid>
              <a:tr h="365760">
                <a:tc>
                  <a:txBody>
                    <a:bodyPr/>
                    <a:lstStyle/>
                    <a:p>
                      <a:pPr marL="213995" indent="-213995" algn="l"/>
                      <a:r>
                        <a:rPr lang="en-US" sz="1400" b="0">
                          <a:solidFill>
                            <a:srgbClr val="000000"/>
                          </a:solidFill>
                          <a:latin typeface="Franklin Gothic Book"/>
                        </a:rPr>
                        <a:t>Bachelor's Degree Program Approval</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tc>
                  <a:txBody>
                    <a:bodyPr/>
                    <a:lstStyle/>
                    <a:p>
                      <a:pPr marL="213995" indent="-213995" algn="l"/>
                      <a:r>
                        <a:rPr lang="en-US" sz="1400" b="0">
                          <a:solidFill>
                            <a:srgbClr val="000000"/>
                          </a:solidFill>
                          <a:latin typeface="Franklin Gothic Book"/>
                        </a:rPr>
                        <a:t>Academic Credit for Prior Learning</a:t>
                      </a:r>
                      <a:endParaRPr lang="en-US"/>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extLst>
                  <a:ext uri="{0D108BD9-81ED-4DB2-BD59-A6C34878D82A}">
                    <a16:rowId xmlns:a16="http://schemas.microsoft.com/office/drawing/2014/main" val="4062450456"/>
                  </a:ext>
                </a:extLst>
              </a:tr>
              <a:tr h="365760">
                <a:tc>
                  <a:txBody>
                    <a:bodyPr/>
                    <a:lstStyle/>
                    <a:p>
                      <a:pPr marL="213995" indent="-213995" algn="l"/>
                      <a:r>
                        <a:rPr lang="en-US" sz="1400" b="0">
                          <a:solidFill>
                            <a:srgbClr val="000000"/>
                          </a:solidFill>
                          <a:latin typeface="Franklin Gothic Book"/>
                        </a:rPr>
                        <a:t>Baccalaureate Leadership Council (BLC)</a:t>
                      </a:r>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213995" lvl="0" indent="-213995" algn="l">
                        <a:buNone/>
                      </a:pPr>
                      <a:r>
                        <a:rPr lang="en-US" sz="1400" b="0" i="0" u="none" strike="noStrike" noProof="0">
                          <a:solidFill>
                            <a:srgbClr val="000000"/>
                          </a:solidFill>
                          <a:latin typeface="Franklin Gothic Book"/>
                        </a:rPr>
                        <a:t>Washington MESA</a:t>
                      </a:r>
                      <a:endParaRPr lang="en-US"/>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201771501"/>
                  </a:ext>
                </a:extLst>
              </a:tr>
              <a:tr h="365760">
                <a:tc>
                  <a:txBody>
                    <a:bodyPr/>
                    <a:lstStyle/>
                    <a:p>
                      <a:pPr marL="213995" lvl="0" indent="-213995" algn="l">
                        <a:buNone/>
                      </a:pPr>
                      <a:r>
                        <a:rPr lang="en-US" sz="1400" b="0" i="0" u="none" strike="noStrike" noProof="0">
                          <a:solidFill>
                            <a:srgbClr val="000000"/>
                          </a:solidFill>
                          <a:latin typeface="Franklin Gothic Book"/>
                        </a:rPr>
                        <a:t>WACSE &amp; WCERTE: Computer Science and Engineering Related Education (Transfer)</a:t>
                      </a:r>
                      <a:endParaRPr lang="en-US"/>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213995" lvl="0" indent="-213995" algn="l">
                        <a:buNone/>
                      </a:pPr>
                      <a:r>
                        <a:rPr lang="en-US" sz="1400" b="0">
                          <a:solidFill>
                            <a:srgbClr val="000000"/>
                          </a:solidFill>
                          <a:latin typeface="Franklin Gothic Book"/>
                        </a:rPr>
                        <a:t>Impacts of AI on CS/IT/Cyber</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64393097"/>
                  </a:ext>
                </a:extLst>
              </a:tr>
              <a:tr h="365760">
                <a:tc>
                  <a:txBody>
                    <a:bodyPr/>
                    <a:lstStyle/>
                    <a:p>
                      <a:pPr marL="213995" lvl="0" indent="-213995" algn="l">
                        <a:buNone/>
                      </a:pPr>
                      <a:r>
                        <a:rPr lang="en-US" sz="1400" b="0" i="0" u="none" strike="noStrike" noProof="0">
                          <a:solidFill>
                            <a:srgbClr val="000000"/>
                          </a:solidFill>
                          <a:latin typeface="Franklin Gothic Book"/>
                        </a:rPr>
                        <a:t>Course Sharing: CS + Sustainability</a:t>
                      </a:r>
                      <a:endParaRPr lang="en-US"/>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213995" lvl="0" indent="-213995" algn="l">
                        <a:buNone/>
                      </a:pPr>
                      <a:r>
                        <a:rPr lang="en-US" sz="1400" b="0" i="0" u="none" strike="noStrike" noProof="0">
                          <a:solidFill>
                            <a:srgbClr val="000000"/>
                          </a:solidFill>
                          <a:latin typeface="Franklin Gothic Book"/>
                        </a:rPr>
                        <a:t>High-Impact Practices</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513085842"/>
                  </a:ext>
                </a:extLst>
              </a:tr>
            </a:tbl>
          </a:graphicData>
        </a:graphic>
      </p:graphicFrame>
    </p:spTree>
    <p:extLst>
      <p:ext uri="{BB962C8B-B14F-4D97-AF65-F5344CB8AC3E}">
        <p14:creationId xmlns:p14="http://schemas.microsoft.com/office/powerpoint/2010/main" val="1986587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C4D06-E761-1B40-EA1F-FB2E4789583D}"/>
              </a:ext>
            </a:extLst>
          </p:cNvPr>
          <p:cNvSpPr>
            <a:spLocks noGrp="1"/>
          </p:cNvSpPr>
          <p:nvPr>
            <p:ph type="title"/>
          </p:nvPr>
        </p:nvSpPr>
        <p:spPr/>
        <p:txBody>
          <a:bodyPr/>
          <a:lstStyle/>
          <a:p>
            <a:r>
              <a:rPr lang="en-US"/>
              <a:t>Baccalaureate program approval: 2026-2027</a:t>
            </a:r>
          </a:p>
        </p:txBody>
      </p:sp>
      <p:sp>
        <p:nvSpPr>
          <p:cNvPr id="3" name="Content Placeholder 2">
            <a:extLst>
              <a:ext uri="{FF2B5EF4-FFF2-40B4-BE49-F238E27FC236}">
                <a16:creationId xmlns:a16="http://schemas.microsoft.com/office/drawing/2014/main" id="{9B749B85-5D10-41C0-2065-2D18FFF83552}"/>
              </a:ext>
            </a:extLst>
          </p:cNvPr>
          <p:cNvSpPr>
            <a:spLocks noGrp="1"/>
          </p:cNvSpPr>
          <p:nvPr>
            <p:ph sz="half" idx="1"/>
          </p:nvPr>
        </p:nvSpPr>
        <p:spPr/>
        <p:txBody>
          <a:bodyPr/>
          <a:lstStyle/>
          <a:p>
            <a:r>
              <a:rPr lang="en-US" sz="2400" b="1"/>
              <a:t>Notifications of Intent of Proposal </a:t>
            </a:r>
            <a:r>
              <a:rPr lang="en-US" sz="2400"/>
              <a:t>(“one-pager”) can be sent any time by email to </a:t>
            </a:r>
            <a:r>
              <a:rPr lang="en-US" sz="2400">
                <a:hlinkClick r:id="rId2"/>
              </a:rPr>
              <a:t>degreeprocess@sbctc.edu</a:t>
            </a:r>
            <a:r>
              <a:rPr lang="en-US" sz="2400"/>
              <a:t> </a:t>
            </a:r>
          </a:p>
          <a:p>
            <a:r>
              <a:rPr lang="en-US" sz="2400" b="1"/>
              <a:t>Program Proposals</a:t>
            </a:r>
            <a:r>
              <a:rPr lang="en-US" sz="2400"/>
              <a:t> reviewed 3 times per year</a:t>
            </a:r>
            <a:r>
              <a:rPr lang="en-US" sz="2000">
                <a:sym typeface="Wingdings" panose="05000000000000000000" pitchFamily="2" charset="2"/>
              </a:rPr>
              <a:t></a:t>
            </a:r>
            <a:endParaRPr lang="en-US" sz="2000"/>
          </a:p>
          <a:p>
            <a:r>
              <a:rPr lang="en-US" sz="2400"/>
              <a:t>Details and new templates on website at </a:t>
            </a:r>
            <a:r>
              <a:rPr lang="en-US" sz="2400">
                <a:hlinkClick r:id="rId3"/>
              </a:rPr>
              <a:t>Bachelor's Degree Program Approval Process</a:t>
            </a:r>
            <a:r>
              <a:rPr lang="en-US" sz="2400"/>
              <a:t> </a:t>
            </a:r>
          </a:p>
          <a:p>
            <a:endParaRPr lang="en-US" sz="2400"/>
          </a:p>
        </p:txBody>
      </p:sp>
      <p:graphicFrame>
        <p:nvGraphicFramePr>
          <p:cNvPr id="6" name="Content Placeholder 5">
            <a:extLst>
              <a:ext uri="{FF2B5EF4-FFF2-40B4-BE49-F238E27FC236}">
                <a16:creationId xmlns:a16="http://schemas.microsoft.com/office/drawing/2014/main" id="{A316FA14-0050-1F35-180D-9CAC185B318F}"/>
              </a:ext>
            </a:extLst>
          </p:cNvPr>
          <p:cNvGraphicFramePr>
            <a:graphicFrameLocks noGrp="1"/>
          </p:cNvGraphicFramePr>
          <p:nvPr>
            <p:ph sz="half" idx="2"/>
            <p:extLst>
              <p:ext uri="{D42A27DB-BD31-4B8C-83A1-F6EECF244321}">
                <p14:modId xmlns:p14="http://schemas.microsoft.com/office/powerpoint/2010/main" val="3647294830"/>
              </p:ext>
            </p:extLst>
          </p:nvPr>
        </p:nvGraphicFramePr>
        <p:xfrm>
          <a:off x="4759325" y="2400300"/>
          <a:ext cx="4197348" cy="2575560"/>
        </p:xfrm>
        <a:graphic>
          <a:graphicData uri="http://schemas.openxmlformats.org/drawingml/2006/table">
            <a:tbl>
              <a:tblPr firstRow="1" bandRow="1">
                <a:tableStyleId>{5C22544A-7EE6-4342-B048-85BDC9FD1C3A}</a:tableStyleId>
              </a:tblPr>
              <a:tblGrid>
                <a:gridCol w="949266">
                  <a:extLst>
                    <a:ext uri="{9D8B030D-6E8A-4147-A177-3AD203B41FA5}">
                      <a16:colId xmlns:a16="http://schemas.microsoft.com/office/drawing/2014/main" val="2435374351"/>
                    </a:ext>
                  </a:extLst>
                </a:gridCol>
                <a:gridCol w="1572426">
                  <a:extLst>
                    <a:ext uri="{9D8B030D-6E8A-4147-A177-3AD203B41FA5}">
                      <a16:colId xmlns:a16="http://schemas.microsoft.com/office/drawing/2014/main" val="3151569956"/>
                    </a:ext>
                  </a:extLst>
                </a:gridCol>
                <a:gridCol w="1675656">
                  <a:extLst>
                    <a:ext uri="{9D8B030D-6E8A-4147-A177-3AD203B41FA5}">
                      <a16:colId xmlns:a16="http://schemas.microsoft.com/office/drawing/2014/main" val="1231246643"/>
                    </a:ext>
                  </a:extLst>
                </a:gridCol>
              </a:tblGrid>
              <a:tr h="370840">
                <a:tc>
                  <a:txBody>
                    <a:bodyPr/>
                    <a:lstStyle/>
                    <a:p>
                      <a:r>
                        <a:rPr lang="en-US">
                          <a:solidFill>
                            <a:schemeClr val="tx1">
                              <a:lumMod val="75000"/>
                              <a:lumOff val="25000"/>
                            </a:schemeClr>
                          </a:solidFill>
                        </a:rPr>
                        <a:t>Quarter</a:t>
                      </a:r>
                    </a:p>
                  </a:txBody>
                  <a:tcPr/>
                </a:tc>
                <a:tc>
                  <a:txBody>
                    <a:bodyPr/>
                    <a:lstStyle/>
                    <a:p>
                      <a:r>
                        <a:rPr lang="en-US">
                          <a:solidFill>
                            <a:schemeClr val="tx1">
                              <a:lumMod val="75000"/>
                              <a:lumOff val="25000"/>
                            </a:schemeClr>
                          </a:solidFill>
                        </a:rPr>
                        <a:t>Program Proposal Submission Deadline for Review</a:t>
                      </a:r>
                    </a:p>
                  </a:txBody>
                  <a:tcPr/>
                </a:tc>
                <a:tc>
                  <a:txBody>
                    <a:bodyPr/>
                    <a:lstStyle/>
                    <a:p>
                      <a:r>
                        <a:rPr lang="en-US">
                          <a:solidFill>
                            <a:schemeClr val="tx1">
                              <a:lumMod val="75000"/>
                              <a:lumOff val="25000"/>
                            </a:schemeClr>
                          </a:solidFill>
                        </a:rPr>
                        <a:t>Presentation and Vote at State Board Meeting</a:t>
                      </a:r>
                    </a:p>
                  </a:txBody>
                  <a:tcPr/>
                </a:tc>
                <a:extLst>
                  <a:ext uri="{0D108BD9-81ED-4DB2-BD59-A6C34878D82A}">
                    <a16:rowId xmlns:a16="http://schemas.microsoft.com/office/drawing/2014/main" val="3960424707"/>
                  </a:ext>
                </a:extLst>
              </a:tr>
              <a:tr h="370840">
                <a:tc>
                  <a:txBody>
                    <a:bodyPr/>
                    <a:lstStyle/>
                    <a:p>
                      <a:r>
                        <a:rPr lang="en-US"/>
                        <a:t>Fall</a:t>
                      </a:r>
                    </a:p>
                  </a:txBody>
                  <a:tcPr/>
                </a:tc>
                <a:tc>
                  <a:txBody>
                    <a:bodyPr/>
                    <a:lstStyle/>
                    <a:p>
                      <a:r>
                        <a:rPr lang="en-US"/>
                        <a:t>Aug 3, 2026</a:t>
                      </a:r>
                    </a:p>
                  </a:txBody>
                  <a:tcPr/>
                </a:tc>
                <a:tc>
                  <a:txBody>
                    <a:bodyPr/>
                    <a:lstStyle/>
                    <a:p>
                      <a:r>
                        <a:rPr lang="en-US"/>
                        <a:t>Oct 7-8, 2026</a:t>
                      </a:r>
                    </a:p>
                  </a:txBody>
                  <a:tcPr/>
                </a:tc>
                <a:extLst>
                  <a:ext uri="{0D108BD9-81ED-4DB2-BD59-A6C34878D82A}">
                    <a16:rowId xmlns:a16="http://schemas.microsoft.com/office/drawing/2014/main" val="394894635"/>
                  </a:ext>
                </a:extLst>
              </a:tr>
              <a:tr h="370840">
                <a:tc>
                  <a:txBody>
                    <a:bodyPr/>
                    <a:lstStyle/>
                    <a:p>
                      <a:r>
                        <a:rPr lang="en-US"/>
                        <a:t>Winter</a:t>
                      </a:r>
                    </a:p>
                  </a:txBody>
                  <a:tcPr/>
                </a:tc>
                <a:tc>
                  <a:txBody>
                    <a:bodyPr/>
                    <a:lstStyle/>
                    <a:p>
                      <a:r>
                        <a:rPr lang="en-US"/>
                        <a:t>Nov 30, 2026</a:t>
                      </a:r>
                    </a:p>
                  </a:txBody>
                  <a:tcPr/>
                </a:tc>
                <a:tc>
                  <a:txBody>
                    <a:bodyPr/>
                    <a:lstStyle/>
                    <a:p>
                      <a:r>
                        <a:rPr lang="en-US"/>
                        <a:t>Feb 3-4, 2027</a:t>
                      </a:r>
                    </a:p>
                  </a:txBody>
                  <a:tcPr/>
                </a:tc>
                <a:extLst>
                  <a:ext uri="{0D108BD9-81ED-4DB2-BD59-A6C34878D82A}">
                    <a16:rowId xmlns:a16="http://schemas.microsoft.com/office/drawing/2014/main" val="839425778"/>
                  </a:ext>
                </a:extLst>
              </a:tr>
              <a:tr h="370840">
                <a:tc>
                  <a:txBody>
                    <a:bodyPr/>
                    <a:lstStyle/>
                    <a:p>
                      <a:r>
                        <a:rPr lang="en-US"/>
                        <a:t>Spring</a:t>
                      </a:r>
                    </a:p>
                  </a:txBody>
                  <a:tcPr/>
                </a:tc>
                <a:tc>
                  <a:txBody>
                    <a:bodyPr/>
                    <a:lstStyle/>
                    <a:p>
                      <a:r>
                        <a:rPr lang="en-US"/>
                        <a:t>Feb 1, 2027</a:t>
                      </a:r>
                    </a:p>
                  </a:txBody>
                  <a:tcPr/>
                </a:tc>
                <a:tc>
                  <a:txBody>
                    <a:bodyPr/>
                    <a:lstStyle/>
                    <a:p>
                      <a:r>
                        <a:rPr lang="en-US"/>
                        <a:t>Apr 7-8, 2027</a:t>
                      </a:r>
                    </a:p>
                  </a:txBody>
                  <a:tcPr/>
                </a:tc>
                <a:extLst>
                  <a:ext uri="{0D108BD9-81ED-4DB2-BD59-A6C34878D82A}">
                    <a16:rowId xmlns:a16="http://schemas.microsoft.com/office/drawing/2014/main" val="869455805"/>
                  </a:ext>
                </a:extLst>
              </a:tr>
            </a:tbl>
          </a:graphicData>
        </a:graphic>
      </p:graphicFrame>
      <p:sp>
        <p:nvSpPr>
          <p:cNvPr id="5" name="Slide Number Placeholder 4">
            <a:extLst>
              <a:ext uri="{FF2B5EF4-FFF2-40B4-BE49-F238E27FC236}">
                <a16:creationId xmlns:a16="http://schemas.microsoft.com/office/drawing/2014/main" id="{423993F2-0BEE-49F4-5AA0-A99FA86A0429}"/>
              </a:ext>
            </a:extLst>
          </p:cNvPr>
          <p:cNvSpPr>
            <a:spLocks noGrp="1"/>
          </p:cNvSpPr>
          <p:nvPr>
            <p:ph type="sldNum" sz="quarter" idx="12"/>
          </p:nvPr>
        </p:nvSpPr>
        <p:spPr/>
        <p:txBody>
          <a:bodyPr/>
          <a:lstStyle/>
          <a:p>
            <a:fld id="{DEE5BC03-7CE3-4FE3-BC0A-0ACCA8AC1F24}" type="slidenum">
              <a:rPr lang="en-US" smtClean="0"/>
              <a:pPr/>
              <a:t>14</a:t>
            </a:fld>
            <a:endParaRPr lang="en-US"/>
          </a:p>
        </p:txBody>
      </p:sp>
    </p:spTree>
    <p:extLst>
      <p:ext uri="{BB962C8B-B14F-4D97-AF65-F5344CB8AC3E}">
        <p14:creationId xmlns:p14="http://schemas.microsoft.com/office/powerpoint/2010/main" val="2796156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74E0D-E812-700A-FF2F-3594F3D340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D0B473-C71E-FC3F-1230-8548E9E119AF}"/>
              </a:ext>
            </a:extLst>
          </p:cNvPr>
          <p:cNvSpPr>
            <a:spLocks noGrp="1"/>
          </p:cNvSpPr>
          <p:nvPr>
            <p:ph type="title"/>
          </p:nvPr>
        </p:nvSpPr>
        <p:spPr/>
        <p:txBody>
          <a:bodyPr/>
          <a:lstStyle/>
          <a:p>
            <a:r>
              <a:rPr lang="en-US" sz="3600"/>
              <a:t>Bachelor’s Program Modification</a:t>
            </a:r>
            <a:endParaRPr lang="en-US"/>
          </a:p>
        </p:txBody>
      </p:sp>
      <p:sp>
        <p:nvSpPr>
          <p:cNvPr id="3" name="Content Placeholder 2">
            <a:extLst>
              <a:ext uri="{FF2B5EF4-FFF2-40B4-BE49-F238E27FC236}">
                <a16:creationId xmlns:a16="http://schemas.microsoft.com/office/drawing/2014/main" id="{963F5617-EF52-420F-2DC2-B02DBC76F208}"/>
              </a:ext>
            </a:extLst>
          </p:cNvPr>
          <p:cNvSpPr>
            <a:spLocks noGrp="1"/>
          </p:cNvSpPr>
          <p:nvPr>
            <p:ph idx="1"/>
          </p:nvPr>
        </p:nvSpPr>
        <p:spPr/>
        <p:txBody>
          <a:bodyPr lIns="91440" tIns="45720" rIns="91440" bIns="45720" anchor="t"/>
          <a:lstStyle/>
          <a:p>
            <a:pPr marL="0" indent="0">
              <a:buNone/>
            </a:pPr>
            <a:r>
              <a:rPr lang="en-US" sz="2400"/>
              <a:t>Some modification requests can now be submitted online in the PAR website:</a:t>
            </a:r>
          </a:p>
          <a:p>
            <a:pPr lvl="1"/>
            <a:r>
              <a:rPr lang="en-US" sz="2000"/>
              <a:t>Change of the program title, program CIP code</a:t>
            </a:r>
          </a:p>
          <a:p>
            <a:pPr lvl="1"/>
            <a:r>
              <a:rPr lang="en-US" sz="2000"/>
              <a:t>Change in the maximum number of credits</a:t>
            </a:r>
          </a:p>
          <a:p>
            <a:pPr lvl="1"/>
            <a:r>
              <a:rPr lang="en-US" sz="2000"/>
              <a:t>Change of the program's status (e.g. teach-out)</a:t>
            </a:r>
          </a:p>
          <a:p>
            <a:pPr marL="0" indent="0">
              <a:buNone/>
            </a:pPr>
            <a:endParaRPr lang="en-US"/>
          </a:p>
          <a:p>
            <a:pPr marL="0" indent="0">
              <a:buNone/>
            </a:pPr>
            <a:r>
              <a:rPr lang="en-US" sz="2400"/>
              <a:t>All other modification requests can continue to be submitted via email, including program subplan/specialization requests</a:t>
            </a:r>
          </a:p>
        </p:txBody>
      </p:sp>
      <p:sp>
        <p:nvSpPr>
          <p:cNvPr id="4" name="Slide Number Placeholder 3">
            <a:extLst>
              <a:ext uri="{FF2B5EF4-FFF2-40B4-BE49-F238E27FC236}">
                <a16:creationId xmlns:a16="http://schemas.microsoft.com/office/drawing/2014/main" id="{DB64CD4F-6C8E-B323-80A1-877C07F6DC15}"/>
              </a:ext>
            </a:extLst>
          </p:cNvPr>
          <p:cNvSpPr>
            <a:spLocks noGrp="1"/>
          </p:cNvSpPr>
          <p:nvPr>
            <p:ph type="sldNum" sz="quarter" idx="12"/>
          </p:nvPr>
        </p:nvSpPr>
        <p:spPr/>
        <p:txBody>
          <a:bodyPr/>
          <a:lstStyle/>
          <a:p>
            <a:fld id="{DEE5BC03-7CE3-4FE3-BC0A-0ACCA8AC1F24}" type="slidenum">
              <a:rPr lang="en-US" smtClean="0"/>
              <a:pPr/>
              <a:t>15</a:t>
            </a:fld>
            <a:endParaRPr lang="en-US"/>
          </a:p>
        </p:txBody>
      </p:sp>
    </p:spTree>
    <p:extLst>
      <p:ext uri="{BB962C8B-B14F-4D97-AF65-F5344CB8AC3E}">
        <p14:creationId xmlns:p14="http://schemas.microsoft.com/office/powerpoint/2010/main" val="3731861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593D2-F6CE-4AE6-8BC5-93686BD3C6EE}"/>
              </a:ext>
            </a:extLst>
          </p:cNvPr>
          <p:cNvSpPr>
            <a:spLocks noGrp="1"/>
          </p:cNvSpPr>
          <p:nvPr>
            <p:ph type="title"/>
          </p:nvPr>
        </p:nvSpPr>
        <p:spPr>
          <a:xfrm>
            <a:off x="536860" y="1355383"/>
            <a:ext cx="8336975" cy="503067"/>
          </a:xfrm>
        </p:spPr>
        <p:txBody>
          <a:bodyPr/>
          <a:lstStyle/>
          <a:p>
            <a:r>
              <a:rPr lang="en-US" sz="3200" b="1">
                <a:latin typeface="Franklin Gothic Book" panose="020B0503020102020204" pitchFamily="34" charset="0"/>
              </a:rPr>
              <a:t>Sector Response</a:t>
            </a:r>
            <a:endParaRPr lang="en-US" sz="3200"/>
          </a:p>
        </p:txBody>
      </p:sp>
      <p:sp>
        <p:nvSpPr>
          <p:cNvPr id="3" name="Content Placeholder 2">
            <a:extLst>
              <a:ext uri="{FF2B5EF4-FFF2-40B4-BE49-F238E27FC236}">
                <a16:creationId xmlns:a16="http://schemas.microsoft.com/office/drawing/2014/main" id="{01B0B806-200F-4863-920F-16A5FBA1CF1C}"/>
              </a:ext>
            </a:extLst>
          </p:cNvPr>
          <p:cNvSpPr>
            <a:spLocks noGrp="1"/>
          </p:cNvSpPr>
          <p:nvPr>
            <p:ph idx="1"/>
          </p:nvPr>
        </p:nvSpPr>
        <p:spPr>
          <a:xfrm>
            <a:off x="536860" y="2098030"/>
            <a:ext cx="8336975" cy="4759970"/>
          </a:xfrm>
        </p:spPr>
        <p:txBody>
          <a:bodyPr lIns="91440" tIns="45720" rIns="91440" bIns="45720" anchor="t"/>
          <a:lstStyle/>
          <a:p>
            <a:pPr marL="0" indent="0">
              <a:buNone/>
            </a:pPr>
            <a:r>
              <a:rPr lang="en-US" sz="2000" b="1">
                <a:latin typeface="Franklin Gothic Book"/>
              </a:rPr>
              <a:t>Sector Response: </a:t>
            </a:r>
            <a:r>
              <a:rPr lang="en-US" sz="2000">
                <a:latin typeface="Franklin Gothic Book"/>
              </a:rPr>
              <a:t>Support colleges as they deliver career and sector-based educational opportunities to students.</a:t>
            </a:r>
          </a:p>
          <a:p>
            <a:r>
              <a:rPr lang="en-US" sz="2000"/>
              <a:t>Team Members: </a:t>
            </a:r>
            <a:endParaRPr lang="en-US" sz="2000">
              <a:latin typeface="Franklin Gothic Book"/>
            </a:endParaRPr>
          </a:p>
          <a:p>
            <a:pPr lvl="1" fontAlgn="base"/>
            <a:r>
              <a:rPr lang="en-US" sz="2000"/>
              <a:t>Anna Olson, Policy Associate; </a:t>
            </a:r>
            <a:r>
              <a:rPr lang="en-US" sz="2000">
                <a:hlinkClick r:id="rId2"/>
              </a:rPr>
              <a:t>aolson@sbctc.edu</a:t>
            </a:r>
            <a:r>
              <a:rPr lang="en-US" sz="2000"/>
              <a:t>   </a:t>
            </a:r>
          </a:p>
          <a:p>
            <a:pPr lvl="1"/>
            <a:r>
              <a:rPr lang="en-US" sz="2000"/>
              <a:t>Megan Harper, Program Administrator; </a:t>
            </a:r>
            <a:r>
              <a:rPr lang="en-US" sz="2000" u="sng">
                <a:hlinkClick r:id="rId3"/>
              </a:rPr>
              <a:t>mharper@sbctc.edu</a:t>
            </a:r>
            <a:endParaRPr lang="en-US" sz="2000"/>
          </a:p>
          <a:p>
            <a:pPr lvl="1"/>
            <a:r>
              <a:rPr lang="en-US" sz="2000"/>
              <a:t>Shanna McBride, Program Administrator; </a:t>
            </a:r>
            <a:r>
              <a:rPr lang="en-US" sz="2000" u="sng">
                <a:hlinkClick r:id="rId4"/>
              </a:rPr>
              <a:t>smcbride@sbctc.edu</a:t>
            </a:r>
            <a:endParaRPr lang="en-US" sz="1600">
              <a:latin typeface="Franklin Gothic Book"/>
            </a:endParaRPr>
          </a:p>
          <a:p>
            <a:pPr marL="0" indent="0">
              <a:buNone/>
            </a:pPr>
            <a:endParaRPr lang="en-US" sz="1600" b="1">
              <a:latin typeface="Franklin Gothic Book"/>
            </a:endParaRPr>
          </a:p>
          <a:p>
            <a:pPr marL="0" indent="0">
              <a:buNone/>
            </a:pPr>
            <a:r>
              <a:rPr lang="en-US" sz="1600" b="1">
                <a:latin typeface="Franklin Gothic Book"/>
              </a:rPr>
              <a:t>Programs</a:t>
            </a:r>
            <a:r>
              <a:rPr lang="en-US" sz="1600">
                <a:latin typeface="Franklin Gothic Book"/>
              </a:rPr>
              <a:t>:</a:t>
            </a:r>
          </a:p>
        </p:txBody>
      </p:sp>
      <p:sp>
        <p:nvSpPr>
          <p:cNvPr id="4" name="Slide Number Placeholder 3">
            <a:extLst>
              <a:ext uri="{FF2B5EF4-FFF2-40B4-BE49-F238E27FC236}">
                <a16:creationId xmlns:a16="http://schemas.microsoft.com/office/drawing/2014/main" id="{2AFD884C-76CE-41F4-928F-9E32EEF1E571}"/>
              </a:ext>
            </a:extLst>
          </p:cNvPr>
          <p:cNvSpPr>
            <a:spLocks noGrp="1"/>
          </p:cNvSpPr>
          <p:nvPr>
            <p:ph type="sldNum" sz="quarter" idx="12"/>
          </p:nvPr>
        </p:nvSpPr>
        <p:spPr/>
        <p:txBody>
          <a:bodyPr/>
          <a:lstStyle/>
          <a:p>
            <a:fld id="{DEE5BC03-7CE3-4FE3-BC0A-0ACCA8AC1F24}" type="slidenum">
              <a:rPr lang="en-US" smtClean="0"/>
              <a:pPr/>
              <a:t>16</a:t>
            </a:fld>
            <a:endParaRPr lang="en-US"/>
          </a:p>
        </p:txBody>
      </p:sp>
      <p:graphicFrame>
        <p:nvGraphicFramePr>
          <p:cNvPr id="5" name="Table 4">
            <a:extLst>
              <a:ext uri="{FF2B5EF4-FFF2-40B4-BE49-F238E27FC236}">
                <a16:creationId xmlns:a16="http://schemas.microsoft.com/office/drawing/2014/main" id="{4A4A4212-F4BE-4268-AFD9-67EDB0FDC5C5}"/>
              </a:ext>
            </a:extLst>
          </p:cNvPr>
          <p:cNvGraphicFramePr>
            <a:graphicFrameLocks noGrp="1"/>
          </p:cNvGraphicFramePr>
          <p:nvPr>
            <p:extLst>
              <p:ext uri="{D42A27DB-BD31-4B8C-83A1-F6EECF244321}">
                <p14:modId xmlns:p14="http://schemas.microsoft.com/office/powerpoint/2010/main" val="144457769"/>
              </p:ext>
            </p:extLst>
          </p:nvPr>
        </p:nvGraphicFramePr>
        <p:xfrm>
          <a:off x="681987" y="4901096"/>
          <a:ext cx="8046720" cy="1097280"/>
        </p:xfrm>
        <a:graphic>
          <a:graphicData uri="http://schemas.openxmlformats.org/drawingml/2006/table">
            <a:tbl>
              <a:tblPr firstRow="1" bandRow="1">
                <a:tableStyleId>{5C22544A-7EE6-4342-B048-85BDC9FD1C3A}</a:tableStyleId>
              </a:tblPr>
              <a:tblGrid>
                <a:gridCol w="4023360">
                  <a:extLst>
                    <a:ext uri="{9D8B030D-6E8A-4147-A177-3AD203B41FA5}">
                      <a16:colId xmlns:a16="http://schemas.microsoft.com/office/drawing/2014/main" val="828185752"/>
                    </a:ext>
                  </a:extLst>
                </a:gridCol>
                <a:gridCol w="4023360">
                  <a:extLst>
                    <a:ext uri="{9D8B030D-6E8A-4147-A177-3AD203B41FA5}">
                      <a16:colId xmlns:a16="http://schemas.microsoft.com/office/drawing/2014/main" val="3126903809"/>
                    </a:ext>
                  </a:extLst>
                </a:gridCol>
              </a:tblGrid>
              <a:tr h="365760">
                <a:tc>
                  <a:txBody>
                    <a:bodyPr/>
                    <a:lstStyle/>
                    <a:p>
                      <a:pPr marL="257175" marR="0" lvl="0" indent="-257175" algn="l" defTabSz="914400" rtl="0" eaLnBrk="1" fontAlgn="auto" latinLnBrk="0" hangingPunct="1">
                        <a:lnSpc>
                          <a:spcPct val="100000"/>
                        </a:lnSpc>
                        <a:spcBef>
                          <a:spcPts val="0"/>
                        </a:spcBef>
                        <a:spcAft>
                          <a:spcPts val="0"/>
                        </a:spcAft>
                        <a:buClrTx/>
                        <a:buSzTx/>
                        <a:buFontTx/>
                        <a:buNone/>
                        <a:tabLst/>
                        <a:defRPr/>
                      </a:pPr>
                      <a:r>
                        <a:rPr lang="en-US" sz="1400" b="0">
                          <a:solidFill>
                            <a:srgbClr val="003764"/>
                          </a:solidFill>
                          <a:latin typeface="+mn-lt"/>
                        </a:rPr>
                        <a:t>Allied Health </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tc>
                  <a:txBody>
                    <a:bodyPr/>
                    <a:lstStyle/>
                    <a:p>
                      <a:pPr marL="257175" marR="0" lvl="0" indent="-257175" algn="l" defTabSz="914400" rtl="0" eaLnBrk="1" fontAlgn="auto" latinLnBrk="0" hangingPunct="1">
                        <a:lnSpc>
                          <a:spcPct val="100000"/>
                        </a:lnSpc>
                        <a:spcBef>
                          <a:spcPts val="0"/>
                        </a:spcBef>
                        <a:spcAft>
                          <a:spcPts val="0"/>
                        </a:spcAft>
                        <a:buClrTx/>
                        <a:buSzTx/>
                        <a:buFontTx/>
                        <a:buNone/>
                        <a:tabLst/>
                        <a:defRPr/>
                      </a:pPr>
                      <a:r>
                        <a:rPr lang="en-US" sz="1400" b="0">
                          <a:solidFill>
                            <a:srgbClr val="003764"/>
                          </a:solidFill>
                          <a:latin typeface="+mn-lt"/>
                        </a:rPr>
                        <a:t>Cybersecurity </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extLst>
                  <a:ext uri="{0D108BD9-81ED-4DB2-BD59-A6C34878D82A}">
                    <a16:rowId xmlns:a16="http://schemas.microsoft.com/office/drawing/2014/main" val="3201771501"/>
                  </a:ext>
                </a:extLst>
              </a:tr>
              <a:tr h="365760">
                <a:tc>
                  <a:txBody>
                    <a:bodyPr/>
                    <a:lstStyle/>
                    <a:p>
                      <a:pPr marL="257175" indent="-257175"/>
                      <a:r>
                        <a:rPr lang="en-US" sz="1400">
                          <a:solidFill>
                            <a:srgbClr val="003764"/>
                          </a:solidFill>
                          <a:latin typeface="Franklin Gothic Book"/>
                        </a:rPr>
                        <a:t>Early Achievers Grant (EAG)</a:t>
                      </a:r>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257175" indent="-257175"/>
                      <a:r>
                        <a:rPr lang="en-US" sz="1400">
                          <a:solidFill>
                            <a:srgbClr val="003764"/>
                          </a:solidFill>
                          <a:latin typeface="Franklin Gothic Book"/>
                        </a:rPr>
                        <a:t>Early Learning</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64393097"/>
                  </a:ext>
                </a:extLst>
              </a:tr>
              <a:tr h="365760">
                <a:tc>
                  <a:txBody>
                    <a:bodyPr/>
                    <a:lstStyle/>
                    <a:p>
                      <a:pPr marL="257175" marR="0" lvl="0" indent="-257175" algn="l">
                        <a:lnSpc>
                          <a:spcPct val="100000"/>
                        </a:lnSpc>
                        <a:spcBef>
                          <a:spcPts val="0"/>
                        </a:spcBef>
                        <a:spcAft>
                          <a:spcPts val="0"/>
                        </a:spcAft>
                        <a:buNone/>
                      </a:pPr>
                      <a:r>
                        <a:rPr lang="en-US" sz="1400" b="0">
                          <a:solidFill>
                            <a:srgbClr val="003764"/>
                          </a:solidFill>
                          <a:latin typeface="+mn-lt"/>
                        </a:rPr>
                        <a:t>Worker Retraining (WRT)</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257175" indent="-257175"/>
                      <a:r>
                        <a:rPr lang="en-US" sz="1400" b="0">
                          <a:solidFill>
                            <a:srgbClr val="003764"/>
                          </a:solidFill>
                          <a:latin typeface="+mn-lt"/>
                        </a:rPr>
                        <a:t>Nursing Expansion </a:t>
                      </a:r>
                      <a:endParaRPr lang="en-US" sz="1400">
                        <a:solidFill>
                          <a:srgbClr val="003764"/>
                        </a:solidFill>
                        <a:latin typeface="Franklin Gothic Book"/>
                      </a:endParaRP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3085842"/>
                  </a:ext>
                </a:extLst>
              </a:tr>
            </a:tbl>
          </a:graphicData>
        </a:graphic>
      </p:graphicFrame>
    </p:spTree>
    <p:extLst>
      <p:ext uri="{BB962C8B-B14F-4D97-AF65-F5344CB8AC3E}">
        <p14:creationId xmlns:p14="http://schemas.microsoft.com/office/powerpoint/2010/main" val="116592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60CADFB-EE5A-A2B1-589D-9EFDBA989301}"/>
              </a:ext>
            </a:extLst>
          </p:cNvPr>
          <p:cNvSpPr>
            <a:spLocks noGrp="1"/>
          </p:cNvSpPr>
          <p:nvPr>
            <p:ph type="title"/>
          </p:nvPr>
        </p:nvSpPr>
        <p:spPr>
          <a:xfrm>
            <a:off x="521734" y="1124511"/>
            <a:ext cx="8336975" cy="797070"/>
          </a:xfrm>
        </p:spPr>
        <p:txBody>
          <a:bodyPr/>
          <a:lstStyle/>
          <a:p>
            <a:r>
              <a:rPr lang="en-US"/>
              <a:t>Worker Retraining</a:t>
            </a:r>
          </a:p>
        </p:txBody>
      </p:sp>
      <p:sp>
        <p:nvSpPr>
          <p:cNvPr id="6" name="Content Placeholder 5">
            <a:extLst>
              <a:ext uri="{FF2B5EF4-FFF2-40B4-BE49-F238E27FC236}">
                <a16:creationId xmlns:a16="http://schemas.microsoft.com/office/drawing/2014/main" id="{D32BE89A-1B2D-0C4A-B762-CCB4E89F7D28}"/>
              </a:ext>
            </a:extLst>
          </p:cNvPr>
          <p:cNvSpPr>
            <a:spLocks noGrp="1"/>
          </p:cNvSpPr>
          <p:nvPr>
            <p:ph idx="1"/>
          </p:nvPr>
        </p:nvSpPr>
        <p:spPr>
          <a:xfrm>
            <a:off x="140806" y="1844557"/>
            <a:ext cx="8862388" cy="4268867"/>
          </a:xfrm>
        </p:spPr>
        <p:txBody>
          <a:bodyPr lIns="91440" tIns="45720" rIns="91440" bIns="45720" anchor="t"/>
          <a:lstStyle/>
          <a:p>
            <a:pPr lvl="1"/>
            <a:r>
              <a:rPr lang="en-US" sz="1600">
                <a:ea typeface="+mn-lt"/>
                <a:cs typeface="+mn-lt"/>
              </a:rPr>
              <a:t>Detailed layoff notice information is available via the </a:t>
            </a:r>
            <a:r>
              <a:rPr lang="en-US" sz="1600">
                <a:ea typeface="+mn-lt"/>
                <a:cs typeface="+mn-lt"/>
                <a:hlinkClick r:id="rId2"/>
              </a:rPr>
              <a:t>Employment Security Department</a:t>
            </a:r>
            <a:r>
              <a:rPr lang="en-US" sz="1600">
                <a:ea typeface="+mn-lt"/>
                <a:cs typeface="+mn-lt"/>
              </a:rPr>
              <a:t> </a:t>
            </a:r>
            <a:endParaRPr lang="en-US" sz="1600"/>
          </a:p>
          <a:p>
            <a:pPr lvl="1"/>
            <a:r>
              <a:rPr lang="en-US" sz="1600">
                <a:ea typeface="+mn-lt"/>
                <a:cs typeface="+mn-lt"/>
              </a:rPr>
              <a:t>Individual program enrollment monitoring starts in the current 2026/27 year</a:t>
            </a:r>
            <a:endParaRPr lang="en-US" sz="1600"/>
          </a:p>
          <a:p>
            <a:pPr lvl="2">
              <a:buFont typeface="Wingdings" panose="020B0604020202020204" pitchFamily="34" charset="0"/>
              <a:buChar char="§"/>
            </a:pPr>
            <a:endParaRPr lang="en-US"/>
          </a:p>
          <a:p>
            <a:pPr marL="457200" lvl="1" indent="0">
              <a:buNone/>
            </a:pPr>
            <a:endParaRPr lang="en-US"/>
          </a:p>
          <a:p>
            <a:endParaRPr lang="en-US"/>
          </a:p>
          <a:p>
            <a:pPr marL="457200" lvl="1" indent="0">
              <a:buNone/>
            </a:pPr>
            <a:endParaRPr lang="en-US"/>
          </a:p>
          <a:p>
            <a:pPr marL="457200" lvl="1" indent="0">
              <a:buNone/>
            </a:pPr>
            <a:endParaRPr lang="en-US"/>
          </a:p>
          <a:p>
            <a:pPr lvl="1"/>
            <a:endParaRPr lang="en-US"/>
          </a:p>
          <a:p>
            <a:pPr marL="457200" lvl="1" indent="0">
              <a:buNone/>
            </a:pPr>
            <a:endParaRPr lang="en-US"/>
          </a:p>
        </p:txBody>
      </p:sp>
      <p:sp>
        <p:nvSpPr>
          <p:cNvPr id="4" name="Slide Number Placeholder 3">
            <a:extLst>
              <a:ext uri="{FF2B5EF4-FFF2-40B4-BE49-F238E27FC236}">
                <a16:creationId xmlns:a16="http://schemas.microsoft.com/office/drawing/2014/main" id="{2AFD884C-76CE-41F4-928F-9E32EEF1E571}"/>
              </a:ext>
            </a:extLst>
          </p:cNvPr>
          <p:cNvSpPr>
            <a:spLocks noGrp="1"/>
          </p:cNvSpPr>
          <p:nvPr>
            <p:ph type="sldNum" sz="quarter" idx="12"/>
          </p:nvPr>
        </p:nvSpPr>
        <p:spPr/>
        <p:txBody>
          <a:bodyPr/>
          <a:lstStyle/>
          <a:p>
            <a:fld id="{DEE5BC03-7CE3-4FE3-BC0A-0ACCA8AC1F24}" type="slidenum">
              <a:rPr lang="en-US" smtClean="0"/>
              <a:pPr/>
              <a:t>17</a:t>
            </a:fld>
            <a:endParaRPr lang="en-US"/>
          </a:p>
        </p:txBody>
      </p:sp>
      <p:pic>
        <p:nvPicPr>
          <p:cNvPr id="5" name="Picture 4" descr="A graph with blue and orange lines&#10;&#10;The graph depicts annual worker retraining enrollments (FTES) 1994-2026 at CTCs compared to state's annual unemployment rates. When unemployment is high enrollments are high.">
            <a:extLst>
              <a:ext uri="{FF2B5EF4-FFF2-40B4-BE49-F238E27FC236}">
                <a16:creationId xmlns:a16="http://schemas.microsoft.com/office/drawing/2014/main" id="{FCD673A7-79B6-380C-B168-4463C76D4C80}"/>
              </a:ext>
            </a:extLst>
          </p:cNvPr>
          <p:cNvPicPr>
            <a:picLocks noChangeAspect="1"/>
          </p:cNvPicPr>
          <p:nvPr/>
        </p:nvPicPr>
        <p:blipFill>
          <a:blip r:embed="rId3"/>
          <a:stretch>
            <a:fillRect/>
          </a:stretch>
        </p:blipFill>
        <p:spPr>
          <a:xfrm>
            <a:off x="954156" y="2795674"/>
            <a:ext cx="7245627" cy="3423444"/>
          </a:xfrm>
          <a:prstGeom prst="rect">
            <a:avLst/>
          </a:prstGeom>
        </p:spPr>
      </p:pic>
    </p:spTree>
    <p:extLst>
      <p:ext uri="{BB962C8B-B14F-4D97-AF65-F5344CB8AC3E}">
        <p14:creationId xmlns:p14="http://schemas.microsoft.com/office/powerpoint/2010/main" val="3409449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67391-68E8-A9A6-F315-31228CC3B7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C66AE9-916D-BB5F-CC66-A36B0FB83253}"/>
              </a:ext>
            </a:extLst>
          </p:cNvPr>
          <p:cNvSpPr>
            <a:spLocks noGrp="1"/>
          </p:cNvSpPr>
          <p:nvPr>
            <p:ph type="title"/>
          </p:nvPr>
        </p:nvSpPr>
        <p:spPr>
          <a:xfrm>
            <a:off x="525922" y="1221802"/>
            <a:ext cx="8336975" cy="797070"/>
          </a:xfrm>
        </p:spPr>
        <p:txBody>
          <a:bodyPr lIns="91440" tIns="45720" rIns="91440" bIns="45720" anchor="t"/>
          <a:lstStyle/>
          <a:p>
            <a:r>
              <a:rPr lang="en-US">
                <a:ea typeface="+mj-lt"/>
                <a:cs typeface="+mj-lt"/>
              </a:rPr>
              <a:t>Early achievers</a:t>
            </a:r>
            <a:endParaRPr lang="en-US"/>
          </a:p>
        </p:txBody>
      </p:sp>
      <p:sp>
        <p:nvSpPr>
          <p:cNvPr id="6" name="Content Placeholder 5" descr="The graph shows the annual FTEs by academic year for Early Achiever recipients. ">
            <a:extLst>
              <a:ext uri="{FF2B5EF4-FFF2-40B4-BE49-F238E27FC236}">
                <a16:creationId xmlns:a16="http://schemas.microsoft.com/office/drawing/2014/main" id="{B37166BC-41B4-D39A-92AC-B65F25F26ED5}"/>
              </a:ext>
            </a:extLst>
          </p:cNvPr>
          <p:cNvSpPr>
            <a:spLocks noGrp="1"/>
          </p:cNvSpPr>
          <p:nvPr>
            <p:ph idx="1"/>
          </p:nvPr>
        </p:nvSpPr>
        <p:spPr>
          <a:xfrm>
            <a:off x="285291" y="1844557"/>
            <a:ext cx="8862388" cy="4268867"/>
          </a:xfrm>
        </p:spPr>
        <p:txBody>
          <a:bodyPr lIns="91440" tIns="45720" rIns="91440" bIns="45720" anchor="t"/>
          <a:lstStyle/>
          <a:p>
            <a:pPr marL="457200" lvl="1" indent="0">
              <a:buNone/>
            </a:pPr>
            <a:endParaRPr lang="en-US" sz="1600"/>
          </a:p>
          <a:p>
            <a:pPr marL="457200" lvl="1" indent="0">
              <a:buNone/>
            </a:pPr>
            <a:endParaRPr lang="en-US" sz="1600">
              <a:ea typeface="+mn-lt"/>
              <a:cs typeface="+mn-lt"/>
            </a:endParaRPr>
          </a:p>
          <a:p>
            <a:pPr lvl="1"/>
            <a:endParaRPr lang="en-US" sz="1600">
              <a:ea typeface="+mn-lt"/>
              <a:cs typeface="+mn-lt"/>
            </a:endParaRPr>
          </a:p>
          <a:p>
            <a:pPr marL="457200" lvl="1" indent="0">
              <a:buNone/>
            </a:pPr>
            <a:endParaRPr lang="en-US" sz="1200">
              <a:ea typeface="+mn-lt"/>
              <a:cs typeface="+mn-lt"/>
            </a:endParaRPr>
          </a:p>
        </p:txBody>
      </p:sp>
      <p:sp>
        <p:nvSpPr>
          <p:cNvPr id="4" name="Slide Number Placeholder 3">
            <a:extLst>
              <a:ext uri="{FF2B5EF4-FFF2-40B4-BE49-F238E27FC236}">
                <a16:creationId xmlns:a16="http://schemas.microsoft.com/office/drawing/2014/main" id="{6EE4C370-668E-3773-6DF9-A42C058019D5}"/>
              </a:ext>
            </a:extLst>
          </p:cNvPr>
          <p:cNvSpPr>
            <a:spLocks noGrp="1"/>
          </p:cNvSpPr>
          <p:nvPr>
            <p:ph type="sldNum" sz="quarter" idx="12"/>
          </p:nvPr>
        </p:nvSpPr>
        <p:spPr/>
        <p:txBody>
          <a:bodyPr/>
          <a:lstStyle/>
          <a:p>
            <a:fld id="{DEE5BC03-7CE3-4FE3-BC0A-0ACCA8AC1F24}" type="slidenum">
              <a:rPr lang="en-US" smtClean="0"/>
              <a:pPr/>
              <a:t>18</a:t>
            </a:fld>
            <a:endParaRPr lang="en-US"/>
          </a:p>
        </p:txBody>
      </p:sp>
      <p:pic>
        <p:nvPicPr>
          <p:cNvPr id="5" name="Picture 4" descr="The graph shows the annual FTE numbers of Early Achiever recipients by academic year.">
            <a:extLst>
              <a:ext uri="{FF2B5EF4-FFF2-40B4-BE49-F238E27FC236}">
                <a16:creationId xmlns:a16="http://schemas.microsoft.com/office/drawing/2014/main" id="{8C9286B0-CC83-A98D-15A2-D2DB7B9C172C}"/>
              </a:ext>
            </a:extLst>
          </p:cNvPr>
          <p:cNvPicPr>
            <a:picLocks noChangeAspect="1"/>
          </p:cNvPicPr>
          <p:nvPr/>
        </p:nvPicPr>
        <p:blipFill>
          <a:blip r:embed="rId2"/>
          <a:srcRect l="3785" r="244" b="-293"/>
          <a:stretch>
            <a:fillRect/>
          </a:stretch>
        </p:blipFill>
        <p:spPr>
          <a:xfrm>
            <a:off x="594277" y="2821678"/>
            <a:ext cx="7806585" cy="3391292"/>
          </a:xfrm>
          <a:prstGeom prst="rect">
            <a:avLst/>
          </a:prstGeom>
        </p:spPr>
      </p:pic>
    </p:spTree>
    <p:extLst>
      <p:ext uri="{BB962C8B-B14F-4D97-AF65-F5344CB8AC3E}">
        <p14:creationId xmlns:p14="http://schemas.microsoft.com/office/powerpoint/2010/main" val="3897894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593D2-F6CE-4AE6-8BC5-93686BD3C6EE}"/>
              </a:ext>
            </a:extLst>
          </p:cNvPr>
          <p:cNvSpPr>
            <a:spLocks noGrp="1"/>
          </p:cNvSpPr>
          <p:nvPr>
            <p:ph type="title"/>
          </p:nvPr>
        </p:nvSpPr>
        <p:spPr/>
        <p:txBody>
          <a:bodyPr lIns="91440" tIns="45720" rIns="91440" bIns="45720" anchor="t"/>
          <a:lstStyle/>
          <a:p>
            <a:r>
              <a:rPr lang="en-US" sz="3500">
                <a:ea typeface="+mj-lt"/>
                <a:cs typeface="+mj-lt"/>
              </a:rPr>
              <a:t>Student support Programs</a:t>
            </a:r>
          </a:p>
        </p:txBody>
      </p:sp>
      <p:sp>
        <p:nvSpPr>
          <p:cNvPr id="3" name="Content Placeholder 2">
            <a:extLst>
              <a:ext uri="{FF2B5EF4-FFF2-40B4-BE49-F238E27FC236}">
                <a16:creationId xmlns:a16="http://schemas.microsoft.com/office/drawing/2014/main" id="{01B0B806-200F-4863-920F-16A5FBA1CF1C}"/>
              </a:ext>
            </a:extLst>
          </p:cNvPr>
          <p:cNvSpPr>
            <a:spLocks noGrp="1"/>
          </p:cNvSpPr>
          <p:nvPr>
            <p:ph sz="half" idx="1"/>
          </p:nvPr>
        </p:nvSpPr>
        <p:spPr>
          <a:xfrm>
            <a:off x="451315" y="2170265"/>
            <a:ext cx="7953754" cy="4343137"/>
          </a:xfrm>
        </p:spPr>
        <p:txBody>
          <a:bodyPr lIns="91440" tIns="45720" rIns="91440" bIns="45720" anchor="t"/>
          <a:lstStyle/>
          <a:p>
            <a:pPr marL="0" indent="0">
              <a:buNone/>
            </a:pPr>
            <a:r>
              <a:rPr lang="en-US" sz="2000" b="1">
                <a:latin typeface="Franklin Gothic Book"/>
              </a:rPr>
              <a:t>Core Student Supports Team:</a:t>
            </a:r>
          </a:p>
          <a:p>
            <a:r>
              <a:rPr lang="en-US" sz="2000">
                <a:latin typeface="Franklin Gothic Book"/>
              </a:rPr>
              <a:t>Jennifer Dellinger, </a:t>
            </a:r>
            <a:r>
              <a:rPr lang="en-US" sz="2000"/>
              <a:t>Policy Associate, </a:t>
            </a:r>
            <a:r>
              <a:rPr lang="en-US" sz="2000">
                <a:hlinkClick r:id="rId2"/>
              </a:rPr>
              <a:t>jdellinger@sbctc.edu</a:t>
            </a:r>
            <a:r>
              <a:rPr lang="en-US" sz="2000"/>
              <a:t> </a:t>
            </a:r>
            <a:endParaRPr lang="en-US" sz="2000">
              <a:latin typeface="Franklin Gothic Book"/>
            </a:endParaRPr>
          </a:p>
          <a:p>
            <a:r>
              <a:rPr lang="en-US" sz="2000">
                <a:latin typeface="Franklin Gothic Book"/>
              </a:rPr>
              <a:t>Austin Gillihan, </a:t>
            </a:r>
            <a:r>
              <a:rPr lang="en-US" sz="2000"/>
              <a:t>Program Administrator, </a:t>
            </a:r>
            <a:r>
              <a:rPr lang="en-US" sz="2000">
                <a:hlinkClick r:id="rId3"/>
              </a:rPr>
              <a:t>agillihan@sbctc.edu</a:t>
            </a:r>
            <a:r>
              <a:rPr lang="en-US" sz="2000"/>
              <a:t> </a:t>
            </a:r>
            <a:endParaRPr lang="en-US" sz="2000">
              <a:latin typeface="Franklin Gothic Book"/>
            </a:endParaRPr>
          </a:p>
          <a:p>
            <a:r>
              <a:rPr lang="en-US" sz="2000"/>
              <a:t>Yesenia Lopez, Program Administrator, </a:t>
            </a:r>
            <a:r>
              <a:rPr lang="en-US" sz="2000">
                <a:hlinkClick r:id="rId4"/>
              </a:rPr>
              <a:t>sacosta@sbctc.edu</a:t>
            </a:r>
            <a:r>
              <a:rPr lang="en-US" sz="2000"/>
              <a:t> </a:t>
            </a:r>
            <a:endParaRPr lang="en-US" sz="2000">
              <a:latin typeface="Franklin Gothic Book"/>
            </a:endParaRPr>
          </a:p>
          <a:p>
            <a:r>
              <a:rPr lang="en-US" sz="2000"/>
              <a:t>Shanna McBride, Program Administrator, </a:t>
            </a:r>
            <a:r>
              <a:rPr lang="en-US" sz="2000">
                <a:hlinkClick r:id="rId5"/>
              </a:rPr>
              <a:t>smcbride@sbctc.edu</a:t>
            </a:r>
            <a:r>
              <a:rPr lang="en-US" sz="2000"/>
              <a:t> </a:t>
            </a:r>
          </a:p>
          <a:p>
            <a:r>
              <a:rPr lang="en-US" sz="2000"/>
              <a:t>Dylan Jilek, Integrations Coordinator, </a:t>
            </a:r>
            <a:r>
              <a:rPr lang="en-US" sz="2000">
                <a:hlinkClick r:id="rId6"/>
              </a:rPr>
              <a:t>djilek@sbctc.edu</a:t>
            </a:r>
            <a:r>
              <a:rPr lang="en-US" sz="2000"/>
              <a:t> </a:t>
            </a:r>
            <a:endParaRPr lang="en-US" sz="2000">
              <a:latin typeface="Franklin Gothic Book"/>
            </a:endParaRPr>
          </a:p>
          <a:p>
            <a:r>
              <a:rPr lang="en-US" sz="2000"/>
              <a:t>Rebecca Kay, Relationship &amp; Compliance Analyst, </a:t>
            </a:r>
            <a:r>
              <a:rPr lang="en-US" sz="2000">
                <a:hlinkClick r:id="rId7"/>
              </a:rPr>
              <a:t>rkay@sbctc.edu</a:t>
            </a:r>
            <a:r>
              <a:rPr lang="en-US" sz="2000"/>
              <a:t> </a:t>
            </a:r>
          </a:p>
          <a:p>
            <a:pPr marL="0" indent="0">
              <a:buNone/>
            </a:pPr>
            <a:r>
              <a:rPr lang="en-US" sz="2000" b="1">
                <a:latin typeface="Franklin Gothic Book"/>
              </a:rPr>
              <a:t>Integrated Student Supports Team: </a:t>
            </a:r>
          </a:p>
          <a:p>
            <a:pPr marL="342900" indent="-342900"/>
            <a:r>
              <a:rPr lang="en-US" sz="2000">
                <a:latin typeface="Franklin Gothic Book"/>
              </a:rPr>
              <a:t>Jessica Perez, Policy Associate, </a:t>
            </a:r>
            <a:r>
              <a:rPr lang="en-US" sz="2000">
                <a:latin typeface="Franklin Gothic Book"/>
                <a:hlinkClick r:id="rId8"/>
              </a:rPr>
              <a:t>jperez@sbctc.edu</a:t>
            </a:r>
            <a:endParaRPr lang="en-US" sz="2000">
              <a:latin typeface="Franklin Gothic Book"/>
            </a:endParaRPr>
          </a:p>
          <a:p>
            <a:pPr marL="342900" indent="-342900"/>
            <a:r>
              <a:rPr lang="en-US" sz="2000">
                <a:latin typeface="Franklin Gothic Book"/>
              </a:rPr>
              <a:t>Christine McMullen, Policy Associate, </a:t>
            </a:r>
            <a:r>
              <a:rPr lang="en-US" sz="2000">
                <a:latin typeface="Franklin Gothic Book"/>
                <a:hlinkClick r:id="rId9"/>
              </a:rPr>
              <a:t>cmcmullen@sbctc.edu</a:t>
            </a:r>
            <a:endParaRPr lang="en-US" sz="2000">
              <a:latin typeface="Franklin Gothic Book"/>
            </a:endParaRPr>
          </a:p>
          <a:p>
            <a:pPr marL="342900" indent="-342900"/>
            <a:r>
              <a:rPr lang="en-US" sz="2000">
                <a:latin typeface="Franklin Gothic Book"/>
              </a:rPr>
              <a:t>Laura Coghlan, Program Administrator, </a:t>
            </a:r>
            <a:r>
              <a:rPr lang="en-US" sz="2000">
                <a:latin typeface="Franklin Gothic Book"/>
                <a:hlinkClick r:id="rId10"/>
              </a:rPr>
              <a:t>lcoghlan@sbctc.edu</a:t>
            </a:r>
            <a:r>
              <a:rPr lang="en-US" sz="2000">
                <a:latin typeface="Franklin Gothic Book"/>
              </a:rPr>
              <a:t> </a:t>
            </a:r>
          </a:p>
        </p:txBody>
      </p:sp>
      <p:sp>
        <p:nvSpPr>
          <p:cNvPr id="4" name="Slide Number Placeholder 3">
            <a:extLst>
              <a:ext uri="{FF2B5EF4-FFF2-40B4-BE49-F238E27FC236}">
                <a16:creationId xmlns:a16="http://schemas.microsoft.com/office/drawing/2014/main" id="{2AFD884C-76CE-41F4-928F-9E32EEF1E571}"/>
              </a:ext>
            </a:extLst>
          </p:cNvPr>
          <p:cNvSpPr>
            <a:spLocks noGrp="1"/>
          </p:cNvSpPr>
          <p:nvPr>
            <p:ph type="sldNum" sz="quarter" idx="12"/>
          </p:nvPr>
        </p:nvSpPr>
        <p:spPr/>
        <p:txBody>
          <a:bodyPr/>
          <a:lstStyle/>
          <a:p>
            <a:fld id="{DEE5BC03-7CE3-4FE3-BC0A-0ACCA8AC1F24}" type="slidenum">
              <a:rPr lang="en-US" smtClean="0"/>
              <a:pPr/>
              <a:t>19</a:t>
            </a:fld>
            <a:endParaRPr lang="en-US"/>
          </a:p>
        </p:txBody>
      </p:sp>
    </p:spTree>
    <p:extLst>
      <p:ext uri="{BB962C8B-B14F-4D97-AF65-F5344CB8AC3E}">
        <p14:creationId xmlns:p14="http://schemas.microsoft.com/office/powerpoint/2010/main" val="13405853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5943E-AA06-CA05-E67B-C313D62A41A6}"/>
              </a:ext>
            </a:extLst>
          </p:cNvPr>
          <p:cNvSpPr>
            <a:spLocks noGrp="1"/>
          </p:cNvSpPr>
          <p:nvPr>
            <p:ph type="title"/>
          </p:nvPr>
        </p:nvSpPr>
        <p:spPr>
          <a:xfrm>
            <a:off x="536860" y="1442932"/>
            <a:ext cx="8336975" cy="797070"/>
          </a:xfrm>
        </p:spPr>
        <p:txBody>
          <a:bodyPr lIns="91440" tIns="45720" rIns="91440" bIns="45720" anchor="t"/>
          <a:lstStyle/>
          <a:p>
            <a:r>
              <a:rPr lang="en-US"/>
              <a:t>Programs &amp; Grant Updates</a:t>
            </a:r>
          </a:p>
        </p:txBody>
      </p:sp>
      <p:sp>
        <p:nvSpPr>
          <p:cNvPr id="3" name="Content Placeholder 2">
            <a:extLst>
              <a:ext uri="{FF2B5EF4-FFF2-40B4-BE49-F238E27FC236}">
                <a16:creationId xmlns:a16="http://schemas.microsoft.com/office/drawing/2014/main" id="{1A39A0F2-5C6A-BB2D-FF88-A4FA41406BA6}"/>
              </a:ext>
            </a:extLst>
          </p:cNvPr>
          <p:cNvSpPr>
            <a:spLocks noGrp="1"/>
          </p:cNvSpPr>
          <p:nvPr>
            <p:ph idx="1"/>
          </p:nvPr>
        </p:nvSpPr>
        <p:spPr>
          <a:xfrm>
            <a:off x="536860" y="2240916"/>
            <a:ext cx="8336975" cy="4353906"/>
          </a:xfrm>
        </p:spPr>
        <p:txBody>
          <a:bodyPr lIns="91440" tIns="45720" rIns="91440" bIns="45720" anchor="t"/>
          <a:lstStyle/>
          <a:p>
            <a:pPr marL="0" indent="0">
              <a:buNone/>
            </a:pPr>
            <a:r>
              <a:rPr lang="en-US" b="1"/>
              <a:t>Postsecondary Student Basic Needs</a:t>
            </a:r>
          </a:p>
          <a:p>
            <a:r>
              <a:rPr lang="en-US" sz="2000"/>
              <a:t>Benefits Navigation</a:t>
            </a:r>
          </a:p>
          <a:p>
            <a:pPr lvl="1">
              <a:buFont typeface="Courier New" panose="020B0604020202020204" pitchFamily="34" charset="0"/>
              <a:buChar char="o"/>
            </a:pPr>
            <a:r>
              <a:rPr lang="en-US" sz="1400"/>
              <a:t>Next Legislative Report is due December 2027</a:t>
            </a:r>
          </a:p>
          <a:p>
            <a:pPr lvl="2">
              <a:buFont typeface="Wingdings" panose="020B0604020202020204" pitchFamily="34" charset="0"/>
              <a:buChar char="§"/>
            </a:pPr>
            <a:r>
              <a:rPr lang="en-US" sz="1200"/>
              <a:t>Working with colleges on meaningful data collection</a:t>
            </a:r>
          </a:p>
          <a:p>
            <a:pPr lvl="1">
              <a:buFont typeface="Courier New" panose="020B0604020202020204" pitchFamily="34" charset="0"/>
              <a:buChar char="o"/>
            </a:pPr>
            <a:r>
              <a:rPr lang="en-US" sz="1400"/>
              <a:t>Student Status Confirmation Form (in testing)</a:t>
            </a:r>
          </a:p>
          <a:p>
            <a:pPr lvl="2">
              <a:buFont typeface="Wingdings" panose="020B0604020202020204" pitchFamily="34" charset="0"/>
              <a:buChar char="§"/>
            </a:pPr>
            <a:r>
              <a:rPr lang="en-US" sz="1200"/>
              <a:t>Supports SNAP exemptions for homelessness and disabilities </a:t>
            </a:r>
          </a:p>
          <a:p>
            <a:pPr lvl="2">
              <a:buFont typeface="Wingdings" panose="020B0604020202020204" pitchFamily="34" charset="0"/>
              <a:buChar char="§"/>
            </a:pPr>
            <a:r>
              <a:rPr lang="en-US" sz="1200"/>
              <a:t>Not intended for BFET or WorkFirst</a:t>
            </a:r>
          </a:p>
          <a:p>
            <a:pPr lvl="1">
              <a:buFont typeface="Courier New" panose="020B0604020202020204" pitchFamily="34" charset="0"/>
              <a:buChar char="o"/>
            </a:pPr>
            <a:r>
              <a:rPr lang="en-US" sz="1400"/>
              <a:t>Fall Cohort Meeting – 10/16</a:t>
            </a:r>
          </a:p>
          <a:p>
            <a:r>
              <a:rPr lang="en-US" sz="2000"/>
              <a:t>26-27 Basic Needs Survey</a:t>
            </a:r>
            <a:endParaRPr lang="en-US"/>
          </a:p>
          <a:p>
            <a:pPr lvl="1">
              <a:buFont typeface="Courier New" panose="020B0604020202020204" pitchFamily="34" charset="0"/>
              <a:buChar char="o"/>
            </a:pPr>
            <a:r>
              <a:rPr lang="en-US" sz="1400"/>
              <a:t>Anticipated release is Winter quarter</a:t>
            </a:r>
          </a:p>
          <a:p>
            <a:pPr lvl="1">
              <a:buFont typeface="Courier New" panose="020B0604020202020204" pitchFamily="34" charset="0"/>
              <a:buChar char="o"/>
            </a:pPr>
            <a:r>
              <a:rPr lang="en-US" sz="1400"/>
              <a:t>Colleges will receive their data</a:t>
            </a:r>
          </a:p>
          <a:p>
            <a:pPr lvl="1">
              <a:buFont typeface="Courier New" panose="020B0604020202020204" pitchFamily="34" charset="0"/>
              <a:buChar char="o"/>
            </a:pPr>
            <a:r>
              <a:rPr lang="en-US" sz="1400"/>
              <a:t>Systemwide dashboard will be updated</a:t>
            </a:r>
          </a:p>
          <a:p>
            <a:pPr lvl="1">
              <a:buFont typeface="Courier New" panose="020B0604020202020204" pitchFamily="34" charset="0"/>
              <a:buChar char="o"/>
            </a:pPr>
            <a:r>
              <a:rPr lang="en-US" sz="1400"/>
              <a:t>Updates include: </a:t>
            </a:r>
          </a:p>
          <a:p>
            <a:pPr lvl="2">
              <a:buFont typeface="Wingdings" panose="020B0604020202020204" pitchFamily="34" charset="0"/>
              <a:buChar char="§"/>
            </a:pPr>
            <a:r>
              <a:rPr lang="en-US" sz="1200" err="1"/>
              <a:t>BEdA</a:t>
            </a:r>
            <a:r>
              <a:rPr lang="en-US" sz="1200"/>
              <a:t> students in the distribution</a:t>
            </a:r>
          </a:p>
          <a:p>
            <a:pPr lvl="2">
              <a:buFont typeface="Wingdings" panose="020B0604020202020204" pitchFamily="34" charset="0"/>
              <a:buChar char="§"/>
            </a:pPr>
            <a:r>
              <a:rPr lang="en-US" sz="1200"/>
              <a:t>Survey items consistent for longitudinal analysis</a:t>
            </a:r>
          </a:p>
          <a:p>
            <a:pPr lvl="2">
              <a:buFont typeface="Wingdings" panose="020B0604020202020204" pitchFamily="34" charset="0"/>
              <a:buChar char="§"/>
            </a:pPr>
            <a:r>
              <a:rPr lang="en-US" sz="1200"/>
              <a:t>Modified informed consent to improve accessibility</a:t>
            </a:r>
          </a:p>
          <a:p>
            <a:pPr lvl="2">
              <a:buFont typeface="Wingdings" panose="020B0604020202020204" pitchFamily="34" charset="0"/>
              <a:buChar char="§"/>
            </a:pPr>
            <a:endParaRPr lang="en-US" sz="1100"/>
          </a:p>
          <a:p>
            <a:pPr lvl="2">
              <a:buFont typeface="Wingdings" panose="020B0604020202020204" pitchFamily="34" charset="0"/>
              <a:buChar char="§"/>
            </a:pPr>
            <a:endParaRPr lang="en-US" sz="1100"/>
          </a:p>
          <a:p>
            <a:pPr lvl="2">
              <a:buFont typeface="Wingdings" panose="020B0604020202020204" pitchFamily="34" charset="0"/>
              <a:buChar char="§"/>
            </a:pPr>
            <a:endParaRPr lang="en-US" sz="1100"/>
          </a:p>
        </p:txBody>
      </p:sp>
      <p:sp>
        <p:nvSpPr>
          <p:cNvPr id="4" name="Slide Number Placeholder 3">
            <a:extLst>
              <a:ext uri="{FF2B5EF4-FFF2-40B4-BE49-F238E27FC236}">
                <a16:creationId xmlns:a16="http://schemas.microsoft.com/office/drawing/2014/main" id="{046188A5-7036-94C1-CADD-BEFF7B455091}"/>
              </a:ext>
            </a:extLst>
          </p:cNvPr>
          <p:cNvSpPr>
            <a:spLocks noGrp="1"/>
          </p:cNvSpPr>
          <p:nvPr>
            <p:ph type="sldNum" sz="quarter" idx="12"/>
          </p:nvPr>
        </p:nvSpPr>
        <p:spPr/>
        <p:txBody>
          <a:bodyPr/>
          <a:lstStyle/>
          <a:p>
            <a:fld id="{DEE5BC03-7CE3-4FE3-BC0A-0ACCA8AC1F24}" type="slidenum">
              <a:rPr lang="en-US" smtClean="0"/>
              <a:pPr/>
              <a:t>20</a:t>
            </a:fld>
            <a:endParaRPr lang="en-US"/>
          </a:p>
        </p:txBody>
      </p:sp>
    </p:spTree>
    <p:extLst>
      <p:ext uri="{BB962C8B-B14F-4D97-AF65-F5344CB8AC3E}">
        <p14:creationId xmlns:p14="http://schemas.microsoft.com/office/powerpoint/2010/main" val="271694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C24B9-3A7D-8AC1-C909-9BA306126814}"/>
              </a:ext>
            </a:extLst>
          </p:cNvPr>
          <p:cNvSpPr>
            <a:spLocks noGrp="1"/>
          </p:cNvSpPr>
          <p:nvPr>
            <p:ph type="title"/>
          </p:nvPr>
        </p:nvSpPr>
        <p:spPr>
          <a:xfrm>
            <a:off x="536860" y="1319239"/>
            <a:ext cx="8336975" cy="797070"/>
          </a:xfrm>
        </p:spPr>
        <p:txBody>
          <a:bodyPr lIns="91440" tIns="45720" rIns="91440" bIns="45720" anchor="t"/>
          <a:lstStyle/>
          <a:p>
            <a:r>
              <a:rPr lang="en-US" sz="3600"/>
              <a:t>Program &amp; Grant Updates</a:t>
            </a:r>
            <a:endParaRPr lang="en-US"/>
          </a:p>
        </p:txBody>
      </p:sp>
      <p:sp>
        <p:nvSpPr>
          <p:cNvPr id="3" name="Content Placeholder 2">
            <a:extLst>
              <a:ext uri="{FF2B5EF4-FFF2-40B4-BE49-F238E27FC236}">
                <a16:creationId xmlns:a16="http://schemas.microsoft.com/office/drawing/2014/main" id="{1405428C-371A-5CF6-B584-B154EE2CFF94}"/>
              </a:ext>
            </a:extLst>
          </p:cNvPr>
          <p:cNvSpPr>
            <a:spLocks noGrp="1"/>
          </p:cNvSpPr>
          <p:nvPr>
            <p:ph idx="1"/>
          </p:nvPr>
        </p:nvSpPr>
        <p:spPr>
          <a:xfrm>
            <a:off x="536860" y="1901331"/>
            <a:ext cx="8326489" cy="4574970"/>
          </a:xfrm>
        </p:spPr>
        <p:txBody>
          <a:bodyPr lIns="91440" tIns="45720" rIns="91440" bIns="45720" anchor="t"/>
          <a:lstStyle/>
          <a:p>
            <a:pPr marL="0" indent="0">
              <a:buNone/>
            </a:pPr>
            <a:r>
              <a:rPr lang="en-US" sz="2400" b="1">
                <a:latin typeface="Franklin Gothic Medium"/>
              </a:rPr>
              <a:t>Basic Food Employment &amp; Training (BFET) &amp; WorkFirst Programs</a:t>
            </a:r>
          </a:p>
          <a:p>
            <a:pPr indent="-285750">
              <a:buFont typeface="Arial"/>
              <a:buChar char="•"/>
            </a:pPr>
            <a:r>
              <a:rPr lang="en-US" sz="2000">
                <a:latin typeface="Franklin Gothic Book"/>
              </a:rPr>
              <a:t>Important Dates</a:t>
            </a:r>
          </a:p>
          <a:p>
            <a:pPr lvl="1">
              <a:buFont typeface="Courier New" panose="020B0604020202020204" pitchFamily="34" charset="0"/>
              <a:buChar char="o"/>
            </a:pPr>
            <a:r>
              <a:rPr lang="en-US" sz="1600">
                <a:latin typeface="Franklin Gothic Book"/>
              </a:rPr>
              <a:t>10/30 - BFET FFY27 Final Invoice Due, WorkFirst September Invoice Due</a:t>
            </a:r>
            <a:endParaRPr lang="en-US" sz="1600"/>
          </a:p>
          <a:p>
            <a:pPr lvl="1">
              <a:buFont typeface="Courier New" panose="020B0604020202020204" pitchFamily="34" charset="0"/>
              <a:buChar char="o"/>
            </a:pPr>
            <a:r>
              <a:rPr lang="en-US" sz="1600">
                <a:latin typeface="Franklin Gothic Book"/>
              </a:rPr>
              <a:t>10/30 - BFET and WF Fall Quarter Funding Survey Due</a:t>
            </a:r>
          </a:p>
          <a:p>
            <a:pPr lvl="1">
              <a:buFont typeface="Courier New" panose="020B0604020202020204" pitchFamily="34" charset="0"/>
              <a:buChar char="o"/>
            </a:pPr>
            <a:r>
              <a:rPr lang="en-US" sz="1600">
                <a:latin typeface="Franklin Gothic Book"/>
              </a:rPr>
              <a:t>11/4 - Student Support Programs Coffee Chat</a:t>
            </a:r>
          </a:p>
          <a:p>
            <a:pPr indent="-285750">
              <a:buFont typeface="Arial"/>
              <a:buChar char="•"/>
            </a:pPr>
            <a:r>
              <a:rPr lang="en-US" sz="2000">
                <a:latin typeface="Franklin Gothic Book"/>
              </a:rPr>
              <a:t>Fiscal &amp; Program Monitoring </a:t>
            </a:r>
          </a:p>
          <a:p>
            <a:pPr marL="971550" lvl="1" indent="-285750">
              <a:buFont typeface="Courier New"/>
              <a:buChar char="o"/>
            </a:pPr>
            <a:r>
              <a:rPr lang="en-US" sz="1600">
                <a:latin typeface="Franklin Gothic Book"/>
              </a:rPr>
              <a:t>WorkFirst – November - February</a:t>
            </a:r>
          </a:p>
          <a:p>
            <a:pPr marL="971550" lvl="1" indent="-285750">
              <a:buFont typeface="Courier New"/>
              <a:buChar char="o"/>
            </a:pPr>
            <a:r>
              <a:rPr lang="en-US" sz="1600">
                <a:latin typeface="Franklin Gothic Book"/>
              </a:rPr>
              <a:t>BFET - February – July</a:t>
            </a:r>
            <a:endParaRPr lang="en-US" sz="1600"/>
          </a:p>
          <a:p>
            <a:pPr indent="0">
              <a:buNone/>
            </a:pPr>
            <a:r>
              <a:rPr lang="en-US" sz="2000">
                <a:latin typeface="Franklin Gothic Book"/>
              </a:rPr>
              <a:t>Program Updates</a:t>
            </a:r>
          </a:p>
          <a:p>
            <a:pPr marL="971550" lvl="1" indent="-285750">
              <a:buFont typeface="Courier New,monospace"/>
              <a:buChar char="o"/>
            </a:pPr>
            <a:r>
              <a:rPr lang="en-US" sz="1600">
                <a:latin typeface="Franklin Gothic Book"/>
              </a:rPr>
              <a:t>10/1 - Welcome Yesenia Lopez, BFET Program Administrator (First Day)</a:t>
            </a:r>
          </a:p>
          <a:p>
            <a:pPr marL="971550" lvl="1" indent="-285750">
              <a:buFont typeface="Courier New,monospace"/>
              <a:buChar char="o"/>
            </a:pPr>
            <a:r>
              <a:rPr lang="en-US" sz="1600">
                <a:latin typeface="Franklin Gothic Book"/>
              </a:rPr>
              <a:t>10/16 - Welcome Austin Gillihan, WorkFirst Program Administrator (First Day)</a:t>
            </a:r>
            <a:endParaRPr lang="en-US" sz="1600"/>
          </a:p>
          <a:p>
            <a:pPr lvl="1" indent="0">
              <a:buNone/>
            </a:pPr>
            <a:endParaRPr lang="en-US" sz="1600">
              <a:latin typeface="Franklin Gothic Book"/>
            </a:endParaRPr>
          </a:p>
          <a:p>
            <a:pPr marL="514350">
              <a:buFont typeface="Arial"/>
              <a:buChar char="•"/>
            </a:pPr>
            <a:endParaRPr lang="en-US" sz="2000">
              <a:latin typeface="Franklin Gothic Book"/>
            </a:endParaRPr>
          </a:p>
          <a:p>
            <a:pPr indent="0">
              <a:buNone/>
            </a:pPr>
            <a:endParaRPr lang="en-US" sz="2000">
              <a:latin typeface="Franklin Gothic Book"/>
            </a:endParaRPr>
          </a:p>
        </p:txBody>
      </p:sp>
      <p:sp>
        <p:nvSpPr>
          <p:cNvPr id="4" name="Slide Number Placeholder 3">
            <a:extLst>
              <a:ext uri="{FF2B5EF4-FFF2-40B4-BE49-F238E27FC236}">
                <a16:creationId xmlns:a16="http://schemas.microsoft.com/office/drawing/2014/main" id="{54D75D66-A394-41D4-4994-EAD0AB0659E7}"/>
              </a:ext>
            </a:extLst>
          </p:cNvPr>
          <p:cNvSpPr>
            <a:spLocks noGrp="1"/>
          </p:cNvSpPr>
          <p:nvPr>
            <p:ph type="sldNum" sz="quarter" idx="12"/>
          </p:nvPr>
        </p:nvSpPr>
        <p:spPr/>
        <p:txBody>
          <a:bodyPr/>
          <a:lstStyle/>
          <a:p>
            <a:fld id="{DEE5BC03-7CE3-4FE3-BC0A-0ACCA8AC1F24}" type="slidenum">
              <a:rPr lang="en-US" smtClean="0"/>
              <a:pPr/>
              <a:t>21</a:t>
            </a:fld>
            <a:endParaRPr lang="en-US"/>
          </a:p>
        </p:txBody>
      </p:sp>
    </p:spTree>
    <p:extLst>
      <p:ext uri="{BB962C8B-B14F-4D97-AF65-F5344CB8AC3E}">
        <p14:creationId xmlns:p14="http://schemas.microsoft.com/office/powerpoint/2010/main" val="20403340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14B4B-794F-7DE5-778B-2EF625FC5E66}"/>
              </a:ext>
            </a:extLst>
          </p:cNvPr>
          <p:cNvSpPr>
            <a:spLocks noGrp="1"/>
          </p:cNvSpPr>
          <p:nvPr>
            <p:ph type="title"/>
          </p:nvPr>
        </p:nvSpPr>
        <p:spPr/>
        <p:txBody>
          <a:bodyPr lIns="91440" tIns="45720" rIns="91440" bIns="45720" anchor="t"/>
          <a:lstStyle/>
          <a:p>
            <a:r>
              <a:rPr lang="en-US"/>
              <a:t>Program &amp; Grant updates</a:t>
            </a:r>
          </a:p>
        </p:txBody>
      </p:sp>
      <p:sp>
        <p:nvSpPr>
          <p:cNvPr id="3" name="Content Placeholder 2">
            <a:extLst>
              <a:ext uri="{FF2B5EF4-FFF2-40B4-BE49-F238E27FC236}">
                <a16:creationId xmlns:a16="http://schemas.microsoft.com/office/drawing/2014/main" id="{403595D2-7991-11E7-A7FD-6FB20B98C882}"/>
              </a:ext>
            </a:extLst>
          </p:cNvPr>
          <p:cNvSpPr>
            <a:spLocks noGrp="1"/>
          </p:cNvSpPr>
          <p:nvPr>
            <p:ph idx="1"/>
          </p:nvPr>
        </p:nvSpPr>
        <p:spPr>
          <a:xfrm>
            <a:off x="536860" y="2300137"/>
            <a:ext cx="8336975" cy="3872064"/>
          </a:xfrm>
        </p:spPr>
        <p:txBody>
          <a:bodyPr lIns="91440" tIns="45720" rIns="91440" bIns="45720" anchor="t"/>
          <a:lstStyle/>
          <a:p>
            <a:pPr marL="0" indent="0">
              <a:buNone/>
            </a:pPr>
            <a:r>
              <a:rPr lang="en-US" b="1"/>
              <a:t>Opportunity Grant Program </a:t>
            </a:r>
          </a:p>
          <a:p>
            <a:r>
              <a:rPr lang="en-US" sz="2000"/>
              <a:t>Fall Funding Survey Due 10/30</a:t>
            </a:r>
            <a:endParaRPr lang="en-US"/>
          </a:p>
          <a:p>
            <a:pPr lvl="1">
              <a:buFont typeface="Courier New,monospace" panose="020B0604020202020204" pitchFamily="34" charset="0"/>
              <a:buChar char="o"/>
            </a:pPr>
            <a:r>
              <a:rPr lang="en-US" sz="1600"/>
              <a:t>Note the change to Microsoft Forms</a:t>
            </a:r>
          </a:p>
          <a:p>
            <a:r>
              <a:rPr lang="en-US" sz="2000"/>
              <a:t>OG Student Group</a:t>
            </a:r>
          </a:p>
          <a:p>
            <a:pPr lvl="1">
              <a:buFont typeface="Courier New,monospace" panose="020B0604020202020204" pitchFamily="34" charset="0"/>
              <a:buChar char="o"/>
            </a:pPr>
            <a:r>
              <a:rPr lang="en-US" sz="1600"/>
              <a:t>Went into effect Summer Quarter 2026 </a:t>
            </a:r>
          </a:p>
          <a:p>
            <a:pPr lvl="2">
              <a:buFont typeface="Wingdings" panose="020B0604020202020204" pitchFamily="34" charset="0"/>
              <a:buChar char="§"/>
            </a:pPr>
            <a:r>
              <a:rPr lang="en-US" sz="1200"/>
              <a:t>OG student group definition finalized and added to Coding Manual</a:t>
            </a:r>
            <a:endParaRPr lang="en-US"/>
          </a:p>
          <a:p>
            <a:pPr lvl="1">
              <a:buFont typeface="Courier New,monospace" panose="020B0604020202020204" pitchFamily="34" charset="0"/>
              <a:buChar char="o"/>
            </a:pPr>
            <a:r>
              <a:rPr lang="en-US" sz="1600"/>
              <a:t>Standardize queries, reporting, year-to-year comparison </a:t>
            </a:r>
          </a:p>
          <a:p>
            <a:r>
              <a:rPr lang="en-US" sz="2000"/>
              <a:t>OG Engagement and Coordination</a:t>
            </a:r>
          </a:p>
          <a:p>
            <a:pPr lvl="1">
              <a:buFont typeface="Courier New,monospace" panose="020B0604020202020204" pitchFamily="34" charset="0"/>
              <a:buChar char="o"/>
            </a:pPr>
            <a:r>
              <a:rPr lang="en-US" sz="1600"/>
              <a:t>Announcement shared via Canvas on the week of 10/5</a:t>
            </a:r>
            <a:endParaRPr lang="en-US"/>
          </a:p>
          <a:p>
            <a:pPr lvl="1">
              <a:buFont typeface="Courier New,monospace" panose="020B0604020202020204" pitchFamily="34" charset="0"/>
              <a:buChar char="o"/>
            </a:pPr>
            <a:r>
              <a:rPr lang="en-US" sz="1600"/>
              <a:t>Focused on bringing together OG administrators across the system to support coordination, information sharing, and consistent implementation</a:t>
            </a:r>
          </a:p>
          <a:p>
            <a:endParaRPr lang="en-US" sz="2000"/>
          </a:p>
        </p:txBody>
      </p:sp>
      <p:sp>
        <p:nvSpPr>
          <p:cNvPr id="4" name="Slide Number Placeholder 3">
            <a:extLst>
              <a:ext uri="{FF2B5EF4-FFF2-40B4-BE49-F238E27FC236}">
                <a16:creationId xmlns:a16="http://schemas.microsoft.com/office/drawing/2014/main" id="{7B4F846C-DCA0-CF3B-C198-C67D716C7869}"/>
              </a:ext>
            </a:extLst>
          </p:cNvPr>
          <p:cNvSpPr>
            <a:spLocks noGrp="1"/>
          </p:cNvSpPr>
          <p:nvPr>
            <p:ph type="sldNum" sz="quarter" idx="12"/>
          </p:nvPr>
        </p:nvSpPr>
        <p:spPr/>
        <p:txBody>
          <a:bodyPr/>
          <a:lstStyle/>
          <a:p>
            <a:fld id="{DEE5BC03-7CE3-4FE3-BC0A-0ACCA8AC1F24}" type="slidenum">
              <a:rPr lang="en-US" smtClean="0"/>
              <a:pPr/>
              <a:t>22</a:t>
            </a:fld>
            <a:endParaRPr lang="en-US"/>
          </a:p>
        </p:txBody>
      </p:sp>
    </p:spTree>
    <p:extLst>
      <p:ext uri="{BB962C8B-B14F-4D97-AF65-F5344CB8AC3E}">
        <p14:creationId xmlns:p14="http://schemas.microsoft.com/office/powerpoint/2010/main" val="29642791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4C182-CA70-F7B5-FBA3-FC9CD4574390}"/>
              </a:ext>
            </a:extLst>
          </p:cNvPr>
          <p:cNvSpPr>
            <a:spLocks noGrp="1"/>
          </p:cNvSpPr>
          <p:nvPr>
            <p:ph type="title"/>
          </p:nvPr>
        </p:nvSpPr>
        <p:spPr>
          <a:xfrm>
            <a:off x="526374" y="1466046"/>
            <a:ext cx="8336975" cy="797070"/>
          </a:xfrm>
        </p:spPr>
        <p:txBody>
          <a:bodyPr lIns="91440" tIns="45720" rIns="91440" bIns="45720" anchor="t"/>
          <a:lstStyle/>
          <a:p>
            <a:r>
              <a:rPr lang="en-US" sz="3600"/>
              <a:t>Program &amp; Grant Updates</a:t>
            </a:r>
          </a:p>
        </p:txBody>
      </p:sp>
      <p:sp>
        <p:nvSpPr>
          <p:cNvPr id="3" name="Content Placeholder 2">
            <a:extLst>
              <a:ext uri="{FF2B5EF4-FFF2-40B4-BE49-F238E27FC236}">
                <a16:creationId xmlns:a16="http://schemas.microsoft.com/office/drawing/2014/main" id="{D13D2644-C4F2-6662-929B-D3985B1BFD1E}"/>
              </a:ext>
            </a:extLst>
          </p:cNvPr>
          <p:cNvSpPr>
            <a:spLocks noGrp="1"/>
          </p:cNvSpPr>
          <p:nvPr>
            <p:ph idx="1"/>
          </p:nvPr>
        </p:nvSpPr>
        <p:spPr>
          <a:xfrm>
            <a:off x="527133" y="2142781"/>
            <a:ext cx="8336975" cy="4029420"/>
          </a:xfrm>
        </p:spPr>
        <p:txBody>
          <a:bodyPr lIns="91440" tIns="45720" rIns="91440" bIns="45720" anchor="t"/>
          <a:lstStyle/>
          <a:p>
            <a:pPr marL="0" indent="0">
              <a:buNone/>
            </a:pPr>
            <a:r>
              <a:rPr lang="en-US" sz="2400" b="1">
                <a:latin typeface="Franklin Gothic Medium"/>
              </a:rPr>
              <a:t>Student Emergency Assistance Grants and Supporting Students Experiencing Homelessness Program</a:t>
            </a:r>
            <a:endParaRPr lang="en-US" sz="2400">
              <a:latin typeface="Franklin Gothic Medium"/>
            </a:endParaRPr>
          </a:p>
          <a:p>
            <a:r>
              <a:rPr lang="en-US" sz="2000">
                <a:ea typeface="+mn-lt"/>
                <a:cs typeface="+mn-lt"/>
              </a:rPr>
              <a:t>Fiscal Year 26 final expenditures showed the following:</a:t>
            </a:r>
            <a:endParaRPr lang="en-US" sz="2000" b="1">
              <a:latin typeface="Franklin Gothic Book"/>
            </a:endParaRPr>
          </a:p>
          <a:p>
            <a:pPr lvl="1">
              <a:buFont typeface="Courier New" panose="020B0604020202020204" pitchFamily="34" charset="0"/>
              <a:buChar char="o"/>
            </a:pPr>
            <a:r>
              <a:rPr lang="en-US" sz="1600">
                <a:ea typeface="+mn-lt"/>
                <a:cs typeface="+mn-lt"/>
              </a:rPr>
              <a:t>SEAG had about 33K unexpended (0.7% of total 4,750,000 in funding)</a:t>
            </a:r>
            <a:endParaRPr lang="en-US"/>
          </a:p>
          <a:p>
            <a:pPr lvl="1">
              <a:buFont typeface="Courier New" panose="020B0604020202020204" pitchFamily="34" charset="0"/>
              <a:buChar char="o"/>
            </a:pPr>
            <a:r>
              <a:rPr lang="en-US" sz="1600">
                <a:ea typeface="+mn-lt"/>
                <a:cs typeface="+mn-lt"/>
              </a:rPr>
              <a:t>SSEH had about 40K unexpended (1.1% of total 3,718,000 in funding)</a:t>
            </a:r>
            <a:endParaRPr lang="en-US"/>
          </a:p>
          <a:p>
            <a:r>
              <a:rPr lang="en-US" sz="2000">
                <a:ea typeface="+mn-lt"/>
                <a:cs typeface="+mn-lt"/>
              </a:rPr>
              <a:t>With the final 4 colleges (Big Bend, Cascadia, Whatcom, and Yakima Valley) launching their SEAG programs this year (FY27); we now have all 34 colleges participating in BOTH SEAG and SSEH!</a:t>
            </a:r>
            <a:endParaRPr lang="en-US"/>
          </a:p>
          <a:p>
            <a:r>
              <a:rPr lang="en-US" sz="2000">
                <a:ea typeface="+mn-lt"/>
                <a:cs typeface="+mn-lt"/>
              </a:rPr>
              <a:t>Enrollments (most recent 2 quarters)</a:t>
            </a:r>
            <a:endParaRPr lang="en-US"/>
          </a:p>
          <a:p>
            <a:pPr lvl="1">
              <a:buFont typeface="Courier New" panose="020B0604020202020204" pitchFamily="34" charset="0"/>
              <a:buChar char="o"/>
            </a:pPr>
            <a:r>
              <a:rPr lang="en-US" sz="1600">
                <a:ea typeface="+mn-lt"/>
                <a:cs typeface="+mn-lt"/>
              </a:rPr>
              <a:t>SEAG Spring 26, 1986 students awarded; up 14% over Spring 25</a:t>
            </a:r>
            <a:endParaRPr lang="en-US"/>
          </a:p>
          <a:p>
            <a:pPr lvl="1">
              <a:buFont typeface="Courier New" panose="020B0604020202020204" pitchFamily="34" charset="0"/>
              <a:buChar char="o"/>
            </a:pPr>
            <a:r>
              <a:rPr lang="en-US" sz="1600">
                <a:ea typeface="+mn-lt"/>
                <a:cs typeface="+mn-lt"/>
              </a:rPr>
              <a:t>SEAG Summer 26, 837 student awarded; down 4% compared to Summer 25</a:t>
            </a:r>
            <a:endParaRPr lang="en-US"/>
          </a:p>
          <a:p>
            <a:pPr lvl="1">
              <a:buFont typeface="Courier New" panose="020B0604020202020204" pitchFamily="34" charset="0"/>
              <a:buChar char="o"/>
            </a:pPr>
            <a:r>
              <a:rPr lang="en-US" sz="1600">
                <a:ea typeface="+mn-lt"/>
                <a:cs typeface="+mn-lt"/>
              </a:rPr>
              <a:t>SSEH Spring 26, 2643 students supported; up 20% over Spring 25</a:t>
            </a:r>
            <a:endParaRPr lang="en-US"/>
          </a:p>
          <a:p>
            <a:pPr lvl="1">
              <a:buFont typeface="Courier New" panose="020B0604020202020204" pitchFamily="34" charset="0"/>
              <a:buChar char="o"/>
            </a:pPr>
            <a:r>
              <a:rPr lang="en-US" sz="1600">
                <a:ea typeface="+mn-lt"/>
                <a:cs typeface="+mn-lt"/>
              </a:rPr>
              <a:t>SSEH Summer 26, 1315 students supported; up 17% over Summer 25</a:t>
            </a:r>
            <a:endParaRPr lang="en-US"/>
          </a:p>
          <a:p>
            <a:endParaRPr lang="en-US" sz="2000">
              <a:latin typeface="Franklin Gothic Book"/>
            </a:endParaRPr>
          </a:p>
          <a:p>
            <a:endParaRPr lang="en-US" sz="2400" b="1">
              <a:latin typeface="Franklin Gothic Medium"/>
            </a:endParaRPr>
          </a:p>
        </p:txBody>
      </p:sp>
      <p:sp>
        <p:nvSpPr>
          <p:cNvPr id="4" name="Slide Number Placeholder 3">
            <a:extLst>
              <a:ext uri="{FF2B5EF4-FFF2-40B4-BE49-F238E27FC236}">
                <a16:creationId xmlns:a16="http://schemas.microsoft.com/office/drawing/2014/main" id="{C36CEE0B-5C5C-61F6-8512-3AD5822EB84A}"/>
              </a:ext>
            </a:extLst>
          </p:cNvPr>
          <p:cNvSpPr>
            <a:spLocks noGrp="1"/>
          </p:cNvSpPr>
          <p:nvPr>
            <p:ph type="sldNum" sz="quarter" idx="12"/>
          </p:nvPr>
        </p:nvSpPr>
        <p:spPr/>
        <p:txBody>
          <a:bodyPr/>
          <a:lstStyle/>
          <a:p>
            <a:fld id="{DEE5BC03-7CE3-4FE3-BC0A-0ACCA8AC1F24}" type="slidenum">
              <a:rPr lang="en-US" smtClean="0"/>
              <a:pPr/>
              <a:t>23</a:t>
            </a:fld>
            <a:endParaRPr lang="en-US"/>
          </a:p>
        </p:txBody>
      </p:sp>
    </p:spTree>
    <p:extLst>
      <p:ext uri="{BB962C8B-B14F-4D97-AF65-F5344CB8AC3E}">
        <p14:creationId xmlns:p14="http://schemas.microsoft.com/office/powerpoint/2010/main" val="8452046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919D0-F082-7650-8353-2C430A38CBAF}"/>
              </a:ext>
            </a:extLst>
          </p:cNvPr>
          <p:cNvSpPr>
            <a:spLocks noGrp="1"/>
          </p:cNvSpPr>
          <p:nvPr>
            <p:ph type="title"/>
          </p:nvPr>
        </p:nvSpPr>
        <p:spPr>
          <a:xfrm>
            <a:off x="536860" y="1306980"/>
            <a:ext cx="8336975" cy="797070"/>
          </a:xfrm>
        </p:spPr>
        <p:txBody>
          <a:bodyPr lIns="91440" tIns="45720" rIns="91440" bIns="45720" anchor="t"/>
          <a:lstStyle/>
          <a:p>
            <a:r>
              <a:rPr lang="en-US"/>
              <a:t>What's The 26-27 </a:t>
            </a:r>
            <a:r>
              <a:rPr lang="en-US" err="1"/>
              <a:t>Happs</a:t>
            </a:r>
            <a:r>
              <a:rPr lang="en-US"/>
              <a:t> in SSP</a:t>
            </a:r>
          </a:p>
        </p:txBody>
      </p:sp>
      <p:sp>
        <p:nvSpPr>
          <p:cNvPr id="3" name="Content Placeholder 2">
            <a:extLst>
              <a:ext uri="{FF2B5EF4-FFF2-40B4-BE49-F238E27FC236}">
                <a16:creationId xmlns:a16="http://schemas.microsoft.com/office/drawing/2014/main" id="{A0C51F54-EB74-3289-F5E1-38F3A7D43435}"/>
              </a:ext>
            </a:extLst>
          </p:cNvPr>
          <p:cNvSpPr>
            <a:spLocks noGrp="1"/>
          </p:cNvSpPr>
          <p:nvPr>
            <p:ph idx="1"/>
          </p:nvPr>
        </p:nvSpPr>
        <p:spPr>
          <a:xfrm>
            <a:off x="536860" y="2238460"/>
            <a:ext cx="8348018" cy="3933741"/>
          </a:xfrm>
        </p:spPr>
        <p:txBody>
          <a:bodyPr lIns="91440" tIns="45720" rIns="91440" bIns="45720" anchor="t"/>
          <a:lstStyle/>
          <a:p>
            <a:r>
              <a:rPr lang="en-US" sz="1800"/>
              <a:t>Basic Needs Awareness Week (Nov 15-21)</a:t>
            </a:r>
          </a:p>
          <a:p>
            <a:pPr lvl="1">
              <a:buFont typeface="Courier New" panose="020B0604020202020204" pitchFamily="34" charset="0"/>
              <a:buChar char="o"/>
            </a:pPr>
            <a:r>
              <a:rPr lang="en-US" sz="1600"/>
              <a:t>Raise awareness, reduce stigma, generate donations &amp; resources, connect students to supports, etc. </a:t>
            </a:r>
          </a:p>
          <a:p>
            <a:pPr lvl="1">
              <a:buFont typeface="Courier New" panose="020B0604020202020204" pitchFamily="34" charset="0"/>
              <a:buChar char="o"/>
            </a:pPr>
            <a:r>
              <a:rPr lang="en-US" sz="1600"/>
              <a:t>PSBN is seeking proclamation from Gov. Ferguson</a:t>
            </a:r>
          </a:p>
          <a:p>
            <a:r>
              <a:rPr lang="en-US" sz="1800"/>
              <a:t>Cross-Sector Work Groups</a:t>
            </a:r>
          </a:p>
          <a:p>
            <a:pPr lvl="1">
              <a:buFont typeface="Courier New" panose="020B0604020202020204" pitchFamily="34" charset="0"/>
              <a:buChar char="o"/>
            </a:pPr>
            <a:r>
              <a:rPr lang="en-US" sz="1600"/>
              <a:t>Student Parent Data (Sept – Jan)</a:t>
            </a:r>
          </a:p>
          <a:p>
            <a:pPr lvl="1">
              <a:buFont typeface="Courier New" panose="020B0604020202020204" pitchFamily="34" charset="0"/>
              <a:buChar char="o"/>
            </a:pPr>
            <a:r>
              <a:rPr lang="en-US" sz="1600"/>
              <a:t>Student Parent Campus Practices (Sept – Jan) </a:t>
            </a:r>
          </a:p>
          <a:p>
            <a:pPr lvl="1">
              <a:buFont typeface="Courier New" panose="020B0604020202020204" pitchFamily="34" charset="0"/>
              <a:buChar char="o"/>
            </a:pPr>
            <a:r>
              <a:rPr lang="en-US" sz="1600"/>
              <a:t>PS Basic Needs Strategy (Oct – Jan)</a:t>
            </a:r>
          </a:p>
          <a:p>
            <a:pPr lvl="1">
              <a:buFont typeface="Courier New" panose="020B0604020202020204" pitchFamily="34" charset="0"/>
              <a:buChar char="o"/>
            </a:pPr>
            <a:r>
              <a:rPr lang="en-US" sz="1600"/>
              <a:t>Navigation 2.0 Cohort (Jan – June)</a:t>
            </a:r>
          </a:p>
          <a:p>
            <a:r>
              <a:rPr lang="en-US" sz="1800"/>
              <a:t>In Progress</a:t>
            </a:r>
            <a:endParaRPr lang="en-US"/>
          </a:p>
          <a:p>
            <a:pPr lvl="1">
              <a:buFont typeface="Courier New" panose="020B0604020202020204" pitchFamily="34" charset="0"/>
              <a:buChar char="o"/>
            </a:pPr>
            <a:r>
              <a:rPr lang="en-US" sz="1600"/>
              <a:t>WorkFirst Funding Formula and Tack Back</a:t>
            </a:r>
          </a:p>
          <a:p>
            <a:pPr lvl="1">
              <a:buFont typeface="Courier New" panose="020B0604020202020204" pitchFamily="34" charset="0"/>
              <a:buChar char="o"/>
            </a:pPr>
            <a:r>
              <a:rPr lang="en-US" sz="1600"/>
              <a:t>Benefits Navigation Data Collection</a:t>
            </a:r>
          </a:p>
          <a:p>
            <a:pPr lvl="1">
              <a:buFont typeface="Courier New" panose="020B0604020202020204" pitchFamily="34" charset="0"/>
              <a:buChar char="o"/>
            </a:pPr>
            <a:r>
              <a:rPr lang="en-US" sz="1600"/>
              <a:t>AA-DTA and BAS for BFET</a:t>
            </a:r>
          </a:p>
          <a:p>
            <a:pPr lvl="1">
              <a:buFont typeface="Courier New" panose="020B0604020202020204" pitchFamily="34" charset="0"/>
              <a:buChar char="o"/>
            </a:pPr>
            <a:r>
              <a:rPr lang="en-US" sz="1600"/>
              <a:t>BFET &amp; WF Application/Grant Process</a:t>
            </a:r>
          </a:p>
          <a:p>
            <a:pPr lvl="1">
              <a:buFont typeface="Courier New" panose="020B0604020202020204" pitchFamily="34" charset="0"/>
              <a:buChar char="o"/>
            </a:pPr>
            <a:r>
              <a:rPr lang="en-US" sz="1600"/>
              <a:t>Annual Expenditure &amp; Enrollment Trends </a:t>
            </a:r>
          </a:p>
        </p:txBody>
      </p:sp>
      <p:sp>
        <p:nvSpPr>
          <p:cNvPr id="4" name="Slide Number Placeholder 3">
            <a:extLst>
              <a:ext uri="{FF2B5EF4-FFF2-40B4-BE49-F238E27FC236}">
                <a16:creationId xmlns:a16="http://schemas.microsoft.com/office/drawing/2014/main" id="{CDABC633-6383-E5EC-B439-BB65494E741E}"/>
              </a:ext>
            </a:extLst>
          </p:cNvPr>
          <p:cNvSpPr>
            <a:spLocks noGrp="1"/>
          </p:cNvSpPr>
          <p:nvPr>
            <p:ph type="sldNum" sz="quarter" idx="12"/>
          </p:nvPr>
        </p:nvSpPr>
        <p:spPr/>
        <p:txBody>
          <a:bodyPr/>
          <a:lstStyle/>
          <a:p>
            <a:fld id="{DEE5BC03-7CE3-4FE3-BC0A-0ACCA8AC1F24}" type="slidenum">
              <a:rPr lang="en-US" smtClean="0"/>
              <a:pPr/>
              <a:t>24</a:t>
            </a:fld>
            <a:endParaRPr lang="en-US"/>
          </a:p>
        </p:txBody>
      </p:sp>
    </p:spTree>
    <p:extLst>
      <p:ext uri="{BB962C8B-B14F-4D97-AF65-F5344CB8AC3E}">
        <p14:creationId xmlns:p14="http://schemas.microsoft.com/office/powerpoint/2010/main" val="1841012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593D2-F6CE-4AE6-8BC5-93686BD3C6EE}"/>
              </a:ext>
            </a:extLst>
          </p:cNvPr>
          <p:cNvSpPr>
            <a:spLocks noGrp="1"/>
          </p:cNvSpPr>
          <p:nvPr>
            <p:ph type="title"/>
          </p:nvPr>
        </p:nvSpPr>
        <p:spPr>
          <a:xfrm>
            <a:off x="536860" y="1355383"/>
            <a:ext cx="8336975" cy="503067"/>
          </a:xfrm>
        </p:spPr>
        <p:txBody>
          <a:bodyPr/>
          <a:lstStyle/>
          <a:p>
            <a:r>
              <a:rPr lang="en-US" sz="3200" b="1">
                <a:latin typeface="Franklin Gothic Book" panose="020B0503020102020204" pitchFamily="34" charset="0"/>
              </a:rPr>
              <a:t>Industry Demand</a:t>
            </a:r>
            <a:endParaRPr lang="en-US" sz="3200"/>
          </a:p>
        </p:txBody>
      </p:sp>
      <p:sp>
        <p:nvSpPr>
          <p:cNvPr id="3" name="Content Placeholder 2">
            <a:extLst>
              <a:ext uri="{FF2B5EF4-FFF2-40B4-BE49-F238E27FC236}">
                <a16:creationId xmlns:a16="http://schemas.microsoft.com/office/drawing/2014/main" id="{01B0B806-200F-4863-920F-16A5FBA1CF1C}"/>
              </a:ext>
            </a:extLst>
          </p:cNvPr>
          <p:cNvSpPr>
            <a:spLocks noGrp="1"/>
          </p:cNvSpPr>
          <p:nvPr>
            <p:ph idx="1"/>
          </p:nvPr>
        </p:nvSpPr>
        <p:spPr>
          <a:xfrm>
            <a:off x="536860" y="2143125"/>
            <a:ext cx="8336975" cy="4408800"/>
          </a:xfrm>
        </p:spPr>
        <p:txBody>
          <a:bodyPr lIns="91440" tIns="45720" rIns="91440" bIns="45720" anchor="t"/>
          <a:lstStyle/>
          <a:p>
            <a:pPr marL="0" indent="0">
              <a:buNone/>
            </a:pPr>
            <a:r>
              <a:rPr lang="en-US" sz="2000" b="1">
                <a:latin typeface="Franklin Gothic Book"/>
              </a:rPr>
              <a:t>Industry Demand: </a:t>
            </a:r>
            <a:r>
              <a:rPr lang="en-US" sz="2000">
                <a:latin typeface="Franklin Gothic Book"/>
              </a:rPr>
              <a:t>Meets the needs of industries, employers, and incumbent workers.</a:t>
            </a:r>
          </a:p>
          <a:p>
            <a:r>
              <a:rPr lang="en-US" sz="2000"/>
              <a:t>Team Members: </a:t>
            </a:r>
          </a:p>
          <a:p>
            <a:pPr lvl="1"/>
            <a:r>
              <a:rPr lang="en-US" sz="2000"/>
              <a:t>Megan Haper, Program Admin: </a:t>
            </a:r>
            <a:r>
              <a:rPr lang="en-US" sz="2000">
                <a:hlinkClick r:id="rId2"/>
              </a:rPr>
              <a:t>mharper@sbctc.edu</a:t>
            </a:r>
            <a:r>
              <a:rPr lang="en-US" sz="2000"/>
              <a:t> </a:t>
            </a:r>
            <a:endParaRPr lang="en-US" sz="2000" u="sng"/>
          </a:p>
          <a:p>
            <a:pPr lvl="1" fontAlgn="base"/>
            <a:r>
              <a:rPr lang="en-US" sz="2000"/>
              <a:t>Vicky Chungtuyco, Ed Program Coordinator</a:t>
            </a:r>
            <a:r>
              <a:rPr lang="en-US" sz="2000">
                <a:solidFill>
                  <a:schemeClr val="accent6">
                    <a:lumMod val="76000"/>
                  </a:schemeClr>
                </a:solidFill>
              </a:rPr>
              <a:t>:</a:t>
            </a:r>
            <a:r>
              <a:rPr lang="en-US" sz="2000">
                <a:solidFill>
                  <a:srgbClr val="000000"/>
                </a:solidFill>
              </a:rPr>
              <a:t> </a:t>
            </a:r>
            <a:r>
              <a:rPr lang="en-US" sz="2000">
                <a:hlinkClick r:id="rId3"/>
              </a:rPr>
              <a:t>vchungtuyco@sbctc.edu</a:t>
            </a:r>
            <a:endParaRPr lang="en-US" sz="2000"/>
          </a:p>
          <a:p>
            <a:pPr marL="0" indent="0">
              <a:buNone/>
            </a:pPr>
            <a:r>
              <a:rPr lang="en-US" sz="2000" b="1">
                <a:latin typeface="Franklin Gothic Book"/>
              </a:rPr>
              <a:t>Programs</a:t>
            </a:r>
            <a:r>
              <a:rPr lang="en-US" sz="2000">
                <a:latin typeface="Franklin Gothic Book"/>
              </a:rPr>
              <a:t>:</a:t>
            </a:r>
            <a:endParaRPr lang="en-US" sz="2000"/>
          </a:p>
        </p:txBody>
      </p:sp>
      <p:sp>
        <p:nvSpPr>
          <p:cNvPr id="4" name="Slide Number Placeholder 3">
            <a:extLst>
              <a:ext uri="{FF2B5EF4-FFF2-40B4-BE49-F238E27FC236}">
                <a16:creationId xmlns:a16="http://schemas.microsoft.com/office/drawing/2014/main" id="{2AFD884C-76CE-41F4-928F-9E32EEF1E571}"/>
              </a:ext>
            </a:extLst>
          </p:cNvPr>
          <p:cNvSpPr>
            <a:spLocks noGrp="1"/>
          </p:cNvSpPr>
          <p:nvPr>
            <p:ph type="sldNum" sz="quarter" idx="12"/>
          </p:nvPr>
        </p:nvSpPr>
        <p:spPr/>
        <p:txBody>
          <a:bodyPr/>
          <a:lstStyle/>
          <a:p>
            <a:fld id="{DEE5BC03-7CE3-4FE3-BC0A-0ACCA8AC1F24}" type="slidenum">
              <a:rPr lang="en-US" smtClean="0"/>
              <a:pPr/>
              <a:t>25</a:t>
            </a:fld>
            <a:endParaRPr lang="en-US"/>
          </a:p>
        </p:txBody>
      </p:sp>
      <p:graphicFrame>
        <p:nvGraphicFramePr>
          <p:cNvPr id="5" name="Table 4">
            <a:extLst>
              <a:ext uri="{FF2B5EF4-FFF2-40B4-BE49-F238E27FC236}">
                <a16:creationId xmlns:a16="http://schemas.microsoft.com/office/drawing/2014/main" id="{4A4A4212-F4BE-4268-AFD9-67EDB0FDC5C5}"/>
              </a:ext>
            </a:extLst>
          </p:cNvPr>
          <p:cNvGraphicFramePr>
            <a:graphicFrameLocks noGrp="1"/>
          </p:cNvGraphicFramePr>
          <p:nvPr>
            <p:extLst>
              <p:ext uri="{D42A27DB-BD31-4B8C-83A1-F6EECF244321}">
                <p14:modId xmlns:p14="http://schemas.microsoft.com/office/powerpoint/2010/main" val="1483868307"/>
              </p:ext>
            </p:extLst>
          </p:nvPr>
        </p:nvGraphicFramePr>
        <p:xfrm>
          <a:off x="681805" y="4348848"/>
          <a:ext cx="8046720" cy="1463040"/>
        </p:xfrm>
        <a:graphic>
          <a:graphicData uri="http://schemas.openxmlformats.org/drawingml/2006/table">
            <a:tbl>
              <a:tblPr firstRow="1" bandRow="1">
                <a:tableStyleId>{5C22544A-7EE6-4342-B048-85BDC9FD1C3A}</a:tableStyleId>
              </a:tblPr>
              <a:tblGrid>
                <a:gridCol w="4023360">
                  <a:extLst>
                    <a:ext uri="{9D8B030D-6E8A-4147-A177-3AD203B41FA5}">
                      <a16:colId xmlns:a16="http://schemas.microsoft.com/office/drawing/2014/main" val="828185752"/>
                    </a:ext>
                  </a:extLst>
                </a:gridCol>
                <a:gridCol w="4023360">
                  <a:extLst>
                    <a:ext uri="{9D8B030D-6E8A-4147-A177-3AD203B41FA5}">
                      <a16:colId xmlns:a16="http://schemas.microsoft.com/office/drawing/2014/main" val="3126903809"/>
                    </a:ext>
                  </a:extLst>
                </a:gridCol>
              </a:tblGrid>
              <a:tr h="365760">
                <a:tc>
                  <a:txBody>
                    <a:bodyPr/>
                    <a:lstStyle/>
                    <a:p>
                      <a:pPr marL="257175" indent="-257175"/>
                      <a:r>
                        <a:rPr lang="en-US" sz="1400" b="0">
                          <a:solidFill>
                            <a:schemeClr val="tx1"/>
                          </a:solidFill>
                          <a:latin typeface="Franklin Gothic Book"/>
                        </a:rPr>
                        <a:t>Job Skills Program (JSP)</a:t>
                      </a:r>
                      <a:endParaRPr lang="en-US" sz="1400" b="0" i="0" u="none" strike="noStrike" noProof="0">
                        <a:solidFill>
                          <a:schemeClr val="tx1"/>
                        </a:solidFill>
                        <a:latin typeface="Franklin Gothic Book"/>
                      </a:endParaRPr>
                    </a:p>
                  </a:txBody>
                  <a:tcPr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1">
                        <a:lumMod val="20000"/>
                        <a:lumOff val="80000"/>
                      </a:schemeClr>
                    </a:solidFill>
                  </a:tcPr>
                </a:tc>
                <a:tc>
                  <a:txBody>
                    <a:bodyPr/>
                    <a:lstStyle/>
                    <a:p>
                      <a:pPr marL="257175" lvl="0" indent="-257175" algn="l">
                        <a:buNone/>
                      </a:pPr>
                      <a:r>
                        <a:rPr lang="en-US" sz="1400" b="0" i="0" u="none" strike="noStrike" kern="1200" noProof="0">
                          <a:solidFill>
                            <a:srgbClr val="003764"/>
                          </a:solidFill>
                          <a:latin typeface="Franklin Gothic Book"/>
                        </a:rPr>
                        <a:t>Continuing Education Council (CEC)</a:t>
                      </a:r>
                      <a:endParaRPr lang="en-US"/>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extLst>
                  <a:ext uri="{0D108BD9-81ED-4DB2-BD59-A6C34878D82A}">
                    <a16:rowId xmlns:a16="http://schemas.microsoft.com/office/drawing/2014/main" val="3201771501"/>
                  </a:ext>
                </a:extLst>
              </a:tr>
              <a:tr h="365760">
                <a:tc>
                  <a:txBody>
                    <a:bodyPr/>
                    <a:lstStyle/>
                    <a:p>
                      <a:pPr marL="257175" lvl="0" indent="-257175" algn="l">
                        <a:buNone/>
                      </a:pPr>
                      <a:r>
                        <a:rPr lang="en-US" sz="1400" b="0" i="0" u="none" strike="noStrike" kern="1200" noProof="0">
                          <a:solidFill>
                            <a:schemeClr val="tx1"/>
                          </a:solidFill>
                          <a:latin typeface="Franklin Gothic Book"/>
                        </a:rPr>
                        <a:t>Customized Training (CTP)</a:t>
                      </a:r>
                      <a:endParaRPr lang="en-US"/>
                    </a:p>
                  </a:txBody>
                  <a:tcPr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257175" lvl="0" indent="-257175">
                        <a:buNone/>
                      </a:pPr>
                      <a:r>
                        <a:rPr lang="en-US" sz="1400" b="0" i="0" u="none" strike="noStrike" noProof="0">
                          <a:solidFill>
                            <a:srgbClr val="003764"/>
                          </a:solidFill>
                          <a:latin typeface="Franklin Gothic Book"/>
                        </a:rPr>
                        <a:t>Economic Development</a:t>
                      </a:r>
                      <a:endParaRPr lang="en-US"/>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64393097"/>
                  </a:ext>
                </a:extLst>
              </a:tr>
              <a:tr h="365760">
                <a:tc>
                  <a:txBody>
                    <a:bodyPr/>
                    <a:lstStyle/>
                    <a:p>
                      <a:pPr marL="257175" lvl="0" indent="-257175">
                        <a:buNone/>
                      </a:pPr>
                      <a:r>
                        <a:rPr lang="en-US" sz="1400" b="0" i="0" u="none" strike="noStrike" noProof="0">
                          <a:solidFill>
                            <a:schemeClr val="dk1"/>
                          </a:solidFill>
                          <a:latin typeface="Franklin Gothic Book"/>
                        </a:rPr>
                        <a:t>Workforce Development Funds (WDF)</a:t>
                      </a:r>
                      <a:endParaRPr lang="en-US"/>
                    </a:p>
                  </a:txBody>
                  <a:tcPr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257175" lvl="0" indent="-257175">
                        <a:buNone/>
                      </a:pPr>
                      <a:r>
                        <a:rPr lang="en-US" sz="1400" b="0" i="0" u="none" strike="noStrike" noProof="0">
                          <a:solidFill>
                            <a:srgbClr val="003764"/>
                          </a:solidFill>
                          <a:latin typeface="Franklin Gothic Book"/>
                        </a:rPr>
                        <a:t>Business (AWBI) &amp; Labor (WSLC) Liaisons</a:t>
                      </a:r>
                      <a:endParaRPr lang="en-US"/>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513085842"/>
                  </a:ext>
                </a:extLst>
              </a:tr>
              <a:tr h="365760">
                <a:tc>
                  <a:txBody>
                    <a:bodyPr/>
                    <a:lstStyle/>
                    <a:p>
                      <a:pPr marL="257175" lvl="0" indent="-257175">
                        <a:buNone/>
                      </a:pPr>
                      <a:r>
                        <a:rPr lang="en-US" sz="1400" b="0" i="0" u="none" strike="noStrike" noProof="0">
                          <a:solidFill>
                            <a:schemeClr val="dk1"/>
                          </a:solidFill>
                          <a:latin typeface="Franklin Gothic Book"/>
                        </a:rPr>
                        <a:t>Invest in Washington</a:t>
                      </a:r>
                      <a:endParaRPr lang="en-US" sz="1400" b="0" i="0" u="none" strike="noStrike" noProof="0">
                        <a:solidFill>
                          <a:srgbClr val="003764"/>
                        </a:solidFill>
                        <a:latin typeface="Franklin Gothic Book"/>
                      </a:endParaRPr>
                    </a:p>
                  </a:txBody>
                  <a:tcPr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257175" marR="0" lvl="0" indent="-257175" algn="l" defTabSz="914400" rtl="0" eaLnBrk="1" fontAlgn="auto" latinLnBrk="0" hangingPunct="1">
                        <a:lnSpc>
                          <a:spcPct val="100000"/>
                        </a:lnSpc>
                        <a:spcBef>
                          <a:spcPts val="0"/>
                        </a:spcBef>
                        <a:spcAft>
                          <a:spcPts val="0"/>
                        </a:spcAft>
                        <a:buClrTx/>
                        <a:buSzTx/>
                        <a:buFontTx/>
                        <a:buNone/>
                        <a:tabLst/>
                        <a:defRPr/>
                      </a:pPr>
                      <a:r>
                        <a:rPr lang="en-US" sz="1400" b="0" i="0" u="none" strike="noStrike" noProof="0">
                          <a:solidFill>
                            <a:schemeClr val="dk1"/>
                          </a:solidFill>
                          <a:latin typeface="+mn-lt"/>
                        </a:rPr>
                        <a:t>System Noncredit Task Force</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76510291"/>
                  </a:ext>
                </a:extLst>
              </a:tr>
            </a:tbl>
          </a:graphicData>
        </a:graphic>
      </p:graphicFrame>
    </p:spTree>
    <p:extLst>
      <p:ext uri="{BB962C8B-B14F-4D97-AF65-F5344CB8AC3E}">
        <p14:creationId xmlns:p14="http://schemas.microsoft.com/office/powerpoint/2010/main" val="26939058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32BE89A-1B2D-0C4A-B762-CCB4E89F7D28}"/>
              </a:ext>
            </a:extLst>
          </p:cNvPr>
          <p:cNvSpPr>
            <a:spLocks noGrp="1"/>
          </p:cNvSpPr>
          <p:nvPr>
            <p:ph idx="1"/>
          </p:nvPr>
        </p:nvSpPr>
        <p:spPr>
          <a:xfrm>
            <a:off x="536860" y="2371927"/>
            <a:ext cx="8336975" cy="4230529"/>
          </a:xfrm>
        </p:spPr>
        <p:txBody>
          <a:bodyPr lIns="91440" tIns="45720" rIns="91440" bIns="45720" anchor="t"/>
          <a:lstStyle/>
          <a:p>
            <a:pPr marL="0" indent="0">
              <a:buNone/>
            </a:pPr>
            <a:r>
              <a:rPr lang="en-US" b="1">
                <a:ea typeface="+mn-lt"/>
                <a:cs typeface="+mn-lt"/>
              </a:rPr>
              <a:t>$1 for $1 matching grant for customized contract training.</a:t>
            </a:r>
          </a:p>
          <a:p>
            <a:pPr marL="0" indent="0">
              <a:buNone/>
            </a:pPr>
            <a:r>
              <a:rPr lang="en-US" sz="2400" b="1" u="sng">
                <a:ea typeface="+mn-lt"/>
                <a:cs typeface="+mn-lt"/>
              </a:rPr>
              <a:t>FY27</a:t>
            </a:r>
            <a:endParaRPr lang="en-US" sz="2400" b="1" u="sng"/>
          </a:p>
          <a:p>
            <a:r>
              <a:rPr lang="en-US" sz="2200">
                <a:ea typeface="+mn-lt"/>
                <a:cs typeface="+mn-lt"/>
              </a:rPr>
              <a:t>Application opened in OGMS on March 26, 2026.</a:t>
            </a:r>
          </a:p>
          <a:p>
            <a:r>
              <a:rPr lang="en-US" sz="2200">
                <a:ea typeface="+mn-lt"/>
                <a:cs typeface="+mn-lt"/>
              </a:rPr>
              <a:t>Application closes on April 30, 2026.</a:t>
            </a:r>
            <a:endParaRPr lang="en-US" sz="2200"/>
          </a:p>
          <a:p>
            <a:r>
              <a:rPr lang="en-US" sz="2200">
                <a:ea typeface="+mn-lt"/>
                <a:cs typeface="+mn-lt"/>
              </a:rPr>
              <a:t>Expecting annual funding of $7.5 million, with quarterly application rounds until fully awarded.</a:t>
            </a:r>
          </a:p>
          <a:p>
            <a:r>
              <a:rPr lang="en-US" sz="2200"/>
              <a:t>Check program website for resources (guidelines, application webinar recording, Q&amp;A) </a:t>
            </a:r>
            <a:r>
              <a:rPr lang="en-US" sz="2200">
                <a:ea typeface="+mn-lt"/>
                <a:cs typeface="+mn-lt"/>
                <a:hlinkClick r:id="rId2"/>
              </a:rPr>
              <a:t>https://www.sbctc.edu/colleges-staff/grants/job-skills-grant</a:t>
            </a:r>
            <a:r>
              <a:rPr lang="en-US" sz="2200">
                <a:ea typeface="+mn-lt"/>
                <a:cs typeface="+mn-lt"/>
              </a:rPr>
              <a:t> </a:t>
            </a:r>
            <a:endParaRPr lang="en-US" sz="2200"/>
          </a:p>
          <a:p>
            <a:endParaRPr lang="en-US" sz="1700">
              <a:ea typeface="+mn-lt"/>
              <a:cs typeface="+mn-lt"/>
            </a:endParaRPr>
          </a:p>
          <a:p>
            <a:endParaRPr lang="en-US" sz="1700">
              <a:ea typeface="+mn-lt"/>
              <a:cs typeface="+mn-lt"/>
            </a:endParaRPr>
          </a:p>
          <a:p>
            <a:pPr marL="0" indent="0">
              <a:buNone/>
            </a:pPr>
            <a:endParaRPr lang="en-US" sz="1800">
              <a:ea typeface="+mn-lt"/>
              <a:cs typeface="+mn-lt"/>
            </a:endParaRPr>
          </a:p>
          <a:p>
            <a:pPr marL="0" indent="0">
              <a:buNone/>
            </a:pPr>
            <a:endParaRPr lang="en-US" sz="1800">
              <a:ea typeface="+mn-lt"/>
              <a:cs typeface="+mn-lt"/>
            </a:endParaRPr>
          </a:p>
          <a:p>
            <a:pPr marL="0" indent="0">
              <a:buNone/>
            </a:pPr>
            <a:endParaRPr lang="en-US" sz="1800">
              <a:ea typeface="+mn-lt"/>
              <a:cs typeface="+mn-lt"/>
            </a:endParaRPr>
          </a:p>
        </p:txBody>
      </p:sp>
      <p:sp>
        <p:nvSpPr>
          <p:cNvPr id="4" name="Slide Number Placeholder 3">
            <a:extLst>
              <a:ext uri="{FF2B5EF4-FFF2-40B4-BE49-F238E27FC236}">
                <a16:creationId xmlns:a16="http://schemas.microsoft.com/office/drawing/2014/main" id="{2AFD884C-76CE-41F4-928F-9E32EEF1E571}"/>
              </a:ext>
            </a:extLst>
          </p:cNvPr>
          <p:cNvSpPr>
            <a:spLocks noGrp="1"/>
          </p:cNvSpPr>
          <p:nvPr>
            <p:ph type="sldNum" sz="quarter" idx="12"/>
          </p:nvPr>
        </p:nvSpPr>
        <p:spPr/>
        <p:txBody>
          <a:bodyPr/>
          <a:lstStyle/>
          <a:p>
            <a:fld id="{DEE5BC03-7CE3-4FE3-BC0A-0ACCA8AC1F24}" type="slidenum">
              <a:rPr lang="en-US" dirty="0" smtClean="0"/>
              <a:pPr/>
              <a:t>26</a:t>
            </a:fld>
            <a:endParaRPr lang="en-US"/>
          </a:p>
        </p:txBody>
      </p:sp>
      <p:sp>
        <p:nvSpPr>
          <p:cNvPr id="5" name="Title 4">
            <a:extLst>
              <a:ext uri="{FF2B5EF4-FFF2-40B4-BE49-F238E27FC236}">
                <a16:creationId xmlns:a16="http://schemas.microsoft.com/office/drawing/2014/main" id="{602AAF35-4FCA-BE65-8728-55342C3953BE}"/>
              </a:ext>
            </a:extLst>
          </p:cNvPr>
          <p:cNvSpPr>
            <a:spLocks noGrp="1"/>
          </p:cNvSpPr>
          <p:nvPr>
            <p:ph type="title"/>
          </p:nvPr>
        </p:nvSpPr>
        <p:spPr/>
        <p:txBody>
          <a:bodyPr/>
          <a:lstStyle/>
          <a:p>
            <a:r>
              <a:rPr lang="en-US"/>
              <a:t>Job Skills Program</a:t>
            </a:r>
          </a:p>
        </p:txBody>
      </p:sp>
    </p:spTree>
    <p:extLst>
      <p:ext uri="{BB962C8B-B14F-4D97-AF65-F5344CB8AC3E}">
        <p14:creationId xmlns:p14="http://schemas.microsoft.com/office/powerpoint/2010/main" val="41281860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593D2-F6CE-4AE6-8BC5-93686BD3C6EE}"/>
              </a:ext>
            </a:extLst>
          </p:cNvPr>
          <p:cNvSpPr>
            <a:spLocks noGrp="1"/>
          </p:cNvSpPr>
          <p:nvPr>
            <p:ph type="title"/>
          </p:nvPr>
        </p:nvSpPr>
        <p:spPr>
          <a:xfrm>
            <a:off x="536860" y="1209675"/>
            <a:ext cx="8336975" cy="504825"/>
          </a:xfrm>
        </p:spPr>
        <p:txBody>
          <a:bodyPr lIns="91440" tIns="45720" rIns="91440" bIns="45720" anchor="t"/>
          <a:lstStyle/>
          <a:p>
            <a:r>
              <a:rPr lang="en-US" sz="3500">
                <a:ea typeface="+mj-lt"/>
                <a:cs typeface="+mj-lt"/>
              </a:rPr>
              <a:t>Customized Training Program</a:t>
            </a:r>
          </a:p>
        </p:txBody>
      </p:sp>
      <p:sp>
        <p:nvSpPr>
          <p:cNvPr id="6" name="Content Placeholder 5">
            <a:extLst>
              <a:ext uri="{FF2B5EF4-FFF2-40B4-BE49-F238E27FC236}">
                <a16:creationId xmlns:a16="http://schemas.microsoft.com/office/drawing/2014/main" id="{D32BE89A-1B2D-0C4A-B762-CCB4E89F7D28}"/>
              </a:ext>
            </a:extLst>
          </p:cNvPr>
          <p:cNvSpPr>
            <a:spLocks noGrp="1"/>
          </p:cNvSpPr>
          <p:nvPr>
            <p:ph idx="1"/>
          </p:nvPr>
        </p:nvSpPr>
        <p:spPr>
          <a:xfrm>
            <a:off x="536860" y="1905000"/>
            <a:ext cx="8336975" cy="4707183"/>
          </a:xfrm>
        </p:spPr>
        <p:txBody>
          <a:bodyPr lIns="91440" tIns="45720" rIns="91440" bIns="45720" anchor="t"/>
          <a:lstStyle/>
          <a:p>
            <a:pPr marL="0" indent="0">
              <a:buNone/>
            </a:pPr>
            <a:r>
              <a:rPr lang="en-US" sz="2400" b="1"/>
              <a:t>Interest-free loan and B&amp;O tax credit for contract training.</a:t>
            </a:r>
            <a:endParaRPr lang="en-US" sz="2400"/>
          </a:p>
          <a:p>
            <a:pPr>
              <a:buFont typeface="Arial,Sans-Serif"/>
              <a:buChar char="•"/>
            </a:pPr>
            <a:r>
              <a:rPr lang="en-US" sz="2400"/>
              <a:t>Seven (7) projects in repayment status</a:t>
            </a:r>
          </a:p>
          <a:p>
            <a:pPr>
              <a:buFont typeface="Arial,Sans-Serif"/>
              <a:buChar char="•"/>
            </a:pPr>
            <a:r>
              <a:rPr lang="en-US" sz="2400">
                <a:ea typeface="+mn-lt"/>
                <a:cs typeface="+mn-lt"/>
              </a:rPr>
              <a:t>Four (4) projects with training ongoing.</a:t>
            </a:r>
          </a:p>
          <a:p>
            <a:pPr>
              <a:buFont typeface="Arial,Sans-Serif"/>
              <a:buChar char="•"/>
            </a:pPr>
            <a:r>
              <a:rPr lang="en-US" sz="2400">
                <a:ea typeface="+mn-lt"/>
                <a:cs typeface="+mn-lt"/>
              </a:rPr>
              <a:t>Check the program website for the current fund balance, number of projects on the waitlist, and the next fund replenishment schedule: </a:t>
            </a:r>
            <a:br>
              <a:rPr lang="en-US" sz="2400">
                <a:ea typeface="+mn-lt"/>
                <a:cs typeface="+mn-lt"/>
              </a:rPr>
            </a:br>
            <a:r>
              <a:rPr lang="en-US" sz="2400">
                <a:ea typeface="+mn-lt"/>
                <a:cs typeface="+mn-lt"/>
                <a:hlinkClick r:id="rId2"/>
              </a:rPr>
              <a:t>https://www.sbctc.edu/colleges-staff/programs-services/customized-training/</a:t>
            </a:r>
            <a:r>
              <a:rPr lang="en-US" sz="2400">
                <a:ea typeface="+mn-lt"/>
                <a:cs typeface="+mn-lt"/>
              </a:rPr>
              <a:t> </a:t>
            </a:r>
          </a:p>
          <a:p>
            <a:pPr marL="285750" indent="-285750"/>
            <a:endParaRPr lang="en-US" sz="1800">
              <a:ea typeface="+mn-lt"/>
              <a:cs typeface="+mn-lt"/>
            </a:endParaRPr>
          </a:p>
          <a:p>
            <a:pPr marL="0" indent="0">
              <a:buNone/>
            </a:pPr>
            <a:endParaRPr lang="en-US" sz="1800">
              <a:ea typeface="+mn-lt"/>
              <a:cs typeface="+mn-lt"/>
            </a:endParaRPr>
          </a:p>
        </p:txBody>
      </p:sp>
      <p:sp>
        <p:nvSpPr>
          <p:cNvPr id="4" name="Slide Number Placeholder 3">
            <a:extLst>
              <a:ext uri="{FF2B5EF4-FFF2-40B4-BE49-F238E27FC236}">
                <a16:creationId xmlns:a16="http://schemas.microsoft.com/office/drawing/2014/main" id="{2AFD884C-76CE-41F4-928F-9E32EEF1E571}"/>
              </a:ext>
            </a:extLst>
          </p:cNvPr>
          <p:cNvSpPr>
            <a:spLocks noGrp="1"/>
          </p:cNvSpPr>
          <p:nvPr>
            <p:ph type="sldNum" sz="quarter" idx="12"/>
          </p:nvPr>
        </p:nvSpPr>
        <p:spPr/>
        <p:txBody>
          <a:bodyPr/>
          <a:lstStyle/>
          <a:p>
            <a:fld id="{DEE5BC03-7CE3-4FE3-BC0A-0ACCA8AC1F24}" type="slidenum">
              <a:rPr lang="en-US" dirty="0" smtClean="0"/>
              <a:pPr/>
              <a:t>27</a:t>
            </a:fld>
            <a:endParaRPr lang="en-US"/>
          </a:p>
        </p:txBody>
      </p:sp>
    </p:spTree>
    <p:extLst>
      <p:ext uri="{BB962C8B-B14F-4D97-AF65-F5344CB8AC3E}">
        <p14:creationId xmlns:p14="http://schemas.microsoft.com/office/powerpoint/2010/main" val="36659069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D3FDB-979D-27B0-B2D8-C14D80358106}"/>
              </a:ext>
            </a:extLst>
          </p:cNvPr>
          <p:cNvSpPr>
            <a:spLocks noGrp="1"/>
          </p:cNvSpPr>
          <p:nvPr>
            <p:ph type="title"/>
          </p:nvPr>
        </p:nvSpPr>
        <p:spPr>
          <a:xfrm>
            <a:off x="536861" y="1267834"/>
            <a:ext cx="8336975" cy="894346"/>
          </a:xfrm>
        </p:spPr>
        <p:txBody>
          <a:bodyPr lIns="91440" tIns="45720" rIns="91440" bIns="45720" anchor="t"/>
          <a:lstStyle/>
          <a:p>
            <a:r>
              <a:rPr lang="en-US" sz="2800"/>
              <a:t>Workforce Development funds, high demand &amp; Invest in Washington</a:t>
            </a:r>
          </a:p>
        </p:txBody>
      </p:sp>
      <p:sp>
        <p:nvSpPr>
          <p:cNvPr id="3" name="Content Placeholder 2">
            <a:extLst>
              <a:ext uri="{FF2B5EF4-FFF2-40B4-BE49-F238E27FC236}">
                <a16:creationId xmlns:a16="http://schemas.microsoft.com/office/drawing/2014/main" id="{46F3F368-D866-511E-CB67-49FB0BC4DF7C}"/>
              </a:ext>
            </a:extLst>
          </p:cNvPr>
          <p:cNvSpPr>
            <a:spLocks noGrp="1"/>
          </p:cNvSpPr>
          <p:nvPr>
            <p:ph idx="1"/>
          </p:nvPr>
        </p:nvSpPr>
        <p:spPr/>
        <p:txBody>
          <a:bodyPr/>
          <a:lstStyle/>
          <a:p>
            <a:r>
              <a:rPr lang="en-US">
                <a:solidFill>
                  <a:schemeClr val="tx1"/>
                </a:solidFill>
                <a:ea typeface="+mn-lt"/>
                <a:cs typeface="+mn-lt"/>
              </a:rPr>
              <a:t>15 Applications received; $1.9M</a:t>
            </a:r>
          </a:p>
          <a:p>
            <a:r>
              <a:rPr lang="en-US">
                <a:solidFill>
                  <a:schemeClr val="tx1"/>
                </a:solidFill>
                <a:ea typeface="+mn-lt"/>
                <a:cs typeface="+mn-lt"/>
              </a:rPr>
              <a:t>Balance remaining will be made equally available to all colleges that didn’t submit applications. Updates coming soon.</a:t>
            </a:r>
          </a:p>
          <a:p>
            <a:r>
              <a:rPr lang="en-US">
                <a:ea typeface="+mn-lt"/>
                <a:cs typeface="+mn-lt"/>
              </a:rPr>
              <a:t>Funding levels: </a:t>
            </a:r>
          </a:p>
          <a:p>
            <a:pPr lvl="1"/>
            <a:r>
              <a:rPr lang="en-US">
                <a:ea typeface="+mn-lt"/>
                <a:cs typeface="+mn-lt"/>
              </a:rPr>
              <a:t>$1.5M for WDF</a:t>
            </a:r>
          </a:p>
          <a:p>
            <a:pPr lvl="1"/>
            <a:r>
              <a:rPr lang="en-US">
                <a:ea typeface="+mn-lt"/>
                <a:cs typeface="+mn-lt"/>
              </a:rPr>
              <a:t>$82,000 for Invest in Washington</a:t>
            </a:r>
          </a:p>
          <a:p>
            <a:pPr lvl="1"/>
            <a:r>
              <a:rPr lang="en-US">
                <a:ea typeface="+mn-lt"/>
                <a:cs typeface="+mn-lt"/>
              </a:rPr>
              <a:t>$1M for High Demand Enrollment Funds</a:t>
            </a:r>
            <a:endParaRPr lang="en-US"/>
          </a:p>
          <a:p>
            <a:endParaRPr lang="en-US"/>
          </a:p>
        </p:txBody>
      </p:sp>
      <p:sp>
        <p:nvSpPr>
          <p:cNvPr id="4" name="Slide Number Placeholder 3">
            <a:extLst>
              <a:ext uri="{FF2B5EF4-FFF2-40B4-BE49-F238E27FC236}">
                <a16:creationId xmlns:a16="http://schemas.microsoft.com/office/drawing/2014/main" id="{F5CFB405-D880-CC43-A4EC-CD0B92E66E36}"/>
              </a:ext>
            </a:extLst>
          </p:cNvPr>
          <p:cNvSpPr>
            <a:spLocks noGrp="1"/>
          </p:cNvSpPr>
          <p:nvPr>
            <p:ph type="sldNum" sz="quarter" idx="12"/>
          </p:nvPr>
        </p:nvSpPr>
        <p:spPr/>
        <p:txBody>
          <a:bodyPr/>
          <a:lstStyle/>
          <a:p>
            <a:fld id="{DEE5BC03-7CE3-4FE3-BC0A-0ACCA8AC1F24}" type="slidenum">
              <a:rPr lang="en-US" smtClean="0"/>
              <a:pPr/>
              <a:t>28</a:t>
            </a:fld>
            <a:endParaRPr lang="en-US"/>
          </a:p>
        </p:txBody>
      </p:sp>
    </p:spTree>
    <p:extLst>
      <p:ext uri="{BB962C8B-B14F-4D97-AF65-F5344CB8AC3E}">
        <p14:creationId xmlns:p14="http://schemas.microsoft.com/office/powerpoint/2010/main" val="2216799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788B1-A8AC-5E62-5E04-4E2814C677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49674C-86EA-3484-9AAA-24CEABA9E407}"/>
              </a:ext>
            </a:extLst>
          </p:cNvPr>
          <p:cNvSpPr>
            <a:spLocks noGrp="1"/>
          </p:cNvSpPr>
          <p:nvPr>
            <p:ph type="title"/>
          </p:nvPr>
        </p:nvSpPr>
        <p:spPr>
          <a:xfrm>
            <a:off x="536860" y="1209675"/>
            <a:ext cx="8336975" cy="504825"/>
          </a:xfrm>
        </p:spPr>
        <p:txBody>
          <a:bodyPr lIns="91440" tIns="45720" rIns="91440" bIns="45720" anchor="t"/>
          <a:lstStyle/>
          <a:p>
            <a:r>
              <a:rPr lang="en-US" sz="3500">
                <a:ea typeface="+mj-lt"/>
                <a:cs typeface="+mj-lt"/>
              </a:rPr>
              <a:t>Updates</a:t>
            </a:r>
            <a:endParaRPr lang="en-US" sz="3500">
              <a:solidFill>
                <a:srgbClr val="000000"/>
              </a:solidFill>
              <a:ea typeface="+mj-lt"/>
              <a:cs typeface="+mj-lt"/>
            </a:endParaRPr>
          </a:p>
          <a:p>
            <a:endParaRPr lang="en-US" sz="3500">
              <a:ea typeface="+mj-lt"/>
              <a:cs typeface="+mj-lt"/>
            </a:endParaRPr>
          </a:p>
        </p:txBody>
      </p:sp>
      <p:sp>
        <p:nvSpPr>
          <p:cNvPr id="6" name="Content Placeholder 5">
            <a:extLst>
              <a:ext uri="{FF2B5EF4-FFF2-40B4-BE49-F238E27FC236}">
                <a16:creationId xmlns:a16="http://schemas.microsoft.com/office/drawing/2014/main" id="{75890B55-D400-E4FF-DCC5-3E3ACDE9667C}"/>
              </a:ext>
            </a:extLst>
          </p:cNvPr>
          <p:cNvSpPr>
            <a:spLocks noGrp="1"/>
          </p:cNvSpPr>
          <p:nvPr>
            <p:ph idx="1"/>
          </p:nvPr>
        </p:nvSpPr>
        <p:spPr>
          <a:xfrm>
            <a:off x="536860" y="1905000"/>
            <a:ext cx="8336975" cy="4707183"/>
          </a:xfrm>
        </p:spPr>
        <p:txBody>
          <a:bodyPr lIns="91440" tIns="45720" rIns="91440" bIns="45720" anchor="t"/>
          <a:lstStyle/>
          <a:p>
            <a:pPr marL="0" indent="0">
              <a:buNone/>
            </a:pPr>
            <a:r>
              <a:rPr lang="en-US" sz="1800" b="1"/>
              <a:t>Continuing Education Council (CEC)</a:t>
            </a:r>
            <a:endParaRPr lang="en-US" sz="1800"/>
          </a:p>
          <a:p>
            <a:r>
              <a:rPr lang="en-US" sz="1800">
                <a:ea typeface="+mn-lt"/>
                <a:cs typeface="+mn-lt"/>
                <a:hlinkClick r:id="rId2"/>
              </a:rPr>
              <a:t>CEC website</a:t>
            </a:r>
            <a:r>
              <a:rPr lang="en-US" sz="1800">
                <a:ea typeface="+mn-lt"/>
                <a:cs typeface="+mn-lt"/>
              </a:rPr>
              <a:t> – updated &amp; more robust</a:t>
            </a:r>
          </a:p>
          <a:p>
            <a:pPr marL="0" indent="0">
              <a:buNone/>
            </a:pPr>
            <a:endParaRPr lang="en-US" sz="1800">
              <a:ea typeface="+mn-lt"/>
              <a:cs typeface="+mn-lt"/>
            </a:endParaRPr>
          </a:p>
          <a:p>
            <a:pPr marL="0" indent="0">
              <a:buNone/>
            </a:pPr>
            <a:r>
              <a:rPr lang="en-US" sz="1800" b="1">
                <a:ea typeface="+mn-lt"/>
                <a:cs typeface="+mn-lt"/>
              </a:rPr>
              <a:t>Business (AWBI) &amp; Labor (WSLC) Liaisons</a:t>
            </a:r>
            <a:endParaRPr lang="en-US" sz="1800"/>
          </a:p>
          <a:p>
            <a:r>
              <a:rPr lang="en-US" sz="1800">
                <a:solidFill>
                  <a:schemeClr val="tx1"/>
                </a:solidFill>
                <a:ea typeface="+mn-lt"/>
                <a:cs typeface="+mn-lt"/>
              </a:rPr>
              <a:t>New liaisons:</a:t>
            </a:r>
            <a:endParaRPr lang="en-US">
              <a:solidFill>
                <a:schemeClr val="tx1"/>
              </a:solidFill>
              <a:ea typeface="+mn-lt"/>
              <a:cs typeface="+mn-lt"/>
            </a:endParaRPr>
          </a:p>
          <a:p>
            <a:pPr lvl="1"/>
            <a:r>
              <a:rPr lang="en-US" sz="1800" err="1">
                <a:solidFill>
                  <a:schemeClr val="tx1"/>
                </a:solidFill>
              </a:rPr>
              <a:t>Shondae</a:t>
            </a:r>
            <a:r>
              <a:rPr lang="en-US" sz="1800">
                <a:solidFill>
                  <a:schemeClr val="tx1"/>
                </a:solidFill>
              </a:rPr>
              <a:t> Chapman, Washington State Labor Council, AFL-CIO</a:t>
            </a:r>
          </a:p>
          <a:p>
            <a:pPr lvl="1"/>
            <a:r>
              <a:rPr lang="en-US" sz="1800">
                <a:solidFill>
                  <a:schemeClr val="tx1"/>
                </a:solidFill>
              </a:rPr>
              <a:t>Britney Martin, Association of Washington Business Institute</a:t>
            </a:r>
          </a:p>
          <a:p>
            <a:r>
              <a:rPr lang="en-US" sz="1800"/>
              <a:t>Advisory committee member recruitment.</a:t>
            </a:r>
          </a:p>
          <a:p>
            <a:r>
              <a:rPr lang="en-US" sz="1800">
                <a:ea typeface="+mn-lt"/>
                <a:cs typeface="+mn-lt"/>
              </a:rPr>
              <a:t>Helping you gain insights from employers and workers.</a:t>
            </a:r>
          </a:p>
          <a:p>
            <a:pPr marL="285750" indent="-285750"/>
            <a:endParaRPr lang="en-US" sz="1800">
              <a:ea typeface="+mn-lt"/>
              <a:cs typeface="+mn-lt"/>
            </a:endParaRPr>
          </a:p>
          <a:p>
            <a:pPr marL="0" indent="0">
              <a:buNone/>
            </a:pPr>
            <a:endParaRPr lang="en-US" sz="1800">
              <a:ea typeface="+mn-lt"/>
              <a:cs typeface="+mn-lt"/>
            </a:endParaRPr>
          </a:p>
        </p:txBody>
      </p:sp>
      <p:sp>
        <p:nvSpPr>
          <p:cNvPr id="4" name="Slide Number Placeholder 3">
            <a:extLst>
              <a:ext uri="{FF2B5EF4-FFF2-40B4-BE49-F238E27FC236}">
                <a16:creationId xmlns:a16="http://schemas.microsoft.com/office/drawing/2014/main" id="{424E92A7-4557-04DB-E4B4-1D4F065096E6}"/>
              </a:ext>
            </a:extLst>
          </p:cNvPr>
          <p:cNvSpPr>
            <a:spLocks noGrp="1"/>
          </p:cNvSpPr>
          <p:nvPr>
            <p:ph type="sldNum" sz="quarter" idx="12"/>
          </p:nvPr>
        </p:nvSpPr>
        <p:spPr/>
        <p:txBody>
          <a:bodyPr/>
          <a:lstStyle/>
          <a:p>
            <a:fld id="{DEE5BC03-7CE3-4FE3-BC0A-0ACCA8AC1F24}" type="slidenum">
              <a:rPr lang="en-US" dirty="0" smtClean="0"/>
              <a:pPr/>
              <a:t>29</a:t>
            </a:fld>
            <a:endParaRPr lang="en-US"/>
          </a:p>
        </p:txBody>
      </p:sp>
    </p:spTree>
    <p:extLst>
      <p:ext uri="{BB962C8B-B14F-4D97-AF65-F5344CB8AC3E}">
        <p14:creationId xmlns:p14="http://schemas.microsoft.com/office/powerpoint/2010/main" val="23874586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17988-9882-093A-12F0-08DA6840AE48}"/>
              </a:ext>
            </a:extLst>
          </p:cNvPr>
          <p:cNvSpPr>
            <a:spLocks noGrp="1"/>
          </p:cNvSpPr>
          <p:nvPr>
            <p:ph type="title"/>
          </p:nvPr>
        </p:nvSpPr>
        <p:spPr>
          <a:xfrm>
            <a:off x="536861" y="1371034"/>
            <a:ext cx="8336975" cy="797070"/>
          </a:xfrm>
        </p:spPr>
        <p:txBody>
          <a:bodyPr lIns="91440" tIns="45720" rIns="91440" bIns="45720" anchor="t"/>
          <a:lstStyle/>
          <a:p>
            <a:r>
              <a:rPr lang="en-US" sz="3500"/>
              <a:t>Noncredit task force</a:t>
            </a:r>
          </a:p>
        </p:txBody>
      </p:sp>
      <p:sp>
        <p:nvSpPr>
          <p:cNvPr id="3" name="Content Placeholder 2">
            <a:extLst>
              <a:ext uri="{FF2B5EF4-FFF2-40B4-BE49-F238E27FC236}">
                <a16:creationId xmlns:a16="http://schemas.microsoft.com/office/drawing/2014/main" id="{0E8432EC-5B61-300E-42C4-6F7BE28EAECC}"/>
              </a:ext>
            </a:extLst>
          </p:cNvPr>
          <p:cNvSpPr>
            <a:spLocks noGrp="1"/>
          </p:cNvSpPr>
          <p:nvPr>
            <p:ph idx="1"/>
          </p:nvPr>
        </p:nvSpPr>
        <p:spPr>
          <a:xfrm>
            <a:off x="536861" y="1930626"/>
            <a:ext cx="8336975" cy="3853951"/>
          </a:xfrm>
        </p:spPr>
        <p:txBody>
          <a:bodyPr lIns="91440" tIns="45720" rIns="91440" bIns="45720" anchor="t"/>
          <a:lstStyle/>
          <a:p>
            <a:r>
              <a:rPr lang="en-US" sz="2000"/>
              <a:t>Learn more here: </a:t>
            </a:r>
            <a:r>
              <a:rPr lang="en-US" sz="2000">
                <a:hlinkClick r:id="rId2"/>
              </a:rPr>
              <a:t>https://www.sbctc.edu/colleges-staff/programs-services/noncredit/default.aspx</a:t>
            </a:r>
            <a:r>
              <a:rPr lang="en-US" sz="2000"/>
              <a:t> </a:t>
            </a:r>
          </a:p>
          <a:p>
            <a:r>
              <a:rPr lang="en-US" sz="2000"/>
              <a:t>Co-chaired by presidents Jenni Martin (Spokane) and Jim Lemerond (Bellingham Tech).</a:t>
            </a:r>
          </a:p>
          <a:p>
            <a:r>
              <a:rPr lang="en-US" sz="2000"/>
              <a:t>Representation: </a:t>
            </a:r>
          </a:p>
          <a:p>
            <a:pPr lvl="1">
              <a:buFont typeface="Courier New" panose="020B0604020202020204" pitchFamily="34" charset="0"/>
              <a:buChar char="o"/>
            </a:pPr>
            <a:r>
              <a:rPr lang="en-US" sz="1800"/>
              <a:t>WEC: Wendy Fox (Olympic) and Skye Field (Yakima).</a:t>
            </a:r>
          </a:p>
          <a:p>
            <a:pPr lvl="1">
              <a:buFont typeface="Courier New" panose="020B0604020202020204" pitchFamily="34" charset="0"/>
              <a:buChar char="o"/>
            </a:pPr>
            <a:r>
              <a:rPr lang="en-US" sz="1800"/>
              <a:t>Councils: Workforce Education, Continuing Education, Financial Aid, Admissions and Registration.</a:t>
            </a:r>
          </a:p>
          <a:p>
            <a:pPr lvl="1">
              <a:buFont typeface="Courier New" panose="020B0604020202020204" pitchFamily="34" charset="0"/>
              <a:buChar char="o"/>
            </a:pPr>
            <a:r>
              <a:rPr lang="en-US" sz="1800"/>
              <a:t>Commissions: Diversity and Equity Officers, Instruction.</a:t>
            </a:r>
          </a:p>
          <a:p>
            <a:r>
              <a:rPr lang="en-US" sz="2000"/>
              <a:t>Strengthen data.</a:t>
            </a:r>
          </a:p>
          <a:p>
            <a:r>
              <a:rPr lang="en-US" sz="2000"/>
              <a:t>Improve pathways to credit.</a:t>
            </a:r>
          </a:p>
          <a:p>
            <a:r>
              <a:rPr lang="en-US" sz="2000"/>
              <a:t>More intentionally align noncredit education with system mission, vision and strategic priorities.</a:t>
            </a:r>
          </a:p>
          <a:p>
            <a:endParaRPr lang="en-US"/>
          </a:p>
        </p:txBody>
      </p:sp>
      <p:sp>
        <p:nvSpPr>
          <p:cNvPr id="4" name="Slide Number Placeholder 3">
            <a:extLst>
              <a:ext uri="{FF2B5EF4-FFF2-40B4-BE49-F238E27FC236}">
                <a16:creationId xmlns:a16="http://schemas.microsoft.com/office/drawing/2014/main" id="{E9298BF2-D705-CB36-2D1B-7E0A13A77DA6}"/>
              </a:ext>
            </a:extLst>
          </p:cNvPr>
          <p:cNvSpPr>
            <a:spLocks noGrp="1"/>
          </p:cNvSpPr>
          <p:nvPr>
            <p:ph type="sldNum" sz="quarter" idx="12"/>
          </p:nvPr>
        </p:nvSpPr>
        <p:spPr/>
        <p:txBody>
          <a:bodyPr/>
          <a:lstStyle/>
          <a:p>
            <a:fld id="{DEE5BC03-7CE3-4FE3-BC0A-0ACCA8AC1F24}" type="slidenum">
              <a:rPr lang="en-US" smtClean="0"/>
              <a:pPr/>
              <a:t>30</a:t>
            </a:fld>
            <a:endParaRPr lang="en-US"/>
          </a:p>
        </p:txBody>
      </p:sp>
    </p:spTree>
    <p:extLst>
      <p:ext uri="{BB962C8B-B14F-4D97-AF65-F5344CB8AC3E}">
        <p14:creationId xmlns:p14="http://schemas.microsoft.com/office/powerpoint/2010/main" val="5031211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62A17-175E-C5EB-31A7-D5E28C326DC0}"/>
              </a:ext>
            </a:extLst>
          </p:cNvPr>
          <p:cNvSpPr>
            <a:spLocks noGrp="1"/>
          </p:cNvSpPr>
          <p:nvPr>
            <p:ph type="title"/>
          </p:nvPr>
        </p:nvSpPr>
        <p:spPr/>
        <p:txBody>
          <a:bodyPr lIns="91440" tIns="45720" rIns="91440" bIns="45720" anchor="t"/>
          <a:lstStyle/>
          <a:p>
            <a:r>
              <a:rPr lang="en-US" sz="3500"/>
              <a:t>Noncredit task force</a:t>
            </a:r>
            <a:endParaRPr lang="en-US" sz="3500">
              <a:solidFill>
                <a:srgbClr val="000000"/>
              </a:solidFill>
            </a:endParaRPr>
          </a:p>
          <a:p>
            <a:endParaRPr lang="en-US" sz="2600"/>
          </a:p>
        </p:txBody>
      </p:sp>
      <p:sp>
        <p:nvSpPr>
          <p:cNvPr id="3" name="Content Placeholder 2">
            <a:extLst>
              <a:ext uri="{FF2B5EF4-FFF2-40B4-BE49-F238E27FC236}">
                <a16:creationId xmlns:a16="http://schemas.microsoft.com/office/drawing/2014/main" id="{5B7574C8-AB16-3ADC-51D5-206EA98DFB78}"/>
              </a:ext>
            </a:extLst>
          </p:cNvPr>
          <p:cNvSpPr>
            <a:spLocks noGrp="1"/>
          </p:cNvSpPr>
          <p:nvPr>
            <p:ph idx="1"/>
          </p:nvPr>
        </p:nvSpPr>
        <p:spPr/>
        <p:txBody>
          <a:bodyPr lIns="91440" tIns="45720" rIns="91440" bIns="45720" anchor="t"/>
          <a:lstStyle/>
          <a:p>
            <a:pPr>
              <a:buNone/>
            </a:pPr>
            <a:r>
              <a:rPr lang="en-US" sz="2000">
                <a:ea typeface="+mn-lt"/>
                <a:cs typeface="+mn-lt"/>
              </a:rPr>
              <a:t>What do we mean by “bridging noncredit to degree pathways”?</a:t>
            </a:r>
            <a:endParaRPr lang="en-US" sz="2000"/>
          </a:p>
          <a:p>
            <a:pPr>
              <a:buNone/>
            </a:pPr>
            <a:r>
              <a:rPr lang="en-US" sz="2000">
                <a:ea typeface="+mn-lt"/>
                <a:cs typeface="+mn-lt"/>
              </a:rPr>
              <a:t>Bridges to credit pathways are specific, applied strategies and practices that allow students to convert learning from noncredit into credit-bearing programs. Key types of bridges include: </a:t>
            </a:r>
            <a:endParaRPr lang="en-US" sz="2000"/>
          </a:p>
          <a:p>
            <a:pPr>
              <a:buFont typeface="Arial"/>
              <a:buChar char="•"/>
            </a:pPr>
            <a:r>
              <a:rPr lang="en-US" sz="2000">
                <a:ea typeface="+mn-lt"/>
                <a:cs typeface="+mn-lt"/>
              </a:rPr>
              <a:t>Academic credit for prior learning.</a:t>
            </a:r>
            <a:endParaRPr lang="en-US" sz="2000"/>
          </a:p>
          <a:p>
            <a:pPr>
              <a:buFont typeface="Arial"/>
              <a:buChar char="•"/>
            </a:pPr>
            <a:r>
              <a:rPr lang="en-US" sz="2000">
                <a:ea typeface="+mn-lt"/>
                <a:cs typeface="+mn-lt"/>
              </a:rPr>
              <a:t>Articulation agreements.</a:t>
            </a:r>
            <a:endParaRPr lang="en-US" sz="2000"/>
          </a:p>
          <a:p>
            <a:pPr>
              <a:buFont typeface="Arial"/>
              <a:buChar char="•"/>
            </a:pPr>
            <a:r>
              <a:rPr lang="en-US" sz="2000">
                <a:ea typeface="+mn-lt"/>
                <a:cs typeface="+mn-lt"/>
              </a:rPr>
              <a:t>Course equivalencies. </a:t>
            </a:r>
            <a:endParaRPr lang="en-US" sz="2000"/>
          </a:p>
          <a:p>
            <a:pPr>
              <a:buFont typeface="Arial"/>
              <a:buChar char="•"/>
            </a:pPr>
            <a:r>
              <a:rPr lang="en-US" sz="2000">
                <a:ea typeface="+mn-lt"/>
                <a:cs typeface="+mn-lt"/>
              </a:rPr>
              <a:t>Noncredit competency-based training. </a:t>
            </a:r>
            <a:endParaRPr lang="en-US" sz="2000"/>
          </a:p>
          <a:p>
            <a:pPr>
              <a:buFont typeface="Arial"/>
              <a:buChar char="•"/>
            </a:pPr>
            <a:r>
              <a:rPr lang="en-US" sz="2000">
                <a:ea typeface="+mn-lt"/>
                <a:cs typeface="+mn-lt"/>
              </a:rPr>
              <a:t>Noncredit Certificates (C00) as defined in SBCTC’s PAR guidelines.</a:t>
            </a:r>
            <a:endParaRPr lang="en-US" sz="2000"/>
          </a:p>
          <a:p>
            <a:pPr>
              <a:buFont typeface="Arial"/>
              <a:buChar char="•"/>
            </a:pPr>
            <a:r>
              <a:rPr lang="en-US" sz="2000">
                <a:ea typeface="+mn-lt"/>
                <a:cs typeface="+mn-lt"/>
              </a:rPr>
              <a:t>Transcription of noncredit courses. </a:t>
            </a:r>
            <a:endParaRPr lang="en-US" sz="2000"/>
          </a:p>
        </p:txBody>
      </p:sp>
      <p:sp>
        <p:nvSpPr>
          <p:cNvPr id="4" name="Slide Number Placeholder 3">
            <a:extLst>
              <a:ext uri="{FF2B5EF4-FFF2-40B4-BE49-F238E27FC236}">
                <a16:creationId xmlns:a16="http://schemas.microsoft.com/office/drawing/2014/main" id="{E87F012A-56A2-6E7D-D583-7B5DC639B8EB}"/>
              </a:ext>
            </a:extLst>
          </p:cNvPr>
          <p:cNvSpPr>
            <a:spLocks noGrp="1"/>
          </p:cNvSpPr>
          <p:nvPr>
            <p:ph type="sldNum" sz="quarter" idx="12"/>
          </p:nvPr>
        </p:nvSpPr>
        <p:spPr/>
        <p:txBody>
          <a:bodyPr/>
          <a:lstStyle/>
          <a:p>
            <a:fld id="{DEE5BC03-7CE3-4FE3-BC0A-0ACCA8AC1F24}" type="slidenum">
              <a:rPr lang="en-US" smtClean="0"/>
              <a:pPr/>
              <a:t>31</a:t>
            </a:fld>
            <a:endParaRPr lang="en-US"/>
          </a:p>
        </p:txBody>
      </p:sp>
    </p:spTree>
    <p:extLst>
      <p:ext uri="{BB962C8B-B14F-4D97-AF65-F5344CB8AC3E}">
        <p14:creationId xmlns:p14="http://schemas.microsoft.com/office/powerpoint/2010/main" val="13910217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recommendation</a:t>
            </a:r>
          </a:p>
        </p:txBody>
      </p:sp>
      <p:sp>
        <p:nvSpPr>
          <p:cNvPr id="3" name="Content Placeholder 2"/>
          <p:cNvSpPr>
            <a:spLocks noGrp="1"/>
          </p:cNvSpPr>
          <p:nvPr>
            <p:ph idx="1"/>
          </p:nvPr>
        </p:nvSpPr>
        <p:spPr>
          <a:xfrm>
            <a:off x="536861" y="2130019"/>
            <a:ext cx="8347135" cy="4478406"/>
          </a:xfrm>
        </p:spPr>
        <p:txBody>
          <a:bodyPr lIns="91440" tIns="45720" rIns="91440" bIns="45720" anchor="t"/>
          <a:lstStyle/>
          <a:p>
            <a:pPr marL="0" indent="0">
              <a:buNone/>
            </a:pPr>
            <a:r>
              <a:rPr lang="en-US" sz="2400"/>
              <a:t>Move workforce-focused noncredit offerings and enrollments into the UGRD career in </a:t>
            </a:r>
            <a:r>
              <a:rPr lang="en-US" sz="2400" err="1"/>
              <a:t>ctcLink</a:t>
            </a:r>
            <a:r>
              <a:rPr lang="en-US" sz="2400"/>
              <a:t> to achieve data consistency.</a:t>
            </a:r>
            <a:endParaRPr lang="en-US" sz="2400" i="1"/>
          </a:p>
          <a:p>
            <a:pPr marL="0" indent="0">
              <a:buNone/>
            </a:pPr>
            <a:endParaRPr lang="en-US" sz="2400"/>
          </a:p>
          <a:p>
            <a:pPr marL="0" indent="0">
              <a:buNone/>
            </a:pPr>
            <a:r>
              <a:rPr lang="en-US" sz="2400" b="1" u="sng"/>
              <a:t>Why</a:t>
            </a:r>
            <a:r>
              <a:rPr lang="en-US" sz="2400"/>
              <a:t>: </a:t>
            </a:r>
          </a:p>
          <a:p>
            <a:r>
              <a:rPr lang="en-US" sz="2200"/>
              <a:t>A more unified view of workforce education, </a:t>
            </a:r>
          </a:p>
          <a:p>
            <a:r>
              <a:rPr lang="en-US" sz="2200"/>
              <a:t>Ability to compute outcome metrics for students, like employment and earnings, the same as prof-tech programs. </a:t>
            </a:r>
          </a:p>
          <a:p>
            <a:r>
              <a:rPr lang="en-US" sz="2200"/>
              <a:t>Readiness for emerging or potential federal and state resources.</a:t>
            </a:r>
          </a:p>
        </p:txBody>
      </p:sp>
      <p:sp>
        <p:nvSpPr>
          <p:cNvPr id="4" name="Slide Number Placeholder 3"/>
          <p:cNvSpPr>
            <a:spLocks noGrp="1"/>
          </p:cNvSpPr>
          <p:nvPr>
            <p:ph type="sldNum" sz="quarter" idx="12"/>
          </p:nvPr>
        </p:nvSpPr>
        <p:spPr/>
        <p:txBody>
          <a:bodyPr/>
          <a:lstStyle/>
          <a:p>
            <a:fld id="{DEE5BC03-7CE3-4FE3-BC0A-0ACCA8AC1F24}" type="slidenum">
              <a:rPr lang="en-US" smtClean="0"/>
              <a:pPr/>
              <a:t>32</a:t>
            </a:fld>
            <a:endParaRPr lang="en-US"/>
          </a:p>
        </p:txBody>
      </p:sp>
    </p:spTree>
    <p:extLst>
      <p:ext uri="{BB962C8B-B14F-4D97-AF65-F5344CB8AC3E}">
        <p14:creationId xmlns:p14="http://schemas.microsoft.com/office/powerpoint/2010/main" val="17878399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E25A5-290F-10D9-0BD9-985B41171CB0}"/>
              </a:ext>
            </a:extLst>
          </p:cNvPr>
          <p:cNvSpPr>
            <a:spLocks noGrp="1"/>
          </p:cNvSpPr>
          <p:nvPr>
            <p:ph type="title"/>
          </p:nvPr>
        </p:nvSpPr>
        <p:spPr>
          <a:xfrm>
            <a:off x="607000" y="1346055"/>
            <a:ext cx="8336975" cy="797070"/>
          </a:xfrm>
        </p:spPr>
        <p:txBody>
          <a:bodyPr lIns="91440" tIns="45720" rIns="91440" bIns="45720" anchor="t"/>
          <a:lstStyle/>
          <a:p>
            <a:r>
              <a:rPr lang="en-US" sz="3200"/>
              <a:t>System Updates</a:t>
            </a:r>
          </a:p>
        </p:txBody>
      </p:sp>
      <p:sp>
        <p:nvSpPr>
          <p:cNvPr id="3" name="Content Placeholder 2">
            <a:extLst>
              <a:ext uri="{FF2B5EF4-FFF2-40B4-BE49-F238E27FC236}">
                <a16:creationId xmlns:a16="http://schemas.microsoft.com/office/drawing/2014/main" id="{0BD40029-ADD8-E244-B6F2-23C12E004923}"/>
              </a:ext>
            </a:extLst>
          </p:cNvPr>
          <p:cNvSpPr>
            <a:spLocks noGrp="1"/>
          </p:cNvSpPr>
          <p:nvPr>
            <p:ph idx="1"/>
          </p:nvPr>
        </p:nvSpPr>
        <p:spPr>
          <a:xfrm>
            <a:off x="536861" y="2260888"/>
            <a:ext cx="8336975" cy="4105276"/>
          </a:xfrm>
        </p:spPr>
        <p:txBody>
          <a:bodyPr lIns="91440" tIns="45720" rIns="91440" bIns="45720" anchor="t"/>
          <a:lstStyle/>
          <a:p>
            <a:pPr marL="0" indent="0">
              <a:buNone/>
            </a:pPr>
            <a:r>
              <a:rPr lang="en-US" sz="2400" cap="all">
                <a:latin typeface="Franklin Gothic Medium"/>
              </a:rPr>
              <a:t>SEADS Work Group</a:t>
            </a:r>
            <a:endParaRPr lang="en-US" sz="2400"/>
          </a:p>
          <a:p>
            <a:r>
              <a:rPr lang="en-US" sz="2400" u="sng"/>
              <a:t>S</a:t>
            </a:r>
            <a:r>
              <a:rPr lang="en-US" sz="2400"/>
              <a:t>ystem </a:t>
            </a:r>
            <a:r>
              <a:rPr lang="en-US" sz="2400" u="sng"/>
              <a:t>E</a:t>
            </a:r>
            <a:r>
              <a:rPr lang="en-US" sz="2400"/>
              <a:t>fficiency, </a:t>
            </a:r>
            <a:r>
              <a:rPr lang="en-US" sz="2400" u="sng"/>
              <a:t>A</a:t>
            </a:r>
            <a:r>
              <a:rPr lang="en-US" sz="2400"/>
              <a:t>ccess and </a:t>
            </a:r>
            <a:r>
              <a:rPr lang="en-US" sz="2400" u="sng"/>
              <a:t>D</a:t>
            </a:r>
            <a:r>
              <a:rPr lang="en-US" sz="2400"/>
              <a:t>istrict </a:t>
            </a:r>
            <a:r>
              <a:rPr lang="en-US" sz="2400" u="sng"/>
              <a:t>S</a:t>
            </a:r>
            <a:r>
              <a:rPr lang="en-US" sz="2400"/>
              <a:t>tructure </a:t>
            </a:r>
            <a:endParaRPr lang="en-US"/>
          </a:p>
          <a:p>
            <a:r>
              <a:rPr lang="en-US" sz="2200"/>
              <a:t>Identify opportunities to reduce costs and duplication that do not clearly support student success.</a:t>
            </a:r>
          </a:p>
          <a:p>
            <a:r>
              <a:rPr lang="en-US" sz="2200"/>
              <a:t>Work group is an advisory body to SBCTC State Board who is responsible for developing recommendations that:</a:t>
            </a:r>
          </a:p>
          <a:p>
            <a:pPr marL="800100" lvl="1" indent="-342900">
              <a:buFont typeface="+mj-lt"/>
              <a:buAutoNum type="arabicPeriod"/>
            </a:pPr>
            <a:r>
              <a:rPr lang="en-US" sz="1800"/>
              <a:t>Improve efficiency.</a:t>
            </a:r>
          </a:p>
          <a:p>
            <a:pPr marL="800100" lvl="1" indent="-342900">
              <a:buFont typeface="+mj-lt"/>
              <a:buAutoNum type="arabicPeriod"/>
            </a:pPr>
            <a:r>
              <a:rPr lang="en-US" sz="1800"/>
              <a:t>Streamline costs and administrative processes.</a:t>
            </a:r>
          </a:p>
          <a:p>
            <a:pPr marL="800100" lvl="1" indent="-342900">
              <a:buFont typeface="+mj-lt"/>
              <a:buAutoNum type="arabicPeriod"/>
            </a:pPr>
            <a:r>
              <a:rPr lang="en-US" sz="1800"/>
              <a:t>Protect access.</a:t>
            </a:r>
          </a:p>
          <a:p>
            <a:pPr marL="800100" lvl="1" indent="-342900">
              <a:buFont typeface="+mj-lt"/>
              <a:buAutoNum type="arabicPeriod"/>
            </a:pPr>
            <a:r>
              <a:rPr lang="en-US" sz="1800"/>
              <a:t>Strengthen student success across the CTC system.</a:t>
            </a:r>
          </a:p>
          <a:p>
            <a:endParaRPr lang="en-US"/>
          </a:p>
        </p:txBody>
      </p:sp>
      <p:sp>
        <p:nvSpPr>
          <p:cNvPr id="4" name="Slide Number Placeholder 3">
            <a:extLst>
              <a:ext uri="{FF2B5EF4-FFF2-40B4-BE49-F238E27FC236}">
                <a16:creationId xmlns:a16="http://schemas.microsoft.com/office/drawing/2014/main" id="{01E4C42C-35F3-6764-4708-3FB4BEAA69F9}"/>
              </a:ext>
            </a:extLst>
          </p:cNvPr>
          <p:cNvSpPr>
            <a:spLocks noGrp="1"/>
          </p:cNvSpPr>
          <p:nvPr>
            <p:ph type="sldNum" sz="quarter" idx="12"/>
          </p:nvPr>
        </p:nvSpPr>
        <p:spPr/>
        <p:txBody>
          <a:bodyPr/>
          <a:lstStyle/>
          <a:p>
            <a:fld id="{DEE5BC03-7CE3-4FE3-BC0A-0ACCA8AC1F24}" type="slidenum">
              <a:rPr lang="en-US" smtClean="0"/>
              <a:pPr/>
              <a:t>33</a:t>
            </a:fld>
            <a:endParaRPr lang="en-US"/>
          </a:p>
        </p:txBody>
      </p:sp>
    </p:spTree>
    <p:extLst>
      <p:ext uri="{BB962C8B-B14F-4D97-AF65-F5344CB8AC3E}">
        <p14:creationId xmlns:p14="http://schemas.microsoft.com/office/powerpoint/2010/main" val="8726809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4D12B-34F5-742E-895D-60693468A788}"/>
              </a:ext>
            </a:extLst>
          </p:cNvPr>
          <p:cNvSpPr>
            <a:spLocks noGrp="1"/>
          </p:cNvSpPr>
          <p:nvPr>
            <p:ph type="title"/>
          </p:nvPr>
        </p:nvSpPr>
        <p:spPr/>
        <p:txBody>
          <a:bodyPr lIns="91440" tIns="45720" rIns="91440" bIns="45720" anchor="t"/>
          <a:lstStyle/>
          <a:p>
            <a:r>
              <a:rPr lang="en-US" sz="2600"/>
              <a:t>2027-27 Legislative One-Pagers</a:t>
            </a:r>
            <a:endParaRPr lang="en-US" err="1"/>
          </a:p>
        </p:txBody>
      </p:sp>
      <p:sp>
        <p:nvSpPr>
          <p:cNvPr id="3" name="Content Placeholder 2">
            <a:extLst>
              <a:ext uri="{FF2B5EF4-FFF2-40B4-BE49-F238E27FC236}">
                <a16:creationId xmlns:a16="http://schemas.microsoft.com/office/drawing/2014/main" id="{46C24E08-6515-D3A5-29D9-008CA2826912}"/>
              </a:ext>
            </a:extLst>
          </p:cNvPr>
          <p:cNvSpPr>
            <a:spLocks noGrp="1"/>
          </p:cNvSpPr>
          <p:nvPr>
            <p:ph idx="1"/>
          </p:nvPr>
        </p:nvSpPr>
        <p:spPr/>
        <p:txBody>
          <a:bodyPr lIns="91440" tIns="45720" rIns="91440" bIns="45720"/>
          <a:lstStyle/>
          <a:p>
            <a:r>
              <a:rPr lang="en-US">
                <a:hlinkClick r:id="rId2"/>
              </a:rPr>
              <a:t>Capital Budget Request</a:t>
            </a:r>
            <a:endParaRPr lang="en-US"/>
          </a:p>
          <a:p>
            <a:r>
              <a:rPr lang="en-US">
                <a:hlinkClick r:id="rId3"/>
              </a:rPr>
              <a:t>Operating Budget Request</a:t>
            </a:r>
            <a:endParaRPr lang="en-US"/>
          </a:p>
        </p:txBody>
      </p:sp>
      <p:sp>
        <p:nvSpPr>
          <p:cNvPr id="4" name="Slide Number Placeholder 3">
            <a:extLst>
              <a:ext uri="{FF2B5EF4-FFF2-40B4-BE49-F238E27FC236}">
                <a16:creationId xmlns:a16="http://schemas.microsoft.com/office/drawing/2014/main" id="{8787BA8A-8C50-25EB-F7A9-BC2FB80450BA}"/>
              </a:ext>
            </a:extLst>
          </p:cNvPr>
          <p:cNvSpPr>
            <a:spLocks noGrp="1"/>
          </p:cNvSpPr>
          <p:nvPr>
            <p:ph type="sldNum" sz="quarter" idx="12"/>
          </p:nvPr>
        </p:nvSpPr>
        <p:spPr/>
        <p:txBody>
          <a:bodyPr/>
          <a:lstStyle/>
          <a:p>
            <a:fld id="{DEE5BC03-7CE3-4FE3-BC0A-0ACCA8AC1F24}" type="slidenum">
              <a:rPr lang="en-US" smtClean="0"/>
              <a:pPr/>
              <a:t>34</a:t>
            </a:fld>
            <a:endParaRPr lang="en-US"/>
          </a:p>
        </p:txBody>
      </p:sp>
    </p:spTree>
    <p:extLst>
      <p:ext uri="{BB962C8B-B14F-4D97-AF65-F5344CB8AC3E}">
        <p14:creationId xmlns:p14="http://schemas.microsoft.com/office/powerpoint/2010/main" val="116856542"/>
      </p:ext>
    </p:extLst>
  </p:cSld>
  <p:clrMapOvr>
    <a:masterClrMapping/>
  </p:clrMapOvr>
</p:sld>
</file>

<file path=ppt/theme/theme1.xml><?xml version="1.0" encoding="utf-8"?>
<a:theme xmlns:a="http://schemas.openxmlformats.org/drawingml/2006/main" name="Office Theme">
  <a:themeElements>
    <a:clrScheme name="SBCTC">
      <a:dk1>
        <a:srgbClr val="003764"/>
      </a:dk1>
      <a:lt1>
        <a:sysClr val="window" lastClr="FFFFFF"/>
      </a:lt1>
      <a:dk2>
        <a:srgbClr val="0071CE"/>
      </a:dk2>
      <a:lt2>
        <a:srgbClr val="C3C6C8"/>
      </a:lt2>
      <a:accent1>
        <a:srgbClr val="F4CD00"/>
      </a:accent1>
      <a:accent2>
        <a:srgbClr val="65CBC9"/>
      </a:accent2>
      <a:accent3>
        <a:srgbClr val="FFB547"/>
      </a:accent3>
      <a:accent4>
        <a:srgbClr val="00C18B"/>
      </a:accent4>
      <a:accent5>
        <a:srgbClr val="3D6489"/>
      </a:accent5>
      <a:accent6>
        <a:srgbClr val="2A70B8"/>
      </a:accent6>
      <a:hlink>
        <a:srgbClr val="0563C1"/>
      </a:hlink>
      <a:folHlink>
        <a:srgbClr val="954F72"/>
      </a:folHlink>
    </a:clrScheme>
    <a:fontScheme name="SBCTC">
      <a:majorFont>
        <a:latin typeface="Franklin Gothic Medium"/>
        <a:ea typeface=""/>
        <a:cs typeface=""/>
      </a:majorFont>
      <a:minorFont>
        <a:latin typeface="Franklin Gothic Book"/>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F98FFB89-CD0A-4600-B5B7-284311B06406}" vid="{A645EE94-F025-4290-8BAC-E89C32ADF8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EF2AF5E3A0A94478B4870BED7103767" ma:contentTypeVersion="20" ma:contentTypeDescription="Create a new document." ma:contentTypeScope="" ma:versionID="f4ce89c24e8a80ccbc7ef5b3e3f43c18">
  <xsd:schema xmlns:xsd="http://www.w3.org/2001/XMLSchema" xmlns:xs="http://www.w3.org/2001/XMLSchema" xmlns:p="http://schemas.microsoft.com/office/2006/metadata/properties" xmlns:ns2="a64a1cd2-f9be-4e39-b16d-1d4b8c1be485" xmlns:ns3="4be3408b-e085-4116-9442-6df2bab4afa6" targetNamespace="http://schemas.microsoft.com/office/2006/metadata/properties" ma:root="true" ma:fieldsID="855b7920e463ecf58b86988eb476e903" ns2:_="" ns3:_="">
    <xsd:import namespace="a64a1cd2-f9be-4e39-b16d-1d4b8c1be485"/>
    <xsd:import namespace="4be3408b-e085-4116-9442-6df2bab4afa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Nominator_x0027_s_x0020_Job_x0020_Title" minOccurs="0"/>
                <xsd:element ref="ns2:Nominator_x0027_s_x0020_College" minOccurs="0"/>
                <xsd:element ref="ns2:Is_x0020_the_x0020_nominee_x0020_aware_x0020_that_x0020_you_x0020_are_x0020_nominating_x0020_them_x003f__x0020__x002d_1"/>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4a1cd2-f9be-4e39-b16d-1d4b8c1be4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072a751-c2a1-410f-8384-0186ab4766e9"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Nominator_x0027_s_x0020_Job_x0020_Title" ma:index="18" nillable="true" ma:displayName="Nominator's Job Title" ma:internalName="Nominator_x0027_s_x0020_Job_x0020_Title">
      <xsd:simpleType>
        <xsd:restriction base="dms:Text"/>
      </xsd:simpleType>
    </xsd:element>
    <xsd:element name="Nominator_x0027_s_x0020_College" ma:index="19" nillable="true" ma:displayName="Nominator's College" ma:internalName="Nominator_x0027_s_x0020_College">
      <xsd:simpleType>
        <xsd:restriction base="dms:Text"/>
      </xsd:simpleType>
    </xsd:element>
    <xsd:element name="Is_x0020_the_x0020_nominee_x0020_aware_x0020_that_x0020_you_x0020_are_x0020_nominating_x0020_them_x003f__x0020__x002d_1" ma:index="20" ma:displayName="Is the nominee aware that you are nominating them? -1" ma:internalName="Is_x0020_the_x0020_nominee_x0020_aware_x0020_that_x0020_you_x0020_are_x0020_nominating_x0020_them_x003f__x0020__x002d_1">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be3408b-e085-4116-9442-6df2bab4afa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f48e9a8-86ce-4ab2-916f-7f7285dcb576}" ma:internalName="TaxCatchAll" ma:showField="CatchAllData" ma:web="4be3408b-e085-4116-9442-6df2bab4af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Is_x0020_the_x0020_nominee_x0020_aware_x0020_that_x0020_you_x0020_are_x0020_nominating_x0020_them_x003f__x0020__x002d_1 xmlns="a64a1cd2-f9be-4e39-b16d-1d4b8c1be485"/>
    <TaxCatchAll xmlns="4be3408b-e085-4116-9442-6df2bab4afa6" xsi:nil="true"/>
    <lcf76f155ced4ddcb4097134ff3c332f xmlns="a64a1cd2-f9be-4e39-b16d-1d4b8c1be485">
      <Terms xmlns="http://schemas.microsoft.com/office/infopath/2007/PartnerControls"/>
    </lcf76f155ced4ddcb4097134ff3c332f>
    <Nominator_x0027_s_x0020_College xmlns="a64a1cd2-f9be-4e39-b16d-1d4b8c1be485" xsi:nil="true"/>
    <Nominator_x0027_s_x0020_Job_x0020_Title xmlns="a64a1cd2-f9be-4e39-b16d-1d4b8c1be48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AB4049-9C05-4889-9C7A-D07C0929AA1C}">
  <ds:schemaRefs>
    <ds:schemaRef ds:uri="4be3408b-e085-4116-9442-6df2bab4afa6"/>
    <ds:schemaRef ds:uri="a64a1cd2-f9be-4e39-b16d-1d4b8c1be4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AFF34BF-461A-4552-BAC0-8EAE6FB87824}">
  <ds:schemaRefs>
    <ds:schemaRef ds:uri="4be3408b-e085-4116-9442-6df2bab4afa6"/>
    <ds:schemaRef ds:uri="7f630e8a-b0ab-45b6-9ea6-c827007280af"/>
    <ds:schemaRef ds:uri="a64a1cd2-f9be-4e39-b16d-1d4b8c1be48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F19B4E2-40F1-4166-9859-BFE10CE51E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(4:3)</PresentationFormat>
  <Slides>34</Slides>
  <Notes>9</Notes>
  <HiddenSlides>0</HiddenSlide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Washington’s Community and technical colleges</vt:lpstr>
      <vt:lpstr>Program, Funding, &amp; System updates</vt:lpstr>
      <vt:lpstr>Work-based Learning</vt:lpstr>
      <vt:lpstr>Apprenticeship</vt:lpstr>
      <vt:lpstr>Apprenticeship </vt:lpstr>
      <vt:lpstr>Aerospace High Demand 1,000 FTEs</vt:lpstr>
      <vt:lpstr>Program support</vt:lpstr>
      <vt:lpstr>Perkins updates</vt:lpstr>
      <vt:lpstr>Program Approval Updates </vt:lpstr>
      <vt:lpstr>Program Approval Updates </vt:lpstr>
      <vt:lpstr>Program Approval Request (PAR) Survey</vt:lpstr>
      <vt:lpstr>WORKFORCE PELL </vt:lpstr>
      <vt:lpstr>Baccalaureate Programs</vt:lpstr>
      <vt:lpstr>Baccalaureate program approval: 2026-2027</vt:lpstr>
      <vt:lpstr>Bachelor’s Program Modification</vt:lpstr>
      <vt:lpstr>Sector Response</vt:lpstr>
      <vt:lpstr>Worker Retraining</vt:lpstr>
      <vt:lpstr>Early achievers</vt:lpstr>
      <vt:lpstr>Student support Programs</vt:lpstr>
      <vt:lpstr>Programs &amp; Grant Updates</vt:lpstr>
      <vt:lpstr>Program &amp; Grant Updates</vt:lpstr>
      <vt:lpstr>Program &amp; Grant updates</vt:lpstr>
      <vt:lpstr>Program &amp; Grant Updates</vt:lpstr>
      <vt:lpstr>What's The 26-27 Happs in SSP</vt:lpstr>
      <vt:lpstr>Industry Demand</vt:lpstr>
      <vt:lpstr>Job Skills Program</vt:lpstr>
      <vt:lpstr>Customized Training Program</vt:lpstr>
      <vt:lpstr>Workforce Development funds, high demand &amp; Invest in Washington</vt:lpstr>
      <vt:lpstr>Updates </vt:lpstr>
      <vt:lpstr>Noncredit task force</vt:lpstr>
      <vt:lpstr>Noncredit task force </vt:lpstr>
      <vt:lpstr>The recommendation</vt:lpstr>
      <vt:lpstr>System Updates</vt:lpstr>
      <vt:lpstr>2027-27 Legislative One-Pagers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Rose</dc:creator>
  <cp:revision>4</cp:revision>
  <cp:lastPrinted>2018-06-28T21:16:04Z</cp:lastPrinted>
  <dcterms:created xsi:type="dcterms:W3CDTF">2018-05-24T23:21:12Z</dcterms:created>
  <dcterms:modified xsi:type="dcterms:W3CDTF">2026-10-13T16:54:29Z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0x010100AEF2AF5E3A0A94478B4870BED7103767</vt:lpwstr>
  </property>
  <property fmtid="{D5CDD505-2E9C-101B-9397-08002B2CF9AE}" pid="3" name="MediaServiceImageTags">
    <vt:lpwstr/>
  </property>
</Properties>
</file>