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25_B0D4289B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5"/>
  </p:sldMasterIdLst>
  <p:notesMasterIdLst>
    <p:notesMasterId r:id="rId19"/>
  </p:notesMasterIdLst>
  <p:handoutMasterIdLst>
    <p:handoutMasterId r:id="rId20"/>
  </p:handoutMasterIdLst>
  <p:sldIdLst>
    <p:sldId id="259" r:id="rId6"/>
    <p:sldId id="269" r:id="rId7"/>
    <p:sldId id="301" r:id="rId8"/>
    <p:sldId id="270" r:id="rId9"/>
    <p:sldId id="293" r:id="rId10"/>
    <p:sldId id="267" r:id="rId11"/>
    <p:sldId id="271" r:id="rId12"/>
    <p:sldId id="263" r:id="rId13"/>
    <p:sldId id="264" r:id="rId14"/>
    <p:sldId id="265" r:id="rId15"/>
    <p:sldId id="266" r:id="rId16"/>
    <p:sldId id="268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orkforce Pell" id="{360F4DD0-58BC-4C6F-AF8A-2719BF19E9B4}">
          <p14:sldIdLst>
            <p14:sldId id="259"/>
            <p14:sldId id="269"/>
            <p14:sldId id="301"/>
            <p14:sldId id="270"/>
            <p14:sldId id="293"/>
            <p14:sldId id="267"/>
            <p14:sldId id="271"/>
            <p14:sldId id="263"/>
            <p14:sldId id="264"/>
            <p14:sldId id="265"/>
            <p14:sldId id="266"/>
            <p14:sldId id="268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E9EB6C2-D19E-9D7F-75D1-148F49AC1421}" name="Kimberly Wheeler" initials="KW" userId="S::kwheeler@sbctc.edu::b6a9f1fd-101a-4e29-9a94-25e472c5d69b" providerId="AD"/>
  <p188:author id="{332AAAEC-9657-9037-0478-BC33105D90C5}" name="Genevieve Howard" initials="GH" userId="S::ghoward@sbctc.edu::4ab22cc7-ab2e-4640-9d0c-62dc461fe9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9" autoAdjust="0"/>
  </p:normalViewPr>
  <p:slideViewPr>
    <p:cSldViewPr snapToGrid="0">
      <p:cViewPr varScale="1">
        <p:scale>
          <a:sx n="87" d="100"/>
          <a:sy n="87" d="100"/>
        </p:scale>
        <p:origin x="1258" y="67"/>
      </p:cViewPr>
      <p:guideLst/>
    </p:cSldViewPr>
  </p:slideViewPr>
  <p:outlineViewPr>
    <p:cViewPr>
      <p:scale>
        <a:sx n="33" d="100"/>
        <a:sy n="33" d="100"/>
      </p:scale>
      <p:origin x="0" y="-18619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omments/modernComment_125_B0D4289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E6D411A-8BC0-4FE2-9281-5B78C0BDA412}" authorId="{332AAAEC-9657-9037-0478-BC33105D90C5}" created="2026-04-28T13:08:49.07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66694043" sldId="293"/>
      <ac:spMk id="3" creationId="{20D6C3F8-F397-E8EA-7D24-DBBEA8A89378}"/>
    </ac:deMkLst>
    <p188:txBody>
      <a:bodyPr/>
      <a:lstStyle/>
      <a:p>
        <a:r>
          <a:rPr lang="en-US"/>
          <a:t>I like the content of the slide but I am unsure how to word it so it applies to the entire process (subcommittee, council, commission, etc.)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7D8E9-3331-4291-9F17-3FF41B935400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0C177-458E-4ECB-97EC-7EDCBA19D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31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DBB64-96D6-42B0-8680-D8E44BBF474E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84A02-D147-49A8-A06D-A5C08FF69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4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Marie</a:t>
            </a:r>
          </a:p>
          <a:p>
            <a:r>
              <a:rPr lang="en-US" sz="2600"/>
              <a:t>These decisions shape: </a:t>
            </a:r>
          </a:p>
          <a:p>
            <a:pPr lvl="1"/>
            <a:r>
              <a:rPr lang="en-US" sz="2200"/>
              <a:t>Which programs qualify</a:t>
            </a:r>
          </a:p>
          <a:p>
            <a:pPr lvl="1"/>
            <a:r>
              <a:rPr lang="en-US" sz="2200"/>
              <a:t>Which students gain access</a:t>
            </a:r>
          </a:p>
          <a:p>
            <a:pPr lvl="1"/>
            <a:r>
              <a:rPr lang="en-US" sz="2200"/>
              <a:t>How institutions implement Pell for Workforce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7843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Marie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1531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 Triangle Pattern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8"/>
          <a:stretch/>
        </p:blipFill>
        <p:spPr>
          <a:xfrm>
            <a:off x="2317813" y="0"/>
            <a:ext cx="6829477" cy="3749964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69888" y="3863685"/>
            <a:ext cx="8336975" cy="999259"/>
          </a:xfrm>
          <a:prstGeom prst="rect">
            <a:avLst/>
          </a:prstGeom>
        </p:spPr>
        <p:txBody>
          <a:bodyPr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Title slide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0608" y="4976665"/>
            <a:ext cx="8388928" cy="67901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500" b="0" i="0" baseline="0">
                <a:solidFill>
                  <a:srgbClr val="003764"/>
                </a:solidFill>
                <a:latin typeface="+mj-lt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Subheading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69888" y="5769402"/>
            <a:ext cx="4614862" cy="758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rgbClr val="003764"/>
                </a:solidFill>
              </a:defRPr>
            </a:lvl1pPr>
          </a:lstStyle>
          <a:p>
            <a:pPr lvl="0"/>
            <a:r>
              <a:rPr lang="en-US"/>
              <a:t>Presenter(s)</a:t>
            </a:r>
            <a:br>
              <a:rPr lang="en-US"/>
            </a:br>
            <a:r>
              <a:rPr lang="en-US"/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285463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rgbClr val="003764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Rectangle 14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5/7/2026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2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D050C99A-C753-4499-A91D-5F42026EA8F2}" type="datetime1">
              <a:rPr lang="en-US" smtClean="0"/>
              <a:t>5/7/2026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19540" y="294198"/>
            <a:ext cx="8302337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19540" y="1174172"/>
            <a:ext cx="8336975" cy="496685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458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476958"/>
            <a:ext cx="7886700" cy="611619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Final Slide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265367"/>
            <a:ext cx="7886700" cy="3428855"/>
          </a:xfrm>
          <a:prstGeom prst="rect">
            <a:avLst/>
          </a:prstGeom>
        </p:spPr>
        <p:txBody>
          <a:bodyPr/>
          <a:lstStyle>
            <a:lvl1pPr marL="457200" marR="0" indent="-45720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>
                <a:solidFill>
                  <a:srgbClr val="003764"/>
                </a:solidFill>
              </a:defRPr>
            </a:lvl1pPr>
            <a:lvl2pPr marL="342884" indent="0">
              <a:buNone/>
              <a:defRPr>
                <a:solidFill>
                  <a:srgbClr val="003764"/>
                </a:solidFill>
              </a:defRPr>
            </a:lvl2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Always use a Final Slide in order to include the Creative Commons footer language in the presentation.</a:t>
            </a:r>
            <a:br>
              <a:rPr lang="en-US"/>
            </a:br>
            <a:r>
              <a:rPr lang="en-US"/>
              <a:t>Ideas for the slide: Contact information; “Thank you;” “Questions?”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9A014E-7345-4161-B6F8-70E7EA234759}"/>
              </a:ext>
            </a:extLst>
          </p:cNvPr>
          <p:cNvSpPr txBox="1"/>
          <p:nvPr userDrawn="1"/>
        </p:nvSpPr>
        <p:spPr>
          <a:xfrm>
            <a:off x="1454322" y="6445499"/>
            <a:ext cx="378496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0" i="1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 BY 4.0</a:t>
            </a:r>
            <a:r>
              <a:rPr lang="en-US" sz="750" b="0" i="1" u="none" kern="120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750" b="0" i="1" u="none" kern="1200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 except where otherwise noted.</a:t>
            </a:r>
            <a:endParaRPr lang="en-US" sz="750" b="0" i="1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973916" y="6435073"/>
            <a:ext cx="480406" cy="228600"/>
            <a:chOff x="973916" y="6435073"/>
            <a:chExt cx="480406" cy="228600"/>
          </a:xfrm>
        </p:grpSpPr>
        <p:pic>
          <p:nvPicPr>
            <p:cNvPr id="15" name="Picture 14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3916" y="6435073"/>
              <a:ext cx="228600" cy="2286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5722" y="6435073"/>
              <a:ext cx="228600" cy="228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0380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ommunity and Technical Colleges. Washington State Board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36860" y="1549936"/>
            <a:ext cx="8336975" cy="79707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36860" y="2415155"/>
            <a:ext cx="8336975" cy="375704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F79CB6C7-AD96-437F-A75B-A1987D8D9ACA}" type="datetime1">
              <a:rPr lang="en-US" smtClean="0"/>
              <a:t>5/7/2026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06245" y="6483926"/>
            <a:ext cx="467590" cy="23754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82468" y="1709744"/>
            <a:ext cx="8270588" cy="2852737"/>
          </a:xfrm>
          <a:prstGeom prst="rect">
            <a:avLst/>
          </a:prstGeom>
        </p:spPr>
        <p:txBody>
          <a:bodyPr anchor="b"/>
          <a:lstStyle>
            <a:lvl1pPr>
              <a:defRPr sz="48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1"/>
          </p:nvPr>
        </p:nvSpPr>
        <p:spPr>
          <a:xfrm>
            <a:off x="582468" y="4589469"/>
            <a:ext cx="8270588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003764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E68BEF8-F67A-4B64-B2F2-CC4AA048128C}" type="datetime1">
              <a:rPr lang="en-US" smtClean="0"/>
              <a:t>5/7/2026</a:t>
            </a:fld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4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2" name="Picture 11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22561" y="1462241"/>
            <a:ext cx="8534403" cy="719850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"/>
          </p:nvPr>
        </p:nvSpPr>
        <p:spPr>
          <a:xfrm>
            <a:off x="422561" y="2400300"/>
            <a:ext cx="4014357" cy="39693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4759271" y="2400304"/>
            <a:ext cx="4197693" cy="39693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1001848F-E7F6-4E55-B1DE-CC691BBD4F09}" type="datetime1">
              <a:rPr lang="en-US" smtClean="0"/>
              <a:t>5/7/2026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8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3" name="Picture 12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4063"/>
            <a:ext cx="4067706" cy="1481791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507276" y="1485854"/>
            <a:ext cx="8335388" cy="736311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507278" y="2385434"/>
            <a:ext cx="4002378" cy="5248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>
          <a:xfrm>
            <a:off x="507278" y="3003840"/>
            <a:ext cx="4002378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0207" y="2385430"/>
            <a:ext cx="4052457" cy="5248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003764"/>
                </a:solidFill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Content Placeholder 5"/>
          <p:cNvSpPr>
            <a:spLocks noGrp="1"/>
          </p:cNvSpPr>
          <p:nvPr>
            <p:ph sz="quarter" idx="4"/>
          </p:nvPr>
        </p:nvSpPr>
        <p:spPr>
          <a:xfrm>
            <a:off x="4790207" y="3003840"/>
            <a:ext cx="4052457" cy="33138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764"/>
                </a:solidFill>
              </a:defRPr>
            </a:lvl1pPr>
            <a:lvl2pPr>
              <a:defRPr>
                <a:solidFill>
                  <a:srgbClr val="003764"/>
                </a:solidFill>
              </a:defRPr>
            </a:lvl2pPr>
            <a:lvl3pPr>
              <a:defRPr>
                <a:solidFill>
                  <a:srgbClr val="003764"/>
                </a:solidFill>
              </a:defRPr>
            </a:lvl3pPr>
            <a:lvl4pPr>
              <a:defRPr>
                <a:solidFill>
                  <a:srgbClr val="003764"/>
                </a:solidFill>
              </a:defRPr>
            </a:lvl4pPr>
            <a:lvl5pPr>
              <a:defRPr>
                <a:solidFill>
                  <a:srgbClr val="003764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5E48A247-4D0D-4017-954A-CBEE1B524F16}" type="datetime1">
              <a:rPr lang="en-US" smtClean="0"/>
              <a:t>5/7/2026</a:t>
            </a:fld>
            <a:endParaRPr lang="en-US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6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9" name="Picture 8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40327" y="1457982"/>
            <a:ext cx="8302337" cy="786457"/>
          </a:xfrm>
          <a:prstGeom prst="rect">
            <a:avLst/>
          </a:prstGeom>
        </p:spPr>
        <p:txBody>
          <a:bodyPr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Rectangle 10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3F43D62C-E4AB-4F6C-BB6E-7C3A3BBC5E2B}" type="datetime1">
              <a:rPr lang="en-US" smtClean="0"/>
              <a:t>5/7/2026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0" name="Picture 9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8" name="Rectangle 7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92275FF0-9E97-4E0A-B533-109FB6621FD2}" type="datetime1">
              <a:rPr lang="en-US" smtClean="0"/>
              <a:t>5/7/2026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09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86494" y="1385541"/>
            <a:ext cx="3160715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494" y="2888673"/>
            <a:ext cx="3160715" cy="34923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3863540" y="1569027"/>
            <a:ext cx="5041469" cy="4812024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A3C062AC-1CC2-40A8-B531-F2154AC26E35}" type="datetime1">
              <a:rPr lang="en-US" smtClean="0"/>
              <a:t>5/7/2026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mmunity and Technical Colleges. Washington State Board.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71"/>
          <a:stretch/>
        </p:blipFill>
        <p:spPr>
          <a:xfrm>
            <a:off x="105297" y="154004"/>
            <a:ext cx="3286396" cy="1231537"/>
          </a:xfrm>
          <a:prstGeom prst="rect">
            <a:avLst/>
          </a:prstGeom>
        </p:spPr>
      </p:pic>
      <p:pic>
        <p:nvPicPr>
          <p:cNvPr id="11" name="Picture 10" descr="Header triangles patter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67"/>
          <a:stretch/>
        </p:blipFill>
        <p:spPr>
          <a:xfrm>
            <a:off x="5076294" y="0"/>
            <a:ext cx="4067706" cy="1481791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03370" y="1385541"/>
            <a:ext cx="3358139" cy="1409614"/>
          </a:xfrm>
          <a:prstGeom prst="rect">
            <a:avLst/>
          </a:prstGeom>
        </p:spPr>
        <p:txBody>
          <a:bodyPr anchor="b"/>
          <a:lstStyle>
            <a:lvl1pPr>
              <a:defRPr sz="3500" cap="all" baseline="0">
                <a:solidFill>
                  <a:srgbClr val="00376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370" y="2888673"/>
            <a:ext cx="3358139" cy="35428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003764"/>
                </a:solidFill>
              </a:defRPr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024047" y="1569026"/>
            <a:ext cx="4839398" cy="486247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764"/>
                </a:solidFill>
              </a:defRPr>
            </a:lvl1pPr>
            <a:lvl2pPr>
              <a:defRPr sz="2800">
                <a:solidFill>
                  <a:srgbClr val="003764"/>
                </a:solidFill>
              </a:defRPr>
            </a:lvl2pPr>
            <a:lvl3pPr>
              <a:defRPr sz="2400">
                <a:solidFill>
                  <a:srgbClr val="003764"/>
                </a:solidFill>
              </a:defRPr>
            </a:lvl3pPr>
            <a:lvl4pPr>
              <a:defRPr sz="2000">
                <a:solidFill>
                  <a:srgbClr val="003764"/>
                </a:solidFill>
              </a:defRPr>
            </a:lvl4pPr>
            <a:lvl5pPr>
              <a:defRPr sz="2000">
                <a:solidFill>
                  <a:srgbClr val="00376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Rectangle 12" descr="Yellow sidebar"/>
          <p:cNvSpPr/>
          <p:nvPr userDrawn="1"/>
        </p:nvSpPr>
        <p:spPr>
          <a:xfrm>
            <a:off x="0" y="0"/>
            <a:ext cx="100208" cy="6858000"/>
          </a:xfrm>
          <a:prstGeom prst="rect">
            <a:avLst/>
          </a:prstGeom>
          <a:solidFill>
            <a:srgbClr val="F4CE12"/>
          </a:solidFill>
          <a:ln>
            <a:solidFill>
              <a:srgbClr val="F4CE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83926"/>
            <a:ext cx="20574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fld id="{06EA93EB-E55E-4DBB-B6AA-C54A9BA5E4A4}" type="datetime1">
              <a:rPr lang="en-US" smtClean="0"/>
              <a:t>5/7/2026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83926"/>
            <a:ext cx="3086100" cy="237549"/>
          </a:xfrm>
          <a:prstGeom prst="rect">
            <a:avLst/>
          </a:prstGeom>
        </p:spPr>
        <p:txBody>
          <a:bodyPr/>
          <a:lstStyle>
            <a:lvl1pPr>
              <a:defRPr sz="1100"/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6636" y="6529852"/>
            <a:ext cx="457199" cy="191623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DEE5BC03-7CE3-4FE3-BC0A-0ACCA8AC1F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233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51" r:id="rId10"/>
    <p:sldLayoutId id="2147483672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5_B0D4289B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arNHwNm39r7MKNSqmFiZlpldEL7xgb_6_NcxsvDbjq4/edit?gid=1550308379#gid=1550308379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2048" y="3098341"/>
            <a:ext cx="8379904" cy="1385625"/>
          </a:xfrm>
        </p:spPr>
        <p:txBody>
          <a:bodyPr lIns="91440" tIns="45720" rIns="91440" bIns="45720" anchor="t"/>
          <a:lstStyle/>
          <a:p>
            <a:r>
              <a:rPr lang="en-US" dirty="0"/>
              <a:t> Pell for Short term Workforce programs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2048" y="4712896"/>
            <a:ext cx="8388928" cy="679016"/>
          </a:xfrm>
        </p:spPr>
        <p:txBody>
          <a:bodyPr lIns="91440" tIns="45720" rIns="91440" bIns="45720" anchor="t"/>
          <a:lstStyle/>
          <a:p>
            <a:r>
              <a:rPr lang="en-US" dirty="0"/>
              <a:t>WEC Presentation: Data, Research &amp; Workforce Subcommittee Feedback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Marie Bruin</a:t>
            </a:r>
          </a:p>
          <a:p>
            <a:r>
              <a:rPr lang="en-US" dirty="0"/>
              <a:t>May 2026</a:t>
            </a:r>
          </a:p>
        </p:txBody>
      </p:sp>
    </p:spTree>
    <p:extLst>
      <p:ext uri="{BB962C8B-B14F-4D97-AF65-F5344CB8AC3E}">
        <p14:creationId xmlns:p14="http://schemas.microsoft.com/office/powerpoint/2010/main" val="3283783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sz="2800" dirty="0"/>
              <a:t>Suggested use of a high demand</a:t>
            </a:r>
            <a:r>
              <a:rPr sz="2800" dirty="0"/>
              <a:t> Sector List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6C380E-8E7E-FC3B-49C8-24E75D11C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9622" y="1959718"/>
            <a:ext cx="4002378" cy="524893"/>
          </a:xfrm>
        </p:spPr>
        <p:txBody>
          <a:bodyPr/>
          <a:lstStyle/>
          <a:p>
            <a:r>
              <a:rPr lang="en-US" dirty="0"/>
              <a:t>Initial Items for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07276" y="2546640"/>
            <a:ext cx="4002378" cy="3673185"/>
          </a:xfrm>
        </p:spPr>
        <p:txBody>
          <a:bodyPr lIns="91440" tIns="45720" rIns="91440" bIns="45720" anchor="t"/>
          <a:lstStyle/>
          <a:p>
            <a:r>
              <a:rPr sz="2000" dirty="0"/>
              <a:t>Discuss potential impacts</a:t>
            </a:r>
            <a:r>
              <a:rPr lang="en-US" sz="2000" dirty="0"/>
              <a:t> limiting eligibility to predefined high-demand sectors.</a:t>
            </a:r>
          </a:p>
          <a:p>
            <a:pPr lvl="1"/>
            <a:r>
              <a:rPr lang="en-US" sz="1600" dirty="0"/>
              <a:t>Manufacturing</a:t>
            </a:r>
          </a:p>
          <a:p>
            <a:pPr lvl="1"/>
            <a:r>
              <a:rPr lang="en-US" sz="1600" dirty="0"/>
              <a:t>Healthcare</a:t>
            </a:r>
          </a:p>
          <a:p>
            <a:pPr lvl="1"/>
            <a:r>
              <a:rPr lang="en-US" sz="1600" dirty="0"/>
              <a:t>IT</a:t>
            </a:r>
          </a:p>
          <a:p>
            <a:r>
              <a:rPr lang="en-US" sz="2000" dirty="0"/>
              <a:t>What may be missed with regard </a:t>
            </a:r>
            <a:r>
              <a:rPr sz="2000" dirty="0"/>
              <a:t>to </a:t>
            </a:r>
            <a:r>
              <a:rPr lang="en-US" sz="2000" dirty="0"/>
              <a:t>new programs</a:t>
            </a:r>
            <a:r>
              <a:rPr sz="2000" dirty="0"/>
              <a:t>, </a:t>
            </a:r>
            <a:r>
              <a:rPr lang="en-US" sz="2000" dirty="0"/>
              <a:t>geography</a:t>
            </a:r>
            <a:r>
              <a:rPr sz="2000" dirty="0"/>
              <a:t>, and regional participation</a:t>
            </a:r>
            <a:r>
              <a:rPr lang="en-US" sz="2000" dirty="0"/>
              <a:t>?</a:t>
            </a:r>
            <a:endParaRPr sz="20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33E4F50-1A6E-A5AB-826E-E99F61262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90207" y="1893299"/>
            <a:ext cx="4052457" cy="524894"/>
          </a:xfrm>
        </p:spPr>
        <p:txBody>
          <a:bodyPr/>
          <a:lstStyle/>
          <a:p>
            <a:r>
              <a:rPr lang="en-US" dirty="0"/>
              <a:t>Sub Committee Discussion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53342F-84CA-6F1D-E361-37DBBEFE1C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90207" y="2546640"/>
            <a:ext cx="4052457" cy="3313833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Concerns:</a:t>
            </a:r>
          </a:p>
          <a:p>
            <a:pPr lvl="0"/>
            <a:r>
              <a:rPr lang="en-US" sz="1600" dirty="0"/>
              <a:t>Too restrictive for future program development.</a:t>
            </a:r>
          </a:p>
          <a:p>
            <a:pPr lvl="0"/>
            <a:r>
              <a:rPr lang="en-US" sz="1600" dirty="0"/>
              <a:t>Limits responsiveness to emerging industries (e.g., AI).</a:t>
            </a:r>
          </a:p>
          <a:p>
            <a:pPr lvl="0"/>
            <a:r>
              <a:rPr lang="en-US" sz="1600" dirty="0"/>
              <a:t>Could disadvantage continuing education and non-credit-to-credit pathways.</a:t>
            </a:r>
          </a:p>
          <a:p>
            <a:pPr marL="0" lv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Consensus:</a:t>
            </a:r>
          </a:p>
          <a:p>
            <a:pPr marR="0" lvl="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Recommendation:</a:t>
            </a:r>
            <a:r>
              <a:rPr lang="en-US" sz="1600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 Do not constrain policy to a narrow sector-based list.</a:t>
            </a:r>
            <a:endParaRPr lang="en-US" sz="1800" kern="100" dirty="0">
              <a:solidFill>
                <a:srgbClr val="FF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Prefer flexibility to adapt to changing labor market needs.</a:t>
            </a:r>
            <a:endParaRPr lang="en-US" sz="1800" kern="100" dirty="0">
              <a:solidFill>
                <a:srgbClr val="FF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228600" algn="l"/>
              </a:tabLst>
            </a:pPr>
            <a:r>
              <a:rPr lang="en-US" sz="1600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Sector strategies may be used for grants or pilots, but not as a statewide policy limit.</a:t>
            </a:r>
            <a:endParaRPr lang="en-US" sz="1800" kern="100" dirty="0">
              <a:solidFill>
                <a:srgbClr val="FF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78" y="1094283"/>
            <a:ext cx="8335388" cy="736311"/>
          </a:xfrm>
        </p:spPr>
        <p:txBody>
          <a:bodyPr/>
          <a:lstStyle/>
          <a:p>
            <a:r>
              <a:rPr sz="2800" dirty="0"/>
              <a:t>Industry Approval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720DB-4F2A-5E51-3BA6-0DD11ACD6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346" y="1475829"/>
            <a:ext cx="4282929" cy="531417"/>
          </a:xfrm>
        </p:spPr>
        <p:txBody>
          <a:bodyPr/>
          <a:lstStyle/>
          <a:p>
            <a:r>
              <a:rPr lang="en-US" dirty="0"/>
              <a:t>Validation of hirable graduates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69622" y="2183899"/>
            <a:ext cx="4002378" cy="4353907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sz="1600" b="1" dirty="0"/>
              <a:t>Existing or Potential Models</a:t>
            </a:r>
            <a:r>
              <a:rPr lang="en-US" sz="1600" b="1" dirty="0"/>
              <a:t>:</a:t>
            </a:r>
            <a:endParaRPr sz="1600" b="1" dirty="0"/>
          </a:p>
          <a:p>
            <a:r>
              <a:rPr sz="1600" dirty="0"/>
              <a:t>Professional Technical Advisory Board Committees</a:t>
            </a:r>
          </a:p>
          <a:p>
            <a:r>
              <a:rPr sz="1600" dirty="0"/>
              <a:t>Worker Retraining Advisory Committees</a:t>
            </a:r>
          </a:p>
          <a:p>
            <a:r>
              <a:rPr sz="1600" dirty="0"/>
              <a:t>Other industry- or region-led approval models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/>
              <a:t>Initial Items for Discussion:</a:t>
            </a:r>
          </a:p>
          <a:p>
            <a:r>
              <a:rPr lang="en-US" sz="1600" dirty="0"/>
              <a:t>C</a:t>
            </a:r>
            <a:r>
              <a:rPr sz="1600" dirty="0"/>
              <a:t>onfirming a graduate’s readiness for hiring</a:t>
            </a:r>
            <a:r>
              <a:rPr lang="en-US" sz="1600" dirty="0"/>
              <a:t>.</a:t>
            </a:r>
            <a:endParaRPr sz="1600" dirty="0"/>
          </a:p>
          <a:p>
            <a:r>
              <a:rPr sz="1600" dirty="0"/>
              <a:t>Navigating local eligibility requirements</a:t>
            </a:r>
            <a:r>
              <a:rPr lang="en-US" sz="1600" dirty="0"/>
              <a:t>.</a:t>
            </a:r>
            <a:endParaRPr sz="1600" dirty="0"/>
          </a:p>
          <a:p>
            <a:r>
              <a:rPr sz="1600" dirty="0"/>
              <a:t>Responding to local labor market changes and program sustainability</a:t>
            </a:r>
            <a:r>
              <a:rPr lang="en-US" sz="1600" dirty="0"/>
              <a:t>.</a:t>
            </a:r>
          </a:p>
          <a:p>
            <a:r>
              <a:rPr lang="en-US" sz="1600" dirty="0"/>
              <a:t>Monitoring and review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C2152EB-5C2D-EC6C-9D4A-378E1D678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90207" y="1443832"/>
            <a:ext cx="4052457" cy="524894"/>
          </a:xfrm>
        </p:spPr>
        <p:txBody>
          <a:bodyPr/>
          <a:lstStyle/>
          <a:p>
            <a:r>
              <a:rPr lang="en-US" dirty="0"/>
              <a:t>Sub Committee Discussion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4D986BA-C85C-986D-9C7B-3F25CE49B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67249" y="1968726"/>
            <a:ext cx="4371975" cy="3313833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Key Considerations:</a:t>
            </a:r>
          </a:p>
          <a:p>
            <a:pPr marL="171450" marR="0" lvl="0" indent="-17145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Avoid creating parallel or duplicative program approval processes.</a:t>
            </a:r>
            <a:endParaRPr lang="en-US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Align with existing program approval and review cycles.</a:t>
            </a:r>
            <a:endParaRPr lang="en-US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Workforce Development Councils (WDCs) representing industry.</a:t>
            </a:r>
          </a:p>
          <a:p>
            <a:pPr marL="171450" marR="0" lvl="0" indent="-17145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Address timing issues (approval should occur early enough to support program launch).</a:t>
            </a:r>
            <a:endParaRPr lang="en-US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71450" marR="0" lvl="0" indent="-17145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Account for labor market shifts that may affect ongoing eligibility.</a:t>
            </a:r>
          </a:p>
          <a:p>
            <a:pPr marL="0" marR="0" lvl="0" indent="0">
              <a:lnSpc>
                <a:spcPts val="15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1600" b="1" kern="0" dirty="0">
                <a:solidFill>
                  <a:srgbClr val="FF0000"/>
                </a:solidFill>
                <a:ea typeface="Aptos" panose="020B0004020202020204" pitchFamily="34" charset="0"/>
                <a:cs typeface="Segoe UI" panose="020B0502040204020203" pitchFamily="34" charset="0"/>
              </a:rPr>
              <a:t>Consensus</a:t>
            </a:r>
          </a:p>
          <a:p>
            <a:pPr>
              <a:lnSpc>
                <a:spcPts val="15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600" kern="0" dirty="0">
                <a:solidFill>
                  <a:srgbClr val="FF0000"/>
                </a:solidFill>
                <a:effectLst/>
                <a:ea typeface="Aptos" panose="020B0004020202020204" pitchFamily="34" charset="0"/>
                <a:cs typeface="Segoe UI" panose="020B0502040204020203" pitchFamily="34" charset="0"/>
              </a:rPr>
              <a:t>Leverage existing advisory structures</a:t>
            </a:r>
          </a:p>
          <a:p>
            <a:pPr>
              <a:lnSpc>
                <a:spcPts val="15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1600" kern="0" dirty="0">
                <a:solidFill>
                  <a:srgbClr val="FF0000"/>
                </a:solidFill>
                <a:ea typeface="Aptos" panose="020B0004020202020204" pitchFamily="34" charset="0"/>
                <a:cs typeface="Segoe UI" panose="020B0502040204020203" pitchFamily="34" charset="0"/>
              </a:rPr>
              <a:t>Allow flexibility in how colleges demonstrate industry validation</a:t>
            </a:r>
            <a:endParaRPr lang="en-US" sz="1800" kern="100" dirty="0">
              <a:solidFill>
                <a:srgbClr val="FF000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81B56-022E-7164-DBF6-1A878B3F7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276" y="-736311"/>
            <a:ext cx="8335388" cy="736311"/>
          </a:xfrm>
        </p:spPr>
        <p:txBody>
          <a:bodyPr anchor="b"/>
          <a:lstStyle/>
          <a:p>
            <a:r>
              <a:rPr lang="en-US" dirty="0"/>
              <a:t>Gaps and Subcommittee Responses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D64E35D-7B9F-B692-34A8-1690CD33B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9622" y="1259899"/>
            <a:ext cx="4002378" cy="524893"/>
          </a:xfrm>
        </p:spPr>
        <p:txBody>
          <a:bodyPr/>
          <a:lstStyle/>
          <a:p>
            <a:r>
              <a:rPr lang="en-US" dirty="0"/>
              <a:t>Implementation Gaps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67072-7881-D39C-1FFB-93031EF13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5797" y="2096043"/>
            <a:ext cx="4002378" cy="2702100"/>
          </a:xfrm>
        </p:spPr>
        <p:txBody>
          <a:bodyPr lIns="91440" tIns="45720" rIns="91440" bIns="45720" anchor="t"/>
          <a:lstStyle/>
          <a:p>
            <a:r>
              <a:rPr lang="en-US" sz="2400" dirty="0"/>
              <a:t>Program Development</a:t>
            </a:r>
          </a:p>
          <a:p>
            <a:r>
              <a:rPr lang="en-US" sz="2400" dirty="0"/>
              <a:t>Sustainability</a:t>
            </a:r>
          </a:p>
          <a:p>
            <a:r>
              <a:rPr lang="en-US" sz="2400" dirty="0"/>
              <a:t>Data &amp; Research</a:t>
            </a:r>
          </a:p>
          <a:p>
            <a:r>
              <a:rPr lang="en-US" sz="2400" dirty="0"/>
              <a:t>Industry &amp; Agency Partner Engagement</a:t>
            </a:r>
          </a:p>
          <a:p>
            <a:r>
              <a:rPr lang="en-US" sz="2400" dirty="0"/>
              <a:t>Other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000" dirty="0"/>
              <a:t>*Feedback was collected via email response and there was no opportunity to come to consensus.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953C92C-A732-7F4D-5FFF-2E9270B1F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90205" y="1259899"/>
            <a:ext cx="4052457" cy="524894"/>
          </a:xfrm>
        </p:spPr>
        <p:txBody>
          <a:bodyPr/>
          <a:lstStyle/>
          <a:p>
            <a:r>
              <a:rPr lang="en-US" dirty="0"/>
              <a:t>Subcommittee Responses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5E1DBF2-6603-C68D-A78D-5138DFC77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257675" y="2187833"/>
            <a:ext cx="4705350" cy="453364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/>
              <a:t>Lack of baseline data (# of eligible programs, student volume, etc.) limits the ability to forecast staffing needs.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1600" dirty="0"/>
              <a:t>Workforce Pell adds scope without adding capacity.</a:t>
            </a:r>
          </a:p>
          <a:p>
            <a:pPr marR="0"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tabLst>
                <a:tab pos="228600" algn="l"/>
              </a:tabLst>
            </a:pPr>
            <a:r>
              <a:rPr lang="en-US" sz="1600" dirty="0"/>
              <a:t>No system of record tracks the full Workforce Pell lifecycle: Eligibility → Enrollment → Completion → Employment → Wage Outcomes.</a:t>
            </a:r>
          </a:p>
          <a:p>
            <a:pPr marR="0"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tabLst>
                <a:tab pos="228600" algn="l"/>
              </a:tabLst>
            </a:pPr>
            <a:r>
              <a:rPr lang="en-US" sz="1600" dirty="0"/>
              <a:t>New accountability requirements exceed current practice, which create institutional liability.</a:t>
            </a:r>
          </a:p>
          <a:p>
            <a:pPr marR="0"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tabLst>
                <a:tab pos="228600" algn="l"/>
              </a:tabLst>
            </a:pPr>
            <a:r>
              <a:rPr lang="en-US" sz="1600" dirty="0"/>
              <a:t>High-touch program approval and monitoring processes.</a:t>
            </a:r>
          </a:p>
          <a:p>
            <a:pPr marR="0"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tabLst>
                <a:tab pos="228600" algn="l"/>
              </a:tabLst>
            </a:pPr>
            <a:r>
              <a:rPr lang="en-US" sz="1600" dirty="0"/>
              <a:t>Employer validation is decentralized.</a:t>
            </a:r>
          </a:p>
          <a:p>
            <a:pPr marR="0"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tabLst>
                <a:tab pos="228600" algn="l"/>
              </a:tabLst>
            </a:pPr>
            <a:endParaRPr lang="en-US" sz="1600" dirty="0"/>
          </a:p>
          <a:p>
            <a:pPr marR="0" lvl="0">
              <a:lnSpc>
                <a:spcPct val="100000"/>
              </a:lnSpc>
              <a:spcBef>
                <a:spcPts val="600"/>
              </a:spcBef>
              <a:spcAft>
                <a:spcPts val="800"/>
              </a:spcAft>
              <a:buSzPts val="1000"/>
              <a:tabLst>
                <a:tab pos="228600" algn="l"/>
              </a:tabLst>
            </a:pPr>
            <a:endParaRPr lang="en-US" sz="1600" dirty="0"/>
          </a:p>
          <a:p>
            <a:pPr marR="0" lvl="0">
              <a:spcAft>
                <a:spcPts val="800"/>
              </a:spcAft>
              <a:buSzPts val="1000"/>
              <a:tabLst>
                <a:tab pos="228600" algn="l"/>
              </a:tabLst>
            </a:pPr>
            <a:endParaRPr lang="en-US" sz="1600" dirty="0"/>
          </a:p>
          <a:p>
            <a:pPr marR="0" lvl="0">
              <a:spcAft>
                <a:spcPts val="800"/>
              </a:spcAft>
              <a:buSzPts val="1000"/>
              <a:tabLst>
                <a:tab pos="228600" algn="l"/>
              </a:tabLst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5CD747-E6F6-AC5E-3B74-38387BAEA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22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568" y="1255092"/>
            <a:ext cx="7886700" cy="1282649"/>
          </a:xfrm>
        </p:spPr>
        <p:txBody>
          <a:bodyPr lIns="91440" tIns="45720" rIns="91440" bIns="45720" anchor="t"/>
          <a:lstStyle/>
          <a:p>
            <a:r>
              <a:rPr lang="en-US" sz="5400" dirty="0"/>
              <a:t>QUESTIONS???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lIns="91440" tIns="45720" rIns="91440" bIns="45720" anchor="t"/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18828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DEE14-CACC-7288-31EB-2790F6094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Statewide</a:t>
            </a:r>
            <a:r>
              <a:rPr lang="en-US" dirty="0"/>
              <a:t> Process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6EE9B-9730-B126-F7E5-A6A5734404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2561" y="2076450"/>
            <a:ext cx="4014357" cy="396932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Governor’s Office leading process with Workforce Pell Cross-Agency Steering Committee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Purpose</a:t>
            </a:r>
          </a:p>
          <a:p>
            <a:r>
              <a:rPr lang="en-US" sz="2000" dirty="0"/>
              <a:t>To provide multi-stakeholder analysis and recommendation for the implementation of the Workforce Pell Grant program through Federal Title IV Financial Aid funding in Washington State.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B7260A-FF41-6B4C-B6EE-3BDD71D76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07084" y="2129273"/>
            <a:ext cx="4197693" cy="3969323"/>
          </a:xfrm>
        </p:spPr>
        <p:txBody>
          <a:bodyPr/>
          <a:lstStyle/>
          <a:p>
            <a:pPr marL="50800" indent="0">
              <a:buNone/>
            </a:pPr>
            <a:r>
              <a:rPr lang="en-US" sz="2000" b="1" dirty="0"/>
              <a:t>Initial membership </a:t>
            </a:r>
          </a:p>
          <a:p>
            <a:pPr lvl="0"/>
            <a:r>
              <a:rPr lang="en-US" sz="2000" dirty="0"/>
              <a:t>Governor’s Policy Office staff </a:t>
            </a:r>
          </a:p>
          <a:p>
            <a:pPr lvl="0"/>
            <a:r>
              <a:rPr lang="en-US" sz="2000" dirty="0"/>
              <a:t>State Board for Community and Technical Colleges (SBCTC)</a:t>
            </a:r>
          </a:p>
          <a:p>
            <a:pPr lvl="0"/>
            <a:r>
              <a:rPr lang="en-US" sz="2000" dirty="0"/>
              <a:t>Workforce Training and Education Coordinating Board (Workforce Board) </a:t>
            </a:r>
          </a:p>
          <a:p>
            <a:pPr lvl="0"/>
            <a:r>
              <a:rPr lang="en-US" sz="2000" dirty="0"/>
              <a:t>Washington Student Achievement Council (WSAC) </a:t>
            </a:r>
          </a:p>
          <a:p>
            <a:pPr lvl="0"/>
            <a:r>
              <a:rPr lang="en-US" sz="2000" dirty="0"/>
              <a:t>Commerce</a:t>
            </a:r>
          </a:p>
          <a:p>
            <a:pPr lvl="0"/>
            <a:r>
              <a:rPr lang="en-US" sz="2000" dirty="0"/>
              <a:t>Labor and Industries</a:t>
            </a:r>
          </a:p>
          <a:p>
            <a:pPr lvl="0"/>
            <a:r>
              <a:rPr lang="en-US" sz="2000" dirty="0"/>
              <a:t>Employment Security Department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7A56F-52CD-56FB-05B6-1B5F7300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120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D83269-2376-35CA-C628-203D92506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617" b="6085"/>
          <a:stretch>
            <a:fillRect/>
          </a:stretch>
        </p:blipFill>
        <p:spPr>
          <a:xfrm>
            <a:off x="174270" y="1895475"/>
            <a:ext cx="8904507" cy="4533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9485DC-038E-0359-A956-5CA73F3C5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60" y="-797070"/>
            <a:ext cx="8336975" cy="797070"/>
          </a:xfrm>
        </p:spPr>
        <p:txBody>
          <a:bodyPr anchor="b"/>
          <a:lstStyle/>
          <a:p>
            <a:r>
              <a:rPr lang="en-US" dirty="0"/>
              <a:t>Washington’s Key Decision Areas</a:t>
            </a:r>
          </a:p>
        </p:txBody>
      </p:sp>
    </p:spTree>
    <p:extLst>
      <p:ext uri="{BB962C8B-B14F-4D97-AF65-F5344CB8AC3E}">
        <p14:creationId xmlns:p14="http://schemas.microsoft.com/office/powerpoint/2010/main" val="1888616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DCC7C-200B-676F-DF0C-6FABE0895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Systemwide</a:t>
            </a:r>
            <a:r>
              <a:rPr lang="en-US" dirty="0"/>
              <a:t> Process Development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0D0E83-3D44-48D1-02F6-486736E707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278" y="2161058"/>
            <a:ext cx="4002378" cy="524893"/>
          </a:xfrm>
        </p:spPr>
        <p:txBody>
          <a:bodyPr/>
          <a:lstStyle/>
          <a:p>
            <a:r>
              <a:rPr lang="en-US" dirty="0"/>
              <a:t>System Areas of Focus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58451-B0AF-BF52-B97D-C104B30DEC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dirty="0"/>
              <a:t>Student Services</a:t>
            </a:r>
          </a:p>
          <a:p>
            <a:r>
              <a:rPr lang="en-US" sz="2000" b="1" dirty="0"/>
              <a:t>Financial Aid</a:t>
            </a:r>
          </a:p>
          <a:p>
            <a:r>
              <a:rPr lang="en-US" sz="2000" b="1" dirty="0"/>
              <a:t>Workforce Education</a:t>
            </a:r>
          </a:p>
          <a:p>
            <a:r>
              <a:rPr lang="en-US" sz="2000" b="1" dirty="0"/>
              <a:t>Non-Credit to Credit pathways</a:t>
            </a:r>
          </a:p>
          <a:p>
            <a:r>
              <a:rPr lang="en-US" sz="2000" b="1" dirty="0"/>
              <a:t>Information Technology -Program coding</a:t>
            </a:r>
          </a:p>
          <a:p>
            <a:r>
              <a:rPr lang="en-US" sz="2000" b="1" dirty="0"/>
              <a:t>Policy Research-Data resources  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303CB4A-69AE-EC4B-825B-3CE16D031E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90206" y="2055350"/>
            <a:ext cx="4052457" cy="736311"/>
          </a:xfrm>
        </p:spPr>
        <p:txBody>
          <a:bodyPr/>
          <a:lstStyle/>
          <a:p>
            <a:r>
              <a:rPr lang="en-US" dirty="0"/>
              <a:t>Subcommittee for Data, Research, &amp; Workforce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CE44CE-0D3B-D1B0-F899-9D253A9D94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09656" y="2897369"/>
            <a:ext cx="4333007" cy="3631722"/>
          </a:xfrm>
        </p:spPr>
        <p:txBody>
          <a:bodyPr numCol="2"/>
          <a:lstStyle/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Julie Parks (Spokane Colleges)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Sheila Dersham (Edmonds AMSC/WATR)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Kelley Sadler (Tacoma CC)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Olga Inglebritson (Tacoma CC)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Rachel Andre (Seattle Colleges)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Renuka Prabhakar (EvCC)</a:t>
            </a:r>
          </a:p>
          <a:p>
            <a:pPr marL="0" marR="0" lvl="0" indent="0">
              <a:lnSpc>
                <a:spcPts val="15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ts val="15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Kari Hammond (Bellevue)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Ryan Masinelli (EvCC)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Cristeen Crouchet (CPTC)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Kristine Barnes (Edmonds)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Annaliese Baker (WWCC)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5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kern="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Lindsey Williams (WWCC)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3005F0-C3E0-5ECD-EE59-3C0968B9D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70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EE01D-0024-E489-5C35-E974B7E4A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Franklin Gothic Medium"/>
              </a:rPr>
              <a:t>This Workgroup Is: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6C3F8-F397-E8EA-7D24-DBBEA8A893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implementation and validation body</a:t>
            </a:r>
          </a:p>
          <a:p>
            <a:r>
              <a:rPr lang="en-US" dirty="0"/>
              <a:t>Responsible for providing feedback and recommendations of draft policies &amp; definitions from the governor’s office</a:t>
            </a:r>
          </a:p>
          <a:p>
            <a:r>
              <a:rPr lang="en-US" dirty="0"/>
              <a:t>Focused on feasibility, compliance, and equity</a:t>
            </a:r>
          </a:p>
          <a:p>
            <a:r>
              <a:rPr lang="en-US" dirty="0"/>
              <a:t>Responsible for actionable statewide guidance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1D936D-D0DA-43E0-8AEA-2E91EAA9A6B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69404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C1379-C02C-A8C3-1EF3-6D2C01979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sz="2800"/>
              <a:t>Workforce Pell: Developing the foundation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B472F-23C9-A8D8-2BBC-566782EE6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91440" tIns="45720" rIns="91440" bIns="45720" anchor="t"/>
          <a:lstStyle/>
          <a:p>
            <a:pPr marL="0" indent="0">
              <a:spcBef>
                <a:spcPts val="750"/>
              </a:spcBef>
              <a:buNone/>
            </a:pPr>
            <a:r>
              <a:rPr lang="en-US" dirty="0"/>
              <a:t>Subcommittee for Data, Research, &amp; Workforce </a:t>
            </a:r>
          </a:p>
          <a:p>
            <a:pPr>
              <a:spcBef>
                <a:spcPts val="750"/>
              </a:spcBef>
            </a:pPr>
            <a:r>
              <a:rPr lang="en-US" sz="2400" dirty="0"/>
              <a:t>Initial Meeting on April 15</a:t>
            </a:r>
            <a:r>
              <a:rPr lang="en-US" sz="2400" baseline="30000" dirty="0"/>
              <a:t>th</a:t>
            </a:r>
            <a:endParaRPr lang="en-US" sz="2000" dirty="0"/>
          </a:p>
          <a:p>
            <a:pPr marL="0" indent="0">
              <a:spcBef>
                <a:spcPts val="750"/>
              </a:spcBef>
              <a:buNone/>
            </a:pPr>
            <a:r>
              <a:rPr lang="en-US" sz="2400" dirty="0"/>
              <a:t>Meeting Tasks: Review and provide input on four </a:t>
            </a:r>
            <a:r>
              <a:rPr lang="en-US" sz="2400" u="sng" dirty="0"/>
              <a:t>preliminary</a:t>
            </a:r>
            <a:r>
              <a:rPr lang="en-US" sz="2400" dirty="0"/>
              <a:t> areas; </a:t>
            </a:r>
          </a:p>
          <a:p>
            <a:pPr marL="914400" lvl="2" indent="-287020">
              <a:buAutoNum type="arabicPeriod"/>
            </a:pPr>
            <a:r>
              <a:rPr lang="en-US" sz="1800" dirty="0"/>
              <a:t>Minimum wage</a:t>
            </a:r>
          </a:p>
          <a:p>
            <a:pPr marL="914400" lvl="2" indent="-287020">
              <a:buAutoNum type="arabicPeriod"/>
            </a:pPr>
            <a:r>
              <a:rPr lang="en-US" sz="1800" dirty="0"/>
              <a:t>Proposed list of careers</a:t>
            </a:r>
          </a:p>
          <a:p>
            <a:pPr marL="914400" lvl="2" indent="-287020">
              <a:buAutoNum type="arabicPeriod"/>
            </a:pPr>
            <a:r>
              <a:rPr lang="en-US" sz="1800" dirty="0"/>
              <a:t>Industry approval</a:t>
            </a:r>
          </a:p>
          <a:p>
            <a:pPr marL="914400" lvl="2" indent="-287020">
              <a:buAutoNum type="arabicPeriod"/>
            </a:pPr>
            <a:r>
              <a:rPr lang="en-US" sz="1800" dirty="0"/>
              <a:t>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E2201-82F4-09D6-9016-F75028C4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1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53CC1-F3ED-E147-66AD-83EEF67DC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WEC’s Task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F2D57-E0D5-C5E1-3B02-51786C573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Review the feedback provided by the Subcommittee for Data, Research, &amp; Workforce on the four items below and identify any </a:t>
            </a:r>
            <a:r>
              <a:rPr lang="en-US" sz="2400" b="1" u="sng" dirty="0"/>
              <a:t>fatal flaws.</a:t>
            </a:r>
          </a:p>
          <a:p>
            <a:pPr marL="0" indent="0">
              <a:buNone/>
            </a:pPr>
            <a:endParaRPr lang="en-US" b="1" u="sng" dirty="0"/>
          </a:p>
          <a:p>
            <a:pPr marL="914400" lvl="2" indent="-287020">
              <a:buAutoNum type="arabicPeriod"/>
            </a:pPr>
            <a:r>
              <a:rPr lang="en-US" sz="1800" dirty="0"/>
              <a:t>Minimum wage</a:t>
            </a:r>
          </a:p>
          <a:p>
            <a:pPr marL="914400" lvl="2" indent="-287020">
              <a:buAutoNum type="arabicPeriod"/>
            </a:pPr>
            <a:r>
              <a:rPr lang="en-US" sz="1800" dirty="0"/>
              <a:t>Proposed list of careers</a:t>
            </a:r>
          </a:p>
          <a:p>
            <a:pPr marL="914400" lvl="2" indent="-287020">
              <a:buAutoNum type="arabicPeriod"/>
            </a:pPr>
            <a:r>
              <a:rPr lang="en-US" sz="1800" dirty="0"/>
              <a:t>Industry approval</a:t>
            </a:r>
          </a:p>
          <a:p>
            <a:pPr marL="914400" lvl="2" indent="-287020">
              <a:buAutoNum type="arabicPeriod"/>
            </a:pPr>
            <a:r>
              <a:rPr lang="en-US" sz="1800" dirty="0"/>
              <a:t>Resources</a:t>
            </a:r>
          </a:p>
          <a:p>
            <a:pPr marL="914400" lvl="2" indent="-287020">
              <a:buAutoNum type="arabicPeriod"/>
            </a:pPr>
            <a:endParaRPr lang="en-US" sz="1800" dirty="0"/>
          </a:p>
          <a:p>
            <a:pPr marL="627380" lvl="2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ED21F7-0D49-8B5C-3EE6-F9E51A1EC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5BC03-7CE3-4FE3-BC0A-0ACCA8AC1F2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66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751" y="1087939"/>
            <a:ext cx="8335388" cy="736311"/>
          </a:xfrm>
        </p:spPr>
        <p:txBody>
          <a:bodyPr/>
          <a:lstStyle/>
          <a:p>
            <a:r>
              <a:rPr sz="2800" dirty="0"/>
              <a:t>Minimum Wage Threshold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A19E7-1368-8A95-F5E1-B6F46AEA0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278" y="1782329"/>
            <a:ext cx="4002378" cy="736311"/>
          </a:xfrm>
        </p:spPr>
        <p:txBody>
          <a:bodyPr/>
          <a:lstStyle/>
          <a:p>
            <a:r>
              <a:rPr lang="en-US" dirty="0"/>
              <a:t>Definition of Minimum Wage Threshold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07278" y="2518640"/>
            <a:ext cx="4002378" cy="3870251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Proposed:</a:t>
            </a:r>
            <a:r>
              <a:rPr lang="en-US" sz="1600" dirty="0"/>
              <a:t> Program eligibility</a:t>
            </a:r>
            <a:r>
              <a:rPr sz="1600" dirty="0"/>
              <a:t> </a:t>
            </a:r>
            <a:r>
              <a:rPr lang="en-US" sz="1600" dirty="0"/>
              <a:t>to be determined</a:t>
            </a:r>
            <a:r>
              <a:rPr sz="1600" dirty="0"/>
              <a:t> using the Self-Sufficiency Standard weighted average for the state</a:t>
            </a:r>
            <a:endParaRPr lang="en-US" sz="1600" dirty="0"/>
          </a:p>
          <a:p>
            <a:r>
              <a:rPr sz="1600" dirty="0"/>
              <a:t>Calculated threshold: $20.45 per hour</a:t>
            </a:r>
            <a:endParaRPr lang="en-US" sz="1600" dirty="0"/>
          </a:p>
          <a:p>
            <a:r>
              <a:rPr lang="en-US" sz="1600" dirty="0"/>
              <a:t>Household assumption: 2 adults and 1 child</a:t>
            </a:r>
          </a:p>
          <a:p>
            <a:pPr marL="0" indent="0">
              <a:buNone/>
            </a:pPr>
            <a:r>
              <a:rPr lang="en-US" sz="1600" b="1" dirty="0"/>
              <a:t>Initial Items for Discussion</a:t>
            </a:r>
            <a:r>
              <a:rPr sz="1600" b="1" dirty="0"/>
              <a:t>:</a:t>
            </a:r>
            <a:endParaRPr lang="en-US" sz="1600" b="1" dirty="0"/>
          </a:p>
          <a:p>
            <a:r>
              <a:rPr sz="1600" dirty="0"/>
              <a:t>Implications of applying a single statewide rate</a:t>
            </a:r>
            <a:r>
              <a:rPr lang="en-US" sz="1600" dirty="0"/>
              <a:t>?</a:t>
            </a:r>
          </a:p>
          <a:p>
            <a:r>
              <a:rPr lang="en-US" sz="1600" dirty="0"/>
              <a:t>Are there </a:t>
            </a:r>
            <a:r>
              <a:rPr sz="1600" dirty="0"/>
              <a:t>alternative recommendations</a:t>
            </a:r>
            <a:r>
              <a:rPr lang="en-US" sz="1600" dirty="0"/>
              <a:t>?</a:t>
            </a:r>
          </a:p>
          <a:p>
            <a:r>
              <a:rPr lang="en-US" sz="1600" dirty="0"/>
              <a:t>Potential impact- Value added rate computation</a:t>
            </a:r>
            <a:r>
              <a:rPr lang="en-US" sz="2000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F28172-AC56-727C-8871-B96906783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93792" y="1625590"/>
            <a:ext cx="4052457" cy="524894"/>
          </a:xfrm>
        </p:spPr>
        <p:txBody>
          <a:bodyPr/>
          <a:lstStyle/>
          <a:p>
            <a:r>
              <a:rPr lang="en-US" dirty="0"/>
              <a:t>Sub Committee Discussion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339D5-104C-3D05-552E-F2C2E88323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34346" y="2192406"/>
            <a:ext cx="4208318" cy="4196485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Key Concerns:</a:t>
            </a:r>
          </a:p>
          <a:p>
            <a:r>
              <a:rPr lang="en-US" sz="1600" dirty="0"/>
              <a:t>Cost of living differences between urban and rural regions.</a:t>
            </a:r>
          </a:p>
          <a:p>
            <a:r>
              <a:rPr lang="en-US" sz="1600" dirty="0"/>
              <a:t>Disadvantage programs in lower-cost regions.</a:t>
            </a:r>
          </a:p>
          <a:p>
            <a:r>
              <a:rPr lang="en-US" sz="1600" dirty="0"/>
              <a:t>Risk of excluding high-need programs (e.g., early childhood, nursing assistant, food service).</a:t>
            </a:r>
          </a:p>
          <a:p>
            <a:r>
              <a:rPr lang="en-US" sz="1600" dirty="0"/>
              <a:t>Risk of programs becoming ineligible or colleges facing financial liability.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Consensus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No support for a single statewide wage rate.</a:t>
            </a:r>
          </a:p>
          <a:p>
            <a:r>
              <a:rPr lang="en-US" sz="1600" dirty="0">
                <a:solidFill>
                  <a:srgbClr val="FF0000"/>
                </a:solidFill>
              </a:rPr>
              <a:t>Wage benchmarks tied to local minimum wage plus a percentage.</a:t>
            </a:r>
          </a:p>
          <a:p>
            <a:pPr marL="0" indent="0"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76" y="1076279"/>
            <a:ext cx="8335388" cy="736311"/>
          </a:xfrm>
        </p:spPr>
        <p:txBody>
          <a:bodyPr/>
          <a:lstStyle/>
          <a:p>
            <a:r>
              <a:rPr sz="2800" dirty="0"/>
              <a:t>Proposed List of 123 </a:t>
            </a:r>
            <a:r>
              <a:rPr lang="en-US" sz="2800" dirty="0"/>
              <a:t>Occupations</a:t>
            </a:r>
            <a:endParaRPr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555466-F9E1-B319-E644-846EBE734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276" y="1812590"/>
            <a:ext cx="4002378" cy="524893"/>
          </a:xfrm>
        </p:spPr>
        <p:txBody>
          <a:bodyPr/>
          <a:lstStyle/>
          <a:p>
            <a:r>
              <a:rPr lang="en-US" dirty="0"/>
              <a:t>Potentially Eligible Occupations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07276" y="2490403"/>
            <a:ext cx="4002378" cy="3827270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1600" dirty="0"/>
              <a:t>Based on statewide high-demand occupation meeting $20.45/hour wage threshold ESD developed a list of a123 occupation.</a:t>
            </a:r>
          </a:p>
          <a:p>
            <a:r>
              <a:rPr lang="en-US" sz="1600" dirty="0">
                <a:hlinkClick r:id="rId2"/>
              </a:rPr>
              <a:t>123 Occupation List</a:t>
            </a:r>
            <a:endParaRPr lang="en-US" sz="1600" dirty="0"/>
          </a:p>
          <a:p>
            <a:pPr marL="457200" lvl="1" indent="0">
              <a:buNone/>
            </a:pPr>
            <a:endParaRPr sz="1600" dirty="0"/>
          </a:p>
          <a:p>
            <a:pPr marL="0" indent="0">
              <a:buNone/>
            </a:pPr>
            <a:r>
              <a:rPr lang="en-US" sz="1600" b="1" dirty="0"/>
              <a:t>Discussion:</a:t>
            </a:r>
          </a:p>
          <a:p>
            <a:r>
              <a:rPr lang="en-US" sz="1600" dirty="0"/>
              <a:t>Thoughts on</a:t>
            </a:r>
            <a:r>
              <a:rPr sz="1600" dirty="0"/>
              <a:t> the proposed list of 123 </a:t>
            </a:r>
            <a:r>
              <a:rPr lang="en-US" sz="1600" dirty="0"/>
              <a:t>occupations?</a:t>
            </a:r>
          </a:p>
          <a:p>
            <a:r>
              <a:rPr lang="en-US" sz="1600" dirty="0"/>
              <a:t>What is missing?</a:t>
            </a:r>
          </a:p>
          <a:p>
            <a:r>
              <a:rPr lang="en-US" sz="1600" dirty="0"/>
              <a:t>Are the anticipated eligible programs represented in the list?</a:t>
            </a:r>
          </a:p>
          <a:p>
            <a:r>
              <a:rPr lang="en-US" sz="1600" dirty="0"/>
              <a:t>Are these certificates already eligible for financial aid?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3E308E-D101-2D76-C1C4-963C058BB8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90207" y="1626602"/>
            <a:ext cx="4052457" cy="524894"/>
          </a:xfrm>
        </p:spPr>
        <p:txBody>
          <a:bodyPr/>
          <a:lstStyle/>
          <a:p>
            <a:r>
              <a:rPr lang="en-US" dirty="0"/>
              <a:t>Sub Committee Discussion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A2A446-DCED-185D-0312-AB9E55F2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90207" y="2337483"/>
            <a:ext cx="4220443" cy="4211732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/>
              <a:t>Concerns:</a:t>
            </a:r>
          </a:p>
          <a:p>
            <a:r>
              <a:rPr lang="en-US" sz="1600" dirty="0"/>
              <a:t>Several high-demand fields appeared missing (e.g., construction trades, agriculture-related programs).</a:t>
            </a:r>
          </a:p>
          <a:p>
            <a:r>
              <a:rPr lang="en-US" sz="1600" dirty="0"/>
              <a:t>List does not yet crosswalk with college program data.</a:t>
            </a:r>
          </a:p>
          <a:p>
            <a:r>
              <a:rPr lang="en-US" sz="1600" dirty="0"/>
              <a:t>Eligibility may change if wage thresholds are modified regionally.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Consensus </a:t>
            </a:r>
          </a:p>
          <a:p>
            <a:r>
              <a:rPr lang="en-US" sz="1600" dirty="0">
                <a:solidFill>
                  <a:srgbClr val="FF0000"/>
                </a:solidFill>
              </a:rPr>
              <a:t>Use a career-based high-demand approach, not a narrow sector-only model.</a:t>
            </a:r>
          </a:p>
          <a:p>
            <a:pPr lvl="0"/>
            <a:r>
              <a:rPr lang="en-US" sz="1600" dirty="0">
                <a:solidFill>
                  <a:srgbClr val="FF0000"/>
                </a:solidFill>
              </a:rPr>
              <a:t>Update the list once wage threshold recommendations are finalized.</a:t>
            </a:r>
          </a:p>
          <a:p>
            <a:r>
              <a:rPr lang="en-US" sz="1600" dirty="0">
                <a:solidFill>
                  <a:srgbClr val="FF0000"/>
                </a:solidFill>
              </a:rPr>
              <a:t>Allow for future additions as labor market needs evolve.</a:t>
            </a:r>
          </a:p>
          <a:p>
            <a:pPr marL="0" indent="0">
              <a:buNone/>
            </a:pPr>
            <a:r>
              <a:rPr lang="en-US" sz="1600" dirty="0"/>
              <a:t>.</a:t>
            </a:r>
          </a:p>
          <a:p>
            <a:endParaRPr lang="en-US" sz="1600" b="1" dirty="0"/>
          </a:p>
          <a:p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BCTC">
      <a:dk1>
        <a:srgbClr val="003764"/>
      </a:dk1>
      <a:lt1>
        <a:sysClr val="window" lastClr="FFFFFF"/>
      </a:lt1>
      <a:dk2>
        <a:srgbClr val="0071CE"/>
      </a:dk2>
      <a:lt2>
        <a:srgbClr val="C3C6C8"/>
      </a:lt2>
      <a:accent1>
        <a:srgbClr val="F4CD00"/>
      </a:accent1>
      <a:accent2>
        <a:srgbClr val="65CBC9"/>
      </a:accent2>
      <a:accent3>
        <a:srgbClr val="FFB547"/>
      </a:accent3>
      <a:accent4>
        <a:srgbClr val="00C18B"/>
      </a:accent4>
      <a:accent5>
        <a:srgbClr val="3D6489"/>
      </a:accent5>
      <a:accent6>
        <a:srgbClr val="2A70B8"/>
      </a:accent6>
      <a:hlink>
        <a:srgbClr val="0563C1"/>
      </a:hlink>
      <a:folHlink>
        <a:srgbClr val="954F72"/>
      </a:folHlink>
    </a:clrScheme>
    <a:fontScheme name="SBCTC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ECA933C-E61D-4F0A-B8CC-7399F5DE585F}" vid="{FB695196-C725-406F-B47F-C1D50E497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ontent_x0020_Owner xmlns="d9922a8a-c8e9-487d-95d2-c6b1c2450a72">
      <UserInfo>
        <DisplayName>Katie Rose</DisplayName>
        <AccountId>85</AccountId>
        <AccountType/>
      </UserInfo>
    </Content_x0020_Owner>
    <IconOverlay xmlns="d9922a8a-c8e9-487d-95d2-c6b1c2450a72" xsi:nil="true"/>
    <Menu_x0020_Group xmlns="d9922a8a-c8e9-487d-95d2-c6b1c2450a72">Publications &amp; Printing</Menu_x0020_Group>
    <Category xmlns="d9922a8a-c8e9-487d-95d2-c6b1c2450a72">SBCTC Templates</Category>
    <_dlc_DocId xmlns="03e82ba2-b1c2-49ab-af23-43782fb35cbc">Z7X6SQ3F62JH-64-83</_dlc_DocId>
    <_dlc_DocIdUrl xmlns="03e82ba2-b1c2-49ab-af23-43782fb35cbc">
      <Url>https://portal.sbctc.edu/sites/Intranet/publications/_layouts/15/DocIdRedir.aspx?ID=Z7X6SQ3F62JH-64-83</Url>
      <Description>Z7X6SQ3F62JH-64-83</Description>
    </_dlc_DocIdUrl>
    <lcf76f155ced4ddcb4097134ff3c332f xmlns="d9922a8a-c8e9-487d-95d2-c6b1c2450a72">
      <Terms xmlns="http://schemas.microsoft.com/office/infopath/2007/PartnerControls"/>
    </lcf76f155ced4ddcb4097134ff3c332f>
    <TaxCatchAll xmlns="03e82ba2-b1c2-49ab-af23-43782fb35cbc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48E665ECF7842A8E9F6A6D42CD1A8" ma:contentTypeVersion="521" ma:contentTypeDescription="Create a new document." ma:contentTypeScope="" ma:versionID="51f8041fdf45ec22aa6f6fa6ea81b15c">
  <xsd:schema xmlns:xsd="http://www.w3.org/2001/XMLSchema" xmlns:xs="http://www.w3.org/2001/XMLSchema" xmlns:p="http://schemas.microsoft.com/office/2006/metadata/properties" xmlns:ns1="http://schemas.microsoft.com/sharepoint/v3" xmlns:ns2="d9922a8a-c8e9-487d-95d2-c6b1c2450a72" xmlns:ns3="03e82ba2-b1c2-49ab-af23-43782fb35cbc" targetNamespace="http://schemas.microsoft.com/office/2006/metadata/properties" ma:root="true" ma:fieldsID="fa3f456d78f6af42d6d05b92447bc613" ns1:_="" ns2:_="" ns3:_="">
    <xsd:import namespace="http://schemas.microsoft.com/sharepoint/v3"/>
    <xsd:import namespace="d9922a8a-c8e9-487d-95d2-c6b1c2450a72"/>
    <xsd:import namespace="03e82ba2-b1c2-49ab-af23-43782fb35cbc"/>
    <xsd:element name="properties">
      <xsd:complexType>
        <xsd:sequence>
          <xsd:element name="documentManagement">
            <xsd:complexType>
              <xsd:all>
                <xsd:element ref="ns2:Menu_x0020_Group" minOccurs="0"/>
                <xsd:element ref="ns2:Category" minOccurs="0"/>
                <xsd:element ref="ns2:Content_x0020_Owner" minOccurs="0"/>
                <xsd:element ref="ns3:_dlc_DocId" minOccurs="0"/>
                <xsd:element ref="ns3:_dlc_DocIdUrl" minOccurs="0"/>
                <xsd:element ref="ns3:_dlc_DocIdPersistId" minOccurs="0"/>
                <xsd:element ref="ns2:IconOverlay" minOccurs="0"/>
                <xsd:element ref="ns1:PublishingExpirationDate" minOccurs="0"/>
                <xsd:element ref="ns1:PublishingStartDate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ExpirationDate" ma:index="15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  <xsd:element name="PublishingStartDate" ma:index="16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22a8a-c8e9-487d-95d2-c6b1c2450a72" elementFormDefault="qualified">
    <xsd:import namespace="http://schemas.microsoft.com/office/2006/documentManagement/types"/>
    <xsd:import namespace="http://schemas.microsoft.com/office/infopath/2007/PartnerControls"/>
    <xsd:element name="Menu_x0020_Group" ma:index="2" nillable="true" ma:displayName="Menu Group" ma:default="Publications &amp; Printing" ma:format="Dropdown" ma:internalName="Menu_x0020_Group" ma:readOnly="false">
      <xsd:simpleType>
        <xsd:restriction base="dms:Choice">
          <xsd:enumeration value="Publications &amp; Printing"/>
        </xsd:restriction>
      </xsd:simpleType>
    </xsd:element>
    <xsd:element name="Category" ma:index="3" nillable="true" ma:displayName="Category" ma:format="Dropdown" ma:internalName="Category" ma:readOnly="false">
      <xsd:simpleType>
        <xsd:restriction base="dms:Choice">
          <xsd:enumeration value="Business Cards"/>
          <xsd:enumeration value="Name Badges"/>
          <xsd:enumeration value="Logos"/>
          <xsd:enumeration value="SBCTC Templates"/>
          <xsd:enumeration value="Style Guide"/>
          <xsd:enumeration value="Zoom Backgrounds"/>
        </xsd:restriction>
      </xsd:simpleType>
    </xsd:element>
    <xsd:element name="Content_x0020_Owner" ma:index="10" nillable="true" ma:displayName="Content Owner" ma:list="UserInfo" ma:SharePointGroup="0" ma:internalName="Content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conOverlay" ma:index="14" nillable="true" ma:displayName="IconOverlay" ma:internalName="IconOverlay" ma:readOnly="false">
      <xsd:simpleType>
        <xsd:restriction base="dms:Text"/>
      </xsd:simple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072a751-c2a1-410f-8384-0186ab4766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82ba2-b1c2-49ab-af23-43782fb35cbc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3" nillable="true" ma:displayName="Taxonomy Catch All Column" ma:hidden="true" ma:list="{f6202957-37ba-46a5-855f-0b2c18713e96}" ma:internalName="TaxCatchAll" ma:showField="CatchAllData" ma:web="03e82ba2-b1c2-49ab-af23-43782fb35c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5940EB-9295-40F5-8C8B-916A82F32F4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DB5638D-D5BF-4859-98A2-1C19EAA93C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C388AF-9EF2-40E4-AC4E-C9E502C2E4DC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03e82ba2-b1c2-49ab-af23-43782fb35cbc"/>
    <ds:schemaRef ds:uri="d9922a8a-c8e9-487d-95d2-c6b1c2450a72"/>
  </ds:schemaRefs>
</ds:datastoreItem>
</file>

<file path=customXml/itemProps4.xml><?xml version="1.0" encoding="utf-8"?>
<ds:datastoreItem xmlns:ds="http://schemas.openxmlformats.org/officeDocument/2006/customXml" ds:itemID="{356CFCBF-C6F2-4D1E-B23D-3567FAA054FC}">
  <ds:schemaRefs>
    <ds:schemaRef ds:uri="03e82ba2-b1c2-49ab-af23-43782fb35cbc"/>
    <ds:schemaRef ds:uri="d9922a8a-c8e9-487d-95d2-c6b1c2450a7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2626</TotalTime>
  <Words>981</Words>
  <Application>Microsoft Office PowerPoint</Application>
  <PresentationFormat>On-screen Show (4:3)</PresentationFormat>
  <Paragraphs>171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Arial</vt:lpstr>
      <vt:lpstr>Calibri</vt:lpstr>
      <vt:lpstr>Franklin Gothic Book</vt:lpstr>
      <vt:lpstr>Franklin Gothic Medium</vt:lpstr>
      <vt:lpstr>Segoe UI</vt:lpstr>
      <vt:lpstr>Symbol</vt:lpstr>
      <vt:lpstr>Times New Roman</vt:lpstr>
      <vt:lpstr>Office Theme</vt:lpstr>
      <vt:lpstr> Pell for Short term Workforce programs</vt:lpstr>
      <vt:lpstr>Statewide Process Development</vt:lpstr>
      <vt:lpstr>Washington’s Key Decision Areas</vt:lpstr>
      <vt:lpstr>Systemwide Process Development</vt:lpstr>
      <vt:lpstr>This Workgroup Is:</vt:lpstr>
      <vt:lpstr>Workforce Pell: Developing the foundation </vt:lpstr>
      <vt:lpstr>WEC’s Task Today</vt:lpstr>
      <vt:lpstr>Minimum Wage Threshold</vt:lpstr>
      <vt:lpstr>Proposed List of 123 Occupations</vt:lpstr>
      <vt:lpstr>Suggested use of a high demand Sector List</vt:lpstr>
      <vt:lpstr>Industry Approval</vt:lpstr>
      <vt:lpstr>Gaps and Subcommittee Responses</vt:lpstr>
      <vt:lpstr>QUESTIONS???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SBCTC PowerPoint template--standard version</dc:title>
  <dc:creator>Katie Rose</dc:creator>
  <cp:lastModifiedBy>Kimberly Wheeler</cp:lastModifiedBy>
  <cp:revision>13</cp:revision>
  <dcterms:created xsi:type="dcterms:W3CDTF">2019-07-26T22:41:21Z</dcterms:created>
  <dcterms:modified xsi:type="dcterms:W3CDTF">2026-05-07T15:12:14Z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0x0101001F948E665ECF7842A8E9F6A6D42CD1A8</vt:lpwstr>
  </property>
  <property fmtid="{D5CDD505-2E9C-101B-9397-08002B2CF9AE}" pid="3" name="_dlc_DocIdItemGuid">
    <vt:lpwstr>bc372a88-358c-4bb6-8d38-dd951ccab0b4</vt:lpwstr>
  </property>
</Properties>
</file>