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4"/>
  </p:sldMasterIdLst>
  <p:notesMasterIdLst>
    <p:notesMasterId r:id="rId39"/>
  </p:notesMasterIdLst>
  <p:handoutMasterIdLst>
    <p:handoutMasterId r:id="rId40"/>
  </p:handoutMasterIdLst>
  <p:sldIdLst>
    <p:sldId id="259" r:id="rId5"/>
    <p:sldId id="409" r:id="rId6"/>
    <p:sldId id="451" r:id="rId7"/>
    <p:sldId id="360" r:id="rId8"/>
    <p:sldId id="384" r:id="rId9"/>
    <p:sldId id="477" r:id="rId10"/>
    <p:sldId id="454" r:id="rId11"/>
    <p:sldId id="355" r:id="rId12"/>
    <p:sldId id="390" r:id="rId13"/>
    <p:sldId id="471" r:id="rId14"/>
    <p:sldId id="470" r:id="rId15"/>
    <p:sldId id="467" r:id="rId16"/>
    <p:sldId id="458" r:id="rId17"/>
    <p:sldId id="472" r:id="rId18"/>
    <p:sldId id="478" r:id="rId19"/>
    <p:sldId id="480" r:id="rId20"/>
    <p:sldId id="481" r:id="rId21"/>
    <p:sldId id="497" r:id="rId22"/>
    <p:sldId id="495" r:id="rId23"/>
    <p:sldId id="358" r:id="rId24"/>
    <p:sldId id="382" r:id="rId25"/>
    <p:sldId id="396" r:id="rId26"/>
    <p:sldId id="459" r:id="rId27"/>
    <p:sldId id="456" r:id="rId28"/>
    <p:sldId id="407" r:id="rId29"/>
    <p:sldId id="405" r:id="rId30"/>
    <p:sldId id="356" r:id="rId31"/>
    <p:sldId id="340" r:id="rId32"/>
    <p:sldId id="455" r:id="rId33"/>
    <p:sldId id="463" r:id="rId34"/>
    <p:sldId id="476" r:id="rId35"/>
    <p:sldId id="464" r:id="rId36"/>
    <p:sldId id="465" r:id="rId37"/>
    <p:sldId id="466" r:id="rId38"/>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407DC275-7A2B-F5FB-1F81-4D2F7ED52EEB}" name="William Belden" initials="WB" userId="S::wbelden@sbctc.edu::bc4b5dc7-8207-46ac-b5ce-0e58659641bb" providerId="AD"/>
  <p188:author id="{332AAAEC-9657-9037-0478-BC33105D90C5}" name="Genevieve Howard" initials="GH" userId="S::ghoward@sbctc.edu::4ab22cc7-ab2e-4640-9d0c-62dc461fe9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C18B"/>
    <a:srgbClr val="003764"/>
    <a:srgbClr val="C3C6C8"/>
    <a:srgbClr val="65CBC9"/>
    <a:srgbClr val="FE9700"/>
    <a:srgbClr val="0071CE"/>
    <a:srgbClr val="E6E6E6"/>
    <a:srgbClr val="F4CD00"/>
    <a:srgbClr val="FFB5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633961-2C62-C414-5765-956077A90CD0}" v="965" dt="2026-04-15T16:15:47.005"/>
    <p1510:client id="{9916C72B-6C56-7106-3D1D-5C40C7D44251}" v="117" dt="2026-04-15T15:08:48.802"/>
    <p1510:client id="{A2D4557C-5D62-3EA1-6E6A-4A03B1CC5C55}" v="1" dt="2026-04-15T15:44:54.182"/>
    <p1510:client id="{DF91EF50-B63D-4669-ACDD-DF7B4AF81ECB}" v="18" dt="2026-04-15T15:41:10.6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8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7DA7D8E9-3331-4291-9F17-3FF41B935400}" type="datetimeFigureOut">
              <a:rPr lang="en-US" smtClean="0"/>
              <a:t>4/15/2026</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5A6DBB64-96D6-42B0-8680-D8E44BBF474E}" type="datetimeFigureOut">
              <a:rPr lang="en-US" smtClean="0"/>
              <a:t>4/15/2026</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mailto:dknight@sbctc.edu"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4162864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Notice of important dates</a:t>
            </a:r>
          </a:p>
          <a:p>
            <a:r>
              <a:rPr lang="en-US">
                <a:ea typeface="Calibri"/>
                <a:cs typeface="Calibri"/>
              </a:rPr>
              <a:t>Welcome to our last two colleges to come onto SSEH! Bates and South Seattle are running planning grants this year and will beginning FY26 with full SSEH programs. </a:t>
            </a:r>
          </a:p>
          <a:p>
            <a:r>
              <a:rPr lang="en-US">
                <a:ea typeface="Calibri"/>
                <a:cs typeface="Calibri"/>
              </a:rPr>
              <a:t>Welcome to Shoreline, Spokane Falls, and </a:t>
            </a:r>
            <a:r>
              <a:rPr lang="en-US" err="1">
                <a:ea typeface="Calibri"/>
                <a:cs typeface="Calibri"/>
              </a:rPr>
              <a:t>Wentachee</a:t>
            </a:r>
            <a:r>
              <a:rPr lang="en-US">
                <a:ea typeface="Calibri"/>
                <a:cs typeface="Calibri"/>
              </a:rPr>
              <a:t> Valley to SEAG. These three colleges are running planning grants this year and will beginning FY26 with full SEAG programs.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26</a:t>
            </a:fld>
            <a:endParaRPr lang="en-US"/>
          </a:p>
        </p:txBody>
      </p:sp>
    </p:spTree>
    <p:extLst>
      <p:ext uri="{BB962C8B-B14F-4D97-AF65-F5344CB8AC3E}">
        <p14:creationId xmlns:p14="http://schemas.microsoft.com/office/powerpoint/2010/main" val="4206938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510272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3441069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20C9D-BEA8-69EA-0D54-9614FE4EEB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F39818-1324-89AC-9B9D-F051E1FDBB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1CD00-9990-6037-DD6C-979787F841B0}"/>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3CA4581-BBB8-FA06-0BB8-97A627222CC6}"/>
              </a:ext>
            </a:extLst>
          </p:cNvPr>
          <p:cNvSpPr>
            <a:spLocks noGrp="1"/>
          </p:cNvSpPr>
          <p:nvPr>
            <p:ph type="sldNum" sz="quarter" idx="10"/>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4016490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D850B-3006-FFCF-43AA-FA149AAD21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2C28D6-9004-0E41-5335-C6BC5DC50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F3758C-7308-EB76-A75C-6D31CBF07666}"/>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F3ECC4A-7EDB-E804-0C01-103B1030AE73}"/>
              </a:ext>
            </a:extLst>
          </p:cNvPr>
          <p:cNvSpPr>
            <a:spLocks noGrp="1"/>
          </p:cNvSpPr>
          <p:nvPr>
            <p:ph type="sldNum" sz="quarter" idx="10"/>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3418081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9DEBB-CA57-1F56-B144-41B097E74B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A1A313-D32F-C965-2EDE-5D9A84CC35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F0D54-C342-DEC8-49E4-0E295E37821A}"/>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07B5194-7BAC-DEAF-14E3-80DF700E4FFF}"/>
              </a:ext>
            </a:extLst>
          </p:cNvPr>
          <p:cNvSpPr>
            <a:spLocks noGrp="1"/>
          </p:cNvSpPr>
          <p:nvPr>
            <p:ph type="sldNum" sz="quarter" idx="10"/>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870259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Benefits Navigators will begin reporting on the navigation data this June in preparation for the legislative report due 12/25</a:t>
            </a:r>
          </a:p>
          <a:p>
            <a:endParaRPr lang="en-US">
              <a:ea typeface="Calibri"/>
              <a:cs typeface="Calibri"/>
            </a:endParaRPr>
          </a:p>
          <a:p>
            <a:r>
              <a:rPr lang="en-US">
                <a:ea typeface="Calibri"/>
                <a:cs typeface="Calibri"/>
              </a:rPr>
              <a:t>Participating Colleges in the Benefits promotion pilot are starting to launch their targeted efforts to conduct outreach to low-income students</a:t>
            </a:r>
          </a:p>
          <a:p>
            <a:r>
              <a:rPr lang="en-US">
                <a:ea typeface="Calibri"/>
                <a:cs typeface="Calibri"/>
              </a:rPr>
              <a:t>Winter learning community is 2/25, where we will have the opportunity for practice exchange</a:t>
            </a:r>
          </a:p>
          <a:p>
            <a:endParaRPr lang="en-US">
              <a:ea typeface="Calibri"/>
              <a:cs typeface="Calibri"/>
            </a:endParaRPr>
          </a:p>
          <a:p>
            <a:r>
              <a:rPr lang="en-US"/>
              <a:t>SBCTC research has offered to assist any college that needs support in matching student list data with contact information.  </a:t>
            </a:r>
            <a:r>
              <a:rPr lang="en-US" b="1"/>
              <a:t>You can reach Diana at </a:t>
            </a:r>
            <a:r>
              <a:rPr lang="en-US" b="1" u="sng">
                <a:hlinkClick r:id="rId3"/>
              </a:rPr>
              <a:t>dknight@sbctc.edu</a:t>
            </a:r>
            <a:r>
              <a:rPr lang="en-US" b="1"/>
              <a:t>.</a:t>
            </a:r>
            <a:r>
              <a:rPr lang="en-US"/>
              <a:t> </a:t>
            </a:r>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23</a:t>
            </a:fld>
            <a:endParaRPr lang="en-US"/>
          </a:p>
        </p:txBody>
      </p:sp>
    </p:spTree>
    <p:extLst>
      <p:ext uri="{BB962C8B-B14F-4D97-AF65-F5344CB8AC3E}">
        <p14:creationId xmlns:p14="http://schemas.microsoft.com/office/powerpoint/2010/main" val="379791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Survey release is going to be delayed. Fiscal is working through quarterly invoice approvals – if you have had your invoice returned, we has that you pretty please get that turned back in asap. </a:t>
            </a:r>
          </a:p>
          <a:p>
            <a:endParaRPr lang="en-US">
              <a:ea typeface="Calibri"/>
              <a:cs typeface="Calibri"/>
            </a:endParaRPr>
          </a:p>
          <a:p>
            <a:r>
              <a:rPr lang="en-US">
                <a:ea typeface="Calibri"/>
                <a:cs typeface="Calibri"/>
              </a:rPr>
              <a:t>Our team will follow up with colleges early next week with an updated survey time line. We are sorry for this inconvenience. </a:t>
            </a:r>
          </a:p>
          <a:p>
            <a:endParaRPr lang="en-US">
              <a:ea typeface="Calibri"/>
              <a:cs typeface="Calibri"/>
            </a:endParaRPr>
          </a:p>
          <a:p>
            <a:r>
              <a:rPr lang="en-US">
                <a:ea typeface="Calibri"/>
                <a:cs typeface="Calibri"/>
              </a:rPr>
              <a:t>First quarter billing  - SSP team brought together a few colleges to discuss queries in use, better understand how colleges are developing their invoices, and make recommendations. Our next steps are working with our </a:t>
            </a:r>
            <a:r>
              <a:rPr lang="en-US" err="1">
                <a:ea typeface="Calibri"/>
                <a:cs typeface="Calibri"/>
              </a:rPr>
              <a:t>ctcLink</a:t>
            </a:r>
            <a:r>
              <a:rPr lang="en-US">
                <a:ea typeface="Calibri"/>
                <a:cs typeface="Calibri"/>
              </a:rPr>
              <a:t> colleagues on BFET specific queries for colleges to utilize.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24</a:t>
            </a:fld>
            <a:endParaRPr lang="en-US"/>
          </a:p>
        </p:txBody>
      </p:sp>
    </p:spTree>
    <p:extLst>
      <p:ext uri="{BB962C8B-B14F-4D97-AF65-F5344CB8AC3E}">
        <p14:creationId xmlns:p14="http://schemas.microsoft.com/office/powerpoint/2010/main" val="4278494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Survey is in development and we are working on readying for release. You can expect mid-</a:t>
            </a:r>
            <a:r>
              <a:rPr lang="en-US" err="1">
                <a:ea typeface="Calibri"/>
                <a:cs typeface="Calibri"/>
              </a:rPr>
              <a:t>feb.</a:t>
            </a:r>
            <a:r>
              <a:rPr lang="en-US">
                <a:ea typeface="Calibri"/>
                <a:cs typeface="Calibri"/>
              </a:rPr>
              <a:t> </a:t>
            </a:r>
          </a:p>
          <a:p>
            <a:endParaRPr lang="en-US">
              <a:ea typeface="Calibri"/>
              <a:cs typeface="Calibri"/>
            </a:endParaRPr>
          </a:p>
          <a:p>
            <a:r>
              <a:rPr lang="en-US">
                <a:ea typeface="Calibri"/>
                <a:cs typeface="Calibri"/>
              </a:rPr>
              <a:t>Thank you to colleges for working with SSP team to cleanup the approved inventory. Once our team has made all the updates provided by the colleges, we will be working on cleaning up the health care inventory and readying that to be merged with general OG inventory. The goal is to have 1 inventory that is up-to-date, and tracks approvals. </a:t>
            </a:r>
          </a:p>
          <a:p>
            <a:endParaRPr lang="en-US">
              <a:ea typeface="Calibri"/>
              <a:cs typeface="Calibri"/>
            </a:endParaRPr>
          </a:p>
          <a:p>
            <a:r>
              <a:rPr lang="en-US">
                <a:ea typeface="Calibri"/>
                <a:cs typeface="Calibri"/>
              </a:rPr>
              <a:t>We know that years ago, OG providers used to receive data on their OG program. We are working with research staff to understand what data is being collected on OG and how we can build processes to access, analyze, and share the data with Colleges again. Our goal is to begin the next program year with college data. </a:t>
            </a:r>
          </a:p>
        </p:txBody>
      </p:sp>
      <p:sp>
        <p:nvSpPr>
          <p:cNvPr id="4" name="Slide Number Placeholder 3"/>
          <p:cNvSpPr>
            <a:spLocks noGrp="1"/>
          </p:cNvSpPr>
          <p:nvPr>
            <p:ph type="sldNum" sz="quarter" idx="5"/>
          </p:nvPr>
        </p:nvSpPr>
        <p:spPr/>
        <p:txBody>
          <a:bodyPr/>
          <a:lstStyle/>
          <a:p>
            <a:fld id="{87384A02-D147-49A8-A06D-A5C08FF69055}" type="slidenum">
              <a:rPr lang="en-US" smtClean="0"/>
              <a:t>25</a:t>
            </a:fld>
            <a:endParaRPr lang="en-US"/>
          </a:p>
        </p:txBody>
      </p:sp>
    </p:spTree>
    <p:extLst>
      <p:ext uri="{BB962C8B-B14F-4D97-AF65-F5344CB8AC3E}">
        <p14:creationId xmlns:p14="http://schemas.microsoft.com/office/powerpoint/2010/main" val="2451774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4" y="0"/>
            <a:ext cx="6829477" cy="3749964"/>
          </a:xfrm>
          <a:prstGeom prst="rect">
            <a:avLst/>
          </a:prstGeom>
        </p:spPr>
      </p:pic>
      <p:sp>
        <p:nvSpPr>
          <p:cNvPr id="13" name="Title 1"/>
          <p:cNvSpPr>
            <a:spLocks noGrp="1"/>
          </p:cNvSpPr>
          <p:nvPr>
            <p:ph type="title" hasCustomPrompt="1"/>
          </p:nvPr>
        </p:nvSpPr>
        <p:spPr>
          <a:xfrm>
            <a:off x="369889" y="3863687"/>
            <a:ext cx="8336975" cy="999259"/>
          </a:xfrm>
          <a:prstGeom prst="rect">
            <a:avLst/>
          </a:prstGeom>
        </p:spPr>
        <p:txBody>
          <a:bodyPr/>
          <a:lstStyle>
            <a:lvl1pPr>
              <a:defRPr sz="36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2625" b="0" i="0" baseline="0">
                <a:solidFill>
                  <a:srgbClr val="003764"/>
                </a:solidFill>
                <a:latin typeface="+mj-lt"/>
              </a:defRPr>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a:t>Subheading</a:t>
            </a:r>
          </a:p>
        </p:txBody>
      </p:sp>
      <p:sp>
        <p:nvSpPr>
          <p:cNvPr id="19" name="Text Placeholder 18"/>
          <p:cNvSpPr>
            <a:spLocks noGrp="1"/>
          </p:cNvSpPr>
          <p:nvPr>
            <p:ph type="body" sz="quarter" idx="10" hasCustomPrompt="1"/>
          </p:nvPr>
        </p:nvSpPr>
        <p:spPr>
          <a:xfrm>
            <a:off x="369888" y="5769404"/>
            <a:ext cx="4614862" cy="758825"/>
          </a:xfrm>
          <a:prstGeom prst="rect">
            <a:avLst/>
          </a:prstGeom>
        </p:spPr>
        <p:txBody>
          <a:bodyPr/>
          <a:lstStyle>
            <a:lvl1pPr marL="0" indent="0">
              <a:buNone/>
              <a:defRPr sz="15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2" name="Title 1"/>
          <p:cNvSpPr>
            <a:spLocks noGrp="1"/>
          </p:cNvSpPr>
          <p:nvPr>
            <p:ph type="title"/>
          </p:nvPr>
        </p:nvSpPr>
        <p:spPr>
          <a:xfrm>
            <a:off x="623888" y="1709747"/>
            <a:ext cx="7886700" cy="2852737"/>
          </a:xfrm>
          <a:prstGeom prst="rect">
            <a:avLst/>
          </a:prstGeom>
        </p:spPr>
        <p:txBody>
          <a:bodyPr anchor="b"/>
          <a:lstStyle>
            <a:lvl1pPr>
              <a:defRPr sz="2625"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2"/>
            <a:ext cx="7886700" cy="1500187"/>
          </a:xfrm>
          <a:prstGeom prst="rect">
            <a:avLst/>
          </a:prstGeom>
        </p:spPr>
        <p:txBody>
          <a:bodyPr/>
          <a:lstStyle>
            <a:lvl1pPr marL="0" indent="0">
              <a:buNone/>
              <a:defRPr sz="1350">
                <a:solidFill>
                  <a:srgbClr val="003764"/>
                </a:solidFill>
              </a:defRPr>
            </a:lvl1pPr>
            <a:lvl2pPr marL="257163" indent="0">
              <a:buNone/>
              <a:defRPr sz="1125">
                <a:solidFill>
                  <a:schemeClr val="tx1">
                    <a:tint val="75000"/>
                  </a:schemeClr>
                </a:solidFill>
              </a:defRPr>
            </a:lvl2pPr>
            <a:lvl3pPr marL="514325" indent="0">
              <a:buNone/>
              <a:defRPr sz="1013">
                <a:solidFill>
                  <a:schemeClr val="tx1">
                    <a:tint val="75000"/>
                  </a:schemeClr>
                </a:solidFill>
              </a:defRPr>
            </a:lvl3pPr>
            <a:lvl4pPr marL="771487" indent="0">
              <a:buNone/>
              <a:defRPr sz="900">
                <a:solidFill>
                  <a:schemeClr val="tx1">
                    <a:tint val="75000"/>
                  </a:schemeClr>
                </a:solidFill>
              </a:defRPr>
            </a:lvl4pPr>
            <a:lvl5pPr marL="1028649" indent="0">
              <a:buNone/>
              <a:defRPr sz="900">
                <a:solidFill>
                  <a:schemeClr val="tx1">
                    <a:tint val="75000"/>
                  </a:schemeClr>
                </a:solidFill>
              </a:defRPr>
            </a:lvl5pPr>
            <a:lvl6pPr marL="1285811" indent="0">
              <a:buNone/>
              <a:defRPr sz="900">
                <a:solidFill>
                  <a:schemeClr val="tx1">
                    <a:tint val="75000"/>
                  </a:schemeClr>
                </a:solidFill>
              </a:defRPr>
            </a:lvl6pPr>
            <a:lvl7pPr marL="1542973" indent="0">
              <a:buNone/>
              <a:defRPr sz="900">
                <a:solidFill>
                  <a:schemeClr val="tx1">
                    <a:tint val="75000"/>
                  </a:schemeClr>
                </a:solidFill>
              </a:defRPr>
            </a:lvl7pPr>
            <a:lvl8pPr marL="1800135" indent="0">
              <a:buNone/>
              <a:defRPr sz="900">
                <a:solidFill>
                  <a:schemeClr val="tx1">
                    <a:tint val="75000"/>
                  </a:schemeClr>
                </a:solidFill>
              </a:defRPr>
            </a:lvl8pPr>
            <a:lvl9pPr marL="2057298" indent="0">
              <a:buNone/>
              <a:defRPr sz="9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D050C99A-C753-4499-A91D-5F42026EA8F2}" type="datetime1">
              <a:rPr lang="en-US" smtClean="0"/>
              <a:t>4/15/2026</a:t>
            </a:fld>
            <a:endParaRPr lang="en-US"/>
          </a:p>
        </p:txBody>
      </p:sp>
      <p:sp>
        <p:nvSpPr>
          <p:cNvPr id="11"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4"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D050C99A-C753-4499-A91D-5F42026EA8F2}" type="datetime1">
              <a:rPr lang="en-US" smtClean="0"/>
              <a:t>4/15/2026</a:t>
            </a:fld>
            <a:endParaRPr lang="en-US"/>
          </a:p>
        </p:txBody>
      </p:sp>
      <p:sp>
        <p:nvSpPr>
          <p:cNvPr id="11"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4"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
        <p:nvSpPr>
          <p:cNvPr id="6" name="Title 1"/>
          <p:cNvSpPr>
            <a:spLocks noGrp="1"/>
          </p:cNvSpPr>
          <p:nvPr>
            <p:ph type="title"/>
          </p:nvPr>
        </p:nvSpPr>
        <p:spPr>
          <a:xfrm>
            <a:off x="519540" y="294200"/>
            <a:ext cx="8302337" cy="786457"/>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7" name="Content Placeholder 2"/>
          <p:cNvSpPr>
            <a:spLocks noGrp="1"/>
          </p:cNvSpPr>
          <p:nvPr>
            <p:ph idx="1"/>
          </p:nvPr>
        </p:nvSpPr>
        <p:spPr>
          <a:xfrm>
            <a:off x="519541"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8"/>
            <a:ext cx="3286396" cy="1231537"/>
          </a:xfrm>
          <a:prstGeom prst="rect">
            <a:avLst/>
          </a:prstGeom>
        </p:spPr>
      </p:pic>
      <p:pic>
        <p:nvPicPr>
          <p:cNvPr id="10" name="Picture 9"/>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
            <a:ext cx="4067706" cy="1481791"/>
          </a:xfrm>
          <a:prstGeom prst="rect">
            <a:avLst/>
          </a:prstGeom>
        </p:spPr>
      </p:pic>
      <p:sp>
        <p:nvSpPr>
          <p:cNvPr id="2" name="Title 1">
            <a:extLst>
              <a:ext uri="{FF2B5EF4-FFF2-40B4-BE49-F238E27FC236}">
                <a16:creationId xmlns:a16="http://schemas.microsoft.com/office/drawing/2014/main" id="{3AD92FB4-D9B6-46D9-A190-13677DEF67A4}"/>
              </a:ext>
            </a:extLst>
          </p:cNvPr>
          <p:cNvSpPr>
            <a:spLocks noGrp="1"/>
          </p:cNvSpPr>
          <p:nvPr>
            <p:ph type="title"/>
          </p:nvPr>
        </p:nvSpPr>
        <p:spPr>
          <a:xfrm>
            <a:off x="471488" y="1481790"/>
            <a:ext cx="8220075" cy="488950"/>
          </a:xfrm>
        </p:spPr>
        <p:txBody>
          <a:bodyPr/>
          <a:lstStyle>
            <a:lvl1pPr>
              <a:defRPr lang="en-US" sz="2025" b="0" kern="1200" dirty="0">
                <a:solidFill>
                  <a:srgbClr val="003764"/>
                </a:solidFill>
                <a:latin typeface="Franklin Gothic Medium" panose="020B0603020102020204" pitchFamily="34" charset="0"/>
                <a:ea typeface="+mn-ea"/>
                <a:cs typeface="+mn-cs"/>
              </a:defRPr>
            </a:lvl1pPr>
          </a:lstStyle>
          <a:p>
            <a:pPr marL="0" lvl="0" indent="0" algn="l" defTabSz="514350" rtl="0" eaLnBrk="1" latinLnBrk="0" hangingPunct="1">
              <a:lnSpc>
                <a:spcPct val="90000"/>
              </a:lnSpc>
              <a:spcBef>
                <a:spcPts val="563"/>
              </a:spcBef>
              <a:buFont typeface="Arial" panose="020B0604020202020204" pitchFamily="34" charset="0"/>
              <a:buNone/>
            </a:pPr>
            <a:r>
              <a:rPr lang="en-US"/>
              <a:t>Click to edit Master title style</a:t>
            </a:r>
          </a:p>
        </p:txBody>
      </p:sp>
      <p:sp>
        <p:nvSpPr>
          <p:cNvPr id="4" name="Content Placeholder 3"/>
          <p:cNvSpPr>
            <a:spLocks noGrp="1"/>
          </p:cNvSpPr>
          <p:nvPr>
            <p:ph sz="quarter" idx="13"/>
          </p:nvPr>
        </p:nvSpPr>
        <p:spPr>
          <a:xfrm>
            <a:off x="471488" y="2098675"/>
            <a:ext cx="8220075" cy="4592638"/>
          </a:xfrm>
          <a:prstGeom prst="rect">
            <a:avLst/>
          </a:prstGeom>
        </p:spPr>
        <p:txBody>
          <a:bodyPr/>
          <a:lstStyle>
            <a:lvl1pPr marL="192881" indent="-192881">
              <a:buFont typeface="Arial" panose="020B0604020202020204" pitchFamily="34" charset="0"/>
              <a:buChar char="•"/>
              <a:defRPr sz="1350" baseline="0">
                <a:solidFill>
                  <a:srgbClr val="003764"/>
                </a:solidFill>
                <a:latin typeface="Franklin Gothic Book" panose="020B0503020102020204" pitchFamily="34" charset="0"/>
              </a:defRPr>
            </a:lvl1pPr>
            <a:lvl2pPr marL="417910" indent="-160735">
              <a:buClr>
                <a:srgbClr val="3E576B"/>
              </a:buClr>
              <a:buFont typeface="Arial" panose="020B0604020202020204" pitchFamily="34" charset="0"/>
              <a:buChar char="•"/>
              <a:defRPr sz="1125" baseline="0">
                <a:solidFill>
                  <a:srgbClr val="003764"/>
                </a:solidFill>
                <a:latin typeface="Franklin Gothic Book" panose="020B0503020102020204" pitchFamily="34" charset="0"/>
              </a:defRPr>
            </a:lvl2pPr>
            <a:lvl3pPr marL="675085" indent="-160735">
              <a:buFont typeface="Arial" panose="020B0604020202020204" pitchFamily="34" charset="0"/>
              <a:buChar char="•"/>
              <a:defRPr sz="900" baseline="0">
                <a:solidFill>
                  <a:srgbClr val="003764"/>
                </a:solidFill>
                <a:latin typeface="Franklin Gothic Book" panose="020B0503020102020204" pitchFamily="34" charset="0"/>
              </a:defRPr>
            </a:lvl3pPr>
            <a:lvl4pPr>
              <a:defRPr sz="675" baseline="0">
                <a:solidFill>
                  <a:srgbClr val="003764"/>
                </a:solidFill>
                <a:latin typeface="Franklin Gothic Book" panose="020B0503020102020204" pitchFamily="34" charset="0"/>
              </a:defRPr>
            </a:lvl4pPr>
            <a:lvl5pPr>
              <a:defRPr sz="675" baseline="0">
                <a:solidFill>
                  <a:srgbClr val="003764"/>
                </a:solidFill>
                <a:latin typeface="Franklin Gothic Book" panose="020B05030201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Tree>
    <p:extLst>
      <p:ext uri="{BB962C8B-B14F-4D97-AF65-F5344CB8AC3E}">
        <p14:creationId xmlns:p14="http://schemas.microsoft.com/office/powerpoint/2010/main" val="732355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2625" cap="all" baseline="0">
                <a:solidFill>
                  <a:srgbClr val="003764"/>
                </a:solidFill>
              </a:defRPr>
            </a:lvl1pPr>
          </a:lstStyle>
          <a:p>
            <a:r>
              <a:rPr lang="en-US"/>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342900" marR="0" indent="-342900" algn="l" defTabSz="514325" rtl="0" eaLnBrk="1" fontAlgn="auto" latinLnBrk="0" hangingPunct="1">
              <a:lnSpc>
                <a:spcPct val="90000"/>
              </a:lnSpc>
              <a:spcBef>
                <a:spcPts val="563"/>
              </a:spcBef>
              <a:spcAft>
                <a:spcPts val="0"/>
              </a:spcAft>
              <a:buClrTx/>
              <a:buSzTx/>
              <a:buFont typeface="Arial" panose="020B0604020202020204" pitchFamily="34" charset="0"/>
              <a:buChar char="•"/>
              <a:tabLst/>
              <a:defRPr baseline="0">
                <a:solidFill>
                  <a:srgbClr val="003764"/>
                </a:solidFill>
              </a:defRPr>
            </a:lvl1pPr>
            <a:lvl2pPr marL="257163" indent="0">
              <a:buNone/>
              <a:defRPr>
                <a:solidFill>
                  <a:srgbClr val="003764"/>
                </a:solidFill>
              </a:defRPr>
            </a:lvl2pPr>
          </a:lstStyle>
          <a:p>
            <a:pPr marL="0" marR="0" lvl="0" indent="0" algn="l" defTabSz="514325" rtl="0" eaLnBrk="1" fontAlgn="auto" latinLnBrk="0" hangingPunct="1">
              <a:lnSpc>
                <a:spcPct val="90000"/>
              </a:lnSpc>
              <a:spcBef>
                <a:spcPts val="563"/>
              </a:spcBef>
              <a:spcAft>
                <a:spcPts val="0"/>
              </a:spcAft>
              <a:buClrTx/>
              <a:buSzTx/>
              <a:buFont typeface="Arial" panose="020B0604020202020204" pitchFamily="34" charset="0"/>
              <a:buNone/>
              <a:tabLst/>
              <a:defRPr/>
            </a:pPr>
            <a:r>
              <a:rPr lang="en-US"/>
              <a:t>Always use a Final Slide in order to include the Creative Commons footer language in the presentation.</a:t>
            </a:r>
            <a:br>
              <a:rPr lang="en-US"/>
            </a:br>
            <a:r>
              <a:rPr lang="en-US"/>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500"/>
            <a:ext cx="3784962" cy="178960"/>
          </a:xfrm>
          <a:prstGeom prst="rect">
            <a:avLst/>
          </a:prstGeom>
          <a:noFill/>
        </p:spPr>
        <p:txBody>
          <a:bodyPr wrap="square" rtlCol="0">
            <a:spAutoFit/>
          </a:bodyPr>
          <a:lstStyle/>
          <a:p>
            <a:r>
              <a:rPr lang="en-US" sz="563" b="0" i="1" kern="1200">
                <a:solidFill>
                  <a:schemeClr val="bg1">
                    <a:lumMod val="50000"/>
                  </a:schemeClr>
                </a:solidFill>
                <a:effectLst/>
                <a:latin typeface="+mn-lt"/>
                <a:ea typeface="+mn-ea"/>
                <a:cs typeface="+mn-cs"/>
              </a:rPr>
              <a:t>Except where otherwise noted, this work is licensed under </a:t>
            </a:r>
            <a:r>
              <a:rPr lang="en-US" sz="563" b="0" i="1" u="sng" kern="1200">
                <a:solidFill>
                  <a:schemeClr val="tx1"/>
                </a:solidFill>
                <a:effectLst/>
                <a:latin typeface="+mn-lt"/>
                <a:ea typeface="+mn-ea"/>
                <a:cs typeface="+mn-cs"/>
              </a:rPr>
              <a:t>CC BY 4.0</a:t>
            </a:r>
            <a:r>
              <a:rPr lang="en-US" sz="563" b="0" i="1">
                <a:solidFill>
                  <a:schemeClr val="bg1">
                    <a:lumMod val="50000"/>
                  </a:schemeClr>
                </a:solidFill>
                <a:latin typeface="+mn-lt"/>
              </a:rPr>
              <a:t>.</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51238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4/15/2026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4/15/2026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4/15/2026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4/15/2026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4/15/2026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536861" y="1549936"/>
            <a:ext cx="8336975" cy="797070"/>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1"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F79CB6C7-AD96-437F-A75B-A1987D8D9ACA}" type="datetime1">
              <a:rPr lang="en-US" smtClean="0"/>
              <a:t>4/15/2026</a:t>
            </a:fld>
            <a:endParaRPr lang="en-US"/>
          </a:p>
        </p:txBody>
      </p:sp>
      <p:sp>
        <p:nvSpPr>
          <p:cNvPr id="16"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7" name="Slide Number Placeholder 5"/>
          <p:cNvSpPr>
            <a:spLocks noGrp="1"/>
          </p:cNvSpPr>
          <p:nvPr>
            <p:ph type="sldNum" sz="quarter" idx="12"/>
          </p:nvPr>
        </p:nvSpPr>
        <p:spPr>
          <a:xfrm>
            <a:off x="8406246" y="6483928"/>
            <a:ext cx="467590" cy="237549"/>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4/15/2026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4/15/2026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4/15/2026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4/15/2026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4/15/2026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58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582469" y="1709746"/>
            <a:ext cx="8270588" cy="2852737"/>
          </a:xfrm>
          <a:prstGeom prst="rect">
            <a:avLst/>
          </a:prstGeom>
        </p:spPr>
        <p:txBody>
          <a:bodyPr anchor="b"/>
          <a:lstStyle>
            <a:lvl1pPr>
              <a:defRPr sz="36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9" y="4589471"/>
            <a:ext cx="8270588"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0E68BEF8-F67A-4B64-B2F2-CC4AA048128C}" type="datetime1">
              <a:rPr lang="en-US" smtClean="0"/>
              <a:t>4/15/2026</a:t>
            </a:fld>
            <a:endParaRPr lang="en-US"/>
          </a:p>
        </p:txBody>
      </p:sp>
      <p:sp>
        <p:nvSpPr>
          <p:cNvPr id="16"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7"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2"/>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6"/>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1001848F-E7F6-4E55-B1DE-CC691BBD4F09}" type="datetime1">
              <a:rPr lang="en-US" smtClean="0"/>
              <a:t>4/15/2026</a:t>
            </a:fld>
            <a:endParaRPr lang="en-US"/>
          </a:p>
        </p:txBody>
      </p:sp>
      <p:sp>
        <p:nvSpPr>
          <p:cNvPr id="18"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9"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5"/>
            <a:ext cx="4067706" cy="1481791"/>
          </a:xfrm>
          <a:prstGeom prst="rect">
            <a:avLst/>
          </a:prstGeom>
        </p:spPr>
      </p:pic>
      <p:sp>
        <p:nvSpPr>
          <p:cNvPr id="16" name="Title 1"/>
          <p:cNvSpPr>
            <a:spLocks noGrp="1"/>
          </p:cNvSpPr>
          <p:nvPr>
            <p:ph type="title"/>
          </p:nvPr>
        </p:nvSpPr>
        <p:spPr>
          <a:xfrm>
            <a:off x="507277" y="1485854"/>
            <a:ext cx="8335388" cy="736311"/>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6"/>
            <a:ext cx="4002378" cy="524893"/>
          </a:xfrm>
          <a:prstGeom prst="rect">
            <a:avLst/>
          </a:prstGeom>
        </p:spPr>
        <p:txBody>
          <a:bodyPr anchor="b"/>
          <a:lstStyle>
            <a:lvl1pPr marL="0" indent="0">
              <a:buNone/>
              <a:defRPr sz="1800" b="1">
                <a:solidFill>
                  <a:srgbClr val="003764"/>
                </a:solidFill>
              </a:defRPr>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en-US"/>
              <a:t>Edit Master text styles</a:t>
            </a:r>
          </a:p>
        </p:txBody>
      </p:sp>
      <p:sp>
        <p:nvSpPr>
          <p:cNvPr id="18" name="Content Placeholder 3"/>
          <p:cNvSpPr>
            <a:spLocks noGrp="1"/>
          </p:cNvSpPr>
          <p:nvPr>
            <p:ph sz="half" idx="2"/>
          </p:nvPr>
        </p:nvSpPr>
        <p:spPr>
          <a:xfrm>
            <a:off x="507278" y="3003842"/>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1800" b="1">
                <a:solidFill>
                  <a:srgbClr val="003764"/>
                </a:solidFill>
              </a:defRPr>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en-US"/>
              <a:t>Edit Master text styles</a:t>
            </a:r>
          </a:p>
        </p:txBody>
      </p:sp>
      <p:sp>
        <p:nvSpPr>
          <p:cNvPr id="20" name="Content Placeholder 5"/>
          <p:cNvSpPr>
            <a:spLocks noGrp="1"/>
          </p:cNvSpPr>
          <p:nvPr>
            <p:ph sz="quarter" idx="4"/>
          </p:nvPr>
        </p:nvSpPr>
        <p:spPr>
          <a:xfrm>
            <a:off x="4790207" y="3003842"/>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5E48A247-4D0D-4017-954A-CBEE1B524F16}" type="datetime1">
              <a:rPr lang="en-US" smtClean="0"/>
              <a:t>4/15/2026</a:t>
            </a:fld>
            <a:endParaRPr lang="en-US"/>
          </a:p>
        </p:txBody>
      </p:sp>
      <p:sp>
        <p:nvSpPr>
          <p:cNvPr id="22"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23"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1" name="Rectangle 10"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3F43D62C-E4AB-4F6C-BB6E-7C3A3BBC5E2B}" type="datetime1">
              <a:rPr lang="en-US" smtClean="0"/>
              <a:t>4/15/2026</a:t>
            </a:fld>
            <a:endParaRPr lang="en-US"/>
          </a:p>
        </p:txBody>
      </p:sp>
      <p:sp>
        <p:nvSpPr>
          <p:cNvPr id="14"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5"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8" name="Rectangle 7"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92275FF0-9E97-4E0A-B533-109FB6621FD2}" type="datetime1">
              <a:rPr lang="en-US" smtClean="0"/>
              <a:t>4/15/2026</a:t>
            </a:fld>
            <a:endParaRPr lang="en-US"/>
          </a:p>
        </p:txBody>
      </p:sp>
      <p:sp>
        <p:nvSpPr>
          <p:cNvPr id="12"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3"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486495" y="1385541"/>
            <a:ext cx="3160715" cy="1409614"/>
          </a:xfrm>
          <a:prstGeom prst="rect">
            <a:avLst/>
          </a:prstGeom>
        </p:spPr>
        <p:txBody>
          <a:bodyPr anchor="b"/>
          <a:lstStyle>
            <a:lvl1pPr>
              <a:defRPr sz="2625"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5" y="2888673"/>
            <a:ext cx="3160715" cy="3492378"/>
          </a:xfrm>
          <a:prstGeom prst="rect">
            <a:avLst/>
          </a:prstGeom>
        </p:spPr>
        <p:txBody>
          <a:bodyPr/>
          <a:lstStyle>
            <a:lvl1pPr marL="0" indent="0">
              <a:buNone/>
              <a:defRPr sz="1200">
                <a:solidFill>
                  <a:srgbClr val="003764"/>
                </a:solidFill>
              </a:defRPr>
            </a:lvl1pPr>
            <a:lvl2pPr marL="342884" indent="0">
              <a:buNone/>
              <a:defRPr sz="1050"/>
            </a:lvl2pPr>
            <a:lvl3pPr marL="685766" indent="0">
              <a:buNone/>
              <a:defRPr sz="900"/>
            </a:lvl3pPr>
            <a:lvl4pPr marL="1028649" indent="0">
              <a:buNone/>
              <a:defRPr sz="750"/>
            </a:lvl4pPr>
            <a:lvl5pPr marL="1371532" indent="0">
              <a:buNone/>
              <a:defRPr sz="750"/>
            </a:lvl5pPr>
            <a:lvl6pPr marL="1714415" indent="0">
              <a:buNone/>
              <a:defRPr sz="750"/>
            </a:lvl6pPr>
            <a:lvl7pPr marL="2057297" indent="0">
              <a:buNone/>
              <a:defRPr sz="750"/>
            </a:lvl7pPr>
            <a:lvl8pPr marL="2400180" indent="0">
              <a:buNone/>
              <a:defRPr sz="750"/>
            </a:lvl8pPr>
            <a:lvl9pPr marL="2743064" indent="0">
              <a:buNone/>
              <a:defRPr sz="750"/>
            </a:lvl9pPr>
          </a:lstStyle>
          <a:p>
            <a:pPr lvl="0"/>
            <a:r>
              <a:rPr lang="en-US"/>
              <a:t>Edit Master text styles</a:t>
            </a:r>
          </a:p>
        </p:txBody>
      </p:sp>
      <p:sp>
        <p:nvSpPr>
          <p:cNvPr id="15" name="Content Placeholder 2"/>
          <p:cNvSpPr>
            <a:spLocks noGrp="1"/>
          </p:cNvSpPr>
          <p:nvPr>
            <p:ph idx="1"/>
          </p:nvPr>
        </p:nvSpPr>
        <p:spPr>
          <a:xfrm>
            <a:off x="3863541" y="1569027"/>
            <a:ext cx="5041469" cy="4812024"/>
          </a:xfrm>
          <a:prstGeom prst="rect">
            <a:avLst/>
          </a:prstGeom>
        </p:spPr>
        <p:txBody>
          <a:bodyPr/>
          <a:lstStyle>
            <a:lvl1pPr>
              <a:defRPr sz="2400">
                <a:solidFill>
                  <a:srgbClr val="003764"/>
                </a:solidFill>
              </a:defRPr>
            </a:lvl1pPr>
            <a:lvl2pPr>
              <a:defRPr sz="2100">
                <a:solidFill>
                  <a:srgbClr val="003764"/>
                </a:solidFill>
              </a:defRPr>
            </a:lvl2pPr>
            <a:lvl3pPr>
              <a:defRPr sz="1800">
                <a:solidFill>
                  <a:srgbClr val="003764"/>
                </a:solidFill>
              </a:defRPr>
            </a:lvl3pPr>
            <a:lvl4pPr>
              <a:defRPr sz="1500">
                <a:solidFill>
                  <a:srgbClr val="003764"/>
                </a:solidFill>
              </a:defRPr>
            </a:lvl4pPr>
            <a:lvl5pPr>
              <a:defRPr sz="1500">
                <a:solidFill>
                  <a:srgbClr val="003764"/>
                </a:solidFill>
              </a:defRPr>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A3C062AC-1CC2-40A8-B531-F2154AC26E35}" type="datetime1">
              <a:rPr lang="en-US" smtClean="0"/>
              <a:t>4/15/2026</a:t>
            </a:fld>
            <a:endParaRPr lang="en-US"/>
          </a:p>
        </p:txBody>
      </p:sp>
      <p:sp>
        <p:nvSpPr>
          <p:cNvPr id="18"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9"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403371" y="1385541"/>
            <a:ext cx="3358139" cy="1409614"/>
          </a:xfrm>
          <a:prstGeom prst="rect">
            <a:avLst/>
          </a:prstGeom>
        </p:spPr>
        <p:txBody>
          <a:bodyPr anchor="b"/>
          <a:lstStyle>
            <a:lvl1pPr>
              <a:defRPr sz="2625"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1" y="2888675"/>
            <a:ext cx="3358139" cy="3542831"/>
          </a:xfrm>
          <a:prstGeom prst="rect">
            <a:avLst/>
          </a:prstGeom>
        </p:spPr>
        <p:txBody>
          <a:bodyPr/>
          <a:lstStyle>
            <a:lvl1pPr marL="0" indent="0">
              <a:buNone/>
              <a:defRPr sz="1200">
                <a:solidFill>
                  <a:srgbClr val="003764"/>
                </a:solidFill>
              </a:defRPr>
            </a:lvl1pPr>
            <a:lvl2pPr marL="342884" indent="0">
              <a:buNone/>
              <a:defRPr sz="1050"/>
            </a:lvl2pPr>
            <a:lvl3pPr marL="685766" indent="0">
              <a:buNone/>
              <a:defRPr sz="900"/>
            </a:lvl3pPr>
            <a:lvl4pPr marL="1028649" indent="0">
              <a:buNone/>
              <a:defRPr sz="750"/>
            </a:lvl4pPr>
            <a:lvl5pPr marL="1371532" indent="0">
              <a:buNone/>
              <a:defRPr sz="750"/>
            </a:lvl5pPr>
            <a:lvl6pPr marL="1714415" indent="0">
              <a:buNone/>
              <a:defRPr sz="750"/>
            </a:lvl6pPr>
            <a:lvl7pPr marL="2057297" indent="0">
              <a:buNone/>
              <a:defRPr sz="750"/>
            </a:lvl7pPr>
            <a:lvl8pPr marL="2400180" indent="0">
              <a:buNone/>
              <a:defRPr sz="750"/>
            </a:lvl8pPr>
            <a:lvl9pPr marL="2743064" indent="0">
              <a:buNone/>
              <a:defRPr sz="750"/>
            </a:lvl9pPr>
          </a:lstStyle>
          <a:p>
            <a:pPr lvl="0"/>
            <a:r>
              <a:rPr lang="en-US"/>
              <a:t>Edit Master text styles</a:t>
            </a:r>
          </a:p>
        </p:txBody>
      </p:sp>
      <p:sp>
        <p:nvSpPr>
          <p:cNvPr id="15" name="Content Placeholder 2"/>
          <p:cNvSpPr>
            <a:spLocks noGrp="1"/>
          </p:cNvSpPr>
          <p:nvPr>
            <p:ph idx="1"/>
          </p:nvPr>
        </p:nvSpPr>
        <p:spPr>
          <a:xfrm>
            <a:off x="4024048" y="1569028"/>
            <a:ext cx="4839398" cy="4862477"/>
          </a:xfrm>
          <a:prstGeom prst="rect">
            <a:avLst/>
          </a:prstGeom>
        </p:spPr>
        <p:txBody>
          <a:bodyPr/>
          <a:lstStyle>
            <a:lvl1pPr>
              <a:defRPr sz="2400">
                <a:solidFill>
                  <a:srgbClr val="003764"/>
                </a:solidFill>
              </a:defRPr>
            </a:lvl1pPr>
            <a:lvl2pPr>
              <a:defRPr sz="2100">
                <a:solidFill>
                  <a:srgbClr val="003764"/>
                </a:solidFill>
              </a:defRPr>
            </a:lvl2pPr>
            <a:lvl3pPr>
              <a:defRPr sz="1800">
                <a:solidFill>
                  <a:srgbClr val="003764"/>
                </a:solidFill>
              </a:defRPr>
            </a:lvl3pPr>
            <a:lvl4pPr>
              <a:defRPr sz="1500">
                <a:solidFill>
                  <a:srgbClr val="003764"/>
                </a:solidFill>
              </a:defRPr>
            </a:lvl4pPr>
            <a:lvl5pPr>
              <a:defRPr sz="1500">
                <a:solidFill>
                  <a:srgbClr val="003764"/>
                </a:solidFill>
              </a:defRPr>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06EA93EB-E55E-4DBB-B6AA-C54A9BA5E4A4}" type="datetime1">
              <a:rPr lang="en-US" smtClean="0"/>
              <a:t>4/15/2026</a:t>
            </a:fld>
            <a:endParaRPr lang="en-US"/>
          </a:p>
        </p:txBody>
      </p:sp>
      <p:sp>
        <p:nvSpPr>
          <p:cNvPr id="18"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9"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73" r:id="rId12"/>
    <p:sldLayoutId id="2147483674"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51" r:id="rId23"/>
    <p:sldLayoutId id="2147483672" r:id="rId2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hyperlink" Target="https://www.sbctc.edu/colleges-staff/grants/perkins-gra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hyperlink" Target="mailto:khang@sbctc.edu" TargetMode="Externa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hyperlink" Target="https://www.sbctc.edu/colleges-staff/programs-services/bachelors-degrees/bachelors-program-approval-application.aspx" TargetMode="Externa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hyperlink" Target="https://www.sbctc.edu/colleges-staff/programs-services/bachelors-degrees/bachelors-program-approval-application.aspx" TargetMode="External"/><Relationship Id="rId2" Type="http://schemas.openxmlformats.org/officeDocument/2006/relationships/hyperlink" Target="mailto:degreeprocess@sbctc.edu"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hyperlink" Target="mailto:mharper@sbctc.edu" TargetMode="External"/><Relationship Id="rId2" Type="http://schemas.openxmlformats.org/officeDocument/2006/relationships/hyperlink" Target="mailto:anikolaeva@sbctc.edu" TargetMode="External"/><Relationship Id="rId1" Type="http://schemas.openxmlformats.org/officeDocument/2006/relationships/slideLayout" Target="../slideLayouts/slideLayout15.xml"/><Relationship Id="rId4" Type="http://schemas.openxmlformats.org/officeDocument/2006/relationships/hyperlink" Target="mailto:smcbride@sbctc.edu"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esd.wa.gov/employer-requirements/layoffs-and-employee-notifications/worker-adjustment-and-retraining-notification-warn-layoff-and-closure-database" TargetMode="Externa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8" Type="http://schemas.openxmlformats.org/officeDocument/2006/relationships/hyperlink" Target="mailto:lcohglan@sbctc.edu" TargetMode="External"/><Relationship Id="rId3" Type="http://schemas.openxmlformats.org/officeDocument/2006/relationships/hyperlink" Target="mailto:sacosta@sbctc.edu" TargetMode="External"/><Relationship Id="rId7" Type="http://schemas.openxmlformats.org/officeDocument/2006/relationships/hyperlink" Target="mailto:cmcmullen@sbctc.edu" TargetMode="External"/><Relationship Id="rId2" Type="http://schemas.openxmlformats.org/officeDocument/2006/relationships/hyperlink" Target="mailto:jdellinger@sbctc.edu" TargetMode="External"/><Relationship Id="rId1" Type="http://schemas.openxmlformats.org/officeDocument/2006/relationships/slideLayout" Target="../slideLayouts/slideLayout4.xml"/><Relationship Id="rId6" Type="http://schemas.openxmlformats.org/officeDocument/2006/relationships/hyperlink" Target="mailto:yhayashi-saguil@sbctc.edu" TargetMode="External"/><Relationship Id="rId5" Type="http://schemas.openxmlformats.org/officeDocument/2006/relationships/hyperlink" Target="mailto:rkay@sbctc.edu" TargetMode="External"/><Relationship Id="rId4" Type="http://schemas.openxmlformats.org/officeDocument/2006/relationships/hyperlink" Target="mailto:djilek@sbctc.edu"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sbctc.edu/resources/documents/colleges-staff/programs-services/legislative-outreach/2025/2shb1559-report.pdf"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hyperlink" Target="https://www.sbctc.edu/resources/documents/colleges-staff/programs-services/legislative-outreach/2025/2025-sseh-leg-report.pdf" TargetMode="External"/><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3" Type="http://schemas.openxmlformats.org/officeDocument/2006/relationships/hyperlink" Target="mailto:vchungtuyco@sbctc.edu" TargetMode="External"/><Relationship Id="rId2" Type="http://schemas.openxmlformats.org/officeDocument/2006/relationships/hyperlink" Target="mailto:cmckinnon@sbctc.edu" TargetMode="Externa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hyperlink" Target="https://www.sbctc.edu/colleges-staff/grants/job-skills-grant" TargetMode="Externa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hyperlink" Target="https://www.sbctc.edu/colleges-staff/programs-services/customized-train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hyperlink" Target="https://www.sbctc.edu/colleges-staff/commissions-councils/cec/"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sbctc.edu/colleges-staff/programs-services/noncredit/default.asp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kgitchel@sbctc.edu" TargetMode="External"/><Relationship Id="rId2" Type="http://schemas.openxmlformats.org/officeDocument/2006/relationships/hyperlink" Target="mailto:ghoward@sbctc.edu" TargetMode="Externa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kingram@sbctc.edu" TargetMode="External"/><Relationship Id="rId2" Type="http://schemas.openxmlformats.org/officeDocument/2006/relationships/hyperlink" Target="mailto:wbelden@sbctc.edu" TargetMode="External"/><Relationship Id="rId1" Type="http://schemas.openxmlformats.org/officeDocument/2006/relationships/slideLayout" Target="../slideLayouts/slideLayout15.xml"/><Relationship Id="rId4" Type="http://schemas.openxmlformats.org/officeDocument/2006/relationships/hyperlink" Target="mailto:smeans@sbctc.edu"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a:t>Washington’s Community and technical colleges</a:t>
            </a:r>
          </a:p>
        </p:txBody>
      </p:sp>
      <p:sp>
        <p:nvSpPr>
          <p:cNvPr id="6" name="Text Placeholder 5"/>
          <p:cNvSpPr>
            <a:spLocks noGrp="1"/>
          </p:cNvSpPr>
          <p:nvPr>
            <p:ph type="body" sz="quarter" idx="10"/>
          </p:nvPr>
        </p:nvSpPr>
        <p:spPr>
          <a:xfrm>
            <a:off x="369888" y="5769402"/>
            <a:ext cx="7808912" cy="758825"/>
          </a:xfrm>
        </p:spPr>
        <p:txBody>
          <a:bodyPr lIns="91440" tIns="45720" rIns="91440" bIns="45720" anchor="t"/>
          <a:lstStyle/>
          <a:p>
            <a:r>
              <a:rPr lang="en-US" sz="2800" i="1"/>
              <a:t>SBCTC Spring 2026 WEC Update</a:t>
            </a:r>
          </a:p>
        </p:txBody>
      </p:sp>
    </p:spTree>
    <p:extLst>
      <p:ext uri="{BB962C8B-B14F-4D97-AF65-F5344CB8AC3E}">
        <p14:creationId xmlns:p14="http://schemas.microsoft.com/office/powerpoint/2010/main" val="3283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68580" tIns="34290" rIns="68580" bIns="34290" anchor="t"/>
          <a:lstStyle/>
          <a:p>
            <a:r>
              <a:rPr lang="en-US" sz="3200">
                <a:ea typeface="+mj-lt"/>
                <a:cs typeface="+mj-lt"/>
              </a:rPr>
              <a:t>FY27 Perkins workforce Grants</a:t>
            </a:r>
            <a:endParaRPr lang="en-US" sz="3200"/>
          </a:p>
        </p:txBody>
      </p:sp>
      <p:sp>
        <p:nvSpPr>
          <p:cNvPr id="6" name="Content Placeholder 5" descr="FY27 Perkins Plan Grant timeline">
            <a:extLst>
              <a:ext uri="{FF2B5EF4-FFF2-40B4-BE49-F238E27FC236}">
                <a16:creationId xmlns:a16="http://schemas.microsoft.com/office/drawing/2014/main" id="{D32BE89A-1B2D-0C4A-B762-CCB4E89F7D28}"/>
              </a:ext>
            </a:extLst>
          </p:cNvPr>
          <p:cNvSpPr>
            <a:spLocks noGrp="1"/>
          </p:cNvSpPr>
          <p:nvPr>
            <p:ph idx="1"/>
          </p:nvPr>
        </p:nvSpPr>
        <p:spPr/>
        <p:txBody>
          <a:bodyPr lIns="68580" tIns="34290" rIns="68580" bIns="34290" anchor="t"/>
          <a:lstStyle/>
          <a:p>
            <a:pPr marL="0" indent="0">
              <a:buNone/>
            </a:pPr>
            <a:endParaRPr lang="en-US" sz="1200">
              <a:ea typeface="+mn-lt"/>
              <a:cs typeface="+mn-lt"/>
            </a:endParaRPr>
          </a:p>
          <a:p>
            <a:endParaRPr lang="en-US" sz="12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10</a:t>
            </a:fld>
            <a:endParaRPr lang="en-US"/>
          </a:p>
        </p:txBody>
      </p:sp>
      <p:graphicFrame>
        <p:nvGraphicFramePr>
          <p:cNvPr id="8" name="Table 7">
            <a:extLst>
              <a:ext uri="{FF2B5EF4-FFF2-40B4-BE49-F238E27FC236}">
                <a16:creationId xmlns:a16="http://schemas.microsoft.com/office/drawing/2014/main" id="{ECAAC191-ECE4-26AC-4431-338ECC0CDEAC}"/>
              </a:ext>
            </a:extLst>
          </p:cNvPr>
          <p:cNvGraphicFramePr>
            <a:graphicFrameLocks noGrp="1"/>
          </p:cNvGraphicFramePr>
          <p:nvPr>
            <p:extLst>
              <p:ext uri="{D42A27DB-BD31-4B8C-83A1-F6EECF244321}">
                <p14:modId xmlns:p14="http://schemas.microsoft.com/office/powerpoint/2010/main" val="3381458048"/>
              </p:ext>
            </p:extLst>
          </p:nvPr>
        </p:nvGraphicFramePr>
        <p:xfrm>
          <a:off x="644071" y="2213428"/>
          <a:ext cx="7449825" cy="1323607"/>
        </p:xfrm>
        <a:graphic>
          <a:graphicData uri="http://schemas.openxmlformats.org/drawingml/2006/table">
            <a:tbl>
              <a:tblPr firstRow="1" bandRow="1">
                <a:tableStyleId>{5C22544A-7EE6-4342-B048-85BDC9FD1C3A}</a:tableStyleId>
              </a:tblPr>
              <a:tblGrid>
                <a:gridCol w="5709582">
                  <a:extLst>
                    <a:ext uri="{9D8B030D-6E8A-4147-A177-3AD203B41FA5}">
                      <a16:colId xmlns:a16="http://schemas.microsoft.com/office/drawing/2014/main" val="2387101407"/>
                    </a:ext>
                  </a:extLst>
                </a:gridCol>
                <a:gridCol w="1740243">
                  <a:extLst>
                    <a:ext uri="{9D8B030D-6E8A-4147-A177-3AD203B41FA5}">
                      <a16:colId xmlns:a16="http://schemas.microsoft.com/office/drawing/2014/main" val="2503790037"/>
                    </a:ext>
                  </a:extLst>
                </a:gridCol>
              </a:tblGrid>
              <a:tr h="454927">
                <a:tc gridSpan="2">
                  <a:txBody>
                    <a:bodyPr/>
                    <a:lstStyle/>
                    <a:p>
                      <a:pPr algn="ctr"/>
                      <a:r>
                        <a:rPr lang="en-US" sz="2400">
                          <a:solidFill>
                            <a:schemeClr val="tx1"/>
                          </a:solidFill>
                        </a:rPr>
                        <a:t>Perkins Plan Grant </a:t>
                      </a:r>
                    </a:p>
                  </a:txBody>
                  <a:tcPr marL="68580" marR="68580" marT="34290" marB="34290" anchor="ctr"/>
                </a:tc>
                <a:tc hMerge="1">
                  <a:txBody>
                    <a:bodyPr/>
                    <a:lstStyle/>
                    <a:p>
                      <a:endParaRPr lang="en-US"/>
                    </a:p>
                  </a:txBody>
                  <a:tcPr/>
                </a:tc>
                <a:extLst>
                  <a:ext uri="{0D108BD9-81ED-4DB2-BD59-A6C34878D82A}">
                    <a16:rowId xmlns:a16="http://schemas.microsoft.com/office/drawing/2014/main" val="2255278365"/>
                  </a:ext>
                </a:extLst>
              </a:tr>
              <a:tr h="383845">
                <a:tc>
                  <a:txBody>
                    <a:bodyPr/>
                    <a:lstStyle/>
                    <a:p>
                      <a:pPr algn="r"/>
                      <a:r>
                        <a:rPr lang="en-US" sz="2400" b="1">
                          <a:latin typeface="Franklin Gothic Medium"/>
                        </a:rPr>
                        <a:t>College Required Revisions Due</a:t>
                      </a:r>
                    </a:p>
                  </a:txBody>
                  <a:tcPr marL="68580" marR="68580" marT="34290" marB="34290"/>
                </a:tc>
                <a:tc>
                  <a:txBody>
                    <a:bodyPr/>
                    <a:lstStyle/>
                    <a:p>
                      <a:r>
                        <a:rPr lang="en-US" sz="2400"/>
                        <a:t>5/22/2026</a:t>
                      </a:r>
                    </a:p>
                  </a:txBody>
                  <a:tcPr marL="68580" marR="68580" marT="34290" marB="34290"/>
                </a:tc>
                <a:extLst>
                  <a:ext uri="{0D108BD9-81ED-4DB2-BD59-A6C34878D82A}">
                    <a16:rowId xmlns:a16="http://schemas.microsoft.com/office/drawing/2014/main" val="2323893843"/>
                  </a:ext>
                </a:extLst>
              </a:tr>
              <a:tr h="383845">
                <a:tc>
                  <a:txBody>
                    <a:bodyPr/>
                    <a:lstStyle/>
                    <a:p>
                      <a:pPr algn="r"/>
                      <a:r>
                        <a:rPr lang="en-US" sz="2400" b="1">
                          <a:latin typeface="Franklin Gothic Medium"/>
                        </a:rPr>
                        <a:t>SBCTC Approval*</a:t>
                      </a:r>
                      <a:endParaRPr lang="en-US" sz="2400"/>
                    </a:p>
                  </a:txBody>
                  <a:tcPr marL="68580" marR="68580" marT="34290" marB="34290"/>
                </a:tc>
                <a:tc>
                  <a:txBody>
                    <a:bodyPr/>
                    <a:lstStyle/>
                    <a:p>
                      <a:r>
                        <a:rPr lang="en-US" sz="2400"/>
                        <a:t>7/1/2026</a:t>
                      </a:r>
                    </a:p>
                  </a:txBody>
                  <a:tcPr marL="68580" marR="68580" marT="34290" marB="34290"/>
                </a:tc>
                <a:extLst>
                  <a:ext uri="{0D108BD9-81ED-4DB2-BD59-A6C34878D82A}">
                    <a16:rowId xmlns:a16="http://schemas.microsoft.com/office/drawing/2014/main" val="4120962674"/>
                  </a:ext>
                </a:extLst>
              </a:tr>
            </a:tbl>
          </a:graphicData>
        </a:graphic>
      </p:graphicFrame>
      <p:graphicFrame>
        <p:nvGraphicFramePr>
          <p:cNvPr id="9" name="Table 8">
            <a:extLst>
              <a:ext uri="{FF2B5EF4-FFF2-40B4-BE49-F238E27FC236}">
                <a16:creationId xmlns:a16="http://schemas.microsoft.com/office/drawing/2014/main" id="{FD3DE71E-64C8-BC11-BDE5-ABF46B523040}"/>
              </a:ext>
            </a:extLst>
          </p:cNvPr>
          <p:cNvGraphicFramePr>
            <a:graphicFrameLocks noGrp="1"/>
          </p:cNvGraphicFramePr>
          <p:nvPr>
            <p:extLst>
              <p:ext uri="{D42A27DB-BD31-4B8C-83A1-F6EECF244321}">
                <p14:modId xmlns:p14="http://schemas.microsoft.com/office/powerpoint/2010/main" val="3501859017"/>
              </p:ext>
            </p:extLst>
          </p:nvPr>
        </p:nvGraphicFramePr>
        <p:xfrm>
          <a:off x="644071" y="3537856"/>
          <a:ext cx="7454529" cy="2537460"/>
        </p:xfrm>
        <a:graphic>
          <a:graphicData uri="http://schemas.openxmlformats.org/drawingml/2006/table">
            <a:tbl>
              <a:tblPr firstRow="1" bandRow="1">
                <a:tableStyleId>{5C22544A-7EE6-4342-B048-85BDC9FD1C3A}</a:tableStyleId>
              </a:tblPr>
              <a:tblGrid>
                <a:gridCol w="5709582">
                  <a:extLst>
                    <a:ext uri="{9D8B030D-6E8A-4147-A177-3AD203B41FA5}">
                      <a16:colId xmlns:a16="http://schemas.microsoft.com/office/drawing/2014/main" val="172144276"/>
                    </a:ext>
                  </a:extLst>
                </a:gridCol>
                <a:gridCol w="1744947">
                  <a:extLst>
                    <a:ext uri="{9D8B030D-6E8A-4147-A177-3AD203B41FA5}">
                      <a16:colId xmlns:a16="http://schemas.microsoft.com/office/drawing/2014/main" val="107366680"/>
                    </a:ext>
                  </a:extLst>
                </a:gridCol>
              </a:tblGrid>
              <a:tr h="398795">
                <a:tc gridSpan="2">
                  <a:txBody>
                    <a:bodyPr/>
                    <a:lstStyle/>
                    <a:p>
                      <a:pPr algn="ctr"/>
                      <a:r>
                        <a:rPr lang="en-US" sz="2400">
                          <a:solidFill>
                            <a:schemeClr val="tx1"/>
                          </a:solidFill>
                        </a:rPr>
                        <a:t>Perkins Leadership Grants</a:t>
                      </a:r>
                    </a:p>
                  </a:txBody>
                  <a:tcPr marL="68580" marR="68580" marT="34290" marB="34290" anchor="ctr"/>
                </a:tc>
                <a:tc hMerge="1">
                  <a:txBody>
                    <a:bodyPr/>
                    <a:lstStyle/>
                    <a:p>
                      <a:endParaRPr lang="en-US"/>
                    </a:p>
                  </a:txBody>
                  <a:tcPr/>
                </a:tc>
                <a:extLst>
                  <a:ext uri="{0D108BD9-81ED-4DB2-BD59-A6C34878D82A}">
                    <a16:rowId xmlns:a16="http://schemas.microsoft.com/office/drawing/2014/main" val="2659380944"/>
                  </a:ext>
                </a:extLst>
              </a:tr>
              <a:tr h="334125">
                <a:tc>
                  <a:txBody>
                    <a:bodyPr/>
                    <a:lstStyle/>
                    <a:p>
                      <a:pPr algn="r"/>
                      <a:r>
                        <a:rPr lang="en-US" sz="2400">
                          <a:latin typeface="Franklin Gothic Medium"/>
                        </a:rPr>
                        <a:t>SBCTC Application Feedback</a:t>
                      </a:r>
                    </a:p>
                  </a:txBody>
                  <a:tcPr marL="68580" marR="68580" marT="34290" marB="34290"/>
                </a:tc>
                <a:tc>
                  <a:txBody>
                    <a:bodyPr/>
                    <a:lstStyle/>
                    <a:p>
                      <a:r>
                        <a:rPr lang="en-US" sz="2400"/>
                        <a:t>5/18/2026</a:t>
                      </a:r>
                    </a:p>
                  </a:txBody>
                  <a:tcPr marL="68580" marR="68580" marT="34290" marB="34290" anchor="ctr"/>
                </a:tc>
                <a:extLst>
                  <a:ext uri="{0D108BD9-81ED-4DB2-BD59-A6C34878D82A}">
                    <a16:rowId xmlns:a16="http://schemas.microsoft.com/office/drawing/2014/main" val="2503076736"/>
                  </a:ext>
                </a:extLst>
              </a:tr>
              <a:tr h="334125">
                <a:tc>
                  <a:txBody>
                    <a:bodyPr/>
                    <a:lstStyle/>
                    <a:p>
                      <a:pPr lvl="0" algn="r">
                        <a:buNone/>
                      </a:pPr>
                      <a:r>
                        <a:rPr lang="en-US" sz="2400">
                          <a:latin typeface="Franklin Gothic Medium"/>
                        </a:rPr>
                        <a:t>College Required Revisions Due</a:t>
                      </a:r>
                      <a:endParaRPr lang="en-US" sz="2400"/>
                    </a:p>
                  </a:txBody>
                  <a:tcPr marL="68580" marR="68580" marT="34290" marB="34290"/>
                </a:tc>
                <a:tc>
                  <a:txBody>
                    <a:bodyPr/>
                    <a:lstStyle/>
                    <a:p>
                      <a:r>
                        <a:rPr lang="en-US" sz="2400"/>
                        <a:t>6/3/2026</a:t>
                      </a:r>
                    </a:p>
                  </a:txBody>
                  <a:tcPr marL="68580" marR="68580" marT="34290" marB="34290" anchor="ctr"/>
                </a:tc>
                <a:extLst>
                  <a:ext uri="{0D108BD9-81ED-4DB2-BD59-A6C34878D82A}">
                    <a16:rowId xmlns:a16="http://schemas.microsoft.com/office/drawing/2014/main" val="3975106126"/>
                  </a:ext>
                </a:extLst>
              </a:tr>
              <a:tr h="334125">
                <a:tc>
                  <a:txBody>
                    <a:bodyPr/>
                    <a:lstStyle/>
                    <a:p>
                      <a:pPr lvl="0" algn="r">
                        <a:buNone/>
                      </a:pPr>
                      <a:r>
                        <a:rPr lang="en-US" sz="2400">
                          <a:latin typeface="Franklin Gothic Medium"/>
                        </a:rPr>
                        <a:t>SBCTC Approval*</a:t>
                      </a:r>
                      <a:endParaRPr lang="en-US" sz="2400"/>
                    </a:p>
                  </a:txBody>
                  <a:tcPr marL="68580" marR="68580" marT="34290" marB="34290"/>
                </a:tc>
                <a:tc>
                  <a:txBody>
                    <a:bodyPr/>
                    <a:lstStyle/>
                    <a:p>
                      <a:r>
                        <a:rPr lang="en-US" sz="2400"/>
                        <a:t>7/1/2026</a:t>
                      </a:r>
                    </a:p>
                  </a:txBody>
                  <a:tcPr marL="68580" marR="68580" marT="34290" marB="34290" anchor="ctr"/>
                </a:tc>
                <a:extLst>
                  <a:ext uri="{0D108BD9-81ED-4DB2-BD59-A6C34878D82A}">
                    <a16:rowId xmlns:a16="http://schemas.microsoft.com/office/drawing/2014/main" val="4152368905"/>
                  </a:ext>
                </a:extLst>
              </a:tr>
              <a:tr h="679029">
                <a:tc>
                  <a:txBody>
                    <a:bodyPr/>
                    <a:lstStyle/>
                    <a:p>
                      <a:pPr lvl="0" algn="r">
                        <a:buNone/>
                      </a:pPr>
                      <a:r>
                        <a:rPr lang="en-US" sz="2400" b="0" i="0" u="none" strike="noStrike" noProof="0">
                          <a:solidFill>
                            <a:srgbClr val="003764"/>
                          </a:solidFill>
                          <a:latin typeface="Franklin Gothic Medium"/>
                        </a:rPr>
                        <a:t>Availability of Additional Funding for Special Project and Non-Trad Announced</a:t>
                      </a:r>
                    </a:p>
                  </a:txBody>
                  <a:tcPr marL="68580" marR="68580" marT="34290" marB="34290" anchor="ctr"/>
                </a:tc>
                <a:tc>
                  <a:txBody>
                    <a:bodyPr/>
                    <a:lstStyle/>
                    <a:p>
                      <a:pPr lvl="0">
                        <a:buNone/>
                      </a:pPr>
                      <a:r>
                        <a:rPr lang="en-US" sz="2400" b="0" i="0" u="none" strike="noStrike" noProof="0">
                          <a:solidFill>
                            <a:srgbClr val="003764"/>
                          </a:solidFill>
                          <a:latin typeface="Franklin Gothic Book"/>
                        </a:rPr>
                        <a:t>7/17/2026</a:t>
                      </a:r>
                      <a:endParaRPr lang="en-US" sz="2400"/>
                    </a:p>
                  </a:txBody>
                  <a:tcPr marL="68580" marR="68580" marT="34290" marB="34290" anchor="ctr"/>
                </a:tc>
                <a:extLst>
                  <a:ext uri="{0D108BD9-81ED-4DB2-BD59-A6C34878D82A}">
                    <a16:rowId xmlns:a16="http://schemas.microsoft.com/office/drawing/2014/main" val="85899351"/>
                  </a:ext>
                </a:extLst>
              </a:tr>
            </a:tbl>
          </a:graphicData>
        </a:graphic>
      </p:graphicFrame>
      <p:sp>
        <p:nvSpPr>
          <p:cNvPr id="11" name="TextBox 10">
            <a:extLst>
              <a:ext uri="{FF2B5EF4-FFF2-40B4-BE49-F238E27FC236}">
                <a16:creationId xmlns:a16="http://schemas.microsoft.com/office/drawing/2014/main" id="{2C642D63-5E3B-53A4-F983-BCA0144C6650}"/>
              </a:ext>
            </a:extLst>
          </p:cNvPr>
          <p:cNvSpPr txBox="1"/>
          <p:nvPr/>
        </p:nvSpPr>
        <p:spPr>
          <a:xfrm>
            <a:off x="644696" y="6211257"/>
            <a:ext cx="5863230" cy="27699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1350"/>
              <a:t>*</a:t>
            </a:r>
            <a:r>
              <a:rPr lang="en-US" sz="1350">
                <a:hlinkClick r:id="rId2"/>
              </a:rPr>
              <a:t>Perkins Approval Process Overview</a:t>
            </a:r>
            <a:r>
              <a:rPr lang="en-US" sz="1350"/>
              <a:t> webinar</a:t>
            </a:r>
          </a:p>
        </p:txBody>
      </p:sp>
    </p:spTree>
    <p:extLst>
      <p:ext uri="{BB962C8B-B14F-4D97-AF65-F5344CB8AC3E}">
        <p14:creationId xmlns:p14="http://schemas.microsoft.com/office/powerpoint/2010/main" val="999195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A6403-ABD9-C34F-3FEF-A066DFA8CF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F6090C-A88D-6D01-BB69-8F0516163661}"/>
              </a:ext>
            </a:extLst>
          </p:cNvPr>
          <p:cNvSpPr>
            <a:spLocks noGrp="1"/>
          </p:cNvSpPr>
          <p:nvPr>
            <p:ph type="title"/>
          </p:nvPr>
        </p:nvSpPr>
        <p:spPr>
          <a:xfrm>
            <a:off x="471437" y="1350491"/>
            <a:ext cx="8397278" cy="543940"/>
          </a:xfrm>
        </p:spPr>
        <p:txBody>
          <a:bodyPr lIns="91440" tIns="45720" rIns="91440" bIns="45720" anchor="t"/>
          <a:lstStyle/>
          <a:p>
            <a:r>
              <a:rPr lang="en-US" sz="3200"/>
              <a:t>CTE Dual credit updates</a:t>
            </a:r>
            <a:endParaRPr lang="en-US" sz="1600"/>
          </a:p>
        </p:txBody>
      </p:sp>
      <p:sp>
        <p:nvSpPr>
          <p:cNvPr id="3" name="Content Placeholder 2">
            <a:extLst>
              <a:ext uri="{FF2B5EF4-FFF2-40B4-BE49-F238E27FC236}">
                <a16:creationId xmlns:a16="http://schemas.microsoft.com/office/drawing/2014/main" id="{59B9083C-6B38-ED2B-466A-B70CA11EE42B}"/>
              </a:ext>
            </a:extLst>
          </p:cNvPr>
          <p:cNvSpPr>
            <a:spLocks noGrp="1"/>
          </p:cNvSpPr>
          <p:nvPr>
            <p:ph idx="1"/>
          </p:nvPr>
        </p:nvSpPr>
        <p:spPr>
          <a:xfrm>
            <a:off x="270165" y="2048256"/>
            <a:ext cx="8736237" cy="4673218"/>
          </a:xfrm>
        </p:spPr>
        <p:txBody>
          <a:bodyPr lIns="91440" tIns="45720" rIns="91440" bIns="45720" anchor="t"/>
          <a:lstStyle/>
          <a:p>
            <a:pPr marL="0" indent="0">
              <a:lnSpc>
                <a:spcPct val="100000"/>
              </a:lnSpc>
              <a:spcBef>
                <a:spcPts val="0"/>
              </a:spcBef>
              <a:spcAft>
                <a:spcPts val="600"/>
              </a:spcAft>
              <a:buNone/>
            </a:pPr>
            <a:r>
              <a:rPr lang="en-US" sz="2000" b="1"/>
              <a:t>OAAP Admission, Enrollment, and Transcription Pilot</a:t>
            </a:r>
          </a:p>
          <a:p>
            <a:pPr fontAlgn="base">
              <a:lnSpc>
                <a:spcPct val="100000"/>
              </a:lnSpc>
              <a:spcBef>
                <a:spcPts val="0"/>
              </a:spcBef>
              <a:spcAft>
                <a:spcPts val="600"/>
              </a:spcAft>
            </a:pPr>
            <a:r>
              <a:rPr lang="en-US" sz="1600"/>
              <a:t>Pilot Sites: Everett Community College and Skagit Valley College</a:t>
            </a:r>
          </a:p>
          <a:p>
            <a:pPr fontAlgn="base">
              <a:lnSpc>
                <a:spcPct val="100000"/>
              </a:lnSpc>
              <a:spcBef>
                <a:spcPts val="0"/>
              </a:spcBef>
              <a:spcAft>
                <a:spcPts val="600"/>
              </a:spcAft>
            </a:pPr>
            <a:r>
              <a:rPr lang="en-US" sz="1600"/>
              <a:t>Beginning Fall 2025, a CTE Dual Credit admit type was made available in the Online Admissions Application Portal (OAAP) for pilot colleges. In addition, a dedicated CTE DC Academic Plan has been configured for colleges under the Non-Award Seeking program and is available for students to select in OAAP. Colleges participating in the pilot program are required to use the OAAP for all CTE DC admissions.</a:t>
            </a:r>
          </a:p>
          <a:p>
            <a:pPr fontAlgn="base">
              <a:lnSpc>
                <a:spcPct val="100000"/>
              </a:lnSpc>
              <a:spcBef>
                <a:spcPts val="0"/>
              </a:spcBef>
              <a:spcAft>
                <a:spcPts val="600"/>
              </a:spcAft>
            </a:pPr>
            <a:r>
              <a:rPr lang="en-US" sz="1600"/>
              <a:t>System Engagement. Information on this pilot has been presented to the Admissions and Registration Council (ARC) and WEC. Additional webinars to present information on CTE Dual Credit initiatives and the OAAP pilot will be scheduled for winter term.</a:t>
            </a:r>
          </a:p>
          <a:p>
            <a:pPr fontAlgn="base">
              <a:lnSpc>
                <a:spcPct val="100000"/>
              </a:lnSpc>
              <a:spcBef>
                <a:spcPts val="0"/>
              </a:spcBef>
              <a:spcAft>
                <a:spcPts val="600"/>
              </a:spcAft>
            </a:pPr>
            <a:r>
              <a:rPr lang="en-US" sz="1600"/>
              <a:t>Draft Business Process documentation has been posted to the WEC page for your information, with the understanding this information has the following limitations:</a:t>
            </a:r>
          </a:p>
          <a:p>
            <a:pPr lvl="1" fontAlgn="base">
              <a:lnSpc>
                <a:spcPct val="100000"/>
              </a:lnSpc>
              <a:spcBef>
                <a:spcPts val="0"/>
              </a:spcBef>
              <a:spcAft>
                <a:spcPts val="600"/>
              </a:spcAft>
            </a:pPr>
            <a:r>
              <a:rPr lang="en-US" sz="1400"/>
              <a:t>These processes were developed to guide the 2025-26 Pilot Colleges.</a:t>
            </a:r>
          </a:p>
          <a:p>
            <a:pPr lvl="1" fontAlgn="base">
              <a:lnSpc>
                <a:spcPct val="100000"/>
              </a:lnSpc>
              <a:spcBef>
                <a:spcPts val="0"/>
              </a:spcBef>
              <a:spcAft>
                <a:spcPts val="600"/>
              </a:spcAft>
            </a:pPr>
            <a:r>
              <a:rPr lang="en-US" sz="1400"/>
              <a:t>Non-pilot colleges must continue to use Other Credit until a determination has been made about expanding these business processes beyond the existing pilot sites.</a:t>
            </a:r>
          </a:p>
          <a:p>
            <a:pPr lvl="1" fontAlgn="base">
              <a:lnSpc>
                <a:spcPct val="100000"/>
              </a:lnSpc>
              <a:spcBef>
                <a:spcPts val="0"/>
              </a:spcBef>
              <a:spcAft>
                <a:spcPts val="600"/>
              </a:spcAft>
            </a:pPr>
            <a:r>
              <a:rPr lang="en-US" sz="1400"/>
              <a:t>This coding may only be applied for Winter 2026 forward and may not be applied retroactively.</a:t>
            </a:r>
          </a:p>
        </p:txBody>
      </p:sp>
      <p:sp>
        <p:nvSpPr>
          <p:cNvPr id="4" name="Slide Number Placeholder 3">
            <a:extLst>
              <a:ext uri="{FF2B5EF4-FFF2-40B4-BE49-F238E27FC236}">
                <a16:creationId xmlns:a16="http://schemas.microsoft.com/office/drawing/2014/main" id="{DC4FB436-658A-FBC7-C59A-EB7B2DFE70D1}"/>
              </a:ext>
            </a:extLst>
          </p:cNvPr>
          <p:cNvSpPr>
            <a:spLocks noGrp="1"/>
          </p:cNvSpPr>
          <p:nvPr>
            <p:ph type="sldNum" sz="quarter" idx="12"/>
          </p:nvPr>
        </p:nvSpPr>
        <p:spPr/>
        <p:txBody>
          <a:bodyPr/>
          <a:lstStyle/>
          <a:p>
            <a:fld id="{DEE5BC03-7CE3-4FE3-BC0A-0ACCA8AC1F24}" type="slidenum">
              <a:rPr lang="en-US" smtClean="0"/>
              <a:pPr/>
              <a:t>11</a:t>
            </a:fld>
            <a:endParaRPr lang="en-US"/>
          </a:p>
        </p:txBody>
      </p:sp>
    </p:spTree>
    <p:extLst>
      <p:ext uri="{BB962C8B-B14F-4D97-AF65-F5344CB8AC3E}">
        <p14:creationId xmlns:p14="http://schemas.microsoft.com/office/powerpoint/2010/main" val="2740620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8CB57-9436-DAFC-1E3D-5252BD3532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1F133-48EB-1F60-FF73-70EB6EA6E3BC}"/>
              </a:ext>
            </a:extLst>
          </p:cNvPr>
          <p:cNvSpPr>
            <a:spLocks noGrp="1"/>
          </p:cNvSpPr>
          <p:nvPr>
            <p:ph type="title"/>
          </p:nvPr>
        </p:nvSpPr>
        <p:spPr>
          <a:xfrm>
            <a:off x="471437" y="1350491"/>
            <a:ext cx="8397278" cy="543940"/>
          </a:xfrm>
        </p:spPr>
        <p:txBody>
          <a:bodyPr lIns="91440" tIns="45720" rIns="91440" bIns="45720" anchor="t"/>
          <a:lstStyle/>
          <a:p>
            <a:r>
              <a:rPr lang="en-US" sz="3200"/>
              <a:t>Program Approval Updates</a:t>
            </a:r>
            <a:endParaRPr lang="en-US" sz="1600"/>
          </a:p>
        </p:txBody>
      </p:sp>
      <p:sp>
        <p:nvSpPr>
          <p:cNvPr id="3" name="Content Placeholder 2">
            <a:extLst>
              <a:ext uri="{FF2B5EF4-FFF2-40B4-BE49-F238E27FC236}">
                <a16:creationId xmlns:a16="http://schemas.microsoft.com/office/drawing/2014/main" id="{07374F4F-7B12-9F5D-D455-3259CE5B8656}"/>
              </a:ext>
            </a:extLst>
          </p:cNvPr>
          <p:cNvSpPr>
            <a:spLocks noGrp="1"/>
          </p:cNvSpPr>
          <p:nvPr>
            <p:ph idx="1"/>
          </p:nvPr>
        </p:nvSpPr>
        <p:spPr>
          <a:xfrm>
            <a:off x="144023" y="1894431"/>
            <a:ext cx="8862379" cy="4959948"/>
          </a:xfrm>
        </p:spPr>
        <p:txBody>
          <a:bodyPr lIns="91440" tIns="45720" rIns="91440" bIns="45720" anchor="t"/>
          <a:lstStyle/>
          <a:p>
            <a:pPr indent="0">
              <a:spcAft>
                <a:spcPts val="400"/>
              </a:spcAft>
              <a:buNone/>
            </a:pPr>
            <a:r>
              <a:rPr lang="en-US" sz="2400" b="1"/>
              <a:t>New PAR Site</a:t>
            </a:r>
            <a:endParaRPr lang="en-US" sz="2400"/>
          </a:p>
          <a:p>
            <a:pPr marL="457200">
              <a:lnSpc>
                <a:spcPct val="100000"/>
              </a:lnSpc>
              <a:spcBef>
                <a:spcPts val="0"/>
              </a:spcBef>
              <a:spcAft>
                <a:spcPts val="600"/>
              </a:spcAft>
            </a:pPr>
            <a:r>
              <a:rPr lang="en-US" sz="2000"/>
              <a:t>Finalizing updates to the PAR system to allow Apprenticeship requests to be submitted through the site.</a:t>
            </a:r>
          </a:p>
          <a:p>
            <a:pPr marL="457200">
              <a:lnSpc>
                <a:spcPct val="100000"/>
              </a:lnSpc>
              <a:spcBef>
                <a:spcPts val="0"/>
              </a:spcBef>
              <a:spcAft>
                <a:spcPts val="600"/>
              </a:spcAft>
            </a:pPr>
            <a:r>
              <a:rPr lang="en-US" sz="2000"/>
              <a:t>Working on getting bachelor’s programs into the PAR system (timeline TBD). </a:t>
            </a:r>
          </a:p>
          <a:p>
            <a:pPr marL="457200">
              <a:lnSpc>
                <a:spcPct val="100000"/>
              </a:lnSpc>
              <a:spcBef>
                <a:spcPts val="0"/>
              </a:spcBef>
              <a:spcAft>
                <a:spcPts val="600"/>
              </a:spcAft>
            </a:pPr>
            <a:r>
              <a:rPr lang="en-US" sz="2000"/>
              <a:t>Updating the form to allow colleges to upload documents directly, reducing the need to enter information into limited-character text fields.</a:t>
            </a:r>
          </a:p>
          <a:p>
            <a:pPr marL="457200">
              <a:lnSpc>
                <a:spcPct val="100000"/>
              </a:lnSpc>
              <a:spcBef>
                <a:spcPts val="0"/>
              </a:spcBef>
              <a:spcAft>
                <a:spcPts val="600"/>
              </a:spcAft>
            </a:pPr>
            <a:r>
              <a:rPr lang="en-US" sz="2000"/>
              <a:t>Improving form usability and data quality by:</a:t>
            </a:r>
          </a:p>
          <a:p>
            <a:pPr marL="1028700" lvl="1" indent="-342900">
              <a:lnSpc>
                <a:spcPct val="100000"/>
              </a:lnSpc>
              <a:spcBef>
                <a:spcPts val="0"/>
              </a:spcBef>
              <a:spcAft>
                <a:spcPts val="600"/>
              </a:spcAft>
            </a:pPr>
            <a:r>
              <a:rPr lang="en-US" sz="2000"/>
              <a:t>Refining questions,</a:t>
            </a:r>
          </a:p>
          <a:p>
            <a:pPr marL="1028700" lvl="1" indent="-342900">
              <a:lnSpc>
                <a:spcPct val="100000"/>
              </a:lnSpc>
              <a:spcBef>
                <a:spcPts val="0"/>
              </a:spcBef>
              <a:spcAft>
                <a:spcPts val="600"/>
              </a:spcAft>
            </a:pPr>
            <a:r>
              <a:rPr lang="en-US" sz="2000"/>
              <a:t>Enhancing information icons and guidance, and</a:t>
            </a:r>
          </a:p>
          <a:p>
            <a:pPr marL="1028700" lvl="1" indent="-342900">
              <a:lnSpc>
                <a:spcPct val="100000"/>
              </a:lnSpc>
              <a:spcBef>
                <a:spcPts val="0"/>
              </a:spcBef>
              <a:spcAft>
                <a:spcPts val="600"/>
              </a:spcAft>
            </a:pPr>
            <a:r>
              <a:rPr lang="en-US" sz="2000"/>
              <a:t>Adding fields that better support inventory tracking.</a:t>
            </a:r>
          </a:p>
          <a:p>
            <a:pPr indent="0">
              <a:lnSpc>
                <a:spcPct val="100000"/>
              </a:lnSpc>
              <a:spcBef>
                <a:spcPts val="0"/>
              </a:spcBef>
              <a:spcAft>
                <a:spcPts val="600"/>
              </a:spcAft>
              <a:buNone/>
            </a:pPr>
            <a:r>
              <a:rPr lang="en-US" sz="2400" b="1"/>
              <a:t>Future Enhancements </a:t>
            </a:r>
          </a:p>
          <a:p>
            <a:pPr marL="571500" indent="-342900">
              <a:spcAft>
                <a:spcPts val="400"/>
              </a:spcAft>
            </a:pPr>
            <a:r>
              <a:rPr lang="en-US" sz="2000"/>
              <a:t>A PDF summary of each request will be generated and shared with college contacts, providing a clear record of submitted information. </a:t>
            </a:r>
          </a:p>
          <a:p>
            <a:pPr indent="0">
              <a:lnSpc>
                <a:spcPct val="100000"/>
              </a:lnSpc>
              <a:spcBef>
                <a:spcPts val="0"/>
              </a:spcBef>
              <a:spcAft>
                <a:spcPts val="600"/>
              </a:spcAft>
              <a:buNone/>
            </a:pPr>
            <a:endParaRPr lang="en-US" sz="2000"/>
          </a:p>
          <a:p>
            <a:pPr lvl="1" indent="0">
              <a:spcAft>
                <a:spcPts val="400"/>
              </a:spcAft>
              <a:buNone/>
            </a:pPr>
            <a:endParaRPr lang="en-US" sz="1800"/>
          </a:p>
          <a:p>
            <a:pPr indent="0">
              <a:spcAft>
                <a:spcPts val="400"/>
              </a:spcAft>
              <a:buNone/>
            </a:pPr>
            <a:endParaRPr lang="en-US" sz="1600" b="1"/>
          </a:p>
          <a:p>
            <a:pPr marL="1371600" lvl="3" indent="0">
              <a:buNone/>
            </a:pPr>
            <a:endParaRPr lang="en-US" sz="1400"/>
          </a:p>
          <a:p>
            <a:pPr lvl="2"/>
            <a:endParaRPr lang="en-US" sz="1600"/>
          </a:p>
          <a:p>
            <a:pPr lvl="2"/>
            <a:endParaRPr lang="en-US" sz="1600"/>
          </a:p>
        </p:txBody>
      </p:sp>
      <p:sp>
        <p:nvSpPr>
          <p:cNvPr id="4" name="Slide Number Placeholder 3">
            <a:extLst>
              <a:ext uri="{FF2B5EF4-FFF2-40B4-BE49-F238E27FC236}">
                <a16:creationId xmlns:a16="http://schemas.microsoft.com/office/drawing/2014/main" id="{611F6EAC-D026-3A02-FD69-F29BCD34C6F3}"/>
              </a:ext>
            </a:extLst>
          </p:cNvPr>
          <p:cNvSpPr>
            <a:spLocks noGrp="1"/>
          </p:cNvSpPr>
          <p:nvPr>
            <p:ph type="sldNum" sz="quarter" idx="12"/>
          </p:nvPr>
        </p:nvSpPr>
        <p:spPr/>
        <p:txBody>
          <a:bodyPr/>
          <a:lstStyle/>
          <a:p>
            <a:fld id="{DEE5BC03-7CE3-4FE3-BC0A-0ACCA8AC1F24}" type="slidenum">
              <a:rPr lang="en-US" smtClean="0"/>
              <a:pPr/>
              <a:t>12</a:t>
            </a:fld>
            <a:endParaRPr lang="en-US"/>
          </a:p>
        </p:txBody>
      </p:sp>
    </p:spTree>
    <p:extLst>
      <p:ext uri="{BB962C8B-B14F-4D97-AF65-F5344CB8AC3E}">
        <p14:creationId xmlns:p14="http://schemas.microsoft.com/office/powerpoint/2010/main" val="149886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5E939-E0F9-C398-345A-9558F0A1EE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1251F-31CE-236A-F0A9-37289880A08D}"/>
              </a:ext>
            </a:extLst>
          </p:cNvPr>
          <p:cNvSpPr>
            <a:spLocks noGrp="1"/>
          </p:cNvSpPr>
          <p:nvPr>
            <p:ph type="title"/>
          </p:nvPr>
        </p:nvSpPr>
        <p:spPr>
          <a:xfrm>
            <a:off x="471437" y="1360301"/>
            <a:ext cx="8397278" cy="485074"/>
          </a:xfrm>
        </p:spPr>
        <p:txBody>
          <a:bodyPr lIns="91440" tIns="45720" rIns="91440" bIns="45720" anchor="t"/>
          <a:lstStyle/>
          <a:p>
            <a:r>
              <a:rPr lang="en-US" sz="3200"/>
              <a:t>Program Approval Updates</a:t>
            </a:r>
            <a:endParaRPr lang="en-US" sz="1600"/>
          </a:p>
        </p:txBody>
      </p:sp>
      <p:sp>
        <p:nvSpPr>
          <p:cNvPr id="3" name="Content Placeholder 2">
            <a:extLst>
              <a:ext uri="{FF2B5EF4-FFF2-40B4-BE49-F238E27FC236}">
                <a16:creationId xmlns:a16="http://schemas.microsoft.com/office/drawing/2014/main" id="{D5881EFA-4D0B-F94A-3B4D-1B662CED34B2}"/>
              </a:ext>
            </a:extLst>
          </p:cNvPr>
          <p:cNvSpPr>
            <a:spLocks noGrp="1"/>
          </p:cNvSpPr>
          <p:nvPr>
            <p:ph idx="1"/>
          </p:nvPr>
        </p:nvSpPr>
        <p:spPr>
          <a:xfrm>
            <a:off x="144023" y="2093975"/>
            <a:ext cx="8862379" cy="3035809"/>
          </a:xfrm>
        </p:spPr>
        <p:txBody>
          <a:bodyPr lIns="91440" tIns="45720" rIns="91440" bIns="45720" anchor="t"/>
          <a:lstStyle/>
          <a:p>
            <a:pPr marL="0" indent="0">
              <a:lnSpc>
                <a:spcPct val="100000"/>
              </a:lnSpc>
              <a:spcBef>
                <a:spcPts val="0"/>
              </a:spcBef>
              <a:buNone/>
            </a:pPr>
            <a:r>
              <a:rPr lang="en-US" sz="2400" b="1"/>
              <a:t>  </a:t>
            </a:r>
            <a:endParaRPr lang="en-US" sz="1600"/>
          </a:p>
          <a:p>
            <a:pPr marL="0" indent="0">
              <a:lnSpc>
                <a:spcPct val="0"/>
              </a:lnSpc>
              <a:spcBef>
                <a:spcPts val="0"/>
              </a:spcBef>
              <a:buNone/>
            </a:pPr>
            <a:r>
              <a:rPr lang="en-US" sz="2400" b="1"/>
              <a:t> Program Inventory</a:t>
            </a:r>
            <a:endParaRPr lang="en-US" sz="2400"/>
          </a:p>
          <a:p>
            <a:pPr marL="800100" lvl="1" indent="-285750">
              <a:spcBef>
                <a:spcPts val="0"/>
              </a:spcBef>
            </a:pPr>
            <a:endParaRPr lang="en-US" sz="1600">
              <a:ea typeface="+mn-lt"/>
              <a:cs typeface="+mn-lt"/>
            </a:endParaRPr>
          </a:p>
          <a:p>
            <a:pPr marL="457200" lvl="1" indent="-285750">
              <a:spcBef>
                <a:spcPts val="0"/>
              </a:spcBef>
              <a:spcAft>
                <a:spcPts val="1200"/>
              </a:spcAft>
            </a:pPr>
            <a:r>
              <a:rPr lang="en-US" sz="2000">
                <a:ea typeface="+mn-lt"/>
                <a:cs typeface="+mn-lt"/>
              </a:rPr>
              <a:t>Reviewing apprenticeship prep programs to determine whether the credential should be identified in inventory as an apprenticeship prep program—or if the label should be removed.</a:t>
            </a:r>
          </a:p>
          <a:p>
            <a:pPr marL="457200" lvl="1" indent="-285750">
              <a:spcBef>
                <a:spcPts val="0"/>
              </a:spcBef>
              <a:spcAft>
                <a:spcPts val="1200"/>
              </a:spcAft>
            </a:pPr>
            <a:r>
              <a:rPr lang="en-US" sz="2000">
                <a:ea typeface="+mn-lt"/>
                <a:cs typeface="+mn-lt"/>
              </a:rPr>
              <a:t>Continue reviewing plan codes to add missing credit CAFs and resolve misalignment between maximum credits and award type.</a:t>
            </a:r>
          </a:p>
          <a:p>
            <a:pPr marL="457200" lvl="1" indent="-285750">
              <a:spcBef>
                <a:spcPts val="0"/>
              </a:spcBef>
              <a:spcAft>
                <a:spcPts val="1200"/>
              </a:spcAft>
            </a:pPr>
            <a:r>
              <a:rPr lang="en-US" sz="2000">
                <a:ea typeface="+mn-lt"/>
                <a:cs typeface="+mn-lt"/>
              </a:rPr>
              <a:t>Will be working with colleges to designate fully online programs in ctcLink inventory, enabling improved Search Stax filtering for interested students.</a:t>
            </a:r>
          </a:p>
        </p:txBody>
      </p:sp>
      <p:sp>
        <p:nvSpPr>
          <p:cNvPr id="4" name="Slide Number Placeholder 3">
            <a:extLst>
              <a:ext uri="{FF2B5EF4-FFF2-40B4-BE49-F238E27FC236}">
                <a16:creationId xmlns:a16="http://schemas.microsoft.com/office/drawing/2014/main" id="{1EE4799C-3CAB-60C0-F312-63DDB2E04632}"/>
              </a:ext>
            </a:extLst>
          </p:cNvPr>
          <p:cNvSpPr>
            <a:spLocks noGrp="1"/>
          </p:cNvSpPr>
          <p:nvPr>
            <p:ph type="sldNum" sz="quarter" idx="12"/>
          </p:nvPr>
        </p:nvSpPr>
        <p:spPr/>
        <p:txBody>
          <a:bodyPr/>
          <a:lstStyle/>
          <a:p>
            <a:fld id="{DEE5BC03-7CE3-4FE3-BC0A-0ACCA8AC1F24}" type="slidenum">
              <a:rPr lang="en-US" smtClean="0"/>
              <a:pPr/>
              <a:t>13</a:t>
            </a:fld>
            <a:endParaRPr lang="en-US"/>
          </a:p>
        </p:txBody>
      </p:sp>
    </p:spTree>
    <p:extLst>
      <p:ext uri="{BB962C8B-B14F-4D97-AF65-F5344CB8AC3E}">
        <p14:creationId xmlns:p14="http://schemas.microsoft.com/office/powerpoint/2010/main" val="3691116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F967C-D54A-7F63-45A5-66A6D2F1B8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1988E4-0F3A-6B4F-9036-FD8CF720EF77}"/>
              </a:ext>
            </a:extLst>
          </p:cNvPr>
          <p:cNvSpPr>
            <a:spLocks noGrp="1"/>
          </p:cNvSpPr>
          <p:nvPr>
            <p:ph type="title"/>
          </p:nvPr>
        </p:nvSpPr>
        <p:spPr>
          <a:xfrm>
            <a:off x="536860" y="1549936"/>
            <a:ext cx="8336975" cy="503067"/>
          </a:xfrm>
        </p:spPr>
        <p:txBody>
          <a:bodyPr lIns="91440" tIns="45720" rIns="91440" bIns="45720" anchor="t"/>
          <a:lstStyle/>
          <a:p>
            <a:r>
              <a:rPr lang="en-US" sz="3200" b="1">
                <a:latin typeface="Franklin Gothic Book"/>
              </a:rPr>
              <a:t>Baccalaureate Programs</a:t>
            </a:r>
            <a:endParaRPr lang="en-US"/>
          </a:p>
        </p:txBody>
      </p:sp>
      <p:sp>
        <p:nvSpPr>
          <p:cNvPr id="3" name="Content Placeholder 2">
            <a:extLst>
              <a:ext uri="{FF2B5EF4-FFF2-40B4-BE49-F238E27FC236}">
                <a16:creationId xmlns:a16="http://schemas.microsoft.com/office/drawing/2014/main" id="{6445662F-63F6-849B-9B3E-B70066F57E6E}"/>
              </a:ext>
            </a:extLst>
          </p:cNvPr>
          <p:cNvSpPr>
            <a:spLocks noGrp="1"/>
          </p:cNvSpPr>
          <p:nvPr>
            <p:ph idx="1"/>
          </p:nvPr>
        </p:nvSpPr>
        <p:spPr>
          <a:xfrm>
            <a:off x="536860" y="2189528"/>
            <a:ext cx="8336975" cy="4294398"/>
          </a:xfrm>
        </p:spPr>
        <p:txBody>
          <a:bodyPr lIns="91440" tIns="45720" rIns="91440" bIns="45720" anchor="t"/>
          <a:lstStyle/>
          <a:p>
            <a:pPr marL="0" indent="0">
              <a:buNone/>
            </a:pPr>
            <a:r>
              <a:rPr lang="en-US" sz="2000" b="1">
                <a:latin typeface="Franklin Gothic Book"/>
              </a:rPr>
              <a:t>Bachelor's Degree Programs</a:t>
            </a:r>
            <a:r>
              <a:rPr lang="en-US" sz="2000">
                <a:latin typeface="Franklin Gothic Book"/>
              </a:rPr>
              <a:t>: New program approvals, existing program modifications, support to design, build, and evolve high quality community college baccalaureate programs with an ecosystem of partners.</a:t>
            </a:r>
          </a:p>
          <a:p>
            <a:r>
              <a:rPr lang="en-US" sz="2000"/>
              <a:t>Team Members: </a:t>
            </a:r>
            <a:endParaRPr lang="en-US" sz="2000">
              <a:latin typeface="Franklin Gothic Book"/>
            </a:endParaRPr>
          </a:p>
          <a:p>
            <a:pPr lvl="1"/>
            <a:r>
              <a:rPr lang="en-US" sz="2000"/>
              <a:t>Ken Hang, Policy Associate; </a:t>
            </a:r>
            <a:r>
              <a:rPr lang="en-US" sz="2000">
                <a:hlinkClick r:id="rId2"/>
              </a:rPr>
              <a:t>khang@sbctc.edu</a:t>
            </a:r>
            <a:r>
              <a:rPr lang="en-US" sz="2000"/>
              <a:t> </a:t>
            </a:r>
          </a:p>
          <a:p>
            <a:pPr marL="457200" lvl="1" indent="0">
              <a:buNone/>
            </a:pPr>
            <a:endParaRPr lang="en-US" sz="2000" u="sng">
              <a:latin typeface="Franklin Gothic Book"/>
            </a:endParaRPr>
          </a:p>
          <a:p>
            <a:pPr marL="0" indent="0">
              <a:buNone/>
            </a:pPr>
            <a:r>
              <a:rPr lang="en-US" sz="2000" b="1">
                <a:latin typeface="Franklin Gothic Book"/>
              </a:rPr>
              <a:t>Programs and Adjacent Work</a:t>
            </a:r>
            <a:r>
              <a:rPr lang="en-US" sz="2000">
                <a:latin typeface="Franklin Gothic Book"/>
              </a:rPr>
              <a:t>:</a:t>
            </a:r>
          </a:p>
        </p:txBody>
      </p:sp>
      <p:sp>
        <p:nvSpPr>
          <p:cNvPr id="4" name="Slide Number Placeholder 3">
            <a:extLst>
              <a:ext uri="{FF2B5EF4-FFF2-40B4-BE49-F238E27FC236}">
                <a16:creationId xmlns:a16="http://schemas.microsoft.com/office/drawing/2014/main" id="{8E5D51E7-113A-8CF5-F5FA-8B2F71924436}"/>
              </a:ext>
            </a:extLst>
          </p:cNvPr>
          <p:cNvSpPr>
            <a:spLocks noGrp="1"/>
          </p:cNvSpPr>
          <p:nvPr>
            <p:ph type="sldNum" sz="quarter" idx="12"/>
          </p:nvPr>
        </p:nvSpPr>
        <p:spPr/>
        <p:txBody>
          <a:bodyPr/>
          <a:lstStyle/>
          <a:p>
            <a:fld id="{DEE5BC03-7CE3-4FE3-BC0A-0ACCA8AC1F24}" type="slidenum">
              <a:rPr lang="en-US" smtClean="0"/>
              <a:pPr/>
              <a:t>14</a:t>
            </a:fld>
            <a:endParaRPr lang="en-US"/>
          </a:p>
        </p:txBody>
      </p:sp>
      <p:graphicFrame>
        <p:nvGraphicFramePr>
          <p:cNvPr id="5" name="Table 4">
            <a:extLst>
              <a:ext uri="{FF2B5EF4-FFF2-40B4-BE49-F238E27FC236}">
                <a16:creationId xmlns:a16="http://schemas.microsoft.com/office/drawing/2014/main" id="{4CEA7F67-B082-8191-823F-4B9DBD916A14}"/>
              </a:ext>
            </a:extLst>
          </p:cNvPr>
          <p:cNvGraphicFramePr>
            <a:graphicFrameLocks noGrp="1"/>
          </p:cNvGraphicFramePr>
          <p:nvPr>
            <p:extLst>
              <p:ext uri="{D42A27DB-BD31-4B8C-83A1-F6EECF244321}">
                <p14:modId xmlns:p14="http://schemas.microsoft.com/office/powerpoint/2010/main" val="465618810"/>
              </p:ext>
            </p:extLst>
          </p:nvPr>
        </p:nvGraphicFramePr>
        <p:xfrm>
          <a:off x="681987" y="4795280"/>
          <a:ext cx="8046720" cy="161544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13995" indent="-213995" algn="l"/>
                      <a:r>
                        <a:rPr lang="en-US" sz="1400" b="0">
                          <a:solidFill>
                            <a:srgbClr val="000000"/>
                          </a:solidFill>
                          <a:latin typeface="Franklin Gothic Book"/>
                        </a:rPr>
                        <a:t>Bachelor's Degree Program Approval</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213995" indent="-213995" algn="l"/>
                      <a:r>
                        <a:rPr lang="en-US" sz="1400" b="0">
                          <a:solidFill>
                            <a:srgbClr val="000000"/>
                          </a:solidFill>
                          <a:latin typeface="Franklin Gothic Book"/>
                        </a:rPr>
                        <a:t>Academic Credit for Prior Learning</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4062450456"/>
                  </a:ext>
                </a:extLst>
              </a:tr>
              <a:tr h="365760">
                <a:tc>
                  <a:txBody>
                    <a:bodyPr/>
                    <a:lstStyle/>
                    <a:p>
                      <a:pPr marL="213995" indent="-213995" algn="l"/>
                      <a:r>
                        <a:rPr lang="en-US" sz="1400" b="0">
                          <a:solidFill>
                            <a:srgbClr val="000000"/>
                          </a:solidFill>
                          <a:latin typeface="Franklin Gothic Book"/>
                        </a:rPr>
                        <a:t>Baccalaureate Leadership Council (BLC)</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lvl="0" indent="-213995" algn="l">
                        <a:buNone/>
                      </a:pPr>
                      <a:r>
                        <a:rPr lang="en-US" sz="1400" b="0" i="0" u="none" strike="noStrike" noProof="0">
                          <a:solidFill>
                            <a:srgbClr val="000000"/>
                          </a:solidFill>
                          <a:latin typeface="Franklin Gothic Book"/>
                        </a:rPr>
                        <a:t>Washington MESA</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201771501"/>
                  </a:ext>
                </a:extLst>
              </a:tr>
              <a:tr h="365760">
                <a:tc>
                  <a:txBody>
                    <a:bodyPr/>
                    <a:lstStyle/>
                    <a:p>
                      <a:pPr marL="213995" lvl="0" indent="-213995" algn="l">
                        <a:buNone/>
                      </a:pPr>
                      <a:r>
                        <a:rPr lang="en-US" sz="1400" b="0" i="0" u="none" strike="noStrike" noProof="0">
                          <a:solidFill>
                            <a:srgbClr val="000000"/>
                          </a:solidFill>
                          <a:latin typeface="Franklin Gothic Book"/>
                        </a:rPr>
                        <a:t>WACSE &amp; WCERTE: Computer Science and Engineering Related Education (Transfer)</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lvl="0" indent="-213995" algn="l">
                        <a:buNone/>
                      </a:pPr>
                      <a:r>
                        <a:rPr lang="en-US" sz="1400" b="0">
                          <a:solidFill>
                            <a:srgbClr val="000000"/>
                          </a:solidFill>
                          <a:latin typeface="Franklin Gothic Book"/>
                        </a:rPr>
                        <a:t>Impacts of AI on CS/IT/Cyber</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13995" lvl="0" indent="-213995" algn="l">
                        <a:buNone/>
                      </a:pPr>
                      <a:r>
                        <a:rPr lang="en-US" sz="1400" b="0" i="0" u="none" strike="noStrike" noProof="0">
                          <a:solidFill>
                            <a:srgbClr val="000000"/>
                          </a:solidFill>
                          <a:latin typeface="Franklin Gothic Book"/>
                        </a:rPr>
                        <a:t>Course Sharing: CS + Sustainability</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lvl="0" indent="-213995" algn="l">
                        <a:buNone/>
                      </a:pPr>
                      <a:endParaRPr lang="en-US" sz="1400" b="0" i="0" u="none" strike="noStrike" noProof="0">
                        <a:solidFill>
                          <a:srgbClr val="000000"/>
                        </a:solidFill>
                        <a:latin typeface="Franklin Gothic Book"/>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13085842"/>
                  </a:ext>
                </a:extLst>
              </a:tr>
            </a:tbl>
          </a:graphicData>
        </a:graphic>
      </p:graphicFrame>
    </p:spTree>
    <p:extLst>
      <p:ext uri="{BB962C8B-B14F-4D97-AF65-F5344CB8AC3E}">
        <p14:creationId xmlns:p14="http://schemas.microsoft.com/office/powerpoint/2010/main" val="1986587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A493-BA4D-7520-F159-D95E0D3229AC}"/>
              </a:ext>
            </a:extLst>
          </p:cNvPr>
          <p:cNvSpPr>
            <a:spLocks noGrp="1"/>
          </p:cNvSpPr>
          <p:nvPr>
            <p:ph type="title"/>
          </p:nvPr>
        </p:nvSpPr>
        <p:spPr/>
        <p:txBody>
          <a:bodyPr/>
          <a:lstStyle/>
          <a:p>
            <a:r>
              <a:rPr lang="en-US" sz="3600"/>
              <a:t>Baccalaureate Program Approval</a:t>
            </a:r>
            <a:endParaRPr lang="en-US"/>
          </a:p>
        </p:txBody>
      </p:sp>
      <p:sp>
        <p:nvSpPr>
          <p:cNvPr id="3" name="Content Placeholder 2">
            <a:extLst>
              <a:ext uri="{FF2B5EF4-FFF2-40B4-BE49-F238E27FC236}">
                <a16:creationId xmlns:a16="http://schemas.microsoft.com/office/drawing/2014/main" id="{BCAAED77-594B-2560-2FE6-40F919AEA731}"/>
              </a:ext>
            </a:extLst>
          </p:cNvPr>
          <p:cNvSpPr>
            <a:spLocks noGrp="1"/>
          </p:cNvSpPr>
          <p:nvPr>
            <p:ph idx="1"/>
          </p:nvPr>
        </p:nvSpPr>
        <p:spPr/>
        <p:txBody>
          <a:bodyPr/>
          <a:lstStyle/>
          <a:p>
            <a:r>
              <a:rPr lang="en-US"/>
              <a:t>State Board members adopted BLC/IC’s recommendations for a streamlined baccalaureate program approval process at their December 2025 meeting</a:t>
            </a:r>
          </a:p>
          <a:p>
            <a:r>
              <a:rPr lang="en-US"/>
              <a:t>Statement of Need and Program Proposal combined into one step/document</a:t>
            </a:r>
          </a:p>
          <a:p>
            <a:r>
              <a:rPr lang="en-US"/>
              <a:t>Details and new templates on website at </a:t>
            </a:r>
            <a:r>
              <a:rPr lang="en-US">
                <a:hlinkClick r:id="rId2"/>
              </a:rPr>
              <a:t>Bachelor's Degree Program Approval Process</a:t>
            </a:r>
            <a:r>
              <a:rPr lang="en-US"/>
              <a:t> </a:t>
            </a:r>
          </a:p>
        </p:txBody>
      </p:sp>
      <p:sp>
        <p:nvSpPr>
          <p:cNvPr id="4" name="Slide Number Placeholder 3">
            <a:extLst>
              <a:ext uri="{FF2B5EF4-FFF2-40B4-BE49-F238E27FC236}">
                <a16:creationId xmlns:a16="http://schemas.microsoft.com/office/drawing/2014/main" id="{B1EB6088-9DAD-63D2-49DE-08B70AC91583}"/>
              </a:ext>
            </a:extLst>
          </p:cNvPr>
          <p:cNvSpPr>
            <a:spLocks noGrp="1"/>
          </p:cNvSpPr>
          <p:nvPr>
            <p:ph type="sldNum" sz="quarter" idx="12"/>
          </p:nvPr>
        </p:nvSpPr>
        <p:spPr/>
        <p:txBody>
          <a:bodyPr/>
          <a:lstStyle/>
          <a:p>
            <a:fld id="{DEE5BC03-7CE3-4FE3-BC0A-0ACCA8AC1F24}" type="slidenum">
              <a:rPr lang="en-US" smtClean="0"/>
              <a:pPr/>
              <a:t>15</a:t>
            </a:fld>
            <a:endParaRPr lang="en-US"/>
          </a:p>
        </p:txBody>
      </p:sp>
    </p:spTree>
    <p:extLst>
      <p:ext uri="{BB962C8B-B14F-4D97-AF65-F5344CB8AC3E}">
        <p14:creationId xmlns:p14="http://schemas.microsoft.com/office/powerpoint/2010/main" val="1366687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C4D06-E761-1B40-EA1F-FB2E4789583D}"/>
              </a:ext>
            </a:extLst>
          </p:cNvPr>
          <p:cNvSpPr>
            <a:spLocks noGrp="1"/>
          </p:cNvSpPr>
          <p:nvPr>
            <p:ph type="title"/>
          </p:nvPr>
        </p:nvSpPr>
        <p:spPr/>
        <p:txBody>
          <a:bodyPr/>
          <a:lstStyle/>
          <a:p>
            <a:r>
              <a:rPr lang="en-US"/>
              <a:t>Baccalaureate program approval: 2026-2027</a:t>
            </a:r>
          </a:p>
        </p:txBody>
      </p:sp>
      <p:sp>
        <p:nvSpPr>
          <p:cNvPr id="3" name="Content Placeholder 2">
            <a:extLst>
              <a:ext uri="{FF2B5EF4-FFF2-40B4-BE49-F238E27FC236}">
                <a16:creationId xmlns:a16="http://schemas.microsoft.com/office/drawing/2014/main" id="{9B749B85-5D10-41C0-2065-2D18FFF83552}"/>
              </a:ext>
            </a:extLst>
          </p:cNvPr>
          <p:cNvSpPr>
            <a:spLocks noGrp="1"/>
          </p:cNvSpPr>
          <p:nvPr>
            <p:ph sz="half" idx="1"/>
          </p:nvPr>
        </p:nvSpPr>
        <p:spPr/>
        <p:txBody>
          <a:bodyPr/>
          <a:lstStyle/>
          <a:p>
            <a:r>
              <a:rPr lang="en-US" sz="2400" b="1"/>
              <a:t>Notifications of Intent of Proposal </a:t>
            </a:r>
            <a:r>
              <a:rPr lang="en-US" sz="2400"/>
              <a:t>(“one-pager”) can be sent any time by email to </a:t>
            </a:r>
            <a:r>
              <a:rPr lang="en-US" sz="2400">
                <a:hlinkClick r:id="rId2"/>
              </a:rPr>
              <a:t>degreeprocess@sbctc.edu</a:t>
            </a:r>
            <a:r>
              <a:rPr lang="en-US" sz="2400"/>
              <a:t> </a:t>
            </a:r>
          </a:p>
          <a:p>
            <a:r>
              <a:rPr lang="en-US" sz="2400" b="1"/>
              <a:t>Program Proposals</a:t>
            </a:r>
            <a:r>
              <a:rPr lang="en-US" sz="2400"/>
              <a:t> reviewed 3 times per year</a:t>
            </a:r>
            <a:r>
              <a:rPr lang="en-US" sz="2000">
                <a:sym typeface="Wingdings" panose="05000000000000000000" pitchFamily="2" charset="2"/>
              </a:rPr>
              <a:t></a:t>
            </a:r>
            <a:endParaRPr lang="en-US" sz="2000"/>
          </a:p>
          <a:p>
            <a:r>
              <a:rPr lang="en-US" sz="2400"/>
              <a:t>Details and new templates on website at </a:t>
            </a:r>
            <a:r>
              <a:rPr lang="en-US" sz="2400">
                <a:hlinkClick r:id="rId3"/>
              </a:rPr>
              <a:t>Bachelor's Degree Program Approval Process</a:t>
            </a:r>
            <a:r>
              <a:rPr lang="en-US" sz="2400"/>
              <a:t> </a:t>
            </a:r>
          </a:p>
          <a:p>
            <a:endParaRPr lang="en-US" sz="2400"/>
          </a:p>
        </p:txBody>
      </p:sp>
      <p:graphicFrame>
        <p:nvGraphicFramePr>
          <p:cNvPr id="6" name="Content Placeholder 5">
            <a:extLst>
              <a:ext uri="{FF2B5EF4-FFF2-40B4-BE49-F238E27FC236}">
                <a16:creationId xmlns:a16="http://schemas.microsoft.com/office/drawing/2014/main" id="{A316FA14-0050-1F35-180D-9CAC185B318F}"/>
              </a:ext>
            </a:extLst>
          </p:cNvPr>
          <p:cNvGraphicFramePr>
            <a:graphicFrameLocks noGrp="1"/>
          </p:cNvGraphicFramePr>
          <p:nvPr>
            <p:ph sz="half" idx="2"/>
            <p:extLst>
              <p:ext uri="{D42A27DB-BD31-4B8C-83A1-F6EECF244321}">
                <p14:modId xmlns:p14="http://schemas.microsoft.com/office/powerpoint/2010/main" val="353201944"/>
              </p:ext>
            </p:extLst>
          </p:nvPr>
        </p:nvGraphicFramePr>
        <p:xfrm>
          <a:off x="4759325" y="2400300"/>
          <a:ext cx="4197348" cy="2575560"/>
        </p:xfrm>
        <a:graphic>
          <a:graphicData uri="http://schemas.openxmlformats.org/drawingml/2006/table">
            <a:tbl>
              <a:tblPr firstRow="1" bandRow="1">
                <a:tableStyleId>{5C22544A-7EE6-4342-B048-85BDC9FD1C3A}</a:tableStyleId>
              </a:tblPr>
              <a:tblGrid>
                <a:gridCol w="949266">
                  <a:extLst>
                    <a:ext uri="{9D8B030D-6E8A-4147-A177-3AD203B41FA5}">
                      <a16:colId xmlns:a16="http://schemas.microsoft.com/office/drawing/2014/main" val="2435374351"/>
                    </a:ext>
                  </a:extLst>
                </a:gridCol>
                <a:gridCol w="1572426">
                  <a:extLst>
                    <a:ext uri="{9D8B030D-6E8A-4147-A177-3AD203B41FA5}">
                      <a16:colId xmlns:a16="http://schemas.microsoft.com/office/drawing/2014/main" val="3151569956"/>
                    </a:ext>
                  </a:extLst>
                </a:gridCol>
                <a:gridCol w="1675656">
                  <a:extLst>
                    <a:ext uri="{9D8B030D-6E8A-4147-A177-3AD203B41FA5}">
                      <a16:colId xmlns:a16="http://schemas.microsoft.com/office/drawing/2014/main" val="1231246643"/>
                    </a:ext>
                  </a:extLst>
                </a:gridCol>
              </a:tblGrid>
              <a:tr h="370840">
                <a:tc>
                  <a:txBody>
                    <a:bodyPr/>
                    <a:lstStyle/>
                    <a:p>
                      <a:r>
                        <a:rPr lang="en-US" dirty="0">
                          <a:solidFill>
                            <a:schemeClr val="tx1"/>
                          </a:solidFill>
                        </a:rPr>
                        <a:t>Quarter</a:t>
                      </a:r>
                    </a:p>
                  </a:txBody>
                  <a:tcPr/>
                </a:tc>
                <a:tc>
                  <a:txBody>
                    <a:bodyPr/>
                    <a:lstStyle/>
                    <a:p>
                      <a:r>
                        <a:rPr lang="en-US" dirty="0">
                          <a:solidFill>
                            <a:schemeClr val="tx1"/>
                          </a:solidFill>
                        </a:rPr>
                        <a:t>Program Proposal Submission Deadline for Review</a:t>
                      </a:r>
                    </a:p>
                  </a:txBody>
                  <a:tcPr/>
                </a:tc>
                <a:tc>
                  <a:txBody>
                    <a:bodyPr/>
                    <a:lstStyle/>
                    <a:p>
                      <a:r>
                        <a:rPr lang="en-US" dirty="0">
                          <a:solidFill>
                            <a:schemeClr val="tx1"/>
                          </a:solidFill>
                        </a:rPr>
                        <a:t>Presentation and Vote at State Board Meeting</a:t>
                      </a:r>
                    </a:p>
                  </a:txBody>
                  <a:tcPr/>
                </a:tc>
                <a:extLst>
                  <a:ext uri="{0D108BD9-81ED-4DB2-BD59-A6C34878D82A}">
                    <a16:rowId xmlns:a16="http://schemas.microsoft.com/office/drawing/2014/main" val="3960424707"/>
                  </a:ext>
                </a:extLst>
              </a:tr>
              <a:tr h="370840">
                <a:tc>
                  <a:txBody>
                    <a:bodyPr/>
                    <a:lstStyle/>
                    <a:p>
                      <a:r>
                        <a:rPr lang="en-US"/>
                        <a:t>Fall</a:t>
                      </a:r>
                    </a:p>
                  </a:txBody>
                  <a:tcPr/>
                </a:tc>
                <a:tc>
                  <a:txBody>
                    <a:bodyPr/>
                    <a:lstStyle/>
                    <a:p>
                      <a:r>
                        <a:rPr lang="en-US"/>
                        <a:t>Aug 3, 2026</a:t>
                      </a:r>
                    </a:p>
                  </a:txBody>
                  <a:tcPr/>
                </a:tc>
                <a:tc>
                  <a:txBody>
                    <a:bodyPr/>
                    <a:lstStyle/>
                    <a:p>
                      <a:r>
                        <a:rPr lang="en-US"/>
                        <a:t>Oct 7-8, 2026</a:t>
                      </a:r>
                    </a:p>
                  </a:txBody>
                  <a:tcPr/>
                </a:tc>
                <a:extLst>
                  <a:ext uri="{0D108BD9-81ED-4DB2-BD59-A6C34878D82A}">
                    <a16:rowId xmlns:a16="http://schemas.microsoft.com/office/drawing/2014/main" val="394894635"/>
                  </a:ext>
                </a:extLst>
              </a:tr>
              <a:tr h="370840">
                <a:tc>
                  <a:txBody>
                    <a:bodyPr/>
                    <a:lstStyle/>
                    <a:p>
                      <a:r>
                        <a:rPr lang="en-US"/>
                        <a:t>Winter</a:t>
                      </a:r>
                    </a:p>
                  </a:txBody>
                  <a:tcPr/>
                </a:tc>
                <a:tc>
                  <a:txBody>
                    <a:bodyPr/>
                    <a:lstStyle/>
                    <a:p>
                      <a:r>
                        <a:rPr lang="en-US"/>
                        <a:t>Nov 30, 2026</a:t>
                      </a:r>
                    </a:p>
                  </a:txBody>
                  <a:tcPr/>
                </a:tc>
                <a:tc>
                  <a:txBody>
                    <a:bodyPr/>
                    <a:lstStyle/>
                    <a:p>
                      <a:r>
                        <a:rPr lang="en-US"/>
                        <a:t>Feb 3-4, 2027</a:t>
                      </a:r>
                    </a:p>
                  </a:txBody>
                  <a:tcPr/>
                </a:tc>
                <a:extLst>
                  <a:ext uri="{0D108BD9-81ED-4DB2-BD59-A6C34878D82A}">
                    <a16:rowId xmlns:a16="http://schemas.microsoft.com/office/drawing/2014/main" val="839425778"/>
                  </a:ext>
                </a:extLst>
              </a:tr>
              <a:tr h="370840">
                <a:tc>
                  <a:txBody>
                    <a:bodyPr/>
                    <a:lstStyle/>
                    <a:p>
                      <a:r>
                        <a:rPr lang="en-US"/>
                        <a:t>Spring</a:t>
                      </a:r>
                    </a:p>
                  </a:txBody>
                  <a:tcPr/>
                </a:tc>
                <a:tc>
                  <a:txBody>
                    <a:bodyPr/>
                    <a:lstStyle/>
                    <a:p>
                      <a:r>
                        <a:rPr lang="en-US"/>
                        <a:t>Feb 1, 2027</a:t>
                      </a:r>
                    </a:p>
                  </a:txBody>
                  <a:tcPr/>
                </a:tc>
                <a:tc>
                  <a:txBody>
                    <a:bodyPr/>
                    <a:lstStyle/>
                    <a:p>
                      <a:r>
                        <a:rPr lang="en-US" dirty="0"/>
                        <a:t>Apr 7-8, 2027</a:t>
                      </a:r>
                    </a:p>
                  </a:txBody>
                  <a:tcPr/>
                </a:tc>
                <a:extLst>
                  <a:ext uri="{0D108BD9-81ED-4DB2-BD59-A6C34878D82A}">
                    <a16:rowId xmlns:a16="http://schemas.microsoft.com/office/drawing/2014/main" val="869455805"/>
                  </a:ext>
                </a:extLst>
              </a:tr>
            </a:tbl>
          </a:graphicData>
        </a:graphic>
      </p:graphicFrame>
      <p:sp>
        <p:nvSpPr>
          <p:cNvPr id="5" name="Slide Number Placeholder 4">
            <a:extLst>
              <a:ext uri="{FF2B5EF4-FFF2-40B4-BE49-F238E27FC236}">
                <a16:creationId xmlns:a16="http://schemas.microsoft.com/office/drawing/2014/main" id="{423993F2-0BEE-49F4-5AA0-A99FA86A0429}"/>
              </a:ext>
            </a:extLst>
          </p:cNvPr>
          <p:cNvSpPr>
            <a:spLocks noGrp="1"/>
          </p:cNvSpPr>
          <p:nvPr>
            <p:ph type="sldNum" sz="quarter" idx="12"/>
          </p:nvPr>
        </p:nvSpPr>
        <p:spPr/>
        <p:txBody>
          <a:bodyPr/>
          <a:lstStyle/>
          <a:p>
            <a:fld id="{DEE5BC03-7CE3-4FE3-BC0A-0ACCA8AC1F24}" type="slidenum">
              <a:rPr lang="en-US" smtClean="0"/>
              <a:pPr/>
              <a:t>16</a:t>
            </a:fld>
            <a:endParaRPr lang="en-US"/>
          </a:p>
        </p:txBody>
      </p:sp>
    </p:spTree>
    <p:extLst>
      <p:ext uri="{BB962C8B-B14F-4D97-AF65-F5344CB8AC3E}">
        <p14:creationId xmlns:p14="http://schemas.microsoft.com/office/powerpoint/2010/main" val="2796156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74E0D-E812-700A-FF2F-3594F3D340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0B473-C71E-FC3F-1230-8548E9E119AF}"/>
              </a:ext>
            </a:extLst>
          </p:cNvPr>
          <p:cNvSpPr>
            <a:spLocks noGrp="1"/>
          </p:cNvSpPr>
          <p:nvPr>
            <p:ph type="title"/>
          </p:nvPr>
        </p:nvSpPr>
        <p:spPr/>
        <p:txBody>
          <a:bodyPr/>
          <a:lstStyle/>
          <a:p>
            <a:r>
              <a:rPr lang="en-US" sz="3600"/>
              <a:t>Bachelor’s Program Modification</a:t>
            </a:r>
            <a:endParaRPr lang="en-US"/>
          </a:p>
        </p:txBody>
      </p:sp>
      <p:sp>
        <p:nvSpPr>
          <p:cNvPr id="3" name="Content Placeholder 2">
            <a:extLst>
              <a:ext uri="{FF2B5EF4-FFF2-40B4-BE49-F238E27FC236}">
                <a16:creationId xmlns:a16="http://schemas.microsoft.com/office/drawing/2014/main" id="{963F5617-EF52-420F-2DC2-B02DBC76F208}"/>
              </a:ext>
            </a:extLst>
          </p:cNvPr>
          <p:cNvSpPr>
            <a:spLocks noGrp="1"/>
          </p:cNvSpPr>
          <p:nvPr>
            <p:ph idx="1"/>
          </p:nvPr>
        </p:nvSpPr>
        <p:spPr/>
        <p:txBody>
          <a:bodyPr/>
          <a:lstStyle/>
          <a:p>
            <a:r>
              <a:rPr lang="en-US"/>
              <a:t>Some modification requests can now be submitted online in the PAR website:</a:t>
            </a:r>
          </a:p>
          <a:p>
            <a:pPr lvl="1"/>
            <a:r>
              <a:rPr lang="en-US"/>
              <a:t>Change of the program title, program CIP code</a:t>
            </a:r>
          </a:p>
          <a:p>
            <a:pPr lvl="1"/>
            <a:r>
              <a:rPr lang="en-US"/>
              <a:t>Change in the maximum number of credits</a:t>
            </a:r>
          </a:p>
          <a:p>
            <a:pPr lvl="1"/>
            <a:r>
              <a:rPr lang="en-US"/>
              <a:t>Change of the program's status (e.g. teach-out)</a:t>
            </a:r>
          </a:p>
          <a:p>
            <a:r>
              <a:rPr lang="en-US"/>
              <a:t>All other modification requests can continue to be submitted via email, including program subplan/specialization requests</a:t>
            </a:r>
          </a:p>
        </p:txBody>
      </p:sp>
      <p:sp>
        <p:nvSpPr>
          <p:cNvPr id="4" name="Slide Number Placeholder 3">
            <a:extLst>
              <a:ext uri="{FF2B5EF4-FFF2-40B4-BE49-F238E27FC236}">
                <a16:creationId xmlns:a16="http://schemas.microsoft.com/office/drawing/2014/main" id="{DB64CD4F-6C8E-B323-80A1-877C07F6DC15}"/>
              </a:ext>
            </a:extLst>
          </p:cNvPr>
          <p:cNvSpPr>
            <a:spLocks noGrp="1"/>
          </p:cNvSpPr>
          <p:nvPr>
            <p:ph type="sldNum" sz="quarter" idx="12"/>
          </p:nvPr>
        </p:nvSpPr>
        <p:spPr/>
        <p:txBody>
          <a:bodyPr/>
          <a:lstStyle/>
          <a:p>
            <a:fld id="{DEE5BC03-7CE3-4FE3-BC0A-0ACCA8AC1F24}" type="slidenum">
              <a:rPr lang="en-US" smtClean="0"/>
              <a:pPr/>
              <a:t>17</a:t>
            </a:fld>
            <a:endParaRPr lang="en-US"/>
          </a:p>
        </p:txBody>
      </p:sp>
    </p:spTree>
    <p:extLst>
      <p:ext uri="{BB962C8B-B14F-4D97-AF65-F5344CB8AC3E}">
        <p14:creationId xmlns:p14="http://schemas.microsoft.com/office/powerpoint/2010/main" val="3731861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F35E8-3051-C67A-2E63-5B3FB108E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76BFF-F085-A169-08D6-3D847FEB7A8D}"/>
              </a:ext>
            </a:extLst>
          </p:cNvPr>
          <p:cNvSpPr>
            <a:spLocks noGrp="1"/>
          </p:cNvSpPr>
          <p:nvPr>
            <p:ph type="title"/>
          </p:nvPr>
        </p:nvSpPr>
        <p:spPr/>
        <p:txBody>
          <a:bodyPr/>
          <a:lstStyle/>
          <a:p>
            <a:r>
              <a:rPr lang="en-US" sz="3200"/>
              <a:t>Trends in Tech (CS/IT/CYBER) Education</a:t>
            </a:r>
          </a:p>
        </p:txBody>
      </p:sp>
      <p:sp>
        <p:nvSpPr>
          <p:cNvPr id="3" name="Content Placeholder 2">
            <a:extLst>
              <a:ext uri="{FF2B5EF4-FFF2-40B4-BE49-F238E27FC236}">
                <a16:creationId xmlns:a16="http://schemas.microsoft.com/office/drawing/2014/main" id="{70553BC9-0D37-196E-B95B-FCE350B79E8B}"/>
              </a:ext>
            </a:extLst>
          </p:cNvPr>
          <p:cNvSpPr>
            <a:spLocks noGrp="1"/>
          </p:cNvSpPr>
          <p:nvPr>
            <p:ph idx="1"/>
          </p:nvPr>
        </p:nvSpPr>
        <p:spPr/>
        <p:txBody>
          <a:bodyPr/>
          <a:lstStyle/>
          <a:p>
            <a:r>
              <a:rPr lang="en-US"/>
              <a:t>Nearly one quarter of our baccalaureate programs are in technology</a:t>
            </a:r>
          </a:p>
          <a:p>
            <a:r>
              <a:rPr lang="en-US"/>
              <a:t>We are working to find the “ground truth” as to what’s happening in landscape so we can evolve programs based on best available evidence</a:t>
            </a:r>
          </a:p>
          <a:p>
            <a:r>
              <a:rPr lang="en-US"/>
              <a:t>SBCTC partnered with Bragg &amp; Associates to conduct a methodical evaluation of the landscape</a:t>
            </a:r>
          </a:p>
        </p:txBody>
      </p:sp>
      <p:sp>
        <p:nvSpPr>
          <p:cNvPr id="4" name="Slide Number Placeholder 3">
            <a:extLst>
              <a:ext uri="{FF2B5EF4-FFF2-40B4-BE49-F238E27FC236}">
                <a16:creationId xmlns:a16="http://schemas.microsoft.com/office/drawing/2014/main" id="{A65E63E9-19EC-3AF9-81AB-A6E9168E7B6C}"/>
              </a:ext>
            </a:extLst>
          </p:cNvPr>
          <p:cNvSpPr>
            <a:spLocks noGrp="1"/>
          </p:cNvSpPr>
          <p:nvPr>
            <p:ph type="sldNum" sz="quarter" idx="12"/>
          </p:nvPr>
        </p:nvSpPr>
        <p:spPr/>
        <p:txBody>
          <a:bodyPr/>
          <a:lstStyle/>
          <a:p>
            <a:fld id="{DEE5BC03-7CE3-4FE3-BC0A-0ACCA8AC1F24}" type="slidenum">
              <a:rPr lang="en-US" smtClean="0"/>
              <a:pPr/>
              <a:t>18</a:t>
            </a:fld>
            <a:endParaRPr lang="en-US"/>
          </a:p>
        </p:txBody>
      </p:sp>
    </p:spTree>
    <p:extLst>
      <p:ext uri="{BB962C8B-B14F-4D97-AF65-F5344CB8AC3E}">
        <p14:creationId xmlns:p14="http://schemas.microsoft.com/office/powerpoint/2010/main" val="1683212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5D2AE-C3AE-BE4E-BDF1-CA0EF91776BA}"/>
              </a:ext>
            </a:extLst>
          </p:cNvPr>
          <p:cNvSpPr>
            <a:spLocks noGrp="1"/>
          </p:cNvSpPr>
          <p:nvPr>
            <p:ph type="title"/>
          </p:nvPr>
        </p:nvSpPr>
        <p:spPr/>
        <p:txBody>
          <a:bodyPr/>
          <a:lstStyle/>
          <a:p>
            <a:r>
              <a:rPr lang="en-US"/>
              <a:t>Download the Full (first) Brief</a:t>
            </a:r>
          </a:p>
        </p:txBody>
      </p:sp>
      <p:pic>
        <p:nvPicPr>
          <p:cNvPr id="7" name="Content Placeholder 6">
            <a:extLst>
              <a:ext uri="{FF2B5EF4-FFF2-40B4-BE49-F238E27FC236}">
                <a16:creationId xmlns:a16="http://schemas.microsoft.com/office/drawing/2014/main" id="{78979788-187E-9941-6CA6-1F569B980CCF}"/>
              </a:ext>
              <a:ext uri="{C183D7F6-B498-43B3-948B-1728B52AA6E4}">
                <adec:decorative xmlns:adec="http://schemas.microsoft.com/office/drawing/2017/decorative" val="1"/>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999458" y="2657475"/>
            <a:ext cx="2861216" cy="2976563"/>
          </a:xfrm>
          <a:prstGeom prst="rect">
            <a:avLst/>
          </a:prstGeom>
        </p:spPr>
      </p:pic>
      <p:pic>
        <p:nvPicPr>
          <p:cNvPr id="9" name="Content Placeholder 8" descr="QR code consisting of black dots arranged in a square grid on a white background, designed for scanning by devices to access encoded information. The code includes three larger square markers at three corners for orientation and alignment during scanning.">
            <a:extLst>
              <a:ext uri="{FF2B5EF4-FFF2-40B4-BE49-F238E27FC236}">
                <a16:creationId xmlns:a16="http://schemas.microsoft.com/office/drawing/2014/main" id="{D9D11EE9-59BA-D8F3-D3FD-12059A8F8E2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369719" y="2657475"/>
            <a:ext cx="2976563" cy="2976563"/>
          </a:xfrm>
          <a:prstGeom prst="rect">
            <a:avLst/>
          </a:prstGeom>
        </p:spPr>
      </p:pic>
      <p:sp>
        <p:nvSpPr>
          <p:cNvPr id="5" name="Slide Number Placeholder 4">
            <a:extLst>
              <a:ext uri="{FF2B5EF4-FFF2-40B4-BE49-F238E27FC236}">
                <a16:creationId xmlns:a16="http://schemas.microsoft.com/office/drawing/2014/main" id="{97ECAB87-E4CA-A788-9CA6-2DEB2089D25B}"/>
              </a:ext>
            </a:extLst>
          </p:cNvPr>
          <p:cNvSpPr>
            <a:spLocks noGrp="1"/>
          </p:cNvSpPr>
          <p:nvPr>
            <p:ph type="sldNum" sz="quarter" idx="12"/>
          </p:nvPr>
        </p:nvSpPr>
        <p:spPr/>
        <p:txBody>
          <a:bodyPr/>
          <a:lstStyle/>
          <a:p>
            <a:fld id="{DEE5BC03-7CE3-4FE3-BC0A-0ACCA8AC1F24}" type="slidenum">
              <a:rPr lang="en-US" smtClean="0"/>
              <a:pPr/>
              <a:t>19</a:t>
            </a:fld>
            <a:endParaRPr lang="en-US"/>
          </a:p>
        </p:txBody>
      </p:sp>
    </p:spTree>
    <p:extLst>
      <p:ext uri="{BB962C8B-B14F-4D97-AF65-F5344CB8AC3E}">
        <p14:creationId xmlns:p14="http://schemas.microsoft.com/office/powerpoint/2010/main" val="2572109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9888" y="3353987"/>
            <a:ext cx="8336975" cy="572883"/>
          </a:xfrm>
        </p:spPr>
        <p:txBody>
          <a:bodyPr lIns="91440" tIns="45720" rIns="91440" bIns="45720" anchor="t"/>
          <a:lstStyle/>
          <a:p>
            <a:r>
              <a:rPr lang="en-US" sz="4000"/>
              <a:t>SBCTC Winter Update</a:t>
            </a:r>
          </a:p>
        </p:txBody>
      </p:sp>
      <p:sp>
        <p:nvSpPr>
          <p:cNvPr id="6" name="Text Placeholder 5"/>
          <p:cNvSpPr>
            <a:spLocks noGrp="1"/>
          </p:cNvSpPr>
          <p:nvPr>
            <p:ph type="body" sz="quarter" idx="10"/>
          </p:nvPr>
        </p:nvSpPr>
        <p:spPr>
          <a:xfrm>
            <a:off x="369888" y="3929082"/>
            <a:ext cx="7808912" cy="2727675"/>
          </a:xfrm>
        </p:spPr>
        <p:txBody>
          <a:bodyPr lIns="91440" tIns="45720" rIns="91440" bIns="45720" anchor="t"/>
          <a:lstStyle/>
          <a:p>
            <a:pPr indent="-228600" algn="r">
              <a:buNone/>
            </a:pPr>
            <a:r>
              <a:rPr lang="en-US" sz="2400" i="1"/>
              <a:t>Thursday, May 7</a:t>
            </a:r>
            <a:endParaRPr lang="en-US" sz="2400"/>
          </a:p>
          <a:p>
            <a:r>
              <a:rPr lang="en-US" sz="3200"/>
              <a:t>Agenda Topics:</a:t>
            </a:r>
            <a:endParaRPr lang="en-US"/>
          </a:p>
          <a:p>
            <a:pPr lvl="1"/>
            <a:r>
              <a:rPr lang="en-US" sz="2800"/>
              <a:t>Program Updates</a:t>
            </a:r>
          </a:p>
          <a:p>
            <a:pPr lvl="1"/>
            <a:r>
              <a:rPr lang="en-US" sz="2800"/>
              <a:t>Funding Highlights</a:t>
            </a:r>
          </a:p>
          <a:p>
            <a:pPr lvl="1"/>
            <a:r>
              <a:rPr lang="en-US" sz="2800"/>
              <a:t>Staff and Resource Information</a:t>
            </a:r>
          </a:p>
        </p:txBody>
      </p:sp>
    </p:spTree>
    <p:extLst>
      <p:ext uri="{BB962C8B-B14F-4D97-AF65-F5344CB8AC3E}">
        <p14:creationId xmlns:p14="http://schemas.microsoft.com/office/powerpoint/2010/main" val="797213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355383"/>
            <a:ext cx="8336975" cy="503067"/>
          </a:xfrm>
        </p:spPr>
        <p:txBody>
          <a:bodyPr/>
          <a:lstStyle/>
          <a:p>
            <a:r>
              <a:rPr lang="en-US" sz="3200" b="1">
                <a:latin typeface="Franklin Gothic Book" panose="020B0503020102020204" pitchFamily="34" charset="0"/>
              </a:rPr>
              <a:t>Sector Response</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098030"/>
            <a:ext cx="8336975" cy="4759970"/>
          </a:xfrm>
        </p:spPr>
        <p:txBody>
          <a:bodyPr lIns="91440" tIns="45720" rIns="91440" bIns="45720" anchor="t"/>
          <a:lstStyle/>
          <a:p>
            <a:pPr marL="0" indent="0">
              <a:buNone/>
            </a:pPr>
            <a:r>
              <a:rPr lang="en-US" sz="2000" b="1">
                <a:latin typeface="Franklin Gothic Book"/>
              </a:rPr>
              <a:t>Sector Response: </a:t>
            </a:r>
            <a:r>
              <a:rPr lang="en-US" sz="2000">
                <a:latin typeface="Franklin Gothic Book"/>
              </a:rPr>
              <a:t>Support colleges as they deliver career and sector-based educational opportunities to students.</a:t>
            </a:r>
          </a:p>
          <a:p>
            <a:r>
              <a:rPr lang="en-US" sz="2000"/>
              <a:t>Team Members: </a:t>
            </a:r>
            <a:endParaRPr lang="en-US" sz="2000">
              <a:latin typeface="Franklin Gothic Book"/>
            </a:endParaRPr>
          </a:p>
          <a:p>
            <a:pPr lvl="1" fontAlgn="base"/>
            <a:r>
              <a:rPr lang="en-US" sz="2000"/>
              <a:t>Anna Olson, Policy Associate; </a:t>
            </a:r>
            <a:r>
              <a:rPr lang="en-US" sz="2000">
                <a:hlinkClick r:id="rId2"/>
              </a:rPr>
              <a:t>aolson@sbctc.edu</a:t>
            </a:r>
            <a:r>
              <a:rPr lang="en-US" sz="2000"/>
              <a:t>   </a:t>
            </a:r>
          </a:p>
          <a:p>
            <a:pPr lvl="1"/>
            <a:r>
              <a:rPr lang="en-US" sz="2000"/>
              <a:t>Megan Harper, Program Administrator; </a:t>
            </a:r>
            <a:r>
              <a:rPr lang="en-US" sz="2000" u="sng">
                <a:hlinkClick r:id="rId3"/>
              </a:rPr>
              <a:t>mharper@sbctc.edu</a:t>
            </a:r>
            <a:endParaRPr lang="en-US" sz="2000"/>
          </a:p>
          <a:p>
            <a:pPr lvl="1"/>
            <a:r>
              <a:rPr lang="en-US" sz="2000"/>
              <a:t>Shanna McBride, Program Administrator; </a:t>
            </a:r>
            <a:r>
              <a:rPr lang="en-US" sz="2000" u="sng">
                <a:hlinkClick r:id="rId4"/>
              </a:rPr>
              <a:t>smcbride@sbctc.edu</a:t>
            </a:r>
            <a:endParaRPr lang="en-US" sz="1600">
              <a:latin typeface="Franklin Gothic Book"/>
            </a:endParaRPr>
          </a:p>
          <a:p>
            <a:pPr marL="0" indent="0">
              <a:buNone/>
            </a:pPr>
            <a:endParaRPr lang="en-US" sz="1600" b="1">
              <a:latin typeface="Franklin Gothic Book"/>
            </a:endParaRPr>
          </a:p>
          <a:p>
            <a:pPr marL="0" indent="0">
              <a:buNone/>
            </a:pPr>
            <a:r>
              <a:rPr lang="en-US" sz="1600" b="1">
                <a:latin typeface="Franklin Gothic Book"/>
              </a:rPr>
              <a:t>Programs</a:t>
            </a:r>
            <a:r>
              <a:rPr lang="en-US" sz="1600">
                <a:latin typeface="Franklin Gothic Book"/>
              </a:rPr>
              <a:t>:</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20</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734857242"/>
              </p:ext>
            </p:extLst>
          </p:nvPr>
        </p:nvGraphicFramePr>
        <p:xfrm>
          <a:off x="681987" y="4901096"/>
          <a:ext cx="8046720" cy="146304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b="0">
                          <a:solidFill>
                            <a:srgbClr val="003764"/>
                          </a:solidFill>
                          <a:latin typeface="+mn-lt"/>
                        </a:rPr>
                        <a:t>Allied Health </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b="0">
                          <a:solidFill>
                            <a:srgbClr val="003764"/>
                          </a:solidFill>
                          <a:latin typeface="Franklin Gothic Book"/>
                        </a:rPr>
                        <a:t> </a:t>
                      </a:r>
                      <a:r>
                        <a:rPr lang="en-US" sz="1400" b="0">
                          <a:solidFill>
                            <a:srgbClr val="003764"/>
                          </a:solidFill>
                          <a:latin typeface="+mn-lt"/>
                        </a:rPr>
                        <a:t>Cybersecurity </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201771501"/>
                  </a:ext>
                </a:extLst>
              </a:tr>
              <a:tr h="365760">
                <a:tc>
                  <a:txBody>
                    <a:bodyPr/>
                    <a:lstStyle/>
                    <a:p>
                      <a:pPr marL="257175" indent="-257175"/>
                      <a:r>
                        <a:rPr lang="en-US" sz="1400">
                          <a:solidFill>
                            <a:srgbClr val="003764"/>
                          </a:solidFill>
                          <a:latin typeface="Franklin Gothic Book"/>
                        </a:rPr>
                        <a:t>Early Achievers Grant (EAG)</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indent="-257175"/>
                      <a:r>
                        <a:rPr lang="en-US" sz="1400">
                          <a:solidFill>
                            <a:srgbClr val="003764"/>
                          </a:solidFill>
                          <a:latin typeface="Franklin Gothic Book"/>
                        </a:rPr>
                        <a:t>Early Learning/Parenting Education</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b="0">
                          <a:solidFill>
                            <a:srgbClr val="003764"/>
                          </a:solidFill>
                          <a:latin typeface="+mn-lt"/>
                        </a:rPr>
                        <a:t>Hospital Employees Education &amp; Training (HEET)</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257175" indent="-257175"/>
                      <a:r>
                        <a:rPr lang="en-US" sz="1400" b="0">
                          <a:solidFill>
                            <a:srgbClr val="003764"/>
                          </a:solidFill>
                          <a:latin typeface="+mn-lt"/>
                        </a:rPr>
                        <a:t>Nursing Expansion </a:t>
                      </a:r>
                      <a:endParaRPr lang="en-US" sz="1400">
                        <a:solidFill>
                          <a:srgbClr val="003764"/>
                        </a:solidFill>
                        <a:latin typeface="Franklin Gothic Book"/>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3085842"/>
                  </a:ext>
                </a:extLst>
              </a:tr>
              <a:tr h="365760">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a:solidFill>
                            <a:srgbClr val="003764"/>
                          </a:solidFill>
                          <a:latin typeface="+mn-lt"/>
                        </a:rPr>
                        <a:t>Worker Retraining (WRT)</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endParaRPr lang="en-US" sz="1400" b="0">
                        <a:solidFill>
                          <a:srgbClr val="003764"/>
                        </a:solidFill>
                        <a:latin typeface="+mn-lt"/>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916950388"/>
                  </a:ext>
                </a:extLst>
              </a:tr>
            </a:tbl>
          </a:graphicData>
        </a:graphic>
      </p:graphicFrame>
    </p:spTree>
    <p:extLst>
      <p:ext uri="{BB962C8B-B14F-4D97-AF65-F5344CB8AC3E}">
        <p14:creationId xmlns:p14="http://schemas.microsoft.com/office/powerpoint/2010/main" val="116592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25922" y="1221802"/>
            <a:ext cx="8336975" cy="797070"/>
          </a:xfrm>
        </p:spPr>
        <p:txBody>
          <a:bodyPr lIns="91440" tIns="45720" rIns="91440" bIns="45720" anchor="t"/>
          <a:lstStyle/>
          <a:p>
            <a:r>
              <a:rPr lang="en-US">
                <a:ea typeface="+mj-lt"/>
                <a:cs typeface="+mj-lt"/>
              </a:rPr>
              <a:t>Funding &amp; Program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285291" y="1844557"/>
            <a:ext cx="8862388" cy="4268867"/>
          </a:xfrm>
        </p:spPr>
        <p:txBody>
          <a:bodyPr lIns="91440" tIns="45720" rIns="91440" bIns="45720" anchor="t"/>
          <a:lstStyle/>
          <a:p>
            <a:r>
              <a:rPr lang="en-US" sz="2000" b="1">
                <a:ea typeface="+mn-lt"/>
                <a:cs typeface="+mn-lt"/>
              </a:rPr>
              <a:t>Worker Retraining </a:t>
            </a:r>
          </a:p>
          <a:p>
            <a:pPr lvl="1">
              <a:buFont typeface="Courier New" panose="020B0604020202020204" pitchFamily="34" charset="0"/>
              <a:buChar char="o"/>
            </a:pPr>
            <a:r>
              <a:rPr lang="en-US" sz="1600">
                <a:ea typeface="+mn-lt"/>
                <a:cs typeface="+mn-lt"/>
              </a:rPr>
              <a:t>Quarter to quarter (Winter 2025 to Winter 2026) WRT enrollment is up, but growth has slowed</a:t>
            </a:r>
          </a:p>
          <a:p>
            <a:pPr lvl="2">
              <a:buFont typeface="Wingdings" panose="020B0604020202020204" pitchFamily="34" charset="0"/>
              <a:buChar char="§"/>
            </a:pPr>
            <a:r>
              <a:rPr lang="en-US" sz="1200">
                <a:ea typeface="+mn-lt"/>
                <a:cs typeface="+mn-lt"/>
              </a:rPr>
              <a:t>Headcount up by 1.8%, compared to 4.7% increase Fall to Fall. </a:t>
            </a:r>
          </a:p>
          <a:p>
            <a:pPr lvl="2">
              <a:buFont typeface="Wingdings" panose="020B0604020202020204" pitchFamily="34" charset="0"/>
              <a:buChar char="§"/>
            </a:pPr>
            <a:r>
              <a:rPr lang="en-US" sz="1200">
                <a:ea typeface="+mn-lt"/>
                <a:cs typeface="+mn-lt"/>
              </a:rPr>
              <a:t>FTES up by 2.6%, compared to 4.3%</a:t>
            </a:r>
          </a:p>
          <a:p>
            <a:pPr lvl="2">
              <a:buFont typeface="Wingdings" panose="020B0604020202020204" pitchFamily="34" charset="0"/>
              <a:buChar char="§"/>
            </a:pPr>
            <a:r>
              <a:rPr lang="en-US" sz="1200">
                <a:ea typeface="+mn-lt"/>
                <a:cs typeface="+mn-lt"/>
              </a:rPr>
              <a:t>Growth continues to be uneven college to college; no obvious geographic or institutional patters are present</a:t>
            </a:r>
            <a:endParaRPr lang="en-US"/>
          </a:p>
          <a:p>
            <a:pPr lvl="2">
              <a:buFont typeface="Wingdings" panose="020B0604020202020204" pitchFamily="34" charset="0"/>
              <a:buChar char="§"/>
            </a:pPr>
            <a:r>
              <a:rPr lang="en-US" sz="1200">
                <a:ea typeface="+mn-lt"/>
                <a:cs typeface="+mn-lt"/>
              </a:rPr>
              <a:t>Detailed layoff notice information is available via the </a:t>
            </a:r>
            <a:r>
              <a:rPr lang="en-US" sz="1200">
                <a:ea typeface="+mn-lt"/>
                <a:cs typeface="+mn-lt"/>
                <a:hlinkClick r:id="rId2"/>
              </a:rPr>
              <a:t>Employment Security Department</a:t>
            </a:r>
            <a:r>
              <a:rPr lang="en-US" sz="1200">
                <a:ea typeface="+mn-lt"/>
                <a:cs typeface="+mn-lt"/>
              </a:rPr>
              <a:t> </a:t>
            </a:r>
          </a:p>
          <a:p>
            <a:pPr lvl="2">
              <a:buFont typeface="Wingdings" panose="020B0604020202020204" pitchFamily="34" charset="0"/>
              <a:buChar char="§"/>
            </a:pPr>
            <a:endParaRPr lang="en-US" sz="1200">
              <a:ea typeface="+mn-lt"/>
              <a:cs typeface="+mn-lt"/>
            </a:endParaRPr>
          </a:p>
          <a:p>
            <a:pPr lvl="1">
              <a:buFont typeface="Courier New" panose="020B0604020202020204" pitchFamily="34" charset="0"/>
              <a:buChar char="o"/>
            </a:pPr>
            <a:r>
              <a:rPr lang="en-US" sz="1600">
                <a:ea typeface="+mn-lt"/>
                <a:cs typeface="+mn-lt"/>
              </a:rPr>
              <a:t>WRT will join the 2026 Annual Forum on June 1-3, 2026 at the Hotel Murano in Tacoma, WA.</a:t>
            </a:r>
            <a:endParaRPr lang="en-US" sz="1600">
              <a:latin typeface="Franklin Gothic Book"/>
              <a:ea typeface="+mn-lt"/>
              <a:cs typeface="Arial"/>
            </a:endParaRPr>
          </a:p>
          <a:p>
            <a:pPr marL="457200" lvl="1" indent="0">
              <a:buNone/>
            </a:pPr>
            <a:endParaRPr lang="en-US" sz="1600">
              <a:ea typeface="+mn-lt"/>
              <a:cs typeface="+mn-lt"/>
            </a:endParaRPr>
          </a:p>
          <a:p>
            <a:r>
              <a:rPr lang="en-US" sz="2000" b="1">
                <a:ea typeface="+mn-lt"/>
                <a:cs typeface="+mn-lt"/>
              </a:rPr>
              <a:t>Early Achievers </a:t>
            </a:r>
            <a:endParaRPr lang="en-US" sz="2000" b="1"/>
          </a:p>
          <a:p>
            <a:pPr lvl="1">
              <a:buFont typeface="Courier New" panose="020B0604020202020204" pitchFamily="34" charset="0"/>
              <a:buChar char="o"/>
            </a:pPr>
            <a:r>
              <a:rPr lang="en-US" sz="1600">
                <a:ea typeface="+mn-lt"/>
                <a:cs typeface="+mn-lt"/>
              </a:rPr>
              <a:t>Amount of FTES colleges requested is comparable to the previous year. </a:t>
            </a:r>
          </a:p>
          <a:p>
            <a:pPr lvl="1">
              <a:buFont typeface="Courier New" panose="020B0604020202020204" pitchFamily="34" charset="0"/>
              <a:buChar char="o"/>
            </a:pPr>
            <a:r>
              <a:rPr lang="en-US" sz="1600">
                <a:ea typeface="+mn-lt"/>
                <a:cs typeface="+mn-lt"/>
              </a:rPr>
              <a:t>We anticipate FY27 funding to be at the FY26 level, but no confirmed amount yet as of 4/15.</a:t>
            </a:r>
            <a:endParaRPr lang="en-US">
              <a:ea typeface="+mn-lt"/>
              <a:cs typeface="+mn-lt"/>
            </a:endParaRPr>
          </a:p>
          <a:p>
            <a:pPr lvl="1">
              <a:buFont typeface="Courier New" panose="020B0604020202020204" pitchFamily="34" charset="0"/>
              <a:buChar char="o"/>
            </a:pPr>
            <a:r>
              <a:rPr lang="en-US" sz="1600"/>
              <a:t>Deadline for childcare providers to meet employment qualifications was extended to 2030 during the 2025 Legislative Session. </a:t>
            </a:r>
          </a:p>
          <a:p>
            <a:pPr marL="457200" lvl="1" indent="0">
              <a:buNone/>
            </a:pPr>
            <a:endParaRPr lang="en-US" sz="1600"/>
          </a:p>
          <a:p>
            <a:pPr marL="457200" lvl="1" indent="0">
              <a:buNone/>
            </a:pPr>
            <a:endParaRPr lang="en-US" sz="1600">
              <a:ea typeface="+mn-lt"/>
              <a:cs typeface="+mn-lt"/>
            </a:endParaRPr>
          </a:p>
          <a:p>
            <a:pPr marL="457200" lvl="1" indent="0">
              <a:buNone/>
            </a:pPr>
            <a:endParaRPr lang="en-US" sz="1600">
              <a:ea typeface="+mn-lt"/>
              <a:cs typeface="+mn-lt"/>
            </a:endParaRPr>
          </a:p>
          <a:p>
            <a:pPr lvl="1">
              <a:buFont typeface="Courier New" panose="020B0604020202020204" pitchFamily="34" charset="0"/>
              <a:buChar char="o"/>
            </a:pPr>
            <a:endParaRPr lang="en-US" sz="1600">
              <a:ea typeface="+mn-lt"/>
              <a:cs typeface="+mn-lt"/>
            </a:endParaRPr>
          </a:p>
          <a:p>
            <a:pPr marL="457200" lvl="1" indent="0">
              <a:buNone/>
            </a:pPr>
            <a:endParaRPr lang="en-US" sz="12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21</a:t>
            </a:fld>
            <a:endParaRPr lang="en-US"/>
          </a:p>
        </p:txBody>
      </p:sp>
    </p:spTree>
    <p:extLst>
      <p:ext uri="{BB962C8B-B14F-4D97-AF65-F5344CB8AC3E}">
        <p14:creationId xmlns:p14="http://schemas.microsoft.com/office/powerpoint/2010/main" val="3409449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91440" tIns="45720" rIns="91440" bIns="45720" anchor="t"/>
          <a:lstStyle/>
          <a:p>
            <a:r>
              <a:rPr lang="en-US" sz="3200" b="1">
                <a:latin typeface="Franklin Gothic Book"/>
              </a:rPr>
              <a:t>Student support Programs</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sz="half" idx="1"/>
          </p:nvPr>
        </p:nvSpPr>
        <p:spPr>
          <a:xfrm>
            <a:off x="451315" y="2170265"/>
            <a:ext cx="7953754" cy="4343137"/>
          </a:xfrm>
        </p:spPr>
        <p:txBody>
          <a:bodyPr lIns="91440" tIns="45720" rIns="91440" bIns="45720" anchor="t"/>
          <a:lstStyle/>
          <a:p>
            <a:pPr marL="0" indent="0">
              <a:buNone/>
            </a:pPr>
            <a:r>
              <a:rPr lang="en-US" sz="2000" b="1">
                <a:latin typeface="Franklin Gothic Book"/>
              </a:rPr>
              <a:t>Core Student Supports Team:</a:t>
            </a:r>
          </a:p>
          <a:p>
            <a:r>
              <a:rPr lang="en-US" sz="2000">
                <a:latin typeface="Franklin Gothic Book"/>
              </a:rPr>
              <a:t>Jennifer Dellinger, </a:t>
            </a:r>
            <a:r>
              <a:rPr lang="en-US" sz="2000"/>
              <a:t>Policy Associate, </a:t>
            </a:r>
            <a:r>
              <a:rPr lang="en-US" sz="2000">
                <a:hlinkClick r:id="rId2"/>
              </a:rPr>
              <a:t>jdellinger@sbctc.edu</a:t>
            </a:r>
            <a:r>
              <a:rPr lang="en-US" sz="2000"/>
              <a:t> </a:t>
            </a:r>
            <a:endParaRPr lang="en-US" sz="2000">
              <a:latin typeface="Franklin Gothic Book"/>
            </a:endParaRPr>
          </a:p>
          <a:p>
            <a:r>
              <a:rPr lang="en-US" sz="2000">
                <a:latin typeface="Franklin Gothic Book"/>
              </a:rPr>
              <a:t>Vacant, </a:t>
            </a:r>
            <a:r>
              <a:rPr lang="en-US" sz="2000"/>
              <a:t>Program Administrator, (WorkFirst)</a:t>
            </a:r>
            <a:endParaRPr lang="en-US" sz="2000">
              <a:latin typeface="Franklin Gothic Book"/>
            </a:endParaRPr>
          </a:p>
          <a:p>
            <a:r>
              <a:rPr lang="en-US" sz="2000"/>
              <a:t>Sheila Acosta, Program Administrator, </a:t>
            </a:r>
            <a:r>
              <a:rPr lang="en-US" sz="2000">
                <a:hlinkClick r:id="rId3"/>
              </a:rPr>
              <a:t>sacosta@sbctc.edu</a:t>
            </a:r>
            <a:r>
              <a:rPr lang="en-US" sz="2000"/>
              <a:t> </a:t>
            </a:r>
            <a:endParaRPr lang="en-US" sz="2000">
              <a:latin typeface="Franklin Gothic Book"/>
            </a:endParaRPr>
          </a:p>
          <a:p>
            <a:r>
              <a:rPr lang="en-US" sz="2000"/>
              <a:t>Dylan Jilek, Integrations Coordinator, </a:t>
            </a:r>
            <a:r>
              <a:rPr lang="en-US" sz="2000">
                <a:hlinkClick r:id="rId4"/>
              </a:rPr>
              <a:t>djilek@sbctc.edu</a:t>
            </a:r>
            <a:r>
              <a:rPr lang="en-US" sz="2000"/>
              <a:t> </a:t>
            </a:r>
            <a:endParaRPr lang="en-US" sz="2000">
              <a:latin typeface="Franklin Gothic Book"/>
            </a:endParaRPr>
          </a:p>
          <a:p>
            <a:r>
              <a:rPr lang="en-US" sz="2000"/>
              <a:t>Rebecca Kay, Relationship &amp; Compliance Analyst, </a:t>
            </a:r>
            <a:r>
              <a:rPr lang="en-US" sz="2000">
                <a:hlinkClick r:id="rId5"/>
              </a:rPr>
              <a:t>rkay@sbctc.edu</a:t>
            </a:r>
            <a:r>
              <a:rPr lang="en-US" sz="2000"/>
              <a:t> </a:t>
            </a:r>
          </a:p>
          <a:p>
            <a:endParaRPr lang="en-US" sz="2000">
              <a:latin typeface="Franklin Gothic Book"/>
            </a:endParaRPr>
          </a:p>
          <a:p>
            <a:pPr marL="0" indent="0">
              <a:buNone/>
            </a:pPr>
            <a:r>
              <a:rPr lang="en-US" sz="2000" b="1">
                <a:latin typeface="Franklin Gothic Book"/>
              </a:rPr>
              <a:t>Integrated Student Supports Team: </a:t>
            </a:r>
          </a:p>
          <a:p>
            <a:pPr marL="342900" indent="-342900"/>
            <a:r>
              <a:rPr lang="en-US" sz="2000">
                <a:latin typeface="Franklin Gothic Book"/>
              </a:rPr>
              <a:t>Jessica Perez, Interim Policy Associate, </a:t>
            </a:r>
            <a:r>
              <a:rPr lang="en-US" sz="2000">
                <a:latin typeface="Franklin Gothic Book"/>
                <a:hlinkClick r:id="rId6"/>
              </a:rPr>
              <a:t>jperez@sbctc.edu</a:t>
            </a:r>
            <a:endParaRPr lang="en-US" sz="2000">
              <a:latin typeface="Franklin Gothic Book"/>
            </a:endParaRPr>
          </a:p>
          <a:p>
            <a:pPr marL="342900" indent="-342900"/>
            <a:r>
              <a:rPr lang="en-US" sz="2000">
                <a:latin typeface="Franklin Gothic Book"/>
              </a:rPr>
              <a:t>Christine McMullen, Policy Associate, </a:t>
            </a:r>
            <a:r>
              <a:rPr lang="en-US" sz="2000">
                <a:latin typeface="Franklin Gothic Book"/>
                <a:hlinkClick r:id="rId7"/>
              </a:rPr>
              <a:t>cmcmullen@sbctc.edu</a:t>
            </a:r>
            <a:endParaRPr lang="en-US" sz="2000">
              <a:latin typeface="Franklin Gothic Book"/>
            </a:endParaRPr>
          </a:p>
          <a:p>
            <a:pPr marL="342900" indent="-342900"/>
            <a:r>
              <a:rPr lang="en-US" sz="2000">
                <a:latin typeface="Franklin Gothic Book"/>
              </a:rPr>
              <a:t>Laura Coghlan, Program Administrator, </a:t>
            </a:r>
            <a:r>
              <a:rPr lang="en-US" sz="2000">
                <a:latin typeface="Franklin Gothic Book"/>
                <a:hlinkClick r:id="rId8"/>
              </a:rPr>
              <a:t>lcoghlan@sbctc.edu</a:t>
            </a:r>
            <a:r>
              <a:rPr lang="en-US" sz="2000">
                <a:latin typeface="Franklin Gothic Book"/>
              </a:rPr>
              <a:t> </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22</a:t>
            </a:fld>
            <a:endParaRPr lang="en-US"/>
          </a:p>
        </p:txBody>
      </p:sp>
    </p:spTree>
    <p:extLst>
      <p:ext uri="{BB962C8B-B14F-4D97-AF65-F5344CB8AC3E}">
        <p14:creationId xmlns:p14="http://schemas.microsoft.com/office/powerpoint/2010/main" val="1340585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943E-AA06-CA05-E67B-C313D62A41A6}"/>
              </a:ext>
            </a:extLst>
          </p:cNvPr>
          <p:cNvSpPr>
            <a:spLocks noGrp="1"/>
          </p:cNvSpPr>
          <p:nvPr>
            <p:ph type="title"/>
          </p:nvPr>
        </p:nvSpPr>
        <p:spPr>
          <a:xfrm>
            <a:off x="536860" y="1442932"/>
            <a:ext cx="8336975" cy="797070"/>
          </a:xfrm>
        </p:spPr>
        <p:txBody>
          <a:bodyPr lIns="91440" tIns="45720" rIns="91440" bIns="45720" anchor="t"/>
          <a:lstStyle/>
          <a:p>
            <a:r>
              <a:rPr lang="en-US"/>
              <a:t>Programs &amp; Grant Updates</a:t>
            </a:r>
          </a:p>
        </p:txBody>
      </p:sp>
      <p:sp>
        <p:nvSpPr>
          <p:cNvPr id="3" name="Content Placeholder 2">
            <a:extLst>
              <a:ext uri="{FF2B5EF4-FFF2-40B4-BE49-F238E27FC236}">
                <a16:creationId xmlns:a16="http://schemas.microsoft.com/office/drawing/2014/main" id="{1A39A0F2-5C6A-BB2D-FF88-A4FA41406BA6}"/>
              </a:ext>
            </a:extLst>
          </p:cNvPr>
          <p:cNvSpPr>
            <a:spLocks noGrp="1"/>
          </p:cNvSpPr>
          <p:nvPr>
            <p:ph idx="1"/>
          </p:nvPr>
        </p:nvSpPr>
        <p:spPr>
          <a:xfrm>
            <a:off x="536860" y="2240916"/>
            <a:ext cx="8336975" cy="4353906"/>
          </a:xfrm>
        </p:spPr>
        <p:txBody>
          <a:bodyPr lIns="91440" tIns="45720" rIns="91440" bIns="45720" anchor="t"/>
          <a:lstStyle/>
          <a:p>
            <a:pPr marL="0" indent="0">
              <a:buNone/>
            </a:pPr>
            <a:r>
              <a:rPr lang="en-US" b="1"/>
              <a:t>Postsecondary Student Basic Needs</a:t>
            </a:r>
          </a:p>
          <a:p>
            <a:r>
              <a:rPr lang="en-US" sz="2000"/>
              <a:t>Benefits Navigation</a:t>
            </a:r>
          </a:p>
          <a:p>
            <a:pPr lvl="1">
              <a:buFont typeface="Courier New" panose="020B0604020202020204" pitchFamily="34" charset="0"/>
              <a:buChar char="o"/>
            </a:pPr>
            <a:r>
              <a:rPr lang="en-US" sz="1600">
                <a:hlinkClick r:id="rId3"/>
              </a:rPr>
              <a:t>2025 Legislative Report</a:t>
            </a:r>
          </a:p>
          <a:p>
            <a:pPr lvl="1">
              <a:buFont typeface="Courier New" panose="020B0604020202020204" pitchFamily="34" charset="0"/>
              <a:buChar char="o"/>
            </a:pPr>
            <a:r>
              <a:rPr lang="en-US" sz="1600"/>
              <a:t>2024-2025 Navigational Services Data</a:t>
            </a:r>
            <a:endParaRPr lang="en-US"/>
          </a:p>
          <a:p>
            <a:pPr lvl="2">
              <a:buFont typeface="Wingdings" panose="020B0604020202020204" pitchFamily="34" charset="0"/>
              <a:buChar char="§"/>
            </a:pPr>
            <a:r>
              <a:rPr lang="en-US" sz="1400"/>
              <a:t>Over 94,000 students served</a:t>
            </a:r>
          </a:p>
          <a:p>
            <a:pPr lvl="2">
              <a:buFont typeface="Wingdings" panose="020B0604020202020204" pitchFamily="34" charset="0"/>
              <a:buChar char="§"/>
            </a:pPr>
            <a:r>
              <a:rPr lang="en-US" sz="1400"/>
              <a:t>100,000 in referrals made to college and community</a:t>
            </a:r>
          </a:p>
          <a:p>
            <a:pPr lvl="2">
              <a:buFont typeface="Wingdings" panose="020B0604020202020204" pitchFamily="34" charset="0"/>
              <a:buChar char="§"/>
            </a:pPr>
            <a:r>
              <a:rPr lang="en-US" sz="1400"/>
              <a:t>Food support being the highest need</a:t>
            </a:r>
          </a:p>
          <a:p>
            <a:r>
              <a:rPr lang="en-US" sz="2000"/>
              <a:t>Free/Reduced-Price Meal Pilot Program</a:t>
            </a:r>
          </a:p>
          <a:p>
            <a:pPr lvl="1" indent="-285750">
              <a:buFont typeface="Courier New" panose="020B0604020202020204" pitchFamily="34" charset="0"/>
              <a:buChar char="o"/>
            </a:pPr>
            <a:r>
              <a:rPr lang="en-US" sz="1600"/>
              <a:t>2024-2025 Data available end of January 2026</a:t>
            </a:r>
          </a:p>
          <a:p>
            <a:pPr lvl="1" indent="-285750">
              <a:buFont typeface="Courier New" panose="020B0604020202020204" pitchFamily="34" charset="0"/>
              <a:buChar char="o"/>
            </a:pPr>
            <a:r>
              <a:rPr lang="en-US" sz="1600"/>
              <a:t>Focus on closing out the pilot program to include:</a:t>
            </a:r>
          </a:p>
          <a:p>
            <a:pPr lvl="2">
              <a:buFont typeface="Wingdings" panose="020B0604020202020204" pitchFamily="34" charset="0"/>
              <a:buChar char="§"/>
            </a:pPr>
            <a:r>
              <a:rPr lang="en-US" sz="1400"/>
              <a:t>Communications to colleges, students, and community</a:t>
            </a:r>
          </a:p>
          <a:p>
            <a:pPr lvl="2">
              <a:buFont typeface="Wingdings" panose="020B0604020202020204" pitchFamily="34" charset="0"/>
              <a:buChar char="§"/>
            </a:pPr>
            <a:r>
              <a:rPr lang="en-US" sz="1400"/>
              <a:t>Supporting pilot colleges in collecting the final round of data for Y3</a:t>
            </a:r>
          </a:p>
          <a:p>
            <a:pPr lvl="2">
              <a:buFont typeface="Wingdings" panose="020B0604020202020204" pitchFamily="34" charset="0"/>
              <a:buChar char="§"/>
            </a:pPr>
            <a:r>
              <a:rPr lang="en-US" sz="1400"/>
              <a:t>Identifying the readiness of current pilot colleges to explore a deeper dive into proactive food approaches</a:t>
            </a:r>
          </a:p>
          <a:p>
            <a:pPr lvl="2">
              <a:buFont typeface="Wingdings" panose="020B0604020202020204" pitchFamily="34" charset="0"/>
              <a:buChar char="§"/>
            </a:pPr>
            <a:r>
              <a:rPr lang="en-US" sz="1400"/>
              <a:t>Developing legislative briefs for food advocacy during 2026/27 legislative sessions</a:t>
            </a:r>
          </a:p>
          <a:p>
            <a:pPr lvl="2">
              <a:buFont typeface="Wingdings" panose="020B0604020202020204" pitchFamily="34" charset="0"/>
              <a:buChar char="§"/>
            </a:pPr>
            <a:endParaRPr lang="en-US" sz="1200"/>
          </a:p>
        </p:txBody>
      </p:sp>
      <p:sp>
        <p:nvSpPr>
          <p:cNvPr id="4" name="Slide Number Placeholder 3">
            <a:extLst>
              <a:ext uri="{FF2B5EF4-FFF2-40B4-BE49-F238E27FC236}">
                <a16:creationId xmlns:a16="http://schemas.microsoft.com/office/drawing/2014/main" id="{046188A5-7036-94C1-CADD-BEFF7B455091}"/>
              </a:ext>
            </a:extLst>
          </p:cNvPr>
          <p:cNvSpPr>
            <a:spLocks noGrp="1"/>
          </p:cNvSpPr>
          <p:nvPr>
            <p:ph type="sldNum" sz="quarter" idx="12"/>
          </p:nvPr>
        </p:nvSpPr>
        <p:spPr/>
        <p:txBody>
          <a:bodyPr/>
          <a:lstStyle/>
          <a:p>
            <a:fld id="{DEE5BC03-7CE3-4FE3-BC0A-0ACCA8AC1F24}" type="slidenum">
              <a:rPr lang="en-US" smtClean="0"/>
              <a:pPr/>
              <a:t>23</a:t>
            </a:fld>
            <a:endParaRPr lang="en-US"/>
          </a:p>
        </p:txBody>
      </p:sp>
    </p:spTree>
    <p:extLst>
      <p:ext uri="{BB962C8B-B14F-4D97-AF65-F5344CB8AC3E}">
        <p14:creationId xmlns:p14="http://schemas.microsoft.com/office/powerpoint/2010/main" val="271694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C24B9-3A7D-8AC1-C909-9BA306126814}"/>
              </a:ext>
            </a:extLst>
          </p:cNvPr>
          <p:cNvSpPr>
            <a:spLocks noGrp="1"/>
          </p:cNvSpPr>
          <p:nvPr>
            <p:ph type="title"/>
          </p:nvPr>
        </p:nvSpPr>
        <p:spPr>
          <a:xfrm>
            <a:off x="536860" y="1319239"/>
            <a:ext cx="8336975" cy="797070"/>
          </a:xfrm>
        </p:spPr>
        <p:txBody>
          <a:bodyPr lIns="91440" tIns="45720" rIns="91440" bIns="45720" anchor="t"/>
          <a:lstStyle/>
          <a:p>
            <a:r>
              <a:rPr lang="en-US" sz="3600"/>
              <a:t>Program &amp; Grant Updates</a:t>
            </a:r>
            <a:endParaRPr lang="en-US"/>
          </a:p>
        </p:txBody>
      </p:sp>
      <p:sp>
        <p:nvSpPr>
          <p:cNvPr id="3" name="Content Placeholder 2">
            <a:extLst>
              <a:ext uri="{FF2B5EF4-FFF2-40B4-BE49-F238E27FC236}">
                <a16:creationId xmlns:a16="http://schemas.microsoft.com/office/drawing/2014/main" id="{1405428C-371A-5CF6-B584-B154EE2CFF94}"/>
              </a:ext>
            </a:extLst>
          </p:cNvPr>
          <p:cNvSpPr>
            <a:spLocks noGrp="1"/>
          </p:cNvSpPr>
          <p:nvPr>
            <p:ph idx="1"/>
          </p:nvPr>
        </p:nvSpPr>
        <p:spPr>
          <a:xfrm>
            <a:off x="536860" y="1901331"/>
            <a:ext cx="8326489" cy="4574970"/>
          </a:xfrm>
        </p:spPr>
        <p:txBody>
          <a:bodyPr lIns="91440" tIns="45720" rIns="91440" bIns="45720" anchor="t"/>
          <a:lstStyle/>
          <a:p>
            <a:pPr marL="0" indent="0">
              <a:buNone/>
            </a:pPr>
            <a:r>
              <a:rPr lang="en-US" sz="2400" b="1">
                <a:latin typeface="Franklin Gothic Medium"/>
              </a:rPr>
              <a:t>Basic Food Employment &amp; Training (BFET) &amp; WorkFirst Programs</a:t>
            </a:r>
          </a:p>
          <a:p>
            <a:pPr indent="-285750">
              <a:buFont typeface="Arial"/>
              <a:buChar char="•"/>
            </a:pPr>
            <a:r>
              <a:rPr lang="en-US" sz="1800">
                <a:latin typeface="Franklin Gothic Book"/>
              </a:rPr>
              <a:t>Important Dates</a:t>
            </a:r>
          </a:p>
          <a:p>
            <a:pPr lvl="1">
              <a:buFont typeface="Courier New" panose="020B0604020202020204" pitchFamily="34" charset="0"/>
              <a:buChar char="o"/>
            </a:pPr>
            <a:r>
              <a:rPr lang="en-US" sz="1400">
                <a:latin typeface="Franklin Gothic Book"/>
              </a:rPr>
              <a:t>4/30 - BFET Winter Quarter Invoice Due, WorkFirst March Invoice Due</a:t>
            </a:r>
          </a:p>
          <a:p>
            <a:pPr lvl="1">
              <a:buFont typeface="Courier New" panose="020B0604020202020204" pitchFamily="34" charset="0"/>
              <a:buChar char="o"/>
            </a:pPr>
            <a:r>
              <a:rPr lang="en-US" sz="1400">
                <a:latin typeface="Franklin Gothic Book"/>
              </a:rPr>
              <a:t>5/31 - WorkFirst April Invoice Due</a:t>
            </a:r>
          </a:p>
          <a:p>
            <a:pPr indent="-285750">
              <a:buFont typeface="Arial"/>
              <a:buChar char="•"/>
            </a:pPr>
            <a:r>
              <a:rPr lang="en-US" sz="1800">
                <a:latin typeface="Franklin Gothic Book"/>
              </a:rPr>
              <a:t>Fiscal &amp; Program Monitoring (BFET ONLY)</a:t>
            </a:r>
          </a:p>
          <a:p>
            <a:pPr marL="971550" lvl="1" indent="-285750">
              <a:buFont typeface="Courier New"/>
              <a:buChar char="o"/>
            </a:pPr>
            <a:r>
              <a:rPr lang="en-US" sz="1400">
                <a:latin typeface="Franklin Gothic Book"/>
              </a:rPr>
              <a:t>February – July</a:t>
            </a:r>
          </a:p>
          <a:p>
            <a:pPr marL="971550" lvl="1" indent="-285750">
              <a:buFont typeface="Courier New"/>
              <a:buChar char="o"/>
            </a:pPr>
            <a:r>
              <a:rPr lang="en-US" sz="1400">
                <a:latin typeface="Franklin Gothic Book"/>
              </a:rPr>
              <a:t>Reviewing Fall Quarter Invoices and Backup Documentation </a:t>
            </a:r>
          </a:p>
          <a:p>
            <a:pPr indent="0">
              <a:buNone/>
            </a:pPr>
            <a:r>
              <a:rPr lang="en-US" sz="1800">
                <a:latin typeface="Franklin Gothic Book"/>
              </a:rPr>
              <a:t>Program Updates</a:t>
            </a:r>
          </a:p>
          <a:p>
            <a:pPr marL="971550" lvl="1" indent="-285750">
              <a:buFont typeface="Courier New"/>
              <a:buChar char="o"/>
            </a:pPr>
            <a:r>
              <a:rPr lang="en-US" sz="1600" b="1">
                <a:latin typeface="Franklin Gothic Book"/>
              </a:rPr>
              <a:t>BFET Referrals – request for DSHS to develop and provide desk aids, training, support to DSHS staff. </a:t>
            </a:r>
          </a:p>
          <a:p>
            <a:pPr marL="1428750" lvl="2">
              <a:buFont typeface="Wingdings"/>
              <a:buChar char="§"/>
            </a:pPr>
            <a:r>
              <a:rPr lang="en-US" sz="1400">
                <a:latin typeface="Franklin Gothic Book"/>
              </a:rPr>
              <a:t>Update: DSHS has provided 2 state-wide training to eligibility workers and is now focusing in on region 3 (Pierce County) for added training needs. </a:t>
            </a:r>
          </a:p>
          <a:p>
            <a:pPr marL="971550" lvl="1" indent="-285750">
              <a:buFont typeface="Courier New"/>
              <a:buChar char="o"/>
            </a:pPr>
            <a:r>
              <a:rPr lang="en-US" sz="1600" b="1">
                <a:latin typeface="Franklin Gothic Book"/>
              </a:rPr>
              <a:t>BAS an Eligible WorkFirst Activity </a:t>
            </a:r>
          </a:p>
          <a:p>
            <a:pPr marL="1428750" lvl="2">
              <a:buFont typeface="Wingdings"/>
              <a:buChar char="§"/>
            </a:pPr>
            <a:r>
              <a:rPr lang="en-US" sz="1400">
                <a:latin typeface="Franklin Gothic Book"/>
              </a:rPr>
              <a:t>Effective March 20, 2026, BAS programs are now eligible as a part-time (JT) activity for WorkFirst students. This is intended to support student who become WorkFirst eligible after beginning their BAS program. </a:t>
            </a:r>
          </a:p>
          <a:p>
            <a:pPr lvl="1" indent="0">
              <a:buNone/>
            </a:pPr>
            <a:endParaRPr lang="en-US" sz="1600">
              <a:latin typeface="Franklin Gothic Book"/>
            </a:endParaRPr>
          </a:p>
          <a:p>
            <a:pPr marL="514350">
              <a:buFont typeface="Arial"/>
              <a:buChar char="•"/>
            </a:pPr>
            <a:endParaRPr lang="en-US" sz="2000">
              <a:latin typeface="Franklin Gothic Book"/>
            </a:endParaRPr>
          </a:p>
          <a:p>
            <a:pPr indent="0">
              <a:buNone/>
            </a:pPr>
            <a:endParaRPr lang="en-US" sz="2000">
              <a:latin typeface="Franklin Gothic Book"/>
            </a:endParaRPr>
          </a:p>
        </p:txBody>
      </p:sp>
      <p:sp>
        <p:nvSpPr>
          <p:cNvPr id="4" name="Slide Number Placeholder 3">
            <a:extLst>
              <a:ext uri="{FF2B5EF4-FFF2-40B4-BE49-F238E27FC236}">
                <a16:creationId xmlns:a16="http://schemas.microsoft.com/office/drawing/2014/main" id="{54D75D66-A394-41D4-4994-EAD0AB0659E7}"/>
              </a:ext>
            </a:extLst>
          </p:cNvPr>
          <p:cNvSpPr>
            <a:spLocks noGrp="1"/>
          </p:cNvSpPr>
          <p:nvPr>
            <p:ph type="sldNum" sz="quarter" idx="12"/>
          </p:nvPr>
        </p:nvSpPr>
        <p:spPr/>
        <p:txBody>
          <a:bodyPr/>
          <a:lstStyle/>
          <a:p>
            <a:fld id="{DEE5BC03-7CE3-4FE3-BC0A-0ACCA8AC1F24}" type="slidenum">
              <a:rPr lang="en-US" smtClean="0"/>
              <a:pPr/>
              <a:t>24</a:t>
            </a:fld>
            <a:endParaRPr lang="en-US"/>
          </a:p>
        </p:txBody>
      </p:sp>
    </p:spTree>
    <p:extLst>
      <p:ext uri="{BB962C8B-B14F-4D97-AF65-F5344CB8AC3E}">
        <p14:creationId xmlns:p14="http://schemas.microsoft.com/office/powerpoint/2010/main" val="2040334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14B4B-794F-7DE5-778B-2EF625FC5E66}"/>
              </a:ext>
            </a:extLst>
          </p:cNvPr>
          <p:cNvSpPr>
            <a:spLocks noGrp="1"/>
          </p:cNvSpPr>
          <p:nvPr>
            <p:ph type="title"/>
          </p:nvPr>
        </p:nvSpPr>
        <p:spPr/>
        <p:txBody>
          <a:bodyPr lIns="91440" tIns="45720" rIns="91440" bIns="45720" anchor="t"/>
          <a:lstStyle/>
          <a:p>
            <a:r>
              <a:rPr lang="en-US"/>
              <a:t>Program &amp; Grant updates</a:t>
            </a:r>
          </a:p>
        </p:txBody>
      </p:sp>
      <p:sp>
        <p:nvSpPr>
          <p:cNvPr id="3" name="Content Placeholder 2">
            <a:extLst>
              <a:ext uri="{FF2B5EF4-FFF2-40B4-BE49-F238E27FC236}">
                <a16:creationId xmlns:a16="http://schemas.microsoft.com/office/drawing/2014/main" id="{403595D2-7991-11E7-A7FD-6FB20B98C882}"/>
              </a:ext>
            </a:extLst>
          </p:cNvPr>
          <p:cNvSpPr>
            <a:spLocks noGrp="1"/>
          </p:cNvSpPr>
          <p:nvPr>
            <p:ph idx="1"/>
          </p:nvPr>
        </p:nvSpPr>
        <p:spPr>
          <a:xfrm>
            <a:off x="536860" y="2300137"/>
            <a:ext cx="8336975" cy="3872064"/>
          </a:xfrm>
        </p:spPr>
        <p:txBody>
          <a:bodyPr lIns="91440" tIns="45720" rIns="91440" bIns="45720" anchor="t"/>
          <a:lstStyle/>
          <a:p>
            <a:pPr marL="0" indent="0">
              <a:buNone/>
            </a:pPr>
            <a:r>
              <a:rPr lang="en-US" b="1"/>
              <a:t>Opportunity Grant Program </a:t>
            </a:r>
          </a:p>
          <a:p>
            <a:r>
              <a:rPr lang="en-US" sz="2000"/>
              <a:t>Spring funding survey </a:t>
            </a:r>
          </a:p>
          <a:p>
            <a:pPr lvl="1">
              <a:buFont typeface="Courier New,monospace" panose="020B0604020202020204" pitchFamily="34" charset="0"/>
              <a:buChar char="o"/>
            </a:pPr>
            <a:r>
              <a:rPr lang="en-US" sz="1600"/>
              <a:t>2/19/26 - 3/16/26 </a:t>
            </a:r>
            <a:endParaRPr lang="en-US"/>
          </a:p>
          <a:p>
            <a:r>
              <a:rPr lang="en-US" sz="2000"/>
              <a:t>OG Student Group</a:t>
            </a:r>
          </a:p>
          <a:p>
            <a:pPr lvl="1">
              <a:buFont typeface="Courier New,monospace" panose="020B0604020202020204" pitchFamily="34" charset="0"/>
              <a:buChar char="o"/>
            </a:pPr>
            <a:r>
              <a:rPr lang="en-US" sz="1600"/>
              <a:t>OG student group definition finalized and added to Coding Manual</a:t>
            </a:r>
          </a:p>
          <a:p>
            <a:pPr lvl="1">
              <a:buFont typeface="Courier New,monospace" panose="020B0604020202020204" pitchFamily="34" charset="0"/>
              <a:buChar char="o"/>
            </a:pPr>
            <a:r>
              <a:rPr lang="en-US" sz="1600"/>
              <a:t>Student group coding will go into effect FY2027</a:t>
            </a:r>
          </a:p>
          <a:p>
            <a:pPr lvl="1">
              <a:buFont typeface="Courier New,monospace" panose="020B0604020202020204" pitchFamily="34" charset="0"/>
              <a:buChar char="o"/>
            </a:pPr>
            <a:r>
              <a:rPr lang="en-US" sz="1600"/>
              <a:t>SBCTC will use the student group coding to track OG students</a:t>
            </a:r>
          </a:p>
          <a:p>
            <a:pPr lvl="1">
              <a:buFont typeface="Courier New,monospace" panose="020B0604020202020204" pitchFamily="34" charset="0"/>
              <a:buChar char="o"/>
            </a:pPr>
            <a:r>
              <a:rPr lang="en-US" sz="1600"/>
              <a:t>Standardize queries and reporting</a:t>
            </a:r>
          </a:p>
          <a:p>
            <a:r>
              <a:rPr lang="en-US" sz="2000"/>
              <a:t>OG Engagement and Coordination</a:t>
            </a:r>
          </a:p>
          <a:p>
            <a:pPr lvl="1">
              <a:buFont typeface="Courier New,monospace" panose="020B0604020202020204" pitchFamily="34" charset="0"/>
              <a:buChar char="o"/>
            </a:pPr>
            <a:r>
              <a:rPr lang="en-US" sz="1600"/>
              <a:t>First OG quarterly meeting will be held in Feb 2026</a:t>
            </a:r>
          </a:p>
          <a:p>
            <a:pPr lvl="1">
              <a:buFont typeface="Courier New,monospace" panose="020B0604020202020204" pitchFamily="34" charset="0"/>
              <a:buChar char="o"/>
            </a:pPr>
            <a:r>
              <a:rPr lang="en-US" sz="1600"/>
              <a:t>Focused on bringing together OG administrators across the system to support coordination, information sharing, and consistent implementation</a:t>
            </a:r>
          </a:p>
          <a:p>
            <a:endParaRPr lang="en-US" sz="2000"/>
          </a:p>
        </p:txBody>
      </p:sp>
      <p:sp>
        <p:nvSpPr>
          <p:cNvPr id="4" name="Slide Number Placeholder 3">
            <a:extLst>
              <a:ext uri="{FF2B5EF4-FFF2-40B4-BE49-F238E27FC236}">
                <a16:creationId xmlns:a16="http://schemas.microsoft.com/office/drawing/2014/main" id="{7B4F846C-DCA0-CF3B-C198-C67D716C7869}"/>
              </a:ext>
            </a:extLst>
          </p:cNvPr>
          <p:cNvSpPr>
            <a:spLocks noGrp="1"/>
          </p:cNvSpPr>
          <p:nvPr>
            <p:ph type="sldNum" sz="quarter" idx="12"/>
          </p:nvPr>
        </p:nvSpPr>
        <p:spPr/>
        <p:txBody>
          <a:bodyPr/>
          <a:lstStyle/>
          <a:p>
            <a:fld id="{DEE5BC03-7CE3-4FE3-BC0A-0ACCA8AC1F24}" type="slidenum">
              <a:rPr lang="en-US" smtClean="0"/>
              <a:pPr/>
              <a:t>25</a:t>
            </a:fld>
            <a:endParaRPr lang="en-US"/>
          </a:p>
        </p:txBody>
      </p:sp>
    </p:spTree>
    <p:extLst>
      <p:ext uri="{BB962C8B-B14F-4D97-AF65-F5344CB8AC3E}">
        <p14:creationId xmlns:p14="http://schemas.microsoft.com/office/powerpoint/2010/main" val="2964279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C182-CA70-F7B5-FBA3-FC9CD4574390}"/>
              </a:ext>
            </a:extLst>
          </p:cNvPr>
          <p:cNvSpPr>
            <a:spLocks noGrp="1"/>
          </p:cNvSpPr>
          <p:nvPr>
            <p:ph type="title"/>
          </p:nvPr>
        </p:nvSpPr>
        <p:spPr>
          <a:xfrm>
            <a:off x="526374" y="1466046"/>
            <a:ext cx="8336975" cy="797070"/>
          </a:xfrm>
        </p:spPr>
        <p:txBody>
          <a:bodyPr lIns="91440" tIns="45720" rIns="91440" bIns="45720" anchor="t"/>
          <a:lstStyle/>
          <a:p>
            <a:r>
              <a:rPr lang="en-US" sz="3600"/>
              <a:t>Program &amp; Grant Updates</a:t>
            </a:r>
          </a:p>
        </p:txBody>
      </p:sp>
      <p:sp>
        <p:nvSpPr>
          <p:cNvPr id="3" name="Content Placeholder 2">
            <a:extLst>
              <a:ext uri="{FF2B5EF4-FFF2-40B4-BE49-F238E27FC236}">
                <a16:creationId xmlns:a16="http://schemas.microsoft.com/office/drawing/2014/main" id="{D13D2644-C4F2-6662-929B-D3985B1BFD1E}"/>
              </a:ext>
            </a:extLst>
          </p:cNvPr>
          <p:cNvSpPr>
            <a:spLocks noGrp="1"/>
          </p:cNvSpPr>
          <p:nvPr>
            <p:ph idx="1"/>
          </p:nvPr>
        </p:nvSpPr>
        <p:spPr>
          <a:xfrm>
            <a:off x="527133" y="2142781"/>
            <a:ext cx="8336975" cy="4029420"/>
          </a:xfrm>
        </p:spPr>
        <p:txBody>
          <a:bodyPr lIns="91440" tIns="45720" rIns="91440" bIns="45720" anchor="t"/>
          <a:lstStyle/>
          <a:p>
            <a:pPr marL="0" indent="0">
              <a:buNone/>
            </a:pPr>
            <a:r>
              <a:rPr lang="en-US" sz="2400" b="1">
                <a:latin typeface="Franklin Gothic Medium"/>
              </a:rPr>
              <a:t>Student Emergency Assistance Grants and Supporting Students Experiencing Homelessness Program</a:t>
            </a:r>
            <a:endParaRPr lang="en-US" sz="2400">
              <a:latin typeface="Franklin Gothic Medium"/>
            </a:endParaRPr>
          </a:p>
          <a:p>
            <a:r>
              <a:rPr lang="en-US" sz="2000">
                <a:latin typeface="Franklin Gothic Book"/>
              </a:rPr>
              <a:t>SSEH &amp; SEAG Important Dates</a:t>
            </a:r>
            <a:endParaRPr lang="en-US" sz="2000" b="1">
              <a:latin typeface="Franklin Gothic Book"/>
            </a:endParaRPr>
          </a:p>
          <a:p>
            <a:pPr lvl="1">
              <a:buFont typeface="Courier New" panose="020B0604020202020204" pitchFamily="34" charset="0"/>
              <a:buChar char="o"/>
            </a:pPr>
            <a:r>
              <a:rPr lang="en-US" sz="1600">
                <a:latin typeface="Franklin Gothic Book"/>
              </a:rPr>
              <a:t>3/20 - SSEH &amp; SEAG Funding Application Opens</a:t>
            </a:r>
          </a:p>
          <a:p>
            <a:pPr lvl="1">
              <a:buFont typeface="Courier New" panose="020B0604020202020204" pitchFamily="34" charset="0"/>
              <a:buChar char="o"/>
            </a:pPr>
            <a:r>
              <a:rPr lang="en-US" sz="1600">
                <a:latin typeface="Franklin Gothic Book"/>
              </a:rPr>
              <a:t>4/30 - Quarter 3 SSEH &amp; SEAG Report and Funding Survey Due</a:t>
            </a:r>
          </a:p>
          <a:p>
            <a:pPr lvl="1">
              <a:buFont typeface="Courier New" panose="020B0604020202020204" pitchFamily="34" charset="0"/>
              <a:buChar char="o"/>
            </a:pPr>
            <a:r>
              <a:rPr lang="en-US" sz="1600">
                <a:latin typeface="Franklin Gothic Book"/>
              </a:rPr>
              <a:t>5/4 - SSEH &amp; SEAG Funding Applications Due</a:t>
            </a:r>
          </a:p>
          <a:p>
            <a:r>
              <a:rPr lang="en-US" sz="2000">
                <a:latin typeface="Franklin Gothic Book"/>
              </a:rPr>
              <a:t>Enrollments</a:t>
            </a:r>
          </a:p>
          <a:p>
            <a:pPr lvl="1">
              <a:buFont typeface="Courier New" panose="020B0604020202020204" pitchFamily="34" charset="0"/>
              <a:buChar char="o"/>
            </a:pPr>
            <a:r>
              <a:rPr lang="en-US" sz="1600">
                <a:latin typeface="Franklin Gothic Book"/>
              </a:rPr>
              <a:t>SEAG: Summer 2025 – 876 students (up 37% from prior summer)</a:t>
            </a:r>
          </a:p>
          <a:p>
            <a:pPr lvl="1">
              <a:buFont typeface="Courier New" panose="020B0604020202020204" pitchFamily="34" charset="0"/>
              <a:buChar char="o"/>
            </a:pPr>
            <a:r>
              <a:rPr lang="en-US" sz="1600">
                <a:latin typeface="Franklin Gothic Book"/>
              </a:rPr>
              <a:t>SEAG: Fall 2025 – 1929 students (down 3% from prior fall)</a:t>
            </a:r>
          </a:p>
          <a:p>
            <a:pPr lvl="1">
              <a:buFont typeface="Courier New" panose="020B0604020202020204" pitchFamily="34" charset="0"/>
              <a:buChar char="o"/>
            </a:pPr>
            <a:r>
              <a:rPr lang="en-US" sz="1600">
                <a:latin typeface="Franklin Gothic Book"/>
              </a:rPr>
              <a:t>SSEH: Summer 2025 - 1121 students (up 11% from prior summer)</a:t>
            </a:r>
          </a:p>
          <a:p>
            <a:pPr lvl="1">
              <a:buFont typeface="Courier New" panose="020B0604020202020204" pitchFamily="34" charset="0"/>
              <a:buChar char="o"/>
            </a:pPr>
            <a:r>
              <a:rPr lang="en-US" sz="1600">
                <a:latin typeface="Franklin Gothic Book"/>
              </a:rPr>
              <a:t>SSEH: Fall 2025 - 2524 students (up 5% from prior fall)</a:t>
            </a:r>
          </a:p>
          <a:p>
            <a:r>
              <a:rPr lang="en-US" sz="2000">
                <a:latin typeface="Franklin Gothic Book"/>
                <a:hlinkClick r:id="rId3"/>
              </a:rPr>
              <a:t>SSEH 2025 Legislative Report</a:t>
            </a:r>
            <a:endParaRPr lang="en-US" sz="2000">
              <a:latin typeface="Franklin Gothic Book"/>
            </a:endParaRPr>
          </a:p>
          <a:p>
            <a:endParaRPr lang="en-US" sz="2400" b="1">
              <a:latin typeface="Franklin Gothic Medium"/>
            </a:endParaRPr>
          </a:p>
        </p:txBody>
      </p:sp>
      <p:sp>
        <p:nvSpPr>
          <p:cNvPr id="4" name="Slide Number Placeholder 3">
            <a:extLst>
              <a:ext uri="{FF2B5EF4-FFF2-40B4-BE49-F238E27FC236}">
                <a16:creationId xmlns:a16="http://schemas.microsoft.com/office/drawing/2014/main" id="{C36CEE0B-5C5C-61F6-8512-3AD5822EB84A}"/>
              </a:ext>
            </a:extLst>
          </p:cNvPr>
          <p:cNvSpPr>
            <a:spLocks noGrp="1"/>
          </p:cNvSpPr>
          <p:nvPr>
            <p:ph type="sldNum" sz="quarter" idx="12"/>
          </p:nvPr>
        </p:nvSpPr>
        <p:spPr/>
        <p:txBody>
          <a:bodyPr/>
          <a:lstStyle/>
          <a:p>
            <a:fld id="{DEE5BC03-7CE3-4FE3-BC0A-0ACCA8AC1F24}" type="slidenum">
              <a:rPr lang="en-US" smtClean="0"/>
              <a:pPr/>
              <a:t>26</a:t>
            </a:fld>
            <a:endParaRPr lang="en-US"/>
          </a:p>
        </p:txBody>
      </p:sp>
    </p:spTree>
    <p:extLst>
      <p:ext uri="{BB962C8B-B14F-4D97-AF65-F5344CB8AC3E}">
        <p14:creationId xmlns:p14="http://schemas.microsoft.com/office/powerpoint/2010/main" val="845204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355383"/>
            <a:ext cx="8336975" cy="503067"/>
          </a:xfrm>
        </p:spPr>
        <p:txBody>
          <a:bodyPr/>
          <a:lstStyle/>
          <a:p>
            <a:r>
              <a:rPr lang="en-US" sz="3200" b="1">
                <a:latin typeface="Franklin Gothic Book" panose="020B0503020102020204" pitchFamily="34" charset="0"/>
              </a:rPr>
              <a:t>Industry Demand</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143125"/>
            <a:ext cx="8336975" cy="4408800"/>
          </a:xfrm>
        </p:spPr>
        <p:txBody>
          <a:bodyPr lIns="91440" tIns="45720" rIns="91440" bIns="45720" anchor="t"/>
          <a:lstStyle/>
          <a:p>
            <a:pPr marL="0" indent="0">
              <a:buNone/>
            </a:pPr>
            <a:r>
              <a:rPr lang="en-US" sz="2000" b="1">
                <a:latin typeface="Franklin Gothic Book"/>
              </a:rPr>
              <a:t>Industry Demand: </a:t>
            </a:r>
            <a:r>
              <a:rPr lang="en-US" sz="2000">
                <a:latin typeface="Franklin Gothic Book"/>
              </a:rPr>
              <a:t>Meets the needs of industries, employers, and incumbent workers.</a:t>
            </a:r>
          </a:p>
          <a:p>
            <a:r>
              <a:rPr lang="en-US" sz="2000"/>
              <a:t>Team Members: </a:t>
            </a:r>
          </a:p>
          <a:p>
            <a:pPr lvl="1" fontAlgn="base"/>
            <a:r>
              <a:rPr lang="en-US" sz="2000"/>
              <a:t>Carolyn McKinnon, Policy Associate: </a:t>
            </a:r>
            <a:r>
              <a:rPr lang="en-US" sz="2000" u="sng">
                <a:hlinkClick r:id="rId2"/>
              </a:rPr>
              <a:t>cmckinnon@sbctc.edu</a:t>
            </a:r>
            <a:endParaRPr lang="en-US" sz="2000" u="sng"/>
          </a:p>
          <a:p>
            <a:pPr lvl="1" fontAlgn="base"/>
            <a:r>
              <a:rPr lang="en-US" sz="2000"/>
              <a:t>Vicky Chungtuyco, Interim Program Admin</a:t>
            </a:r>
            <a:r>
              <a:rPr lang="en-US" sz="2000">
                <a:solidFill>
                  <a:schemeClr val="accent6">
                    <a:lumMod val="76000"/>
                  </a:schemeClr>
                </a:solidFill>
              </a:rPr>
              <a:t>.:</a:t>
            </a:r>
            <a:r>
              <a:rPr lang="en-US" sz="2000">
                <a:solidFill>
                  <a:srgbClr val="000000"/>
                </a:solidFill>
              </a:rPr>
              <a:t> </a:t>
            </a:r>
            <a:r>
              <a:rPr lang="en-US" sz="2000">
                <a:hlinkClick r:id="rId3"/>
              </a:rPr>
              <a:t>vchungtuyco@sbctc.edu</a:t>
            </a:r>
            <a:endParaRPr lang="en-US" sz="2000"/>
          </a:p>
          <a:p>
            <a:pPr marL="0" indent="0">
              <a:buNone/>
            </a:pPr>
            <a:r>
              <a:rPr lang="en-US" sz="2000" b="1">
                <a:latin typeface="Franklin Gothic Book"/>
              </a:rPr>
              <a:t>Programs</a:t>
            </a:r>
            <a:r>
              <a:rPr lang="en-US" sz="2000">
                <a:latin typeface="Franklin Gothic Book"/>
              </a:rPr>
              <a:t>:</a:t>
            </a:r>
            <a:endParaRPr lang="en-US" sz="2000"/>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27</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2964727397"/>
              </p:ext>
            </p:extLst>
          </p:nvPr>
        </p:nvGraphicFramePr>
        <p:xfrm>
          <a:off x="681805" y="4348848"/>
          <a:ext cx="8046720" cy="182880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57175" indent="-257175"/>
                      <a:r>
                        <a:rPr lang="en-US" sz="1400" b="0">
                          <a:solidFill>
                            <a:schemeClr val="tx1"/>
                          </a:solidFill>
                          <a:latin typeface="Franklin Gothic Book"/>
                        </a:rPr>
                        <a:t>Job Skills Program (JSP)</a:t>
                      </a:r>
                      <a:endParaRPr lang="en-US" sz="1400" b="0" i="0" u="none" strike="noStrike" noProof="0">
                        <a:solidFill>
                          <a:schemeClr val="tx1"/>
                        </a:solidFill>
                        <a:latin typeface="Franklin Gothic Book"/>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l">
                        <a:lnSpc>
                          <a:spcPct val="100000"/>
                        </a:lnSpc>
                        <a:spcBef>
                          <a:spcPts val="0"/>
                        </a:spcBef>
                        <a:spcAft>
                          <a:spcPts val="0"/>
                        </a:spcAft>
                        <a:buNone/>
                      </a:pPr>
                      <a:r>
                        <a:rPr lang="en-US" sz="1400" b="0" i="0" u="none" strike="noStrike" noProof="0">
                          <a:solidFill>
                            <a:srgbClr val="003764"/>
                          </a:solidFill>
                          <a:latin typeface="Franklin Gothic Book"/>
                        </a:rPr>
                        <a:t>Centers of Excellence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201771501"/>
                  </a:ext>
                </a:extLst>
              </a:tr>
              <a:tr h="365760">
                <a:tc>
                  <a:txBody>
                    <a:bodyPr/>
                    <a:lstStyle/>
                    <a:p>
                      <a:pPr marL="257175" lvl="0" indent="-257175" algn="l">
                        <a:buNone/>
                      </a:pPr>
                      <a:r>
                        <a:rPr lang="en-US" sz="1400" b="0" i="0" u="none" strike="noStrike" kern="1200" noProof="0">
                          <a:solidFill>
                            <a:schemeClr val="tx1"/>
                          </a:solidFill>
                          <a:latin typeface="Franklin Gothic Book"/>
                        </a:rPr>
                        <a:t>Customized Training (CTP)</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lvl="0" indent="-257175" algn="l">
                        <a:buNone/>
                      </a:pPr>
                      <a:r>
                        <a:rPr lang="en-US" sz="1400" b="0" i="0" u="none" strike="noStrike" kern="1200" noProof="0">
                          <a:solidFill>
                            <a:srgbClr val="003764"/>
                          </a:solidFill>
                          <a:latin typeface="Franklin Gothic Book"/>
                        </a:rPr>
                        <a:t>Continuing Education Council (CEC)</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57175" lvl="0" indent="-257175">
                        <a:buNone/>
                      </a:pPr>
                      <a:r>
                        <a:rPr lang="en-US" sz="1400" b="0" i="0" u="none" strike="noStrike" noProof="0">
                          <a:solidFill>
                            <a:schemeClr val="dk1"/>
                          </a:solidFill>
                          <a:latin typeface="Franklin Gothic Book"/>
                        </a:rPr>
                        <a:t>Workforce Development Funds (WDF)</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lvl="0" indent="-257175">
                        <a:buNone/>
                      </a:pPr>
                      <a:r>
                        <a:rPr lang="en-US" sz="1400" b="0" i="0" u="none" strike="noStrike" noProof="0">
                          <a:solidFill>
                            <a:srgbClr val="003764"/>
                          </a:solidFill>
                          <a:latin typeface="Franklin Gothic Book"/>
                        </a:rPr>
                        <a:t>Economic Development</a:t>
                      </a:r>
                      <a:endParaRPr lang="en-US"/>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13085842"/>
                  </a:ext>
                </a:extLst>
              </a:tr>
              <a:tr h="365760">
                <a:tc>
                  <a:txBody>
                    <a:bodyPr/>
                    <a:lstStyle/>
                    <a:p>
                      <a:pPr marL="257175" lvl="0" indent="-257175">
                        <a:buNone/>
                      </a:pPr>
                      <a:r>
                        <a:rPr lang="en-US" sz="1400" b="0" i="0" u="none" strike="noStrike" noProof="0">
                          <a:solidFill>
                            <a:schemeClr val="dk1"/>
                          </a:solidFill>
                          <a:latin typeface="Franklin Gothic Book"/>
                        </a:rPr>
                        <a:t>Invest in Washington</a:t>
                      </a:r>
                      <a:endParaRPr lang="en-US" sz="1400" b="0" i="0" u="none" strike="noStrike" noProof="0">
                        <a:solidFill>
                          <a:srgbClr val="003764"/>
                        </a:solidFill>
                        <a:latin typeface="Franklin Gothic Book"/>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257175" lvl="0" indent="-257175">
                        <a:buNone/>
                      </a:pPr>
                      <a:r>
                        <a:rPr lang="en-US" sz="1400" b="0" i="0" u="none" strike="noStrike" noProof="0">
                          <a:solidFill>
                            <a:srgbClr val="003764"/>
                          </a:solidFill>
                          <a:latin typeface="Franklin Gothic Book"/>
                        </a:rPr>
                        <a:t>Business (AWBI) &amp; Labor (WSLC) Liaisons</a:t>
                      </a:r>
                      <a:endParaRPr lang="en-US"/>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6510291"/>
                  </a:ext>
                </a:extLst>
              </a:tr>
              <a:tr h="365760">
                <a:tc>
                  <a:txBody>
                    <a:bodyPr/>
                    <a:lstStyle/>
                    <a:p>
                      <a:pPr marL="257175" lvl="0" indent="-257175">
                        <a:buNone/>
                      </a:pPr>
                      <a:r>
                        <a:rPr lang="en-US" sz="1400" b="0" i="0" u="none" strike="noStrike" noProof="0">
                          <a:solidFill>
                            <a:schemeClr val="dk1"/>
                          </a:solidFill>
                          <a:latin typeface="Franklin Gothic Book"/>
                        </a:rPr>
                        <a:t>System Noncredit Task Force</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lvl="0" indent="-257175">
                        <a:buNone/>
                      </a:pPr>
                      <a:endParaRPr lang="en-US" sz="1400" b="0" i="0" u="none" strike="noStrike" noProof="0">
                        <a:solidFill>
                          <a:srgbClr val="003764"/>
                        </a:solidFill>
                        <a:latin typeface="Franklin Gothic Book"/>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028969904"/>
                  </a:ext>
                </a:extLst>
              </a:tr>
            </a:tbl>
          </a:graphicData>
        </a:graphic>
      </p:graphicFrame>
    </p:spTree>
    <p:extLst>
      <p:ext uri="{BB962C8B-B14F-4D97-AF65-F5344CB8AC3E}">
        <p14:creationId xmlns:p14="http://schemas.microsoft.com/office/powerpoint/2010/main" val="26939058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715513"/>
            <a:ext cx="8336975" cy="504825"/>
          </a:xfrm>
        </p:spPr>
        <p:txBody>
          <a:bodyPr lIns="91440" tIns="45720" rIns="91440" bIns="45720" anchor="t"/>
          <a:lstStyle/>
          <a:p>
            <a:r>
              <a:rPr lang="en-US">
                <a:ea typeface="+mj-lt"/>
                <a:cs typeface="+mj-lt"/>
              </a:rPr>
              <a:t>Program &amp; funding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6860" y="2371927"/>
            <a:ext cx="8336975" cy="4230529"/>
          </a:xfrm>
        </p:spPr>
        <p:txBody>
          <a:bodyPr lIns="91440" tIns="45720" rIns="91440" bIns="45720" anchor="t"/>
          <a:lstStyle/>
          <a:p>
            <a:pPr marL="0" indent="0">
              <a:buNone/>
            </a:pPr>
            <a:r>
              <a:rPr lang="en-US" sz="2400" b="1">
                <a:ea typeface="+mn-lt"/>
                <a:cs typeface="+mn-lt"/>
              </a:rPr>
              <a:t>Job Skills Program: $1 for $1 matching grant for customized contract training.</a:t>
            </a:r>
          </a:p>
          <a:p>
            <a:pPr marL="0" indent="0">
              <a:buNone/>
            </a:pPr>
            <a:r>
              <a:rPr lang="en-US" sz="1800" b="1">
                <a:ea typeface="+mn-lt"/>
                <a:cs typeface="+mn-lt"/>
              </a:rPr>
              <a:t>FY27</a:t>
            </a:r>
            <a:endParaRPr lang="en-US" sz="1800"/>
          </a:p>
          <a:p>
            <a:r>
              <a:rPr lang="en-US" sz="2000">
                <a:ea typeface="+mn-lt"/>
                <a:cs typeface="+mn-lt"/>
              </a:rPr>
              <a:t>Application opened in OGMS on March 26, 2026.</a:t>
            </a:r>
          </a:p>
          <a:p>
            <a:r>
              <a:rPr lang="en-US" sz="2000">
                <a:ea typeface="+mn-lt"/>
                <a:cs typeface="+mn-lt"/>
              </a:rPr>
              <a:t>Application closes on April 30, 2026.</a:t>
            </a:r>
            <a:endParaRPr lang="en-US" sz="2000"/>
          </a:p>
          <a:p>
            <a:r>
              <a:rPr lang="en-US" sz="2000">
                <a:ea typeface="+mn-lt"/>
                <a:cs typeface="+mn-lt"/>
              </a:rPr>
              <a:t>Expecting annual funding of $7.5 million, with quarterly application rounds until fully awarded.</a:t>
            </a:r>
          </a:p>
          <a:p>
            <a:r>
              <a:rPr lang="en-US" sz="2000"/>
              <a:t>Check program website for resources (guidelines, application webinar recording, Q&amp;A) </a:t>
            </a:r>
            <a:r>
              <a:rPr lang="en-US" sz="2000">
                <a:ea typeface="+mn-lt"/>
                <a:cs typeface="+mn-lt"/>
                <a:hlinkClick r:id="rId2"/>
              </a:rPr>
              <a:t>https://www.sbctc.edu/colleges-staff/grants/job-skills-grant</a:t>
            </a:r>
            <a:r>
              <a:rPr lang="en-US" sz="2000">
                <a:ea typeface="+mn-lt"/>
                <a:cs typeface="+mn-lt"/>
              </a:rPr>
              <a:t> </a:t>
            </a:r>
            <a:endParaRPr lang="en-US" sz="2000"/>
          </a:p>
          <a:p>
            <a:endParaRPr lang="en-US" sz="1700">
              <a:ea typeface="+mn-lt"/>
              <a:cs typeface="+mn-lt"/>
            </a:endParaRPr>
          </a:p>
          <a:p>
            <a:endParaRPr lang="en-US" sz="1700">
              <a:ea typeface="+mn-lt"/>
              <a:cs typeface="+mn-lt"/>
            </a:endParaRPr>
          </a:p>
          <a:p>
            <a:pPr marL="0" indent="0">
              <a:buNone/>
            </a:pPr>
            <a:endParaRPr lang="en-US" sz="1800">
              <a:ea typeface="+mn-lt"/>
              <a:cs typeface="+mn-lt"/>
            </a:endParaRPr>
          </a:p>
          <a:p>
            <a:pPr marL="0" indent="0">
              <a:buNone/>
            </a:pPr>
            <a:endParaRPr lang="en-US" sz="18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28</a:t>
            </a:fld>
            <a:endParaRPr lang="en-US"/>
          </a:p>
        </p:txBody>
      </p:sp>
    </p:spTree>
    <p:extLst>
      <p:ext uri="{BB962C8B-B14F-4D97-AF65-F5344CB8AC3E}">
        <p14:creationId xmlns:p14="http://schemas.microsoft.com/office/powerpoint/2010/main" val="41281860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209675"/>
            <a:ext cx="8336975" cy="504825"/>
          </a:xfrm>
        </p:spPr>
        <p:txBody>
          <a:bodyPr lIns="91440" tIns="45720" rIns="91440" bIns="45720" anchor="t"/>
          <a:lstStyle/>
          <a:p>
            <a:r>
              <a:rPr lang="en-US" sz="3500">
                <a:ea typeface="+mj-lt"/>
                <a:cs typeface="+mj-lt"/>
              </a:rPr>
              <a:t>Program &amp; funding Updates</a:t>
            </a:r>
            <a:endParaRPr lang="en-US" sz="3500">
              <a:solidFill>
                <a:srgbClr val="000000"/>
              </a:solidFill>
              <a:ea typeface="+mj-lt"/>
              <a:cs typeface="+mj-lt"/>
            </a:endParaRPr>
          </a:p>
          <a:p>
            <a:endParaRPr lang="en-US" sz="3500">
              <a:ea typeface="+mj-lt"/>
              <a:cs typeface="+mj-lt"/>
            </a:endParaRPr>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6860" y="1905000"/>
            <a:ext cx="8336975" cy="4707183"/>
          </a:xfrm>
        </p:spPr>
        <p:txBody>
          <a:bodyPr lIns="91440" tIns="45720" rIns="91440" bIns="45720" anchor="t"/>
          <a:lstStyle/>
          <a:p>
            <a:pPr marL="0" indent="0">
              <a:buNone/>
            </a:pPr>
            <a:r>
              <a:rPr lang="en-US" sz="2000" b="1"/>
              <a:t>Customized Training Program: Interest-free loan and B&amp;O tax credit for contract training.</a:t>
            </a:r>
            <a:endParaRPr lang="en-US" sz="2000"/>
          </a:p>
          <a:p>
            <a:pPr>
              <a:buFont typeface="Arial,Sans-Serif"/>
              <a:buChar char="•"/>
            </a:pPr>
            <a:r>
              <a:rPr lang="en-US" sz="1800"/>
              <a:t>Seven (7) projects in repayment status</a:t>
            </a:r>
            <a:endParaRPr lang="en-US"/>
          </a:p>
          <a:p>
            <a:pPr>
              <a:buFont typeface="Arial,Sans-Serif"/>
              <a:buChar char="•"/>
            </a:pPr>
            <a:r>
              <a:rPr lang="en-US" sz="1800">
                <a:ea typeface="+mn-lt"/>
                <a:cs typeface="+mn-lt"/>
              </a:rPr>
              <a:t>Four (4) projects with training ongoing.</a:t>
            </a:r>
          </a:p>
          <a:p>
            <a:pPr>
              <a:buFont typeface="Arial,Sans-Serif"/>
              <a:buChar char="•"/>
            </a:pPr>
            <a:r>
              <a:rPr lang="en-US" sz="1800">
                <a:ea typeface="+mn-lt"/>
                <a:cs typeface="+mn-lt"/>
              </a:rPr>
              <a:t>Check the program website for the current fund balance, number of projects on the waitlist, and the next fund replenishment schedule: </a:t>
            </a:r>
            <a:br>
              <a:rPr lang="en-US" sz="1800">
                <a:ea typeface="+mn-lt"/>
                <a:cs typeface="+mn-lt"/>
              </a:rPr>
            </a:br>
            <a:r>
              <a:rPr lang="en-US" sz="1800">
                <a:ea typeface="+mn-lt"/>
                <a:cs typeface="+mn-lt"/>
                <a:hlinkClick r:id="rId2"/>
              </a:rPr>
              <a:t>https://www.sbctc.edu/colleges-staff/programs-services/customized-training/</a:t>
            </a:r>
            <a:r>
              <a:rPr lang="en-US" sz="1800">
                <a:ea typeface="+mn-lt"/>
                <a:cs typeface="+mn-lt"/>
              </a:rPr>
              <a:t> </a:t>
            </a:r>
          </a:p>
          <a:p>
            <a:pPr marL="0" indent="0">
              <a:buNone/>
            </a:pPr>
            <a:r>
              <a:rPr lang="en-US" sz="2000" b="1">
                <a:ea typeface="+mn-lt"/>
                <a:cs typeface="+mn-lt"/>
              </a:rPr>
              <a:t>Workforce Development Funds, Hight Demand Enroll &amp; Invest in Washington</a:t>
            </a:r>
            <a:endParaRPr lang="en-US" sz="2000"/>
          </a:p>
          <a:p>
            <a:r>
              <a:rPr lang="en-US" sz="1800">
                <a:solidFill>
                  <a:schemeClr val="tx1"/>
                </a:solidFill>
                <a:ea typeface="+mn-lt"/>
                <a:cs typeface="+mn-lt"/>
              </a:rPr>
              <a:t>15 Applications received; $1.9M</a:t>
            </a:r>
          </a:p>
          <a:p>
            <a:r>
              <a:rPr lang="en-US" sz="1800">
                <a:solidFill>
                  <a:schemeClr val="tx1"/>
                </a:solidFill>
                <a:ea typeface="+mn-lt"/>
                <a:cs typeface="+mn-lt"/>
              </a:rPr>
              <a:t>Balance remaining will be made equally available to all colleges that didn’t submit applications. Updates coming soon.</a:t>
            </a:r>
          </a:p>
          <a:p>
            <a:r>
              <a:rPr lang="en-US" sz="1800">
                <a:ea typeface="+mn-lt"/>
                <a:cs typeface="+mn-lt"/>
              </a:rPr>
              <a:t>Funding levels: $1.5M for WDF, $82,000 for Invest in Washington, and $1M for High Demand Enrollment Funds.</a:t>
            </a:r>
            <a:endParaRPr lang="en-US" sz="1800"/>
          </a:p>
          <a:p>
            <a:pPr marL="285750" indent="-285750"/>
            <a:endParaRPr lang="en-US" sz="18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29</a:t>
            </a:fld>
            <a:endParaRPr lang="en-US"/>
          </a:p>
        </p:txBody>
      </p:sp>
    </p:spTree>
    <p:extLst>
      <p:ext uri="{BB962C8B-B14F-4D97-AF65-F5344CB8AC3E}">
        <p14:creationId xmlns:p14="http://schemas.microsoft.com/office/powerpoint/2010/main" val="3665906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9888" y="4498847"/>
            <a:ext cx="8336975" cy="1081861"/>
          </a:xfrm>
        </p:spPr>
        <p:txBody>
          <a:bodyPr/>
          <a:lstStyle/>
          <a:p>
            <a:r>
              <a:rPr lang="en-US" sz="4400"/>
              <a:t>program &amp; Funding updates</a:t>
            </a:r>
          </a:p>
        </p:txBody>
      </p:sp>
    </p:spTree>
    <p:extLst>
      <p:ext uri="{BB962C8B-B14F-4D97-AF65-F5344CB8AC3E}">
        <p14:creationId xmlns:p14="http://schemas.microsoft.com/office/powerpoint/2010/main" val="1859762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788B1-A8AC-5E62-5E04-4E2814C67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9674C-86EA-3484-9AAA-24CEABA9E407}"/>
              </a:ext>
            </a:extLst>
          </p:cNvPr>
          <p:cNvSpPr>
            <a:spLocks noGrp="1"/>
          </p:cNvSpPr>
          <p:nvPr>
            <p:ph type="title"/>
          </p:nvPr>
        </p:nvSpPr>
        <p:spPr>
          <a:xfrm>
            <a:off x="536860" y="1209675"/>
            <a:ext cx="8336975" cy="504825"/>
          </a:xfrm>
        </p:spPr>
        <p:txBody>
          <a:bodyPr lIns="91440" tIns="45720" rIns="91440" bIns="45720" anchor="t"/>
          <a:lstStyle/>
          <a:p>
            <a:r>
              <a:rPr lang="en-US" sz="3500">
                <a:ea typeface="+mj-lt"/>
                <a:cs typeface="+mj-lt"/>
              </a:rPr>
              <a:t>Updates</a:t>
            </a:r>
            <a:endParaRPr lang="en-US" sz="3500">
              <a:solidFill>
                <a:srgbClr val="000000"/>
              </a:solidFill>
              <a:ea typeface="+mj-lt"/>
              <a:cs typeface="+mj-lt"/>
            </a:endParaRPr>
          </a:p>
          <a:p>
            <a:endParaRPr lang="en-US" sz="3500">
              <a:ea typeface="+mj-lt"/>
              <a:cs typeface="+mj-lt"/>
            </a:endParaRPr>
          </a:p>
        </p:txBody>
      </p:sp>
      <p:sp>
        <p:nvSpPr>
          <p:cNvPr id="6" name="Content Placeholder 5">
            <a:extLst>
              <a:ext uri="{FF2B5EF4-FFF2-40B4-BE49-F238E27FC236}">
                <a16:creationId xmlns:a16="http://schemas.microsoft.com/office/drawing/2014/main" id="{75890B55-D400-E4FF-DCC5-3E3ACDE9667C}"/>
              </a:ext>
            </a:extLst>
          </p:cNvPr>
          <p:cNvSpPr>
            <a:spLocks noGrp="1"/>
          </p:cNvSpPr>
          <p:nvPr>
            <p:ph idx="1"/>
          </p:nvPr>
        </p:nvSpPr>
        <p:spPr>
          <a:xfrm>
            <a:off x="536860" y="1905000"/>
            <a:ext cx="8336975" cy="4707183"/>
          </a:xfrm>
        </p:spPr>
        <p:txBody>
          <a:bodyPr lIns="91440" tIns="45720" rIns="91440" bIns="45720" anchor="t"/>
          <a:lstStyle/>
          <a:p>
            <a:pPr marL="0" indent="0">
              <a:buNone/>
            </a:pPr>
            <a:r>
              <a:rPr lang="en-US" sz="1800" b="1"/>
              <a:t>Continuing Education Council (CEC)</a:t>
            </a:r>
            <a:endParaRPr lang="en-US" sz="1800"/>
          </a:p>
          <a:p>
            <a:r>
              <a:rPr lang="en-US" sz="1800">
                <a:ea typeface="+mn-lt"/>
                <a:cs typeface="+mn-lt"/>
                <a:hlinkClick r:id="rId2"/>
              </a:rPr>
              <a:t>CEC website</a:t>
            </a:r>
            <a:r>
              <a:rPr lang="en-US" sz="1800">
                <a:ea typeface="+mn-lt"/>
                <a:cs typeface="+mn-lt"/>
              </a:rPr>
              <a:t> – updated &amp; more robust</a:t>
            </a:r>
          </a:p>
          <a:p>
            <a:pPr marL="0" indent="0">
              <a:buNone/>
            </a:pPr>
            <a:endParaRPr lang="en-US" sz="1800">
              <a:ea typeface="+mn-lt"/>
              <a:cs typeface="+mn-lt"/>
            </a:endParaRPr>
          </a:p>
          <a:p>
            <a:pPr marL="0" indent="0">
              <a:buNone/>
            </a:pPr>
            <a:r>
              <a:rPr lang="en-US" sz="1800" b="1">
                <a:ea typeface="+mn-lt"/>
                <a:cs typeface="+mn-lt"/>
              </a:rPr>
              <a:t>Business (AWBI) &amp; Labor (WSLC) Liaisons</a:t>
            </a:r>
            <a:endParaRPr lang="en-US" sz="1800"/>
          </a:p>
          <a:p>
            <a:r>
              <a:rPr lang="en-US" sz="1800">
                <a:solidFill>
                  <a:schemeClr val="tx1"/>
                </a:solidFill>
                <a:ea typeface="+mn-lt"/>
                <a:cs typeface="+mn-lt"/>
              </a:rPr>
              <a:t>New liaisons:</a:t>
            </a:r>
            <a:endParaRPr lang="en-US">
              <a:solidFill>
                <a:schemeClr val="tx1"/>
              </a:solidFill>
              <a:ea typeface="+mn-lt"/>
              <a:cs typeface="+mn-lt"/>
            </a:endParaRPr>
          </a:p>
          <a:p>
            <a:pPr lvl="1"/>
            <a:r>
              <a:rPr lang="en-US" sz="1800" err="1">
                <a:solidFill>
                  <a:schemeClr val="tx1"/>
                </a:solidFill>
              </a:rPr>
              <a:t>Shondae</a:t>
            </a:r>
            <a:r>
              <a:rPr lang="en-US" sz="1800">
                <a:solidFill>
                  <a:schemeClr val="tx1"/>
                </a:solidFill>
              </a:rPr>
              <a:t> Chapman, Washington State Labor Council, AFL-CIO</a:t>
            </a:r>
          </a:p>
          <a:p>
            <a:pPr lvl="1"/>
            <a:r>
              <a:rPr lang="en-US" sz="1800">
                <a:solidFill>
                  <a:schemeClr val="tx1"/>
                </a:solidFill>
              </a:rPr>
              <a:t>Britney Martin, Association of Washington Business Institute</a:t>
            </a:r>
          </a:p>
          <a:p>
            <a:r>
              <a:rPr lang="en-US" sz="1800"/>
              <a:t>Advisory committee member recruitment.</a:t>
            </a:r>
          </a:p>
          <a:p>
            <a:r>
              <a:rPr lang="en-US" sz="1800">
                <a:ea typeface="+mn-lt"/>
                <a:cs typeface="+mn-lt"/>
              </a:rPr>
              <a:t>Helping you gain insights from employers and workers.</a:t>
            </a:r>
          </a:p>
          <a:p>
            <a:pPr marL="285750" indent="-285750"/>
            <a:endParaRPr lang="en-US" sz="18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424E92A7-4557-04DB-E4B4-1D4F065096E6}"/>
              </a:ext>
            </a:extLst>
          </p:cNvPr>
          <p:cNvSpPr>
            <a:spLocks noGrp="1"/>
          </p:cNvSpPr>
          <p:nvPr>
            <p:ph type="sldNum" sz="quarter" idx="12"/>
          </p:nvPr>
        </p:nvSpPr>
        <p:spPr/>
        <p:txBody>
          <a:bodyPr/>
          <a:lstStyle/>
          <a:p>
            <a:fld id="{DEE5BC03-7CE3-4FE3-BC0A-0ACCA8AC1F24}" type="slidenum">
              <a:rPr lang="en-US" dirty="0" smtClean="0"/>
              <a:pPr/>
              <a:t>30</a:t>
            </a:fld>
            <a:endParaRPr lang="en-US"/>
          </a:p>
        </p:txBody>
      </p:sp>
    </p:spTree>
    <p:extLst>
      <p:ext uri="{BB962C8B-B14F-4D97-AF65-F5344CB8AC3E}">
        <p14:creationId xmlns:p14="http://schemas.microsoft.com/office/powerpoint/2010/main" val="23874586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D1FC8-DF21-0A98-B334-4ACD0A49C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D7BE4E-C7AB-5CD9-05C2-E1E98FEF0F97}"/>
              </a:ext>
            </a:extLst>
          </p:cNvPr>
          <p:cNvSpPr>
            <a:spLocks noGrp="1"/>
          </p:cNvSpPr>
          <p:nvPr>
            <p:ph type="title"/>
          </p:nvPr>
        </p:nvSpPr>
        <p:spPr>
          <a:xfrm>
            <a:off x="536860" y="1209675"/>
            <a:ext cx="8336975" cy="504825"/>
          </a:xfrm>
        </p:spPr>
        <p:txBody>
          <a:bodyPr lIns="91440" tIns="45720" rIns="91440" bIns="45720" anchor="t"/>
          <a:lstStyle/>
          <a:p>
            <a:r>
              <a:rPr lang="en-US" sz="3500">
                <a:ea typeface="+mj-lt"/>
                <a:cs typeface="+mj-lt"/>
              </a:rPr>
              <a:t>Updates</a:t>
            </a:r>
            <a:endParaRPr lang="en-US" sz="3500">
              <a:solidFill>
                <a:srgbClr val="000000"/>
              </a:solidFill>
              <a:ea typeface="+mj-lt"/>
              <a:cs typeface="+mj-lt"/>
            </a:endParaRPr>
          </a:p>
          <a:p>
            <a:endParaRPr lang="en-US" sz="3500">
              <a:ea typeface="+mj-lt"/>
              <a:cs typeface="+mj-lt"/>
            </a:endParaRPr>
          </a:p>
        </p:txBody>
      </p:sp>
      <p:sp>
        <p:nvSpPr>
          <p:cNvPr id="6" name="Content Placeholder 5">
            <a:extLst>
              <a:ext uri="{FF2B5EF4-FFF2-40B4-BE49-F238E27FC236}">
                <a16:creationId xmlns:a16="http://schemas.microsoft.com/office/drawing/2014/main" id="{C70F2FB8-0C9D-C198-4F9C-33182DBEA44C}"/>
              </a:ext>
            </a:extLst>
          </p:cNvPr>
          <p:cNvSpPr>
            <a:spLocks noGrp="1"/>
          </p:cNvSpPr>
          <p:nvPr>
            <p:ph idx="1"/>
          </p:nvPr>
        </p:nvSpPr>
        <p:spPr>
          <a:xfrm>
            <a:off x="536860" y="1905000"/>
            <a:ext cx="8336975" cy="4707183"/>
          </a:xfrm>
        </p:spPr>
        <p:txBody>
          <a:bodyPr lIns="91440" tIns="45720" rIns="91440" bIns="45720" anchor="t"/>
          <a:lstStyle/>
          <a:p>
            <a:pPr marL="0" indent="0">
              <a:buNone/>
            </a:pPr>
            <a:r>
              <a:rPr lang="en-US" sz="2400" b="1">
                <a:ea typeface="+mn-lt"/>
                <a:cs typeface="+mn-lt"/>
              </a:rPr>
              <a:t>Centers of Excellence</a:t>
            </a:r>
          </a:p>
          <a:p>
            <a:pPr marL="0" indent="0">
              <a:buNone/>
            </a:pPr>
            <a:r>
              <a:rPr lang="en-US" sz="2000">
                <a:ea typeface="+mn-lt"/>
                <a:cs typeface="+mn-lt"/>
              </a:rPr>
              <a:t>Centers of Excellence provided over 20 years of expert liaison services for colleges and industry.</a:t>
            </a:r>
          </a:p>
          <a:p>
            <a:pPr marL="0" indent="0">
              <a:buNone/>
            </a:pPr>
            <a:r>
              <a:rPr lang="en-US" sz="2000"/>
              <a:t>The supplemental budget eliminates all Centers of Excellence (COE) funding, effective July 1, 2026. </a:t>
            </a:r>
          </a:p>
          <a:p>
            <a:pPr marL="0" indent="0">
              <a:buNone/>
            </a:pPr>
            <a:r>
              <a:rPr lang="en-US" sz="2000"/>
              <a:t>This was an action of the Legislature in a historically difficult budget year. </a:t>
            </a:r>
          </a:p>
          <a:p>
            <a:pPr marL="0" indent="0">
              <a:buNone/>
            </a:pPr>
            <a:r>
              <a:rPr lang="en-US" sz="2000"/>
              <a:t>Their decision is not a reflection of the decades of quality partnerships and opportunities COEs have provided. </a:t>
            </a:r>
          </a:p>
          <a:p>
            <a:pPr marL="0" indent="0">
              <a:buNone/>
            </a:pPr>
            <a:endParaRPr lang="en-US" sz="20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A3A34F1A-3762-6E60-A3F6-67A0BFEDBFC3}"/>
              </a:ext>
            </a:extLst>
          </p:cNvPr>
          <p:cNvSpPr>
            <a:spLocks noGrp="1"/>
          </p:cNvSpPr>
          <p:nvPr>
            <p:ph type="sldNum" sz="quarter" idx="12"/>
          </p:nvPr>
        </p:nvSpPr>
        <p:spPr/>
        <p:txBody>
          <a:bodyPr/>
          <a:lstStyle/>
          <a:p>
            <a:fld id="{DEE5BC03-7CE3-4FE3-BC0A-0ACCA8AC1F24}" type="slidenum">
              <a:rPr lang="en-US" dirty="0" smtClean="0"/>
              <a:pPr/>
              <a:t>31</a:t>
            </a:fld>
            <a:endParaRPr lang="en-US"/>
          </a:p>
        </p:txBody>
      </p:sp>
    </p:spTree>
    <p:extLst>
      <p:ext uri="{BB962C8B-B14F-4D97-AF65-F5344CB8AC3E}">
        <p14:creationId xmlns:p14="http://schemas.microsoft.com/office/powerpoint/2010/main" val="41424594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17988-9882-093A-12F0-08DA6840AE48}"/>
              </a:ext>
            </a:extLst>
          </p:cNvPr>
          <p:cNvSpPr>
            <a:spLocks noGrp="1"/>
          </p:cNvSpPr>
          <p:nvPr>
            <p:ph type="title"/>
          </p:nvPr>
        </p:nvSpPr>
        <p:spPr>
          <a:xfrm>
            <a:off x="536861" y="1371034"/>
            <a:ext cx="8336975" cy="797070"/>
          </a:xfrm>
        </p:spPr>
        <p:txBody>
          <a:bodyPr lIns="91440" tIns="45720" rIns="91440" bIns="45720" anchor="t"/>
          <a:lstStyle/>
          <a:p>
            <a:r>
              <a:rPr lang="en-US" sz="3500"/>
              <a:t>Noncredit task force</a:t>
            </a:r>
          </a:p>
        </p:txBody>
      </p:sp>
      <p:sp>
        <p:nvSpPr>
          <p:cNvPr id="3" name="Content Placeholder 2">
            <a:extLst>
              <a:ext uri="{FF2B5EF4-FFF2-40B4-BE49-F238E27FC236}">
                <a16:creationId xmlns:a16="http://schemas.microsoft.com/office/drawing/2014/main" id="{0E8432EC-5B61-300E-42C4-6F7BE28EAECC}"/>
              </a:ext>
            </a:extLst>
          </p:cNvPr>
          <p:cNvSpPr>
            <a:spLocks noGrp="1"/>
          </p:cNvSpPr>
          <p:nvPr>
            <p:ph idx="1"/>
          </p:nvPr>
        </p:nvSpPr>
        <p:spPr>
          <a:xfrm>
            <a:off x="536861" y="1930626"/>
            <a:ext cx="8336975" cy="3853951"/>
          </a:xfrm>
        </p:spPr>
        <p:txBody>
          <a:bodyPr lIns="91440" tIns="45720" rIns="91440" bIns="45720" anchor="t"/>
          <a:lstStyle/>
          <a:p>
            <a:r>
              <a:rPr lang="en-US" sz="2000"/>
              <a:t>Learn more here: </a:t>
            </a:r>
            <a:r>
              <a:rPr lang="en-US" sz="2000">
                <a:hlinkClick r:id="rId2"/>
              </a:rPr>
              <a:t>https://www.sbctc.edu/colleges-staff/programs-services/noncredit/default.aspx</a:t>
            </a:r>
            <a:r>
              <a:rPr lang="en-US" sz="2000"/>
              <a:t> </a:t>
            </a:r>
          </a:p>
          <a:p>
            <a:r>
              <a:rPr lang="en-US" sz="2000"/>
              <a:t>Co-chaired by presidents Jenni Martin (Spokane) and Jim Lemerond (Bellingham Tech).</a:t>
            </a:r>
          </a:p>
          <a:p>
            <a:r>
              <a:rPr lang="en-US" sz="2000"/>
              <a:t>Representation: </a:t>
            </a:r>
          </a:p>
          <a:p>
            <a:pPr lvl="1">
              <a:buFont typeface="Courier New" panose="020B0604020202020204" pitchFamily="34" charset="0"/>
              <a:buChar char="o"/>
            </a:pPr>
            <a:r>
              <a:rPr lang="en-US" sz="1800"/>
              <a:t>WEC: Wendy Fox (Olympic) and Skye Field (Yakima).</a:t>
            </a:r>
          </a:p>
          <a:p>
            <a:pPr lvl="1">
              <a:buFont typeface="Courier New" panose="020B0604020202020204" pitchFamily="34" charset="0"/>
              <a:buChar char="o"/>
            </a:pPr>
            <a:r>
              <a:rPr lang="en-US" sz="1800"/>
              <a:t>Councils: Workforce Education, Continuing Education, Financial Aid, Admissions and Registration.</a:t>
            </a:r>
          </a:p>
          <a:p>
            <a:pPr lvl="1">
              <a:buFont typeface="Courier New" panose="020B0604020202020204" pitchFamily="34" charset="0"/>
              <a:buChar char="o"/>
            </a:pPr>
            <a:r>
              <a:rPr lang="en-US" sz="1800"/>
              <a:t>Commissions: Diversity and Equity Officers, Instruction.</a:t>
            </a:r>
          </a:p>
          <a:p>
            <a:pPr lvl="1">
              <a:buFont typeface="Courier New" panose="020B0604020202020204" pitchFamily="34" charset="0"/>
              <a:buChar char="o"/>
            </a:pPr>
            <a:r>
              <a:rPr lang="en-US" sz="1800"/>
              <a:t>Centers of Excellence (Brent Lundstrom, Cybersecurity).</a:t>
            </a:r>
          </a:p>
          <a:p>
            <a:r>
              <a:rPr lang="en-US" sz="2000"/>
              <a:t>Strengthen data.</a:t>
            </a:r>
          </a:p>
          <a:p>
            <a:r>
              <a:rPr lang="en-US" sz="2000"/>
              <a:t>Improve pathways to credit.</a:t>
            </a:r>
          </a:p>
          <a:p>
            <a:r>
              <a:rPr lang="en-US" sz="2000"/>
              <a:t>More intentionally align noncredit education with system mission, vision and strategic priorities.</a:t>
            </a:r>
          </a:p>
          <a:p>
            <a:endParaRPr lang="en-US"/>
          </a:p>
        </p:txBody>
      </p:sp>
      <p:sp>
        <p:nvSpPr>
          <p:cNvPr id="4" name="Slide Number Placeholder 3">
            <a:extLst>
              <a:ext uri="{FF2B5EF4-FFF2-40B4-BE49-F238E27FC236}">
                <a16:creationId xmlns:a16="http://schemas.microsoft.com/office/drawing/2014/main" id="{E9298BF2-D705-CB36-2D1B-7E0A13A77DA6}"/>
              </a:ext>
            </a:extLst>
          </p:cNvPr>
          <p:cNvSpPr>
            <a:spLocks noGrp="1"/>
          </p:cNvSpPr>
          <p:nvPr>
            <p:ph type="sldNum" sz="quarter" idx="12"/>
          </p:nvPr>
        </p:nvSpPr>
        <p:spPr/>
        <p:txBody>
          <a:bodyPr/>
          <a:lstStyle/>
          <a:p>
            <a:fld id="{DEE5BC03-7CE3-4FE3-BC0A-0ACCA8AC1F24}" type="slidenum">
              <a:rPr lang="en-US" smtClean="0"/>
              <a:pPr/>
              <a:t>32</a:t>
            </a:fld>
            <a:endParaRPr lang="en-US"/>
          </a:p>
        </p:txBody>
      </p:sp>
    </p:spTree>
    <p:extLst>
      <p:ext uri="{BB962C8B-B14F-4D97-AF65-F5344CB8AC3E}">
        <p14:creationId xmlns:p14="http://schemas.microsoft.com/office/powerpoint/2010/main" val="503121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2A17-175E-C5EB-31A7-D5E28C326DC0}"/>
              </a:ext>
            </a:extLst>
          </p:cNvPr>
          <p:cNvSpPr>
            <a:spLocks noGrp="1"/>
          </p:cNvSpPr>
          <p:nvPr>
            <p:ph type="title"/>
          </p:nvPr>
        </p:nvSpPr>
        <p:spPr/>
        <p:txBody>
          <a:bodyPr lIns="91440" tIns="45720" rIns="91440" bIns="45720" anchor="t"/>
          <a:lstStyle/>
          <a:p>
            <a:r>
              <a:rPr lang="en-US" sz="3500"/>
              <a:t>Noncredit task force</a:t>
            </a:r>
            <a:endParaRPr lang="en-US" sz="3500">
              <a:solidFill>
                <a:srgbClr val="000000"/>
              </a:solidFill>
            </a:endParaRPr>
          </a:p>
          <a:p>
            <a:endParaRPr lang="en-US" sz="2600"/>
          </a:p>
        </p:txBody>
      </p:sp>
      <p:sp>
        <p:nvSpPr>
          <p:cNvPr id="3" name="Content Placeholder 2">
            <a:extLst>
              <a:ext uri="{FF2B5EF4-FFF2-40B4-BE49-F238E27FC236}">
                <a16:creationId xmlns:a16="http://schemas.microsoft.com/office/drawing/2014/main" id="{5B7574C8-AB16-3ADC-51D5-206EA98DFB78}"/>
              </a:ext>
            </a:extLst>
          </p:cNvPr>
          <p:cNvSpPr>
            <a:spLocks noGrp="1"/>
          </p:cNvSpPr>
          <p:nvPr>
            <p:ph idx="1"/>
          </p:nvPr>
        </p:nvSpPr>
        <p:spPr/>
        <p:txBody>
          <a:bodyPr lIns="91440" tIns="45720" rIns="91440" bIns="45720" anchor="t"/>
          <a:lstStyle/>
          <a:p>
            <a:pPr>
              <a:buNone/>
            </a:pPr>
            <a:r>
              <a:rPr lang="en-US" sz="2000">
                <a:ea typeface="+mn-lt"/>
                <a:cs typeface="+mn-lt"/>
              </a:rPr>
              <a:t>What do we mean by “bridging noncredit to degree pathways”?</a:t>
            </a:r>
            <a:endParaRPr lang="en-US" sz="2000"/>
          </a:p>
          <a:p>
            <a:pPr>
              <a:buNone/>
            </a:pPr>
            <a:r>
              <a:rPr lang="en-US" sz="2000">
                <a:ea typeface="+mn-lt"/>
                <a:cs typeface="+mn-lt"/>
              </a:rPr>
              <a:t>Bridges to credit pathways are specific, applied strategies and practices that allow students to convert learning from noncredit into credit-bearing programs. Key types of bridges include: </a:t>
            </a:r>
            <a:endParaRPr lang="en-US" sz="2000"/>
          </a:p>
          <a:p>
            <a:pPr>
              <a:buFont typeface="Arial"/>
              <a:buChar char="•"/>
            </a:pPr>
            <a:r>
              <a:rPr lang="en-US" sz="2000">
                <a:ea typeface="+mn-lt"/>
                <a:cs typeface="+mn-lt"/>
              </a:rPr>
              <a:t>Academic credit for prior learning.</a:t>
            </a:r>
            <a:endParaRPr lang="en-US" sz="2000"/>
          </a:p>
          <a:p>
            <a:pPr>
              <a:buFont typeface="Arial"/>
              <a:buChar char="•"/>
            </a:pPr>
            <a:r>
              <a:rPr lang="en-US" sz="2000">
                <a:ea typeface="+mn-lt"/>
                <a:cs typeface="+mn-lt"/>
              </a:rPr>
              <a:t>Articulation agreements.</a:t>
            </a:r>
            <a:endParaRPr lang="en-US" sz="2000"/>
          </a:p>
          <a:p>
            <a:pPr>
              <a:buFont typeface="Arial"/>
              <a:buChar char="•"/>
            </a:pPr>
            <a:r>
              <a:rPr lang="en-US" sz="2000">
                <a:ea typeface="+mn-lt"/>
                <a:cs typeface="+mn-lt"/>
              </a:rPr>
              <a:t>Course equivalencies. </a:t>
            </a:r>
            <a:endParaRPr lang="en-US" sz="2000"/>
          </a:p>
          <a:p>
            <a:pPr>
              <a:buFont typeface="Arial"/>
              <a:buChar char="•"/>
            </a:pPr>
            <a:r>
              <a:rPr lang="en-US" sz="2000">
                <a:ea typeface="+mn-lt"/>
                <a:cs typeface="+mn-lt"/>
              </a:rPr>
              <a:t>Noncredit competency-based training. </a:t>
            </a:r>
            <a:endParaRPr lang="en-US" sz="2000"/>
          </a:p>
          <a:p>
            <a:pPr>
              <a:buFont typeface="Arial"/>
              <a:buChar char="•"/>
            </a:pPr>
            <a:r>
              <a:rPr lang="en-US" sz="2000">
                <a:ea typeface="+mn-lt"/>
                <a:cs typeface="+mn-lt"/>
              </a:rPr>
              <a:t>Noncredit Certificates (C00) as defined in SBCTC’s PAR guidelines.</a:t>
            </a:r>
            <a:endParaRPr lang="en-US" sz="2000"/>
          </a:p>
          <a:p>
            <a:pPr>
              <a:buFont typeface="Arial"/>
              <a:buChar char="•"/>
            </a:pPr>
            <a:r>
              <a:rPr lang="en-US" sz="2000">
                <a:ea typeface="+mn-lt"/>
                <a:cs typeface="+mn-lt"/>
              </a:rPr>
              <a:t>Transcription of noncredit courses. </a:t>
            </a:r>
            <a:endParaRPr lang="en-US" sz="2000"/>
          </a:p>
        </p:txBody>
      </p:sp>
      <p:sp>
        <p:nvSpPr>
          <p:cNvPr id="4" name="Slide Number Placeholder 3">
            <a:extLst>
              <a:ext uri="{FF2B5EF4-FFF2-40B4-BE49-F238E27FC236}">
                <a16:creationId xmlns:a16="http://schemas.microsoft.com/office/drawing/2014/main" id="{E87F012A-56A2-6E7D-D583-7B5DC639B8EB}"/>
              </a:ext>
            </a:extLst>
          </p:cNvPr>
          <p:cNvSpPr>
            <a:spLocks noGrp="1"/>
          </p:cNvSpPr>
          <p:nvPr>
            <p:ph type="sldNum" sz="quarter" idx="12"/>
          </p:nvPr>
        </p:nvSpPr>
        <p:spPr/>
        <p:txBody>
          <a:bodyPr/>
          <a:lstStyle/>
          <a:p>
            <a:fld id="{DEE5BC03-7CE3-4FE3-BC0A-0ACCA8AC1F24}" type="slidenum">
              <a:rPr lang="en-US" smtClean="0"/>
              <a:pPr/>
              <a:t>33</a:t>
            </a:fld>
            <a:endParaRPr lang="en-US"/>
          </a:p>
        </p:txBody>
      </p:sp>
    </p:spTree>
    <p:extLst>
      <p:ext uri="{BB962C8B-B14F-4D97-AF65-F5344CB8AC3E}">
        <p14:creationId xmlns:p14="http://schemas.microsoft.com/office/powerpoint/2010/main" val="1391021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E3580-E488-7F31-CA1A-0749A290CDA2}"/>
              </a:ext>
            </a:extLst>
          </p:cNvPr>
          <p:cNvSpPr>
            <a:spLocks noGrp="1"/>
          </p:cNvSpPr>
          <p:nvPr>
            <p:ph type="title"/>
          </p:nvPr>
        </p:nvSpPr>
        <p:spPr/>
        <p:txBody>
          <a:bodyPr lIns="91440" tIns="45720" rIns="91440" bIns="45720" anchor="t"/>
          <a:lstStyle/>
          <a:p>
            <a:r>
              <a:rPr lang="en-US" sz="3500"/>
              <a:t>Noncredit task force</a:t>
            </a:r>
            <a:endParaRPr lang="en-US" sz="3500">
              <a:solidFill>
                <a:srgbClr val="000000"/>
              </a:solidFill>
            </a:endParaRPr>
          </a:p>
          <a:p>
            <a:endParaRPr lang="en-US" sz="2600"/>
          </a:p>
        </p:txBody>
      </p:sp>
      <p:sp>
        <p:nvSpPr>
          <p:cNvPr id="3" name="Content Placeholder 2">
            <a:extLst>
              <a:ext uri="{FF2B5EF4-FFF2-40B4-BE49-F238E27FC236}">
                <a16:creationId xmlns:a16="http://schemas.microsoft.com/office/drawing/2014/main" id="{3B3893B9-1B9A-8464-C062-B25CEC132613}"/>
              </a:ext>
            </a:extLst>
          </p:cNvPr>
          <p:cNvSpPr>
            <a:spLocks noGrp="1"/>
          </p:cNvSpPr>
          <p:nvPr>
            <p:ph idx="1"/>
          </p:nvPr>
        </p:nvSpPr>
        <p:spPr/>
        <p:txBody>
          <a:bodyPr lIns="91440" tIns="45720" rIns="91440" bIns="45720" anchor="t"/>
          <a:lstStyle/>
          <a:p>
            <a:pPr marL="0" indent="0">
              <a:buNone/>
            </a:pPr>
            <a:r>
              <a:rPr lang="en-US"/>
              <a:t>Request from the task force to WEC:</a:t>
            </a:r>
          </a:p>
          <a:p>
            <a:r>
              <a:rPr lang="en-US"/>
              <a:t>In the interest of leveraging rather than duplicating efforts, please share reports from the Noncredit-to-Credit WEC Work Group.</a:t>
            </a:r>
          </a:p>
          <a:p>
            <a:pPr lvl="2">
              <a:buFont typeface="Wingdings" panose="020B0604020202020204" pitchFamily="34" charset="0"/>
              <a:buChar char="§"/>
            </a:pPr>
            <a:endParaRPr lang="en-US"/>
          </a:p>
        </p:txBody>
      </p:sp>
      <p:sp>
        <p:nvSpPr>
          <p:cNvPr id="4" name="Slide Number Placeholder 3">
            <a:extLst>
              <a:ext uri="{FF2B5EF4-FFF2-40B4-BE49-F238E27FC236}">
                <a16:creationId xmlns:a16="http://schemas.microsoft.com/office/drawing/2014/main" id="{073E6D4D-499D-E3DF-A655-EA69A246F96F}"/>
              </a:ext>
            </a:extLst>
          </p:cNvPr>
          <p:cNvSpPr>
            <a:spLocks noGrp="1"/>
          </p:cNvSpPr>
          <p:nvPr>
            <p:ph type="sldNum" sz="quarter" idx="12"/>
          </p:nvPr>
        </p:nvSpPr>
        <p:spPr/>
        <p:txBody>
          <a:bodyPr/>
          <a:lstStyle/>
          <a:p>
            <a:fld id="{DEE5BC03-7CE3-4FE3-BC0A-0ACCA8AC1F24}" type="slidenum">
              <a:rPr lang="en-US" smtClean="0"/>
              <a:pPr/>
              <a:t>34</a:t>
            </a:fld>
            <a:endParaRPr lang="en-US"/>
          </a:p>
        </p:txBody>
      </p:sp>
    </p:spTree>
    <p:extLst>
      <p:ext uri="{BB962C8B-B14F-4D97-AF65-F5344CB8AC3E}">
        <p14:creationId xmlns:p14="http://schemas.microsoft.com/office/powerpoint/2010/main" val="2583660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549936"/>
            <a:ext cx="8336975" cy="503067"/>
          </a:xfrm>
        </p:spPr>
        <p:txBody>
          <a:bodyPr/>
          <a:lstStyle/>
          <a:p>
            <a:r>
              <a:rPr lang="en-US" sz="3200" b="1">
                <a:latin typeface="Franklin Gothic Book" panose="020B0503020102020204" pitchFamily="34" charset="0"/>
              </a:rPr>
              <a:t>Work-based Learning</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220217"/>
            <a:ext cx="8336975" cy="4488787"/>
          </a:xfrm>
        </p:spPr>
        <p:txBody>
          <a:bodyPr lIns="91440" tIns="45720" rIns="91440" bIns="45720" anchor="t"/>
          <a:lstStyle/>
          <a:p>
            <a:pPr marL="0" indent="0">
              <a:buNone/>
            </a:pPr>
            <a:r>
              <a:rPr lang="en-US" sz="2000" b="1">
                <a:latin typeface="Franklin Gothic Book"/>
              </a:rPr>
              <a:t>Work-based Learning</a:t>
            </a:r>
            <a:r>
              <a:rPr lang="en-US" sz="2000">
                <a:latin typeface="Franklin Gothic Book"/>
              </a:rPr>
              <a:t>: Assist colleges as they provide experiential learning opportunities.</a:t>
            </a:r>
          </a:p>
          <a:p>
            <a:r>
              <a:rPr lang="en-US" sz="2000"/>
              <a:t>Team Members: </a:t>
            </a:r>
          </a:p>
          <a:p>
            <a:pPr lvl="1"/>
            <a:r>
              <a:rPr lang="en-US" sz="2000"/>
              <a:t>Genevieve Howard, Policy Associate; </a:t>
            </a:r>
            <a:r>
              <a:rPr lang="en-US" sz="2000">
                <a:hlinkClick r:id="rId2"/>
              </a:rPr>
              <a:t>ghoward@sbctc.edu</a:t>
            </a:r>
            <a:endParaRPr lang="en-US" sz="2000"/>
          </a:p>
          <a:p>
            <a:pPr lvl="1"/>
            <a:r>
              <a:rPr lang="en-US" sz="2000"/>
              <a:t>Karin Gitchel, Program Administrator; </a:t>
            </a:r>
            <a:r>
              <a:rPr lang="en-US" sz="2000">
                <a:hlinkClick r:id="rId3"/>
              </a:rPr>
              <a:t>kgitchel@sbctc.edu</a:t>
            </a:r>
            <a:endParaRPr lang="en-US" sz="2000"/>
          </a:p>
          <a:p>
            <a:pPr marL="0" indent="0">
              <a:buNone/>
            </a:pPr>
            <a:r>
              <a:rPr lang="en-US" sz="2000" b="1">
                <a:latin typeface="Franklin Gothic Book"/>
              </a:rPr>
              <a:t>Programs</a:t>
            </a:r>
            <a:r>
              <a:rPr lang="en-US" sz="2000">
                <a:latin typeface="Franklin Gothic Book"/>
              </a:rPr>
              <a:t>:</a:t>
            </a:r>
            <a:endParaRPr lang="en-US" sz="2000"/>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4</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4222917484"/>
              </p:ext>
            </p:extLst>
          </p:nvPr>
        </p:nvGraphicFramePr>
        <p:xfrm>
          <a:off x="680936" y="4426085"/>
          <a:ext cx="8045026" cy="1510030"/>
        </p:xfrm>
        <a:graphic>
          <a:graphicData uri="http://schemas.openxmlformats.org/drawingml/2006/table">
            <a:tbl>
              <a:tblPr firstRow="1" bandRow="1">
                <a:tableStyleId>{5C22544A-7EE6-4342-B048-85BDC9FD1C3A}</a:tableStyleId>
              </a:tblPr>
              <a:tblGrid>
                <a:gridCol w="4021666">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412750">
                <a:tc>
                  <a:txBody>
                    <a:bodyPr/>
                    <a:lstStyle/>
                    <a:p>
                      <a:pPr marL="0" marR="0" lvl="0" indent="0" algn="l" rtl="0">
                        <a:lnSpc>
                          <a:spcPct val="100000"/>
                        </a:lnSpc>
                        <a:spcBef>
                          <a:spcPts val="0"/>
                        </a:spcBef>
                        <a:spcAft>
                          <a:spcPts val="0"/>
                        </a:spcAft>
                        <a:buClrTx/>
                        <a:buSzTx/>
                        <a:buFontTx/>
                        <a:buNone/>
                      </a:pPr>
                      <a:r>
                        <a:rPr lang="en-US" sz="1400" b="0">
                          <a:solidFill>
                            <a:srgbClr val="000000"/>
                          </a:solidFill>
                          <a:latin typeface="Franklin Gothic Book"/>
                        </a:rPr>
                        <a:t>Aerospace 1,000 FTE</a:t>
                      </a:r>
                      <a:endParaRPr lang="en-US"/>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marL="0" marR="0" lvl="0" indent="0" algn="l" rtl="0">
                        <a:lnSpc>
                          <a:spcPct val="100000"/>
                        </a:lnSpc>
                        <a:spcBef>
                          <a:spcPts val="0"/>
                        </a:spcBef>
                        <a:spcAft>
                          <a:spcPts val="0"/>
                        </a:spcAft>
                        <a:buClrTx/>
                        <a:buSzTx/>
                        <a:buFontTx/>
                        <a:buNone/>
                      </a:pPr>
                      <a:r>
                        <a:rPr lang="en-US" sz="1400" b="0">
                          <a:solidFill>
                            <a:srgbClr val="000000"/>
                          </a:solidFill>
                          <a:latin typeface="Franklin Gothic Book"/>
                        </a:rPr>
                        <a:t>Career Launch Equipment </a:t>
                      </a:r>
                      <a:endParaRPr lang="en-US"/>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201771501"/>
                  </a:ext>
                </a:extLst>
              </a:tr>
              <a:tr h="365760">
                <a:tc>
                  <a:txBody>
                    <a:bodyPr/>
                    <a:lstStyle/>
                    <a:p>
                      <a:pPr marL="0" marR="0" lvl="0" indent="0" algn="l" rtl="0">
                        <a:lnSpc>
                          <a:spcPct val="100000"/>
                        </a:lnSpc>
                        <a:spcBef>
                          <a:spcPts val="0"/>
                        </a:spcBef>
                        <a:spcAft>
                          <a:spcPts val="0"/>
                        </a:spcAft>
                        <a:buClrTx/>
                        <a:buSzTx/>
                        <a:buFontTx/>
                        <a:buNone/>
                      </a:pPr>
                      <a:r>
                        <a:rPr lang="en-US" sz="1400" b="0">
                          <a:solidFill>
                            <a:srgbClr val="000000"/>
                          </a:solidFill>
                          <a:latin typeface="Franklin Gothic Book"/>
                        </a:rPr>
                        <a:t>Aerospace Contract</a:t>
                      </a:r>
                      <a:endParaRPr lang="en-US"/>
                    </a:p>
                  </a:txBody>
                  <a:tcPr>
                    <a:lnL w="12700">
                      <a:solidFill>
                        <a:schemeClr val="tx1"/>
                      </a:solidFill>
                    </a:lnL>
                    <a:lnR w="12700">
                      <a:solidFill>
                        <a:schemeClr val="tx1"/>
                      </a:solidFill>
                    </a:lnR>
                    <a:lnT w="12700">
                      <a:solidFill>
                        <a:schemeClr val="tx1"/>
                      </a:solidFill>
                    </a:lnT>
                    <a:lnB w="12700">
                      <a:solidFill>
                        <a:schemeClr val="tx1"/>
                      </a:solidFill>
                    </a:lnB>
                    <a:solidFill>
                      <a:schemeClr val="accent3">
                        <a:lumMod val="20000"/>
                        <a:lumOff val="80000"/>
                      </a:schemeClr>
                    </a:solidFill>
                  </a:tcPr>
                </a:tc>
                <a:tc>
                  <a:txBody>
                    <a:bodyPr/>
                    <a:lstStyle/>
                    <a:p>
                      <a:pPr marL="0" marR="0" lvl="0" indent="0" algn="l" rtl="0">
                        <a:lnSpc>
                          <a:spcPct val="100000"/>
                        </a:lnSpc>
                        <a:spcBef>
                          <a:spcPts val="0"/>
                        </a:spcBef>
                        <a:spcAft>
                          <a:spcPts val="0"/>
                        </a:spcAft>
                        <a:buClrTx/>
                        <a:buSzTx/>
                        <a:buFontTx/>
                        <a:buNone/>
                      </a:pPr>
                      <a:r>
                        <a:rPr lang="en-US" sz="1400" b="0">
                          <a:solidFill>
                            <a:srgbClr val="000000"/>
                          </a:solidFill>
                          <a:latin typeface="Franklin Gothic Book"/>
                        </a:rPr>
                        <a:t>Career Launch Endorsement</a:t>
                      </a:r>
                      <a:endParaRPr lang="en-US"/>
                    </a:p>
                  </a:txBody>
                  <a:tcPr>
                    <a:lnL w="12700">
                      <a:solidFill>
                        <a:schemeClr val="tx1"/>
                      </a:solidFill>
                    </a:lnL>
                    <a:lnR w="12700">
                      <a:solidFill>
                        <a:schemeClr val="tx1"/>
                      </a:solidFill>
                    </a:lnR>
                    <a:lnT w="12700">
                      <a:solidFill>
                        <a:schemeClr val="tx1"/>
                      </a:solidFill>
                    </a:lnT>
                    <a:lnB w="12700">
                      <a:solidFill>
                        <a:schemeClr val="tx1"/>
                      </a:solidFill>
                    </a:lnB>
                    <a:solidFill>
                      <a:schemeClr val="accent3">
                        <a:lumMod val="20000"/>
                        <a:lumOff val="80000"/>
                      </a:schemeClr>
                    </a:solidFill>
                  </a:tcPr>
                </a:tc>
                <a:extLst>
                  <a:ext uri="{0D108BD9-81ED-4DB2-BD59-A6C34878D82A}">
                    <a16:rowId xmlns:a16="http://schemas.microsoft.com/office/drawing/2014/main" val="64393097"/>
                  </a:ext>
                </a:extLst>
              </a:tr>
              <a:tr h="365760">
                <a:tc>
                  <a:txBody>
                    <a:bodyPr/>
                    <a:lstStyle/>
                    <a:p>
                      <a:pPr marL="0" marR="0" lvl="0" indent="0" algn="l">
                        <a:lnSpc>
                          <a:spcPct val="100000"/>
                        </a:lnSpc>
                        <a:spcBef>
                          <a:spcPts val="0"/>
                        </a:spcBef>
                        <a:spcAft>
                          <a:spcPts val="0"/>
                        </a:spcAft>
                        <a:buNone/>
                      </a:pPr>
                      <a:r>
                        <a:rPr lang="en-US" sz="1400" b="0" i="0" u="none" strike="noStrike" noProof="0">
                          <a:solidFill>
                            <a:srgbClr val="000000"/>
                          </a:solidFill>
                          <a:highlight>
                            <a:srgbClr val="FBEDCB"/>
                          </a:highlight>
                          <a:latin typeface="Franklin Gothic Book"/>
                        </a:rPr>
                        <a:t>Apprenticeship</a:t>
                      </a:r>
                      <a:endParaRPr lang="en-US"/>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0" marR="0" lvl="0" indent="0" algn="l">
                        <a:lnSpc>
                          <a:spcPct val="100000"/>
                        </a:lnSpc>
                        <a:spcBef>
                          <a:spcPts val="0"/>
                        </a:spcBef>
                        <a:spcAft>
                          <a:spcPts val="0"/>
                        </a:spcAft>
                        <a:buNone/>
                      </a:pPr>
                      <a:r>
                        <a:rPr lang="en-US" sz="1400" b="0" i="0" u="none" strike="noStrike" noProof="0">
                          <a:solidFill>
                            <a:srgbClr val="000000"/>
                          </a:solidFill>
                          <a:latin typeface="Franklin Gothic Book"/>
                        </a:rPr>
                        <a:t>Aerospace Pipeline Committee</a:t>
                      </a:r>
                      <a:endParaRPr lang="en-US"/>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513085842"/>
                  </a:ext>
                </a:extLst>
              </a:tr>
              <a:tr h="365760">
                <a:tc>
                  <a:txBody>
                    <a:bodyPr/>
                    <a:lstStyle/>
                    <a:p>
                      <a:pPr marL="0" marR="0" lvl="0" indent="0" algn="l" rtl="0">
                        <a:lnSpc>
                          <a:spcPct val="100000"/>
                        </a:lnSpc>
                        <a:spcBef>
                          <a:spcPts val="0"/>
                        </a:spcBef>
                        <a:spcAft>
                          <a:spcPts val="0"/>
                        </a:spcAft>
                        <a:buClrTx/>
                        <a:buSzTx/>
                        <a:buFontTx/>
                        <a:buNone/>
                      </a:pPr>
                      <a:r>
                        <a:rPr lang="en-US" sz="1400" b="0">
                          <a:solidFill>
                            <a:srgbClr val="000000"/>
                          </a:solidFill>
                          <a:latin typeface="Franklin Gothic Book"/>
                        </a:rPr>
                        <a:t>Aerospace Legislation</a:t>
                      </a:r>
                      <a:endParaRPr lang="en-US"/>
                    </a:p>
                  </a:txBody>
                  <a:tcPr>
                    <a:lnL w="12700">
                      <a:solidFill>
                        <a:schemeClr val="tx1"/>
                      </a:solidFill>
                    </a:lnL>
                    <a:lnR w="12700">
                      <a:solidFill>
                        <a:schemeClr val="tx1"/>
                      </a:solidFill>
                    </a:lnR>
                    <a:lnT w="12700">
                      <a:solidFill>
                        <a:schemeClr val="tx1"/>
                      </a:solidFill>
                    </a:lnT>
                    <a:lnB w="12700">
                      <a:solidFill>
                        <a:schemeClr val="tx1"/>
                      </a:solidFill>
                    </a:lnB>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Aviation &amp; Aerospace Advisory Committee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3">
                        <a:lumMod val="20000"/>
                        <a:lumOff val="80000"/>
                      </a:schemeClr>
                    </a:solidFill>
                  </a:tcPr>
                </a:tc>
                <a:extLst>
                  <a:ext uri="{0D108BD9-81ED-4DB2-BD59-A6C34878D82A}">
                    <a16:rowId xmlns:a16="http://schemas.microsoft.com/office/drawing/2014/main" val="3676510291"/>
                  </a:ext>
                </a:extLst>
              </a:tr>
            </a:tbl>
          </a:graphicData>
        </a:graphic>
      </p:graphicFrame>
    </p:spTree>
    <p:extLst>
      <p:ext uri="{BB962C8B-B14F-4D97-AF65-F5344CB8AC3E}">
        <p14:creationId xmlns:p14="http://schemas.microsoft.com/office/powerpoint/2010/main" val="3927431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1" y="1549936"/>
            <a:ext cx="8347558" cy="574820"/>
          </a:xfrm>
        </p:spPr>
        <p:txBody>
          <a:bodyPr lIns="91440" tIns="45720" rIns="91440" bIns="45720" anchor="t"/>
          <a:lstStyle/>
          <a:p>
            <a:r>
              <a:rPr lang="en-US" sz="2600">
                <a:ea typeface="+mj-lt"/>
                <a:cs typeface="+mj-lt"/>
              </a:rPr>
              <a:t>funding &amp; program Updates: </a:t>
            </a:r>
            <a:br>
              <a:rPr lang="en-US" sz="2600">
                <a:ea typeface="+mj-lt"/>
                <a:cs typeface="+mj-lt"/>
              </a:rPr>
            </a:b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6861" y="2127942"/>
            <a:ext cx="8336975" cy="3925386"/>
          </a:xfrm>
        </p:spPr>
        <p:txBody>
          <a:bodyPr lIns="91440" tIns="45720" rIns="91440" bIns="45720" anchor="t"/>
          <a:lstStyle/>
          <a:p>
            <a:pPr marL="0" lvl="1" indent="0">
              <a:lnSpc>
                <a:spcPct val="100000"/>
              </a:lnSpc>
              <a:spcBef>
                <a:spcPts val="600"/>
              </a:spcBef>
              <a:buNone/>
            </a:pPr>
            <a:r>
              <a:rPr lang="en-US" sz="2600" cap="all">
                <a:latin typeface="Franklin Gothic Medium"/>
                <a:ea typeface="+mn-lt"/>
                <a:cs typeface="+mn-lt"/>
              </a:rPr>
              <a:t>Apprenticeship</a:t>
            </a:r>
            <a:endParaRPr lang="en-US"/>
          </a:p>
          <a:p>
            <a:pPr marL="0" lvl="1" indent="0">
              <a:lnSpc>
                <a:spcPct val="100000"/>
              </a:lnSpc>
              <a:spcBef>
                <a:spcPts val="600"/>
              </a:spcBef>
              <a:buNone/>
            </a:pPr>
            <a:r>
              <a:rPr lang="en-US" sz="2200" b="1" u="sng">
                <a:ea typeface="+mn-lt"/>
                <a:cs typeface="+mn-lt"/>
              </a:rPr>
              <a:t>Student Supports Program Forum</a:t>
            </a:r>
          </a:p>
          <a:p>
            <a:pPr marL="228600" lvl="1">
              <a:lnSpc>
                <a:spcPct val="100000"/>
              </a:lnSpc>
              <a:spcBef>
                <a:spcPts val="600"/>
              </a:spcBef>
            </a:pPr>
            <a:r>
              <a:rPr lang="en-US" sz="2000">
                <a:ea typeface="+mn-lt"/>
                <a:cs typeface="+mn-lt"/>
              </a:rPr>
              <a:t>Inclusion of apprenticeship in this year's forum provides opportunities to:</a:t>
            </a:r>
            <a:endParaRPr lang="en-US">
              <a:ea typeface="+mn-lt"/>
              <a:cs typeface="+mn-lt"/>
            </a:endParaRPr>
          </a:p>
          <a:p>
            <a:pPr marL="685800" lvl="2">
              <a:lnSpc>
                <a:spcPct val="100000"/>
              </a:lnSpc>
              <a:spcBef>
                <a:spcPts val="600"/>
              </a:spcBef>
              <a:buFont typeface="Wingdings" panose="020B0604020202020204" pitchFamily="34" charset="0"/>
              <a:buChar char="§"/>
            </a:pPr>
            <a:r>
              <a:rPr lang="en-US"/>
              <a:t>Educate staff about apprenticeship programs and how colleges partner in the training model.</a:t>
            </a:r>
          </a:p>
          <a:p>
            <a:pPr marL="685800" lvl="2">
              <a:lnSpc>
                <a:spcPct val="100000"/>
              </a:lnSpc>
              <a:spcBef>
                <a:spcPts val="600"/>
              </a:spcBef>
              <a:buFont typeface="Wingdings" panose="020B0604020202020204" pitchFamily="34" charset="0"/>
              <a:buChar char="§"/>
            </a:pPr>
            <a:r>
              <a:rPr lang="en-US">
                <a:ea typeface="+mn-lt"/>
                <a:cs typeface="+mn-lt"/>
              </a:rPr>
              <a:t>Share best practices about how to support apprentices with available resources.</a:t>
            </a:r>
          </a:p>
          <a:p>
            <a:pPr marL="685800" lvl="2">
              <a:lnSpc>
                <a:spcPct val="100000"/>
              </a:lnSpc>
              <a:spcBef>
                <a:spcPts val="600"/>
              </a:spcBef>
              <a:buFont typeface="Wingdings" panose="020B0604020202020204" pitchFamily="34" charset="0"/>
              <a:buChar char="§"/>
            </a:pPr>
            <a:r>
              <a:rPr lang="en-US">
                <a:ea typeface="+mn-lt"/>
                <a:cs typeface="+mn-lt"/>
              </a:rPr>
              <a:t>Invite apprenticeship staff external to the college to learn about degree pathways and support resources available for apprentices.</a:t>
            </a:r>
          </a:p>
          <a:p>
            <a:pPr marL="1143000" lvl="3">
              <a:lnSpc>
                <a:spcPct val="100000"/>
              </a:lnSpc>
              <a:spcBef>
                <a:spcPts val="600"/>
              </a:spcBef>
            </a:pPr>
            <a:r>
              <a:rPr lang="en-US"/>
              <a:t>External staff are invited to attend the forum on June 3rd. </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a:prstGeom prst="rect">
            <a:avLst/>
          </a:prstGeom>
        </p:spPr>
        <p:txBody>
          <a:bodyPr/>
          <a:lstStyle/>
          <a:p>
            <a:fld id="{DEE5BC03-7CE3-4FE3-BC0A-0ACCA8AC1F24}" type="slidenum">
              <a:rPr lang="en-US" smtClean="0"/>
              <a:pPr/>
              <a:t>5</a:t>
            </a:fld>
            <a:endParaRPr lang="en-US"/>
          </a:p>
        </p:txBody>
      </p:sp>
    </p:spTree>
    <p:extLst>
      <p:ext uri="{BB962C8B-B14F-4D97-AF65-F5344CB8AC3E}">
        <p14:creationId xmlns:p14="http://schemas.microsoft.com/office/powerpoint/2010/main" val="3518913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5C31E-CA32-8E18-1C81-756F68B09A05}"/>
              </a:ext>
            </a:extLst>
          </p:cNvPr>
          <p:cNvSpPr>
            <a:spLocks noGrp="1"/>
          </p:cNvSpPr>
          <p:nvPr>
            <p:ph type="title"/>
          </p:nvPr>
        </p:nvSpPr>
        <p:spPr/>
        <p:txBody>
          <a:bodyPr lIns="91440" tIns="45720" rIns="91440" bIns="45720" anchor="t"/>
          <a:lstStyle/>
          <a:p>
            <a:r>
              <a:rPr lang="en-US" sz="2600"/>
              <a:t>funding &amp; program Updates: </a:t>
            </a:r>
            <a:endParaRPr lang="en-US" sz="2600">
              <a:solidFill>
                <a:srgbClr val="000000"/>
              </a:solidFill>
            </a:endParaRPr>
          </a:p>
        </p:txBody>
      </p:sp>
      <p:sp>
        <p:nvSpPr>
          <p:cNvPr id="3" name="Content Placeholder 2">
            <a:extLst>
              <a:ext uri="{FF2B5EF4-FFF2-40B4-BE49-F238E27FC236}">
                <a16:creationId xmlns:a16="http://schemas.microsoft.com/office/drawing/2014/main" id="{D8F50151-4902-28E6-6367-19CD7A50EE92}"/>
              </a:ext>
            </a:extLst>
          </p:cNvPr>
          <p:cNvSpPr>
            <a:spLocks noGrp="1"/>
          </p:cNvSpPr>
          <p:nvPr>
            <p:ph idx="1"/>
          </p:nvPr>
        </p:nvSpPr>
        <p:spPr>
          <a:xfrm>
            <a:off x="547444" y="2171738"/>
            <a:ext cx="8336975" cy="3757046"/>
          </a:xfrm>
        </p:spPr>
        <p:txBody>
          <a:bodyPr lIns="91440" tIns="45720" rIns="91440" bIns="45720" anchor="t"/>
          <a:lstStyle/>
          <a:p>
            <a:pPr>
              <a:buNone/>
            </a:pPr>
            <a:r>
              <a:rPr lang="en-US" sz="2600" cap="all">
                <a:latin typeface="Franklin Gothic Medium"/>
              </a:rPr>
              <a:t>Apprenticeship</a:t>
            </a:r>
            <a:r>
              <a:rPr lang="en-US" sz="2600" b="1"/>
              <a:t> (Continued)</a:t>
            </a:r>
            <a:endParaRPr lang="en-US"/>
          </a:p>
          <a:p>
            <a:pPr marL="0" indent="0">
              <a:lnSpc>
                <a:spcPct val="100000"/>
              </a:lnSpc>
              <a:spcBef>
                <a:spcPts val="600"/>
              </a:spcBef>
              <a:buNone/>
            </a:pPr>
            <a:r>
              <a:rPr lang="en-US" sz="2200" b="1" u="sng"/>
              <a:t>Washington College Grant for Apprenticeship (WCG-A)</a:t>
            </a:r>
            <a:endParaRPr lang="en-US" sz="2200"/>
          </a:p>
          <a:p>
            <a:pPr>
              <a:lnSpc>
                <a:spcPct val="100000"/>
              </a:lnSpc>
              <a:spcBef>
                <a:spcPts val="600"/>
              </a:spcBef>
            </a:pPr>
            <a:r>
              <a:rPr lang="en-US" sz="2000"/>
              <a:t>During winter quarter the remaining 8 apprenticeship colleges were onboarded to the new awarding process.</a:t>
            </a:r>
          </a:p>
          <a:p>
            <a:pPr>
              <a:lnSpc>
                <a:spcPct val="100000"/>
              </a:lnSpc>
              <a:spcBef>
                <a:spcPts val="600"/>
              </a:spcBef>
            </a:pPr>
            <a:r>
              <a:rPr lang="en-US" sz="2000"/>
              <a:t>To date 143 apprentices have been awarded through Financial Aid Offices at CTCs.</a:t>
            </a:r>
            <a:endParaRPr lang="en-US"/>
          </a:p>
          <a:p>
            <a:pPr>
              <a:lnSpc>
                <a:spcPct val="100000"/>
              </a:lnSpc>
              <a:spcBef>
                <a:spcPts val="600"/>
              </a:spcBef>
            </a:pPr>
            <a:r>
              <a:rPr lang="en-US" sz="2000"/>
              <a:t>Apprenticeship programs that partner with a CTC must request the CTC act as WCG-A servicer on an annual basis.</a:t>
            </a:r>
          </a:p>
          <a:p>
            <a:pPr marL="0" indent="0">
              <a:lnSpc>
                <a:spcPct val="100000"/>
              </a:lnSpc>
              <a:spcBef>
                <a:spcPts val="600"/>
              </a:spcBef>
              <a:buNone/>
            </a:pPr>
            <a:endParaRPr lang="en-US" sz="2000"/>
          </a:p>
          <a:p>
            <a:pPr>
              <a:buNone/>
            </a:pPr>
            <a:endParaRPr lang="en-US" sz="2600" cap="all">
              <a:latin typeface="Franklin Gothic Medium"/>
            </a:endParaRPr>
          </a:p>
          <a:p>
            <a:pPr marL="0" indent="0">
              <a:lnSpc>
                <a:spcPct val="100000"/>
              </a:lnSpc>
              <a:spcBef>
                <a:spcPts val="600"/>
              </a:spcBef>
              <a:buNone/>
            </a:pPr>
            <a:endParaRPr lang="en-US" sz="2000"/>
          </a:p>
          <a:p>
            <a:endParaRPr lang="en-US"/>
          </a:p>
        </p:txBody>
      </p:sp>
      <p:sp>
        <p:nvSpPr>
          <p:cNvPr id="4" name="Slide Number Placeholder 3">
            <a:extLst>
              <a:ext uri="{FF2B5EF4-FFF2-40B4-BE49-F238E27FC236}">
                <a16:creationId xmlns:a16="http://schemas.microsoft.com/office/drawing/2014/main" id="{2DC09052-E3BD-9B7C-0C91-711BAB0CA085}"/>
              </a:ext>
            </a:extLst>
          </p:cNvPr>
          <p:cNvSpPr>
            <a:spLocks noGrp="1"/>
          </p:cNvSpPr>
          <p:nvPr>
            <p:ph type="sldNum" sz="quarter" idx="12"/>
          </p:nvPr>
        </p:nvSpPr>
        <p:spPr/>
        <p:txBody>
          <a:bodyPr/>
          <a:lstStyle/>
          <a:p>
            <a:fld id="{DEE5BC03-7CE3-4FE3-BC0A-0ACCA8AC1F24}" type="slidenum">
              <a:rPr lang="en-US" smtClean="0"/>
              <a:pPr/>
              <a:t>6</a:t>
            </a:fld>
            <a:endParaRPr lang="en-US"/>
          </a:p>
        </p:txBody>
      </p:sp>
    </p:spTree>
    <p:extLst>
      <p:ext uri="{BB962C8B-B14F-4D97-AF65-F5344CB8AC3E}">
        <p14:creationId xmlns:p14="http://schemas.microsoft.com/office/powerpoint/2010/main" val="1499026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91440" tIns="45720" rIns="91440" bIns="45720" anchor="t"/>
          <a:lstStyle/>
          <a:p>
            <a:r>
              <a:rPr lang="en-US" sz="2600">
                <a:ea typeface="+mj-lt"/>
                <a:cs typeface="+mj-lt"/>
              </a:rPr>
              <a:t>funding &amp; program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7661" y="2072471"/>
            <a:ext cx="8336975" cy="4162888"/>
          </a:xfrm>
        </p:spPr>
        <p:txBody>
          <a:bodyPr lIns="91440" tIns="45720" rIns="91440" bIns="45720" anchor="t"/>
          <a:lstStyle/>
          <a:p>
            <a:pPr marL="0" indent="0">
              <a:lnSpc>
                <a:spcPct val="100000"/>
              </a:lnSpc>
              <a:spcBef>
                <a:spcPts val="0"/>
              </a:spcBef>
              <a:spcAft>
                <a:spcPts val="600"/>
              </a:spcAft>
              <a:buNone/>
            </a:pPr>
            <a:r>
              <a:rPr lang="en-US" sz="2600" cap="all">
                <a:latin typeface="Franklin Gothic Medium"/>
                <a:ea typeface="+mn-lt"/>
                <a:cs typeface="+mn-lt"/>
              </a:rPr>
              <a:t>Aerospace Apprenticeship</a:t>
            </a:r>
            <a:endParaRPr lang="en-US"/>
          </a:p>
          <a:p>
            <a:pPr>
              <a:lnSpc>
                <a:spcPct val="100000"/>
              </a:lnSpc>
              <a:spcBef>
                <a:spcPts val="0"/>
              </a:spcBef>
              <a:spcAft>
                <a:spcPts val="600"/>
              </a:spcAft>
              <a:buFont typeface="Arial"/>
              <a:buChar char="•"/>
            </a:pPr>
            <a:r>
              <a:rPr lang="en-US" sz="2000">
                <a:ea typeface="+mn-lt"/>
                <a:cs typeface="+mn-lt"/>
              </a:rPr>
              <a:t>As part of the new allocation model, the earmark for Aerospace Apprenticeship enrollments (130 FTE @ $8K) is eliminated as of June 30, 2026, and move into the base allocation.</a:t>
            </a:r>
          </a:p>
          <a:p>
            <a:pPr>
              <a:lnSpc>
                <a:spcPct val="100000"/>
              </a:lnSpc>
              <a:spcBef>
                <a:spcPts val="0"/>
              </a:spcBef>
              <a:spcAft>
                <a:spcPts val="600"/>
              </a:spcAft>
              <a:buFont typeface="Arial"/>
              <a:buChar char="•"/>
            </a:pPr>
            <a:r>
              <a:rPr lang="en-US" sz="2000">
                <a:ea typeface="+mn-lt"/>
                <a:cs typeface="+mn-lt"/>
              </a:rPr>
              <a:t>Funding associated with the Aerospace Apprenticeship contract, currently held by AJAC, will move into the base allocation at the end of the current contract, June 30, 2027.</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a:prstGeom prst="rect">
            <a:avLst/>
          </a:prstGeom>
        </p:spPr>
        <p:txBody>
          <a:bodyPr/>
          <a:lstStyle/>
          <a:p>
            <a:fld id="{DEE5BC03-7CE3-4FE3-BC0A-0ACCA8AC1F24}" type="slidenum">
              <a:rPr lang="en-US" smtClean="0"/>
              <a:pPr/>
              <a:t>7</a:t>
            </a:fld>
            <a:endParaRPr lang="en-US"/>
          </a:p>
        </p:txBody>
      </p:sp>
    </p:spTree>
    <p:extLst>
      <p:ext uri="{BB962C8B-B14F-4D97-AF65-F5344CB8AC3E}">
        <p14:creationId xmlns:p14="http://schemas.microsoft.com/office/powerpoint/2010/main" val="2335274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549936"/>
            <a:ext cx="8336975" cy="503067"/>
          </a:xfrm>
        </p:spPr>
        <p:txBody>
          <a:bodyPr/>
          <a:lstStyle/>
          <a:p>
            <a:r>
              <a:rPr lang="en-US" sz="3200" b="1">
                <a:latin typeface="Franklin Gothic Book" panose="020B0503020102020204" pitchFamily="34" charset="0"/>
              </a:rPr>
              <a:t>Program support</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189528"/>
            <a:ext cx="8336975" cy="4294398"/>
          </a:xfrm>
        </p:spPr>
        <p:txBody>
          <a:bodyPr lIns="91440" tIns="45720" rIns="91440" bIns="45720" anchor="t"/>
          <a:lstStyle/>
          <a:p>
            <a:pPr marL="0" indent="0">
              <a:buNone/>
            </a:pPr>
            <a:r>
              <a:rPr lang="en-US" sz="2000" b="1">
                <a:latin typeface="Franklin Gothic Book"/>
              </a:rPr>
              <a:t>Program Support</a:t>
            </a:r>
            <a:r>
              <a:rPr lang="en-US" sz="2000">
                <a:latin typeface="Franklin Gothic Book"/>
              </a:rPr>
              <a:t>: Provide overarching program support to strengthen business, industry and colleges.</a:t>
            </a:r>
          </a:p>
          <a:p>
            <a:r>
              <a:rPr lang="en-US" sz="2000"/>
              <a:t>Team Members: </a:t>
            </a:r>
            <a:endParaRPr lang="en-US" sz="2000">
              <a:latin typeface="Franklin Gothic Book"/>
            </a:endParaRPr>
          </a:p>
          <a:p>
            <a:pPr lvl="1"/>
            <a:r>
              <a:rPr lang="en-US" sz="2000"/>
              <a:t>William Belden, Policy Associate; </a:t>
            </a:r>
            <a:r>
              <a:rPr lang="en-US" sz="2000">
                <a:hlinkClick r:id="rId2"/>
              </a:rPr>
              <a:t>wbelden@sbctc.edu</a:t>
            </a:r>
            <a:endParaRPr lang="en-US" sz="2000"/>
          </a:p>
          <a:p>
            <a:pPr lvl="1"/>
            <a:r>
              <a:rPr lang="en-US" sz="2000"/>
              <a:t>Kimberly Ingram, Program Administrator; </a:t>
            </a:r>
            <a:r>
              <a:rPr lang="en-US" sz="2000" u="sng">
                <a:hlinkClick r:id="rId3"/>
              </a:rPr>
              <a:t>kingram@sbctc.edu</a:t>
            </a:r>
            <a:endParaRPr lang="en-US" sz="2000"/>
          </a:p>
          <a:p>
            <a:pPr lvl="1"/>
            <a:r>
              <a:rPr lang="en-US" sz="2000"/>
              <a:t>Shelby Means, Program Inventory Coordinator; </a:t>
            </a:r>
            <a:r>
              <a:rPr lang="en-US" sz="2000">
                <a:hlinkClick r:id="rId4"/>
              </a:rPr>
              <a:t>smeans@sbctc.edu</a:t>
            </a:r>
            <a:r>
              <a:rPr lang="en-US" sz="2000"/>
              <a:t> </a:t>
            </a:r>
          </a:p>
          <a:p>
            <a:pPr marL="0" indent="0">
              <a:buNone/>
            </a:pPr>
            <a:r>
              <a:rPr lang="en-US" sz="2000" b="1">
                <a:latin typeface="Franklin Gothic Book"/>
              </a:rPr>
              <a:t>Programs</a:t>
            </a:r>
            <a:r>
              <a:rPr lang="en-US" sz="2000">
                <a:latin typeface="Franklin Gothic Book"/>
              </a:rPr>
              <a:t>:</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8</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3494062474"/>
              </p:ext>
            </p:extLst>
          </p:nvPr>
        </p:nvGraphicFramePr>
        <p:xfrm>
          <a:off x="681987" y="4795280"/>
          <a:ext cx="8046720" cy="146304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13995" indent="-213995" algn="l"/>
                      <a:r>
                        <a:rPr lang="en-US" sz="1400" b="0">
                          <a:solidFill>
                            <a:srgbClr val="000000"/>
                          </a:solidFill>
                          <a:latin typeface="Franklin Gothic Book"/>
                        </a:rPr>
                        <a:t>Carl D. Perkins</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213995" indent="-213995" algn="l"/>
                      <a:r>
                        <a:rPr lang="en-US" sz="1400" b="0">
                          <a:solidFill>
                            <a:srgbClr val="000000"/>
                          </a:solidFill>
                          <a:latin typeface="Franklin Gothic Book"/>
                        </a:rPr>
                        <a:t>CTE Dual Credit</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4062450456"/>
                  </a:ext>
                </a:extLst>
              </a:tr>
              <a:tr h="365760">
                <a:tc>
                  <a:txBody>
                    <a:bodyPr/>
                    <a:lstStyle/>
                    <a:p>
                      <a:pPr marL="213995" indent="-213995" algn="l"/>
                      <a:r>
                        <a:rPr lang="en-US" sz="1400" b="0">
                          <a:solidFill>
                            <a:srgbClr val="000000"/>
                          </a:solidFill>
                          <a:latin typeface="Franklin Gothic Book"/>
                        </a:rPr>
                        <a:t>Comprehensive Local Needs Assessment (CLNA)</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indent="-213995" algn="l"/>
                      <a:r>
                        <a:rPr lang="en-US" sz="1400" b="0">
                          <a:solidFill>
                            <a:srgbClr val="000000"/>
                          </a:solidFill>
                          <a:latin typeface="Franklin Gothic Book"/>
                        </a:rPr>
                        <a:t>High Demand Grant</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201771501"/>
                  </a:ext>
                </a:extLst>
              </a:tr>
              <a:tr h="365760">
                <a:tc>
                  <a:txBody>
                    <a:bodyPr/>
                    <a:lstStyle/>
                    <a:p>
                      <a:pPr marL="213995" indent="-213995" algn="l"/>
                      <a:r>
                        <a:rPr lang="en-US" sz="1400" b="0">
                          <a:solidFill>
                            <a:srgbClr val="000000"/>
                          </a:solidFill>
                          <a:latin typeface="Franklin Gothic Book"/>
                        </a:rPr>
                        <a:t>Program Approval Review &amp; Program Inventory</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indent="-213995" algn="l"/>
                      <a:r>
                        <a:rPr lang="en-US" sz="1400" b="0">
                          <a:solidFill>
                            <a:srgbClr val="000000"/>
                          </a:solidFill>
                          <a:latin typeface="Franklin Gothic Book"/>
                        </a:rPr>
                        <a:t>Workforce Education Council (WEC)</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13995" indent="-213995" algn="l"/>
                      <a:r>
                        <a:rPr lang="en-US" sz="1400" b="0">
                          <a:solidFill>
                            <a:srgbClr val="000000"/>
                          </a:solidFill>
                          <a:latin typeface="Franklin Gothic Book"/>
                        </a:rPr>
                        <a:t>Prof-Tech Certification</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indent="-213995" algn="l"/>
                      <a:r>
                        <a:rPr lang="en-US" sz="1400" b="0">
                          <a:solidFill>
                            <a:srgbClr val="000000"/>
                          </a:solidFill>
                          <a:latin typeface="Franklin Gothic Book"/>
                        </a:rPr>
                        <a:t>Customer Advisory Committee (CAC)</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13085842"/>
                  </a:ext>
                </a:extLst>
              </a:tr>
            </a:tbl>
          </a:graphicData>
        </a:graphic>
      </p:graphicFrame>
    </p:spTree>
    <p:extLst>
      <p:ext uri="{BB962C8B-B14F-4D97-AF65-F5344CB8AC3E}">
        <p14:creationId xmlns:p14="http://schemas.microsoft.com/office/powerpoint/2010/main" val="3120184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421564"/>
            <a:ext cx="8327795" cy="620593"/>
          </a:xfrm>
        </p:spPr>
        <p:txBody>
          <a:bodyPr lIns="91440" tIns="45720" rIns="91440" bIns="45720" anchor="t"/>
          <a:lstStyle/>
          <a:p>
            <a:r>
              <a:rPr lang="en-US">
                <a:ea typeface="+mj-lt"/>
                <a:cs typeface="+mj-lt"/>
              </a:rPr>
              <a:t>Perkins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318278" y="2121408"/>
            <a:ext cx="8318651" cy="4356394"/>
          </a:xfrm>
        </p:spPr>
        <p:txBody>
          <a:bodyPr lIns="91440" tIns="45720" rIns="91440" bIns="45720" anchor="t"/>
          <a:lstStyle/>
          <a:p>
            <a:pPr marL="228600" lvl="1">
              <a:lnSpc>
                <a:spcPct val="100000"/>
              </a:lnSpc>
              <a:spcBef>
                <a:spcPts val="0"/>
              </a:spcBef>
              <a:spcAft>
                <a:spcPts val="600"/>
              </a:spcAft>
            </a:pPr>
            <a:r>
              <a:rPr lang="en-US"/>
              <a:t>Direct Assistance Update (FY27)</a:t>
            </a:r>
          </a:p>
          <a:p>
            <a:pPr marL="685800" lvl="2">
              <a:lnSpc>
                <a:spcPct val="100000"/>
              </a:lnSpc>
              <a:spcBef>
                <a:spcPts val="0"/>
              </a:spcBef>
              <a:spcAft>
                <a:spcPts val="600"/>
              </a:spcAft>
              <a:buFont typeface="Wingdings" panose="020B0604020202020204" pitchFamily="34" charset="0"/>
              <a:buChar char="§"/>
            </a:pPr>
            <a:r>
              <a:rPr lang="en-US" sz="2400"/>
              <a:t>Perkins can support, in limited circumstances, out of pocket costs for students but not tuition and related fees.</a:t>
            </a:r>
          </a:p>
          <a:p>
            <a:pPr marL="685800" lvl="2">
              <a:lnSpc>
                <a:spcPct val="100000"/>
              </a:lnSpc>
              <a:spcBef>
                <a:spcPts val="0"/>
              </a:spcBef>
              <a:spcAft>
                <a:spcPts val="600"/>
              </a:spcAft>
              <a:buFont typeface="Wingdings" panose="020B0604020202020204" pitchFamily="34" charset="0"/>
              <a:buChar char="§"/>
            </a:pPr>
            <a:r>
              <a:rPr lang="en-US" sz="2400"/>
              <a:t>Please see updated Perkins Plan Grant Guidelines. </a:t>
            </a:r>
            <a:endParaRPr lang="en-US"/>
          </a:p>
          <a:p>
            <a:pPr marL="685800" lvl="2">
              <a:lnSpc>
                <a:spcPct val="100000"/>
              </a:lnSpc>
              <a:spcBef>
                <a:spcPts val="0"/>
              </a:spcBef>
              <a:spcAft>
                <a:spcPts val="600"/>
              </a:spcAft>
              <a:buFont typeface="Wingdings" panose="020B0604020202020204" pitchFamily="34" charset="0"/>
              <a:buChar char="§"/>
            </a:pPr>
            <a:r>
              <a:rPr lang="en-US" sz="2400">
                <a:ea typeface="+mn-lt"/>
                <a:cs typeface="+mn-lt"/>
              </a:rPr>
              <a:t>Email sent on 4/7/26 to Perkins contacts.</a:t>
            </a:r>
          </a:p>
          <a:p>
            <a:pPr marL="457200" lvl="2" indent="0">
              <a:lnSpc>
                <a:spcPct val="100000"/>
              </a:lnSpc>
              <a:spcBef>
                <a:spcPts val="0"/>
              </a:spcBef>
              <a:spcAft>
                <a:spcPts val="600"/>
              </a:spcAft>
              <a:buNone/>
            </a:pPr>
            <a:endParaRPr lang="en-US">
              <a:ea typeface="+mn-lt"/>
              <a:cs typeface="+mn-lt"/>
            </a:endParaRPr>
          </a:p>
          <a:p>
            <a:pPr marL="228600" lvl="1">
              <a:lnSpc>
                <a:spcPct val="100000"/>
              </a:lnSpc>
              <a:spcBef>
                <a:spcPts val="0"/>
              </a:spcBef>
              <a:spcAft>
                <a:spcPts val="600"/>
              </a:spcAft>
            </a:pPr>
            <a:r>
              <a:rPr lang="en-US">
                <a:ea typeface="+mn-lt"/>
                <a:cs typeface="+mn-lt"/>
              </a:rPr>
              <a:t>Annual Reports Due </a:t>
            </a:r>
            <a:r>
              <a:rPr lang="en-US" b="1">
                <a:ea typeface="+mn-lt"/>
                <a:cs typeface="+mn-lt"/>
              </a:rPr>
              <a:t>June 30th</a:t>
            </a:r>
          </a:p>
          <a:p>
            <a:pPr marL="685800" lvl="2">
              <a:lnSpc>
                <a:spcPct val="100000"/>
              </a:lnSpc>
              <a:spcBef>
                <a:spcPts val="0"/>
              </a:spcBef>
              <a:spcAft>
                <a:spcPts val="600"/>
              </a:spcAft>
              <a:buFont typeface="Wingdings" panose="020B0604020202020204" pitchFamily="34" charset="0"/>
              <a:buChar char="§"/>
            </a:pPr>
            <a:r>
              <a:rPr lang="en-US" sz="2400">
                <a:ea typeface="+mn-lt"/>
                <a:cs typeface="+mn-lt"/>
              </a:rPr>
              <a:t>Email with SurveyMonkey links will be sent in early May.</a:t>
            </a:r>
          </a:p>
          <a:p>
            <a:pPr marL="914400" lvl="2">
              <a:lnSpc>
                <a:spcPct val="100000"/>
              </a:lnSpc>
              <a:buFont typeface="Wingdings" panose="020B0604020202020204" pitchFamily="34" charset="0"/>
              <a:buChar char="§"/>
            </a:pPr>
            <a:endParaRPr lang="en-US">
              <a:ea typeface="+mn-lt"/>
              <a:cs typeface="+mn-lt"/>
            </a:endParaRPr>
          </a:p>
          <a:p>
            <a:pPr marL="457200" lvl="1">
              <a:lnSpc>
                <a:spcPct val="200000"/>
              </a:lnSpc>
            </a:pPr>
            <a:endParaRPr lang="en-US">
              <a:ea typeface="+mn-lt"/>
              <a:cs typeface="+mn-lt"/>
            </a:endParaRPr>
          </a:p>
          <a:p>
            <a:pPr marL="457200" lvl="1">
              <a:lnSpc>
                <a:spcPct val="150000"/>
              </a:lnSpc>
            </a:pPr>
            <a:endParaRPr lang="en-US" sz="2000">
              <a:ea typeface="+mn-lt"/>
              <a:cs typeface="+mn-lt"/>
            </a:endParaRPr>
          </a:p>
          <a:p>
            <a:pPr marL="0" indent="0">
              <a:lnSpc>
                <a:spcPct val="100000"/>
              </a:lnSpc>
              <a:buNone/>
            </a:pPr>
            <a:endParaRPr lang="en-US" sz="1800">
              <a:ea typeface="+mn-lt"/>
              <a:cs typeface="+mn-lt"/>
            </a:endParaRPr>
          </a:p>
          <a:p>
            <a:pPr marL="514350" lvl="1" indent="-285750">
              <a:lnSpc>
                <a:spcPct val="100000"/>
              </a:lnSpc>
              <a:buFont typeface="Arial"/>
            </a:pPr>
            <a:endParaRPr lang="en-US" sz="1800">
              <a:ea typeface="+mn-lt"/>
              <a:cs typeface="+mn-lt"/>
            </a:endParaRPr>
          </a:p>
          <a:p>
            <a:endParaRPr lang="en-US" sz="2200">
              <a:ea typeface="+mn-lt"/>
              <a:cs typeface="+mn-lt"/>
            </a:endParaRPr>
          </a:p>
          <a:p>
            <a:endParaRPr lang="en-US" sz="16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9</a:t>
            </a:fld>
            <a:endParaRPr lang="en-US"/>
          </a:p>
        </p:txBody>
      </p:sp>
    </p:spTree>
    <p:extLst>
      <p:ext uri="{BB962C8B-B14F-4D97-AF65-F5344CB8AC3E}">
        <p14:creationId xmlns:p14="http://schemas.microsoft.com/office/powerpoint/2010/main" val="1701068401"/>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98FFB89-CD0A-4600-B5B7-284311B06406}" vid="{A645EE94-F025-4290-8BAC-E89C32ADF8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fe4a646-9a5b-40a0-b2ad-9169a3f7c2c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69C1961A531994E8F12E6D74A572E1D" ma:contentTypeVersion="17" ma:contentTypeDescription="Create a new document." ma:contentTypeScope="" ma:versionID="bdb66d4154551ca15158aee36299f543">
  <xsd:schema xmlns:xsd="http://www.w3.org/2001/XMLSchema" xmlns:xs="http://www.w3.org/2001/XMLSchema" xmlns:p="http://schemas.microsoft.com/office/2006/metadata/properties" xmlns:ns3="6fe4a646-9a5b-40a0-b2ad-9169a3f7c2c1" xmlns:ns4="c4f6c52c-0e1f-4956-8441-72384df3219c" targetNamespace="http://schemas.microsoft.com/office/2006/metadata/properties" ma:root="true" ma:fieldsID="e1774d9220e566571f1c1365265d5117" ns3:_="" ns4:_="">
    <xsd:import namespace="6fe4a646-9a5b-40a0-b2ad-9169a3f7c2c1"/>
    <xsd:import namespace="c4f6c52c-0e1f-4956-8441-72384df3219c"/>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DateTaken" minOccurs="0"/>
                <xsd:element ref="ns3:MediaServiceAutoTags" minOccurs="0"/>
                <xsd:element ref="ns3:MediaLengthInSeconds" minOccurs="0"/>
                <xsd:element ref="ns3:MediaServiceObjectDetectorVersions" minOccurs="0"/>
                <xsd:element ref="ns3:MediaServiceSystemTags" minOccurs="0"/>
                <xsd:element ref="ns3:MediaServiceGenerationTime" minOccurs="0"/>
                <xsd:element ref="ns3:MediaServiceEventHashCode" minOccurs="0"/>
                <xsd:element ref="ns3:MediaServiceSearchPropertie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e4a646-9a5b-40a0-b2ad-9169a3f7c2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f6c52c-0e1f-4956-8441-72384df3219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FF34BF-461A-4552-BAC0-8EAE6FB87824}">
  <ds:schemaRefs>
    <ds:schemaRef ds:uri="6fe4a646-9a5b-40a0-b2ad-9169a3f7c2c1"/>
    <ds:schemaRef ds:uri="http://schemas.microsoft.com/office/2006/documentManagement/types"/>
    <ds:schemaRef ds:uri="http://www.w3.org/XML/1998/namespace"/>
    <ds:schemaRef ds:uri="http://schemas.microsoft.com/office/infopath/2007/PartnerControls"/>
    <ds:schemaRef ds:uri="http://purl.org/dc/dcmitype/"/>
    <ds:schemaRef ds:uri="c4f6c52c-0e1f-4956-8441-72384df3219c"/>
    <ds:schemaRef ds:uri="http://purl.org/dc/elements/1.1/"/>
    <ds:schemaRef ds:uri="http://schemas.microsoft.com/office/2006/metadata/properti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FACE260C-8DE8-4ACF-8753-4C84FE4A9D0C}">
  <ds:schemaRefs>
    <ds:schemaRef ds:uri="6fe4a646-9a5b-40a0-b2ad-9169a3f7c2c1"/>
    <ds:schemaRef ds:uri="c4f6c52c-0e1f-4956-8441-72384df321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F19B4E2-40F1-4166-9859-BFE10CE51E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TotalTime>
  <Words>3166</Words>
  <Application>Microsoft Office PowerPoint</Application>
  <PresentationFormat>On-screen Show (4:3)</PresentationFormat>
  <Paragraphs>392</Paragraphs>
  <Slides>34</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Arial,Sans-Serif</vt:lpstr>
      <vt:lpstr>Calibri</vt:lpstr>
      <vt:lpstr>Courier New</vt:lpstr>
      <vt:lpstr>Courier New,monospace</vt:lpstr>
      <vt:lpstr>Franklin Gothic Book</vt:lpstr>
      <vt:lpstr>Franklin Gothic Medium</vt:lpstr>
      <vt:lpstr>Wingdings</vt:lpstr>
      <vt:lpstr>Office Theme</vt:lpstr>
      <vt:lpstr>Washington’s Community and technical colleges</vt:lpstr>
      <vt:lpstr>SBCTC Winter Update</vt:lpstr>
      <vt:lpstr>program &amp; Funding updates</vt:lpstr>
      <vt:lpstr>Work-based Learning</vt:lpstr>
      <vt:lpstr>funding &amp; program Updates:  </vt:lpstr>
      <vt:lpstr>funding &amp; program Updates: </vt:lpstr>
      <vt:lpstr>funding &amp; program Updates</vt:lpstr>
      <vt:lpstr>Program support</vt:lpstr>
      <vt:lpstr>Perkins updates</vt:lpstr>
      <vt:lpstr>FY27 Perkins workforce Grants</vt:lpstr>
      <vt:lpstr>CTE Dual credit updates</vt:lpstr>
      <vt:lpstr>Program Approval Updates</vt:lpstr>
      <vt:lpstr>Program Approval Updates</vt:lpstr>
      <vt:lpstr>Baccalaureate Programs</vt:lpstr>
      <vt:lpstr>Baccalaureate Program Approval</vt:lpstr>
      <vt:lpstr>Baccalaureate program approval: 2026-2027</vt:lpstr>
      <vt:lpstr>Bachelor’s Program Modification</vt:lpstr>
      <vt:lpstr>Trends in Tech (CS/IT/CYBER) Education</vt:lpstr>
      <vt:lpstr>Download the Full (first) Brief</vt:lpstr>
      <vt:lpstr>Sector Response</vt:lpstr>
      <vt:lpstr>Funding &amp; Program Updates</vt:lpstr>
      <vt:lpstr>Student support Programs</vt:lpstr>
      <vt:lpstr>Programs &amp; Grant Updates</vt:lpstr>
      <vt:lpstr>Program &amp; Grant Updates</vt:lpstr>
      <vt:lpstr>Program &amp; Grant updates</vt:lpstr>
      <vt:lpstr>Program &amp; Grant Updates</vt:lpstr>
      <vt:lpstr>Industry Demand</vt:lpstr>
      <vt:lpstr>Program &amp; funding Updates</vt:lpstr>
      <vt:lpstr>Program &amp; funding Updates </vt:lpstr>
      <vt:lpstr>Updates </vt:lpstr>
      <vt:lpstr>Updates </vt:lpstr>
      <vt:lpstr>Noncredit task force</vt:lpstr>
      <vt:lpstr>Noncredit task force </vt:lpstr>
      <vt:lpstr>Noncredit task force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Rose</dc:creator>
  <cp:lastModifiedBy>Kimberly Wheeler</cp:lastModifiedBy>
  <cp:revision>3</cp:revision>
  <cp:lastPrinted>2018-06-28T21:16:04Z</cp:lastPrinted>
  <dcterms:created xsi:type="dcterms:W3CDTF">2018-05-24T23:21:12Z</dcterms:created>
  <dcterms:modified xsi:type="dcterms:W3CDTF">2026-04-15T17:59:18Z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0x010100869C1961A531994E8F12E6D74A572E1D</vt:lpwstr>
  </property>
</Properties>
</file>