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notesMasterIdLst>
    <p:notesMasterId r:id="rId8"/>
  </p:notesMasterIdLst>
  <p:sldIdLst>
    <p:sldId id="256" r:id="rId2"/>
    <p:sldId id="262" r:id="rId3"/>
    <p:sldId id="265" r:id="rId4"/>
    <p:sldId id="269" r:id="rId5"/>
    <p:sldId id="264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15C"/>
    <a:srgbClr val="767AA1"/>
    <a:srgbClr val="589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30"/>
    <p:restoredTop sz="95883" autoAdjust="0"/>
  </p:normalViewPr>
  <p:slideViewPr>
    <p:cSldViewPr snapToGrid="0">
      <p:cViewPr varScale="1">
        <p:scale>
          <a:sx n="58" d="100"/>
          <a:sy n="58" d="100"/>
        </p:scale>
        <p:origin x="34" y="7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schapman@wslc.org" TargetMode="External"/><Relationship Id="rId1" Type="http://schemas.openxmlformats.org/officeDocument/2006/relationships/hyperlink" Target="https://forms.gle/yJrvmze8d8j9r1d76" TargetMode="Externa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yJrvmze8d8j9r1d76" TargetMode="External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hyperlink" Target="mailto:schapman@wslc.org" TargetMode="Externa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F3A8B5-401F-4E35-9665-C4BBB5C7966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84D92318-1766-461D-B4E7-421D8E78E2F2}">
      <dgm:prSet/>
      <dgm:spPr/>
      <dgm:t>
        <a:bodyPr/>
        <a:lstStyle/>
        <a:p>
          <a:r>
            <a:rPr lang="en-US"/>
            <a:t>WSLC </a:t>
          </a:r>
          <a:r>
            <a:rPr lang="en-US" b="0" i="0"/>
            <a:t>Workforce Development Department works to maximize the benefit of workforce development programs and systems for Washington workers, families and communities.</a:t>
          </a:r>
          <a:endParaRPr lang="en-US"/>
        </a:p>
      </dgm:t>
    </dgm:pt>
    <dgm:pt modelId="{D7CA6160-F5DA-44F2-8DFB-4E8C97D4E7A8}" type="parTrans" cxnId="{0546586F-6C4F-44FE-81AB-07A75B9CC730}">
      <dgm:prSet/>
      <dgm:spPr/>
      <dgm:t>
        <a:bodyPr/>
        <a:lstStyle/>
        <a:p>
          <a:endParaRPr lang="en-US"/>
        </a:p>
      </dgm:t>
    </dgm:pt>
    <dgm:pt modelId="{11DEE2F4-AF38-4013-9FD8-530C218D964D}" type="sibTrans" cxnId="{0546586F-6C4F-44FE-81AB-07A75B9CC730}">
      <dgm:prSet/>
      <dgm:spPr/>
      <dgm:t>
        <a:bodyPr/>
        <a:lstStyle/>
        <a:p>
          <a:endParaRPr lang="en-US"/>
        </a:p>
      </dgm:t>
    </dgm:pt>
    <dgm:pt modelId="{A7FE4CC4-8A55-4E53-A940-EEEB57E3B9D9}">
      <dgm:prSet/>
      <dgm:spPr/>
      <dgm:t>
        <a:bodyPr/>
        <a:lstStyle/>
        <a:p>
          <a:r>
            <a:rPr lang="en-US" b="0" i="0"/>
            <a:t>We do this work by:</a:t>
          </a:r>
          <a:endParaRPr lang="en-US"/>
        </a:p>
      </dgm:t>
    </dgm:pt>
    <dgm:pt modelId="{C3FFB5C9-1C04-4420-AA6B-6B8418A26922}" type="parTrans" cxnId="{A494805D-2968-4D48-81B9-552A2CFEA8A6}">
      <dgm:prSet/>
      <dgm:spPr/>
      <dgm:t>
        <a:bodyPr/>
        <a:lstStyle/>
        <a:p>
          <a:endParaRPr lang="en-US"/>
        </a:p>
      </dgm:t>
    </dgm:pt>
    <dgm:pt modelId="{595F4056-7840-4091-A020-F1919CF26FD4}" type="sibTrans" cxnId="{A494805D-2968-4D48-81B9-552A2CFEA8A6}">
      <dgm:prSet/>
      <dgm:spPr/>
      <dgm:t>
        <a:bodyPr/>
        <a:lstStyle/>
        <a:p>
          <a:endParaRPr lang="en-US"/>
        </a:p>
      </dgm:t>
    </dgm:pt>
    <dgm:pt modelId="{3E41E43F-D76A-44D1-9590-DEAB79813253}">
      <dgm:prSet/>
      <dgm:spPr/>
      <dgm:t>
        <a:bodyPr/>
        <a:lstStyle/>
        <a:p>
          <a:r>
            <a:rPr lang="en-US" b="0" i="0"/>
            <a:t>Directly helping workers</a:t>
          </a:r>
          <a:endParaRPr lang="en-US"/>
        </a:p>
      </dgm:t>
    </dgm:pt>
    <dgm:pt modelId="{36AD86C2-839B-4D3D-A9E7-56220B7E1AA0}" type="parTrans" cxnId="{67D3128C-02D0-4F79-9DE8-8899EA14E7BB}">
      <dgm:prSet/>
      <dgm:spPr/>
      <dgm:t>
        <a:bodyPr/>
        <a:lstStyle/>
        <a:p>
          <a:endParaRPr lang="en-US"/>
        </a:p>
      </dgm:t>
    </dgm:pt>
    <dgm:pt modelId="{18E05EDA-28E3-484E-987E-E34ACAC07CCF}" type="sibTrans" cxnId="{67D3128C-02D0-4F79-9DE8-8899EA14E7BB}">
      <dgm:prSet/>
      <dgm:spPr/>
      <dgm:t>
        <a:bodyPr/>
        <a:lstStyle/>
        <a:p>
          <a:endParaRPr lang="en-US"/>
        </a:p>
      </dgm:t>
    </dgm:pt>
    <dgm:pt modelId="{B435D653-493D-42D9-8589-46A3F8B2032A}">
      <dgm:prSet/>
      <dgm:spPr/>
      <dgm:t>
        <a:bodyPr/>
        <a:lstStyle/>
        <a:p>
          <a:r>
            <a:rPr lang="en-US" b="0" i="0" dirty="0"/>
            <a:t>Promoting registered apprenticeships and other labor-supported   education </a:t>
          </a:r>
          <a:r>
            <a:rPr lang="en-US" dirty="0"/>
            <a:t> </a:t>
          </a:r>
          <a:r>
            <a:rPr lang="en-US" b="0" i="0" dirty="0"/>
            <a:t>pathways</a:t>
          </a:r>
          <a:endParaRPr lang="en-US" dirty="0"/>
        </a:p>
      </dgm:t>
    </dgm:pt>
    <dgm:pt modelId="{2C6CE60A-966B-4E07-8524-FDF1D90074FF}" type="parTrans" cxnId="{F7CFC275-B2BD-4B69-AFFC-30ADDFB4A90C}">
      <dgm:prSet/>
      <dgm:spPr/>
      <dgm:t>
        <a:bodyPr/>
        <a:lstStyle/>
        <a:p>
          <a:endParaRPr lang="en-US"/>
        </a:p>
      </dgm:t>
    </dgm:pt>
    <dgm:pt modelId="{CBAB6B3E-8441-4D7D-9CA1-FDD09948226C}" type="sibTrans" cxnId="{F7CFC275-B2BD-4B69-AFFC-30ADDFB4A90C}">
      <dgm:prSet/>
      <dgm:spPr/>
      <dgm:t>
        <a:bodyPr/>
        <a:lstStyle/>
        <a:p>
          <a:endParaRPr lang="en-US"/>
        </a:p>
      </dgm:t>
    </dgm:pt>
    <dgm:pt modelId="{1437C074-8E26-4EB7-B97D-E3ED4FDD20E3}">
      <dgm:prSet/>
      <dgm:spPr/>
      <dgm:t>
        <a:bodyPr/>
        <a:lstStyle/>
        <a:p>
          <a:r>
            <a:rPr lang="en-US" b="0" i="0"/>
            <a:t>Helping unions engage and serve in advisory and leadership roles</a:t>
          </a:r>
          <a:endParaRPr lang="en-US"/>
        </a:p>
      </dgm:t>
    </dgm:pt>
    <dgm:pt modelId="{AFCE0EBF-198C-4690-808D-EECA88517FB9}" type="parTrans" cxnId="{B5BD9F0C-67F5-4619-8768-DE0835ED7023}">
      <dgm:prSet/>
      <dgm:spPr/>
      <dgm:t>
        <a:bodyPr/>
        <a:lstStyle/>
        <a:p>
          <a:endParaRPr lang="en-US"/>
        </a:p>
      </dgm:t>
    </dgm:pt>
    <dgm:pt modelId="{1049D513-FDDC-4F41-8961-6E7D42D559AF}" type="sibTrans" cxnId="{B5BD9F0C-67F5-4619-8768-DE0835ED7023}">
      <dgm:prSet/>
      <dgm:spPr/>
      <dgm:t>
        <a:bodyPr/>
        <a:lstStyle/>
        <a:p>
          <a:endParaRPr lang="en-US"/>
        </a:p>
      </dgm:t>
    </dgm:pt>
    <dgm:pt modelId="{88D011C3-4BCA-46E3-A1A0-29EBECB2A3E2}">
      <dgm:prSet/>
      <dgm:spPr/>
      <dgm:t>
        <a:bodyPr/>
        <a:lstStyle/>
        <a:p>
          <a:r>
            <a:rPr lang="en-US" b="0" i="0" dirty="0"/>
            <a:t>Partnering with the state, local workforce development areas, industry associations and others</a:t>
          </a:r>
          <a:endParaRPr lang="en-US" dirty="0"/>
        </a:p>
      </dgm:t>
    </dgm:pt>
    <dgm:pt modelId="{A76A0C2B-CD82-4567-86CF-3C1C302CB069}" type="parTrans" cxnId="{36E7EA4A-11B4-4D9B-B4B6-2763EDBEA85C}">
      <dgm:prSet/>
      <dgm:spPr/>
      <dgm:t>
        <a:bodyPr/>
        <a:lstStyle/>
        <a:p>
          <a:endParaRPr lang="en-US"/>
        </a:p>
      </dgm:t>
    </dgm:pt>
    <dgm:pt modelId="{E64C5D31-64C9-465A-8621-619F0D06AF54}" type="sibTrans" cxnId="{36E7EA4A-11B4-4D9B-B4B6-2763EDBEA85C}">
      <dgm:prSet/>
      <dgm:spPr/>
      <dgm:t>
        <a:bodyPr/>
        <a:lstStyle/>
        <a:p>
          <a:endParaRPr lang="en-US"/>
        </a:p>
      </dgm:t>
    </dgm:pt>
    <dgm:pt modelId="{43C6B31F-6BDD-419F-9142-F560EA8D7C33}">
      <dgm:prSet/>
      <dgm:spPr/>
      <dgm:t>
        <a:bodyPr/>
        <a:lstStyle/>
        <a:p>
          <a:r>
            <a:rPr lang="en-US" b="0" i="0"/>
            <a:t>Advocating for workers, union pathways and quality jobs in workforce and economic development</a:t>
          </a:r>
          <a:endParaRPr lang="en-US"/>
        </a:p>
      </dgm:t>
    </dgm:pt>
    <dgm:pt modelId="{94CFE247-4A4F-49A6-A93E-7D344F19CC97}" type="parTrans" cxnId="{26DB2164-3826-4CCD-811D-EA3A95D84C3A}">
      <dgm:prSet/>
      <dgm:spPr/>
      <dgm:t>
        <a:bodyPr/>
        <a:lstStyle/>
        <a:p>
          <a:endParaRPr lang="en-US"/>
        </a:p>
      </dgm:t>
    </dgm:pt>
    <dgm:pt modelId="{62EA56A3-B7F7-4727-81F9-7C00C94CB55C}" type="sibTrans" cxnId="{26DB2164-3826-4CCD-811D-EA3A95D84C3A}">
      <dgm:prSet/>
      <dgm:spPr/>
      <dgm:t>
        <a:bodyPr/>
        <a:lstStyle/>
        <a:p>
          <a:endParaRPr lang="en-US"/>
        </a:p>
      </dgm:t>
    </dgm:pt>
    <dgm:pt modelId="{47ABD072-C3D4-49DC-A7B8-48E06AA5EB8A}" type="pres">
      <dgm:prSet presAssocID="{49F3A8B5-401F-4E35-9665-C4BBB5C7966D}" presName="linear" presStyleCnt="0">
        <dgm:presLayoutVars>
          <dgm:animLvl val="lvl"/>
          <dgm:resizeHandles val="exact"/>
        </dgm:presLayoutVars>
      </dgm:prSet>
      <dgm:spPr/>
    </dgm:pt>
    <dgm:pt modelId="{AE6A2564-5C8F-4F08-94F7-0585FAFF8E56}" type="pres">
      <dgm:prSet presAssocID="{84D92318-1766-461D-B4E7-421D8E78E2F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BA1E616-EFB7-4CA5-958B-43C38BF898D4}" type="pres">
      <dgm:prSet presAssocID="{11DEE2F4-AF38-4013-9FD8-530C218D964D}" presName="spacer" presStyleCnt="0"/>
      <dgm:spPr/>
    </dgm:pt>
    <dgm:pt modelId="{F58202B2-21DE-4166-90EB-C144CDF7006C}" type="pres">
      <dgm:prSet presAssocID="{A7FE4CC4-8A55-4E53-A940-EEEB57E3B9D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47528A85-0275-44DF-8709-FA5333EEF328}" type="pres">
      <dgm:prSet presAssocID="{A7FE4CC4-8A55-4E53-A940-EEEB57E3B9D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B5BD9F0C-67F5-4619-8768-DE0835ED7023}" srcId="{A7FE4CC4-8A55-4E53-A940-EEEB57E3B9D9}" destId="{1437C074-8E26-4EB7-B97D-E3ED4FDD20E3}" srcOrd="2" destOrd="0" parTransId="{AFCE0EBF-198C-4690-808D-EECA88517FB9}" sibTransId="{1049D513-FDDC-4F41-8961-6E7D42D559AF}"/>
    <dgm:cxn modelId="{69F76C12-4B04-4854-8599-F12466320D5F}" type="presOf" srcId="{43C6B31F-6BDD-419F-9142-F560EA8D7C33}" destId="{47528A85-0275-44DF-8709-FA5333EEF328}" srcOrd="0" destOrd="4" presId="urn:microsoft.com/office/officeart/2005/8/layout/vList2"/>
    <dgm:cxn modelId="{6A468429-815C-4E92-9E55-8655B5E7F521}" type="presOf" srcId="{88D011C3-4BCA-46E3-A1A0-29EBECB2A3E2}" destId="{47528A85-0275-44DF-8709-FA5333EEF328}" srcOrd="0" destOrd="3" presId="urn:microsoft.com/office/officeart/2005/8/layout/vList2"/>
    <dgm:cxn modelId="{7C6EC52C-7A60-444D-B553-D5173DE3E4D1}" type="presOf" srcId="{84D92318-1766-461D-B4E7-421D8E78E2F2}" destId="{AE6A2564-5C8F-4F08-94F7-0585FAFF8E56}" srcOrd="0" destOrd="0" presId="urn:microsoft.com/office/officeart/2005/8/layout/vList2"/>
    <dgm:cxn modelId="{A494805D-2968-4D48-81B9-552A2CFEA8A6}" srcId="{49F3A8B5-401F-4E35-9665-C4BBB5C7966D}" destId="{A7FE4CC4-8A55-4E53-A940-EEEB57E3B9D9}" srcOrd="1" destOrd="0" parTransId="{C3FFB5C9-1C04-4420-AA6B-6B8418A26922}" sibTransId="{595F4056-7840-4091-A020-F1919CF26FD4}"/>
    <dgm:cxn modelId="{26DB2164-3826-4CCD-811D-EA3A95D84C3A}" srcId="{A7FE4CC4-8A55-4E53-A940-EEEB57E3B9D9}" destId="{43C6B31F-6BDD-419F-9142-F560EA8D7C33}" srcOrd="4" destOrd="0" parTransId="{94CFE247-4A4F-49A6-A93E-7D344F19CC97}" sibTransId="{62EA56A3-B7F7-4727-81F9-7C00C94CB55C}"/>
    <dgm:cxn modelId="{36E7EA4A-11B4-4D9B-B4B6-2763EDBEA85C}" srcId="{A7FE4CC4-8A55-4E53-A940-EEEB57E3B9D9}" destId="{88D011C3-4BCA-46E3-A1A0-29EBECB2A3E2}" srcOrd="3" destOrd="0" parTransId="{A76A0C2B-CD82-4567-86CF-3C1C302CB069}" sibTransId="{E64C5D31-64C9-465A-8621-619F0D06AF54}"/>
    <dgm:cxn modelId="{0546586F-6C4F-44FE-81AB-07A75B9CC730}" srcId="{49F3A8B5-401F-4E35-9665-C4BBB5C7966D}" destId="{84D92318-1766-461D-B4E7-421D8E78E2F2}" srcOrd="0" destOrd="0" parTransId="{D7CA6160-F5DA-44F2-8DFB-4E8C97D4E7A8}" sibTransId="{11DEE2F4-AF38-4013-9FD8-530C218D964D}"/>
    <dgm:cxn modelId="{F7CFC275-B2BD-4B69-AFFC-30ADDFB4A90C}" srcId="{A7FE4CC4-8A55-4E53-A940-EEEB57E3B9D9}" destId="{B435D653-493D-42D9-8589-46A3F8B2032A}" srcOrd="1" destOrd="0" parTransId="{2C6CE60A-966B-4E07-8524-FDF1D90074FF}" sibTransId="{CBAB6B3E-8441-4D7D-9CA1-FDD09948226C}"/>
    <dgm:cxn modelId="{67D3128C-02D0-4F79-9DE8-8899EA14E7BB}" srcId="{A7FE4CC4-8A55-4E53-A940-EEEB57E3B9D9}" destId="{3E41E43F-D76A-44D1-9590-DEAB79813253}" srcOrd="0" destOrd="0" parTransId="{36AD86C2-839B-4D3D-A9E7-56220B7E1AA0}" sibTransId="{18E05EDA-28E3-484E-987E-E34ACAC07CCF}"/>
    <dgm:cxn modelId="{004CE09B-12F9-4A4E-AEDD-AA3C100525DB}" type="presOf" srcId="{3E41E43F-D76A-44D1-9590-DEAB79813253}" destId="{47528A85-0275-44DF-8709-FA5333EEF328}" srcOrd="0" destOrd="0" presId="urn:microsoft.com/office/officeart/2005/8/layout/vList2"/>
    <dgm:cxn modelId="{66C7B9B1-F414-4DC1-9885-10CC07F4DD6C}" type="presOf" srcId="{A7FE4CC4-8A55-4E53-A940-EEEB57E3B9D9}" destId="{F58202B2-21DE-4166-90EB-C144CDF7006C}" srcOrd="0" destOrd="0" presId="urn:microsoft.com/office/officeart/2005/8/layout/vList2"/>
    <dgm:cxn modelId="{94CA4EDE-8183-4694-AFA5-3356E564D766}" type="presOf" srcId="{B435D653-493D-42D9-8589-46A3F8B2032A}" destId="{47528A85-0275-44DF-8709-FA5333EEF328}" srcOrd="0" destOrd="1" presId="urn:microsoft.com/office/officeart/2005/8/layout/vList2"/>
    <dgm:cxn modelId="{57C56DE7-CFFB-4926-B1A8-8ECBD438E063}" type="presOf" srcId="{49F3A8B5-401F-4E35-9665-C4BBB5C7966D}" destId="{47ABD072-C3D4-49DC-A7B8-48E06AA5EB8A}" srcOrd="0" destOrd="0" presId="urn:microsoft.com/office/officeart/2005/8/layout/vList2"/>
    <dgm:cxn modelId="{EEC028EC-6B87-440B-8CAC-701F4A6EE202}" type="presOf" srcId="{1437C074-8E26-4EB7-B97D-E3ED4FDD20E3}" destId="{47528A85-0275-44DF-8709-FA5333EEF328}" srcOrd="0" destOrd="2" presId="urn:microsoft.com/office/officeart/2005/8/layout/vList2"/>
    <dgm:cxn modelId="{5A3BC986-D8AE-457C-BFA6-ABBE9DF4FE10}" type="presParOf" srcId="{47ABD072-C3D4-49DC-A7B8-48E06AA5EB8A}" destId="{AE6A2564-5C8F-4F08-94F7-0585FAFF8E56}" srcOrd="0" destOrd="0" presId="urn:microsoft.com/office/officeart/2005/8/layout/vList2"/>
    <dgm:cxn modelId="{9B0466A9-6F8F-4AB4-B2D4-5BFD9B296310}" type="presParOf" srcId="{47ABD072-C3D4-49DC-A7B8-48E06AA5EB8A}" destId="{1BA1E616-EFB7-4CA5-958B-43C38BF898D4}" srcOrd="1" destOrd="0" presId="urn:microsoft.com/office/officeart/2005/8/layout/vList2"/>
    <dgm:cxn modelId="{31B12BB2-69DD-4DD8-BD79-AA8D32780196}" type="presParOf" srcId="{47ABD072-C3D4-49DC-A7B8-48E06AA5EB8A}" destId="{F58202B2-21DE-4166-90EB-C144CDF7006C}" srcOrd="2" destOrd="0" presId="urn:microsoft.com/office/officeart/2005/8/layout/vList2"/>
    <dgm:cxn modelId="{54A1D75B-3BBD-4153-B709-44DAFF5AFBCA}" type="presParOf" srcId="{47ABD072-C3D4-49DC-A7B8-48E06AA5EB8A}" destId="{47528A85-0275-44DF-8709-FA5333EEF32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E4E02D-FA6C-45F4-B870-6FB0E1EAC406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95AFD1-A447-42A7-8D33-BD0575B44987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400" dirty="0"/>
            <a:t>Need new labor representatives for your advisory committee? We can help!</a:t>
          </a:r>
          <a:br>
            <a:rPr lang="en-US" sz="1400" dirty="0"/>
          </a:br>
          <a:br>
            <a:rPr lang="en-US" sz="1400" dirty="0"/>
          </a:br>
          <a:r>
            <a:rPr lang="en-US" sz="1400" dirty="0"/>
            <a:t>Please sign-up </a:t>
          </a:r>
          <a:r>
            <a:rPr lang="en-US" sz="1400" u="sng" dirty="0">
              <a:hlinkClick xmlns:r="http://schemas.openxmlformats.org/officeDocument/2006/relationships" r:id="rId1"/>
            </a:rPr>
            <a:t>Labor Representative Request Form</a:t>
          </a:r>
          <a:br>
            <a:rPr lang="en-US" sz="1100" dirty="0"/>
          </a:br>
          <a:endParaRPr lang="en-US" sz="1100" dirty="0"/>
        </a:p>
      </dgm:t>
    </dgm:pt>
    <dgm:pt modelId="{7439FC54-6739-4C35-A934-1CD7F8AA8D8B}" type="parTrans" cxnId="{BD4C0A4F-6B22-4B3A-8083-931D3DB765E1}">
      <dgm:prSet/>
      <dgm:spPr/>
      <dgm:t>
        <a:bodyPr/>
        <a:lstStyle/>
        <a:p>
          <a:endParaRPr lang="en-US"/>
        </a:p>
      </dgm:t>
    </dgm:pt>
    <dgm:pt modelId="{0BABB37F-89CF-45C6-8F78-056CB667E15C}" type="sibTrans" cxnId="{BD4C0A4F-6B22-4B3A-8083-931D3DB765E1}">
      <dgm:prSet/>
      <dgm:spPr/>
      <dgm:t>
        <a:bodyPr/>
        <a:lstStyle/>
        <a:p>
          <a:endParaRPr lang="en-US"/>
        </a:p>
      </dgm:t>
    </dgm:pt>
    <dgm:pt modelId="{2B526067-8D97-4E7E-AD85-A40C4DA1394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100" dirty="0"/>
            <a:t> </a:t>
          </a:r>
          <a:r>
            <a:rPr lang="en-US" sz="1400" dirty="0"/>
            <a:t>contact Shondea Chapman  </a:t>
          </a:r>
          <a:r>
            <a:rPr lang="en-US" sz="1400" dirty="0">
              <a:hlinkClick xmlns:r="http://schemas.openxmlformats.org/officeDocument/2006/relationships" r:id="rId2"/>
            </a:rPr>
            <a:t>schapman@wslc.org</a:t>
          </a:r>
          <a:r>
            <a:rPr lang="en-US" sz="1400" dirty="0"/>
            <a:t> </a:t>
          </a:r>
        </a:p>
      </dgm:t>
    </dgm:pt>
    <dgm:pt modelId="{A9F633AD-A68E-4FED-AB32-792ADBA60085}" type="parTrans" cxnId="{E5761B1D-6A82-49E9-B245-77E61A2BFBF4}">
      <dgm:prSet/>
      <dgm:spPr/>
      <dgm:t>
        <a:bodyPr/>
        <a:lstStyle/>
        <a:p>
          <a:endParaRPr lang="en-US"/>
        </a:p>
      </dgm:t>
    </dgm:pt>
    <dgm:pt modelId="{05841F5C-3618-4805-BAC9-5219F24F550D}" type="sibTrans" cxnId="{E5761B1D-6A82-49E9-B245-77E61A2BFBF4}">
      <dgm:prSet/>
      <dgm:spPr/>
      <dgm:t>
        <a:bodyPr/>
        <a:lstStyle/>
        <a:p>
          <a:endParaRPr lang="en-US"/>
        </a:p>
      </dgm:t>
    </dgm:pt>
    <dgm:pt modelId="{6C0DC1BF-8769-4B36-9D39-4DB1DB016518}" type="pres">
      <dgm:prSet presAssocID="{CFE4E02D-FA6C-45F4-B870-6FB0E1EAC406}" presName="root" presStyleCnt="0">
        <dgm:presLayoutVars>
          <dgm:dir/>
          <dgm:resizeHandles val="exact"/>
        </dgm:presLayoutVars>
      </dgm:prSet>
      <dgm:spPr/>
    </dgm:pt>
    <dgm:pt modelId="{22933252-3F20-4F2A-8524-E7365165D26C}" type="pres">
      <dgm:prSet presAssocID="{7C95AFD1-A447-42A7-8D33-BD0575B44987}" presName="compNode" presStyleCnt="0"/>
      <dgm:spPr/>
    </dgm:pt>
    <dgm:pt modelId="{C877028A-707A-4032-8630-09BCED75A0E0}" type="pres">
      <dgm:prSet presAssocID="{7C95AFD1-A447-42A7-8D33-BD0575B44987}" presName="iconBgRect" presStyleLbl="bgShp" presStyleIdx="0" presStyleCnt="2"/>
      <dgm:spPr/>
    </dgm:pt>
    <dgm:pt modelId="{572DADDD-8DB7-4FDE-9942-A67F19E973D7}" type="pres">
      <dgm:prSet presAssocID="{7C95AFD1-A447-42A7-8D33-BD0575B44987}" presName="iconRect" presStyleLbl="node1" presStyleIdx="0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63C30648-AE6C-4DB0-8FD3-FEB7AABEF356}" type="pres">
      <dgm:prSet presAssocID="{7C95AFD1-A447-42A7-8D33-BD0575B44987}" presName="spaceRect" presStyleCnt="0"/>
      <dgm:spPr/>
    </dgm:pt>
    <dgm:pt modelId="{E43BE0BF-3B58-4AE1-A59C-DB9D4D5F0CE2}" type="pres">
      <dgm:prSet presAssocID="{7C95AFD1-A447-42A7-8D33-BD0575B44987}" presName="textRect" presStyleLbl="revTx" presStyleIdx="0" presStyleCnt="2">
        <dgm:presLayoutVars>
          <dgm:chMax val="1"/>
          <dgm:chPref val="1"/>
        </dgm:presLayoutVars>
      </dgm:prSet>
      <dgm:spPr/>
    </dgm:pt>
    <dgm:pt modelId="{1CA2AB81-13DD-493D-8B70-F5139DAA2E08}" type="pres">
      <dgm:prSet presAssocID="{0BABB37F-89CF-45C6-8F78-056CB667E15C}" presName="sibTrans" presStyleCnt="0"/>
      <dgm:spPr/>
    </dgm:pt>
    <dgm:pt modelId="{78BCAFA7-2F95-4946-8B6A-A4BEB0DED13A}" type="pres">
      <dgm:prSet presAssocID="{2B526067-8D97-4E7E-AD85-A40C4DA13943}" presName="compNode" presStyleCnt="0"/>
      <dgm:spPr/>
    </dgm:pt>
    <dgm:pt modelId="{4F22068E-9A47-4E02-B860-D2BB69D4B992}" type="pres">
      <dgm:prSet presAssocID="{2B526067-8D97-4E7E-AD85-A40C4DA13943}" presName="iconBgRect" presStyleLbl="bgShp" presStyleIdx="1" presStyleCnt="2"/>
      <dgm:spPr/>
    </dgm:pt>
    <dgm:pt modelId="{3830E796-97AE-4E30-819D-0761AF2EDF90}" type="pres">
      <dgm:prSet presAssocID="{2B526067-8D97-4E7E-AD85-A40C4DA13943}" presName="iconRect" presStyleLbl="node1" presStyleIdx="1" presStyleCnt="2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CE4AC736-9656-4A71-8FF0-00CACFF9EE7E}" type="pres">
      <dgm:prSet presAssocID="{2B526067-8D97-4E7E-AD85-A40C4DA13943}" presName="spaceRect" presStyleCnt="0"/>
      <dgm:spPr/>
    </dgm:pt>
    <dgm:pt modelId="{6E2DE37B-2164-4D22-B0D2-0A51AFD6F4F7}" type="pres">
      <dgm:prSet presAssocID="{2B526067-8D97-4E7E-AD85-A40C4DA1394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E5761B1D-6A82-49E9-B245-77E61A2BFBF4}" srcId="{CFE4E02D-FA6C-45F4-B870-6FB0E1EAC406}" destId="{2B526067-8D97-4E7E-AD85-A40C4DA13943}" srcOrd="1" destOrd="0" parTransId="{A9F633AD-A68E-4FED-AB32-792ADBA60085}" sibTransId="{05841F5C-3618-4805-BAC9-5219F24F550D}"/>
    <dgm:cxn modelId="{611B3A39-648A-4D88-8D73-E3702F143AD5}" type="presOf" srcId="{CFE4E02D-FA6C-45F4-B870-6FB0E1EAC406}" destId="{6C0DC1BF-8769-4B36-9D39-4DB1DB016518}" srcOrd="0" destOrd="0" presId="urn:microsoft.com/office/officeart/2018/5/layout/IconCircleLabelList"/>
    <dgm:cxn modelId="{BD4C0A4F-6B22-4B3A-8083-931D3DB765E1}" srcId="{CFE4E02D-FA6C-45F4-B870-6FB0E1EAC406}" destId="{7C95AFD1-A447-42A7-8D33-BD0575B44987}" srcOrd="0" destOrd="0" parTransId="{7439FC54-6739-4C35-A934-1CD7F8AA8D8B}" sibTransId="{0BABB37F-89CF-45C6-8F78-056CB667E15C}"/>
    <dgm:cxn modelId="{BF4E7C73-FE71-4EBC-9422-90652A64808B}" type="presOf" srcId="{7C95AFD1-A447-42A7-8D33-BD0575B44987}" destId="{E43BE0BF-3B58-4AE1-A59C-DB9D4D5F0CE2}" srcOrd="0" destOrd="0" presId="urn:microsoft.com/office/officeart/2018/5/layout/IconCircleLabelList"/>
    <dgm:cxn modelId="{A84DF7B8-63DC-4570-BD91-599526F8596F}" type="presOf" srcId="{2B526067-8D97-4E7E-AD85-A40C4DA13943}" destId="{6E2DE37B-2164-4D22-B0D2-0A51AFD6F4F7}" srcOrd="0" destOrd="0" presId="urn:microsoft.com/office/officeart/2018/5/layout/IconCircleLabelList"/>
    <dgm:cxn modelId="{C48266E3-9C1B-4142-80FE-CEB5D84A3E6E}" type="presParOf" srcId="{6C0DC1BF-8769-4B36-9D39-4DB1DB016518}" destId="{22933252-3F20-4F2A-8524-E7365165D26C}" srcOrd="0" destOrd="0" presId="urn:microsoft.com/office/officeart/2018/5/layout/IconCircleLabelList"/>
    <dgm:cxn modelId="{DC866125-0340-4ABF-827E-33380F0F3A15}" type="presParOf" srcId="{22933252-3F20-4F2A-8524-E7365165D26C}" destId="{C877028A-707A-4032-8630-09BCED75A0E0}" srcOrd="0" destOrd="0" presId="urn:microsoft.com/office/officeart/2018/5/layout/IconCircleLabelList"/>
    <dgm:cxn modelId="{64DF6524-2803-432E-B667-60884C684795}" type="presParOf" srcId="{22933252-3F20-4F2A-8524-E7365165D26C}" destId="{572DADDD-8DB7-4FDE-9942-A67F19E973D7}" srcOrd="1" destOrd="0" presId="urn:microsoft.com/office/officeart/2018/5/layout/IconCircleLabelList"/>
    <dgm:cxn modelId="{6E59C3AA-A2A6-44D1-A328-B47B5DEF4B63}" type="presParOf" srcId="{22933252-3F20-4F2A-8524-E7365165D26C}" destId="{63C30648-AE6C-4DB0-8FD3-FEB7AABEF356}" srcOrd="2" destOrd="0" presId="urn:microsoft.com/office/officeart/2018/5/layout/IconCircleLabelList"/>
    <dgm:cxn modelId="{210E3485-BE91-4B27-A581-0151C1309B06}" type="presParOf" srcId="{22933252-3F20-4F2A-8524-E7365165D26C}" destId="{E43BE0BF-3B58-4AE1-A59C-DB9D4D5F0CE2}" srcOrd="3" destOrd="0" presId="urn:microsoft.com/office/officeart/2018/5/layout/IconCircleLabelList"/>
    <dgm:cxn modelId="{8638B8BE-6114-4587-969C-23C3B1A08891}" type="presParOf" srcId="{6C0DC1BF-8769-4B36-9D39-4DB1DB016518}" destId="{1CA2AB81-13DD-493D-8B70-F5139DAA2E08}" srcOrd="1" destOrd="0" presId="urn:microsoft.com/office/officeart/2018/5/layout/IconCircleLabelList"/>
    <dgm:cxn modelId="{B562C980-A9B3-40EC-9FC7-0786A9DBD2E5}" type="presParOf" srcId="{6C0DC1BF-8769-4B36-9D39-4DB1DB016518}" destId="{78BCAFA7-2F95-4946-8B6A-A4BEB0DED13A}" srcOrd="2" destOrd="0" presId="urn:microsoft.com/office/officeart/2018/5/layout/IconCircleLabelList"/>
    <dgm:cxn modelId="{783ACA76-7552-4E1F-9857-CC470B91C6DC}" type="presParOf" srcId="{78BCAFA7-2F95-4946-8B6A-A4BEB0DED13A}" destId="{4F22068E-9A47-4E02-B860-D2BB69D4B992}" srcOrd="0" destOrd="0" presId="urn:microsoft.com/office/officeart/2018/5/layout/IconCircleLabelList"/>
    <dgm:cxn modelId="{D225900B-3D14-401A-8B06-A3C7D3A12EA1}" type="presParOf" srcId="{78BCAFA7-2F95-4946-8B6A-A4BEB0DED13A}" destId="{3830E796-97AE-4E30-819D-0761AF2EDF90}" srcOrd="1" destOrd="0" presId="urn:microsoft.com/office/officeart/2018/5/layout/IconCircleLabelList"/>
    <dgm:cxn modelId="{125327D7-86D5-43D3-B2A0-066AB863489A}" type="presParOf" srcId="{78BCAFA7-2F95-4946-8B6A-A4BEB0DED13A}" destId="{CE4AC736-9656-4A71-8FF0-00CACFF9EE7E}" srcOrd="2" destOrd="0" presId="urn:microsoft.com/office/officeart/2018/5/layout/IconCircleLabelList"/>
    <dgm:cxn modelId="{E92A7E63-DBAD-4834-9BA3-99434D87CC94}" type="presParOf" srcId="{78BCAFA7-2F95-4946-8B6A-A4BEB0DED13A}" destId="{6E2DE37B-2164-4D22-B0D2-0A51AFD6F4F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6A2564-5C8F-4F08-94F7-0585FAFF8E56}">
      <dsp:nvSpPr>
        <dsp:cNvPr id="0" name=""/>
        <dsp:cNvSpPr/>
      </dsp:nvSpPr>
      <dsp:spPr>
        <a:xfrm>
          <a:off x="0" y="125318"/>
          <a:ext cx="9652739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WSLC </a:t>
          </a:r>
          <a:r>
            <a:rPr lang="en-US" sz="2300" b="0" i="0" kern="1200"/>
            <a:t>Workforce Development Department works to maximize the benefit of workforce development programs and systems for Washington workers, families and communities.</a:t>
          </a:r>
          <a:endParaRPr lang="en-US" sz="2300" kern="1200"/>
        </a:p>
      </dsp:txBody>
      <dsp:txXfrm>
        <a:off x="61741" y="187059"/>
        <a:ext cx="9529257" cy="1141288"/>
      </dsp:txXfrm>
    </dsp:sp>
    <dsp:sp modelId="{F58202B2-21DE-4166-90EB-C144CDF7006C}">
      <dsp:nvSpPr>
        <dsp:cNvPr id="0" name=""/>
        <dsp:cNvSpPr/>
      </dsp:nvSpPr>
      <dsp:spPr>
        <a:xfrm>
          <a:off x="0" y="1456328"/>
          <a:ext cx="9652739" cy="12647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0" i="0" kern="1200"/>
            <a:t>We do this work by:</a:t>
          </a:r>
          <a:endParaRPr lang="en-US" sz="2300" kern="1200"/>
        </a:p>
      </dsp:txBody>
      <dsp:txXfrm>
        <a:off x="61741" y="1518069"/>
        <a:ext cx="9529257" cy="1141288"/>
      </dsp:txXfrm>
    </dsp:sp>
    <dsp:sp modelId="{47528A85-0275-44DF-8709-FA5333EEF328}">
      <dsp:nvSpPr>
        <dsp:cNvPr id="0" name=""/>
        <dsp:cNvSpPr/>
      </dsp:nvSpPr>
      <dsp:spPr>
        <a:xfrm>
          <a:off x="0" y="2721098"/>
          <a:ext cx="9652739" cy="20472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6474" tIns="29210" rIns="163576" bIns="2921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i="0" kern="1200"/>
            <a:t>Directly helping workers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i="0" kern="1200" dirty="0"/>
            <a:t>Promoting registered apprenticeships and other labor-supported   education </a:t>
          </a:r>
          <a:r>
            <a:rPr lang="en-US" sz="1800" kern="1200" dirty="0"/>
            <a:t> </a:t>
          </a:r>
          <a:r>
            <a:rPr lang="en-US" sz="1800" b="0" i="0" kern="1200" dirty="0"/>
            <a:t>pathways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i="0" kern="1200"/>
            <a:t>Helping unions engage and serve in advisory and leadership roles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i="0" kern="1200" dirty="0"/>
            <a:t>Partnering with the state, local workforce development areas, industry associations and others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800" b="0" i="0" kern="1200"/>
            <a:t>Advocating for workers, union pathways and quality jobs in workforce and economic development</a:t>
          </a:r>
          <a:endParaRPr lang="en-US" sz="1800" kern="1200"/>
        </a:p>
      </dsp:txBody>
      <dsp:txXfrm>
        <a:off x="0" y="2721098"/>
        <a:ext cx="9652739" cy="20472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77028A-707A-4032-8630-09BCED75A0E0}">
      <dsp:nvSpPr>
        <dsp:cNvPr id="0" name=""/>
        <dsp:cNvSpPr/>
      </dsp:nvSpPr>
      <dsp:spPr>
        <a:xfrm>
          <a:off x="490014" y="49198"/>
          <a:ext cx="1441125" cy="144112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2DADDD-8DB7-4FDE-9942-A67F19E973D7}">
      <dsp:nvSpPr>
        <dsp:cNvPr id="0" name=""/>
        <dsp:cNvSpPr/>
      </dsp:nvSpPr>
      <dsp:spPr>
        <a:xfrm>
          <a:off x="797139" y="356323"/>
          <a:ext cx="826875" cy="8268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3BE0BF-3B58-4AE1-A59C-DB9D4D5F0CE2}">
      <dsp:nvSpPr>
        <dsp:cNvPr id="0" name=""/>
        <dsp:cNvSpPr/>
      </dsp:nvSpPr>
      <dsp:spPr>
        <a:xfrm>
          <a:off x="29326" y="1939199"/>
          <a:ext cx="2362500" cy="1929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 dirty="0"/>
            <a:t>Need new labor representatives for your advisory committee? We can help!</a:t>
          </a:r>
          <a:br>
            <a:rPr lang="en-US" sz="1400" kern="1200" dirty="0"/>
          </a:br>
          <a:br>
            <a:rPr lang="en-US" sz="1400" kern="1200" dirty="0"/>
          </a:br>
          <a:r>
            <a:rPr lang="en-US" sz="1400" kern="1200" dirty="0"/>
            <a:t>Please sign-up </a:t>
          </a:r>
          <a:r>
            <a:rPr lang="en-US" sz="1400" u="sng" kern="1200" dirty="0">
              <a:hlinkClick xmlns:r="http://schemas.openxmlformats.org/officeDocument/2006/relationships" r:id="rId3"/>
            </a:rPr>
            <a:t>Labor Representative Request Form</a:t>
          </a:r>
          <a:br>
            <a:rPr lang="en-US" sz="1100" kern="1200" dirty="0"/>
          </a:br>
          <a:endParaRPr lang="en-US" sz="1100" kern="1200" dirty="0"/>
        </a:p>
      </dsp:txBody>
      <dsp:txXfrm>
        <a:off x="29326" y="1939199"/>
        <a:ext cx="2362500" cy="1929375"/>
      </dsp:txXfrm>
    </dsp:sp>
    <dsp:sp modelId="{4F22068E-9A47-4E02-B860-D2BB69D4B992}">
      <dsp:nvSpPr>
        <dsp:cNvPr id="0" name=""/>
        <dsp:cNvSpPr/>
      </dsp:nvSpPr>
      <dsp:spPr>
        <a:xfrm>
          <a:off x="3265951" y="49198"/>
          <a:ext cx="1441125" cy="1441125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30E796-97AE-4E30-819D-0761AF2EDF90}">
      <dsp:nvSpPr>
        <dsp:cNvPr id="0" name=""/>
        <dsp:cNvSpPr/>
      </dsp:nvSpPr>
      <dsp:spPr>
        <a:xfrm>
          <a:off x="3573076" y="356323"/>
          <a:ext cx="826875" cy="826875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2DE37B-2164-4D22-B0D2-0A51AFD6F4F7}">
      <dsp:nvSpPr>
        <dsp:cNvPr id="0" name=""/>
        <dsp:cNvSpPr/>
      </dsp:nvSpPr>
      <dsp:spPr>
        <a:xfrm>
          <a:off x="2805264" y="1939199"/>
          <a:ext cx="2362500" cy="1929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 </a:t>
          </a:r>
          <a:r>
            <a:rPr lang="en-US" sz="1400" kern="1200" dirty="0"/>
            <a:t>contact Shondea Chapman  </a:t>
          </a:r>
          <a:r>
            <a:rPr lang="en-US" sz="1400" kern="1200" dirty="0">
              <a:hlinkClick xmlns:r="http://schemas.openxmlformats.org/officeDocument/2006/relationships" r:id="rId6"/>
            </a:rPr>
            <a:t>schapman@wslc.org</a:t>
          </a:r>
          <a:r>
            <a:rPr lang="en-US" sz="1400" kern="1200" dirty="0"/>
            <a:t> </a:t>
          </a:r>
        </a:p>
      </dsp:txBody>
      <dsp:txXfrm>
        <a:off x="2805264" y="1939199"/>
        <a:ext cx="2362500" cy="1929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0CD8D-AAEA-D046-8FE1-2807511270F7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E3511-B167-1344-8798-82BC3D8ECC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152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Thank you To:</a:t>
            </a:r>
          </a:p>
          <a:p>
            <a:r>
              <a:rPr lang="en-US" dirty="0"/>
              <a:t>More info, the better. Broad outreach, more local outreach. Maintain the relationship and maintain he relationship Shout out to SCC staff, best practices for recruitment and retention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77AAA0-9291-9D4E-A9BF-31F06EEF898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45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E6643-E392-2C39-C2E4-3C96FAC93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B185B3-0757-C42E-FC2F-60D7EF1BA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F96EF-B287-9887-4974-58E9B7B0F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57503-DEE9-3E04-5D5F-6F97C576E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49352-BAE7-30E6-488E-42007DF6D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4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52E2E-C982-C3B1-C62D-2F212AD88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F97D06-CE48-33C0-D24B-99BF4243A7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154F7F-CB41-5E11-355F-41B5B7EEA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F5546-6F3B-D1FB-9047-CBEB22DAD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00644-1879-B596-7874-6636EC8EC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032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207A8D-AA0C-2E6C-B2C4-A103B1BB54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15CFBE-1510-D8BE-0282-1D59C58DA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47F5DB-E665-8FE1-325F-8E3E2B9BB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B4630C-0DA5-1C35-70E8-6B654A06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F6B2B-C1EB-5625-05FE-C4A76E187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405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898E4-78C2-7EE7-A3EB-1C1196799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557E2-17F7-3ABE-41CB-6A92C87FB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BAAE6E-49EE-B8B7-99CB-9790F264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D482E-D8CB-6BB2-DCB2-312238290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D0637-8C4D-AF6D-1FF9-1D8CB5673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10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52BCD-E3A2-7016-7BA7-88B437219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FC1589-21F6-B32F-565E-F7725C039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389FE-2CC0-3900-A359-E8607EDEB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9C5CD-8DA4-DA48-6171-C77AFBA5F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27651-CF49-8528-B7BC-29083B26E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192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349B-4C72-21A0-BCCC-C6D81A74B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346EA-656E-BE59-2146-9136F8268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E35CF0-7F28-A674-5973-AE744633D9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549128-6282-FC12-27CC-8D0DA8E8F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E55869-1C5A-6A7D-95D3-5E9F36D49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5562B6-1228-AC3E-1AA8-23FDE8175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3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02581-AAD4-B03D-6702-C68279E8A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FF52D-C83A-81F3-BFE9-986ACA9E2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A2F862-3A14-82E8-9389-A56BEE062D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8B6079-D07E-4A52-A1DE-11FFE83B6D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97665C-590F-F6BA-C863-19C8217C4B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340EA1-90A9-FD2D-E08D-B7B7558D4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224734-3A4F-BF34-03E5-A53115163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689141-6B27-D4AB-9E08-93B9B6C46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22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76760-2CDB-4458-1E7B-F77209072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C8AB00-AC3E-BBC8-76C2-E7569572E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C2A0FC-76B7-74B7-94EA-4B80F21C0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930E04-D27B-9F45-7E45-2ADB5D201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843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F2AF14-BB89-6665-D5A7-78E6AF810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3611A7-F056-3748-F4A7-DDF8B5CA5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DCA6B3-758E-79CF-8FC2-73D69E928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80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63D4A-3699-7140-9B0A-F1F955C17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2B92C-EABE-2960-3B5D-C598DFCAF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F8074B-1920-00DA-5AD5-CB7B91CA54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8F95E6-6749-DA5A-8A37-DC552C767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9B9F7-BB44-CCFC-3E07-A123A14A8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CF55BD-41DC-0396-64AC-AC2FBA88B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803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CBF1A-4E03-37A7-86B3-A5C0E2683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3C99E6-5184-C373-6212-25CBEE49F8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B7BC9B-4555-40B1-8A8E-475AC0E52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841C1-CBF0-22FD-71C7-56D8F100F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74AF5-9905-EB5F-62E9-55F48AAC9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5A552B-E5DE-38C8-E4C3-F511DF98A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10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D1F34D-DEBB-CFD9-C726-80EFB4319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9351F1-238E-FF52-E36F-E9210F7E9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B599F-28FE-0A68-51C1-ECFB6A29EF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386B1D-DD81-699C-7F80-75D4F4D63A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15217-1BC1-21CB-D6CA-030D68337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29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slc.org/wp-content/uploads/2026/04/WSLC-Spring-2026-Newsletter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s://wslc.org/" TargetMode="External"/><Relationship Id="rId7" Type="http://schemas.openxmlformats.org/officeDocument/2006/relationships/hyperlink" Target="https://bsky.app/profile/wslc.bsky.social/post/3m4yffavn222n" TargetMode="External"/><Relationship Id="rId2" Type="http://schemas.openxmlformats.org/officeDocument/2006/relationships/hyperlink" Target="mailto:kmunson@wslc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acebook.com/WAaflcio/" TargetMode="External"/><Relationship Id="rId5" Type="http://schemas.openxmlformats.org/officeDocument/2006/relationships/hyperlink" Target="https://www.linkedin.com/showcase/wslc-workforce-development/" TargetMode="External"/><Relationship Id="rId4" Type="http://schemas.openxmlformats.org/officeDocument/2006/relationships/hyperlink" Target="https://www.instagram.com/waaflcio/?hl=en" TargetMode="External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E91F5CA-B392-444C-88E3-BF5BAAEBDE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DFCA2118-59A2-4310-A4B2-F2CBA821E8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40492"/>
            <a:ext cx="12192000" cy="1924333"/>
          </a:xfrm>
          <a:custGeom>
            <a:avLst/>
            <a:gdLst>
              <a:gd name="connsiteX0" fmla="*/ 6189199 w 12192000"/>
              <a:gd name="connsiteY0" fmla="*/ 588 h 1924333"/>
              <a:gd name="connsiteX1" fmla="*/ 6207079 w 12192000"/>
              <a:gd name="connsiteY1" fmla="*/ 2850 h 1924333"/>
              <a:gd name="connsiteX2" fmla="*/ 6285610 w 12192000"/>
              <a:gd name="connsiteY2" fmla="*/ 18131 h 1924333"/>
              <a:gd name="connsiteX3" fmla="*/ 6378008 w 12192000"/>
              <a:gd name="connsiteY3" fmla="*/ 24625 h 1924333"/>
              <a:gd name="connsiteX4" fmla="*/ 6466340 w 12192000"/>
              <a:gd name="connsiteY4" fmla="*/ 21366 h 1924333"/>
              <a:gd name="connsiteX5" fmla="*/ 6553334 w 12192000"/>
              <a:gd name="connsiteY5" fmla="*/ 35307 h 1924333"/>
              <a:gd name="connsiteX6" fmla="*/ 6626068 w 12192000"/>
              <a:gd name="connsiteY6" fmla="*/ 58045 h 1924333"/>
              <a:gd name="connsiteX7" fmla="*/ 6692303 w 12192000"/>
              <a:gd name="connsiteY7" fmla="*/ 91487 h 1924333"/>
              <a:gd name="connsiteX8" fmla="*/ 6733670 w 12192000"/>
              <a:gd name="connsiteY8" fmla="*/ 118130 h 1924333"/>
              <a:gd name="connsiteX9" fmla="*/ 6798016 w 12192000"/>
              <a:gd name="connsiteY9" fmla="*/ 112271 h 1924333"/>
              <a:gd name="connsiteX10" fmla="*/ 6801081 w 12192000"/>
              <a:gd name="connsiteY10" fmla="*/ 114963 h 1924333"/>
              <a:gd name="connsiteX11" fmla="*/ 6819351 w 12192000"/>
              <a:gd name="connsiteY11" fmla="*/ 128825 h 1924333"/>
              <a:gd name="connsiteX12" fmla="*/ 6852732 w 12192000"/>
              <a:gd name="connsiteY12" fmla="*/ 123321 h 1924333"/>
              <a:gd name="connsiteX13" fmla="*/ 6865247 w 12192000"/>
              <a:gd name="connsiteY13" fmla="*/ 128836 h 1924333"/>
              <a:gd name="connsiteX14" fmla="*/ 6905517 w 12192000"/>
              <a:gd name="connsiteY14" fmla="*/ 129265 h 1924333"/>
              <a:gd name="connsiteX15" fmla="*/ 6950286 w 12192000"/>
              <a:gd name="connsiteY15" fmla="*/ 150104 h 1924333"/>
              <a:gd name="connsiteX16" fmla="*/ 7003442 w 12192000"/>
              <a:gd name="connsiteY16" fmla="*/ 136136 h 1924333"/>
              <a:gd name="connsiteX17" fmla="*/ 7160047 w 12192000"/>
              <a:gd name="connsiteY17" fmla="*/ 166721 h 1924333"/>
              <a:gd name="connsiteX18" fmla="*/ 7325604 w 12192000"/>
              <a:gd name="connsiteY18" fmla="*/ 215867 h 1924333"/>
              <a:gd name="connsiteX19" fmla="*/ 7540522 w 12192000"/>
              <a:gd name="connsiteY19" fmla="*/ 239374 h 1924333"/>
              <a:gd name="connsiteX20" fmla="*/ 7612071 w 12192000"/>
              <a:gd name="connsiteY20" fmla="*/ 229553 h 1924333"/>
              <a:gd name="connsiteX21" fmla="*/ 7651995 w 12192000"/>
              <a:gd name="connsiteY21" fmla="*/ 244567 h 1924333"/>
              <a:gd name="connsiteX22" fmla="*/ 7725761 w 12192000"/>
              <a:gd name="connsiteY22" fmla="*/ 258638 h 1924333"/>
              <a:gd name="connsiteX23" fmla="*/ 7823038 w 12192000"/>
              <a:gd name="connsiteY23" fmla="*/ 287078 h 1924333"/>
              <a:gd name="connsiteX24" fmla="*/ 7866405 w 12192000"/>
              <a:gd name="connsiteY24" fmla="*/ 287288 h 1924333"/>
              <a:gd name="connsiteX25" fmla="*/ 7875021 w 12192000"/>
              <a:gd name="connsiteY25" fmla="*/ 288224 h 1924333"/>
              <a:gd name="connsiteX26" fmla="*/ 7875146 w 12192000"/>
              <a:gd name="connsiteY26" fmla="*/ 288614 h 1924333"/>
              <a:gd name="connsiteX27" fmla="*/ 7907443 w 12192000"/>
              <a:gd name="connsiteY27" fmla="*/ 291752 h 1924333"/>
              <a:gd name="connsiteX28" fmla="*/ 7912892 w 12192000"/>
              <a:gd name="connsiteY28" fmla="*/ 294833 h 1924333"/>
              <a:gd name="connsiteX29" fmla="*/ 7946345 w 12192000"/>
              <a:gd name="connsiteY29" fmla="*/ 319359 h 1924333"/>
              <a:gd name="connsiteX30" fmla="*/ 8021238 w 12192000"/>
              <a:gd name="connsiteY30" fmla="*/ 315159 h 1924333"/>
              <a:gd name="connsiteX31" fmla="*/ 8094697 w 12192000"/>
              <a:gd name="connsiteY31" fmla="*/ 351819 h 1924333"/>
              <a:gd name="connsiteX32" fmla="*/ 8155208 w 12192000"/>
              <a:gd name="connsiteY32" fmla="*/ 371168 h 1924333"/>
              <a:gd name="connsiteX33" fmla="*/ 8248472 w 12192000"/>
              <a:gd name="connsiteY33" fmla="*/ 400489 h 1924333"/>
              <a:gd name="connsiteX34" fmla="*/ 8300068 w 12192000"/>
              <a:gd name="connsiteY34" fmla="*/ 405531 h 1924333"/>
              <a:gd name="connsiteX35" fmla="*/ 8356293 w 12192000"/>
              <a:gd name="connsiteY35" fmla="*/ 403328 h 1924333"/>
              <a:gd name="connsiteX36" fmla="*/ 8475838 w 12192000"/>
              <a:gd name="connsiteY36" fmla="*/ 435524 h 1924333"/>
              <a:gd name="connsiteX37" fmla="*/ 8575216 w 12192000"/>
              <a:gd name="connsiteY37" fmla="*/ 450198 h 1924333"/>
              <a:gd name="connsiteX38" fmla="*/ 8588650 w 12192000"/>
              <a:gd name="connsiteY38" fmla="*/ 447070 h 1924333"/>
              <a:gd name="connsiteX39" fmla="*/ 8612184 w 12192000"/>
              <a:gd name="connsiteY39" fmla="*/ 439577 h 1924333"/>
              <a:gd name="connsiteX40" fmla="*/ 8630713 w 12192000"/>
              <a:gd name="connsiteY40" fmla="*/ 433015 h 1924333"/>
              <a:gd name="connsiteX41" fmla="*/ 8704240 w 12192000"/>
              <a:gd name="connsiteY41" fmla="*/ 422865 h 1924333"/>
              <a:gd name="connsiteX42" fmla="*/ 8829513 w 12192000"/>
              <a:gd name="connsiteY42" fmla="*/ 429389 h 1924333"/>
              <a:gd name="connsiteX43" fmla="*/ 9083651 w 12192000"/>
              <a:gd name="connsiteY43" fmla="*/ 390744 h 1924333"/>
              <a:gd name="connsiteX44" fmla="*/ 9371402 w 12192000"/>
              <a:gd name="connsiteY44" fmla="*/ 371809 h 1924333"/>
              <a:gd name="connsiteX45" fmla="*/ 9429586 w 12192000"/>
              <a:gd name="connsiteY45" fmla="*/ 369213 h 1924333"/>
              <a:gd name="connsiteX46" fmla="*/ 9489757 w 12192000"/>
              <a:gd name="connsiteY46" fmla="*/ 377814 h 1924333"/>
              <a:gd name="connsiteX47" fmla="*/ 9516954 w 12192000"/>
              <a:gd name="connsiteY47" fmla="*/ 376991 h 1924333"/>
              <a:gd name="connsiteX48" fmla="*/ 9645588 w 12192000"/>
              <a:gd name="connsiteY48" fmla="*/ 363590 h 1924333"/>
              <a:gd name="connsiteX49" fmla="*/ 9722896 w 12192000"/>
              <a:gd name="connsiteY49" fmla="*/ 360983 h 1924333"/>
              <a:gd name="connsiteX50" fmla="*/ 9752803 w 12192000"/>
              <a:gd name="connsiteY50" fmla="*/ 368492 h 1924333"/>
              <a:gd name="connsiteX51" fmla="*/ 9890305 w 12192000"/>
              <a:gd name="connsiteY51" fmla="*/ 380736 h 1924333"/>
              <a:gd name="connsiteX52" fmla="*/ 9939767 w 12192000"/>
              <a:gd name="connsiteY52" fmla="*/ 377776 h 1924333"/>
              <a:gd name="connsiteX53" fmla="*/ 9944355 w 12192000"/>
              <a:gd name="connsiteY53" fmla="*/ 377352 h 1924333"/>
              <a:gd name="connsiteX54" fmla="*/ 9953719 w 12192000"/>
              <a:gd name="connsiteY54" fmla="*/ 375642 h 1924333"/>
              <a:gd name="connsiteX55" fmla="*/ 9955809 w 12192000"/>
              <a:gd name="connsiteY55" fmla="*/ 376294 h 1924333"/>
              <a:gd name="connsiteX56" fmla="*/ 10032710 w 12192000"/>
              <a:gd name="connsiteY56" fmla="*/ 394940 h 1924333"/>
              <a:gd name="connsiteX57" fmla="*/ 10049925 w 12192000"/>
              <a:gd name="connsiteY57" fmla="*/ 404971 h 1924333"/>
              <a:gd name="connsiteX58" fmla="*/ 10112671 w 12192000"/>
              <a:gd name="connsiteY58" fmla="*/ 414549 h 1924333"/>
              <a:gd name="connsiteX59" fmla="*/ 10170853 w 12192000"/>
              <a:gd name="connsiteY59" fmla="*/ 435168 h 1924333"/>
              <a:gd name="connsiteX60" fmla="*/ 10290184 w 12192000"/>
              <a:gd name="connsiteY60" fmla="*/ 448123 h 1924333"/>
              <a:gd name="connsiteX61" fmla="*/ 10320158 w 12192000"/>
              <a:gd name="connsiteY61" fmla="*/ 458352 h 1924333"/>
              <a:gd name="connsiteX62" fmla="*/ 10321815 w 12192000"/>
              <a:gd name="connsiteY62" fmla="*/ 463087 h 1924333"/>
              <a:gd name="connsiteX63" fmla="*/ 10373742 w 12192000"/>
              <a:gd name="connsiteY63" fmla="*/ 464538 h 1924333"/>
              <a:gd name="connsiteX64" fmla="*/ 10428532 w 12192000"/>
              <a:gd name="connsiteY64" fmla="*/ 492504 h 1924333"/>
              <a:gd name="connsiteX65" fmla="*/ 10466490 w 12192000"/>
              <a:gd name="connsiteY65" fmla="*/ 517759 h 1924333"/>
              <a:gd name="connsiteX66" fmla="*/ 10466675 w 12192000"/>
              <a:gd name="connsiteY66" fmla="*/ 522076 h 1924333"/>
              <a:gd name="connsiteX67" fmla="*/ 10470309 w 12192000"/>
              <a:gd name="connsiteY67" fmla="*/ 522792 h 1924333"/>
              <a:gd name="connsiteX68" fmla="*/ 10474138 w 12192000"/>
              <a:gd name="connsiteY68" fmla="*/ 519761 h 1924333"/>
              <a:gd name="connsiteX69" fmla="*/ 10501100 w 12192000"/>
              <a:gd name="connsiteY69" fmla="*/ 528263 h 1924333"/>
              <a:gd name="connsiteX70" fmla="*/ 10502395 w 12192000"/>
              <a:gd name="connsiteY70" fmla="*/ 536393 h 1924333"/>
              <a:gd name="connsiteX71" fmla="*/ 10689496 w 12192000"/>
              <a:gd name="connsiteY71" fmla="*/ 560233 h 1924333"/>
              <a:gd name="connsiteX72" fmla="*/ 10788736 w 12192000"/>
              <a:gd name="connsiteY72" fmla="*/ 613188 h 1924333"/>
              <a:gd name="connsiteX73" fmla="*/ 10819747 w 12192000"/>
              <a:gd name="connsiteY73" fmla="*/ 621351 h 1924333"/>
              <a:gd name="connsiteX74" fmla="*/ 10864632 w 12192000"/>
              <a:gd name="connsiteY74" fmla="*/ 644858 h 1924333"/>
              <a:gd name="connsiteX75" fmla="*/ 10929407 w 12192000"/>
              <a:gd name="connsiteY75" fmla="*/ 652945 h 1924333"/>
              <a:gd name="connsiteX76" fmla="*/ 10979412 w 12192000"/>
              <a:gd name="connsiteY76" fmla="*/ 654217 h 1924333"/>
              <a:gd name="connsiteX77" fmla="*/ 11006959 w 12192000"/>
              <a:gd name="connsiteY77" fmla="*/ 657017 h 1924333"/>
              <a:gd name="connsiteX78" fmla="*/ 11077038 w 12192000"/>
              <a:gd name="connsiteY78" fmla="*/ 668487 h 1924333"/>
              <a:gd name="connsiteX79" fmla="*/ 11157850 w 12192000"/>
              <a:gd name="connsiteY79" fmla="*/ 693164 h 1924333"/>
              <a:gd name="connsiteX80" fmla="*/ 11175276 w 12192000"/>
              <a:gd name="connsiteY80" fmla="*/ 697243 h 1924333"/>
              <a:gd name="connsiteX81" fmla="*/ 11191131 w 12192000"/>
              <a:gd name="connsiteY81" fmla="*/ 696085 h 1924333"/>
              <a:gd name="connsiteX82" fmla="*/ 11195573 w 12192000"/>
              <a:gd name="connsiteY82" fmla="*/ 691751 h 1924333"/>
              <a:gd name="connsiteX83" fmla="*/ 11205299 w 12192000"/>
              <a:gd name="connsiteY83" fmla="*/ 693247 h 1924333"/>
              <a:gd name="connsiteX84" fmla="*/ 11223770 w 12192000"/>
              <a:gd name="connsiteY84" fmla="*/ 690335 h 1924333"/>
              <a:gd name="connsiteX85" fmla="*/ 11292119 w 12192000"/>
              <a:gd name="connsiteY85" fmla="*/ 713311 h 1924333"/>
              <a:gd name="connsiteX86" fmla="*/ 11435379 w 12192000"/>
              <a:gd name="connsiteY86" fmla="*/ 758519 h 1924333"/>
              <a:gd name="connsiteX87" fmla="*/ 11604406 w 12192000"/>
              <a:gd name="connsiteY87" fmla="*/ 810476 h 1924333"/>
              <a:gd name="connsiteX88" fmla="*/ 11652155 w 12192000"/>
              <a:gd name="connsiteY88" fmla="*/ 825109 h 1924333"/>
              <a:gd name="connsiteX89" fmla="*/ 11654192 w 12192000"/>
              <a:gd name="connsiteY89" fmla="*/ 827301 h 1924333"/>
              <a:gd name="connsiteX90" fmla="*/ 11676599 w 12192000"/>
              <a:gd name="connsiteY90" fmla="*/ 846628 h 1924333"/>
              <a:gd name="connsiteX91" fmla="*/ 11775168 w 12192000"/>
              <a:gd name="connsiteY91" fmla="*/ 890664 h 1924333"/>
              <a:gd name="connsiteX92" fmla="*/ 11826341 w 12192000"/>
              <a:gd name="connsiteY92" fmla="*/ 877558 h 1924333"/>
              <a:gd name="connsiteX93" fmla="*/ 11879068 w 12192000"/>
              <a:gd name="connsiteY93" fmla="*/ 874038 h 1924333"/>
              <a:gd name="connsiteX94" fmla="*/ 11889563 w 12192000"/>
              <a:gd name="connsiteY94" fmla="*/ 878619 h 1924333"/>
              <a:gd name="connsiteX95" fmla="*/ 12016613 w 12192000"/>
              <a:gd name="connsiteY95" fmla="*/ 886111 h 1924333"/>
              <a:gd name="connsiteX96" fmla="*/ 12108292 w 12192000"/>
              <a:gd name="connsiteY96" fmla="*/ 868500 h 1924333"/>
              <a:gd name="connsiteX97" fmla="*/ 12182910 w 12192000"/>
              <a:gd name="connsiteY97" fmla="*/ 882003 h 1924333"/>
              <a:gd name="connsiteX98" fmla="*/ 12192000 w 12192000"/>
              <a:gd name="connsiteY98" fmla="*/ 884778 h 1924333"/>
              <a:gd name="connsiteX99" fmla="*/ 12192000 w 12192000"/>
              <a:gd name="connsiteY99" fmla="*/ 1610315 h 1924333"/>
              <a:gd name="connsiteX100" fmla="*/ 12191998 w 12192000"/>
              <a:gd name="connsiteY100" fmla="*/ 1610315 h 1924333"/>
              <a:gd name="connsiteX101" fmla="*/ 12191998 w 12192000"/>
              <a:gd name="connsiteY101" fmla="*/ 1924333 h 1924333"/>
              <a:gd name="connsiteX102" fmla="*/ 0 w 12192000"/>
              <a:gd name="connsiteY102" fmla="*/ 1924333 h 1924333"/>
              <a:gd name="connsiteX103" fmla="*/ 0 w 12192000"/>
              <a:gd name="connsiteY103" fmla="*/ 505159 h 1924333"/>
              <a:gd name="connsiteX104" fmla="*/ 5722 w 12192000"/>
              <a:gd name="connsiteY104" fmla="*/ 508889 h 1924333"/>
              <a:gd name="connsiteX105" fmla="*/ 38476 w 12192000"/>
              <a:gd name="connsiteY105" fmla="*/ 524137 h 1924333"/>
              <a:gd name="connsiteX106" fmla="*/ 192883 w 12192000"/>
              <a:gd name="connsiteY106" fmla="*/ 545272 h 1924333"/>
              <a:gd name="connsiteX107" fmla="*/ 343710 w 12192000"/>
              <a:gd name="connsiteY107" fmla="*/ 565029 h 1924333"/>
              <a:gd name="connsiteX108" fmla="*/ 471066 w 12192000"/>
              <a:gd name="connsiteY108" fmla="*/ 549837 h 1924333"/>
              <a:gd name="connsiteX109" fmla="*/ 617333 w 12192000"/>
              <a:gd name="connsiteY109" fmla="*/ 526428 h 1924333"/>
              <a:gd name="connsiteX110" fmla="*/ 725203 w 12192000"/>
              <a:gd name="connsiteY110" fmla="*/ 523793 h 1924333"/>
              <a:gd name="connsiteX111" fmla="*/ 788494 w 12192000"/>
              <a:gd name="connsiteY111" fmla="*/ 505799 h 1924333"/>
              <a:gd name="connsiteX112" fmla="*/ 885977 w 12192000"/>
              <a:gd name="connsiteY112" fmla="*/ 526585 h 1924333"/>
              <a:gd name="connsiteX113" fmla="*/ 932142 w 12192000"/>
              <a:gd name="connsiteY113" fmla="*/ 528005 h 1924333"/>
              <a:gd name="connsiteX114" fmla="*/ 1090404 w 12192000"/>
              <a:gd name="connsiteY114" fmla="*/ 498299 h 1924333"/>
              <a:gd name="connsiteX115" fmla="*/ 1188628 w 12192000"/>
              <a:gd name="connsiteY115" fmla="*/ 483151 h 1924333"/>
              <a:gd name="connsiteX116" fmla="*/ 1316247 w 12192000"/>
              <a:gd name="connsiteY116" fmla="*/ 425979 h 1924333"/>
              <a:gd name="connsiteX117" fmla="*/ 1357712 w 12192000"/>
              <a:gd name="connsiteY117" fmla="*/ 416549 h 1924333"/>
              <a:gd name="connsiteX118" fmla="*/ 1425921 w 12192000"/>
              <a:gd name="connsiteY118" fmla="*/ 413953 h 1924333"/>
              <a:gd name="connsiteX119" fmla="*/ 1503817 w 12192000"/>
              <a:gd name="connsiteY119" fmla="*/ 380457 h 1924333"/>
              <a:gd name="connsiteX120" fmla="*/ 1639196 w 12192000"/>
              <a:gd name="connsiteY120" fmla="*/ 372785 h 1924333"/>
              <a:gd name="connsiteX121" fmla="*/ 1705606 w 12192000"/>
              <a:gd name="connsiteY121" fmla="*/ 359023 h 1924333"/>
              <a:gd name="connsiteX122" fmla="*/ 1813011 w 12192000"/>
              <a:gd name="connsiteY122" fmla="*/ 331023 h 1924333"/>
              <a:gd name="connsiteX123" fmla="*/ 1831380 w 12192000"/>
              <a:gd name="connsiteY123" fmla="*/ 341307 h 1924333"/>
              <a:gd name="connsiteX124" fmla="*/ 1858612 w 12192000"/>
              <a:gd name="connsiteY124" fmla="*/ 326777 h 1924333"/>
              <a:gd name="connsiteX125" fmla="*/ 1880661 w 12192000"/>
              <a:gd name="connsiteY125" fmla="*/ 335987 h 1924333"/>
              <a:gd name="connsiteX126" fmla="*/ 1941495 w 12192000"/>
              <a:gd name="connsiteY126" fmla="*/ 310792 h 1924333"/>
              <a:gd name="connsiteX127" fmla="*/ 1995402 w 12192000"/>
              <a:gd name="connsiteY127" fmla="*/ 305480 h 1924333"/>
              <a:gd name="connsiteX128" fmla="*/ 2223864 w 12192000"/>
              <a:gd name="connsiteY128" fmla="*/ 266118 h 1924333"/>
              <a:gd name="connsiteX129" fmla="*/ 2418043 w 12192000"/>
              <a:gd name="connsiteY129" fmla="*/ 215314 h 1924333"/>
              <a:gd name="connsiteX130" fmla="*/ 2558461 w 12192000"/>
              <a:gd name="connsiteY130" fmla="*/ 168193 h 1924333"/>
              <a:gd name="connsiteX131" fmla="*/ 2595535 w 12192000"/>
              <a:gd name="connsiteY131" fmla="*/ 158548 h 1924333"/>
              <a:gd name="connsiteX132" fmla="*/ 2626942 w 12192000"/>
              <a:gd name="connsiteY132" fmla="*/ 130400 h 1924333"/>
              <a:gd name="connsiteX133" fmla="*/ 2632225 w 12192000"/>
              <a:gd name="connsiteY133" fmla="*/ 130446 h 1924333"/>
              <a:gd name="connsiteX134" fmla="*/ 2696856 w 12192000"/>
              <a:gd name="connsiteY134" fmla="*/ 128498 h 1924333"/>
              <a:gd name="connsiteX135" fmla="*/ 2759767 w 12192000"/>
              <a:gd name="connsiteY135" fmla="*/ 127784 h 1924333"/>
              <a:gd name="connsiteX136" fmla="*/ 2792685 w 12192000"/>
              <a:gd name="connsiteY136" fmla="*/ 115710 h 1924333"/>
              <a:gd name="connsiteX137" fmla="*/ 2799767 w 12192000"/>
              <a:gd name="connsiteY137" fmla="*/ 113754 h 1924333"/>
              <a:gd name="connsiteX138" fmla="*/ 2829799 w 12192000"/>
              <a:gd name="connsiteY138" fmla="*/ 120042 h 1924333"/>
              <a:gd name="connsiteX139" fmla="*/ 2890704 w 12192000"/>
              <a:gd name="connsiteY139" fmla="*/ 121493 h 1924333"/>
              <a:gd name="connsiteX140" fmla="*/ 3042646 w 12192000"/>
              <a:gd name="connsiteY140" fmla="*/ 112273 h 1924333"/>
              <a:gd name="connsiteX141" fmla="*/ 3146630 w 12192000"/>
              <a:gd name="connsiteY141" fmla="*/ 100898 h 1924333"/>
              <a:gd name="connsiteX142" fmla="*/ 3233163 w 12192000"/>
              <a:gd name="connsiteY142" fmla="*/ 120200 h 1924333"/>
              <a:gd name="connsiteX143" fmla="*/ 3372699 w 12192000"/>
              <a:gd name="connsiteY143" fmla="*/ 129394 h 1924333"/>
              <a:gd name="connsiteX144" fmla="*/ 3394352 w 12192000"/>
              <a:gd name="connsiteY144" fmla="*/ 131671 h 1924333"/>
              <a:gd name="connsiteX145" fmla="*/ 3448218 w 12192000"/>
              <a:gd name="connsiteY145" fmla="*/ 118229 h 1924333"/>
              <a:gd name="connsiteX146" fmla="*/ 3505047 w 12192000"/>
              <a:gd name="connsiteY146" fmla="*/ 115412 h 1924333"/>
              <a:gd name="connsiteX147" fmla="*/ 3521767 w 12192000"/>
              <a:gd name="connsiteY147" fmla="*/ 111071 h 1924333"/>
              <a:gd name="connsiteX148" fmla="*/ 3585137 w 12192000"/>
              <a:gd name="connsiteY148" fmla="*/ 114371 h 1924333"/>
              <a:gd name="connsiteX149" fmla="*/ 3690293 w 12192000"/>
              <a:gd name="connsiteY149" fmla="*/ 98301 h 1924333"/>
              <a:gd name="connsiteX150" fmla="*/ 3867818 w 12192000"/>
              <a:gd name="connsiteY150" fmla="*/ 88985 h 1924333"/>
              <a:gd name="connsiteX151" fmla="*/ 4091337 w 12192000"/>
              <a:gd name="connsiteY151" fmla="*/ 70813 h 1924333"/>
              <a:gd name="connsiteX152" fmla="*/ 4246332 w 12192000"/>
              <a:gd name="connsiteY152" fmla="*/ 41697 h 1924333"/>
              <a:gd name="connsiteX153" fmla="*/ 4266975 w 12192000"/>
              <a:gd name="connsiteY153" fmla="*/ 46592 h 1924333"/>
              <a:gd name="connsiteX154" fmla="*/ 4270566 w 12192000"/>
              <a:gd name="connsiteY154" fmla="*/ 47620 h 1924333"/>
              <a:gd name="connsiteX155" fmla="*/ 4288964 w 12192000"/>
              <a:gd name="connsiteY155" fmla="*/ 52766 h 1924333"/>
              <a:gd name="connsiteX156" fmla="*/ 4365137 w 12192000"/>
              <a:gd name="connsiteY156" fmla="*/ 51783 h 1924333"/>
              <a:gd name="connsiteX157" fmla="*/ 4430546 w 12192000"/>
              <a:gd name="connsiteY157" fmla="*/ 44555 h 1924333"/>
              <a:gd name="connsiteX158" fmla="*/ 4444136 w 12192000"/>
              <a:gd name="connsiteY158" fmla="*/ 39567 h 1924333"/>
              <a:gd name="connsiteX159" fmla="*/ 4534039 w 12192000"/>
              <a:gd name="connsiteY159" fmla="*/ 31604 h 1924333"/>
              <a:gd name="connsiteX160" fmla="*/ 4560448 w 12192000"/>
              <a:gd name="connsiteY160" fmla="*/ 25231 h 1924333"/>
              <a:gd name="connsiteX161" fmla="*/ 4568006 w 12192000"/>
              <a:gd name="connsiteY161" fmla="*/ 25970 h 1924333"/>
              <a:gd name="connsiteX162" fmla="*/ 4595497 w 12192000"/>
              <a:gd name="connsiteY162" fmla="*/ 22958 h 1924333"/>
              <a:gd name="connsiteX163" fmla="*/ 4608623 w 12192000"/>
              <a:gd name="connsiteY163" fmla="*/ 18108 h 1924333"/>
              <a:gd name="connsiteX164" fmla="*/ 4623942 w 12192000"/>
              <a:gd name="connsiteY164" fmla="*/ 22251 h 1924333"/>
              <a:gd name="connsiteX165" fmla="*/ 4664336 w 12192000"/>
              <a:gd name="connsiteY165" fmla="*/ 23306 h 1924333"/>
              <a:gd name="connsiteX166" fmla="*/ 4677385 w 12192000"/>
              <a:gd name="connsiteY166" fmla="*/ 18246 h 1924333"/>
              <a:gd name="connsiteX167" fmla="*/ 4698143 w 12192000"/>
              <a:gd name="connsiteY167" fmla="*/ 18036 h 1924333"/>
              <a:gd name="connsiteX168" fmla="*/ 4750609 w 12192000"/>
              <a:gd name="connsiteY168" fmla="*/ 23611 h 1924333"/>
              <a:gd name="connsiteX169" fmla="*/ 4784658 w 12192000"/>
              <a:gd name="connsiteY169" fmla="*/ 25057 h 1924333"/>
              <a:gd name="connsiteX170" fmla="*/ 4847558 w 12192000"/>
              <a:gd name="connsiteY170" fmla="*/ 38726 h 1924333"/>
              <a:gd name="connsiteX171" fmla="*/ 4909134 w 12192000"/>
              <a:gd name="connsiteY171" fmla="*/ 50659 h 1924333"/>
              <a:gd name="connsiteX172" fmla="*/ 5099219 w 12192000"/>
              <a:gd name="connsiteY172" fmla="*/ 55050 h 1924333"/>
              <a:gd name="connsiteX173" fmla="*/ 5184992 w 12192000"/>
              <a:gd name="connsiteY173" fmla="*/ 67596 h 1924333"/>
              <a:gd name="connsiteX174" fmla="*/ 5229637 w 12192000"/>
              <a:gd name="connsiteY174" fmla="*/ 67789 h 1924333"/>
              <a:gd name="connsiteX175" fmla="*/ 5389346 w 12192000"/>
              <a:gd name="connsiteY175" fmla="*/ 80211 h 1924333"/>
              <a:gd name="connsiteX176" fmla="*/ 5494414 w 12192000"/>
              <a:gd name="connsiteY176" fmla="*/ 75926 h 1924333"/>
              <a:gd name="connsiteX177" fmla="*/ 5528443 w 12192000"/>
              <a:gd name="connsiteY177" fmla="*/ 77206 h 1924333"/>
              <a:gd name="connsiteX178" fmla="*/ 5684939 w 12192000"/>
              <a:gd name="connsiteY178" fmla="*/ 50269 h 1924333"/>
              <a:gd name="connsiteX179" fmla="*/ 5765146 w 12192000"/>
              <a:gd name="connsiteY179" fmla="*/ 50414 h 1924333"/>
              <a:gd name="connsiteX180" fmla="*/ 5848655 w 12192000"/>
              <a:gd name="connsiteY180" fmla="*/ 35257 h 1924333"/>
              <a:gd name="connsiteX181" fmla="*/ 5930656 w 12192000"/>
              <a:gd name="connsiteY181" fmla="*/ 30131 h 1924333"/>
              <a:gd name="connsiteX182" fmla="*/ 6124150 w 12192000"/>
              <a:gd name="connsiteY182" fmla="*/ 31679 h 1924333"/>
              <a:gd name="connsiteX183" fmla="*/ 6189199 w 12192000"/>
              <a:gd name="connsiteY183" fmla="*/ 588 h 1924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</a:cxnLst>
            <a:rect l="l" t="t" r="r" b="b"/>
            <a:pathLst>
              <a:path w="12192000" h="1924333">
                <a:moveTo>
                  <a:pt x="6189199" y="588"/>
                </a:moveTo>
                <a:cubicBezTo>
                  <a:pt x="6196356" y="-574"/>
                  <a:pt x="6202609" y="-108"/>
                  <a:pt x="6207079" y="2850"/>
                </a:cubicBezTo>
                <a:cubicBezTo>
                  <a:pt x="6222026" y="2749"/>
                  <a:pt x="6273489" y="3767"/>
                  <a:pt x="6285610" y="18131"/>
                </a:cubicBezTo>
                <a:cubicBezTo>
                  <a:pt x="6307255" y="18685"/>
                  <a:pt x="6357141" y="23793"/>
                  <a:pt x="6378008" y="24625"/>
                </a:cubicBezTo>
                <a:cubicBezTo>
                  <a:pt x="6409946" y="30645"/>
                  <a:pt x="6438307" y="10375"/>
                  <a:pt x="6466340" y="21366"/>
                </a:cubicBezTo>
                <a:cubicBezTo>
                  <a:pt x="6488276" y="31229"/>
                  <a:pt x="6529854" y="28110"/>
                  <a:pt x="6553334" y="35307"/>
                </a:cubicBezTo>
                <a:cubicBezTo>
                  <a:pt x="6561737" y="48059"/>
                  <a:pt x="6609188" y="62087"/>
                  <a:pt x="6626068" y="58045"/>
                </a:cubicBezTo>
                <a:cubicBezTo>
                  <a:pt x="6660952" y="66570"/>
                  <a:pt x="6666277" y="84716"/>
                  <a:pt x="6692303" y="91487"/>
                </a:cubicBezTo>
                <a:lnTo>
                  <a:pt x="6733670" y="118130"/>
                </a:lnTo>
                <a:lnTo>
                  <a:pt x="6798016" y="112271"/>
                </a:lnTo>
                <a:lnTo>
                  <a:pt x="6801081" y="114963"/>
                </a:lnTo>
                <a:cubicBezTo>
                  <a:pt x="6806919" y="120140"/>
                  <a:pt x="6812832" y="125016"/>
                  <a:pt x="6819351" y="128825"/>
                </a:cubicBezTo>
                <a:cubicBezTo>
                  <a:pt x="6825742" y="109997"/>
                  <a:pt x="6840132" y="116541"/>
                  <a:pt x="6852732" y="123321"/>
                </a:cubicBezTo>
                <a:lnTo>
                  <a:pt x="6865247" y="128836"/>
                </a:lnTo>
                <a:lnTo>
                  <a:pt x="6905517" y="129265"/>
                </a:lnTo>
                <a:cubicBezTo>
                  <a:pt x="6934052" y="140042"/>
                  <a:pt x="6939773" y="141556"/>
                  <a:pt x="6950286" y="150104"/>
                </a:cubicBezTo>
                <a:lnTo>
                  <a:pt x="7003442" y="136136"/>
                </a:lnTo>
                <a:lnTo>
                  <a:pt x="7160047" y="166721"/>
                </a:lnTo>
                <a:cubicBezTo>
                  <a:pt x="7207281" y="179911"/>
                  <a:pt x="7280644" y="210197"/>
                  <a:pt x="7325604" y="215867"/>
                </a:cubicBezTo>
                <a:cubicBezTo>
                  <a:pt x="7460113" y="233904"/>
                  <a:pt x="7393081" y="242880"/>
                  <a:pt x="7540522" y="239374"/>
                </a:cubicBezTo>
                <a:cubicBezTo>
                  <a:pt x="7545714" y="234872"/>
                  <a:pt x="7605972" y="231727"/>
                  <a:pt x="7612071" y="229553"/>
                </a:cubicBezTo>
                <a:lnTo>
                  <a:pt x="7651995" y="244567"/>
                </a:lnTo>
                <a:lnTo>
                  <a:pt x="7725761" y="258638"/>
                </a:lnTo>
                <a:lnTo>
                  <a:pt x="7823038" y="287078"/>
                </a:lnTo>
                <a:cubicBezTo>
                  <a:pt x="7837080" y="286482"/>
                  <a:pt x="7851647" y="286498"/>
                  <a:pt x="7866405" y="287288"/>
                </a:cubicBezTo>
                <a:lnTo>
                  <a:pt x="7875021" y="288224"/>
                </a:lnTo>
                <a:cubicBezTo>
                  <a:pt x="7875062" y="288354"/>
                  <a:pt x="7875105" y="288483"/>
                  <a:pt x="7875146" y="288614"/>
                </a:cubicBezTo>
                <a:cubicBezTo>
                  <a:pt x="7880550" y="289202"/>
                  <a:pt x="7901153" y="290716"/>
                  <a:pt x="7907443" y="291752"/>
                </a:cubicBezTo>
                <a:lnTo>
                  <a:pt x="7912892" y="294833"/>
                </a:lnTo>
                <a:lnTo>
                  <a:pt x="7946345" y="319359"/>
                </a:lnTo>
                <a:cubicBezTo>
                  <a:pt x="7958657" y="312776"/>
                  <a:pt x="7996513" y="309749"/>
                  <a:pt x="8021238" y="315159"/>
                </a:cubicBezTo>
                <a:cubicBezTo>
                  <a:pt x="8045964" y="320570"/>
                  <a:pt x="8058169" y="340462"/>
                  <a:pt x="8094697" y="351819"/>
                </a:cubicBezTo>
                <a:cubicBezTo>
                  <a:pt x="8129587" y="361154"/>
                  <a:pt x="8116181" y="360544"/>
                  <a:pt x="8155208" y="371168"/>
                </a:cubicBezTo>
                <a:cubicBezTo>
                  <a:pt x="8196217" y="383300"/>
                  <a:pt x="8205468" y="391801"/>
                  <a:pt x="8248472" y="400489"/>
                </a:cubicBezTo>
                <a:cubicBezTo>
                  <a:pt x="8283932" y="419791"/>
                  <a:pt x="8278617" y="392031"/>
                  <a:pt x="8300068" y="405531"/>
                </a:cubicBezTo>
                <a:lnTo>
                  <a:pt x="8356293" y="403328"/>
                </a:lnTo>
                <a:cubicBezTo>
                  <a:pt x="8377247" y="404463"/>
                  <a:pt x="8438442" y="433194"/>
                  <a:pt x="8475838" y="435524"/>
                </a:cubicBezTo>
                <a:cubicBezTo>
                  <a:pt x="8510241" y="438037"/>
                  <a:pt x="8545511" y="449840"/>
                  <a:pt x="8575216" y="450198"/>
                </a:cubicBezTo>
                <a:lnTo>
                  <a:pt x="8588650" y="447070"/>
                </a:lnTo>
                <a:lnTo>
                  <a:pt x="8612184" y="439577"/>
                </a:lnTo>
                <a:lnTo>
                  <a:pt x="8630713" y="433015"/>
                </a:lnTo>
                <a:cubicBezTo>
                  <a:pt x="8635870" y="429519"/>
                  <a:pt x="8700685" y="428411"/>
                  <a:pt x="8704240" y="422865"/>
                </a:cubicBezTo>
                <a:cubicBezTo>
                  <a:pt x="8761777" y="429549"/>
                  <a:pt x="8768302" y="427178"/>
                  <a:pt x="8829513" y="429389"/>
                </a:cubicBezTo>
                <a:cubicBezTo>
                  <a:pt x="8922895" y="444672"/>
                  <a:pt x="8924579" y="401507"/>
                  <a:pt x="9083651" y="390744"/>
                </a:cubicBezTo>
                <a:cubicBezTo>
                  <a:pt x="9138403" y="388032"/>
                  <a:pt x="9315003" y="378647"/>
                  <a:pt x="9371402" y="371809"/>
                </a:cubicBezTo>
                <a:cubicBezTo>
                  <a:pt x="9358632" y="337502"/>
                  <a:pt x="9402842" y="379364"/>
                  <a:pt x="9429586" y="369213"/>
                </a:cubicBezTo>
                <a:cubicBezTo>
                  <a:pt x="9449312" y="370213"/>
                  <a:pt x="9473938" y="373270"/>
                  <a:pt x="9489757" y="377814"/>
                </a:cubicBezTo>
                <a:cubicBezTo>
                  <a:pt x="9498164" y="379256"/>
                  <a:pt x="9507139" y="379272"/>
                  <a:pt x="9516954" y="376991"/>
                </a:cubicBezTo>
                <a:cubicBezTo>
                  <a:pt x="9548430" y="354766"/>
                  <a:pt x="9591874" y="370315"/>
                  <a:pt x="9645588" y="363590"/>
                </a:cubicBezTo>
                <a:cubicBezTo>
                  <a:pt x="9660487" y="368814"/>
                  <a:pt x="9710817" y="350550"/>
                  <a:pt x="9722896" y="360983"/>
                </a:cubicBezTo>
                <a:cubicBezTo>
                  <a:pt x="9733918" y="362239"/>
                  <a:pt x="9745201" y="356679"/>
                  <a:pt x="9752803" y="368492"/>
                </a:cubicBezTo>
                <a:cubicBezTo>
                  <a:pt x="9793268" y="374490"/>
                  <a:pt x="9843313" y="380978"/>
                  <a:pt x="9890305" y="380736"/>
                </a:cubicBezTo>
                <a:cubicBezTo>
                  <a:pt x="9912701" y="380083"/>
                  <a:pt x="9926523" y="379037"/>
                  <a:pt x="9939767" y="377776"/>
                </a:cubicBezTo>
                <a:lnTo>
                  <a:pt x="9944355" y="377352"/>
                </a:lnTo>
                <a:lnTo>
                  <a:pt x="9953719" y="375642"/>
                </a:lnTo>
                <a:lnTo>
                  <a:pt x="9955809" y="376294"/>
                </a:lnTo>
                <a:lnTo>
                  <a:pt x="10032710" y="394940"/>
                </a:lnTo>
                <a:lnTo>
                  <a:pt x="10049925" y="404971"/>
                </a:lnTo>
                <a:lnTo>
                  <a:pt x="10112671" y="414549"/>
                </a:lnTo>
                <a:cubicBezTo>
                  <a:pt x="10169643" y="412125"/>
                  <a:pt x="10132220" y="425358"/>
                  <a:pt x="10170853" y="435168"/>
                </a:cubicBezTo>
                <a:cubicBezTo>
                  <a:pt x="10206088" y="442020"/>
                  <a:pt x="10240809" y="454081"/>
                  <a:pt x="10290184" y="448123"/>
                </a:cubicBezTo>
                <a:cubicBezTo>
                  <a:pt x="10301813" y="444919"/>
                  <a:pt x="10315233" y="449499"/>
                  <a:pt x="10320158" y="458352"/>
                </a:cubicBezTo>
                <a:cubicBezTo>
                  <a:pt x="10321006" y="459876"/>
                  <a:pt x="10321565" y="461470"/>
                  <a:pt x="10321815" y="463087"/>
                </a:cubicBezTo>
                <a:cubicBezTo>
                  <a:pt x="10354058" y="457158"/>
                  <a:pt x="10355176" y="470634"/>
                  <a:pt x="10373742" y="464538"/>
                </a:cubicBezTo>
                <a:cubicBezTo>
                  <a:pt x="10403060" y="475292"/>
                  <a:pt x="10411841" y="497597"/>
                  <a:pt x="10428532" y="492504"/>
                </a:cubicBezTo>
                <a:cubicBezTo>
                  <a:pt x="10440561" y="500742"/>
                  <a:pt x="10446267" y="521930"/>
                  <a:pt x="10466490" y="517759"/>
                </a:cubicBezTo>
                <a:cubicBezTo>
                  <a:pt x="10464622" y="519986"/>
                  <a:pt x="10465013" y="521261"/>
                  <a:pt x="10466675" y="522076"/>
                </a:cubicBezTo>
                <a:lnTo>
                  <a:pt x="10470309" y="522792"/>
                </a:lnTo>
                <a:lnTo>
                  <a:pt x="10474138" y="519761"/>
                </a:lnTo>
                <a:cubicBezTo>
                  <a:pt x="10488888" y="509612"/>
                  <a:pt x="10484914" y="524734"/>
                  <a:pt x="10501100" y="528263"/>
                </a:cubicBezTo>
                <a:cubicBezTo>
                  <a:pt x="10508412" y="530705"/>
                  <a:pt x="10505426" y="533743"/>
                  <a:pt x="10502395" y="536393"/>
                </a:cubicBezTo>
                <a:lnTo>
                  <a:pt x="10689496" y="560233"/>
                </a:lnTo>
                <a:cubicBezTo>
                  <a:pt x="10721441" y="573640"/>
                  <a:pt x="10757547" y="582937"/>
                  <a:pt x="10788736" y="613188"/>
                </a:cubicBezTo>
                <a:cubicBezTo>
                  <a:pt x="10794510" y="621641"/>
                  <a:pt x="10807098" y="616073"/>
                  <a:pt x="10819747" y="621351"/>
                </a:cubicBezTo>
                <a:cubicBezTo>
                  <a:pt x="10832398" y="626630"/>
                  <a:pt x="10846356" y="639592"/>
                  <a:pt x="10864632" y="644858"/>
                </a:cubicBezTo>
                <a:cubicBezTo>
                  <a:pt x="10895617" y="652290"/>
                  <a:pt x="10921550" y="640451"/>
                  <a:pt x="10929407" y="652945"/>
                </a:cubicBezTo>
                <a:cubicBezTo>
                  <a:pt x="10945460" y="653176"/>
                  <a:pt x="10968148" y="640553"/>
                  <a:pt x="10979412" y="654217"/>
                </a:cubicBezTo>
                <a:cubicBezTo>
                  <a:pt x="10981679" y="643737"/>
                  <a:pt x="10997287" y="663414"/>
                  <a:pt x="11006959" y="657017"/>
                </a:cubicBezTo>
                <a:cubicBezTo>
                  <a:pt x="11023230" y="659396"/>
                  <a:pt x="11051890" y="662462"/>
                  <a:pt x="11077038" y="668487"/>
                </a:cubicBezTo>
                <a:cubicBezTo>
                  <a:pt x="11097000" y="690299"/>
                  <a:pt x="11141286" y="676399"/>
                  <a:pt x="11157850" y="693164"/>
                </a:cubicBezTo>
                <a:cubicBezTo>
                  <a:pt x="11163800" y="695757"/>
                  <a:pt x="11169599" y="696942"/>
                  <a:pt x="11175276" y="697243"/>
                </a:cubicBezTo>
                <a:lnTo>
                  <a:pt x="11191131" y="696085"/>
                </a:lnTo>
                <a:lnTo>
                  <a:pt x="11195573" y="691751"/>
                </a:lnTo>
                <a:lnTo>
                  <a:pt x="11205299" y="693247"/>
                </a:lnTo>
                <a:lnTo>
                  <a:pt x="11223770" y="690335"/>
                </a:lnTo>
                <a:cubicBezTo>
                  <a:pt x="11237778" y="693777"/>
                  <a:pt x="11256852" y="701947"/>
                  <a:pt x="11292119" y="713311"/>
                </a:cubicBezTo>
                <a:cubicBezTo>
                  <a:pt x="11334878" y="733451"/>
                  <a:pt x="11401662" y="729175"/>
                  <a:pt x="11435379" y="758519"/>
                </a:cubicBezTo>
                <a:lnTo>
                  <a:pt x="11604406" y="810476"/>
                </a:lnTo>
                <a:lnTo>
                  <a:pt x="11652155" y="825109"/>
                </a:lnTo>
                <a:lnTo>
                  <a:pt x="11654192" y="827301"/>
                </a:lnTo>
                <a:cubicBezTo>
                  <a:pt x="11661650" y="834729"/>
                  <a:pt x="11669215" y="841480"/>
                  <a:pt x="11676599" y="846628"/>
                </a:cubicBezTo>
                <a:cubicBezTo>
                  <a:pt x="11688258" y="861760"/>
                  <a:pt x="11752266" y="896888"/>
                  <a:pt x="11775168" y="890664"/>
                </a:cubicBezTo>
                <a:cubicBezTo>
                  <a:pt x="11790977" y="883819"/>
                  <a:pt x="11808364" y="879901"/>
                  <a:pt x="11826341" y="877558"/>
                </a:cubicBezTo>
                <a:lnTo>
                  <a:pt x="11879068" y="874038"/>
                </a:lnTo>
                <a:lnTo>
                  <a:pt x="11889563" y="878619"/>
                </a:lnTo>
                <a:lnTo>
                  <a:pt x="12016613" y="886111"/>
                </a:lnTo>
                <a:lnTo>
                  <a:pt x="12108292" y="868500"/>
                </a:lnTo>
                <a:cubicBezTo>
                  <a:pt x="12129725" y="867311"/>
                  <a:pt x="12157891" y="874537"/>
                  <a:pt x="12182910" y="882003"/>
                </a:cubicBezTo>
                <a:lnTo>
                  <a:pt x="12192000" y="884778"/>
                </a:lnTo>
                <a:lnTo>
                  <a:pt x="12192000" y="1610315"/>
                </a:lnTo>
                <a:lnTo>
                  <a:pt x="12191998" y="1610315"/>
                </a:lnTo>
                <a:lnTo>
                  <a:pt x="12191998" y="1924333"/>
                </a:lnTo>
                <a:lnTo>
                  <a:pt x="0" y="1924333"/>
                </a:lnTo>
                <a:lnTo>
                  <a:pt x="0" y="505159"/>
                </a:lnTo>
                <a:lnTo>
                  <a:pt x="5722" y="508889"/>
                </a:lnTo>
                <a:cubicBezTo>
                  <a:pt x="21614" y="518548"/>
                  <a:pt x="33814" y="524781"/>
                  <a:pt x="38476" y="524137"/>
                </a:cubicBezTo>
                <a:cubicBezTo>
                  <a:pt x="99229" y="544180"/>
                  <a:pt x="142010" y="538457"/>
                  <a:pt x="192883" y="545272"/>
                </a:cubicBezTo>
                <a:cubicBezTo>
                  <a:pt x="277629" y="525210"/>
                  <a:pt x="293434" y="558443"/>
                  <a:pt x="343710" y="565029"/>
                </a:cubicBezTo>
                <a:cubicBezTo>
                  <a:pt x="383094" y="555729"/>
                  <a:pt x="425462" y="556271"/>
                  <a:pt x="471066" y="549837"/>
                </a:cubicBezTo>
                <a:cubicBezTo>
                  <a:pt x="513583" y="544428"/>
                  <a:pt x="569194" y="531004"/>
                  <a:pt x="617333" y="526428"/>
                </a:cubicBezTo>
                <a:cubicBezTo>
                  <a:pt x="660031" y="520760"/>
                  <a:pt x="696675" y="523882"/>
                  <a:pt x="725203" y="523793"/>
                </a:cubicBezTo>
                <a:cubicBezTo>
                  <a:pt x="736650" y="521695"/>
                  <a:pt x="780513" y="502146"/>
                  <a:pt x="788494" y="505799"/>
                </a:cubicBezTo>
                <a:lnTo>
                  <a:pt x="885977" y="526585"/>
                </a:lnTo>
                <a:cubicBezTo>
                  <a:pt x="906140" y="522837"/>
                  <a:pt x="917203" y="532232"/>
                  <a:pt x="932142" y="528005"/>
                </a:cubicBezTo>
                <a:cubicBezTo>
                  <a:pt x="963701" y="524128"/>
                  <a:pt x="1061555" y="499582"/>
                  <a:pt x="1090404" y="498299"/>
                </a:cubicBezTo>
                <a:cubicBezTo>
                  <a:pt x="1132840" y="494057"/>
                  <a:pt x="1148476" y="496041"/>
                  <a:pt x="1188628" y="483151"/>
                </a:cubicBezTo>
                <a:cubicBezTo>
                  <a:pt x="1230397" y="468408"/>
                  <a:pt x="1278711" y="457638"/>
                  <a:pt x="1316247" y="425979"/>
                </a:cubicBezTo>
                <a:cubicBezTo>
                  <a:pt x="1322662" y="417251"/>
                  <a:pt x="1339433" y="418553"/>
                  <a:pt x="1357712" y="416549"/>
                </a:cubicBezTo>
                <a:cubicBezTo>
                  <a:pt x="1375991" y="414544"/>
                  <a:pt x="1423507" y="412949"/>
                  <a:pt x="1425921" y="413953"/>
                </a:cubicBezTo>
                <a:cubicBezTo>
                  <a:pt x="1450272" y="407937"/>
                  <a:pt x="1458223" y="388156"/>
                  <a:pt x="1503817" y="380457"/>
                </a:cubicBezTo>
                <a:cubicBezTo>
                  <a:pt x="1541095" y="377398"/>
                  <a:pt x="1605565" y="376357"/>
                  <a:pt x="1639196" y="372785"/>
                </a:cubicBezTo>
                <a:cubicBezTo>
                  <a:pt x="1653280" y="376736"/>
                  <a:pt x="1695289" y="365766"/>
                  <a:pt x="1705606" y="359023"/>
                </a:cubicBezTo>
                <a:cubicBezTo>
                  <a:pt x="1729169" y="336295"/>
                  <a:pt x="1793207" y="348537"/>
                  <a:pt x="1813011" y="331023"/>
                </a:cubicBezTo>
                <a:cubicBezTo>
                  <a:pt x="1820772" y="328179"/>
                  <a:pt x="1823566" y="341833"/>
                  <a:pt x="1831380" y="341307"/>
                </a:cubicBezTo>
                <a:lnTo>
                  <a:pt x="1858612" y="326777"/>
                </a:lnTo>
                <a:lnTo>
                  <a:pt x="1880661" y="335987"/>
                </a:lnTo>
                <a:lnTo>
                  <a:pt x="1941495" y="310792"/>
                </a:lnTo>
                <a:cubicBezTo>
                  <a:pt x="1978970" y="307223"/>
                  <a:pt x="1947391" y="291714"/>
                  <a:pt x="1995402" y="305480"/>
                </a:cubicBezTo>
                <a:cubicBezTo>
                  <a:pt x="2042464" y="298034"/>
                  <a:pt x="2153424" y="281146"/>
                  <a:pt x="2223864" y="266118"/>
                </a:cubicBezTo>
                <a:cubicBezTo>
                  <a:pt x="2261296" y="256300"/>
                  <a:pt x="2360518" y="238323"/>
                  <a:pt x="2418043" y="215314"/>
                </a:cubicBezTo>
                <a:cubicBezTo>
                  <a:pt x="2472088" y="206823"/>
                  <a:pt x="2499422" y="162612"/>
                  <a:pt x="2558461" y="168193"/>
                </a:cubicBezTo>
                <a:cubicBezTo>
                  <a:pt x="2559660" y="164506"/>
                  <a:pt x="2592244" y="161337"/>
                  <a:pt x="2595535" y="158548"/>
                </a:cubicBezTo>
                <a:lnTo>
                  <a:pt x="2626942" y="130400"/>
                </a:lnTo>
                <a:lnTo>
                  <a:pt x="2632225" y="130446"/>
                </a:lnTo>
                <a:lnTo>
                  <a:pt x="2696856" y="128498"/>
                </a:lnTo>
                <a:lnTo>
                  <a:pt x="2759767" y="127784"/>
                </a:lnTo>
                <a:cubicBezTo>
                  <a:pt x="2770024" y="123546"/>
                  <a:pt x="2781047" y="119463"/>
                  <a:pt x="2792685" y="115710"/>
                </a:cubicBezTo>
                <a:lnTo>
                  <a:pt x="2799767" y="113754"/>
                </a:lnTo>
                <a:lnTo>
                  <a:pt x="2829799" y="120042"/>
                </a:lnTo>
                <a:lnTo>
                  <a:pt x="2890704" y="121493"/>
                </a:lnTo>
                <a:cubicBezTo>
                  <a:pt x="2935390" y="121035"/>
                  <a:pt x="2990780" y="113193"/>
                  <a:pt x="3042646" y="112273"/>
                </a:cubicBezTo>
                <a:cubicBezTo>
                  <a:pt x="3077119" y="111474"/>
                  <a:pt x="3124089" y="100414"/>
                  <a:pt x="3146630" y="100898"/>
                </a:cubicBezTo>
                <a:cubicBezTo>
                  <a:pt x="3169381" y="117699"/>
                  <a:pt x="3224695" y="125864"/>
                  <a:pt x="3233163" y="120200"/>
                </a:cubicBezTo>
                <a:lnTo>
                  <a:pt x="3372699" y="129394"/>
                </a:lnTo>
                <a:cubicBezTo>
                  <a:pt x="3389020" y="126586"/>
                  <a:pt x="3397563" y="116804"/>
                  <a:pt x="3394352" y="131671"/>
                </a:cubicBezTo>
                <a:cubicBezTo>
                  <a:pt x="3406102" y="131485"/>
                  <a:pt x="3429770" y="120938"/>
                  <a:pt x="3448218" y="118229"/>
                </a:cubicBezTo>
                <a:lnTo>
                  <a:pt x="3505047" y="115412"/>
                </a:lnTo>
                <a:lnTo>
                  <a:pt x="3521767" y="111071"/>
                </a:lnTo>
                <a:cubicBezTo>
                  <a:pt x="3526335" y="108877"/>
                  <a:pt x="3582156" y="117732"/>
                  <a:pt x="3585137" y="114371"/>
                </a:cubicBezTo>
                <a:cubicBezTo>
                  <a:pt x="3638265" y="102098"/>
                  <a:pt x="3633789" y="98565"/>
                  <a:pt x="3690293" y="98301"/>
                </a:cubicBezTo>
                <a:cubicBezTo>
                  <a:pt x="3782197" y="112746"/>
                  <a:pt x="3826738" y="92943"/>
                  <a:pt x="3867818" y="88985"/>
                </a:cubicBezTo>
                <a:cubicBezTo>
                  <a:pt x="3943777" y="81477"/>
                  <a:pt x="3990501" y="75194"/>
                  <a:pt x="4091337" y="70813"/>
                </a:cubicBezTo>
                <a:cubicBezTo>
                  <a:pt x="4154422" y="62932"/>
                  <a:pt x="4217060" y="45734"/>
                  <a:pt x="4246332" y="41697"/>
                </a:cubicBezTo>
                <a:cubicBezTo>
                  <a:pt x="4253308" y="42804"/>
                  <a:pt x="4260125" y="44606"/>
                  <a:pt x="4266975" y="46592"/>
                </a:cubicBezTo>
                <a:lnTo>
                  <a:pt x="4270566" y="47620"/>
                </a:lnTo>
                <a:lnTo>
                  <a:pt x="4288964" y="52766"/>
                </a:lnTo>
                <a:lnTo>
                  <a:pt x="4365137" y="51783"/>
                </a:lnTo>
                <a:lnTo>
                  <a:pt x="4430546" y="44555"/>
                </a:lnTo>
                <a:lnTo>
                  <a:pt x="4444136" y="39567"/>
                </a:lnTo>
                <a:lnTo>
                  <a:pt x="4534039" y="31604"/>
                </a:lnTo>
                <a:lnTo>
                  <a:pt x="4560448" y="25231"/>
                </a:lnTo>
                <a:lnTo>
                  <a:pt x="4568006" y="25970"/>
                </a:lnTo>
                <a:cubicBezTo>
                  <a:pt x="4580278" y="23866"/>
                  <a:pt x="4594878" y="14904"/>
                  <a:pt x="4595497" y="22958"/>
                </a:cubicBezTo>
                <a:lnTo>
                  <a:pt x="4608623" y="18108"/>
                </a:lnTo>
                <a:lnTo>
                  <a:pt x="4623942" y="22251"/>
                </a:lnTo>
                <a:cubicBezTo>
                  <a:pt x="4633227" y="23117"/>
                  <a:pt x="4655429" y="23973"/>
                  <a:pt x="4664336" y="23306"/>
                </a:cubicBezTo>
                <a:lnTo>
                  <a:pt x="4677385" y="18246"/>
                </a:lnTo>
                <a:lnTo>
                  <a:pt x="4698143" y="18036"/>
                </a:lnTo>
                <a:cubicBezTo>
                  <a:pt x="4710347" y="18931"/>
                  <a:pt x="4736189" y="22441"/>
                  <a:pt x="4750609" y="23611"/>
                </a:cubicBezTo>
                <a:cubicBezTo>
                  <a:pt x="4764270" y="27424"/>
                  <a:pt x="4774858" y="29782"/>
                  <a:pt x="4784658" y="25057"/>
                </a:cubicBezTo>
                <a:cubicBezTo>
                  <a:pt x="4804708" y="29613"/>
                  <a:pt x="4822811" y="48263"/>
                  <a:pt x="4847558" y="38726"/>
                </a:cubicBezTo>
                <a:cubicBezTo>
                  <a:pt x="4868304" y="42993"/>
                  <a:pt x="4867190" y="47939"/>
                  <a:pt x="4909134" y="50659"/>
                </a:cubicBezTo>
                <a:cubicBezTo>
                  <a:pt x="4945026" y="52455"/>
                  <a:pt x="5063406" y="54096"/>
                  <a:pt x="5099219" y="55050"/>
                </a:cubicBezTo>
                <a:cubicBezTo>
                  <a:pt x="5145195" y="57873"/>
                  <a:pt x="5163254" y="65473"/>
                  <a:pt x="5184992" y="67596"/>
                </a:cubicBezTo>
                <a:cubicBezTo>
                  <a:pt x="5206728" y="69720"/>
                  <a:pt x="5195578" y="65687"/>
                  <a:pt x="5229637" y="67789"/>
                </a:cubicBezTo>
                <a:cubicBezTo>
                  <a:pt x="5263695" y="69892"/>
                  <a:pt x="5345217" y="78854"/>
                  <a:pt x="5389346" y="80211"/>
                </a:cubicBezTo>
                <a:cubicBezTo>
                  <a:pt x="5425889" y="83191"/>
                  <a:pt x="5461943" y="84751"/>
                  <a:pt x="5494414" y="75926"/>
                </a:cubicBezTo>
                <a:lnTo>
                  <a:pt x="5528443" y="77206"/>
                </a:lnTo>
                <a:cubicBezTo>
                  <a:pt x="5582723" y="71370"/>
                  <a:pt x="5638917" y="68385"/>
                  <a:pt x="5684939" y="50269"/>
                </a:cubicBezTo>
                <a:cubicBezTo>
                  <a:pt x="5724389" y="45804"/>
                  <a:pt x="5737860" y="52916"/>
                  <a:pt x="5765146" y="50414"/>
                </a:cubicBezTo>
                <a:cubicBezTo>
                  <a:pt x="5792695" y="43060"/>
                  <a:pt x="5827352" y="38097"/>
                  <a:pt x="5848655" y="35257"/>
                </a:cubicBezTo>
                <a:lnTo>
                  <a:pt x="5930656" y="30131"/>
                </a:lnTo>
                <a:lnTo>
                  <a:pt x="6124150" y="31679"/>
                </a:lnTo>
                <a:cubicBezTo>
                  <a:pt x="6138131" y="22216"/>
                  <a:pt x="6167730" y="4075"/>
                  <a:pt x="6189199" y="588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92CC2EC-E3AD-A1AB-FA8B-53A066E37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5060" y="5279511"/>
            <a:ext cx="9681882" cy="1333324"/>
          </a:xfrm>
        </p:spPr>
        <p:txBody>
          <a:bodyPr anchor="b">
            <a:no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WEC May 2026 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Labor Liaison</a:t>
            </a:r>
            <a:b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Shondea Chapman</a:t>
            </a:r>
            <a:b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2400">
                <a:solidFill>
                  <a:schemeClr val="tx1">
                    <a:lumMod val="85000"/>
                    <a:lumOff val="15000"/>
                  </a:schemeClr>
                </a:solidFill>
              </a:rPr>
              <a:t>Workforce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Development Team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4D22AD1-867E-B321-7EF2-EEDDFF5B74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087" y="584648"/>
            <a:ext cx="10945825" cy="421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811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800"/>
    </mc:Choice>
    <mc:Fallback xmlns="">
      <p:transition spd="slow" advTm="158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88AF45-2C42-2C31-4751-EFBC2C7D1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Our Goal</a:t>
            </a:r>
          </a:p>
        </p:txBody>
      </p:sp>
      <p:sp>
        <p:nvSpPr>
          <p:cNvPr id="45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FC8F39-5FBB-80DC-AE46-725DE92FCB49}"/>
              </a:ext>
            </a:extLst>
          </p:cNvPr>
          <p:cNvSpPr txBox="1"/>
          <p:nvPr/>
        </p:nvSpPr>
        <p:spPr>
          <a:xfrm>
            <a:off x="630936" y="2660904"/>
            <a:ext cx="4818888" cy="354787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sz="1600" dirty="0"/>
              <a:t>Our goal is to foster and facilitate partnerships between organized labor (unions), state’s community and technical colleges and the SBCTC to facilitate for the following:</a:t>
            </a:r>
            <a:endParaRPr lang="en-US" sz="1600" b="1" dirty="0"/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600" dirty="0"/>
              <a:t>1. Increase labor representation on advisory committees and boards.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600" dirty="0"/>
              <a:t>2. Conduct “Roles and Responsibility” trainings with labor representative.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600" dirty="0"/>
              <a:t>3. 1x1 visits with college reps, campuses and program tours. </a:t>
            </a:r>
          </a:p>
          <a:p>
            <a:pPr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r>
              <a:rPr lang="en-US" sz="1600" dirty="0"/>
              <a:t>4. Provide workshops and trainings on policy, agenda updates, union, workforce development and other public policy agendas to enhance the workforce. </a:t>
            </a:r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285750" indent="-2286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26282E-295F-2AE9-C443-A9AC1B02F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9048" y="1095291"/>
            <a:ext cx="5458968" cy="4667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69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833"/>
    </mc:Choice>
    <mc:Fallback xmlns="">
      <p:transition spd="slow" advTm="6783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F023A-94BB-533F-66F7-DC00D47934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1" y="2438401"/>
            <a:ext cx="3324141" cy="38099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00050"/>
            <a:endParaRPr lang="en-US" dirty="0"/>
          </a:p>
          <a:p>
            <a:endParaRPr lang="en-US" dirty="0"/>
          </a:p>
          <a:p>
            <a:pPr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372F3D-ED54-FE78-7136-74A3F6746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211339" y="70236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9188FE34-3B95-6173-392E-1E6C43C68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0062457"/>
              </p:ext>
            </p:extLst>
          </p:nvPr>
        </p:nvGraphicFramePr>
        <p:xfrm>
          <a:off x="868085" y="873083"/>
          <a:ext cx="9652739" cy="4893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293CEEB5-74A2-89AF-AE12-FEBFABAC9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20824" y="5219700"/>
            <a:ext cx="1484758" cy="1378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198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ECCBB-33B2-2735-5BC8-85B2BD939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9775"/>
          </a:xfrm>
        </p:spPr>
        <p:txBody>
          <a:bodyPr>
            <a:normAutofit/>
          </a:bodyPr>
          <a:lstStyle/>
          <a:p>
            <a:r>
              <a:rPr lang="en-US" sz="3200" dirty="0"/>
              <a:t>WSLC Liaison Activities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C3BBE-CD6E-1E0E-B793-C55801DD7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6363"/>
            <a:ext cx="10515600" cy="4676775"/>
          </a:xfrm>
        </p:spPr>
        <p:txBody>
          <a:bodyPr>
            <a:normAutofit fontScale="25000" lnSpcReduction="20000"/>
          </a:bodyPr>
          <a:lstStyle/>
          <a:p>
            <a:r>
              <a:rPr lang="en-US" sz="5500" dirty="0"/>
              <a:t>Toured of Lake Washington Institute of Technology</a:t>
            </a:r>
          </a:p>
          <a:p>
            <a:r>
              <a:rPr lang="en-US" sz="5500" dirty="0"/>
              <a:t>Toured Sheetmetal Apprenticeship Local 66</a:t>
            </a:r>
          </a:p>
          <a:p>
            <a:r>
              <a:rPr lang="en-US" sz="5500" dirty="0"/>
              <a:t>Toured Machinist Institute</a:t>
            </a:r>
          </a:p>
          <a:p>
            <a:r>
              <a:rPr lang="en-US" sz="5500" dirty="0"/>
              <a:t>Presented at the AFL-CIO Workforce Development Standing Committee’s meeting</a:t>
            </a:r>
          </a:p>
          <a:p>
            <a:r>
              <a:rPr lang="en-US" sz="5500" dirty="0"/>
              <a:t>Created Advisory Roles and Responsibilities Training</a:t>
            </a:r>
          </a:p>
          <a:p>
            <a:r>
              <a:rPr lang="en-US" sz="5500" dirty="0"/>
              <a:t>Attended and joined the Workforce Central Construction Roundtable </a:t>
            </a:r>
          </a:p>
          <a:p>
            <a:r>
              <a:rPr lang="en-US" sz="5500" dirty="0"/>
              <a:t>Attended Enlighten Women's Forum and RPAC (Regional Pre-Apprenticeship Collaboration) Training Standards Conference</a:t>
            </a:r>
          </a:p>
          <a:p>
            <a:r>
              <a:rPr lang="en-US" sz="5500" dirty="0"/>
              <a:t>Facilitated multiple Labor Roundtables meetings regarding Pell for the Workforce. Collaborative effort with  WA Roundtable</a:t>
            </a:r>
          </a:p>
          <a:p>
            <a:r>
              <a:rPr lang="en-US" sz="5500" dirty="0"/>
              <a:t>Identified and placed Labor Representative on Renton Tech Advisory Committee</a:t>
            </a:r>
          </a:p>
          <a:p>
            <a:r>
              <a:rPr lang="en-US" sz="5500" dirty="0"/>
              <a:t>Attended Washington State Apprenticeship and Training Council meeting and Workforce Board meetings</a:t>
            </a:r>
          </a:p>
          <a:p>
            <a:r>
              <a:rPr lang="en-US" sz="5500" dirty="0"/>
              <a:t>Attended Bates Technical College Advisory Appreciation Dinner</a:t>
            </a:r>
          </a:p>
          <a:p>
            <a:r>
              <a:rPr lang="en-US" sz="5500" dirty="0"/>
              <a:t>Presented at multiple Union Workforce Development Board meetings to promote serving on Advisory Committees</a:t>
            </a:r>
          </a:p>
          <a:p>
            <a:r>
              <a:rPr lang="en-US" sz="5500" dirty="0"/>
              <a:t>Attended Deans Academy Advisory Training to promote partnership and labor support</a:t>
            </a:r>
          </a:p>
          <a:p>
            <a:r>
              <a:rPr lang="en-US" sz="5500" dirty="0"/>
              <a:t>Facilitate the Union Apprenticeship Coordinator meetings</a:t>
            </a:r>
          </a:p>
          <a:p>
            <a:r>
              <a:rPr lang="en-US" sz="5500" dirty="0"/>
              <a:t>Hosted New Data, New Possibilities Forum: Reimagining Workforce Insights with WA New Occupation Data</a:t>
            </a:r>
          </a:p>
          <a:p>
            <a:r>
              <a:rPr lang="en-US" sz="5500" dirty="0">
                <a:hlinkClick r:id="rId2"/>
              </a:rPr>
              <a:t>WSLC Spring 2026 Newsletter</a:t>
            </a:r>
            <a:endParaRPr lang="en-US" sz="55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B72B28-A442-CA5E-55EA-C7928A9B8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7025" y="5314950"/>
            <a:ext cx="1518557" cy="128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276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029CD-C49C-EE0C-F482-E8B3E9C6E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pPr algn="ctr"/>
            <a:br>
              <a:rPr lang="en-US" sz="4000" dirty="0"/>
            </a:br>
            <a:r>
              <a:rPr lang="en-US" sz="4000" dirty="0"/>
              <a:t>	</a:t>
            </a:r>
            <a:r>
              <a:rPr lang="en-US" sz="6000" dirty="0"/>
              <a:t>Got Members?</a:t>
            </a:r>
            <a:br>
              <a:rPr lang="en-US" sz="1400" dirty="0"/>
            </a:br>
            <a:r>
              <a:rPr lang="en-US" sz="1400" b="0" i="0" kern="1200" dirty="0">
                <a:latin typeface="+mj-lt"/>
                <a:ea typeface="+mj-ea"/>
                <a:cs typeface="+mj-cs"/>
              </a:rPr>
              <a:t>										</a:t>
            </a:r>
          </a:p>
        </p:txBody>
      </p:sp>
      <p:graphicFrame>
        <p:nvGraphicFramePr>
          <p:cNvPr id="38" name="Content Placeholder 13">
            <a:extLst>
              <a:ext uri="{FF2B5EF4-FFF2-40B4-BE49-F238E27FC236}">
                <a16:creationId xmlns:a16="http://schemas.microsoft.com/office/drawing/2014/main" id="{59904676-236A-B7F5-7828-2D123C6D6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5933521"/>
              </p:ext>
            </p:extLst>
          </p:nvPr>
        </p:nvGraphicFramePr>
        <p:xfrm>
          <a:off x="1137033" y="2198362"/>
          <a:ext cx="5197091" cy="3917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7B6758BB-4883-A3C8-8E56-0E681781C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19367" y="3141084"/>
            <a:ext cx="4788505" cy="1843574"/>
          </a:xfrm>
          <a:prstGeom prst="rect">
            <a:avLst/>
          </a:prstGeom>
        </p:spPr>
      </p:pic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069CD8-6DBD-B154-FDE4-1C52A0C4E0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047163" y="3098298"/>
            <a:ext cx="60943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315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403F7-EB69-215F-4C30-B0868C5E8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276" y="194301"/>
            <a:ext cx="10321647" cy="764957"/>
          </a:xfrm>
        </p:spPr>
        <p:txBody>
          <a:bodyPr>
            <a:normAutofit/>
          </a:bodyPr>
          <a:lstStyle/>
          <a:p>
            <a:r>
              <a:rPr lang="en-US" sz="4000" b="1" dirty="0"/>
              <a:t>Ways to Connect with the WSLC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1721A17-E086-421E-DD50-F8E8138CBE32}"/>
              </a:ext>
            </a:extLst>
          </p:cNvPr>
          <p:cNvSpPr txBox="1"/>
          <p:nvPr/>
        </p:nvSpPr>
        <p:spPr>
          <a:xfrm>
            <a:off x="433137" y="795636"/>
            <a:ext cx="435897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Sign up for the Workforce Development Newsletter email list </a:t>
            </a:r>
            <a:r>
              <a:rPr lang="en-US" sz="2000" dirty="0">
                <a:hlinkClick r:id="rId2"/>
              </a:rPr>
              <a:t>kmunson@wslc.org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4AA6040-8E62-20B8-C071-0AA9B7FBFE07}"/>
              </a:ext>
            </a:extLst>
          </p:cNvPr>
          <p:cNvSpPr txBox="1"/>
          <p:nvPr/>
        </p:nvSpPr>
        <p:spPr>
          <a:xfrm>
            <a:off x="6546977" y="1257301"/>
            <a:ext cx="23419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Daily News: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2F54EE-BCC6-7BC3-FC74-B6AB609F47C4}"/>
              </a:ext>
            </a:extLst>
          </p:cNvPr>
          <p:cNvSpPr txBox="1"/>
          <p:nvPr/>
        </p:nvSpPr>
        <p:spPr>
          <a:xfrm>
            <a:off x="6546977" y="4909373"/>
            <a:ext cx="584896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Stay Connected:</a:t>
            </a:r>
          </a:p>
          <a:p>
            <a:r>
              <a:rPr lang="en-US" sz="2000" dirty="0">
                <a:hlinkClick r:id="rId3"/>
              </a:rPr>
              <a:t>Home - Washington State Labor Council, AFL-CIO</a:t>
            </a:r>
            <a:endParaRPr lang="en-US" sz="2000" dirty="0"/>
          </a:p>
          <a:p>
            <a:r>
              <a:rPr lang="en-US" sz="2000" u="sng" dirty="0">
                <a:hlinkClick r:id="rId4"/>
              </a:rPr>
              <a:t>Instagram</a:t>
            </a:r>
            <a:endParaRPr lang="en-US" sz="2000" dirty="0"/>
          </a:p>
          <a:p>
            <a:r>
              <a:rPr lang="en-US" sz="2000" u="sng" dirty="0">
                <a:hlinkClick r:id="rId5"/>
              </a:rPr>
              <a:t>LinkedIn</a:t>
            </a:r>
            <a:endParaRPr lang="en-US" sz="2000" dirty="0"/>
          </a:p>
          <a:p>
            <a:r>
              <a:rPr lang="en-US" sz="2000" u="sng" dirty="0">
                <a:hlinkClick r:id="rId6"/>
              </a:rPr>
              <a:t>Facebook</a:t>
            </a:r>
            <a:endParaRPr lang="en-US" sz="2000" dirty="0"/>
          </a:p>
          <a:p>
            <a:r>
              <a:rPr lang="en-US" sz="2000" u="sng" dirty="0">
                <a:hlinkClick r:id="rId7"/>
              </a:rPr>
              <a:t>Bluesky</a:t>
            </a:r>
            <a:endParaRPr lang="en-US" sz="2000" dirty="0"/>
          </a:p>
          <a:p>
            <a:endParaRPr lang="en-US" dirty="0"/>
          </a:p>
        </p:txBody>
      </p:sp>
      <p:pic>
        <p:nvPicPr>
          <p:cNvPr id="1026" name="Picture 2" descr="No photo description available.">
            <a:extLst>
              <a:ext uri="{FF2B5EF4-FFF2-40B4-BE49-F238E27FC236}">
                <a16:creationId xmlns:a16="http://schemas.microsoft.com/office/drawing/2014/main" id="{F04235ED-C388-D9C7-4B81-36DA67F497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85" y="1839253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F1BC391-0AB7-7B03-9481-6B8986D78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9"/>
          <a:stretch>
            <a:fillRect/>
          </a:stretch>
        </p:blipFill>
        <p:spPr>
          <a:xfrm>
            <a:off x="821752" y="1958854"/>
            <a:ext cx="3970364" cy="356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76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33"/>
    </mc:Choice>
    <mc:Fallback xmlns="">
      <p:transition spd="slow" advTm="20033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6912</TotalTime>
  <Words>459</Words>
  <Application>Microsoft Office PowerPoint</Application>
  <PresentationFormat>Widescreen</PresentationFormat>
  <Paragraphs>60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WEC May 2026  Labor Liaison Shondea Chapman Workforce Development Team</vt:lpstr>
      <vt:lpstr>Our Goal</vt:lpstr>
      <vt:lpstr>PowerPoint Presentation</vt:lpstr>
      <vt:lpstr>WSLC Liaison Activities </vt:lpstr>
      <vt:lpstr>  Got Members?           </vt:lpstr>
      <vt:lpstr>Ways to Connect with the WSLC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 Liaison  April WEC Report  Rachel McAloon rmcaloon @wslc.org</dc:title>
  <dc:creator>Rachel McAloon</dc:creator>
  <cp:lastModifiedBy>Kimberly Wheeler</cp:lastModifiedBy>
  <cp:revision>50</cp:revision>
  <dcterms:created xsi:type="dcterms:W3CDTF">2023-04-17T02:53:39Z</dcterms:created>
  <dcterms:modified xsi:type="dcterms:W3CDTF">2026-05-01T17:12:47Z</dcterms:modified>
</cp:coreProperties>
</file>