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4"/>
  </p:sldMasterIdLst>
  <p:notesMasterIdLst>
    <p:notesMasterId r:id="rId38"/>
  </p:notesMasterIdLst>
  <p:handoutMasterIdLst>
    <p:handoutMasterId r:id="rId39"/>
  </p:handoutMasterIdLst>
  <p:sldIdLst>
    <p:sldId id="259" r:id="rId5"/>
    <p:sldId id="409" r:id="rId6"/>
    <p:sldId id="451" r:id="rId7"/>
    <p:sldId id="360" r:id="rId8"/>
    <p:sldId id="384" r:id="rId9"/>
    <p:sldId id="454" r:id="rId10"/>
    <p:sldId id="462" r:id="rId11"/>
    <p:sldId id="355" r:id="rId12"/>
    <p:sldId id="390" r:id="rId13"/>
    <p:sldId id="387" r:id="rId14"/>
    <p:sldId id="453" r:id="rId15"/>
    <p:sldId id="370" r:id="rId16"/>
    <p:sldId id="468" r:id="rId17"/>
    <p:sldId id="469" r:id="rId18"/>
    <p:sldId id="470" r:id="rId19"/>
    <p:sldId id="467" r:id="rId20"/>
    <p:sldId id="458" r:id="rId21"/>
    <p:sldId id="358" r:id="rId22"/>
    <p:sldId id="382" r:id="rId23"/>
    <p:sldId id="396" r:id="rId24"/>
    <p:sldId id="405" r:id="rId25"/>
    <p:sldId id="456" r:id="rId26"/>
    <p:sldId id="406" r:id="rId27"/>
    <p:sldId id="407" r:id="rId28"/>
    <p:sldId id="459" r:id="rId29"/>
    <p:sldId id="408" r:id="rId30"/>
    <p:sldId id="356" r:id="rId31"/>
    <p:sldId id="340" r:id="rId32"/>
    <p:sldId id="455" r:id="rId33"/>
    <p:sldId id="463" r:id="rId34"/>
    <p:sldId id="464" r:id="rId35"/>
    <p:sldId id="465" r:id="rId36"/>
    <p:sldId id="466" r:id="rId37"/>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407DC275-7A2B-F5FB-1F81-4D2F7ED52EEB}" name="William Belden" initials="WB" userId="S::wbelden@sbctc.edu::bc4b5dc7-8207-46ac-b5ce-0e58659641bb" providerId="AD"/>
  <p188:author id="{332AAAEC-9657-9037-0478-BC33105D90C5}" name="Genevieve Howard" initials="GH" userId="S::ghoward@sbctc.edu::4ab22cc7-ab2e-4640-9d0c-62dc461fe94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18B"/>
    <a:srgbClr val="003764"/>
    <a:srgbClr val="000000"/>
    <a:srgbClr val="C3C6C8"/>
    <a:srgbClr val="65CBC9"/>
    <a:srgbClr val="FE9700"/>
    <a:srgbClr val="0071CE"/>
    <a:srgbClr val="E6E6E6"/>
    <a:srgbClr val="F4CD00"/>
    <a:srgbClr val="FFB5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703C23-36FB-5332-B078-BC7A03FD53B5}" v="768" dt="2026-01-20T16:56:49.080"/>
    <p1510:client id="{58F33580-0A31-47F7-111B-10D3604FCCDD}" v="640" dt="2026-01-20T17:44:31.255"/>
    <p1510:client id="{B3051312-D2F5-4A87-A629-82CCC652BB64}" v="8" dt="2026-01-20T19:53:35.1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tenantanon#39583837-6594-451c-968f-86fea033a54a::" providerId="AD" clId="Web-{58F33580-0A31-47F7-111B-10D3604FCCDD}"/>
    <pc:docChg chg="delSld modSld">
      <pc:chgData name="Guest User" userId="S::urn:spo:tenantanon#39583837-6594-451c-968f-86fea033a54a::" providerId="AD" clId="Web-{58F33580-0A31-47F7-111B-10D3604FCCDD}" dt="2026-01-20T17:44:31.255" v="637" actId="20577"/>
      <pc:docMkLst>
        <pc:docMk/>
      </pc:docMkLst>
      <pc:sldChg chg="delSp modSp">
        <pc:chgData name="Guest User" userId="S::urn:spo:tenantanon#39583837-6594-451c-968f-86fea033a54a::" providerId="AD" clId="Web-{58F33580-0A31-47F7-111B-10D3604FCCDD}" dt="2026-01-20T17:44:31.255" v="637" actId="20577"/>
        <pc:sldMkLst>
          <pc:docMk/>
          <pc:sldMk cId="3409449564" sldId="382"/>
        </pc:sldMkLst>
        <pc:spChg chg="mod">
          <ac:chgData name="Guest User" userId="S::urn:spo:tenantanon#39583837-6594-451c-968f-86fea033a54a::" providerId="AD" clId="Web-{58F33580-0A31-47F7-111B-10D3604FCCDD}" dt="2026-01-20T17:44:31.255" v="637" actId="20577"/>
          <ac:spMkLst>
            <pc:docMk/>
            <pc:sldMk cId="3409449564" sldId="382"/>
            <ac:spMk id="6" creationId="{D32BE89A-1B2D-0C4A-B762-CCB4E89F7D28}"/>
          </ac:spMkLst>
        </pc:spChg>
        <pc:picChg chg="del">
          <ac:chgData name="Guest User" userId="S::urn:spo:tenantanon#39583837-6594-451c-968f-86fea033a54a::" providerId="AD" clId="Web-{58F33580-0A31-47F7-111B-10D3604FCCDD}" dt="2026-01-20T17:22:13.243" v="0"/>
          <ac:picMkLst>
            <pc:docMk/>
            <pc:sldMk cId="3409449564" sldId="382"/>
            <ac:picMk id="3" creationId="{177A2274-6347-679A-742A-A3FC0CD2DD3A}"/>
          </ac:picMkLst>
        </pc:picChg>
      </pc:sldChg>
      <pc:sldChg chg="del">
        <pc:chgData name="Guest User" userId="S::urn:spo:tenantanon#39583837-6594-451c-968f-86fea033a54a::" providerId="AD" clId="Web-{58F33580-0A31-47F7-111B-10D3604FCCDD}" dt="2026-01-20T17:44:06.505" v="617"/>
        <pc:sldMkLst>
          <pc:docMk/>
          <pc:sldMk cId="3364701947" sldId="403"/>
        </pc:sldMkLst>
      </pc:sldChg>
      <pc:sldChg chg="del">
        <pc:chgData name="Guest User" userId="S::urn:spo:tenantanon#39583837-6594-451c-968f-86fea033a54a::" providerId="AD" clId="Web-{58F33580-0A31-47F7-111B-10D3604FCCDD}" dt="2026-01-20T17:22:38.025" v="7"/>
        <pc:sldMkLst>
          <pc:docMk/>
          <pc:sldMk cId="66331002" sldId="461"/>
        </pc:sldMkLst>
      </pc:sldChg>
    </pc:docChg>
  </pc:docChgLst>
  <pc:docChgLst>
    <pc:chgData name="Jennifer Dellinger" userId="S::jdellinger@sbctc.edu::d55effce-8fb1-4959-aa5b-c4798f1e2b89" providerId="AD" clId="Web-{41717594-8C4D-3768-934D-14C54A551939}"/>
    <pc:docChg chg="modSld">
      <pc:chgData name="Jennifer Dellinger" userId="S::jdellinger@sbctc.edu::d55effce-8fb1-4959-aa5b-c4798f1e2b89" providerId="AD" clId="Web-{41717594-8C4D-3768-934D-14C54A551939}" dt="2026-01-17T01:02:54.082" v="1748" actId="20577"/>
      <pc:docMkLst>
        <pc:docMk/>
      </pc:docMkLst>
      <pc:sldChg chg="modSp">
        <pc:chgData name="Jennifer Dellinger" userId="S::jdellinger@sbctc.edu::d55effce-8fb1-4959-aa5b-c4798f1e2b89" providerId="AD" clId="Web-{41717594-8C4D-3768-934D-14C54A551939}" dt="2026-01-16T19:39:35.247" v="293" actId="20577"/>
        <pc:sldMkLst>
          <pc:docMk/>
          <pc:sldMk cId="845204626" sldId="405"/>
        </pc:sldMkLst>
        <pc:spChg chg="mod">
          <ac:chgData name="Jennifer Dellinger" userId="S::jdellinger@sbctc.edu::d55effce-8fb1-4959-aa5b-c4798f1e2b89" providerId="AD" clId="Web-{41717594-8C4D-3768-934D-14C54A551939}" dt="2026-01-16T19:39:35.247" v="293" actId="20577"/>
          <ac:spMkLst>
            <pc:docMk/>
            <pc:sldMk cId="845204626" sldId="405"/>
            <ac:spMk id="3" creationId="{D13D2644-C4F2-6662-929B-D3985B1BFD1E}"/>
          </ac:spMkLst>
        </pc:spChg>
      </pc:sldChg>
      <pc:sldChg chg="modSp">
        <pc:chgData name="Jennifer Dellinger" userId="S::jdellinger@sbctc.edu::d55effce-8fb1-4959-aa5b-c4798f1e2b89" providerId="AD" clId="Web-{41717594-8C4D-3768-934D-14C54A551939}" dt="2026-01-17T00:57:32.703" v="1483" actId="20577"/>
        <pc:sldMkLst>
          <pc:docMk/>
          <pc:sldMk cId="1218271684" sldId="406"/>
        </pc:sldMkLst>
        <pc:spChg chg="mod">
          <ac:chgData name="Jennifer Dellinger" userId="S::jdellinger@sbctc.edu::d55effce-8fb1-4959-aa5b-c4798f1e2b89" providerId="AD" clId="Web-{41717594-8C4D-3768-934D-14C54A551939}" dt="2026-01-17T00:57:32.703" v="1483" actId="20577"/>
          <ac:spMkLst>
            <pc:docMk/>
            <pc:sldMk cId="1218271684" sldId="406"/>
            <ac:spMk id="5" creationId="{2D35F0E4-30E2-3655-F0DD-2B0E9166E0B2}"/>
          </ac:spMkLst>
        </pc:spChg>
      </pc:sldChg>
      <pc:sldChg chg="modSp">
        <pc:chgData name="Jennifer Dellinger" userId="S::jdellinger@sbctc.edu::d55effce-8fb1-4959-aa5b-c4798f1e2b89" providerId="AD" clId="Web-{41717594-8C4D-3768-934D-14C54A551939}" dt="2026-01-17T01:02:54.082" v="1748" actId="20577"/>
        <pc:sldMkLst>
          <pc:docMk/>
          <pc:sldMk cId="2964279172" sldId="407"/>
        </pc:sldMkLst>
        <pc:spChg chg="mod">
          <ac:chgData name="Jennifer Dellinger" userId="S::jdellinger@sbctc.edu::d55effce-8fb1-4959-aa5b-c4798f1e2b89" providerId="AD" clId="Web-{41717594-8C4D-3768-934D-14C54A551939}" dt="2026-01-17T01:02:54.082" v="1748" actId="20577"/>
          <ac:spMkLst>
            <pc:docMk/>
            <pc:sldMk cId="2964279172" sldId="407"/>
            <ac:spMk id="3" creationId="{403595D2-7991-11E7-A7FD-6FB20B98C882}"/>
          </ac:spMkLst>
        </pc:spChg>
      </pc:sldChg>
      <pc:sldChg chg="modSp">
        <pc:chgData name="Jennifer Dellinger" userId="S::jdellinger@sbctc.edu::d55effce-8fb1-4959-aa5b-c4798f1e2b89" providerId="AD" clId="Web-{41717594-8C4D-3768-934D-14C54A551939}" dt="2026-01-16T20:01:47.591" v="1169"/>
        <pc:sldMkLst>
          <pc:docMk/>
          <pc:sldMk cId="2253964860" sldId="408"/>
        </pc:sldMkLst>
        <pc:spChg chg="mod">
          <ac:chgData name="Jennifer Dellinger" userId="S::jdellinger@sbctc.edu::d55effce-8fb1-4959-aa5b-c4798f1e2b89" providerId="AD" clId="Web-{41717594-8C4D-3768-934D-14C54A551939}" dt="2026-01-16T20:01:47.591" v="1169"/>
          <ac:spMkLst>
            <pc:docMk/>
            <pc:sldMk cId="2253964860" sldId="408"/>
            <ac:spMk id="5" creationId="{1CC046CD-8483-AAF1-EC9F-E5DC433A3872}"/>
          </ac:spMkLst>
        </pc:spChg>
      </pc:sldChg>
      <pc:sldChg chg="modSp">
        <pc:chgData name="Jennifer Dellinger" userId="S::jdellinger@sbctc.edu::d55effce-8fb1-4959-aa5b-c4798f1e2b89" providerId="AD" clId="Web-{41717594-8C4D-3768-934D-14C54A551939}" dt="2026-01-17T01:02:27.144" v="1746" actId="20577"/>
        <pc:sldMkLst>
          <pc:docMk/>
          <pc:sldMk cId="2040334099" sldId="456"/>
        </pc:sldMkLst>
        <pc:spChg chg="mod">
          <ac:chgData name="Jennifer Dellinger" userId="S::jdellinger@sbctc.edu::d55effce-8fb1-4959-aa5b-c4798f1e2b89" providerId="AD" clId="Web-{41717594-8C4D-3768-934D-14C54A551939}" dt="2026-01-17T01:02:27.144" v="1746" actId="20577"/>
          <ac:spMkLst>
            <pc:docMk/>
            <pc:sldMk cId="2040334099" sldId="456"/>
            <ac:spMk id="3" creationId="{1405428C-371A-5CF6-B584-B154EE2CFF94}"/>
          </ac:spMkLst>
        </pc:spChg>
      </pc:sldChg>
      <pc:sldChg chg="modSp">
        <pc:chgData name="Jennifer Dellinger" userId="S::jdellinger@sbctc.edu::d55effce-8fb1-4959-aa5b-c4798f1e2b89" providerId="AD" clId="Web-{41717594-8C4D-3768-934D-14C54A551939}" dt="2026-01-17T01:00:15.031" v="1567" actId="20577"/>
        <pc:sldMkLst>
          <pc:docMk/>
          <pc:sldMk cId="271694358" sldId="459"/>
        </pc:sldMkLst>
        <pc:spChg chg="mod">
          <ac:chgData name="Jennifer Dellinger" userId="S::jdellinger@sbctc.edu::d55effce-8fb1-4959-aa5b-c4798f1e2b89" providerId="AD" clId="Web-{41717594-8C4D-3768-934D-14C54A551939}" dt="2026-01-16T20:02:02.919" v="1171" actId="1076"/>
          <ac:spMkLst>
            <pc:docMk/>
            <pc:sldMk cId="271694358" sldId="459"/>
            <ac:spMk id="2" creationId="{FA75943E-AA06-CA05-E67B-C313D62A41A6}"/>
          </ac:spMkLst>
        </pc:spChg>
        <pc:spChg chg="mod">
          <ac:chgData name="Jennifer Dellinger" userId="S::jdellinger@sbctc.edu::d55effce-8fb1-4959-aa5b-c4798f1e2b89" providerId="AD" clId="Web-{41717594-8C4D-3768-934D-14C54A551939}" dt="2026-01-17T01:00:15.031" v="1567" actId="20577"/>
          <ac:spMkLst>
            <pc:docMk/>
            <pc:sldMk cId="271694358" sldId="459"/>
            <ac:spMk id="3" creationId="{1A39A0F2-5C6A-BB2D-FF88-A4FA41406BA6}"/>
          </ac:spMkLst>
        </pc:spChg>
      </pc:sldChg>
    </pc:docChg>
  </pc:docChgLst>
  <pc:docChgLst>
    <pc:chgData name="Guest User" userId="S::urn:spo:tenantanon#39583837-6594-451c-968f-86fea033a54a::" providerId="AD" clId="Web-{B526A235-7AC0-5D40-16F1-E093DB73B01F}"/>
    <pc:docChg chg="modSld">
      <pc:chgData name="Guest User" userId="S::urn:spo:tenantanon#39583837-6594-451c-968f-86fea033a54a::" providerId="AD" clId="Web-{B526A235-7AC0-5D40-16F1-E093DB73B01F}" dt="2026-01-06T00:31:39.161" v="1315" actId="20577"/>
      <pc:docMkLst>
        <pc:docMk/>
      </pc:docMkLst>
      <pc:sldChg chg="modSp">
        <pc:chgData name="Guest User" userId="S::urn:spo:tenantanon#39583837-6594-451c-968f-86fea033a54a::" providerId="AD" clId="Web-{B526A235-7AC0-5D40-16F1-E093DB73B01F}" dt="2026-01-06T00:31:39.161" v="1315" actId="20577"/>
        <pc:sldMkLst>
          <pc:docMk/>
          <pc:sldMk cId="3383783204" sldId="370"/>
        </pc:sldMkLst>
        <pc:spChg chg="mod">
          <ac:chgData name="Guest User" userId="S::urn:spo:tenantanon#39583837-6594-451c-968f-86fea033a54a::" providerId="AD" clId="Web-{B526A235-7AC0-5D40-16F1-E093DB73B01F}" dt="2026-01-06T00:31:39.161" v="1315" actId="20577"/>
          <ac:spMkLst>
            <pc:docMk/>
            <pc:sldMk cId="3383783204" sldId="370"/>
            <ac:spMk id="3" creationId="{00000000-0000-0000-0000-000000000000}"/>
          </ac:spMkLst>
        </pc:spChg>
      </pc:sldChg>
      <pc:sldChg chg="modSp">
        <pc:chgData name="Guest User" userId="S::urn:spo:tenantanon#39583837-6594-451c-968f-86fea033a54a::" providerId="AD" clId="Web-{B526A235-7AC0-5D40-16F1-E093DB73B01F}" dt="2026-01-05T22:27:50.338" v="1308" actId="20577"/>
        <pc:sldMkLst>
          <pc:docMk/>
          <pc:sldMk cId="3691116364" sldId="458"/>
        </pc:sldMkLst>
        <pc:spChg chg="mod">
          <ac:chgData name="Guest User" userId="S::urn:spo:tenantanon#39583837-6594-451c-968f-86fea033a54a::" providerId="AD" clId="Web-{B526A235-7AC0-5D40-16F1-E093DB73B01F}" dt="2026-01-05T22:27:50.338" v="1308" actId="20577"/>
          <ac:spMkLst>
            <pc:docMk/>
            <pc:sldMk cId="3691116364" sldId="458"/>
            <ac:spMk id="3" creationId="{D5881EFA-4D0B-F94A-3B4D-1B662CED34B2}"/>
          </ac:spMkLst>
        </pc:spChg>
      </pc:sldChg>
    </pc:docChg>
  </pc:docChgLst>
  <pc:docChgLst>
    <pc:chgData name="Sheila Acosta" userId="S::sacosta@sbctc.edu::1b583b6a-c5b8-4af7-ad14-6e0b0fbfa2b3" providerId="AD" clId="Web-{FF67E237-E973-6651-5436-5E6E28B042ED}"/>
    <pc:docChg chg="modSld">
      <pc:chgData name="Sheila Acosta" userId="S::sacosta@sbctc.edu::1b583b6a-c5b8-4af7-ad14-6e0b0fbfa2b3" providerId="AD" clId="Web-{FF67E237-E973-6651-5436-5E6E28B042ED}" dt="2026-01-16T19:59:25.042" v="68" actId="20577"/>
      <pc:docMkLst>
        <pc:docMk/>
      </pc:docMkLst>
      <pc:sldChg chg="modSp">
        <pc:chgData name="Sheila Acosta" userId="S::sacosta@sbctc.edu::1b583b6a-c5b8-4af7-ad14-6e0b0fbfa2b3" providerId="AD" clId="Web-{FF67E237-E973-6651-5436-5E6E28B042ED}" dt="2026-01-16T19:59:25.042" v="68" actId="20577"/>
        <pc:sldMkLst>
          <pc:docMk/>
          <pc:sldMk cId="2040334099" sldId="456"/>
        </pc:sldMkLst>
        <pc:spChg chg="mod">
          <ac:chgData name="Sheila Acosta" userId="S::sacosta@sbctc.edu::1b583b6a-c5b8-4af7-ad14-6e0b0fbfa2b3" providerId="AD" clId="Web-{FF67E237-E973-6651-5436-5E6E28B042ED}" dt="2026-01-16T19:59:25.042" v="68" actId="20577"/>
          <ac:spMkLst>
            <pc:docMk/>
            <pc:sldMk cId="2040334099" sldId="456"/>
            <ac:spMk id="3" creationId="{1405428C-371A-5CF6-B584-B154EE2CFF94}"/>
          </ac:spMkLst>
        </pc:spChg>
      </pc:sldChg>
    </pc:docChg>
  </pc:docChgLst>
  <pc:docChgLst>
    <pc:chgData name="Vicky Chungtuyco" userId="S::vchungtuyco@sbctc.edu::5b49aace-b945-4704-a2e2-1075c3a7c063" providerId="AD" clId="Web-{35D1D420-1340-AA5E-8837-9627447CC0E3}"/>
    <pc:docChg chg="addSld modSld">
      <pc:chgData name="Vicky Chungtuyco" userId="S::vchungtuyco@sbctc.edu::5b49aace-b945-4704-a2e2-1075c3a7c063" providerId="AD" clId="Web-{35D1D420-1340-AA5E-8837-9627447CC0E3}" dt="2026-01-13T18:58:21.884" v="499" actId="20577"/>
      <pc:docMkLst>
        <pc:docMk/>
      </pc:docMkLst>
      <pc:sldChg chg="modSp">
        <pc:chgData name="Vicky Chungtuyco" userId="S::vchungtuyco@sbctc.edu::5b49aace-b945-4704-a2e2-1075c3a7c063" providerId="AD" clId="Web-{35D1D420-1340-AA5E-8837-9627447CC0E3}" dt="2026-01-13T18:46:33.533" v="406" actId="20577"/>
        <pc:sldMkLst>
          <pc:docMk/>
          <pc:sldMk cId="4128186094" sldId="340"/>
        </pc:sldMkLst>
        <pc:spChg chg="mod">
          <ac:chgData name="Vicky Chungtuyco" userId="S::vchungtuyco@sbctc.edu::5b49aace-b945-4704-a2e2-1075c3a7c063" providerId="AD" clId="Web-{35D1D420-1340-AA5E-8837-9627447CC0E3}" dt="2026-01-13T18:46:33.533" v="406" actId="20577"/>
          <ac:spMkLst>
            <pc:docMk/>
            <pc:sldMk cId="4128186094" sldId="340"/>
            <ac:spMk id="2" creationId="{C3C593D2-F6CE-4AE6-8BC5-93686BD3C6EE}"/>
          </ac:spMkLst>
        </pc:spChg>
        <pc:spChg chg="mod">
          <ac:chgData name="Vicky Chungtuyco" userId="S::vchungtuyco@sbctc.edu::5b49aace-b945-4704-a2e2-1075c3a7c063" providerId="AD" clId="Web-{35D1D420-1340-AA5E-8837-9627447CC0E3}" dt="2026-01-13T18:31:32.545" v="197" actId="20577"/>
          <ac:spMkLst>
            <pc:docMk/>
            <pc:sldMk cId="4128186094" sldId="340"/>
            <ac:spMk id="6" creationId="{D32BE89A-1B2D-0C4A-B762-CCB4E89F7D28}"/>
          </ac:spMkLst>
        </pc:spChg>
      </pc:sldChg>
      <pc:sldChg chg="modSp">
        <pc:chgData name="Vicky Chungtuyco" userId="S::vchungtuyco@sbctc.edu::5b49aace-b945-4704-a2e2-1075c3a7c063" providerId="AD" clId="Web-{35D1D420-1340-AA5E-8837-9627447CC0E3}" dt="2026-01-13T18:44:28.423" v="368"/>
        <pc:sldMkLst>
          <pc:docMk/>
          <pc:sldMk cId="2693905807" sldId="356"/>
        </pc:sldMkLst>
        <pc:spChg chg="mod">
          <ac:chgData name="Vicky Chungtuyco" userId="S::vchungtuyco@sbctc.edu::5b49aace-b945-4704-a2e2-1075c3a7c063" providerId="AD" clId="Web-{35D1D420-1340-AA5E-8837-9627447CC0E3}" dt="2026-01-13T17:42:55.020" v="25" actId="20577"/>
          <ac:spMkLst>
            <pc:docMk/>
            <pc:sldMk cId="2693905807" sldId="356"/>
            <ac:spMk id="3" creationId="{01B0B806-200F-4863-920F-16A5FBA1CF1C}"/>
          </ac:spMkLst>
        </pc:spChg>
        <pc:graphicFrameChg chg="mod modGraphic">
          <ac:chgData name="Vicky Chungtuyco" userId="S::vchungtuyco@sbctc.edu::5b49aace-b945-4704-a2e2-1075c3a7c063" providerId="AD" clId="Web-{35D1D420-1340-AA5E-8837-9627447CC0E3}" dt="2026-01-13T18:44:28.423" v="368"/>
          <ac:graphicFrameMkLst>
            <pc:docMk/>
            <pc:sldMk cId="2693905807" sldId="356"/>
            <ac:graphicFrameMk id="5" creationId="{4A4A4212-F4BE-4268-AFD9-67EDB0FDC5C5}"/>
          </ac:graphicFrameMkLst>
        </pc:graphicFrameChg>
      </pc:sldChg>
      <pc:sldChg chg="modSp">
        <pc:chgData name="Vicky Chungtuyco" userId="S::vchungtuyco@sbctc.edu::5b49aace-b945-4704-a2e2-1075c3a7c063" providerId="AD" clId="Web-{35D1D420-1340-AA5E-8837-9627447CC0E3}" dt="2026-01-13T18:58:21.884" v="499" actId="20577"/>
        <pc:sldMkLst>
          <pc:docMk/>
          <pc:sldMk cId="3665906915" sldId="455"/>
        </pc:sldMkLst>
        <pc:spChg chg="mod">
          <ac:chgData name="Vicky Chungtuyco" userId="S::vchungtuyco@sbctc.edu::5b49aace-b945-4704-a2e2-1075c3a7c063" providerId="AD" clId="Web-{35D1D420-1340-AA5E-8837-9627447CC0E3}" dt="2026-01-13T18:46:35.846" v="407" actId="20577"/>
          <ac:spMkLst>
            <pc:docMk/>
            <pc:sldMk cId="3665906915" sldId="455"/>
            <ac:spMk id="2" creationId="{C3C593D2-F6CE-4AE6-8BC5-93686BD3C6EE}"/>
          </ac:spMkLst>
        </pc:spChg>
        <pc:spChg chg="mod">
          <ac:chgData name="Vicky Chungtuyco" userId="S::vchungtuyco@sbctc.edu::5b49aace-b945-4704-a2e2-1075c3a7c063" providerId="AD" clId="Web-{35D1D420-1340-AA5E-8837-9627447CC0E3}" dt="2026-01-13T18:58:21.884" v="499" actId="20577"/>
          <ac:spMkLst>
            <pc:docMk/>
            <pc:sldMk cId="3665906915" sldId="455"/>
            <ac:spMk id="6" creationId="{D32BE89A-1B2D-0C4A-B762-CCB4E89F7D28}"/>
          </ac:spMkLst>
        </pc:spChg>
      </pc:sldChg>
      <pc:sldChg chg="modSp add replId">
        <pc:chgData name="Vicky Chungtuyco" userId="S::vchungtuyco@sbctc.edu::5b49aace-b945-4704-a2e2-1075c3a7c063" providerId="AD" clId="Web-{35D1D420-1340-AA5E-8837-9627447CC0E3}" dt="2026-01-13T18:54:34.630" v="479" actId="20577"/>
        <pc:sldMkLst>
          <pc:docMk/>
          <pc:sldMk cId="2387458654" sldId="463"/>
        </pc:sldMkLst>
        <pc:spChg chg="mod">
          <ac:chgData name="Vicky Chungtuyco" userId="S::vchungtuyco@sbctc.edu::5b49aace-b945-4704-a2e2-1075c3a7c063" providerId="AD" clId="Web-{35D1D420-1340-AA5E-8837-9627447CC0E3}" dt="2026-01-13T18:48:23.318" v="414" actId="20577"/>
          <ac:spMkLst>
            <pc:docMk/>
            <pc:sldMk cId="2387458654" sldId="463"/>
            <ac:spMk id="2" creationId="{6B49674C-86EA-3484-9AAA-24CEABA9E407}"/>
          </ac:spMkLst>
        </pc:spChg>
        <pc:spChg chg="mod">
          <ac:chgData name="Vicky Chungtuyco" userId="S::vchungtuyco@sbctc.edu::5b49aace-b945-4704-a2e2-1075c3a7c063" providerId="AD" clId="Web-{35D1D420-1340-AA5E-8837-9627447CC0E3}" dt="2026-01-13T18:54:34.630" v="479" actId="20577"/>
          <ac:spMkLst>
            <pc:docMk/>
            <pc:sldMk cId="2387458654" sldId="463"/>
            <ac:spMk id="6" creationId="{75890B55-D400-E4FF-DCC5-3E3ACDE9667C}"/>
          </ac:spMkLst>
        </pc:spChg>
      </pc:sldChg>
    </pc:docChg>
  </pc:docChgLst>
  <pc:docChgLst>
    <pc:chgData name="Sheila Acosta" userId="S::sacosta@sbctc.edu::1b583b6a-c5b8-4af7-ad14-6e0b0fbfa2b3" providerId="AD" clId="Web-{4A65739A-634E-CC46-9FE9-CB40421B8C91}"/>
    <pc:docChg chg="modSld">
      <pc:chgData name="Sheila Acosta" userId="S::sacosta@sbctc.edu::1b583b6a-c5b8-4af7-ad14-6e0b0fbfa2b3" providerId="AD" clId="Web-{4A65739A-634E-CC46-9FE9-CB40421B8C91}" dt="2026-01-16T20:00:54.164" v="21" actId="20577"/>
      <pc:docMkLst>
        <pc:docMk/>
      </pc:docMkLst>
      <pc:sldChg chg="modSp">
        <pc:chgData name="Sheila Acosta" userId="S::sacosta@sbctc.edu::1b583b6a-c5b8-4af7-ad14-6e0b0fbfa2b3" providerId="AD" clId="Web-{4A65739A-634E-CC46-9FE9-CB40421B8C91}" dt="2026-01-16T20:00:27.320" v="1" actId="20577"/>
        <pc:sldMkLst>
          <pc:docMk/>
          <pc:sldMk cId="1218271684" sldId="406"/>
        </pc:sldMkLst>
        <pc:spChg chg="mod">
          <ac:chgData name="Sheila Acosta" userId="S::sacosta@sbctc.edu::1b583b6a-c5b8-4af7-ad14-6e0b0fbfa2b3" providerId="AD" clId="Web-{4A65739A-634E-CC46-9FE9-CB40421B8C91}" dt="2026-01-16T20:00:27.320" v="1" actId="20577"/>
          <ac:spMkLst>
            <pc:docMk/>
            <pc:sldMk cId="1218271684" sldId="406"/>
            <ac:spMk id="5" creationId="{2D35F0E4-30E2-3655-F0DD-2B0E9166E0B2}"/>
          </ac:spMkLst>
        </pc:spChg>
      </pc:sldChg>
      <pc:sldChg chg="modSp">
        <pc:chgData name="Sheila Acosta" userId="S::sacosta@sbctc.edu::1b583b6a-c5b8-4af7-ad14-6e0b0fbfa2b3" providerId="AD" clId="Web-{4A65739A-634E-CC46-9FE9-CB40421B8C91}" dt="2026-01-16T20:00:54.164" v="21" actId="20577"/>
        <pc:sldMkLst>
          <pc:docMk/>
          <pc:sldMk cId="2040334099" sldId="456"/>
        </pc:sldMkLst>
        <pc:spChg chg="mod">
          <ac:chgData name="Sheila Acosta" userId="S::sacosta@sbctc.edu::1b583b6a-c5b8-4af7-ad14-6e0b0fbfa2b3" providerId="AD" clId="Web-{4A65739A-634E-CC46-9FE9-CB40421B8C91}" dt="2026-01-16T20:00:54.164" v="21" actId="20577"/>
          <ac:spMkLst>
            <pc:docMk/>
            <pc:sldMk cId="2040334099" sldId="456"/>
            <ac:spMk id="3" creationId="{1405428C-371A-5CF6-B584-B154EE2CFF94}"/>
          </ac:spMkLst>
        </pc:spChg>
      </pc:sldChg>
    </pc:docChg>
  </pc:docChgLst>
  <pc:docChgLst>
    <pc:chgData name="Kimberly Ingram" userId="S::kingram@sbctc.edu::f52c1617-9f2c-4a08-9f9e-3a7d4abb7177" providerId="AD" clId="Web-{E3A954DA-4886-DF1F-7B07-7B212D0868A1}"/>
    <pc:docChg chg="modSld">
      <pc:chgData name="Kimberly Ingram" userId="S::kingram@sbctc.edu::f52c1617-9f2c-4a08-9f9e-3a7d4abb7177" providerId="AD" clId="Web-{E3A954DA-4886-DF1F-7B07-7B212D0868A1}" dt="2026-01-06T19:01:35.918" v="332" actId="20577"/>
      <pc:docMkLst>
        <pc:docMk/>
      </pc:docMkLst>
      <pc:sldChg chg="modSp">
        <pc:chgData name="Kimberly Ingram" userId="S::kingram@sbctc.edu::f52c1617-9f2c-4a08-9f9e-3a7d4abb7177" providerId="AD" clId="Web-{E3A954DA-4886-DF1F-7B07-7B212D0868A1}" dt="2026-01-06T18:36:04.866" v="48"/>
        <pc:sldMkLst>
          <pc:docMk/>
          <pc:sldMk cId="82107618" sldId="387"/>
        </pc:sldMkLst>
        <pc:spChg chg="mod">
          <ac:chgData name="Kimberly Ingram" userId="S::kingram@sbctc.edu::f52c1617-9f2c-4a08-9f9e-3a7d4abb7177" providerId="AD" clId="Web-{E3A954DA-4886-DF1F-7B07-7B212D0868A1}" dt="2026-01-06T18:34:54.865" v="0" actId="20577"/>
          <ac:spMkLst>
            <pc:docMk/>
            <pc:sldMk cId="82107618" sldId="387"/>
            <ac:spMk id="2" creationId="{C3C593D2-F6CE-4AE6-8BC5-93686BD3C6EE}"/>
          </ac:spMkLst>
        </pc:spChg>
        <pc:graphicFrameChg chg="mod modGraphic">
          <ac:chgData name="Kimberly Ingram" userId="S::kingram@sbctc.edu::f52c1617-9f2c-4a08-9f9e-3a7d4abb7177" providerId="AD" clId="Web-{E3A954DA-4886-DF1F-7B07-7B212D0868A1}" dt="2026-01-06T18:35:37.725" v="20"/>
          <ac:graphicFrameMkLst>
            <pc:docMk/>
            <pc:sldMk cId="82107618" sldId="387"/>
            <ac:graphicFrameMk id="8" creationId="{ECAAC191-ECE4-26AC-4431-338ECC0CDEAC}"/>
          </ac:graphicFrameMkLst>
        </pc:graphicFrameChg>
        <pc:graphicFrameChg chg="mod modGraphic">
          <ac:chgData name="Kimberly Ingram" userId="S::kingram@sbctc.edu::f52c1617-9f2c-4a08-9f9e-3a7d4abb7177" providerId="AD" clId="Web-{E3A954DA-4886-DF1F-7B07-7B212D0868A1}" dt="2026-01-06T18:36:04.866" v="48"/>
          <ac:graphicFrameMkLst>
            <pc:docMk/>
            <pc:sldMk cId="82107618" sldId="387"/>
            <ac:graphicFrameMk id="9" creationId="{FD3DE71E-64C8-BC11-BDE5-ABF46B523040}"/>
          </ac:graphicFrameMkLst>
        </pc:graphicFrameChg>
      </pc:sldChg>
      <pc:sldChg chg="modSp">
        <pc:chgData name="Kimberly Ingram" userId="S::kingram@sbctc.edu::f52c1617-9f2c-4a08-9f9e-3a7d4abb7177" providerId="AD" clId="Web-{E3A954DA-4886-DF1F-7B07-7B212D0868A1}" dt="2026-01-06T19:01:35.918" v="332" actId="20577"/>
        <pc:sldMkLst>
          <pc:docMk/>
          <pc:sldMk cId="1701068401" sldId="390"/>
        </pc:sldMkLst>
        <pc:spChg chg="mod">
          <ac:chgData name="Kimberly Ingram" userId="S::kingram@sbctc.edu::f52c1617-9f2c-4a08-9f9e-3a7d4abb7177" providerId="AD" clId="Web-{E3A954DA-4886-DF1F-7B07-7B212D0868A1}" dt="2026-01-06T19:01:35.918" v="332" actId="20577"/>
          <ac:spMkLst>
            <pc:docMk/>
            <pc:sldMk cId="1701068401" sldId="390"/>
            <ac:spMk id="6" creationId="{D32BE89A-1B2D-0C4A-B762-CCB4E89F7D28}"/>
          </ac:spMkLst>
        </pc:spChg>
      </pc:sldChg>
      <pc:sldChg chg="modSp">
        <pc:chgData name="Kimberly Ingram" userId="S::kingram@sbctc.edu::f52c1617-9f2c-4a08-9f9e-3a7d4abb7177" providerId="AD" clId="Web-{E3A954DA-4886-DF1F-7B07-7B212D0868A1}" dt="2026-01-06T18:52:54.705" v="237"/>
        <pc:sldMkLst>
          <pc:docMk/>
          <pc:sldMk cId="2617217572" sldId="453"/>
        </pc:sldMkLst>
        <pc:graphicFrameChg chg="mod modGraphic">
          <ac:chgData name="Kimberly Ingram" userId="S::kingram@sbctc.edu::f52c1617-9f2c-4a08-9f9e-3a7d4abb7177" providerId="AD" clId="Web-{E3A954DA-4886-DF1F-7B07-7B212D0868A1}" dt="2026-01-06T18:52:54.705" v="237"/>
          <ac:graphicFrameMkLst>
            <pc:docMk/>
            <pc:sldMk cId="2617217572" sldId="453"/>
            <ac:graphicFrameMk id="3" creationId="{69FAC5B6-EE24-C8F7-E917-2A752D08801A}"/>
          </ac:graphicFrameMkLst>
        </pc:graphicFrameChg>
      </pc:sldChg>
    </pc:docChg>
  </pc:docChgLst>
  <pc:docChgLst>
    <pc:chgData name="Kimberly Ingram" userId="S::kingram@sbctc.edu::f52c1617-9f2c-4a08-9f9e-3a7d4abb7177" providerId="AD" clId="Web-{81872013-CA52-BCE9-E2D3-91B16B9546D3}"/>
    <pc:docChg chg="modSld">
      <pc:chgData name="Kimberly Ingram" userId="S::kingram@sbctc.edu::f52c1617-9f2c-4a08-9f9e-3a7d4abb7177" providerId="AD" clId="Web-{81872013-CA52-BCE9-E2D3-91B16B9546D3}" dt="2026-01-15T00:17:27.144" v="25" actId="1076"/>
      <pc:docMkLst>
        <pc:docMk/>
      </pc:docMkLst>
      <pc:sldChg chg="delSp modSp">
        <pc:chgData name="Kimberly Ingram" userId="S::kingram@sbctc.edu::f52c1617-9f2c-4a08-9f9e-3a7d4abb7177" providerId="AD" clId="Web-{81872013-CA52-BCE9-E2D3-91B16B9546D3}" dt="2026-01-15T00:17:27.144" v="25" actId="1076"/>
        <pc:sldMkLst>
          <pc:docMk/>
          <pc:sldMk cId="82107618" sldId="387"/>
        </pc:sldMkLst>
        <pc:graphicFrameChg chg="mod modGraphic">
          <ac:chgData name="Kimberly Ingram" userId="S::kingram@sbctc.edu::f52c1617-9f2c-4a08-9f9e-3a7d4abb7177" providerId="AD" clId="Web-{81872013-CA52-BCE9-E2D3-91B16B9546D3}" dt="2026-01-15T00:17:21.488" v="24"/>
          <ac:graphicFrameMkLst>
            <pc:docMk/>
            <pc:sldMk cId="82107618" sldId="387"/>
            <ac:graphicFrameMk id="8" creationId="{ECAAC191-ECE4-26AC-4431-338ECC0CDEAC}"/>
          </ac:graphicFrameMkLst>
        </pc:graphicFrameChg>
        <pc:graphicFrameChg chg="mod modGraphic">
          <ac:chgData name="Kimberly Ingram" userId="S::kingram@sbctc.edu::f52c1617-9f2c-4a08-9f9e-3a7d4abb7177" providerId="AD" clId="Web-{81872013-CA52-BCE9-E2D3-91B16B9546D3}" dt="2026-01-15T00:17:27.144" v="25" actId="1076"/>
          <ac:graphicFrameMkLst>
            <pc:docMk/>
            <pc:sldMk cId="82107618" sldId="387"/>
            <ac:graphicFrameMk id="9" creationId="{FD3DE71E-64C8-BC11-BDE5-ABF46B523040}"/>
          </ac:graphicFrameMkLst>
        </pc:graphicFrameChg>
      </pc:sldChg>
      <pc:sldChg chg="modSp">
        <pc:chgData name="Kimberly Ingram" userId="S::kingram@sbctc.edu::f52c1617-9f2c-4a08-9f9e-3a7d4abb7177" providerId="AD" clId="Web-{81872013-CA52-BCE9-E2D3-91B16B9546D3}" dt="2026-01-15T00:15:32.579" v="3"/>
        <pc:sldMkLst>
          <pc:docMk/>
          <pc:sldMk cId="2617217572" sldId="453"/>
        </pc:sldMkLst>
        <pc:graphicFrameChg chg="mod modGraphic">
          <ac:chgData name="Kimberly Ingram" userId="S::kingram@sbctc.edu::f52c1617-9f2c-4a08-9f9e-3a7d4abb7177" providerId="AD" clId="Web-{81872013-CA52-BCE9-E2D3-91B16B9546D3}" dt="2026-01-15T00:15:32.579" v="3"/>
          <ac:graphicFrameMkLst>
            <pc:docMk/>
            <pc:sldMk cId="2617217572" sldId="453"/>
            <ac:graphicFrameMk id="3" creationId="{69FAC5B6-EE24-C8F7-E917-2A752D08801A}"/>
          </ac:graphicFrameMkLst>
        </pc:graphicFrameChg>
      </pc:sldChg>
    </pc:docChg>
  </pc:docChgLst>
  <pc:docChgLst>
    <pc:chgData name="Vicky Chungtuyco" userId="S::vchungtuyco@sbctc.edu::5b49aace-b945-4704-a2e2-1075c3a7c063" providerId="AD" clId="Web-{26E45F37-DD52-FED0-7452-FFEBD5CA956D}"/>
    <pc:docChg chg="modSld">
      <pc:chgData name="Vicky Chungtuyco" userId="S::vchungtuyco@sbctc.edu::5b49aace-b945-4704-a2e2-1075c3a7c063" providerId="AD" clId="Web-{26E45F37-DD52-FED0-7452-FFEBD5CA956D}" dt="2026-01-15T19:36:45.831" v="50" actId="20577"/>
      <pc:docMkLst>
        <pc:docMk/>
      </pc:docMkLst>
      <pc:sldChg chg="modSp">
        <pc:chgData name="Vicky Chungtuyco" userId="S::vchungtuyco@sbctc.edu::5b49aace-b945-4704-a2e2-1075c3a7c063" providerId="AD" clId="Web-{26E45F37-DD52-FED0-7452-FFEBD5CA956D}" dt="2026-01-15T19:36:45.831" v="50" actId="20577"/>
        <pc:sldMkLst>
          <pc:docMk/>
          <pc:sldMk cId="2387458654" sldId="463"/>
        </pc:sldMkLst>
        <pc:spChg chg="mod">
          <ac:chgData name="Vicky Chungtuyco" userId="S::vchungtuyco@sbctc.edu::5b49aace-b945-4704-a2e2-1075c3a7c063" providerId="AD" clId="Web-{26E45F37-DD52-FED0-7452-FFEBD5CA956D}" dt="2026-01-15T19:36:45.831" v="50" actId="20577"/>
          <ac:spMkLst>
            <pc:docMk/>
            <pc:sldMk cId="2387458654" sldId="463"/>
            <ac:spMk id="6" creationId="{75890B55-D400-E4FF-DCC5-3E3ACDE9667C}"/>
          </ac:spMkLst>
        </pc:spChg>
      </pc:sldChg>
    </pc:docChg>
  </pc:docChgLst>
  <pc:docChgLst>
    <pc:chgData name="William Belden" userId="bc4b5dc7-8207-46ac-b5ce-0e58659641bb" providerId="ADAL" clId="{3834F8E9-9C6C-4FA5-96B9-67DD16B5DF75}"/>
    <pc:docChg chg="undo custSel addSld delSld modSld">
      <pc:chgData name="William Belden" userId="bc4b5dc7-8207-46ac-b5ce-0e58659641bb" providerId="ADAL" clId="{3834F8E9-9C6C-4FA5-96B9-67DD16B5DF75}" dt="2026-01-20T20:38:28.191" v="1375" actId="14100"/>
      <pc:docMkLst>
        <pc:docMk/>
      </pc:docMkLst>
      <pc:sldChg chg="modSp mod">
        <pc:chgData name="William Belden" userId="bc4b5dc7-8207-46ac-b5ce-0e58659641bb" providerId="ADAL" clId="{3834F8E9-9C6C-4FA5-96B9-67DD16B5DF75}" dt="2026-01-05T19:11:53.990" v="2" actId="20577"/>
        <pc:sldMkLst>
          <pc:docMk/>
          <pc:sldMk cId="3283783469" sldId="259"/>
        </pc:sldMkLst>
        <pc:spChg chg="mod">
          <ac:chgData name="William Belden" userId="bc4b5dc7-8207-46ac-b5ce-0e58659641bb" providerId="ADAL" clId="{3834F8E9-9C6C-4FA5-96B9-67DD16B5DF75}" dt="2026-01-05T19:11:53.990" v="2" actId="20577"/>
          <ac:spMkLst>
            <pc:docMk/>
            <pc:sldMk cId="3283783469" sldId="259"/>
            <ac:spMk id="6" creationId="{00000000-0000-0000-0000-000000000000}"/>
          </ac:spMkLst>
        </pc:spChg>
      </pc:sldChg>
      <pc:sldChg chg="modSp del mod">
        <pc:chgData name="William Belden" userId="bc4b5dc7-8207-46ac-b5ce-0e58659641bb" providerId="ADAL" clId="{3834F8E9-9C6C-4FA5-96B9-67DD16B5DF75}" dt="2026-01-20T20:37:29.461" v="1371" actId="2696"/>
        <pc:sldMkLst>
          <pc:docMk/>
          <pc:sldMk cId="2211955489" sldId="347"/>
        </pc:sldMkLst>
        <pc:spChg chg="mod">
          <ac:chgData name="William Belden" userId="bc4b5dc7-8207-46ac-b5ce-0e58659641bb" providerId="ADAL" clId="{3834F8E9-9C6C-4FA5-96B9-67DD16B5DF75}" dt="2026-01-13T16:06:17.043" v="167" actId="20577"/>
          <ac:spMkLst>
            <pc:docMk/>
            <pc:sldMk cId="2211955489" sldId="347"/>
            <ac:spMk id="4" creationId="{00000000-0000-0000-0000-000000000000}"/>
          </ac:spMkLst>
        </pc:spChg>
      </pc:sldChg>
      <pc:sldChg chg="modSp mod">
        <pc:chgData name="William Belden" userId="bc4b5dc7-8207-46ac-b5ce-0e58659641bb" providerId="ADAL" clId="{3834F8E9-9C6C-4FA5-96B9-67DD16B5DF75}" dt="2026-01-13T16:13:17.237" v="190" actId="20577"/>
        <pc:sldMkLst>
          <pc:docMk/>
          <pc:sldMk cId="2693905807" sldId="356"/>
        </pc:sldMkLst>
        <pc:spChg chg="mod">
          <ac:chgData name="William Belden" userId="bc4b5dc7-8207-46ac-b5ce-0e58659641bb" providerId="ADAL" clId="{3834F8E9-9C6C-4FA5-96B9-67DD16B5DF75}" dt="2026-01-13T16:13:17.237" v="190" actId="20577"/>
          <ac:spMkLst>
            <pc:docMk/>
            <pc:sldMk cId="2693905807" sldId="356"/>
            <ac:spMk id="3" creationId="{01B0B806-200F-4863-920F-16A5FBA1CF1C}"/>
          </ac:spMkLst>
        </pc:spChg>
      </pc:sldChg>
      <pc:sldChg chg="modSp mod">
        <pc:chgData name="William Belden" userId="bc4b5dc7-8207-46ac-b5ce-0e58659641bb" providerId="ADAL" clId="{3834F8E9-9C6C-4FA5-96B9-67DD16B5DF75}" dt="2026-01-20T20:35:30.971" v="1370" actId="13926"/>
        <pc:sldMkLst>
          <pc:docMk/>
          <pc:sldMk cId="116592143" sldId="358"/>
        </pc:sldMkLst>
        <pc:spChg chg="mod">
          <ac:chgData name="William Belden" userId="bc4b5dc7-8207-46ac-b5ce-0e58659641bb" providerId="ADAL" clId="{3834F8E9-9C6C-4FA5-96B9-67DD16B5DF75}" dt="2026-01-20T20:35:30.971" v="1370" actId="13926"/>
          <ac:spMkLst>
            <pc:docMk/>
            <pc:sldMk cId="116592143" sldId="358"/>
            <ac:spMk id="3" creationId="{01B0B806-200F-4863-920F-16A5FBA1CF1C}"/>
          </ac:spMkLst>
        </pc:spChg>
      </pc:sldChg>
      <pc:sldChg chg="modSp mod">
        <pc:chgData name="William Belden" userId="bc4b5dc7-8207-46ac-b5ce-0e58659641bb" providerId="ADAL" clId="{3834F8E9-9C6C-4FA5-96B9-67DD16B5DF75}" dt="2026-01-20T19:25:16.620" v="329" actId="14100"/>
        <pc:sldMkLst>
          <pc:docMk/>
          <pc:sldMk cId="3383783204" sldId="370"/>
        </pc:sldMkLst>
        <pc:spChg chg="mod">
          <ac:chgData name="William Belden" userId="bc4b5dc7-8207-46ac-b5ce-0e58659641bb" providerId="ADAL" clId="{3834F8E9-9C6C-4FA5-96B9-67DD16B5DF75}" dt="2026-01-20T19:20:53.556" v="260" actId="20577"/>
          <ac:spMkLst>
            <pc:docMk/>
            <pc:sldMk cId="3383783204" sldId="370"/>
            <ac:spMk id="2" creationId="{00000000-0000-0000-0000-000000000000}"/>
          </ac:spMkLst>
        </pc:spChg>
        <pc:spChg chg="mod">
          <ac:chgData name="William Belden" userId="bc4b5dc7-8207-46ac-b5ce-0e58659641bb" providerId="ADAL" clId="{3834F8E9-9C6C-4FA5-96B9-67DD16B5DF75}" dt="2026-01-20T19:25:16.620" v="329" actId="14100"/>
          <ac:spMkLst>
            <pc:docMk/>
            <pc:sldMk cId="3383783204" sldId="370"/>
            <ac:spMk id="3" creationId="{00000000-0000-0000-0000-000000000000}"/>
          </ac:spMkLst>
        </pc:spChg>
      </pc:sldChg>
      <pc:sldChg chg="modSp mod">
        <pc:chgData name="William Belden" userId="bc4b5dc7-8207-46ac-b5ce-0e58659641bb" providerId="ADAL" clId="{3834F8E9-9C6C-4FA5-96B9-67DD16B5DF75}" dt="2026-01-20T19:05:31.237" v="201" actId="948"/>
        <pc:sldMkLst>
          <pc:docMk/>
          <pc:sldMk cId="3518913080" sldId="384"/>
        </pc:sldMkLst>
        <pc:spChg chg="mod">
          <ac:chgData name="William Belden" userId="bc4b5dc7-8207-46ac-b5ce-0e58659641bb" providerId="ADAL" clId="{3834F8E9-9C6C-4FA5-96B9-67DD16B5DF75}" dt="2026-01-20T19:05:31.237" v="201" actId="948"/>
          <ac:spMkLst>
            <pc:docMk/>
            <pc:sldMk cId="3518913080" sldId="384"/>
            <ac:spMk id="6" creationId="{D32BE89A-1B2D-0C4A-B762-CCB4E89F7D28}"/>
          </ac:spMkLst>
        </pc:spChg>
      </pc:sldChg>
      <pc:sldChg chg="modSp mod">
        <pc:chgData name="William Belden" userId="bc4b5dc7-8207-46ac-b5ce-0e58659641bb" providerId="ADAL" clId="{3834F8E9-9C6C-4FA5-96B9-67DD16B5DF75}" dt="2026-01-20T19:12:31.573" v="229" actId="14100"/>
        <pc:sldMkLst>
          <pc:docMk/>
          <pc:sldMk cId="1701068401" sldId="390"/>
        </pc:sldMkLst>
        <pc:spChg chg="mod">
          <ac:chgData name="William Belden" userId="bc4b5dc7-8207-46ac-b5ce-0e58659641bb" providerId="ADAL" clId="{3834F8E9-9C6C-4FA5-96B9-67DD16B5DF75}" dt="2026-01-20T19:12:31.573" v="229" actId="14100"/>
          <ac:spMkLst>
            <pc:docMk/>
            <pc:sldMk cId="1701068401" sldId="390"/>
            <ac:spMk id="6" creationId="{D32BE89A-1B2D-0C4A-B762-CCB4E89F7D28}"/>
          </ac:spMkLst>
        </pc:spChg>
      </pc:sldChg>
      <pc:sldChg chg="modSp mod">
        <pc:chgData name="William Belden" userId="bc4b5dc7-8207-46ac-b5ce-0e58659641bb" providerId="ADAL" clId="{3834F8E9-9C6C-4FA5-96B9-67DD16B5DF75}" dt="2026-01-20T20:38:00.648" v="1372" actId="20577"/>
        <pc:sldMkLst>
          <pc:docMk/>
          <pc:sldMk cId="797213678" sldId="409"/>
        </pc:sldMkLst>
        <pc:spChg chg="mod">
          <ac:chgData name="William Belden" userId="bc4b5dc7-8207-46ac-b5ce-0e58659641bb" providerId="ADAL" clId="{3834F8E9-9C6C-4FA5-96B9-67DD16B5DF75}" dt="2026-01-20T20:38:00.648" v="1372" actId="20577"/>
          <ac:spMkLst>
            <pc:docMk/>
            <pc:sldMk cId="797213678" sldId="409"/>
            <ac:spMk id="6" creationId="{00000000-0000-0000-0000-000000000000}"/>
          </ac:spMkLst>
        </pc:spChg>
      </pc:sldChg>
      <pc:sldChg chg="addSp delSp modSp del mod">
        <pc:chgData name="William Belden" userId="bc4b5dc7-8207-46ac-b5ce-0e58659641bb" providerId="ADAL" clId="{3834F8E9-9C6C-4FA5-96B9-67DD16B5DF75}" dt="2026-01-20T20:38:12.141" v="1373" actId="2696"/>
        <pc:sldMkLst>
          <pc:docMk/>
          <pc:sldMk cId="3954868843" sldId="447"/>
        </pc:sldMkLst>
        <pc:spChg chg="mod">
          <ac:chgData name="William Belden" userId="bc4b5dc7-8207-46ac-b5ce-0e58659641bb" providerId="ADAL" clId="{3834F8E9-9C6C-4FA5-96B9-67DD16B5DF75}" dt="2026-01-13T16:09:21.182" v="185" actId="20577"/>
          <ac:spMkLst>
            <pc:docMk/>
            <pc:sldMk cId="3954868843" sldId="447"/>
            <ac:spMk id="2" creationId="{B60EED02-3C06-2D41-1C5E-861FE9EF62BC}"/>
          </ac:spMkLst>
        </pc:spChg>
        <pc:picChg chg="add mod ord">
          <ac:chgData name="William Belden" userId="bc4b5dc7-8207-46ac-b5ce-0e58659641bb" providerId="ADAL" clId="{3834F8E9-9C6C-4FA5-96B9-67DD16B5DF75}" dt="2026-01-13T16:08:48.238" v="172" actId="1076"/>
          <ac:picMkLst>
            <pc:docMk/>
            <pc:sldMk cId="3954868843" sldId="447"/>
            <ac:picMk id="6" creationId="{59B5ED4E-A90E-D2C7-61D7-F3545B388256}"/>
          </ac:picMkLst>
        </pc:picChg>
      </pc:sldChg>
      <pc:sldChg chg="modSp mod">
        <pc:chgData name="William Belden" userId="bc4b5dc7-8207-46ac-b5ce-0e58659641bb" providerId="ADAL" clId="{3834F8E9-9C6C-4FA5-96B9-67DD16B5DF75}" dt="2026-01-20T20:38:28.191" v="1375" actId="14100"/>
        <pc:sldMkLst>
          <pc:docMk/>
          <pc:sldMk cId="1859762492" sldId="451"/>
        </pc:sldMkLst>
        <pc:spChg chg="mod">
          <ac:chgData name="William Belden" userId="bc4b5dc7-8207-46ac-b5ce-0e58659641bb" providerId="ADAL" clId="{3834F8E9-9C6C-4FA5-96B9-67DD16B5DF75}" dt="2026-01-20T20:38:28.191" v="1375" actId="14100"/>
          <ac:spMkLst>
            <pc:docMk/>
            <pc:sldMk cId="1859762492" sldId="451"/>
            <ac:spMk id="4" creationId="{00000000-0000-0000-0000-000000000000}"/>
          </ac:spMkLst>
        </pc:spChg>
      </pc:sldChg>
      <pc:sldChg chg="modSp del mod">
        <pc:chgData name="William Belden" userId="bc4b5dc7-8207-46ac-b5ce-0e58659641bb" providerId="ADAL" clId="{3834F8E9-9C6C-4FA5-96B9-67DD16B5DF75}" dt="2026-01-20T19:00:35.507" v="191" actId="2696"/>
        <pc:sldMkLst>
          <pc:docMk/>
          <pc:sldMk cId="2074421578" sldId="452"/>
        </pc:sldMkLst>
      </pc:sldChg>
      <pc:sldChg chg="modSp mod">
        <pc:chgData name="William Belden" userId="bc4b5dc7-8207-46ac-b5ce-0e58659641bb" providerId="ADAL" clId="{3834F8E9-9C6C-4FA5-96B9-67DD16B5DF75}" dt="2026-01-20T19:13:13.521" v="232" actId="1076"/>
        <pc:sldMkLst>
          <pc:docMk/>
          <pc:sldMk cId="2617217572" sldId="453"/>
        </pc:sldMkLst>
        <pc:spChg chg="mod">
          <ac:chgData name="William Belden" userId="bc4b5dc7-8207-46ac-b5ce-0e58659641bb" providerId="ADAL" clId="{3834F8E9-9C6C-4FA5-96B9-67DD16B5DF75}" dt="2026-01-20T19:13:01.206" v="231" actId="14100"/>
          <ac:spMkLst>
            <pc:docMk/>
            <pc:sldMk cId="2617217572" sldId="453"/>
            <ac:spMk id="2" creationId="{C3C593D2-F6CE-4AE6-8BC5-93686BD3C6EE}"/>
          </ac:spMkLst>
        </pc:spChg>
        <pc:graphicFrameChg chg="mod">
          <ac:chgData name="William Belden" userId="bc4b5dc7-8207-46ac-b5ce-0e58659641bb" providerId="ADAL" clId="{3834F8E9-9C6C-4FA5-96B9-67DD16B5DF75}" dt="2026-01-20T19:13:13.521" v="232" actId="1076"/>
          <ac:graphicFrameMkLst>
            <pc:docMk/>
            <pc:sldMk cId="2617217572" sldId="453"/>
            <ac:graphicFrameMk id="3" creationId="{69FAC5B6-EE24-C8F7-E917-2A752D08801A}"/>
          </ac:graphicFrameMkLst>
        </pc:graphicFrameChg>
      </pc:sldChg>
      <pc:sldChg chg="modSp mod">
        <pc:chgData name="William Belden" userId="bc4b5dc7-8207-46ac-b5ce-0e58659641bb" providerId="ADAL" clId="{3834F8E9-9C6C-4FA5-96B9-67DD16B5DF75}" dt="2026-01-20T19:03:00.155" v="197" actId="20577"/>
        <pc:sldMkLst>
          <pc:docMk/>
          <pc:sldMk cId="2335274557" sldId="454"/>
        </pc:sldMkLst>
        <pc:spChg chg="mod">
          <ac:chgData name="William Belden" userId="bc4b5dc7-8207-46ac-b5ce-0e58659641bb" providerId="ADAL" clId="{3834F8E9-9C6C-4FA5-96B9-67DD16B5DF75}" dt="2026-01-20T19:03:00.155" v="197" actId="20577"/>
          <ac:spMkLst>
            <pc:docMk/>
            <pc:sldMk cId="2335274557" sldId="454"/>
            <ac:spMk id="6" creationId="{D32BE89A-1B2D-0C4A-B762-CCB4E89F7D28}"/>
          </ac:spMkLst>
        </pc:spChg>
      </pc:sldChg>
      <pc:sldChg chg="modSp mod">
        <pc:chgData name="William Belden" userId="bc4b5dc7-8207-46ac-b5ce-0e58659641bb" providerId="ADAL" clId="{3834F8E9-9C6C-4FA5-96B9-67DD16B5DF75}" dt="2026-01-13T16:12:19.266" v="189" actId="20577"/>
        <pc:sldMkLst>
          <pc:docMk/>
          <pc:sldMk cId="3691116364" sldId="458"/>
        </pc:sldMkLst>
        <pc:spChg chg="mod">
          <ac:chgData name="William Belden" userId="bc4b5dc7-8207-46ac-b5ce-0e58659641bb" providerId="ADAL" clId="{3834F8E9-9C6C-4FA5-96B9-67DD16B5DF75}" dt="2026-01-13T16:12:19.266" v="189" actId="20577"/>
          <ac:spMkLst>
            <pc:docMk/>
            <pc:sldMk cId="3691116364" sldId="458"/>
            <ac:spMk id="3" creationId="{D5881EFA-4D0B-F94A-3B4D-1B662CED34B2}"/>
          </ac:spMkLst>
        </pc:spChg>
      </pc:sldChg>
      <pc:sldChg chg="modSp mod">
        <pc:chgData name="William Belden" userId="bc4b5dc7-8207-46ac-b5ce-0e58659641bb" providerId="ADAL" clId="{3834F8E9-9C6C-4FA5-96B9-67DD16B5DF75}" dt="2026-01-20T19:07:19.645" v="206" actId="948"/>
        <pc:sldMkLst>
          <pc:docMk/>
          <pc:sldMk cId="846250818" sldId="462"/>
        </pc:sldMkLst>
        <pc:spChg chg="mod">
          <ac:chgData name="William Belden" userId="bc4b5dc7-8207-46ac-b5ce-0e58659641bb" providerId="ADAL" clId="{3834F8E9-9C6C-4FA5-96B9-67DD16B5DF75}" dt="2026-01-20T19:07:19.645" v="206" actId="948"/>
          <ac:spMkLst>
            <pc:docMk/>
            <pc:sldMk cId="846250818" sldId="462"/>
            <ac:spMk id="6" creationId="{7A308A61-3202-251B-8340-9874653E8FEE}"/>
          </ac:spMkLst>
        </pc:spChg>
      </pc:sldChg>
      <pc:sldChg chg="add">
        <pc:chgData name="William Belden" userId="bc4b5dc7-8207-46ac-b5ce-0e58659641bb" providerId="ADAL" clId="{3834F8E9-9C6C-4FA5-96B9-67DD16B5DF75}" dt="2026-01-20T19:19:23.390" v="237" actId="2890"/>
        <pc:sldMkLst>
          <pc:docMk/>
          <pc:sldMk cId="149886002" sldId="467"/>
        </pc:sldMkLst>
      </pc:sldChg>
      <pc:sldChg chg="modSp add mod">
        <pc:chgData name="William Belden" userId="bc4b5dc7-8207-46ac-b5ce-0e58659641bb" providerId="ADAL" clId="{3834F8E9-9C6C-4FA5-96B9-67DD16B5DF75}" dt="2026-01-20T19:34:51.755" v="556" actId="20577"/>
        <pc:sldMkLst>
          <pc:docMk/>
          <pc:sldMk cId="1212833678" sldId="468"/>
        </pc:sldMkLst>
        <pc:spChg chg="mod">
          <ac:chgData name="William Belden" userId="bc4b5dc7-8207-46ac-b5ce-0e58659641bb" providerId="ADAL" clId="{3834F8E9-9C6C-4FA5-96B9-67DD16B5DF75}" dt="2026-01-20T19:34:51.755" v="556" actId="20577"/>
          <ac:spMkLst>
            <pc:docMk/>
            <pc:sldMk cId="1212833678" sldId="468"/>
            <ac:spMk id="3" creationId="{A4DDC011-886E-0007-D487-A0BD6740545C}"/>
          </ac:spMkLst>
        </pc:spChg>
      </pc:sldChg>
      <pc:sldChg chg="modSp add mod">
        <pc:chgData name="William Belden" userId="bc4b5dc7-8207-46ac-b5ce-0e58659641bb" providerId="ADAL" clId="{3834F8E9-9C6C-4FA5-96B9-67DD16B5DF75}" dt="2026-01-20T19:41:54.047" v="625" actId="14100"/>
        <pc:sldMkLst>
          <pc:docMk/>
          <pc:sldMk cId="3733501544" sldId="469"/>
        </pc:sldMkLst>
        <pc:spChg chg="mod">
          <ac:chgData name="William Belden" userId="bc4b5dc7-8207-46ac-b5ce-0e58659641bb" providerId="ADAL" clId="{3834F8E9-9C6C-4FA5-96B9-67DD16B5DF75}" dt="2026-01-20T19:41:54.047" v="625" actId="14100"/>
          <ac:spMkLst>
            <pc:docMk/>
            <pc:sldMk cId="3733501544" sldId="469"/>
            <ac:spMk id="3" creationId="{C604D06A-AA71-8648-FD0C-F3D71FEB4473}"/>
          </ac:spMkLst>
        </pc:spChg>
      </pc:sldChg>
      <pc:sldChg chg="modSp add mod">
        <pc:chgData name="William Belden" userId="bc4b5dc7-8207-46ac-b5ce-0e58659641bb" providerId="ADAL" clId="{3834F8E9-9C6C-4FA5-96B9-67DD16B5DF75}" dt="2026-01-20T19:55:16.172" v="1369" actId="14100"/>
        <pc:sldMkLst>
          <pc:docMk/>
          <pc:sldMk cId="2740620286" sldId="470"/>
        </pc:sldMkLst>
        <pc:spChg chg="mod">
          <ac:chgData name="William Belden" userId="bc4b5dc7-8207-46ac-b5ce-0e58659641bb" providerId="ADAL" clId="{3834F8E9-9C6C-4FA5-96B9-67DD16B5DF75}" dt="2026-01-20T19:55:16.172" v="1369" actId="14100"/>
          <ac:spMkLst>
            <pc:docMk/>
            <pc:sldMk cId="2740620286" sldId="470"/>
            <ac:spMk id="3" creationId="{59B9083C-6B38-ED2B-466A-B70CA11EE42B}"/>
          </ac:spMkLst>
        </pc:spChg>
      </pc:sldChg>
    </pc:docChg>
  </pc:docChgLst>
  <pc:docChgLst>
    <pc:chgData name="Kimberly Ingram" userId="S::kingram@sbctc.edu::f52c1617-9f2c-4a08-9f9e-3a7d4abb7177" providerId="AD" clId="Web-{793A4C66-FC72-236C-7F1D-D176070CBF49}"/>
    <pc:docChg chg="modSld">
      <pc:chgData name="Kimberly Ingram" userId="S::kingram@sbctc.edu::f52c1617-9f2c-4a08-9f9e-3a7d4abb7177" providerId="AD" clId="Web-{793A4C66-FC72-236C-7F1D-D176070CBF49}" dt="2026-01-08T17:26:18.629" v="130"/>
      <pc:docMkLst>
        <pc:docMk/>
      </pc:docMkLst>
      <pc:sldChg chg="modSp">
        <pc:chgData name="Kimberly Ingram" userId="S::kingram@sbctc.edu::f52c1617-9f2c-4a08-9f9e-3a7d4abb7177" providerId="AD" clId="Web-{793A4C66-FC72-236C-7F1D-D176070CBF49}" dt="2026-01-08T17:15:44.945" v="9" actId="20577"/>
        <pc:sldMkLst>
          <pc:docMk/>
          <pc:sldMk cId="1701068401" sldId="390"/>
        </pc:sldMkLst>
        <pc:spChg chg="mod">
          <ac:chgData name="Kimberly Ingram" userId="S::kingram@sbctc.edu::f52c1617-9f2c-4a08-9f9e-3a7d4abb7177" providerId="AD" clId="Web-{793A4C66-FC72-236C-7F1D-D176070CBF49}" dt="2026-01-08T17:15:44.945" v="9" actId="20577"/>
          <ac:spMkLst>
            <pc:docMk/>
            <pc:sldMk cId="1701068401" sldId="390"/>
            <ac:spMk id="6" creationId="{D32BE89A-1B2D-0C4A-B762-CCB4E89F7D28}"/>
          </ac:spMkLst>
        </pc:spChg>
      </pc:sldChg>
      <pc:sldChg chg="addSp delSp modSp">
        <pc:chgData name="Kimberly Ingram" userId="S::kingram@sbctc.edu::f52c1617-9f2c-4a08-9f9e-3a7d4abb7177" providerId="AD" clId="Web-{793A4C66-FC72-236C-7F1D-D176070CBF49}" dt="2026-01-08T17:26:18.629" v="130"/>
        <pc:sldMkLst>
          <pc:docMk/>
          <pc:sldMk cId="2617217572" sldId="453"/>
        </pc:sldMkLst>
        <pc:spChg chg="mod">
          <ac:chgData name="Kimberly Ingram" userId="S::kingram@sbctc.edu::f52c1617-9f2c-4a08-9f9e-3a7d4abb7177" providerId="AD" clId="Web-{793A4C66-FC72-236C-7F1D-D176070CBF49}" dt="2026-01-08T17:22:47.991" v="20" actId="20577"/>
          <ac:spMkLst>
            <pc:docMk/>
            <pc:sldMk cId="2617217572" sldId="453"/>
            <ac:spMk id="2" creationId="{C3C593D2-F6CE-4AE6-8BC5-93686BD3C6EE}"/>
          </ac:spMkLst>
        </pc:spChg>
        <pc:spChg chg="add del">
          <ac:chgData name="Kimberly Ingram" userId="S::kingram@sbctc.edu::f52c1617-9f2c-4a08-9f9e-3a7d4abb7177" providerId="AD" clId="Web-{793A4C66-FC72-236C-7F1D-D176070CBF49}" dt="2026-01-08T17:23:51.230" v="66"/>
          <ac:spMkLst>
            <pc:docMk/>
            <pc:sldMk cId="2617217572" sldId="453"/>
            <ac:spMk id="5" creationId="{2C2D64EE-B693-3B73-B6C9-D7E87C63252B}"/>
          </ac:spMkLst>
        </pc:spChg>
        <pc:graphicFrameChg chg="mod modGraphic">
          <ac:chgData name="Kimberly Ingram" userId="S::kingram@sbctc.edu::f52c1617-9f2c-4a08-9f9e-3a7d4abb7177" providerId="AD" clId="Web-{793A4C66-FC72-236C-7F1D-D176070CBF49}" dt="2026-01-08T17:25:18.001" v="124" actId="1076"/>
          <ac:graphicFrameMkLst>
            <pc:docMk/>
            <pc:sldMk cId="2617217572" sldId="453"/>
            <ac:graphicFrameMk id="3" creationId="{69FAC5B6-EE24-C8F7-E917-2A752D08801A}"/>
          </ac:graphicFrameMkLst>
        </pc:graphicFrameChg>
      </pc:sldChg>
    </pc:docChg>
  </pc:docChgLst>
  <pc:docChgLst>
    <pc:chgData name="Carolyn McKinnon" userId="S::cmckinnon@sbctc.edu::0008fe88-3109-4d8d-87e6-1688b71573cb" providerId="AD" clId="Web-{0B703C23-36FB-5332-B078-BC7A03FD53B5}"/>
    <pc:docChg chg="addSld modSld">
      <pc:chgData name="Carolyn McKinnon" userId="S::cmckinnon@sbctc.edu::0008fe88-3109-4d8d-87e6-1688b71573cb" providerId="AD" clId="Web-{0B703C23-36FB-5332-B078-BC7A03FD53B5}" dt="2026-01-20T16:56:48.783" v="744" actId="20577"/>
      <pc:docMkLst>
        <pc:docMk/>
      </pc:docMkLst>
      <pc:sldChg chg="modSp">
        <pc:chgData name="Carolyn McKinnon" userId="S::cmckinnon@sbctc.edu::0008fe88-3109-4d8d-87e6-1688b71573cb" providerId="AD" clId="Web-{0B703C23-36FB-5332-B078-BC7A03FD53B5}" dt="2026-01-20T16:55:45.266" v="737" actId="20577"/>
        <pc:sldMkLst>
          <pc:docMk/>
          <pc:sldMk cId="4128186094" sldId="340"/>
        </pc:sldMkLst>
        <pc:spChg chg="mod">
          <ac:chgData name="Carolyn McKinnon" userId="S::cmckinnon@sbctc.edu::0008fe88-3109-4d8d-87e6-1688b71573cb" providerId="AD" clId="Web-{0B703C23-36FB-5332-B078-BC7A03FD53B5}" dt="2026-01-20T16:55:45.266" v="737" actId="20577"/>
          <ac:spMkLst>
            <pc:docMk/>
            <pc:sldMk cId="4128186094" sldId="340"/>
            <ac:spMk id="6" creationId="{D32BE89A-1B2D-0C4A-B762-CCB4E89F7D28}"/>
          </ac:spMkLst>
        </pc:spChg>
      </pc:sldChg>
      <pc:sldChg chg="modSp">
        <pc:chgData name="Carolyn McKinnon" userId="S::cmckinnon@sbctc.edu::0008fe88-3109-4d8d-87e6-1688b71573cb" providerId="AD" clId="Web-{0B703C23-36FB-5332-B078-BC7A03FD53B5}" dt="2026-01-20T16:39:01.209" v="75"/>
        <pc:sldMkLst>
          <pc:docMk/>
          <pc:sldMk cId="2693905807" sldId="356"/>
        </pc:sldMkLst>
        <pc:graphicFrameChg chg="mod modGraphic">
          <ac:chgData name="Carolyn McKinnon" userId="S::cmckinnon@sbctc.edu::0008fe88-3109-4d8d-87e6-1688b71573cb" providerId="AD" clId="Web-{0B703C23-36FB-5332-B078-BC7A03FD53B5}" dt="2026-01-20T16:39:01.209" v="75"/>
          <ac:graphicFrameMkLst>
            <pc:docMk/>
            <pc:sldMk cId="2693905807" sldId="356"/>
            <ac:graphicFrameMk id="5" creationId="{4A4A4212-F4BE-4268-AFD9-67EDB0FDC5C5}"/>
          </ac:graphicFrameMkLst>
        </pc:graphicFrameChg>
      </pc:sldChg>
      <pc:sldChg chg="modSp">
        <pc:chgData name="Carolyn McKinnon" userId="S::cmckinnon@sbctc.edu::0008fe88-3109-4d8d-87e6-1688b71573cb" providerId="AD" clId="Web-{0B703C23-36FB-5332-B078-BC7A03FD53B5}" dt="2026-01-20T16:56:19.267" v="740" actId="20577"/>
        <pc:sldMkLst>
          <pc:docMk/>
          <pc:sldMk cId="3665906915" sldId="455"/>
        </pc:sldMkLst>
        <pc:spChg chg="mod">
          <ac:chgData name="Carolyn McKinnon" userId="S::cmckinnon@sbctc.edu::0008fe88-3109-4d8d-87e6-1688b71573cb" providerId="AD" clId="Web-{0B703C23-36FB-5332-B078-BC7A03FD53B5}" dt="2026-01-20T16:56:19.267" v="740" actId="20577"/>
          <ac:spMkLst>
            <pc:docMk/>
            <pc:sldMk cId="3665906915" sldId="455"/>
            <ac:spMk id="6" creationId="{D32BE89A-1B2D-0C4A-B762-CCB4E89F7D28}"/>
          </ac:spMkLst>
        </pc:spChg>
      </pc:sldChg>
      <pc:sldChg chg="modSp">
        <pc:chgData name="Carolyn McKinnon" userId="S::cmckinnon@sbctc.edu::0008fe88-3109-4d8d-87e6-1688b71573cb" providerId="AD" clId="Web-{0B703C23-36FB-5332-B078-BC7A03FD53B5}" dt="2026-01-20T16:45:18.354" v="315" actId="20577"/>
        <pc:sldMkLst>
          <pc:docMk/>
          <pc:sldMk cId="2387458654" sldId="463"/>
        </pc:sldMkLst>
        <pc:spChg chg="mod">
          <ac:chgData name="Carolyn McKinnon" userId="S::cmckinnon@sbctc.edu::0008fe88-3109-4d8d-87e6-1688b71573cb" providerId="AD" clId="Web-{0B703C23-36FB-5332-B078-BC7A03FD53B5}" dt="2026-01-20T16:45:18.354" v="315" actId="20577"/>
          <ac:spMkLst>
            <pc:docMk/>
            <pc:sldMk cId="2387458654" sldId="463"/>
            <ac:spMk id="6" creationId="{75890B55-D400-E4FF-DCC5-3E3ACDE9667C}"/>
          </ac:spMkLst>
        </pc:spChg>
      </pc:sldChg>
      <pc:sldChg chg="modSp new">
        <pc:chgData name="Carolyn McKinnon" userId="S::cmckinnon@sbctc.edu::0008fe88-3109-4d8d-87e6-1688b71573cb" providerId="AD" clId="Web-{0B703C23-36FB-5332-B078-BC7A03FD53B5}" dt="2026-01-20T16:56:48.783" v="744" actId="20577"/>
        <pc:sldMkLst>
          <pc:docMk/>
          <pc:sldMk cId="503121155" sldId="464"/>
        </pc:sldMkLst>
        <pc:spChg chg="mod">
          <ac:chgData name="Carolyn McKinnon" userId="S::cmckinnon@sbctc.edu::0008fe88-3109-4d8d-87e6-1688b71573cb" providerId="AD" clId="Web-{0B703C23-36FB-5332-B078-BC7A03FD53B5}" dt="2026-01-20T16:46:50.031" v="326" actId="20577"/>
          <ac:spMkLst>
            <pc:docMk/>
            <pc:sldMk cId="503121155" sldId="464"/>
            <ac:spMk id="2" creationId="{95517988-9882-093A-12F0-08DA6840AE48}"/>
          </ac:spMkLst>
        </pc:spChg>
        <pc:spChg chg="mod">
          <ac:chgData name="Carolyn McKinnon" userId="S::cmckinnon@sbctc.edu::0008fe88-3109-4d8d-87e6-1688b71573cb" providerId="AD" clId="Web-{0B703C23-36FB-5332-B078-BC7A03FD53B5}" dt="2026-01-20T16:56:48.783" v="744" actId="20577"/>
          <ac:spMkLst>
            <pc:docMk/>
            <pc:sldMk cId="503121155" sldId="464"/>
            <ac:spMk id="3" creationId="{0E8432EC-5B61-300E-42C4-6F7BE28EAECC}"/>
          </ac:spMkLst>
        </pc:spChg>
      </pc:sldChg>
      <pc:sldChg chg="modSp new">
        <pc:chgData name="Carolyn McKinnon" userId="S::cmckinnon@sbctc.edu::0008fe88-3109-4d8d-87e6-1688b71573cb" providerId="AD" clId="Web-{0B703C23-36FB-5332-B078-BC7A03FD53B5}" dt="2026-01-20T16:51:20.182" v="571" actId="20577"/>
        <pc:sldMkLst>
          <pc:docMk/>
          <pc:sldMk cId="1391021712" sldId="465"/>
        </pc:sldMkLst>
        <pc:spChg chg="mod">
          <ac:chgData name="Carolyn McKinnon" userId="S::cmckinnon@sbctc.edu::0008fe88-3109-4d8d-87e6-1688b71573cb" providerId="AD" clId="Web-{0B703C23-36FB-5332-B078-BC7A03FD53B5}" dt="2026-01-20T16:50:55.353" v="566" actId="20577"/>
          <ac:spMkLst>
            <pc:docMk/>
            <pc:sldMk cId="1391021712" sldId="465"/>
            <ac:spMk id="2" creationId="{E3862A17-175E-C5EB-31A7-D5E28C326DC0}"/>
          </ac:spMkLst>
        </pc:spChg>
        <pc:spChg chg="mod">
          <ac:chgData name="Carolyn McKinnon" userId="S::cmckinnon@sbctc.edu::0008fe88-3109-4d8d-87e6-1688b71573cb" providerId="AD" clId="Web-{0B703C23-36FB-5332-B078-BC7A03FD53B5}" dt="2026-01-20T16:51:20.182" v="571" actId="20577"/>
          <ac:spMkLst>
            <pc:docMk/>
            <pc:sldMk cId="1391021712" sldId="465"/>
            <ac:spMk id="3" creationId="{5B7574C8-AB16-3ADC-51D5-206EA98DFB78}"/>
          </ac:spMkLst>
        </pc:spChg>
      </pc:sldChg>
      <pc:sldChg chg="modSp new">
        <pc:chgData name="Carolyn McKinnon" userId="S::cmckinnon@sbctc.edu::0008fe88-3109-4d8d-87e6-1688b71573cb" providerId="AD" clId="Web-{0B703C23-36FB-5332-B078-BC7A03FD53B5}" dt="2026-01-20T16:53:52.858" v="685" actId="20577"/>
        <pc:sldMkLst>
          <pc:docMk/>
          <pc:sldMk cId="2583660370" sldId="466"/>
        </pc:sldMkLst>
        <pc:spChg chg="mod">
          <ac:chgData name="Carolyn McKinnon" userId="S::cmckinnon@sbctc.edu::0008fe88-3109-4d8d-87e6-1688b71573cb" providerId="AD" clId="Web-{0B703C23-36FB-5332-B078-BC7A03FD53B5}" dt="2026-01-20T16:52:03.589" v="576" actId="20577"/>
          <ac:spMkLst>
            <pc:docMk/>
            <pc:sldMk cId="2583660370" sldId="466"/>
            <ac:spMk id="2" creationId="{298E3580-E488-7F31-CA1A-0749A290CDA2}"/>
          </ac:spMkLst>
        </pc:spChg>
        <pc:spChg chg="mod">
          <ac:chgData name="Carolyn McKinnon" userId="S::cmckinnon@sbctc.edu::0008fe88-3109-4d8d-87e6-1688b71573cb" providerId="AD" clId="Web-{0B703C23-36FB-5332-B078-BC7A03FD53B5}" dt="2026-01-20T16:53:52.858" v="685" actId="20577"/>
          <ac:spMkLst>
            <pc:docMk/>
            <pc:sldMk cId="2583660370" sldId="466"/>
            <ac:spMk id="3" creationId="{3B3893B9-1B9A-8464-C062-B25CEC132613}"/>
          </ac:spMkLst>
        </pc:spChg>
      </pc:sldChg>
    </pc:docChg>
  </pc:docChgLst>
  <pc:docChgLst>
    <pc:chgData name="Genevieve Howard" userId="S::ghoward@sbctc.edu::4ab22cc7-ab2e-4640-9d0c-62dc461fe944" providerId="AD" clId="Web-{A8403587-398F-5902-429D-6AB9AF6D4241}"/>
    <pc:docChg chg="modSld">
      <pc:chgData name="Genevieve Howard" userId="S::ghoward@sbctc.edu::4ab22cc7-ab2e-4640-9d0c-62dc461fe944" providerId="AD" clId="Web-{A8403587-398F-5902-429D-6AB9AF6D4241}" dt="2026-01-13T00:30:44.541" v="774" actId="20577"/>
      <pc:docMkLst>
        <pc:docMk/>
      </pc:docMkLst>
      <pc:sldChg chg="modSp">
        <pc:chgData name="Genevieve Howard" userId="S::ghoward@sbctc.edu::4ab22cc7-ab2e-4640-9d0c-62dc461fe944" providerId="AD" clId="Web-{A8403587-398F-5902-429D-6AB9AF6D4241}" dt="2026-01-13T00:23:19.238" v="542" actId="20577"/>
        <pc:sldMkLst>
          <pc:docMk/>
          <pc:sldMk cId="3518913080" sldId="384"/>
        </pc:sldMkLst>
        <pc:spChg chg="mod">
          <ac:chgData name="Genevieve Howard" userId="S::ghoward@sbctc.edu::4ab22cc7-ab2e-4640-9d0c-62dc461fe944" providerId="AD" clId="Web-{A8403587-398F-5902-429D-6AB9AF6D4241}" dt="2026-01-13T00:23:19.238" v="542" actId="20577"/>
          <ac:spMkLst>
            <pc:docMk/>
            <pc:sldMk cId="3518913080" sldId="384"/>
            <ac:spMk id="6" creationId="{D32BE89A-1B2D-0C4A-B762-CCB4E89F7D28}"/>
          </ac:spMkLst>
        </pc:spChg>
      </pc:sldChg>
      <pc:sldChg chg="modSp">
        <pc:chgData name="Genevieve Howard" userId="S::ghoward@sbctc.edu::4ab22cc7-ab2e-4640-9d0c-62dc461fe944" providerId="AD" clId="Web-{A8403587-398F-5902-429D-6AB9AF6D4241}" dt="2026-01-13T00:09:56.437" v="348" actId="20577"/>
        <pc:sldMkLst>
          <pc:docMk/>
          <pc:sldMk cId="2335274557" sldId="454"/>
        </pc:sldMkLst>
        <pc:spChg chg="mod">
          <ac:chgData name="Genevieve Howard" userId="S::ghoward@sbctc.edu::4ab22cc7-ab2e-4640-9d0c-62dc461fe944" providerId="AD" clId="Web-{A8403587-398F-5902-429D-6AB9AF6D4241}" dt="2026-01-13T00:09:56.437" v="348" actId="20577"/>
          <ac:spMkLst>
            <pc:docMk/>
            <pc:sldMk cId="2335274557" sldId="454"/>
            <ac:spMk id="6" creationId="{D32BE89A-1B2D-0C4A-B762-CCB4E89F7D28}"/>
          </ac:spMkLst>
        </pc:spChg>
      </pc:sldChg>
      <pc:sldChg chg="modSp">
        <pc:chgData name="Genevieve Howard" userId="S::ghoward@sbctc.edu::4ab22cc7-ab2e-4640-9d0c-62dc461fe944" providerId="AD" clId="Web-{A8403587-398F-5902-429D-6AB9AF6D4241}" dt="2026-01-13T00:30:44.541" v="774" actId="20577"/>
        <pc:sldMkLst>
          <pc:docMk/>
          <pc:sldMk cId="846250818" sldId="462"/>
        </pc:sldMkLst>
        <pc:spChg chg="mod">
          <ac:chgData name="Genevieve Howard" userId="S::ghoward@sbctc.edu::4ab22cc7-ab2e-4640-9d0c-62dc461fe944" providerId="AD" clId="Web-{A8403587-398F-5902-429D-6AB9AF6D4241}" dt="2026-01-13T00:30:44.541" v="774" actId="20577"/>
          <ac:spMkLst>
            <pc:docMk/>
            <pc:sldMk cId="846250818" sldId="462"/>
            <ac:spMk id="6" creationId="{7A308A61-3202-251B-8340-9874653E8FEE}"/>
          </ac:spMkLst>
        </pc:spChg>
      </pc:sldChg>
    </pc:docChg>
  </pc:docChgLst>
  <pc:docChgLst>
    <pc:chgData name="Guest User" userId="S::urn:spo:tenantanon#39583837-6594-451c-968f-86fea033a54a::" providerId="AD" clId="Web-{210DB142-DB3E-D646-9901-F429794899B8}"/>
    <pc:docChg chg="modSld">
      <pc:chgData name="Guest User" userId="S::urn:spo:tenantanon#39583837-6594-451c-968f-86fea033a54a::" providerId="AD" clId="Web-{210DB142-DB3E-D646-9901-F429794899B8}" dt="2026-01-12T16:43:40.086" v="196" actId="20577"/>
      <pc:docMkLst>
        <pc:docMk/>
      </pc:docMkLst>
      <pc:sldChg chg="modSp">
        <pc:chgData name="Guest User" userId="S::urn:spo:tenantanon#39583837-6594-451c-968f-86fea033a54a::" providerId="AD" clId="Web-{210DB142-DB3E-D646-9901-F429794899B8}" dt="2026-01-12T16:40:17.425" v="41" actId="20577"/>
        <pc:sldMkLst>
          <pc:docMk/>
          <pc:sldMk cId="3383783204" sldId="370"/>
        </pc:sldMkLst>
        <pc:spChg chg="mod">
          <ac:chgData name="Guest User" userId="S::urn:spo:tenantanon#39583837-6594-451c-968f-86fea033a54a::" providerId="AD" clId="Web-{210DB142-DB3E-D646-9901-F429794899B8}" dt="2026-01-12T16:40:17.425" v="41" actId="20577"/>
          <ac:spMkLst>
            <pc:docMk/>
            <pc:sldMk cId="3383783204" sldId="370"/>
            <ac:spMk id="3" creationId="{00000000-0000-0000-0000-000000000000}"/>
          </ac:spMkLst>
        </pc:spChg>
      </pc:sldChg>
      <pc:sldChg chg="modSp">
        <pc:chgData name="Guest User" userId="S::urn:spo:tenantanon#39583837-6594-451c-968f-86fea033a54a::" providerId="AD" clId="Web-{210DB142-DB3E-D646-9901-F429794899B8}" dt="2026-01-12T16:43:40.086" v="196" actId="20577"/>
        <pc:sldMkLst>
          <pc:docMk/>
          <pc:sldMk cId="3691116364" sldId="458"/>
        </pc:sldMkLst>
        <pc:spChg chg="mod">
          <ac:chgData name="Guest User" userId="S::urn:spo:tenantanon#39583837-6594-451c-968f-86fea033a54a::" providerId="AD" clId="Web-{210DB142-DB3E-D646-9901-F429794899B8}" dt="2026-01-12T16:43:40.086" v="196" actId="20577"/>
          <ac:spMkLst>
            <pc:docMk/>
            <pc:sldMk cId="3691116364" sldId="458"/>
            <ac:spMk id="3" creationId="{D5881EFA-4D0B-F94A-3B4D-1B662CED34B2}"/>
          </ac:spMkLst>
        </pc:spChg>
      </pc:sldChg>
    </pc:docChg>
  </pc:docChgLst>
  <pc:docChgLst>
    <pc:chgData name="Kimberly Ingram" userId="S::kingram@sbctc.edu::f52c1617-9f2c-4a08-9f9e-3a7d4abb7177" providerId="AD" clId="Web-{FE21051B-0377-FBFF-088E-2D44D78AFB2E}"/>
    <pc:docChg chg="modSld">
      <pc:chgData name="Kimberly Ingram" userId="S::kingram@sbctc.edu::f52c1617-9f2c-4a08-9f9e-3a7d4abb7177" providerId="AD" clId="Web-{FE21051B-0377-FBFF-088E-2D44D78AFB2E}" dt="2026-01-06T19:22:16.136" v="69" actId="20577"/>
      <pc:docMkLst>
        <pc:docMk/>
      </pc:docMkLst>
      <pc:sldChg chg="modSp">
        <pc:chgData name="Kimberly Ingram" userId="S::kingram@sbctc.edu::f52c1617-9f2c-4a08-9f9e-3a7d4abb7177" providerId="AD" clId="Web-{FE21051B-0377-FBFF-088E-2D44D78AFB2E}" dt="2026-01-06T19:22:16.136" v="69" actId="20577"/>
        <pc:sldMkLst>
          <pc:docMk/>
          <pc:sldMk cId="1701068401" sldId="390"/>
        </pc:sldMkLst>
        <pc:spChg chg="mod">
          <ac:chgData name="Kimberly Ingram" userId="S::kingram@sbctc.edu::f52c1617-9f2c-4a08-9f9e-3a7d4abb7177" providerId="AD" clId="Web-{FE21051B-0377-FBFF-088E-2D44D78AFB2E}" dt="2026-01-06T19:22:16.136" v="69" actId="20577"/>
          <ac:spMkLst>
            <pc:docMk/>
            <pc:sldMk cId="1701068401" sldId="390"/>
            <ac:spMk id="6" creationId="{D32BE89A-1B2D-0C4A-B762-CCB4E89F7D28}"/>
          </ac:spMkLst>
        </pc:spChg>
      </pc:sldChg>
    </pc:docChg>
  </pc:docChgLst>
  <pc:docChgLst>
    <pc:chgData name="Guest User" userId="S::urn:spo:tenantanon#39583837-6594-451c-968f-86fea033a54a::" providerId="AD" clId="Web-{31405133-6CEB-A3B9-ACD5-7FCCE11896B8}"/>
    <pc:docChg chg="modSld">
      <pc:chgData name="Guest User" userId="S::urn:spo:tenantanon#39583837-6594-451c-968f-86fea033a54a::" providerId="AD" clId="Web-{31405133-6CEB-A3B9-ACD5-7FCCE11896B8}" dt="2026-01-16T21:25:40.301" v="423" actId="1076"/>
      <pc:docMkLst>
        <pc:docMk/>
      </pc:docMkLst>
      <pc:sldChg chg="modSp">
        <pc:chgData name="Guest User" userId="S::urn:spo:tenantanon#39583837-6594-451c-968f-86fea033a54a::" providerId="AD" clId="Web-{31405133-6CEB-A3B9-ACD5-7FCCE11896B8}" dt="2026-01-16T21:25:40.301" v="423" actId="1076"/>
        <pc:sldMkLst>
          <pc:docMk/>
          <pc:sldMk cId="1218271684" sldId="406"/>
        </pc:sldMkLst>
        <pc:spChg chg="mod">
          <ac:chgData name="Guest User" userId="S::urn:spo:tenantanon#39583837-6594-451c-968f-86fea033a54a::" providerId="AD" clId="Web-{31405133-6CEB-A3B9-ACD5-7FCCE11896B8}" dt="2026-01-16T21:25:40.301" v="423" actId="1076"/>
          <ac:spMkLst>
            <pc:docMk/>
            <pc:sldMk cId="1218271684" sldId="406"/>
            <ac:spMk id="5" creationId="{2D35F0E4-30E2-3655-F0DD-2B0E9166E0B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7DA7D8E9-3331-4291-9F17-3FF41B935400}" type="datetimeFigureOut">
              <a:rPr lang="en-US" smtClean="0"/>
              <a:t>1/20/2026</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4D60C177-458E-4ECB-97EC-7EDCBA19DAB6}" type="slidenum">
              <a:rPr lang="en-US" smtClean="0"/>
              <a:t>‹#›</a:t>
            </a:fld>
            <a:endParaRPr lang="en-US"/>
          </a:p>
        </p:txBody>
      </p:sp>
    </p:spTree>
    <p:extLst>
      <p:ext uri="{BB962C8B-B14F-4D97-AF65-F5344CB8AC3E}">
        <p14:creationId xmlns:p14="http://schemas.microsoft.com/office/powerpoint/2010/main" val="260993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5A6DBB64-96D6-42B0-8680-D8E44BBF474E}" type="datetimeFigureOut">
              <a:rPr lang="en-US" smtClean="0"/>
              <a:t>1/20/2026</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87384A02-D147-49A8-A06D-A5C08FF69055}" type="slidenum">
              <a:rPr lang="en-US" smtClean="0"/>
              <a:t>‹#›</a:t>
            </a:fld>
            <a:endParaRPr lang="en-US"/>
          </a:p>
        </p:txBody>
      </p:sp>
    </p:spTree>
    <p:extLst>
      <p:ext uri="{BB962C8B-B14F-4D97-AF65-F5344CB8AC3E}">
        <p14:creationId xmlns:p14="http://schemas.microsoft.com/office/powerpoint/2010/main" val="15346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mailto:dknight@sbctc.edu"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84A02-D147-49A8-A06D-A5C08FF69055}" type="slidenum">
              <a:rPr lang="en-US" smtClean="0"/>
              <a:t>1</a:t>
            </a:fld>
            <a:endParaRPr lang="en-US"/>
          </a:p>
        </p:txBody>
      </p:sp>
    </p:spTree>
    <p:extLst>
      <p:ext uri="{BB962C8B-B14F-4D97-AF65-F5344CB8AC3E}">
        <p14:creationId xmlns:p14="http://schemas.microsoft.com/office/powerpoint/2010/main" val="41628649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Notice of important dates</a:t>
            </a:r>
          </a:p>
          <a:p>
            <a:r>
              <a:rPr lang="en-US">
                <a:ea typeface="Calibri"/>
                <a:cs typeface="Calibri"/>
              </a:rPr>
              <a:t>Welcome to our last two colleges to come onto SSEH! Bates and South Seattle are running planning grants this year and will beginning FY26 with full SSEH programs. </a:t>
            </a:r>
          </a:p>
          <a:p>
            <a:r>
              <a:rPr lang="en-US">
                <a:ea typeface="Calibri"/>
                <a:cs typeface="Calibri"/>
              </a:rPr>
              <a:t>Welcome to Shoreline, Spokane Falls, and </a:t>
            </a:r>
            <a:r>
              <a:rPr lang="en-US" err="1">
                <a:ea typeface="Calibri"/>
                <a:cs typeface="Calibri"/>
              </a:rPr>
              <a:t>Wentachee</a:t>
            </a:r>
            <a:r>
              <a:rPr lang="en-US">
                <a:ea typeface="Calibri"/>
                <a:cs typeface="Calibri"/>
              </a:rPr>
              <a:t> Valley to SEAG. These three colleges are running planning grants this year and will beginning FY26 with full SEAG programs. </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21</a:t>
            </a:fld>
            <a:endParaRPr lang="en-US"/>
          </a:p>
        </p:txBody>
      </p:sp>
    </p:spTree>
    <p:extLst>
      <p:ext uri="{BB962C8B-B14F-4D97-AF65-F5344CB8AC3E}">
        <p14:creationId xmlns:p14="http://schemas.microsoft.com/office/powerpoint/2010/main" val="42069389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Survey release is going to be delayed. Fiscal is working through quarterly invoice approvals – if you have had your invoice returned, we has that you pretty please get that turned back in asap. </a:t>
            </a:r>
          </a:p>
          <a:p>
            <a:endParaRPr lang="en-US">
              <a:ea typeface="Calibri"/>
              <a:cs typeface="Calibri"/>
            </a:endParaRPr>
          </a:p>
          <a:p>
            <a:r>
              <a:rPr lang="en-US">
                <a:ea typeface="Calibri"/>
                <a:cs typeface="Calibri"/>
              </a:rPr>
              <a:t>Our team will follow up with colleges early next week with an updated survey time line. We are sorry for this inconvenience. </a:t>
            </a:r>
          </a:p>
          <a:p>
            <a:endParaRPr lang="en-US">
              <a:ea typeface="Calibri"/>
              <a:cs typeface="Calibri"/>
            </a:endParaRPr>
          </a:p>
          <a:p>
            <a:r>
              <a:rPr lang="en-US">
                <a:ea typeface="Calibri"/>
                <a:cs typeface="Calibri"/>
              </a:rPr>
              <a:t>First quarter billing  - SSP team brought together a few colleges to discuss queries in use, better understand how colleges are developing their invoices, and make recommendations. Our next steps are working with our </a:t>
            </a:r>
            <a:r>
              <a:rPr lang="en-US" err="1">
                <a:ea typeface="Calibri"/>
                <a:cs typeface="Calibri"/>
              </a:rPr>
              <a:t>ctcLink</a:t>
            </a:r>
            <a:r>
              <a:rPr lang="en-US">
                <a:ea typeface="Calibri"/>
                <a:cs typeface="Calibri"/>
              </a:rPr>
              <a:t> colleagues on BFET specific queries for colleges to utilize. </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22</a:t>
            </a:fld>
            <a:endParaRPr lang="en-US"/>
          </a:p>
        </p:txBody>
      </p:sp>
    </p:spTree>
    <p:extLst>
      <p:ext uri="{BB962C8B-B14F-4D97-AF65-F5344CB8AC3E}">
        <p14:creationId xmlns:p14="http://schemas.microsoft.com/office/powerpoint/2010/main" val="4278494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Reminder that with the survey, we will be sending out mid-year expenditure data to colleges that look at where their expenditures and make recommendations (if necessary) for consideration of funding returns. </a:t>
            </a:r>
          </a:p>
          <a:p>
            <a:endParaRPr lang="en-US">
              <a:ea typeface="Calibri"/>
              <a:cs typeface="Calibri"/>
            </a:endParaRPr>
          </a:p>
          <a:p>
            <a:r>
              <a:rPr lang="en-US">
                <a:ea typeface="Calibri"/>
                <a:cs typeface="Calibri"/>
              </a:rPr>
              <a:t>We have seen increases in enrollment with expansion of allowable programs. This is great! We also want to provide opportunities for colleges to build, implement, and/or scale their WFWS programs. Please reach out and let us know how we can help. Colleges tend to be conservative in their requests. This approach doesn't help us see the true need. We cannot guarantee any funding but for colleges who are looking to do more in WFWS, we want to support you. </a:t>
            </a:r>
          </a:p>
        </p:txBody>
      </p:sp>
      <p:sp>
        <p:nvSpPr>
          <p:cNvPr id="4" name="Slide Number Placeholder 3"/>
          <p:cNvSpPr>
            <a:spLocks noGrp="1"/>
          </p:cNvSpPr>
          <p:nvPr>
            <p:ph type="sldNum" sz="quarter" idx="5"/>
          </p:nvPr>
        </p:nvSpPr>
        <p:spPr/>
        <p:txBody>
          <a:bodyPr/>
          <a:lstStyle/>
          <a:p>
            <a:fld id="{87384A02-D147-49A8-A06D-A5C08FF69055}" type="slidenum">
              <a:rPr lang="en-US" smtClean="0"/>
              <a:t>23</a:t>
            </a:fld>
            <a:endParaRPr lang="en-US"/>
          </a:p>
        </p:txBody>
      </p:sp>
    </p:spTree>
    <p:extLst>
      <p:ext uri="{BB962C8B-B14F-4D97-AF65-F5344CB8AC3E}">
        <p14:creationId xmlns:p14="http://schemas.microsoft.com/office/powerpoint/2010/main" val="3720576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Survey is in development and we are working on readying for release. You can expect mid-</a:t>
            </a:r>
            <a:r>
              <a:rPr lang="en-US" err="1">
                <a:ea typeface="Calibri"/>
                <a:cs typeface="Calibri"/>
              </a:rPr>
              <a:t>feb.</a:t>
            </a:r>
            <a:r>
              <a:rPr lang="en-US">
                <a:ea typeface="Calibri"/>
                <a:cs typeface="Calibri"/>
              </a:rPr>
              <a:t> </a:t>
            </a:r>
          </a:p>
          <a:p>
            <a:endParaRPr lang="en-US">
              <a:ea typeface="Calibri"/>
              <a:cs typeface="Calibri"/>
            </a:endParaRPr>
          </a:p>
          <a:p>
            <a:r>
              <a:rPr lang="en-US">
                <a:ea typeface="Calibri"/>
                <a:cs typeface="Calibri"/>
              </a:rPr>
              <a:t>Thank you to colleges for working with SSP team to cleanup the approved inventory. Once our team has made all the updates provided by the colleges, we will be working on cleaning up the health care inventory and readying that to be merged with general OG inventory. The goal is to have 1 inventory that is up-to-date, and tracks approvals. </a:t>
            </a:r>
          </a:p>
          <a:p>
            <a:endParaRPr lang="en-US">
              <a:ea typeface="Calibri"/>
              <a:cs typeface="Calibri"/>
            </a:endParaRPr>
          </a:p>
          <a:p>
            <a:r>
              <a:rPr lang="en-US">
                <a:ea typeface="Calibri"/>
                <a:cs typeface="Calibri"/>
              </a:rPr>
              <a:t>We know that years ago, OG providers used to receive data on their OG program. We are working with research staff to understand what data is being collected on OG and how we can build processes to access, analyze, and share the data with Colleges again. Our goal is to begin the next program year with college data. </a:t>
            </a:r>
          </a:p>
        </p:txBody>
      </p:sp>
      <p:sp>
        <p:nvSpPr>
          <p:cNvPr id="4" name="Slide Number Placeholder 3"/>
          <p:cNvSpPr>
            <a:spLocks noGrp="1"/>
          </p:cNvSpPr>
          <p:nvPr>
            <p:ph type="sldNum" sz="quarter" idx="5"/>
          </p:nvPr>
        </p:nvSpPr>
        <p:spPr/>
        <p:txBody>
          <a:bodyPr/>
          <a:lstStyle/>
          <a:p>
            <a:fld id="{87384A02-D147-49A8-A06D-A5C08FF69055}" type="slidenum">
              <a:rPr lang="en-US" smtClean="0"/>
              <a:t>24</a:t>
            </a:fld>
            <a:endParaRPr lang="en-US"/>
          </a:p>
        </p:txBody>
      </p:sp>
    </p:spTree>
    <p:extLst>
      <p:ext uri="{BB962C8B-B14F-4D97-AF65-F5344CB8AC3E}">
        <p14:creationId xmlns:p14="http://schemas.microsoft.com/office/powerpoint/2010/main" val="24517746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Benefits Navigators will begin reporting on the navigation data this June in </a:t>
            </a:r>
            <a:r>
              <a:rPr lang="en-US" err="1">
                <a:ea typeface="Calibri"/>
                <a:cs typeface="Calibri"/>
              </a:rPr>
              <a:t>preperation</a:t>
            </a:r>
            <a:r>
              <a:rPr lang="en-US">
                <a:ea typeface="Calibri"/>
                <a:cs typeface="Calibri"/>
              </a:rPr>
              <a:t> for the legislative report due 12/25</a:t>
            </a:r>
          </a:p>
          <a:p>
            <a:endParaRPr lang="en-US">
              <a:ea typeface="Calibri"/>
              <a:cs typeface="Calibri"/>
            </a:endParaRPr>
          </a:p>
          <a:p>
            <a:r>
              <a:rPr lang="en-US">
                <a:ea typeface="Calibri"/>
                <a:cs typeface="Calibri"/>
              </a:rPr>
              <a:t>Participating Colleges in the Benefits promotion pilot are starting to launch their targeted efforts to conduct outreach to low-income students</a:t>
            </a:r>
          </a:p>
          <a:p>
            <a:r>
              <a:rPr lang="en-US">
                <a:ea typeface="Calibri"/>
                <a:cs typeface="Calibri"/>
              </a:rPr>
              <a:t>Winter learning community is 2/25, where we will have the opportunity for practice exchange</a:t>
            </a:r>
          </a:p>
          <a:p>
            <a:endParaRPr lang="en-US">
              <a:ea typeface="Calibri"/>
              <a:cs typeface="Calibri"/>
            </a:endParaRPr>
          </a:p>
          <a:p>
            <a:r>
              <a:rPr lang="en-US"/>
              <a:t>SBCTC research has offered to assist any college that needs support in matching student list data with contact information.  </a:t>
            </a:r>
            <a:r>
              <a:rPr lang="en-US" b="1"/>
              <a:t>You can reach Diana at </a:t>
            </a:r>
            <a:r>
              <a:rPr lang="en-US" b="1" u="sng">
                <a:hlinkClick r:id="rId3"/>
              </a:rPr>
              <a:t>dknight@sbctc.edu</a:t>
            </a:r>
            <a:r>
              <a:rPr lang="en-US" b="1"/>
              <a:t>.</a:t>
            </a:r>
            <a:r>
              <a:rPr lang="en-US"/>
              <a:t> </a:t>
            </a:r>
            <a:endParaRPr lang="en-US">
              <a:ea typeface="Calibri"/>
              <a:cs typeface="Calibri"/>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25</a:t>
            </a:fld>
            <a:endParaRPr lang="en-US"/>
          </a:p>
        </p:txBody>
      </p:sp>
    </p:spTree>
    <p:extLst>
      <p:ext uri="{BB962C8B-B14F-4D97-AF65-F5344CB8AC3E}">
        <p14:creationId xmlns:p14="http://schemas.microsoft.com/office/powerpoint/2010/main" val="3797910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Washington is one of the few states that has sought to understand the prevalence of basic needs insecurity among postsecondary students through statewide surveying </a:t>
            </a:r>
          </a:p>
          <a:p>
            <a:br>
              <a:rPr lang="en-US"/>
            </a:br>
            <a:endParaRPr lang="en-US"/>
          </a:p>
          <a:p>
            <a:r>
              <a:rPr lang="en-US"/>
              <a:t>Many of you may be aware that in the fall of 2022, 39 CTCs and Universities in WA state participated in the administration of a Basic Needs survey. We have ran the survey again in Fall of 2024 and had 45 institutions participate! There was a 25% increase in response rate from 2022! You can also see on the slide the sector response percentages of the over 11,000 respondents.</a:t>
            </a:r>
            <a:endParaRPr lang="en-US">
              <a:ea typeface="Calibri"/>
              <a:cs typeface="Calibri"/>
            </a:endParaRPr>
          </a:p>
          <a:p>
            <a:br>
              <a:rPr lang="en-US">
                <a:cs typeface="+mn-lt"/>
              </a:rPr>
            </a:br>
            <a:r>
              <a:rPr lang="en-US"/>
              <a:t>Looking at the comparison of the 2022 and 2024, you can see the challenge - WA students have reported high levels of high levels of food insecurity and housing insecurity and homelessness, as well as struggles accessing other basic needs like healthcare and childcare.  We know that from a 2022 and preliminary data from the recently administered 2024 basic needs survey is that findings were similar between 2 year and 4 year institutions and basic needs insecurities have continued to rise. </a:t>
            </a:r>
            <a:endParaRPr lang="en-US">
              <a:ea typeface="Calibri" panose="020F0502020204030204"/>
              <a:cs typeface="Calibri" panose="020F0502020204030204"/>
            </a:endParaRPr>
          </a:p>
          <a:p>
            <a:endParaRPr lang="en-US"/>
          </a:p>
          <a:p>
            <a:r>
              <a:rPr lang="en-US"/>
              <a:t>What this shows is what was once considered a pandemic issue, is indeed not a pandemic issue. The full report should be available early next week. Additionally, the SBCTC will be sharing out college specific data with each college. </a:t>
            </a:r>
            <a:endParaRPr lang="en-US">
              <a:ea typeface="Calibri"/>
              <a:cs typeface="Calibri"/>
            </a:endParaRPr>
          </a:p>
          <a:p>
            <a:endParaRPr lang="en-US">
              <a:ea typeface="Calibri"/>
              <a:cs typeface="Calibri"/>
            </a:endParaRPr>
          </a:p>
          <a:p>
            <a:r>
              <a:rPr lang="en-US">
                <a:ea typeface="Calibri"/>
                <a:cs typeface="Calibri"/>
              </a:rPr>
              <a:t>I want to also share that the SBCT is administering a </a:t>
            </a:r>
            <a:r>
              <a:rPr lang="en-US" err="1">
                <a:ea typeface="Calibri"/>
                <a:cs typeface="Calibri"/>
              </a:rPr>
              <a:t>BEdA</a:t>
            </a:r>
            <a:r>
              <a:rPr lang="en-US">
                <a:ea typeface="Calibri"/>
                <a:cs typeface="Calibri"/>
              </a:rPr>
              <a:t> basic needs survey this went out this week. This is the first ever survey of its kind to this population of students. We are excited to look at the data and provide a report later in 2025. </a:t>
            </a:r>
          </a:p>
          <a:p>
            <a:br>
              <a:rPr lang="en-US"/>
            </a:br>
            <a:endParaRPr lang="en-US"/>
          </a:p>
        </p:txBody>
      </p:sp>
      <p:sp>
        <p:nvSpPr>
          <p:cNvPr id="4" name="Slide Number Placeholder 3"/>
          <p:cNvSpPr>
            <a:spLocks noGrp="1"/>
          </p:cNvSpPr>
          <p:nvPr>
            <p:ph type="sldNum" sz="quarter" idx="5"/>
          </p:nvPr>
        </p:nvSpPr>
        <p:spPr/>
        <p:txBody>
          <a:bodyPr/>
          <a:lstStyle/>
          <a:p>
            <a:fld id="{87384A02-D147-49A8-A06D-A5C08FF69055}" type="slidenum">
              <a:rPr lang="en-US" smtClean="0"/>
              <a:t>26</a:t>
            </a:fld>
            <a:endParaRPr lang="en-US"/>
          </a:p>
        </p:txBody>
      </p:sp>
    </p:spTree>
    <p:extLst>
      <p:ext uri="{BB962C8B-B14F-4D97-AF65-F5344CB8AC3E}">
        <p14:creationId xmlns:p14="http://schemas.microsoft.com/office/powerpoint/2010/main" val="1530853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84A02-D147-49A8-A06D-A5C08FF69055}" type="slidenum">
              <a:rPr lang="en-US" smtClean="0"/>
              <a:t>2</a:t>
            </a:fld>
            <a:endParaRPr lang="en-US"/>
          </a:p>
        </p:txBody>
      </p:sp>
    </p:spTree>
    <p:extLst>
      <p:ext uri="{BB962C8B-B14F-4D97-AF65-F5344CB8AC3E}">
        <p14:creationId xmlns:p14="http://schemas.microsoft.com/office/powerpoint/2010/main" val="510272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84A02-D147-49A8-A06D-A5C08FF69055}" type="slidenum">
              <a:rPr lang="en-US" smtClean="0"/>
              <a:t>3</a:t>
            </a:fld>
            <a:endParaRPr lang="en-US"/>
          </a:p>
        </p:txBody>
      </p:sp>
    </p:spTree>
    <p:extLst>
      <p:ext uri="{BB962C8B-B14F-4D97-AF65-F5344CB8AC3E}">
        <p14:creationId xmlns:p14="http://schemas.microsoft.com/office/powerpoint/2010/main" val="3441069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7384A02-D147-49A8-A06D-A5C08FF69055}" type="slidenum">
              <a:rPr lang="en-US" smtClean="0"/>
              <a:t>12</a:t>
            </a:fld>
            <a:endParaRPr lang="en-US"/>
          </a:p>
        </p:txBody>
      </p:sp>
    </p:spTree>
    <p:extLst>
      <p:ext uri="{BB962C8B-B14F-4D97-AF65-F5344CB8AC3E}">
        <p14:creationId xmlns:p14="http://schemas.microsoft.com/office/powerpoint/2010/main" val="1761084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9EAD4-F436-18E1-7777-CC3936C0D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1C96F9-E740-73CE-4607-C3A41C7536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710103-252D-0E82-3A44-3F6F97AD1C4E}"/>
              </a:ext>
            </a:extLst>
          </p:cNvPr>
          <p:cNvSpPr>
            <a:spLocks noGrp="1"/>
          </p:cNvSpPr>
          <p:nvPr>
            <p:ph type="body" idx="1"/>
          </p:nvPr>
        </p:nvSpPr>
        <p:spPr/>
        <p:txBody>
          <a:bodyPr/>
          <a:lstStyle/>
          <a:p>
            <a:endParaRPr lang="en-US" sz="1200" b="0" i="0" u="none" strike="noStrike"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33468F4-EA13-5C33-D8F5-8BF4FDDD2C37}"/>
              </a:ext>
            </a:extLst>
          </p:cNvPr>
          <p:cNvSpPr>
            <a:spLocks noGrp="1"/>
          </p:cNvSpPr>
          <p:nvPr>
            <p:ph type="sldNum" sz="quarter" idx="10"/>
          </p:nvPr>
        </p:nvSpPr>
        <p:spPr/>
        <p:txBody>
          <a:bodyPr/>
          <a:lstStyle/>
          <a:p>
            <a:fld id="{87384A02-D147-49A8-A06D-A5C08FF69055}" type="slidenum">
              <a:rPr lang="en-US" smtClean="0"/>
              <a:t>13</a:t>
            </a:fld>
            <a:endParaRPr lang="en-US"/>
          </a:p>
        </p:txBody>
      </p:sp>
    </p:spTree>
    <p:extLst>
      <p:ext uri="{BB962C8B-B14F-4D97-AF65-F5344CB8AC3E}">
        <p14:creationId xmlns:p14="http://schemas.microsoft.com/office/powerpoint/2010/main" val="36214616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16263-C0D6-88F9-81DF-06D70FEBC7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C51250-646F-0986-96A9-30067C4930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6BD866-1FEA-DE2E-AC43-F757CF74DCA0}"/>
              </a:ext>
            </a:extLst>
          </p:cNvPr>
          <p:cNvSpPr>
            <a:spLocks noGrp="1"/>
          </p:cNvSpPr>
          <p:nvPr>
            <p:ph type="body" idx="1"/>
          </p:nvPr>
        </p:nvSpPr>
        <p:spPr/>
        <p:txBody>
          <a:bodyPr/>
          <a:lstStyle/>
          <a:p>
            <a:endParaRPr lang="en-US" sz="1200" b="0" i="0" u="none" strike="noStrike"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83C468E-B335-D62C-D7DC-A4A842004D79}"/>
              </a:ext>
            </a:extLst>
          </p:cNvPr>
          <p:cNvSpPr>
            <a:spLocks noGrp="1"/>
          </p:cNvSpPr>
          <p:nvPr>
            <p:ph type="sldNum" sz="quarter" idx="10"/>
          </p:nvPr>
        </p:nvSpPr>
        <p:spPr/>
        <p:txBody>
          <a:bodyPr/>
          <a:lstStyle/>
          <a:p>
            <a:fld id="{87384A02-D147-49A8-A06D-A5C08FF69055}" type="slidenum">
              <a:rPr lang="en-US" smtClean="0"/>
              <a:t>14</a:t>
            </a:fld>
            <a:endParaRPr lang="en-US"/>
          </a:p>
        </p:txBody>
      </p:sp>
    </p:spTree>
    <p:extLst>
      <p:ext uri="{BB962C8B-B14F-4D97-AF65-F5344CB8AC3E}">
        <p14:creationId xmlns:p14="http://schemas.microsoft.com/office/powerpoint/2010/main" val="2172538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20C9D-BEA8-69EA-0D54-9614FE4EEB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F39818-1324-89AC-9B9D-F051E1FDBB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A1CD00-9990-6037-DD6C-979787F841B0}"/>
              </a:ext>
            </a:extLst>
          </p:cNvPr>
          <p:cNvSpPr>
            <a:spLocks noGrp="1"/>
          </p:cNvSpPr>
          <p:nvPr>
            <p:ph type="body" idx="1"/>
          </p:nvPr>
        </p:nvSpPr>
        <p:spPr/>
        <p:txBody>
          <a:bodyPr/>
          <a:lstStyle/>
          <a:p>
            <a:endParaRPr lang="en-US" sz="1200" b="0" i="0" u="none" strike="noStrike"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3CA4581-BBB8-FA06-0BB8-97A627222CC6}"/>
              </a:ext>
            </a:extLst>
          </p:cNvPr>
          <p:cNvSpPr>
            <a:spLocks noGrp="1"/>
          </p:cNvSpPr>
          <p:nvPr>
            <p:ph type="sldNum" sz="quarter" idx="10"/>
          </p:nvPr>
        </p:nvSpPr>
        <p:spPr/>
        <p:txBody>
          <a:bodyPr/>
          <a:lstStyle/>
          <a:p>
            <a:fld id="{87384A02-D147-49A8-A06D-A5C08FF69055}" type="slidenum">
              <a:rPr lang="en-US" smtClean="0"/>
              <a:t>15</a:t>
            </a:fld>
            <a:endParaRPr lang="en-US"/>
          </a:p>
        </p:txBody>
      </p:sp>
    </p:spTree>
    <p:extLst>
      <p:ext uri="{BB962C8B-B14F-4D97-AF65-F5344CB8AC3E}">
        <p14:creationId xmlns:p14="http://schemas.microsoft.com/office/powerpoint/2010/main" val="4016490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D850B-3006-FFCF-43AA-FA149AAD21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2C28D6-9004-0E41-5335-C6BC5DC506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F3758C-7308-EB76-A75C-6D31CBF07666}"/>
              </a:ext>
            </a:extLst>
          </p:cNvPr>
          <p:cNvSpPr>
            <a:spLocks noGrp="1"/>
          </p:cNvSpPr>
          <p:nvPr>
            <p:ph type="body" idx="1"/>
          </p:nvPr>
        </p:nvSpPr>
        <p:spPr/>
        <p:txBody>
          <a:bodyPr/>
          <a:lstStyle/>
          <a:p>
            <a:endParaRPr lang="en-US" sz="1200" b="0" i="0" u="none" strike="noStrike"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F3ECC4A-7EDB-E804-0C01-103B1030AE73}"/>
              </a:ext>
            </a:extLst>
          </p:cNvPr>
          <p:cNvSpPr>
            <a:spLocks noGrp="1"/>
          </p:cNvSpPr>
          <p:nvPr>
            <p:ph type="sldNum" sz="quarter" idx="10"/>
          </p:nvPr>
        </p:nvSpPr>
        <p:spPr/>
        <p:txBody>
          <a:bodyPr/>
          <a:lstStyle/>
          <a:p>
            <a:fld id="{87384A02-D147-49A8-A06D-A5C08FF69055}" type="slidenum">
              <a:rPr lang="en-US" smtClean="0"/>
              <a:t>16</a:t>
            </a:fld>
            <a:endParaRPr lang="en-US"/>
          </a:p>
        </p:txBody>
      </p:sp>
    </p:spTree>
    <p:extLst>
      <p:ext uri="{BB962C8B-B14F-4D97-AF65-F5344CB8AC3E}">
        <p14:creationId xmlns:p14="http://schemas.microsoft.com/office/powerpoint/2010/main" val="3418081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9DEBB-CA57-1F56-B144-41B097E74B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A1A313-D32F-C965-2EDE-5D9A84CC35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5F0D54-C342-DEC8-49E4-0E295E37821A}"/>
              </a:ext>
            </a:extLst>
          </p:cNvPr>
          <p:cNvSpPr>
            <a:spLocks noGrp="1"/>
          </p:cNvSpPr>
          <p:nvPr>
            <p:ph type="body" idx="1"/>
          </p:nvPr>
        </p:nvSpPr>
        <p:spPr/>
        <p:txBody>
          <a:bodyPr/>
          <a:lstStyle/>
          <a:p>
            <a:endParaRPr lang="en-US" sz="1200" b="0" i="0" u="none" strike="noStrike"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07B5194-7BAC-DEAF-14E3-80DF700E4FFF}"/>
              </a:ext>
            </a:extLst>
          </p:cNvPr>
          <p:cNvSpPr>
            <a:spLocks noGrp="1"/>
          </p:cNvSpPr>
          <p:nvPr>
            <p:ph type="sldNum" sz="quarter" idx="10"/>
          </p:nvPr>
        </p:nvSpPr>
        <p:spPr/>
        <p:txBody>
          <a:bodyPr/>
          <a:lstStyle/>
          <a:p>
            <a:fld id="{87384A02-D147-49A8-A06D-A5C08FF69055}" type="slidenum">
              <a:rPr lang="en-US" smtClean="0"/>
              <a:t>17</a:t>
            </a:fld>
            <a:endParaRPr lang="en-US"/>
          </a:p>
        </p:txBody>
      </p:sp>
    </p:spTree>
    <p:extLst>
      <p:ext uri="{BB962C8B-B14F-4D97-AF65-F5344CB8AC3E}">
        <p14:creationId xmlns:p14="http://schemas.microsoft.com/office/powerpoint/2010/main" val="8702596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2317814" y="0"/>
            <a:ext cx="6829477" cy="3749964"/>
          </a:xfrm>
          <a:prstGeom prst="rect">
            <a:avLst/>
          </a:prstGeom>
        </p:spPr>
      </p:pic>
      <p:sp>
        <p:nvSpPr>
          <p:cNvPr id="13" name="Title 1"/>
          <p:cNvSpPr>
            <a:spLocks noGrp="1"/>
          </p:cNvSpPr>
          <p:nvPr>
            <p:ph type="title" hasCustomPrompt="1"/>
          </p:nvPr>
        </p:nvSpPr>
        <p:spPr>
          <a:xfrm>
            <a:off x="369889" y="3863687"/>
            <a:ext cx="8336975" cy="999259"/>
          </a:xfrm>
          <a:prstGeom prst="rect">
            <a:avLst/>
          </a:prstGeom>
        </p:spPr>
        <p:txBody>
          <a:bodyPr/>
          <a:lstStyle>
            <a:lvl1pPr>
              <a:defRPr sz="3600" cap="all" baseline="0">
                <a:solidFill>
                  <a:srgbClr val="003764"/>
                </a:solidFill>
              </a:defRPr>
            </a:lvl1pPr>
          </a:lstStyle>
          <a:p>
            <a:r>
              <a:rPr lang="en-US"/>
              <a:t>Title slide</a:t>
            </a:r>
          </a:p>
        </p:txBody>
      </p:sp>
      <p:sp>
        <p:nvSpPr>
          <p:cNvPr id="10" name="Subtitle 2"/>
          <p:cNvSpPr>
            <a:spLocks noGrp="1"/>
          </p:cNvSpPr>
          <p:nvPr>
            <p:ph type="subTitle" idx="1" hasCustomPrompt="1"/>
          </p:nvPr>
        </p:nvSpPr>
        <p:spPr>
          <a:xfrm>
            <a:off x="370608" y="4976665"/>
            <a:ext cx="8388928" cy="679016"/>
          </a:xfrm>
          <a:prstGeom prst="rect">
            <a:avLst/>
          </a:prstGeom>
        </p:spPr>
        <p:txBody>
          <a:bodyPr/>
          <a:lstStyle>
            <a:lvl1pPr marL="0" indent="0" algn="l">
              <a:buNone/>
              <a:defRPr sz="2625" b="0" i="0" baseline="0">
                <a:solidFill>
                  <a:srgbClr val="003764"/>
                </a:solidFill>
                <a:latin typeface="+mj-lt"/>
              </a:defRPr>
            </a:lvl1pPr>
            <a:lvl2pPr marL="342884" indent="0" algn="ctr">
              <a:buNone/>
              <a:defRPr sz="1500"/>
            </a:lvl2pPr>
            <a:lvl3pPr marL="685766" indent="0" algn="ctr">
              <a:buNone/>
              <a:defRPr sz="135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a:t>Subheading</a:t>
            </a:r>
          </a:p>
        </p:txBody>
      </p:sp>
      <p:sp>
        <p:nvSpPr>
          <p:cNvPr id="19" name="Text Placeholder 18"/>
          <p:cNvSpPr>
            <a:spLocks noGrp="1"/>
          </p:cNvSpPr>
          <p:nvPr>
            <p:ph type="body" sz="quarter" idx="10" hasCustomPrompt="1"/>
          </p:nvPr>
        </p:nvSpPr>
        <p:spPr>
          <a:xfrm>
            <a:off x="369888" y="5769404"/>
            <a:ext cx="4614862" cy="758825"/>
          </a:xfrm>
          <a:prstGeom prst="rect">
            <a:avLst/>
          </a:prstGeom>
        </p:spPr>
        <p:txBody>
          <a:bodyPr/>
          <a:lstStyle>
            <a:lvl1pPr marL="0" indent="0">
              <a:buNone/>
              <a:defRPr sz="1500" baseline="0">
                <a:solidFill>
                  <a:srgbClr val="003764"/>
                </a:solidFill>
              </a:defRPr>
            </a:lvl1pPr>
          </a:lstStyle>
          <a:p>
            <a:pPr lvl="0"/>
            <a:r>
              <a:rPr lang="en-US"/>
              <a:t>Presenter(s)</a:t>
            </a:r>
            <a:br>
              <a:rPr lang="en-US"/>
            </a:br>
            <a:r>
              <a:rPr lang="en-US"/>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2" name="Title 1"/>
          <p:cNvSpPr>
            <a:spLocks noGrp="1"/>
          </p:cNvSpPr>
          <p:nvPr>
            <p:ph type="title"/>
          </p:nvPr>
        </p:nvSpPr>
        <p:spPr>
          <a:xfrm>
            <a:off x="623888" y="1709747"/>
            <a:ext cx="7886700" cy="2852737"/>
          </a:xfrm>
          <a:prstGeom prst="rect">
            <a:avLst/>
          </a:prstGeom>
        </p:spPr>
        <p:txBody>
          <a:bodyPr anchor="b"/>
          <a:lstStyle>
            <a:lvl1pPr>
              <a:defRPr sz="2625" cap="all" baseline="0">
                <a:solidFill>
                  <a:srgbClr val="003764"/>
                </a:solidFill>
              </a:defRPr>
            </a:lvl1pPr>
          </a:lstStyle>
          <a:p>
            <a:r>
              <a:rPr lang="en-US"/>
              <a:t>Click to edit Master title style</a:t>
            </a:r>
          </a:p>
        </p:txBody>
      </p:sp>
      <p:sp>
        <p:nvSpPr>
          <p:cNvPr id="3" name="Text Placeholder 2"/>
          <p:cNvSpPr>
            <a:spLocks noGrp="1"/>
          </p:cNvSpPr>
          <p:nvPr>
            <p:ph type="body" idx="1"/>
          </p:nvPr>
        </p:nvSpPr>
        <p:spPr>
          <a:xfrm>
            <a:off x="623888" y="4589472"/>
            <a:ext cx="7886700" cy="1500187"/>
          </a:xfrm>
          <a:prstGeom prst="rect">
            <a:avLst/>
          </a:prstGeom>
        </p:spPr>
        <p:txBody>
          <a:bodyPr/>
          <a:lstStyle>
            <a:lvl1pPr marL="0" indent="0">
              <a:buNone/>
              <a:defRPr sz="1350">
                <a:solidFill>
                  <a:srgbClr val="003764"/>
                </a:solidFill>
              </a:defRPr>
            </a:lvl1pPr>
            <a:lvl2pPr marL="257163" indent="0">
              <a:buNone/>
              <a:defRPr sz="1125">
                <a:solidFill>
                  <a:schemeClr val="tx1">
                    <a:tint val="75000"/>
                  </a:schemeClr>
                </a:solidFill>
              </a:defRPr>
            </a:lvl2pPr>
            <a:lvl3pPr marL="514325" indent="0">
              <a:buNone/>
              <a:defRPr sz="1013">
                <a:solidFill>
                  <a:schemeClr val="tx1">
                    <a:tint val="75000"/>
                  </a:schemeClr>
                </a:solidFill>
              </a:defRPr>
            </a:lvl3pPr>
            <a:lvl4pPr marL="771487" indent="0">
              <a:buNone/>
              <a:defRPr sz="900">
                <a:solidFill>
                  <a:schemeClr val="tx1">
                    <a:tint val="75000"/>
                  </a:schemeClr>
                </a:solidFill>
              </a:defRPr>
            </a:lvl4pPr>
            <a:lvl5pPr marL="1028649" indent="0">
              <a:buNone/>
              <a:defRPr sz="900">
                <a:solidFill>
                  <a:schemeClr val="tx1">
                    <a:tint val="75000"/>
                  </a:schemeClr>
                </a:solidFill>
              </a:defRPr>
            </a:lvl5pPr>
            <a:lvl6pPr marL="1285811" indent="0">
              <a:buNone/>
              <a:defRPr sz="900">
                <a:solidFill>
                  <a:schemeClr val="tx1">
                    <a:tint val="75000"/>
                  </a:schemeClr>
                </a:solidFill>
              </a:defRPr>
            </a:lvl6pPr>
            <a:lvl7pPr marL="1542973" indent="0">
              <a:buNone/>
              <a:defRPr sz="900">
                <a:solidFill>
                  <a:schemeClr val="tx1">
                    <a:tint val="75000"/>
                  </a:schemeClr>
                </a:solidFill>
              </a:defRPr>
            </a:lvl7pPr>
            <a:lvl8pPr marL="1800135" indent="0">
              <a:buNone/>
              <a:defRPr sz="900">
                <a:solidFill>
                  <a:schemeClr val="tx1">
                    <a:tint val="75000"/>
                  </a:schemeClr>
                </a:solidFill>
              </a:defRPr>
            </a:lvl8pPr>
            <a:lvl9pPr marL="2057298" indent="0">
              <a:buNone/>
              <a:defRPr sz="9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D050C99A-C753-4499-A91D-5F42026EA8F2}" type="datetime1">
              <a:rPr lang="en-US" smtClean="0"/>
              <a:t>1/20/2026</a:t>
            </a:fld>
            <a:endParaRPr lang="en-US"/>
          </a:p>
        </p:txBody>
      </p:sp>
      <p:sp>
        <p:nvSpPr>
          <p:cNvPr id="11"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4"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68262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D050C99A-C753-4499-A91D-5F42026EA8F2}" type="datetime1">
              <a:rPr lang="en-US" smtClean="0"/>
              <a:t>1/20/2026</a:t>
            </a:fld>
            <a:endParaRPr lang="en-US"/>
          </a:p>
        </p:txBody>
      </p:sp>
      <p:sp>
        <p:nvSpPr>
          <p:cNvPr id="11"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4"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
        <p:nvSpPr>
          <p:cNvPr id="6" name="Title 1"/>
          <p:cNvSpPr>
            <a:spLocks noGrp="1"/>
          </p:cNvSpPr>
          <p:nvPr>
            <p:ph type="title"/>
          </p:nvPr>
        </p:nvSpPr>
        <p:spPr>
          <a:xfrm>
            <a:off x="519540" y="294200"/>
            <a:ext cx="8302337" cy="786457"/>
          </a:xfrm>
          <a:prstGeom prst="rect">
            <a:avLst/>
          </a:prstGeom>
        </p:spPr>
        <p:txBody>
          <a:bodyPr/>
          <a:lstStyle>
            <a:lvl1pPr>
              <a:defRPr sz="2625" cap="all" baseline="0">
                <a:solidFill>
                  <a:srgbClr val="003764"/>
                </a:solidFill>
              </a:defRPr>
            </a:lvl1pPr>
          </a:lstStyle>
          <a:p>
            <a:r>
              <a:rPr lang="en-US"/>
              <a:t>Click to edit Master title style</a:t>
            </a:r>
          </a:p>
        </p:txBody>
      </p:sp>
      <p:sp>
        <p:nvSpPr>
          <p:cNvPr id="7" name="Content Placeholder 2"/>
          <p:cNvSpPr>
            <a:spLocks noGrp="1"/>
          </p:cNvSpPr>
          <p:nvPr>
            <p:ph idx="1"/>
          </p:nvPr>
        </p:nvSpPr>
        <p:spPr>
          <a:xfrm>
            <a:off x="519541" y="1174172"/>
            <a:ext cx="8336975" cy="496685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58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8"/>
            <a:ext cx="3286396" cy="1231537"/>
          </a:xfrm>
          <a:prstGeom prst="rect">
            <a:avLst/>
          </a:prstGeom>
        </p:spPr>
      </p:pic>
      <p:pic>
        <p:nvPicPr>
          <p:cNvPr id="10" name="Picture 9"/>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
            <a:ext cx="4067706" cy="1481791"/>
          </a:xfrm>
          <a:prstGeom prst="rect">
            <a:avLst/>
          </a:prstGeom>
        </p:spPr>
      </p:pic>
      <p:sp>
        <p:nvSpPr>
          <p:cNvPr id="2" name="Title 1">
            <a:extLst>
              <a:ext uri="{FF2B5EF4-FFF2-40B4-BE49-F238E27FC236}">
                <a16:creationId xmlns:a16="http://schemas.microsoft.com/office/drawing/2014/main" id="{3AD92FB4-D9B6-46D9-A190-13677DEF67A4}"/>
              </a:ext>
            </a:extLst>
          </p:cNvPr>
          <p:cNvSpPr>
            <a:spLocks noGrp="1"/>
          </p:cNvSpPr>
          <p:nvPr>
            <p:ph type="title"/>
          </p:nvPr>
        </p:nvSpPr>
        <p:spPr>
          <a:xfrm>
            <a:off x="471488" y="1481790"/>
            <a:ext cx="8220075" cy="488950"/>
          </a:xfrm>
        </p:spPr>
        <p:txBody>
          <a:bodyPr/>
          <a:lstStyle>
            <a:lvl1pPr>
              <a:defRPr lang="en-US" sz="2025" b="0" kern="1200" dirty="0">
                <a:solidFill>
                  <a:srgbClr val="003764"/>
                </a:solidFill>
                <a:latin typeface="Franklin Gothic Medium" panose="020B0603020102020204" pitchFamily="34" charset="0"/>
                <a:ea typeface="+mn-ea"/>
                <a:cs typeface="+mn-cs"/>
              </a:defRPr>
            </a:lvl1pPr>
          </a:lstStyle>
          <a:p>
            <a:pPr marL="0" lvl="0" indent="0" algn="l" defTabSz="514350" rtl="0" eaLnBrk="1" latinLnBrk="0" hangingPunct="1">
              <a:lnSpc>
                <a:spcPct val="90000"/>
              </a:lnSpc>
              <a:spcBef>
                <a:spcPts val="563"/>
              </a:spcBef>
              <a:buFont typeface="Arial" panose="020B0604020202020204" pitchFamily="34" charset="0"/>
              <a:buNone/>
            </a:pPr>
            <a:r>
              <a:rPr lang="en-US"/>
              <a:t>Click to edit Master title style</a:t>
            </a:r>
          </a:p>
        </p:txBody>
      </p:sp>
      <p:sp>
        <p:nvSpPr>
          <p:cNvPr id="4" name="Content Placeholder 3"/>
          <p:cNvSpPr>
            <a:spLocks noGrp="1"/>
          </p:cNvSpPr>
          <p:nvPr>
            <p:ph sz="quarter" idx="13"/>
          </p:nvPr>
        </p:nvSpPr>
        <p:spPr>
          <a:xfrm>
            <a:off x="471488" y="2098675"/>
            <a:ext cx="8220075" cy="4592638"/>
          </a:xfrm>
          <a:prstGeom prst="rect">
            <a:avLst/>
          </a:prstGeom>
        </p:spPr>
        <p:txBody>
          <a:bodyPr/>
          <a:lstStyle>
            <a:lvl1pPr marL="192881" indent="-192881">
              <a:buFont typeface="Arial" panose="020B0604020202020204" pitchFamily="34" charset="0"/>
              <a:buChar char="•"/>
              <a:defRPr sz="1350" baseline="0">
                <a:solidFill>
                  <a:srgbClr val="003764"/>
                </a:solidFill>
                <a:latin typeface="Franklin Gothic Book" panose="020B0503020102020204" pitchFamily="34" charset="0"/>
              </a:defRPr>
            </a:lvl1pPr>
            <a:lvl2pPr marL="417910" indent="-160735">
              <a:buClr>
                <a:srgbClr val="3E576B"/>
              </a:buClr>
              <a:buFont typeface="Arial" panose="020B0604020202020204" pitchFamily="34" charset="0"/>
              <a:buChar char="•"/>
              <a:defRPr sz="1125" baseline="0">
                <a:solidFill>
                  <a:srgbClr val="003764"/>
                </a:solidFill>
                <a:latin typeface="Franklin Gothic Book" panose="020B0503020102020204" pitchFamily="34" charset="0"/>
              </a:defRPr>
            </a:lvl2pPr>
            <a:lvl3pPr marL="675085" indent="-160735">
              <a:buFont typeface="Arial" panose="020B0604020202020204" pitchFamily="34" charset="0"/>
              <a:buChar char="•"/>
              <a:defRPr sz="900" baseline="0">
                <a:solidFill>
                  <a:srgbClr val="003764"/>
                </a:solidFill>
                <a:latin typeface="Franklin Gothic Book" panose="020B0503020102020204" pitchFamily="34" charset="0"/>
              </a:defRPr>
            </a:lvl3pPr>
            <a:lvl4pPr>
              <a:defRPr sz="675" baseline="0">
                <a:solidFill>
                  <a:srgbClr val="003764"/>
                </a:solidFill>
                <a:latin typeface="Franklin Gothic Book" panose="020B0503020102020204" pitchFamily="34" charset="0"/>
              </a:defRPr>
            </a:lvl4pPr>
            <a:lvl5pPr>
              <a:defRPr sz="675" baseline="0">
                <a:solidFill>
                  <a:srgbClr val="003764"/>
                </a:solidFill>
                <a:latin typeface="Franklin Gothic Book" panose="020B05030201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0"/>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Tree>
    <p:extLst>
      <p:ext uri="{BB962C8B-B14F-4D97-AF65-F5344CB8AC3E}">
        <p14:creationId xmlns:p14="http://schemas.microsoft.com/office/powerpoint/2010/main" val="7323559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2" name="Title 1"/>
          <p:cNvSpPr>
            <a:spLocks noGrp="1"/>
          </p:cNvSpPr>
          <p:nvPr>
            <p:ph type="title" hasCustomPrompt="1"/>
          </p:nvPr>
        </p:nvSpPr>
        <p:spPr>
          <a:xfrm>
            <a:off x="628650" y="1476958"/>
            <a:ext cx="7886700" cy="611619"/>
          </a:xfrm>
          <a:prstGeom prst="rect">
            <a:avLst/>
          </a:prstGeom>
        </p:spPr>
        <p:txBody>
          <a:bodyPr/>
          <a:lstStyle>
            <a:lvl1pPr>
              <a:defRPr sz="2625" cap="all" baseline="0">
                <a:solidFill>
                  <a:srgbClr val="003764"/>
                </a:solidFill>
              </a:defRPr>
            </a:lvl1pPr>
          </a:lstStyle>
          <a:p>
            <a:r>
              <a:rPr lang="en-US"/>
              <a:t>Final Slide</a:t>
            </a:r>
          </a:p>
        </p:txBody>
      </p:sp>
      <p:sp>
        <p:nvSpPr>
          <p:cNvPr id="7" name="Text Placeholder 6"/>
          <p:cNvSpPr>
            <a:spLocks noGrp="1"/>
          </p:cNvSpPr>
          <p:nvPr>
            <p:ph type="body" sz="quarter" idx="10" hasCustomPrompt="1"/>
          </p:nvPr>
        </p:nvSpPr>
        <p:spPr>
          <a:xfrm>
            <a:off x="628650" y="2265367"/>
            <a:ext cx="7886700" cy="3428855"/>
          </a:xfrm>
          <a:prstGeom prst="rect">
            <a:avLst/>
          </a:prstGeom>
        </p:spPr>
        <p:txBody>
          <a:bodyPr/>
          <a:lstStyle>
            <a:lvl1pPr marL="342900" marR="0" indent="-342900" algn="l" defTabSz="514325" rtl="0" eaLnBrk="1" fontAlgn="auto" latinLnBrk="0" hangingPunct="1">
              <a:lnSpc>
                <a:spcPct val="90000"/>
              </a:lnSpc>
              <a:spcBef>
                <a:spcPts val="563"/>
              </a:spcBef>
              <a:spcAft>
                <a:spcPts val="0"/>
              </a:spcAft>
              <a:buClrTx/>
              <a:buSzTx/>
              <a:buFont typeface="Arial" panose="020B0604020202020204" pitchFamily="34" charset="0"/>
              <a:buChar char="•"/>
              <a:tabLst/>
              <a:defRPr baseline="0">
                <a:solidFill>
                  <a:srgbClr val="003764"/>
                </a:solidFill>
              </a:defRPr>
            </a:lvl1pPr>
            <a:lvl2pPr marL="257163" indent="0">
              <a:buNone/>
              <a:defRPr>
                <a:solidFill>
                  <a:srgbClr val="003764"/>
                </a:solidFill>
              </a:defRPr>
            </a:lvl2pPr>
          </a:lstStyle>
          <a:p>
            <a:pPr marL="0" marR="0" lvl="0" indent="0" algn="l" defTabSz="514325" rtl="0" eaLnBrk="1" fontAlgn="auto" latinLnBrk="0" hangingPunct="1">
              <a:lnSpc>
                <a:spcPct val="90000"/>
              </a:lnSpc>
              <a:spcBef>
                <a:spcPts val="563"/>
              </a:spcBef>
              <a:spcAft>
                <a:spcPts val="0"/>
              </a:spcAft>
              <a:buClrTx/>
              <a:buSzTx/>
              <a:buFont typeface="Arial" panose="020B0604020202020204" pitchFamily="34" charset="0"/>
              <a:buNone/>
              <a:tabLst/>
              <a:defRPr/>
            </a:pPr>
            <a:r>
              <a:rPr lang="en-US"/>
              <a:t>Always use a Final Slide in order to include the Creative Commons footer language in the presentation.</a:t>
            </a:r>
            <a:br>
              <a:rPr lang="en-US"/>
            </a:br>
            <a:r>
              <a:rPr lang="en-US"/>
              <a:t>Ideas for the slide: Contact information; “Thank you;” “Questions?”</a:t>
            </a:r>
          </a:p>
        </p:txBody>
      </p:sp>
      <p:pic>
        <p:nvPicPr>
          <p:cNvPr id="14" name="Picture 13" descr="CC. Creative Commons license, attribution alone">
            <a:extLst>
              <a:ext uri="{FF2B5EF4-FFF2-40B4-BE49-F238E27FC236}">
                <a16:creationId xmlns:a16="http://schemas.microsoft.com/office/drawing/2014/main" id="{55C0BD8F-0D00-4252-96EA-53CD70683007}"/>
              </a:ext>
            </a:extLst>
          </p:cNvPr>
          <p:cNvPicPr>
            <a:picLocks noChangeAspect="1"/>
          </p:cNvPicPr>
          <p:nvPr userDrawn="1"/>
        </p:nvPicPr>
        <p:blipFill>
          <a:blip r:embed="rId4"/>
          <a:stretch>
            <a:fillRect/>
          </a:stretch>
        </p:blipFill>
        <p:spPr>
          <a:xfrm>
            <a:off x="628650" y="6399147"/>
            <a:ext cx="835224" cy="298730"/>
          </a:xfrm>
          <a:prstGeom prst="rect">
            <a:avLst/>
          </a:prstGeom>
        </p:spPr>
      </p:pic>
      <p:sp>
        <p:nvSpPr>
          <p:cNvPr id="10" name="TextBox 9">
            <a:extLst>
              <a:ext uri="{FF2B5EF4-FFF2-40B4-BE49-F238E27FC236}">
                <a16:creationId xmlns:a16="http://schemas.microsoft.com/office/drawing/2014/main" id="{AD9A014E-7345-4161-B6F8-70E7EA234759}"/>
              </a:ext>
            </a:extLst>
          </p:cNvPr>
          <p:cNvSpPr txBox="1"/>
          <p:nvPr userDrawn="1"/>
        </p:nvSpPr>
        <p:spPr>
          <a:xfrm>
            <a:off x="1454322" y="6445500"/>
            <a:ext cx="3784962" cy="178960"/>
          </a:xfrm>
          <a:prstGeom prst="rect">
            <a:avLst/>
          </a:prstGeom>
          <a:noFill/>
        </p:spPr>
        <p:txBody>
          <a:bodyPr wrap="square" rtlCol="0">
            <a:spAutoFit/>
          </a:bodyPr>
          <a:lstStyle/>
          <a:p>
            <a:r>
              <a:rPr lang="en-US" sz="563" b="0" i="1" kern="1200">
                <a:solidFill>
                  <a:schemeClr val="bg1">
                    <a:lumMod val="50000"/>
                  </a:schemeClr>
                </a:solidFill>
                <a:effectLst/>
                <a:latin typeface="+mn-lt"/>
                <a:ea typeface="+mn-ea"/>
                <a:cs typeface="+mn-cs"/>
              </a:rPr>
              <a:t>Except where otherwise noted, this work is licensed under </a:t>
            </a:r>
            <a:r>
              <a:rPr lang="en-US" sz="563" b="0" i="1" u="sng" kern="1200">
                <a:solidFill>
                  <a:schemeClr val="tx1"/>
                </a:solidFill>
                <a:effectLst/>
                <a:latin typeface="+mn-lt"/>
                <a:ea typeface="+mn-ea"/>
                <a:cs typeface="+mn-cs"/>
              </a:rPr>
              <a:t>CC BY 4.0</a:t>
            </a:r>
            <a:r>
              <a:rPr lang="en-US" sz="563" b="0" i="1">
                <a:solidFill>
                  <a:schemeClr val="bg1">
                    <a:lumMod val="50000"/>
                  </a:schemeClr>
                </a:solidFill>
                <a:latin typeface="+mn-lt"/>
              </a:rPr>
              <a:t>.</a:t>
            </a:r>
          </a:p>
        </p:txBody>
      </p:sp>
      <p:sp>
        <p:nvSpPr>
          <p:cNvPr id="13" name="Rectangle 12"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512388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2317813" y="0"/>
            <a:ext cx="6829477" cy="3749964"/>
          </a:xfrm>
          <a:prstGeom prst="rect">
            <a:avLst/>
          </a:prstGeom>
        </p:spPr>
      </p:pic>
      <p:sp>
        <p:nvSpPr>
          <p:cNvPr id="13" name="Title 1"/>
          <p:cNvSpPr>
            <a:spLocks noGrp="1"/>
          </p:cNvSpPr>
          <p:nvPr>
            <p:ph type="title" hasCustomPrompt="1"/>
          </p:nvPr>
        </p:nvSpPr>
        <p:spPr>
          <a:xfrm>
            <a:off x="369888" y="3863685"/>
            <a:ext cx="8336975" cy="999259"/>
          </a:xfrm>
          <a:prstGeom prst="rect">
            <a:avLst/>
          </a:prstGeom>
        </p:spPr>
        <p:txBody>
          <a:bodyPr/>
          <a:lstStyle>
            <a:lvl1pPr>
              <a:defRPr sz="4800" cap="all" baseline="0">
                <a:solidFill>
                  <a:srgbClr val="003764"/>
                </a:solidFill>
              </a:defRPr>
            </a:lvl1pPr>
          </a:lstStyle>
          <a:p>
            <a:r>
              <a:rPr lang="en-US"/>
              <a:t>Title slide</a:t>
            </a:r>
          </a:p>
        </p:txBody>
      </p:sp>
      <p:sp>
        <p:nvSpPr>
          <p:cNvPr id="10" name="Subtitle 2"/>
          <p:cNvSpPr>
            <a:spLocks noGrp="1"/>
          </p:cNvSpPr>
          <p:nvPr>
            <p:ph type="subTitle" idx="1" hasCustomPrompt="1"/>
          </p:nvPr>
        </p:nvSpPr>
        <p:spPr>
          <a:xfrm>
            <a:off x="370608" y="4976665"/>
            <a:ext cx="8388928" cy="679016"/>
          </a:xfrm>
          <a:prstGeom prst="rect">
            <a:avLst/>
          </a:prstGeom>
        </p:spPr>
        <p:txBody>
          <a:bodyPr/>
          <a:lstStyle>
            <a:lvl1pPr marL="0" indent="0" algn="l">
              <a:buNone/>
              <a:defRPr sz="3500" b="0" i="0" baseline="0">
                <a:solidFill>
                  <a:srgbClr val="003764"/>
                </a:solidFill>
                <a:latin typeface="+mj-lt"/>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Subheading</a:t>
            </a:r>
          </a:p>
        </p:txBody>
      </p:sp>
      <p:sp>
        <p:nvSpPr>
          <p:cNvPr id="19" name="Text Placeholder 18"/>
          <p:cNvSpPr>
            <a:spLocks noGrp="1"/>
          </p:cNvSpPr>
          <p:nvPr>
            <p:ph type="body" sz="quarter" idx="10" hasCustomPrompt="1"/>
          </p:nvPr>
        </p:nvSpPr>
        <p:spPr>
          <a:xfrm>
            <a:off x="369888" y="5769402"/>
            <a:ext cx="4614862" cy="758825"/>
          </a:xfrm>
          <a:prstGeom prst="rect">
            <a:avLst/>
          </a:prstGeom>
        </p:spPr>
        <p:txBody>
          <a:bodyPr/>
          <a:lstStyle>
            <a:lvl1pPr marL="0" indent="0">
              <a:buNone/>
              <a:defRPr sz="2000" baseline="0">
                <a:solidFill>
                  <a:srgbClr val="003764"/>
                </a:solidFill>
              </a:defRPr>
            </a:lvl1pPr>
          </a:lstStyle>
          <a:p>
            <a:pPr lvl="0"/>
            <a:r>
              <a:rPr lang="en-US"/>
              <a:t>Presenter(s)</a:t>
            </a:r>
            <a:br>
              <a:rPr lang="en-US"/>
            </a:br>
            <a:r>
              <a:rPr lang="en-US"/>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36860" y="1549936"/>
            <a:ext cx="8336975" cy="797070"/>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5" name="Content Placeholder 2"/>
          <p:cNvSpPr>
            <a:spLocks noGrp="1"/>
          </p:cNvSpPr>
          <p:nvPr>
            <p:ph idx="1"/>
          </p:nvPr>
        </p:nvSpPr>
        <p:spPr>
          <a:xfrm>
            <a:off x="536860" y="2415155"/>
            <a:ext cx="8336975"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F79CB6C7-AD96-437F-A75B-A1987D8D9ACA}" type="datetime1">
              <a:rPr lang="en-US" smtClean="0"/>
              <a:t>1/20/2026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06245" y="6483926"/>
            <a:ext cx="467590" cy="237549"/>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8017808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82468" y="1709744"/>
            <a:ext cx="8270588" cy="2852737"/>
          </a:xfrm>
          <a:prstGeom prst="rect">
            <a:avLst/>
          </a:prstGeom>
        </p:spPr>
        <p:txBody>
          <a:bodyPr anchor="b"/>
          <a:lstStyle>
            <a:lvl1pPr>
              <a:defRPr sz="4800" cap="all" baseline="0">
                <a:solidFill>
                  <a:srgbClr val="003764"/>
                </a:solidFill>
              </a:defRPr>
            </a:lvl1pPr>
          </a:lstStyle>
          <a:p>
            <a:r>
              <a:rPr lang="en-US"/>
              <a:t>Click to edit Master title style</a:t>
            </a:r>
          </a:p>
        </p:txBody>
      </p:sp>
      <p:sp>
        <p:nvSpPr>
          <p:cNvPr id="15" name="Text Placeholder 2"/>
          <p:cNvSpPr>
            <a:spLocks noGrp="1"/>
          </p:cNvSpPr>
          <p:nvPr>
            <p:ph type="body" idx="1"/>
          </p:nvPr>
        </p:nvSpPr>
        <p:spPr>
          <a:xfrm>
            <a:off x="582468" y="4589469"/>
            <a:ext cx="8270588" cy="1500187"/>
          </a:xfrm>
          <a:prstGeom prst="rect">
            <a:avLst/>
          </a:prstGeom>
        </p:spPr>
        <p:txBody>
          <a:bodyPr/>
          <a:lstStyle>
            <a:lvl1pPr marL="0" indent="0">
              <a:buNone/>
              <a:defRPr sz="2400">
                <a:solidFill>
                  <a:srgbClr val="003764"/>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E68BEF8-F67A-4B64-B2F2-CC4AA048128C}" type="datetime1">
              <a:rPr lang="en-US" smtClean="0"/>
              <a:t>1/20/2026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739498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5" name="Title 1"/>
          <p:cNvSpPr>
            <a:spLocks noGrp="1"/>
          </p:cNvSpPr>
          <p:nvPr>
            <p:ph type="title"/>
          </p:nvPr>
        </p:nvSpPr>
        <p:spPr>
          <a:xfrm>
            <a:off x="422561" y="1462241"/>
            <a:ext cx="8534403" cy="719850"/>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6" name="Content Placeholder 2"/>
          <p:cNvSpPr>
            <a:spLocks noGrp="1"/>
          </p:cNvSpPr>
          <p:nvPr>
            <p:ph sz="half" idx="1"/>
          </p:nvPr>
        </p:nvSpPr>
        <p:spPr>
          <a:xfrm>
            <a:off x="422561" y="2400300"/>
            <a:ext cx="4014357"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3"/>
          <p:cNvSpPr>
            <a:spLocks noGrp="1"/>
          </p:cNvSpPr>
          <p:nvPr>
            <p:ph sz="half" idx="2"/>
          </p:nvPr>
        </p:nvSpPr>
        <p:spPr>
          <a:xfrm>
            <a:off x="4759271" y="2400304"/>
            <a:ext cx="4197693"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1001848F-E7F6-4E55-B1DE-CC691BBD4F09}" type="datetime1">
              <a:rPr lang="en-US" smtClean="0"/>
              <a:t>1/20/2026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4227185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063"/>
            <a:ext cx="4067706" cy="1481791"/>
          </a:xfrm>
          <a:prstGeom prst="rect">
            <a:avLst/>
          </a:prstGeom>
        </p:spPr>
      </p:pic>
      <p:sp>
        <p:nvSpPr>
          <p:cNvPr id="16" name="Title 1"/>
          <p:cNvSpPr>
            <a:spLocks noGrp="1"/>
          </p:cNvSpPr>
          <p:nvPr>
            <p:ph type="title"/>
          </p:nvPr>
        </p:nvSpPr>
        <p:spPr>
          <a:xfrm>
            <a:off x="507276" y="1485854"/>
            <a:ext cx="8335388" cy="736311"/>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7" name="Text Placeholder 2"/>
          <p:cNvSpPr>
            <a:spLocks noGrp="1"/>
          </p:cNvSpPr>
          <p:nvPr>
            <p:ph type="body" idx="1"/>
          </p:nvPr>
        </p:nvSpPr>
        <p:spPr>
          <a:xfrm>
            <a:off x="507278" y="2385434"/>
            <a:ext cx="4002378" cy="524893"/>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18" name="Content Placeholder 3"/>
          <p:cNvSpPr>
            <a:spLocks noGrp="1"/>
          </p:cNvSpPr>
          <p:nvPr>
            <p:ph sz="half" idx="2"/>
          </p:nvPr>
        </p:nvSpPr>
        <p:spPr>
          <a:xfrm>
            <a:off x="507278" y="3003840"/>
            <a:ext cx="4002378"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4"/>
          <p:cNvSpPr>
            <a:spLocks noGrp="1"/>
          </p:cNvSpPr>
          <p:nvPr>
            <p:ph type="body" sz="quarter" idx="3"/>
          </p:nvPr>
        </p:nvSpPr>
        <p:spPr>
          <a:xfrm>
            <a:off x="4790207" y="2385430"/>
            <a:ext cx="4052457" cy="524894"/>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20" name="Content Placeholder 5"/>
          <p:cNvSpPr>
            <a:spLocks noGrp="1"/>
          </p:cNvSpPr>
          <p:nvPr>
            <p:ph sz="quarter" idx="4"/>
          </p:nvPr>
        </p:nvSpPr>
        <p:spPr>
          <a:xfrm>
            <a:off x="4790207" y="3003840"/>
            <a:ext cx="4052457"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5E48A247-4D0D-4017-954A-CBEE1B524F16}" type="datetime1">
              <a:rPr lang="en-US" smtClean="0"/>
              <a:t>1/20/2026</a:t>
            </a:fld>
            <a:endParaRPr lang="en-US"/>
          </a:p>
        </p:txBody>
      </p:sp>
      <p:sp>
        <p:nvSpPr>
          <p:cNvPr id="2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2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743600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3" name="Title 1"/>
          <p:cNvSpPr>
            <a:spLocks noGrp="1"/>
          </p:cNvSpPr>
          <p:nvPr>
            <p:ph type="title"/>
          </p:nvPr>
        </p:nvSpPr>
        <p:spPr>
          <a:xfrm>
            <a:off x="540327" y="1457982"/>
            <a:ext cx="8302337" cy="786457"/>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1" name="Rectangle 10"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3F43D62C-E4AB-4F6C-BB6E-7C3A3BBC5E2B}" type="datetime1">
              <a:rPr lang="en-US" smtClean="0"/>
              <a:t>1/20/2026</a:t>
            </a:fld>
            <a:endParaRPr lang="en-US"/>
          </a:p>
        </p:txBody>
      </p:sp>
      <p:sp>
        <p:nvSpPr>
          <p:cNvPr id="14"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5"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22518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4" name="Title 1"/>
          <p:cNvSpPr>
            <a:spLocks noGrp="1"/>
          </p:cNvSpPr>
          <p:nvPr>
            <p:ph type="title"/>
          </p:nvPr>
        </p:nvSpPr>
        <p:spPr>
          <a:xfrm>
            <a:off x="536861" y="1549936"/>
            <a:ext cx="8336975" cy="797070"/>
          </a:xfrm>
          <a:prstGeom prst="rect">
            <a:avLst/>
          </a:prstGeom>
        </p:spPr>
        <p:txBody>
          <a:bodyPr/>
          <a:lstStyle>
            <a:lvl1pPr>
              <a:defRPr sz="2625" cap="all" baseline="0">
                <a:solidFill>
                  <a:srgbClr val="003764"/>
                </a:solidFill>
              </a:defRPr>
            </a:lvl1pPr>
          </a:lstStyle>
          <a:p>
            <a:r>
              <a:rPr lang="en-US"/>
              <a:t>Click to edit Master title style</a:t>
            </a:r>
          </a:p>
        </p:txBody>
      </p:sp>
      <p:sp>
        <p:nvSpPr>
          <p:cNvPr id="15" name="Content Placeholder 2"/>
          <p:cNvSpPr>
            <a:spLocks noGrp="1"/>
          </p:cNvSpPr>
          <p:nvPr>
            <p:ph idx="1"/>
          </p:nvPr>
        </p:nvSpPr>
        <p:spPr>
          <a:xfrm>
            <a:off x="536861" y="2415155"/>
            <a:ext cx="8336975"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F79CB6C7-AD96-437F-A75B-A1987D8D9ACA}" type="datetime1">
              <a:rPr lang="en-US" smtClean="0"/>
              <a:t>1/20/2026</a:t>
            </a:fld>
            <a:endParaRPr lang="en-US"/>
          </a:p>
        </p:txBody>
      </p:sp>
      <p:sp>
        <p:nvSpPr>
          <p:cNvPr id="16"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7" name="Slide Number Placeholder 5"/>
          <p:cNvSpPr>
            <a:spLocks noGrp="1"/>
          </p:cNvSpPr>
          <p:nvPr>
            <p:ph type="sldNum" sz="quarter" idx="12"/>
          </p:nvPr>
        </p:nvSpPr>
        <p:spPr>
          <a:xfrm>
            <a:off x="8406246" y="6483928"/>
            <a:ext cx="467590" cy="237549"/>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801780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8" name="Rectangle 7"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92275FF0-9E97-4E0A-B533-109FB6621FD2}" type="datetime1">
              <a:rPr lang="en-US" smtClean="0"/>
              <a:t>1/20/2026</a:t>
            </a:fld>
            <a:endParaRPr lang="en-US"/>
          </a:p>
        </p:txBody>
      </p:sp>
      <p:sp>
        <p:nvSpPr>
          <p:cNvPr id="1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264090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86494" y="1385541"/>
            <a:ext cx="3160715" cy="1409614"/>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86494" y="2888673"/>
            <a:ext cx="3160715" cy="3492378"/>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3863540" y="1569027"/>
            <a:ext cx="5041469" cy="4812024"/>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A3C062AC-1CC2-40A8-B531-F2154AC26E35}" type="datetime1">
              <a:rPr lang="en-US" smtClean="0"/>
              <a:t>1/20/2026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455396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03370" y="1385541"/>
            <a:ext cx="3358139" cy="1409614"/>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03370" y="2888673"/>
            <a:ext cx="3358139" cy="3542831"/>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4024047" y="1569026"/>
            <a:ext cx="4839398" cy="4862477"/>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6EA93EB-E55E-4DBB-B6AA-C54A9BA5E4A4}" type="datetime1">
              <a:rPr lang="en-US" smtClean="0"/>
              <a:t>1/20/2026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37987426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p:nvPr>
        </p:nvSpPr>
        <p:spPr>
          <a:xfrm>
            <a:off x="623888" y="1709745"/>
            <a:ext cx="7886700" cy="2852737"/>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3" name="Text Placeholder 2"/>
          <p:cNvSpPr>
            <a:spLocks noGrp="1"/>
          </p:cNvSpPr>
          <p:nvPr>
            <p:ph type="body" idx="1"/>
          </p:nvPr>
        </p:nvSpPr>
        <p:spPr>
          <a:xfrm>
            <a:off x="623888" y="4589470"/>
            <a:ext cx="7886700"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1/20/2026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6826280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1/20/2026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
        <p:nvSpPr>
          <p:cNvPr id="6" name="Title 1"/>
          <p:cNvSpPr>
            <a:spLocks noGrp="1"/>
          </p:cNvSpPr>
          <p:nvPr>
            <p:ph type="title"/>
          </p:nvPr>
        </p:nvSpPr>
        <p:spPr>
          <a:xfrm>
            <a:off x="519540" y="294198"/>
            <a:ext cx="8302337" cy="786457"/>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7" name="Content Placeholder 2"/>
          <p:cNvSpPr>
            <a:spLocks noGrp="1"/>
          </p:cNvSpPr>
          <p:nvPr>
            <p:ph idx="1"/>
          </p:nvPr>
        </p:nvSpPr>
        <p:spPr>
          <a:xfrm>
            <a:off x="519540" y="1174172"/>
            <a:ext cx="8336975" cy="496685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584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4" name="Title 1"/>
          <p:cNvSpPr>
            <a:spLocks noGrp="1"/>
          </p:cNvSpPr>
          <p:nvPr>
            <p:ph type="title"/>
          </p:nvPr>
        </p:nvSpPr>
        <p:spPr>
          <a:xfrm>
            <a:off x="582469" y="1709746"/>
            <a:ext cx="8270588" cy="2852737"/>
          </a:xfrm>
          <a:prstGeom prst="rect">
            <a:avLst/>
          </a:prstGeom>
        </p:spPr>
        <p:txBody>
          <a:bodyPr anchor="b"/>
          <a:lstStyle>
            <a:lvl1pPr>
              <a:defRPr sz="3600" cap="all" baseline="0">
                <a:solidFill>
                  <a:srgbClr val="003764"/>
                </a:solidFill>
              </a:defRPr>
            </a:lvl1pPr>
          </a:lstStyle>
          <a:p>
            <a:r>
              <a:rPr lang="en-US"/>
              <a:t>Click to edit Master title style</a:t>
            </a:r>
          </a:p>
        </p:txBody>
      </p:sp>
      <p:sp>
        <p:nvSpPr>
          <p:cNvPr id="15" name="Text Placeholder 2"/>
          <p:cNvSpPr>
            <a:spLocks noGrp="1"/>
          </p:cNvSpPr>
          <p:nvPr>
            <p:ph type="body" idx="1"/>
          </p:nvPr>
        </p:nvSpPr>
        <p:spPr>
          <a:xfrm>
            <a:off x="582469" y="4589471"/>
            <a:ext cx="8270588"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0E68BEF8-F67A-4B64-B2F2-CC4AA048128C}" type="datetime1">
              <a:rPr lang="en-US" smtClean="0"/>
              <a:t>1/20/2026</a:t>
            </a:fld>
            <a:endParaRPr lang="en-US"/>
          </a:p>
        </p:txBody>
      </p:sp>
      <p:sp>
        <p:nvSpPr>
          <p:cNvPr id="16"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7"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7394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5" name="Title 1"/>
          <p:cNvSpPr>
            <a:spLocks noGrp="1"/>
          </p:cNvSpPr>
          <p:nvPr>
            <p:ph type="title"/>
          </p:nvPr>
        </p:nvSpPr>
        <p:spPr>
          <a:xfrm>
            <a:off x="422561" y="1462241"/>
            <a:ext cx="8534403" cy="719850"/>
          </a:xfrm>
          <a:prstGeom prst="rect">
            <a:avLst/>
          </a:prstGeom>
        </p:spPr>
        <p:txBody>
          <a:bodyPr/>
          <a:lstStyle>
            <a:lvl1pPr>
              <a:defRPr sz="2625" cap="all" baseline="0">
                <a:solidFill>
                  <a:srgbClr val="003764"/>
                </a:solidFill>
              </a:defRPr>
            </a:lvl1pPr>
          </a:lstStyle>
          <a:p>
            <a:r>
              <a:rPr lang="en-US"/>
              <a:t>Click to edit Master title style</a:t>
            </a:r>
          </a:p>
        </p:txBody>
      </p:sp>
      <p:sp>
        <p:nvSpPr>
          <p:cNvPr id="16" name="Content Placeholder 2"/>
          <p:cNvSpPr>
            <a:spLocks noGrp="1"/>
          </p:cNvSpPr>
          <p:nvPr>
            <p:ph sz="half" idx="1"/>
          </p:nvPr>
        </p:nvSpPr>
        <p:spPr>
          <a:xfrm>
            <a:off x="422561" y="2400302"/>
            <a:ext cx="4014357"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3"/>
          <p:cNvSpPr>
            <a:spLocks noGrp="1"/>
          </p:cNvSpPr>
          <p:nvPr>
            <p:ph sz="half" idx="2"/>
          </p:nvPr>
        </p:nvSpPr>
        <p:spPr>
          <a:xfrm>
            <a:off x="4759271" y="2400306"/>
            <a:ext cx="4197693"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1001848F-E7F6-4E55-B1DE-CC691BBD4F09}" type="datetime1">
              <a:rPr lang="en-US" smtClean="0"/>
              <a:t>1/20/2026</a:t>
            </a:fld>
            <a:endParaRPr lang="en-US"/>
          </a:p>
        </p:txBody>
      </p:sp>
      <p:sp>
        <p:nvSpPr>
          <p:cNvPr id="18"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9"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422718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065"/>
            <a:ext cx="4067706" cy="1481791"/>
          </a:xfrm>
          <a:prstGeom prst="rect">
            <a:avLst/>
          </a:prstGeom>
        </p:spPr>
      </p:pic>
      <p:sp>
        <p:nvSpPr>
          <p:cNvPr id="16" name="Title 1"/>
          <p:cNvSpPr>
            <a:spLocks noGrp="1"/>
          </p:cNvSpPr>
          <p:nvPr>
            <p:ph type="title"/>
          </p:nvPr>
        </p:nvSpPr>
        <p:spPr>
          <a:xfrm>
            <a:off x="507277" y="1485854"/>
            <a:ext cx="8335388" cy="736311"/>
          </a:xfrm>
          <a:prstGeom prst="rect">
            <a:avLst/>
          </a:prstGeom>
        </p:spPr>
        <p:txBody>
          <a:bodyPr/>
          <a:lstStyle>
            <a:lvl1pPr>
              <a:defRPr sz="2625" cap="all" baseline="0">
                <a:solidFill>
                  <a:srgbClr val="003764"/>
                </a:solidFill>
              </a:defRPr>
            </a:lvl1pPr>
          </a:lstStyle>
          <a:p>
            <a:r>
              <a:rPr lang="en-US"/>
              <a:t>Click to edit Master title style</a:t>
            </a:r>
          </a:p>
        </p:txBody>
      </p:sp>
      <p:sp>
        <p:nvSpPr>
          <p:cNvPr id="17" name="Text Placeholder 2"/>
          <p:cNvSpPr>
            <a:spLocks noGrp="1"/>
          </p:cNvSpPr>
          <p:nvPr>
            <p:ph type="body" idx="1"/>
          </p:nvPr>
        </p:nvSpPr>
        <p:spPr>
          <a:xfrm>
            <a:off x="507278" y="2385436"/>
            <a:ext cx="4002378" cy="524893"/>
          </a:xfrm>
          <a:prstGeom prst="rect">
            <a:avLst/>
          </a:prstGeom>
        </p:spPr>
        <p:txBody>
          <a:bodyPr anchor="b"/>
          <a:lstStyle>
            <a:lvl1pPr marL="0" indent="0">
              <a:buNone/>
              <a:defRPr sz="1800" b="1">
                <a:solidFill>
                  <a:srgbClr val="003764"/>
                </a:solidFill>
              </a:defRPr>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lang="en-US"/>
              <a:t>Edit Master text styles</a:t>
            </a:r>
          </a:p>
        </p:txBody>
      </p:sp>
      <p:sp>
        <p:nvSpPr>
          <p:cNvPr id="18" name="Content Placeholder 3"/>
          <p:cNvSpPr>
            <a:spLocks noGrp="1"/>
          </p:cNvSpPr>
          <p:nvPr>
            <p:ph sz="half" idx="2"/>
          </p:nvPr>
        </p:nvSpPr>
        <p:spPr>
          <a:xfrm>
            <a:off x="507278" y="3003842"/>
            <a:ext cx="4002378"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4"/>
          <p:cNvSpPr>
            <a:spLocks noGrp="1"/>
          </p:cNvSpPr>
          <p:nvPr>
            <p:ph type="body" sz="quarter" idx="3"/>
          </p:nvPr>
        </p:nvSpPr>
        <p:spPr>
          <a:xfrm>
            <a:off x="4790207" y="2385430"/>
            <a:ext cx="4052457" cy="524894"/>
          </a:xfrm>
          <a:prstGeom prst="rect">
            <a:avLst/>
          </a:prstGeom>
        </p:spPr>
        <p:txBody>
          <a:bodyPr anchor="b"/>
          <a:lstStyle>
            <a:lvl1pPr marL="0" indent="0">
              <a:buNone/>
              <a:defRPr sz="1800" b="1">
                <a:solidFill>
                  <a:srgbClr val="003764"/>
                </a:solidFill>
              </a:defRPr>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lang="en-US"/>
              <a:t>Edit Master text styles</a:t>
            </a:r>
          </a:p>
        </p:txBody>
      </p:sp>
      <p:sp>
        <p:nvSpPr>
          <p:cNvPr id="20" name="Content Placeholder 5"/>
          <p:cNvSpPr>
            <a:spLocks noGrp="1"/>
          </p:cNvSpPr>
          <p:nvPr>
            <p:ph sz="quarter" idx="4"/>
          </p:nvPr>
        </p:nvSpPr>
        <p:spPr>
          <a:xfrm>
            <a:off x="4790207" y="3003842"/>
            <a:ext cx="4052457"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5E48A247-4D0D-4017-954A-CBEE1B524F16}" type="datetime1">
              <a:rPr lang="en-US" smtClean="0"/>
              <a:t>1/20/2026</a:t>
            </a:fld>
            <a:endParaRPr lang="en-US"/>
          </a:p>
        </p:txBody>
      </p:sp>
      <p:sp>
        <p:nvSpPr>
          <p:cNvPr id="22"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23"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7436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3" name="Title 1"/>
          <p:cNvSpPr>
            <a:spLocks noGrp="1"/>
          </p:cNvSpPr>
          <p:nvPr>
            <p:ph type="title"/>
          </p:nvPr>
        </p:nvSpPr>
        <p:spPr>
          <a:xfrm>
            <a:off x="540327" y="1457982"/>
            <a:ext cx="8302337" cy="786457"/>
          </a:xfrm>
          <a:prstGeom prst="rect">
            <a:avLst/>
          </a:prstGeom>
        </p:spPr>
        <p:txBody>
          <a:bodyPr/>
          <a:lstStyle>
            <a:lvl1pPr>
              <a:defRPr sz="2625" cap="all" baseline="0">
                <a:solidFill>
                  <a:srgbClr val="003764"/>
                </a:solidFill>
              </a:defRPr>
            </a:lvl1pPr>
          </a:lstStyle>
          <a:p>
            <a:r>
              <a:rPr lang="en-US"/>
              <a:t>Click to edit Master title style</a:t>
            </a:r>
          </a:p>
        </p:txBody>
      </p:sp>
      <p:sp>
        <p:nvSpPr>
          <p:cNvPr id="11" name="Rectangle 10"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3F43D62C-E4AB-4F6C-BB6E-7C3A3BBC5E2B}" type="datetime1">
              <a:rPr lang="en-US" smtClean="0"/>
              <a:t>1/20/2026</a:t>
            </a:fld>
            <a:endParaRPr lang="en-US"/>
          </a:p>
        </p:txBody>
      </p:sp>
      <p:sp>
        <p:nvSpPr>
          <p:cNvPr id="14"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5"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2251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8" name="Rectangle 7"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92275FF0-9E97-4E0A-B533-109FB6621FD2}" type="datetime1">
              <a:rPr lang="en-US" smtClean="0"/>
              <a:t>1/20/2026</a:t>
            </a:fld>
            <a:endParaRPr lang="en-US"/>
          </a:p>
        </p:txBody>
      </p:sp>
      <p:sp>
        <p:nvSpPr>
          <p:cNvPr id="12"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3"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2640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4" name="Title 1"/>
          <p:cNvSpPr>
            <a:spLocks noGrp="1"/>
          </p:cNvSpPr>
          <p:nvPr>
            <p:ph type="title"/>
          </p:nvPr>
        </p:nvSpPr>
        <p:spPr>
          <a:xfrm>
            <a:off x="486495" y="1385541"/>
            <a:ext cx="3160715" cy="1409614"/>
          </a:xfrm>
          <a:prstGeom prst="rect">
            <a:avLst/>
          </a:prstGeom>
        </p:spPr>
        <p:txBody>
          <a:bodyPr anchor="b"/>
          <a:lstStyle>
            <a:lvl1pPr>
              <a:defRPr sz="2625"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86495" y="2888673"/>
            <a:ext cx="3160715" cy="3492378"/>
          </a:xfrm>
          <a:prstGeom prst="rect">
            <a:avLst/>
          </a:prstGeom>
        </p:spPr>
        <p:txBody>
          <a:bodyPr/>
          <a:lstStyle>
            <a:lvl1pPr marL="0" indent="0">
              <a:buNone/>
              <a:defRPr sz="1200">
                <a:solidFill>
                  <a:srgbClr val="003764"/>
                </a:solidFill>
              </a:defRPr>
            </a:lvl1pPr>
            <a:lvl2pPr marL="342884" indent="0">
              <a:buNone/>
              <a:defRPr sz="1050"/>
            </a:lvl2pPr>
            <a:lvl3pPr marL="685766" indent="0">
              <a:buNone/>
              <a:defRPr sz="900"/>
            </a:lvl3pPr>
            <a:lvl4pPr marL="1028649" indent="0">
              <a:buNone/>
              <a:defRPr sz="750"/>
            </a:lvl4pPr>
            <a:lvl5pPr marL="1371532" indent="0">
              <a:buNone/>
              <a:defRPr sz="750"/>
            </a:lvl5pPr>
            <a:lvl6pPr marL="1714415" indent="0">
              <a:buNone/>
              <a:defRPr sz="750"/>
            </a:lvl6pPr>
            <a:lvl7pPr marL="2057297" indent="0">
              <a:buNone/>
              <a:defRPr sz="750"/>
            </a:lvl7pPr>
            <a:lvl8pPr marL="2400180" indent="0">
              <a:buNone/>
              <a:defRPr sz="750"/>
            </a:lvl8pPr>
            <a:lvl9pPr marL="2743064" indent="0">
              <a:buNone/>
              <a:defRPr sz="750"/>
            </a:lvl9pPr>
          </a:lstStyle>
          <a:p>
            <a:pPr lvl="0"/>
            <a:r>
              <a:rPr lang="en-US"/>
              <a:t>Edit Master text styles</a:t>
            </a:r>
          </a:p>
        </p:txBody>
      </p:sp>
      <p:sp>
        <p:nvSpPr>
          <p:cNvPr id="15" name="Content Placeholder 2"/>
          <p:cNvSpPr>
            <a:spLocks noGrp="1"/>
          </p:cNvSpPr>
          <p:nvPr>
            <p:ph idx="1"/>
          </p:nvPr>
        </p:nvSpPr>
        <p:spPr>
          <a:xfrm>
            <a:off x="3863541" y="1569027"/>
            <a:ext cx="5041469" cy="4812024"/>
          </a:xfrm>
          <a:prstGeom prst="rect">
            <a:avLst/>
          </a:prstGeom>
        </p:spPr>
        <p:txBody>
          <a:bodyPr/>
          <a:lstStyle>
            <a:lvl1pPr>
              <a:defRPr sz="2400">
                <a:solidFill>
                  <a:srgbClr val="003764"/>
                </a:solidFill>
              </a:defRPr>
            </a:lvl1pPr>
            <a:lvl2pPr>
              <a:defRPr sz="2100">
                <a:solidFill>
                  <a:srgbClr val="003764"/>
                </a:solidFill>
              </a:defRPr>
            </a:lvl2pPr>
            <a:lvl3pPr>
              <a:defRPr sz="1800">
                <a:solidFill>
                  <a:srgbClr val="003764"/>
                </a:solidFill>
              </a:defRPr>
            </a:lvl3pPr>
            <a:lvl4pPr>
              <a:defRPr sz="1500">
                <a:solidFill>
                  <a:srgbClr val="003764"/>
                </a:solidFill>
              </a:defRPr>
            </a:lvl4pPr>
            <a:lvl5pPr>
              <a:defRPr sz="1500">
                <a:solidFill>
                  <a:srgbClr val="003764"/>
                </a:solidFill>
              </a:defRPr>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A3C062AC-1CC2-40A8-B531-F2154AC26E35}" type="datetime1">
              <a:rPr lang="en-US" smtClean="0"/>
              <a:t>1/20/2026</a:t>
            </a:fld>
            <a:endParaRPr lang="en-US"/>
          </a:p>
        </p:txBody>
      </p:sp>
      <p:sp>
        <p:nvSpPr>
          <p:cNvPr id="18"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9"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4553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6"/>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2"/>
            <a:ext cx="4067706" cy="1481791"/>
          </a:xfrm>
          <a:prstGeom prst="rect">
            <a:avLst/>
          </a:prstGeom>
        </p:spPr>
      </p:pic>
      <p:sp>
        <p:nvSpPr>
          <p:cNvPr id="14" name="Title 1"/>
          <p:cNvSpPr>
            <a:spLocks noGrp="1"/>
          </p:cNvSpPr>
          <p:nvPr>
            <p:ph type="title"/>
          </p:nvPr>
        </p:nvSpPr>
        <p:spPr>
          <a:xfrm>
            <a:off x="403371" y="1385541"/>
            <a:ext cx="3358139" cy="1409614"/>
          </a:xfrm>
          <a:prstGeom prst="rect">
            <a:avLst/>
          </a:prstGeom>
        </p:spPr>
        <p:txBody>
          <a:bodyPr anchor="b"/>
          <a:lstStyle>
            <a:lvl1pPr>
              <a:defRPr sz="2625"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03371" y="2888675"/>
            <a:ext cx="3358139" cy="3542831"/>
          </a:xfrm>
          <a:prstGeom prst="rect">
            <a:avLst/>
          </a:prstGeom>
        </p:spPr>
        <p:txBody>
          <a:bodyPr/>
          <a:lstStyle>
            <a:lvl1pPr marL="0" indent="0">
              <a:buNone/>
              <a:defRPr sz="1200">
                <a:solidFill>
                  <a:srgbClr val="003764"/>
                </a:solidFill>
              </a:defRPr>
            </a:lvl1pPr>
            <a:lvl2pPr marL="342884" indent="0">
              <a:buNone/>
              <a:defRPr sz="1050"/>
            </a:lvl2pPr>
            <a:lvl3pPr marL="685766" indent="0">
              <a:buNone/>
              <a:defRPr sz="900"/>
            </a:lvl3pPr>
            <a:lvl4pPr marL="1028649" indent="0">
              <a:buNone/>
              <a:defRPr sz="750"/>
            </a:lvl4pPr>
            <a:lvl5pPr marL="1371532" indent="0">
              <a:buNone/>
              <a:defRPr sz="750"/>
            </a:lvl5pPr>
            <a:lvl6pPr marL="1714415" indent="0">
              <a:buNone/>
              <a:defRPr sz="750"/>
            </a:lvl6pPr>
            <a:lvl7pPr marL="2057297" indent="0">
              <a:buNone/>
              <a:defRPr sz="750"/>
            </a:lvl7pPr>
            <a:lvl8pPr marL="2400180" indent="0">
              <a:buNone/>
              <a:defRPr sz="750"/>
            </a:lvl8pPr>
            <a:lvl9pPr marL="2743064" indent="0">
              <a:buNone/>
              <a:defRPr sz="750"/>
            </a:lvl9pPr>
          </a:lstStyle>
          <a:p>
            <a:pPr lvl="0"/>
            <a:r>
              <a:rPr lang="en-US"/>
              <a:t>Edit Master text styles</a:t>
            </a:r>
          </a:p>
        </p:txBody>
      </p:sp>
      <p:sp>
        <p:nvSpPr>
          <p:cNvPr id="15" name="Content Placeholder 2"/>
          <p:cNvSpPr>
            <a:spLocks noGrp="1"/>
          </p:cNvSpPr>
          <p:nvPr>
            <p:ph idx="1"/>
          </p:nvPr>
        </p:nvSpPr>
        <p:spPr>
          <a:xfrm>
            <a:off x="4024048" y="1569028"/>
            <a:ext cx="4839398" cy="4862477"/>
          </a:xfrm>
          <a:prstGeom prst="rect">
            <a:avLst/>
          </a:prstGeom>
        </p:spPr>
        <p:txBody>
          <a:bodyPr/>
          <a:lstStyle>
            <a:lvl1pPr>
              <a:defRPr sz="2400">
                <a:solidFill>
                  <a:srgbClr val="003764"/>
                </a:solidFill>
              </a:defRPr>
            </a:lvl1pPr>
            <a:lvl2pPr>
              <a:defRPr sz="2100">
                <a:solidFill>
                  <a:srgbClr val="003764"/>
                </a:solidFill>
              </a:defRPr>
            </a:lvl2pPr>
            <a:lvl3pPr>
              <a:defRPr sz="1800">
                <a:solidFill>
                  <a:srgbClr val="003764"/>
                </a:solidFill>
              </a:defRPr>
            </a:lvl3pPr>
            <a:lvl4pPr>
              <a:defRPr sz="1500">
                <a:solidFill>
                  <a:srgbClr val="003764"/>
                </a:solidFill>
              </a:defRPr>
            </a:lvl4pPr>
            <a:lvl5pPr>
              <a:defRPr sz="1500">
                <a:solidFill>
                  <a:srgbClr val="003764"/>
                </a:solidFill>
              </a:defRPr>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1"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Date Placeholder 3"/>
          <p:cNvSpPr>
            <a:spLocks noGrp="1"/>
          </p:cNvSpPr>
          <p:nvPr>
            <p:ph type="dt" sz="half" idx="10"/>
          </p:nvPr>
        </p:nvSpPr>
        <p:spPr>
          <a:xfrm>
            <a:off x="628650" y="6483928"/>
            <a:ext cx="2057400" cy="237549"/>
          </a:xfrm>
          <a:prstGeom prst="rect">
            <a:avLst/>
          </a:prstGeom>
        </p:spPr>
        <p:txBody>
          <a:bodyPr/>
          <a:lstStyle>
            <a:lvl1pPr>
              <a:defRPr sz="825"/>
            </a:lvl1pPr>
          </a:lstStyle>
          <a:p>
            <a:fld id="{06EA93EB-E55E-4DBB-B6AA-C54A9BA5E4A4}" type="datetime1">
              <a:rPr lang="en-US" smtClean="0"/>
              <a:t>1/20/2026</a:t>
            </a:fld>
            <a:endParaRPr lang="en-US"/>
          </a:p>
        </p:txBody>
      </p:sp>
      <p:sp>
        <p:nvSpPr>
          <p:cNvPr id="18" name="Footer Placeholder 4"/>
          <p:cNvSpPr>
            <a:spLocks noGrp="1"/>
          </p:cNvSpPr>
          <p:nvPr>
            <p:ph type="ftr" sz="quarter" idx="11"/>
          </p:nvPr>
        </p:nvSpPr>
        <p:spPr>
          <a:xfrm>
            <a:off x="3028950" y="6483928"/>
            <a:ext cx="3086100" cy="237549"/>
          </a:xfrm>
          <a:prstGeom prst="rect">
            <a:avLst/>
          </a:prstGeom>
        </p:spPr>
        <p:txBody>
          <a:bodyPr/>
          <a:lstStyle>
            <a:lvl1pPr>
              <a:defRPr sz="825"/>
            </a:lvl1pPr>
          </a:lstStyle>
          <a:p>
            <a:endParaRPr lang="en-US"/>
          </a:p>
        </p:txBody>
      </p:sp>
      <p:sp>
        <p:nvSpPr>
          <p:cNvPr id="19" name="Slide Number Placeholder 5"/>
          <p:cNvSpPr>
            <a:spLocks noGrp="1"/>
          </p:cNvSpPr>
          <p:nvPr>
            <p:ph type="sldNum" sz="quarter" idx="12"/>
          </p:nvPr>
        </p:nvSpPr>
        <p:spPr>
          <a:xfrm>
            <a:off x="8416637" y="6529854"/>
            <a:ext cx="457199" cy="191623"/>
          </a:xfrm>
          <a:prstGeom prst="rect">
            <a:avLst/>
          </a:prstGeom>
        </p:spPr>
        <p:txBody>
          <a:bodyPr/>
          <a:lstStyle>
            <a:lvl1pPr algn="r">
              <a:defRPr sz="825"/>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37987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33675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73" r:id="rId12"/>
    <p:sldLayoutId id="2147483674" r:id="rId13"/>
    <p:sldLayoutId id="2147483660" r:id="rId14"/>
    <p:sldLayoutId id="2147483661" r:id="rId15"/>
    <p:sldLayoutId id="2147483662" r:id="rId16"/>
    <p:sldLayoutId id="2147483663" r:id="rId17"/>
    <p:sldLayoutId id="2147483664" r:id="rId18"/>
    <p:sldLayoutId id="2147483665" r:id="rId19"/>
    <p:sldLayoutId id="2147483666" r:id="rId20"/>
    <p:sldLayoutId id="2147483667" r:id="rId21"/>
    <p:sldLayoutId id="2147483668" r:id="rId22"/>
    <p:sldLayoutId id="2147483651" r:id="rId23"/>
    <p:sldLayoutId id="2147483672" r:id="rId2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hyperlink" Target="mailto:mharper@sbctc.edu" TargetMode="External"/><Relationship Id="rId2" Type="http://schemas.openxmlformats.org/officeDocument/2006/relationships/hyperlink" Target="mailto:anikolaeva@sbctc.edu" TargetMode="External"/><Relationship Id="rId1" Type="http://schemas.openxmlformats.org/officeDocument/2006/relationships/slideLayout" Target="../slideLayouts/slideLayout15.xml"/><Relationship Id="rId4" Type="http://schemas.openxmlformats.org/officeDocument/2006/relationships/hyperlink" Target="mailto:smcbride@sbctc.edu"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8" Type="http://schemas.openxmlformats.org/officeDocument/2006/relationships/hyperlink" Target="mailto:lcohglan@sbctc.edu" TargetMode="External"/><Relationship Id="rId3" Type="http://schemas.openxmlformats.org/officeDocument/2006/relationships/hyperlink" Target="mailto:sacosta@sbctc.edu" TargetMode="External"/><Relationship Id="rId7" Type="http://schemas.openxmlformats.org/officeDocument/2006/relationships/hyperlink" Target="mailto:cmcmullen@sbctc.edu" TargetMode="External"/><Relationship Id="rId2" Type="http://schemas.openxmlformats.org/officeDocument/2006/relationships/hyperlink" Target="mailto:jdellinger@sbctc.edu" TargetMode="External"/><Relationship Id="rId1" Type="http://schemas.openxmlformats.org/officeDocument/2006/relationships/slideLayout" Target="../slideLayouts/slideLayout4.xml"/><Relationship Id="rId6" Type="http://schemas.openxmlformats.org/officeDocument/2006/relationships/hyperlink" Target="mailto:yhayashi-saguil@sbctc.edu" TargetMode="External"/><Relationship Id="rId5" Type="http://schemas.openxmlformats.org/officeDocument/2006/relationships/hyperlink" Target="mailto:rkay@sbctc.edu" TargetMode="External"/><Relationship Id="rId4" Type="http://schemas.openxmlformats.org/officeDocument/2006/relationships/hyperlink" Target="mailto:djilek@sbctc.edu"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sbctc.edu/resources/documents/colleges-staff/programs-services/legislative-outreach/2025/2025-sseh-leg-report.pdf" TargetMode="External"/><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hyperlink" Target="mailto:djilek@sbctc.edu"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hyperlink" Target="mailto:dcostello@sbctc.edu"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3" Type="http://schemas.openxmlformats.org/officeDocument/2006/relationships/hyperlink" Target="https://www.sbctc.edu/resources/documents/colleges-staff/programs-services/legislative-outreach/2025/2shb1559-report.pdf" TargetMode="External"/><Relationship Id="rId2" Type="http://schemas.openxmlformats.org/officeDocument/2006/relationships/notesSlide" Target="../notesSlides/notesSlide14.xml"/><Relationship Id="rId1" Type="http://schemas.openxmlformats.org/officeDocument/2006/relationships/slideLayout" Target="../slideLayouts/slideLayout15.xml"/><Relationship Id="rId5" Type="http://schemas.openxmlformats.org/officeDocument/2006/relationships/hyperlink" Target="https://links-2.govdelivery.com/CL0/https:%2F%2Fzoom.us%2Fmeeting%2Fregister%2Ft_mUSKY6RKO1Ak7oO9vcxg%3Futm_medium=email%26utm_source=WSAC%23%2Fregistration/2/0101019b99ba349f-57713853-c90e-4e1e-959c-928419c802d6-000000/5g9-L37qQHwq_1cT6QNNWyM6YEA1_NZw9WSJbsNzxMg=439" TargetMode="External"/><Relationship Id="rId4" Type="http://schemas.openxmlformats.org/officeDocument/2006/relationships/hyperlink" Target="https://links-2.govdelivery.com/CL0/https:%2F%2Fwsac.wa.gov%2Fsites%2Fdefault%2Ffiles%2FWA-Free_Reduced-Price-Food-Security-Pilot-Overview-(2SHB-1559)-(1).pdf%3Futm_medium=email%26utm_source=WSAC/1/0101019b99ba349f-57713853-c90e-4e1e-959c-928419c802d6-000000/8SKKg6B2ZZyGiK5ecA9lanpLu0SXaTiHdJC61B1DQA8=439"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mailto:vchungtuyco@sbctc.edu" TargetMode="External"/><Relationship Id="rId2" Type="http://schemas.openxmlformats.org/officeDocument/2006/relationships/hyperlink" Target="mailto:cmckinnon@sbctc.edu" TargetMode="Externa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hyperlink" Target="https://www.sbctc.edu/colleges-staff/programs-services/customized-traini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hyperlink" Target="https://www.sbctc.edu/colleges-staff/commissions-councils/cec/"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kgitchel@sbctc.edu" TargetMode="External"/><Relationship Id="rId2" Type="http://schemas.openxmlformats.org/officeDocument/2006/relationships/hyperlink" Target="mailto:ghoward@sbctc.edu" TargetMode="Externa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kingram@sbctc.edu" TargetMode="External"/><Relationship Id="rId2" Type="http://schemas.openxmlformats.org/officeDocument/2006/relationships/hyperlink" Target="mailto:wbelden@sbctc.edu" TargetMode="External"/><Relationship Id="rId1" Type="http://schemas.openxmlformats.org/officeDocument/2006/relationships/slideLayout" Target="../slideLayouts/slideLayout15.xml"/><Relationship Id="rId4" Type="http://schemas.openxmlformats.org/officeDocument/2006/relationships/hyperlink" Target="mailto:smeans@sbctc.edu"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a:t>Washington’s Community and technical colleges</a:t>
            </a:r>
          </a:p>
        </p:txBody>
      </p:sp>
      <p:sp>
        <p:nvSpPr>
          <p:cNvPr id="6" name="Text Placeholder 5"/>
          <p:cNvSpPr>
            <a:spLocks noGrp="1"/>
          </p:cNvSpPr>
          <p:nvPr>
            <p:ph type="body" sz="quarter" idx="10"/>
          </p:nvPr>
        </p:nvSpPr>
        <p:spPr>
          <a:xfrm>
            <a:off x="369888" y="5769402"/>
            <a:ext cx="7808912" cy="758825"/>
          </a:xfrm>
        </p:spPr>
        <p:txBody>
          <a:bodyPr lIns="91440" tIns="45720" rIns="91440" bIns="45720" anchor="t"/>
          <a:lstStyle/>
          <a:p>
            <a:r>
              <a:rPr lang="en-US" sz="2800" i="1"/>
              <a:t>SBCTC Winter 2026 WEC Update</a:t>
            </a:r>
          </a:p>
        </p:txBody>
      </p:sp>
    </p:spTree>
    <p:extLst>
      <p:ext uri="{BB962C8B-B14F-4D97-AF65-F5344CB8AC3E}">
        <p14:creationId xmlns:p14="http://schemas.microsoft.com/office/powerpoint/2010/main" val="3283783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p:txBody>
          <a:bodyPr lIns="91440" tIns="45720" rIns="91440" bIns="45720" anchor="t"/>
          <a:lstStyle/>
          <a:p>
            <a:r>
              <a:rPr lang="en-US" sz="3500">
                <a:ea typeface="+mj-lt"/>
                <a:cs typeface="+mj-lt"/>
              </a:rPr>
              <a:t>FY27 Perkins workforce Grants</a:t>
            </a:r>
            <a:endParaRPr lang="en-US" sz="3500"/>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p:txBody>
          <a:bodyPr lIns="91440" tIns="45720" rIns="91440" bIns="45720" anchor="t"/>
          <a:lstStyle/>
          <a:p>
            <a:pPr marL="0" indent="0">
              <a:buNone/>
            </a:pPr>
            <a:endParaRPr lang="en-US" sz="1600">
              <a:ea typeface="+mn-lt"/>
              <a:cs typeface="+mn-lt"/>
            </a:endParaRPr>
          </a:p>
          <a:p>
            <a:endParaRPr lang="en-US" sz="1600">
              <a:ea typeface="+mn-lt"/>
              <a:cs typeface="+mn-lt"/>
            </a:endParaRP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10</a:t>
            </a:fld>
            <a:endParaRPr lang="en-US"/>
          </a:p>
        </p:txBody>
      </p:sp>
      <p:graphicFrame>
        <p:nvGraphicFramePr>
          <p:cNvPr id="8" name="Table 7">
            <a:extLst>
              <a:ext uri="{FF2B5EF4-FFF2-40B4-BE49-F238E27FC236}">
                <a16:creationId xmlns:a16="http://schemas.microsoft.com/office/drawing/2014/main" id="{ECAAC191-ECE4-26AC-4431-338ECC0CDEAC}"/>
              </a:ext>
            </a:extLst>
          </p:cNvPr>
          <p:cNvGraphicFramePr>
            <a:graphicFrameLocks noGrp="1"/>
          </p:cNvGraphicFramePr>
          <p:nvPr>
            <p:extLst>
              <p:ext uri="{D42A27DB-BD31-4B8C-83A1-F6EECF244321}">
                <p14:modId xmlns:p14="http://schemas.microsoft.com/office/powerpoint/2010/main" val="1592168878"/>
              </p:ext>
            </p:extLst>
          </p:nvPr>
        </p:nvGraphicFramePr>
        <p:xfrm>
          <a:off x="676969" y="2187888"/>
          <a:ext cx="7831176" cy="1371600"/>
        </p:xfrm>
        <a:graphic>
          <a:graphicData uri="http://schemas.openxmlformats.org/drawingml/2006/table">
            <a:tbl>
              <a:tblPr firstRow="1" bandRow="1">
                <a:tableStyleId>{5C22544A-7EE6-4342-B048-85BDC9FD1C3A}</a:tableStyleId>
              </a:tblPr>
              <a:tblGrid>
                <a:gridCol w="5064201">
                  <a:extLst>
                    <a:ext uri="{9D8B030D-6E8A-4147-A177-3AD203B41FA5}">
                      <a16:colId xmlns:a16="http://schemas.microsoft.com/office/drawing/2014/main" val="2387101407"/>
                    </a:ext>
                  </a:extLst>
                </a:gridCol>
                <a:gridCol w="2766975">
                  <a:extLst>
                    <a:ext uri="{9D8B030D-6E8A-4147-A177-3AD203B41FA5}">
                      <a16:colId xmlns:a16="http://schemas.microsoft.com/office/drawing/2014/main" val="2503790037"/>
                    </a:ext>
                  </a:extLst>
                </a:gridCol>
              </a:tblGrid>
              <a:tr h="389334">
                <a:tc gridSpan="2">
                  <a:txBody>
                    <a:bodyPr/>
                    <a:lstStyle/>
                    <a:p>
                      <a:r>
                        <a:rPr lang="en-US" sz="2400">
                          <a:solidFill>
                            <a:schemeClr val="tx1"/>
                          </a:solidFill>
                        </a:rPr>
                        <a:t>Perkins Plan Grant </a:t>
                      </a:r>
                    </a:p>
                  </a:txBody>
                  <a:tcPr/>
                </a:tc>
                <a:tc hMerge="1">
                  <a:txBody>
                    <a:bodyPr/>
                    <a:lstStyle/>
                    <a:p>
                      <a:endParaRPr lang="en-US"/>
                    </a:p>
                  </a:txBody>
                  <a:tcPr/>
                </a:tc>
                <a:extLst>
                  <a:ext uri="{0D108BD9-81ED-4DB2-BD59-A6C34878D82A}">
                    <a16:rowId xmlns:a16="http://schemas.microsoft.com/office/drawing/2014/main" val="2255278365"/>
                  </a:ext>
                </a:extLst>
              </a:tr>
              <a:tr h="389334">
                <a:tc>
                  <a:txBody>
                    <a:bodyPr/>
                    <a:lstStyle/>
                    <a:p>
                      <a:r>
                        <a:rPr lang="en-US" sz="2400" b="1">
                          <a:latin typeface="Franklin Gothic Medium"/>
                        </a:rPr>
                        <a:t>Application Launch</a:t>
                      </a:r>
                    </a:p>
                  </a:txBody>
                  <a:tcPr/>
                </a:tc>
                <a:tc>
                  <a:txBody>
                    <a:bodyPr/>
                    <a:lstStyle/>
                    <a:p>
                      <a:r>
                        <a:rPr lang="en-US" sz="2400"/>
                        <a:t>2/19/2026</a:t>
                      </a:r>
                    </a:p>
                  </a:txBody>
                  <a:tcPr/>
                </a:tc>
                <a:extLst>
                  <a:ext uri="{0D108BD9-81ED-4DB2-BD59-A6C34878D82A}">
                    <a16:rowId xmlns:a16="http://schemas.microsoft.com/office/drawing/2014/main" val="2323893843"/>
                  </a:ext>
                </a:extLst>
              </a:tr>
              <a:tr h="389334">
                <a:tc>
                  <a:txBody>
                    <a:bodyPr/>
                    <a:lstStyle/>
                    <a:p>
                      <a:r>
                        <a:rPr lang="en-US" sz="2400" b="1">
                          <a:latin typeface="Franklin Gothic Medium"/>
                        </a:rPr>
                        <a:t>Application Deadline</a:t>
                      </a:r>
                    </a:p>
                  </a:txBody>
                  <a:tcPr/>
                </a:tc>
                <a:tc>
                  <a:txBody>
                    <a:bodyPr/>
                    <a:lstStyle/>
                    <a:p>
                      <a:r>
                        <a:rPr lang="en-US" sz="2400"/>
                        <a:t>4/2/2026</a:t>
                      </a:r>
                    </a:p>
                  </a:txBody>
                  <a:tcPr/>
                </a:tc>
                <a:extLst>
                  <a:ext uri="{0D108BD9-81ED-4DB2-BD59-A6C34878D82A}">
                    <a16:rowId xmlns:a16="http://schemas.microsoft.com/office/drawing/2014/main" val="4120962674"/>
                  </a:ext>
                </a:extLst>
              </a:tr>
            </a:tbl>
          </a:graphicData>
        </a:graphic>
      </p:graphicFrame>
      <p:graphicFrame>
        <p:nvGraphicFramePr>
          <p:cNvPr id="9" name="Table 8">
            <a:extLst>
              <a:ext uri="{FF2B5EF4-FFF2-40B4-BE49-F238E27FC236}">
                <a16:creationId xmlns:a16="http://schemas.microsoft.com/office/drawing/2014/main" id="{FD3DE71E-64C8-BC11-BDE5-ABF46B523040}"/>
              </a:ext>
            </a:extLst>
          </p:cNvPr>
          <p:cNvGraphicFramePr>
            <a:graphicFrameLocks noGrp="1"/>
          </p:cNvGraphicFramePr>
          <p:nvPr>
            <p:extLst>
              <p:ext uri="{D42A27DB-BD31-4B8C-83A1-F6EECF244321}">
                <p14:modId xmlns:p14="http://schemas.microsoft.com/office/powerpoint/2010/main" val="3616121101"/>
              </p:ext>
            </p:extLst>
          </p:nvPr>
        </p:nvGraphicFramePr>
        <p:xfrm>
          <a:off x="676969" y="3538963"/>
          <a:ext cx="7823061" cy="2560320"/>
        </p:xfrm>
        <a:graphic>
          <a:graphicData uri="http://schemas.openxmlformats.org/drawingml/2006/table">
            <a:tbl>
              <a:tblPr firstRow="1" bandRow="1">
                <a:tableStyleId>{5C22544A-7EE6-4342-B048-85BDC9FD1C3A}</a:tableStyleId>
              </a:tblPr>
              <a:tblGrid>
                <a:gridCol w="5064201">
                  <a:extLst>
                    <a:ext uri="{9D8B030D-6E8A-4147-A177-3AD203B41FA5}">
                      <a16:colId xmlns:a16="http://schemas.microsoft.com/office/drawing/2014/main" val="172144276"/>
                    </a:ext>
                  </a:extLst>
                </a:gridCol>
                <a:gridCol w="2758860">
                  <a:extLst>
                    <a:ext uri="{9D8B030D-6E8A-4147-A177-3AD203B41FA5}">
                      <a16:colId xmlns:a16="http://schemas.microsoft.com/office/drawing/2014/main" val="107366680"/>
                    </a:ext>
                  </a:extLst>
                </a:gridCol>
              </a:tblGrid>
              <a:tr h="375137">
                <a:tc gridSpan="2">
                  <a:txBody>
                    <a:bodyPr/>
                    <a:lstStyle/>
                    <a:p>
                      <a:r>
                        <a:rPr lang="en-US" sz="2400">
                          <a:solidFill>
                            <a:schemeClr val="tx1"/>
                          </a:solidFill>
                        </a:rPr>
                        <a:t>Perkins Leadership Grants</a:t>
                      </a:r>
                    </a:p>
                  </a:txBody>
                  <a:tcPr/>
                </a:tc>
                <a:tc hMerge="1">
                  <a:txBody>
                    <a:bodyPr/>
                    <a:lstStyle/>
                    <a:p>
                      <a:endParaRPr lang="en-US"/>
                    </a:p>
                  </a:txBody>
                  <a:tcPr/>
                </a:tc>
                <a:extLst>
                  <a:ext uri="{0D108BD9-81ED-4DB2-BD59-A6C34878D82A}">
                    <a16:rowId xmlns:a16="http://schemas.microsoft.com/office/drawing/2014/main" val="2659380944"/>
                  </a:ext>
                </a:extLst>
              </a:tr>
              <a:tr h="375137">
                <a:tc>
                  <a:txBody>
                    <a:bodyPr/>
                    <a:lstStyle/>
                    <a:p>
                      <a:r>
                        <a:rPr lang="en-US" sz="2400">
                          <a:latin typeface="Franklin Gothic Medium"/>
                        </a:rPr>
                        <a:t>Application Launch</a:t>
                      </a:r>
                    </a:p>
                  </a:txBody>
                  <a:tcPr/>
                </a:tc>
                <a:tc>
                  <a:txBody>
                    <a:bodyPr/>
                    <a:lstStyle/>
                    <a:p>
                      <a:r>
                        <a:rPr lang="en-US" sz="2400"/>
                        <a:t>3/12/2026</a:t>
                      </a:r>
                    </a:p>
                  </a:txBody>
                  <a:tcPr anchor="ctr"/>
                </a:tc>
                <a:extLst>
                  <a:ext uri="{0D108BD9-81ED-4DB2-BD59-A6C34878D82A}">
                    <a16:rowId xmlns:a16="http://schemas.microsoft.com/office/drawing/2014/main" val="2503076736"/>
                  </a:ext>
                </a:extLst>
              </a:tr>
              <a:tr h="667928">
                <a:tc>
                  <a:txBody>
                    <a:bodyPr/>
                    <a:lstStyle/>
                    <a:p>
                      <a:r>
                        <a:rPr lang="en-US" sz="2400">
                          <a:latin typeface="Franklin Gothic Medium"/>
                        </a:rPr>
                        <a:t>Application Deadline</a:t>
                      </a:r>
                    </a:p>
                    <a:p>
                      <a:pPr lvl="0">
                        <a:buNone/>
                      </a:pPr>
                      <a:r>
                        <a:rPr lang="en-US" sz="2400"/>
                        <a:t>(Leadership Block, Corrections)</a:t>
                      </a:r>
                    </a:p>
                  </a:txBody>
                  <a:tcPr/>
                </a:tc>
                <a:tc>
                  <a:txBody>
                    <a:bodyPr/>
                    <a:lstStyle/>
                    <a:p>
                      <a:r>
                        <a:rPr lang="en-US" sz="2400"/>
                        <a:t>4/16/2026</a:t>
                      </a:r>
                    </a:p>
                  </a:txBody>
                  <a:tcPr anchor="ctr"/>
                </a:tc>
                <a:extLst>
                  <a:ext uri="{0D108BD9-81ED-4DB2-BD59-A6C34878D82A}">
                    <a16:rowId xmlns:a16="http://schemas.microsoft.com/office/drawing/2014/main" val="3975106126"/>
                  </a:ext>
                </a:extLst>
              </a:tr>
              <a:tr h="667928">
                <a:tc>
                  <a:txBody>
                    <a:bodyPr/>
                    <a:lstStyle/>
                    <a:p>
                      <a:r>
                        <a:rPr lang="en-US" sz="2400">
                          <a:latin typeface="Franklin Gothic Medium"/>
                        </a:rPr>
                        <a:t>Priority Application Deadline</a:t>
                      </a:r>
                    </a:p>
                    <a:p>
                      <a:pPr lvl="0">
                        <a:buNone/>
                      </a:pPr>
                      <a:r>
                        <a:rPr lang="en-US" sz="2400"/>
                        <a:t>(Non-Trad, Special Project)</a:t>
                      </a:r>
                    </a:p>
                  </a:txBody>
                  <a:tcPr/>
                </a:tc>
                <a:tc>
                  <a:txBody>
                    <a:bodyPr/>
                    <a:lstStyle/>
                    <a:p>
                      <a:r>
                        <a:rPr lang="en-US" sz="2400"/>
                        <a:t>4/16/2026</a:t>
                      </a:r>
                    </a:p>
                  </a:txBody>
                  <a:tcPr anchor="ctr"/>
                </a:tc>
                <a:extLst>
                  <a:ext uri="{0D108BD9-81ED-4DB2-BD59-A6C34878D82A}">
                    <a16:rowId xmlns:a16="http://schemas.microsoft.com/office/drawing/2014/main" val="4152368905"/>
                  </a:ext>
                </a:extLst>
              </a:tr>
            </a:tbl>
          </a:graphicData>
        </a:graphic>
      </p:graphicFrame>
    </p:spTree>
    <p:extLst>
      <p:ext uri="{BB962C8B-B14F-4D97-AF65-F5344CB8AC3E}">
        <p14:creationId xmlns:p14="http://schemas.microsoft.com/office/powerpoint/2010/main" val="82107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609344"/>
            <a:ext cx="8336975" cy="744544"/>
          </a:xfrm>
        </p:spPr>
        <p:txBody>
          <a:bodyPr lIns="91440" tIns="45720" rIns="91440" bIns="45720" anchor="t"/>
          <a:lstStyle/>
          <a:p>
            <a:r>
              <a:rPr lang="en-US" dirty="0">
                <a:ea typeface="+mj-lt"/>
                <a:cs typeface="+mj-lt"/>
              </a:rPr>
              <a:t>Perkins Trainings/Office Hours</a:t>
            </a:r>
            <a:endParaRPr lang="en-US" dirty="0"/>
          </a:p>
        </p:txBody>
      </p:sp>
      <p:graphicFrame>
        <p:nvGraphicFramePr>
          <p:cNvPr id="3" name="Content Placeholder 2">
            <a:extLst>
              <a:ext uri="{FF2B5EF4-FFF2-40B4-BE49-F238E27FC236}">
                <a16:creationId xmlns:a16="http://schemas.microsoft.com/office/drawing/2014/main" id="{69FAC5B6-EE24-C8F7-E917-2A752D08801A}"/>
              </a:ext>
            </a:extLst>
          </p:cNvPr>
          <p:cNvGraphicFramePr>
            <a:graphicFrameLocks noGrp="1"/>
          </p:cNvGraphicFramePr>
          <p:nvPr>
            <p:ph idx="1"/>
            <p:extLst>
              <p:ext uri="{D42A27DB-BD31-4B8C-83A1-F6EECF244321}">
                <p14:modId xmlns:p14="http://schemas.microsoft.com/office/powerpoint/2010/main" val="771852505"/>
              </p:ext>
            </p:extLst>
          </p:nvPr>
        </p:nvGraphicFramePr>
        <p:xfrm>
          <a:off x="536860" y="2588324"/>
          <a:ext cx="8333416" cy="2330268"/>
        </p:xfrm>
        <a:graphic>
          <a:graphicData uri="http://schemas.openxmlformats.org/drawingml/2006/table">
            <a:tbl>
              <a:tblPr firstRow="1" bandRow="1">
                <a:tableStyleId>{BC89EF96-8CEA-46FF-86C4-4CE0E7609802}</a:tableStyleId>
              </a:tblPr>
              <a:tblGrid>
                <a:gridCol w="1903176">
                  <a:extLst>
                    <a:ext uri="{9D8B030D-6E8A-4147-A177-3AD203B41FA5}">
                      <a16:colId xmlns:a16="http://schemas.microsoft.com/office/drawing/2014/main" val="1083150294"/>
                    </a:ext>
                  </a:extLst>
                </a:gridCol>
                <a:gridCol w="2078181">
                  <a:extLst>
                    <a:ext uri="{9D8B030D-6E8A-4147-A177-3AD203B41FA5}">
                      <a16:colId xmlns:a16="http://schemas.microsoft.com/office/drawing/2014/main" val="2646420485"/>
                    </a:ext>
                  </a:extLst>
                </a:gridCol>
                <a:gridCol w="4352059">
                  <a:extLst>
                    <a:ext uri="{9D8B030D-6E8A-4147-A177-3AD203B41FA5}">
                      <a16:colId xmlns:a16="http://schemas.microsoft.com/office/drawing/2014/main" val="2928282902"/>
                    </a:ext>
                  </a:extLst>
                </a:gridCol>
              </a:tblGrid>
              <a:tr h="582567">
                <a:tc>
                  <a:txBody>
                    <a:bodyPr/>
                    <a:lstStyle/>
                    <a:p>
                      <a:r>
                        <a:rPr lang="en-US" sz="2400" b="1"/>
                        <a:t>February 13</a:t>
                      </a:r>
                    </a:p>
                  </a:txBody>
                  <a:tcPr anchor="ctr"/>
                </a:tc>
                <a:tc>
                  <a:txBody>
                    <a:bodyPr/>
                    <a:lstStyle/>
                    <a:p>
                      <a:pPr lvl="0">
                        <a:buNone/>
                      </a:pPr>
                      <a:r>
                        <a:rPr lang="en-US" sz="2400" b="0" i="0" u="none" strike="noStrike" noProof="0">
                          <a:solidFill>
                            <a:srgbClr val="003764"/>
                          </a:solidFill>
                          <a:latin typeface="Franklin Gothic Book"/>
                        </a:rPr>
                        <a:t>8:15-9:00am</a:t>
                      </a:r>
                      <a:endParaRPr lang="en-US" sz="2400" b="0"/>
                    </a:p>
                  </a:txBody>
                  <a:tcPr anchor="ctr"/>
                </a:tc>
                <a:tc>
                  <a:txBody>
                    <a:bodyPr/>
                    <a:lstStyle/>
                    <a:p>
                      <a:pPr lvl="0">
                        <a:buNone/>
                      </a:pPr>
                      <a:r>
                        <a:rPr lang="en-US" sz="2400" b="0"/>
                        <a:t>Perkins Virtual Office Hour</a:t>
                      </a:r>
                    </a:p>
                  </a:txBody>
                  <a:tcPr anchor="ctr"/>
                </a:tc>
                <a:extLst>
                  <a:ext uri="{0D108BD9-81ED-4DB2-BD59-A6C34878D82A}">
                    <a16:rowId xmlns:a16="http://schemas.microsoft.com/office/drawing/2014/main" val="2271984445"/>
                  </a:ext>
                </a:extLst>
              </a:tr>
              <a:tr h="582567">
                <a:tc>
                  <a:txBody>
                    <a:bodyPr/>
                    <a:lstStyle/>
                    <a:p>
                      <a:r>
                        <a:rPr lang="en-US" sz="2400" b="1"/>
                        <a:t>February 19</a:t>
                      </a:r>
                      <a:endParaRPr lang="en-US"/>
                    </a:p>
                  </a:txBody>
                  <a:tcPr anchor="ctr"/>
                </a:tc>
                <a:tc>
                  <a:txBody>
                    <a:bodyPr/>
                    <a:lstStyle/>
                    <a:p>
                      <a:pPr lvl="0">
                        <a:buNone/>
                      </a:pPr>
                      <a:r>
                        <a:rPr lang="en-US" sz="2400" b="0" i="0" u="none" strike="noStrike" noProof="0">
                          <a:solidFill>
                            <a:srgbClr val="003764"/>
                          </a:solidFill>
                          <a:latin typeface="Franklin Gothic Book"/>
                        </a:rPr>
                        <a:t>1:00-2:30pm</a:t>
                      </a:r>
                      <a:endParaRPr lang="en-US" sz="2400"/>
                    </a:p>
                  </a:txBody>
                  <a:tcPr anchor="ctr"/>
                </a:tc>
                <a:tc>
                  <a:txBody>
                    <a:bodyPr/>
                    <a:lstStyle/>
                    <a:p>
                      <a:pPr lvl="0">
                        <a:buNone/>
                      </a:pPr>
                      <a:r>
                        <a:rPr lang="en-US" sz="2400" b="0" i="0" u="none" strike="noStrike" noProof="0" dirty="0">
                          <a:solidFill>
                            <a:srgbClr val="003764"/>
                          </a:solidFill>
                          <a:latin typeface="Franklin Gothic Book"/>
                        </a:rPr>
                        <a:t>FY27 Perkins Workforce Grants</a:t>
                      </a:r>
                      <a:endParaRPr lang="en-US" sz="2400" dirty="0"/>
                    </a:p>
                  </a:txBody>
                  <a:tcPr anchor="ctr"/>
                </a:tc>
                <a:extLst>
                  <a:ext uri="{0D108BD9-81ED-4DB2-BD59-A6C34878D82A}">
                    <a16:rowId xmlns:a16="http://schemas.microsoft.com/office/drawing/2014/main" val="3232950661"/>
                  </a:ext>
                </a:extLst>
              </a:tr>
              <a:tr h="582567">
                <a:tc>
                  <a:txBody>
                    <a:bodyPr/>
                    <a:lstStyle/>
                    <a:p>
                      <a:pPr lvl="0">
                        <a:buNone/>
                      </a:pPr>
                      <a:r>
                        <a:rPr lang="en-US" sz="2400" b="1"/>
                        <a:t>March 13</a:t>
                      </a:r>
                    </a:p>
                  </a:txBody>
                  <a:tcPr anchor="ctr"/>
                </a:tc>
                <a:tc>
                  <a:txBody>
                    <a:bodyPr/>
                    <a:lstStyle/>
                    <a:p>
                      <a:pPr lvl="0">
                        <a:buNone/>
                      </a:pPr>
                      <a:r>
                        <a:rPr lang="en-US" sz="2400" b="0" i="0" u="none" strike="noStrike" noProof="0">
                          <a:solidFill>
                            <a:srgbClr val="003764"/>
                          </a:solidFill>
                          <a:latin typeface="Franklin Gothic Book"/>
                        </a:rPr>
                        <a:t>8:15-9:00am</a:t>
                      </a:r>
                    </a:p>
                  </a:txBody>
                  <a:tcPr anchor="ctr"/>
                </a:tc>
                <a:tc>
                  <a:txBody>
                    <a:bodyPr/>
                    <a:lstStyle/>
                    <a:p>
                      <a:pPr lvl="0">
                        <a:buNone/>
                      </a:pPr>
                      <a:r>
                        <a:rPr lang="en-US" sz="2400" b="0" i="0" u="none" strike="noStrike" noProof="0">
                          <a:solidFill>
                            <a:srgbClr val="003764"/>
                          </a:solidFill>
                          <a:latin typeface="Franklin Gothic Book"/>
                        </a:rPr>
                        <a:t>Perkins Virtual Office Hour</a:t>
                      </a:r>
                      <a:endParaRPr lang="en-US" sz="2400"/>
                    </a:p>
                  </a:txBody>
                  <a:tcPr anchor="ctr"/>
                </a:tc>
                <a:extLst>
                  <a:ext uri="{0D108BD9-81ED-4DB2-BD59-A6C34878D82A}">
                    <a16:rowId xmlns:a16="http://schemas.microsoft.com/office/drawing/2014/main" val="1620942530"/>
                  </a:ext>
                </a:extLst>
              </a:tr>
              <a:tr h="582567">
                <a:tc>
                  <a:txBody>
                    <a:bodyPr/>
                    <a:lstStyle/>
                    <a:p>
                      <a:r>
                        <a:rPr lang="en-US" sz="2400" b="1"/>
                        <a:t>April 10</a:t>
                      </a:r>
                    </a:p>
                  </a:txBody>
                  <a:tcPr anchor="ctr"/>
                </a:tc>
                <a:tc>
                  <a:txBody>
                    <a:bodyPr/>
                    <a:lstStyle/>
                    <a:p>
                      <a:pPr lvl="0">
                        <a:buNone/>
                      </a:pPr>
                      <a:r>
                        <a:rPr lang="en-US" sz="2400" b="0" i="0" u="none" strike="noStrike" noProof="0">
                          <a:solidFill>
                            <a:srgbClr val="003764"/>
                          </a:solidFill>
                          <a:latin typeface="Franklin Gothic Book"/>
                        </a:rPr>
                        <a:t>8:15-9:00am</a:t>
                      </a:r>
                      <a:endParaRPr lang="en-US" sz="2400"/>
                    </a:p>
                  </a:txBody>
                  <a:tcPr anchor="ctr"/>
                </a:tc>
                <a:tc>
                  <a:txBody>
                    <a:bodyPr/>
                    <a:lstStyle/>
                    <a:p>
                      <a:pPr lvl="0">
                        <a:buNone/>
                      </a:pPr>
                      <a:r>
                        <a:rPr lang="en-US" sz="2400" b="0" i="0" u="none" strike="noStrike" noProof="0" dirty="0">
                          <a:solidFill>
                            <a:srgbClr val="003764"/>
                          </a:solidFill>
                          <a:latin typeface="Franklin Gothic Book"/>
                        </a:rPr>
                        <a:t>Perkins Virtual Office Hour</a:t>
                      </a:r>
                      <a:endParaRPr lang="en-US" sz="2400" dirty="0"/>
                    </a:p>
                  </a:txBody>
                  <a:tcPr anchor="ctr"/>
                </a:tc>
                <a:extLst>
                  <a:ext uri="{0D108BD9-81ED-4DB2-BD59-A6C34878D82A}">
                    <a16:rowId xmlns:a16="http://schemas.microsoft.com/office/drawing/2014/main" val="1288616476"/>
                  </a:ext>
                </a:extLst>
              </a:tr>
            </a:tbl>
          </a:graphicData>
        </a:graphic>
      </p:graphicFrame>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dirty="0" smtClean="0"/>
              <a:pPr/>
              <a:t>11</a:t>
            </a:fld>
            <a:endParaRPr lang="en-US"/>
          </a:p>
        </p:txBody>
      </p:sp>
      <p:sp>
        <p:nvSpPr>
          <p:cNvPr id="5" name="TextBox 4">
            <a:extLst>
              <a:ext uri="{FF2B5EF4-FFF2-40B4-BE49-F238E27FC236}">
                <a16:creationId xmlns:a16="http://schemas.microsoft.com/office/drawing/2014/main" id="{2C2D64EE-B693-3B73-B6C9-D7E87C63252B}"/>
              </a:ext>
            </a:extLst>
          </p:cNvPr>
          <p:cNvSpPr txBox="1"/>
          <p:nvPr/>
        </p:nvSpPr>
        <p:spPr>
          <a:xfrm>
            <a:off x="780361" y="4498553"/>
            <a:ext cx="2302525" cy="3070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Tree>
    <p:extLst>
      <p:ext uri="{BB962C8B-B14F-4D97-AF65-F5344CB8AC3E}">
        <p14:creationId xmlns:p14="http://schemas.microsoft.com/office/powerpoint/2010/main" val="2617217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37" y="1350491"/>
            <a:ext cx="8397278" cy="543940"/>
          </a:xfrm>
        </p:spPr>
        <p:txBody>
          <a:bodyPr lIns="91440" tIns="45720" rIns="91440" bIns="45720" anchor="t"/>
          <a:lstStyle/>
          <a:p>
            <a:r>
              <a:rPr lang="en-US" sz="3200" dirty="0"/>
              <a:t>CTE Dual credit updates</a:t>
            </a:r>
            <a:endParaRPr lang="en-US" sz="1600" dirty="0"/>
          </a:p>
        </p:txBody>
      </p:sp>
      <p:sp>
        <p:nvSpPr>
          <p:cNvPr id="3" name="Content Placeholder 2"/>
          <p:cNvSpPr>
            <a:spLocks noGrp="1"/>
          </p:cNvSpPr>
          <p:nvPr>
            <p:ph idx="1"/>
          </p:nvPr>
        </p:nvSpPr>
        <p:spPr>
          <a:xfrm>
            <a:off x="270165" y="2020825"/>
            <a:ext cx="8736237" cy="4553712"/>
          </a:xfrm>
        </p:spPr>
        <p:txBody>
          <a:bodyPr lIns="91440" tIns="45720" rIns="91440" bIns="45720" anchor="t"/>
          <a:lstStyle/>
          <a:p>
            <a:pPr marL="0" indent="0">
              <a:lnSpc>
                <a:spcPct val="100000"/>
              </a:lnSpc>
              <a:spcBef>
                <a:spcPts val="0"/>
              </a:spcBef>
              <a:spcAft>
                <a:spcPts val="600"/>
              </a:spcAft>
              <a:buNone/>
            </a:pPr>
            <a:r>
              <a:rPr lang="en-US" sz="2400" b="1" dirty="0"/>
              <a:t>2023-2025 Legislative Report</a:t>
            </a:r>
          </a:p>
          <a:p>
            <a:pPr marL="0" indent="0" fontAlgn="base">
              <a:lnSpc>
                <a:spcPct val="100000"/>
              </a:lnSpc>
              <a:spcBef>
                <a:spcPts val="0"/>
              </a:spcBef>
              <a:spcAft>
                <a:spcPts val="600"/>
              </a:spcAft>
              <a:buNone/>
            </a:pPr>
            <a:r>
              <a:rPr lang="en-US" sz="1800" dirty="0"/>
              <a:t>To shorten the path from learning to earning and to build a coherent statewide CTE DC system, the following recommendations are being made to our legislature:​</a:t>
            </a:r>
          </a:p>
          <a:p>
            <a:pPr fontAlgn="base">
              <a:lnSpc>
                <a:spcPct val="100000"/>
              </a:lnSpc>
              <a:spcBef>
                <a:spcPts val="0"/>
              </a:spcBef>
              <a:spcAft>
                <a:spcPts val="600"/>
              </a:spcAft>
            </a:pPr>
            <a:r>
              <a:rPr lang="en-US" sz="1600" dirty="0"/>
              <a:t>Implement statewide standards, replacing local and regional approaches.​</a:t>
            </a:r>
          </a:p>
          <a:p>
            <a:pPr fontAlgn="base">
              <a:lnSpc>
                <a:spcPct val="100000"/>
              </a:lnSpc>
              <a:spcBef>
                <a:spcPts val="0"/>
              </a:spcBef>
              <a:spcAft>
                <a:spcPts val="600"/>
              </a:spcAft>
            </a:pPr>
            <a:r>
              <a:rPr lang="en-US" sz="1600" dirty="0"/>
              <a:t>Implement a modern data infrastructure, ensuring alignment between K12 and SBCTC.​</a:t>
            </a:r>
          </a:p>
          <a:p>
            <a:pPr fontAlgn="base">
              <a:lnSpc>
                <a:spcPct val="100000"/>
              </a:lnSpc>
              <a:spcBef>
                <a:spcPts val="0"/>
              </a:spcBef>
              <a:spcAft>
                <a:spcPts val="600"/>
              </a:spcAft>
            </a:pPr>
            <a:r>
              <a:rPr lang="en-US" sz="1600" dirty="0"/>
              <a:t>Bridge advising, career guidance, and information gaps between K12 and postsecondary.​</a:t>
            </a:r>
          </a:p>
          <a:p>
            <a:pPr fontAlgn="base">
              <a:lnSpc>
                <a:spcPct val="100000"/>
              </a:lnSpc>
              <a:spcBef>
                <a:spcPts val="0"/>
              </a:spcBef>
              <a:spcAft>
                <a:spcPts val="600"/>
              </a:spcAft>
            </a:pPr>
            <a:r>
              <a:rPr lang="en-US" sz="1600" dirty="0"/>
              <a:t>Identify stable funding options for program operations and student credentials, including IRCs. ​</a:t>
            </a:r>
          </a:p>
          <a:p>
            <a:pPr fontAlgn="base">
              <a:lnSpc>
                <a:spcPct val="100000"/>
              </a:lnSpc>
              <a:spcBef>
                <a:spcPts val="0"/>
              </a:spcBef>
              <a:spcAft>
                <a:spcPts val="600"/>
              </a:spcAft>
            </a:pPr>
            <a:r>
              <a:rPr lang="en-US" sz="1600" dirty="0"/>
              <a:t>Strengthen partnerships with philanthropic organizations to accelerate statewide adoption of best practices. ​</a:t>
            </a:r>
          </a:p>
          <a:p>
            <a:pPr marL="0" indent="0" fontAlgn="base">
              <a:lnSpc>
                <a:spcPct val="100000"/>
              </a:lnSpc>
              <a:spcBef>
                <a:spcPts val="0"/>
              </a:spcBef>
              <a:spcAft>
                <a:spcPts val="600"/>
              </a:spcAft>
              <a:buNone/>
            </a:pPr>
            <a:r>
              <a:rPr lang="en-US" sz="1800" dirty="0"/>
              <a:t>Overall, the pilot demonstrates both the transformative potential of CTE Dual Credit and the urgent need for modernization. A coordinated, well‑funded, and data‑driven statewide system will ensure that Washington students, especially those from historically underserved communities, gain equitable access to pathways leading to postsecondary credentials, high‑demand careers, and long‑term economic mobility.​</a:t>
            </a:r>
          </a:p>
          <a:p>
            <a:pPr indent="0">
              <a:spcAft>
                <a:spcPts val="400"/>
              </a:spcAft>
              <a:buNone/>
            </a:pPr>
            <a:endParaRPr lang="en-US" sz="1600" b="1" dirty="0"/>
          </a:p>
          <a:p>
            <a:pPr marL="1371600" lvl="3" indent="0">
              <a:buNone/>
            </a:pPr>
            <a:endParaRPr lang="en-US" sz="1400" dirty="0"/>
          </a:p>
          <a:p>
            <a:pPr lvl="2"/>
            <a:endParaRPr lang="en-US" sz="1600" dirty="0"/>
          </a:p>
          <a:p>
            <a:pPr lvl="2"/>
            <a:endParaRPr lang="en-US" sz="1600" dirty="0"/>
          </a:p>
        </p:txBody>
      </p:sp>
      <p:sp>
        <p:nvSpPr>
          <p:cNvPr id="4" name="Slide Number Placeholder 3"/>
          <p:cNvSpPr>
            <a:spLocks noGrp="1"/>
          </p:cNvSpPr>
          <p:nvPr>
            <p:ph type="sldNum" sz="quarter" idx="12"/>
          </p:nvPr>
        </p:nvSpPr>
        <p:spPr/>
        <p:txBody>
          <a:bodyPr/>
          <a:lstStyle/>
          <a:p>
            <a:fld id="{DEE5BC03-7CE3-4FE3-BC0A-0ACCA8AC1F24}" type="slidenum">
              <a:rPr lang="en-US" smtClean="0"/>
              <a:pPr/>
              <a:t>12</a:t>
            </a:fld>
            <a:endParaRPr lang="en-US"/>
          </a:p>
        </p:txBody>
      </p:sp>
    </p:spTree>
    <p:extLst>
      <p:ext uri="{BB962C8B-B14F-4D97-AF65-F5344CB8AC3E}">
        <p14:creationId xmlns:p14="http://schemas.microsoft.com/office/powerpoint/2010/main" val="3383783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99C56-AD27-C354-679D-B39E850363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8D5615-D1F9-2D33-3B2E-1470E5F9DA43}"/>
              </a:ext>
            </a:extLst>
          </p:cNvPr>
          <p:cNvSpPr>
            <a:spLocks noGrp="1"/>
          </p:cNvSpPr>
          <p:nvPr>
            <p:ph type="title"/>
          </p:nvPr>
        </p:nvSpPr>
        <p:spPr>
          <a:xfrm>
            <a:off x="471437" y="1350491"/>
            <a:ext cx="8397278" cy="543940"/>
          </a:xfrm>
        </p:spPr>
        <p:txBody>
          <a:bodyPr lIns="91440" tIns="45720" rIns="91440" bIns="45720" anchor="t"/>
          <a:lstStyle/>
          <a:p>
            <a:r>
              <a:rPr lang="en-US" sz="3200" dirty="0"/>
              <a:t>CTE Dual credit updates</a:t>
            </a:r>
            <a:endParaRPr lang="en-US" sz="1600" dirty="0"/>
          </a:p>
        </p:txBody>
      </p:sp>
      <p:sp>
        <p:nvSpPr>
          <p:cNvPr id="3" name="Content Placeholder 2">
            <a:extLst>
              <a:ext uri="{FF2B5EF4-FFF2-40B4-BE49-F238E27FC236}">
                <a16:creationId xmlns:a16="http://schemas.microsoft.com/office/drawing/2014/main" id="{A4DDC011-886E-0007-D487-A0BD6740545C}"/>
              </a:ext>
            </a:extLst>
          </p:cNvPr>
          <p:cNvSpPr>
            <a:spLocks noGrp="1"/>
          </p:cNvSpPr>
          <p:nvPr>
            <p:ph idx="1"/>
          </p:nvPr>
        </p:nvSpPr>
        <p:spPr>
          <a:xfrm>
            <a:off x="270165" y="2020825"/>
            <a:ext cx="8736237" cy="4553712"/>
          </a:xfrm>
        </p:spPr>
        <p:txBody>
          <a:bodyPr lIns="91440" tIns="45720" rIns="91440" bIns="45720" anchor="t"/>
          <a:lstStyle/>
          <a:p>
            <a:pPr marL="0" indent="0">
              <a:lnSpc>
                <a:spcPct val="100000"/>
              </a:lnSpc>
              <a:spcBef>
                <a:spcPts val="0"/>
              </a:spcBef>
              <a:spcAft>
                <a:spcPts val="600"/>
              </a:spcAft>
              <a:buNone/>
            </a:pPr>
            <a:r>
              <a:rPr lang="en-US" sz="2400" b="1" dirty="0"/>
              <a:t>Jobs for the Future/Big Blur Initiative</a:t>
            </a:r>
          </a:p>
          <a:p>
            <a:pPr fontAlgn="base">
              <a:lnSpc>
                <a:spcPct val="100000"/>
              </a:lnSpc>
              <a:spcBef>
                <a:spcPts val="0"/>
              </a:spcBef>
              <a:spcAft>
                <a:spcPts val="600"/>
              </a:spcAft>
            </a:pPr>
            <a:r>
              <a:rPr lang="en-US" sz="1800" dirty="0"/>
              <a:t>Grant Recipients: Clark, Olympic, Renton Technical, and Skagit Valley Colleges</a:t>
            </a:r>
          </a:p>
          <a:p>
            <a:pPr fontAlgn="base">
              <a:lnSpc>
                <a:spcPct val="100000"/>
              </a:lnSpc>
              <a:spcBef>
                <a:spcPts val="0"/>
              </a:spcBef>
              <a:spcAft>
                <a:spcPts val="600"/>
              </a:spcAft>
            </a:pPr>
            <a:r>
              <a:rPr lang="en-US" sz="1800" dirty="0"/>
              <a:t>JFF will lead the key elements of the project which include the completion of a Washington state landscape analysis, development of four state-level pathway and competency maps, development of regional asset maps, and development of regional strategic action plans for regions participating in this initiative.</a:t>
            </a:r>
          </a:p>
          <a:p>
            <a:pPr fontAlgn="base">
              <a:lnSpc>
                <a:spcPct val="100000"/>
              </a:lnSpc>
              <a:spcBef>
                <a:spcPts val="0"/>
              </a:spcBef>
              <a:spcAft>
                <a:spcPts val="600"/>
              </a:spcAft>
            </a:pPr>
            <a:r>
              <a:rPr lang="en-US" sz="1800" dirty="0"/>
              <a:t>Project Goals:</a:t>
            </a:r>
          </a:p>
          <a:p>
            <a:pPr lvl="1" fontAlgn="base">
              <a:lnSpc>
                <a:spcPct val="100000"/>
              </a:lnSpc>
              <a:spcBef>
                <a:spcPts val="0"/>
              </a:spcBef>
              <a:spcAft>
                <a:spcPts val="600"/>
              </a:spcAft>
              <a:buFont typeface="Courier New" panose="02070309020205020404" pitchFamily="49" charset="0"/>
              <a:buChar char="o"/>
            </a:pPr>
            <a:r>
              <a:rPr lang="en-US" sz="1400" dirty="0"/>
              <a:t>Support state leaders in the design and implementation of a more equitable statewide system for dual credit and pathways, with a focus on CTE Dual Credit.   </a:t>
            </a:r>
          </a:p>
          <a:p>
            <a:pPr lvl="1" fontAlgn="base">
              <a:lnSpc>
                <a:spcPct val="100000"/>
              </a:lnSpc>
              <a:spcBef>
                <a:spcPts val="0"/>
              </a:spcBef>
              <a:spcAft>
                <a:spcPts val="600"/>
              </a:spcAft>
              <a:buFont typeface="Courier New" panose="02070309020205020404" pitchFamily="49" charset="0"/>
              <a:buChar char="o"/>
            </a:pPr>
            <a:r>
              <a:rPr lang="en-US" sz="1400" dirty="0"/>
              <a:t>Strengthen and expand opportunities for thousands of Washington’s secondary students to access high-quality, in-demand postsecondary credentials, accelerating movement towards the state’s goal that 70% of adults complete a credential.   </a:t>
            </a:r>
          </a:p>
          <a:p>
            <a:pPr lvl="1" fontAlgn="base">
              <a:lnSpc>
                <a:spcPct val="100000"/>
              </a:lnSpc>
              <a:spcBef>
                <a:spcPts val="0"/>
              </a:spcBef>
              <a:spcAft>
                <a:spcPts val="600"/>
              </a:spcAft>
              <a:buFont typeface="Courier New" panose="02070309020205020404" pitchFamily="49" charset="0"/>
              <a:buChar char="o"/>
            </a:pPr>
            <a:r>
              <a:rPr lang="en-US" sz="1400" dirty="0"/>
              <a:t>Intentionally integrate existing strategic initiatives – Guided Pathways, CLNA, and Career Clusters. </a:t>
            </a:r>
          </a:p>
          <a:p>
            <a:pPr lvl="1" fontAlgn="base">
              <a:lnSpc>
                <a:spcPct val="100000"/>
              </a:lnSpc>
              <a:spcBef>
                <a:spcPts val="0"/>
              </a:spcBef>
              <a:spcAft>
                <a:spcPts val="600"/>
              </a:spcAft>
              <a:buFont typeface="Courier New" panose="02070309020205020404" pitchFamily="49" charset="0"/>
              <a:buChar char="o"/>
            </a:pPr>
            <a:r>
              <a:rPr lang="en-US" sz="1400" dirty="0"/>
              <a:t>Strengthen regional ecosystems to address labor market demands and drive economic growth.   </a:t>
            </a:r>
          </a:p>
          <a:p>
            <a:pPr lvl="1" fontAlgn="base">
              <a:lnSpc>
                <a:spcPct val="100000"/>
              </a:lnSpc>
              <a:spcBef>
                <a:spcPts val="0"/>
              </a:spcBef>
              <a:spcAft>
                <a:spcPts val="600"/>
              </a:spcAft>
              <a:buFont typeface="Courier New" panose="02070309020205020404" pitchFamily="49" charset="0"/>
              <a:buChar char="o"/>
            </a:pPr>
            <a:r>
              <a:rPr lang="en-US" sz="1400" dirty="0"/>
              <a:t>Build a replicable model for regions in Washington that are committed to advancing The Big Blur.  </a:t>
            </a:r>
            <a:endParaRPr lang="en-US" sz="1400" b="1" dirty="0"/>
          </a:p>
          <a:p>
            <a:pPr marL="1371600" lvl="3" indent="0">
              <a:lnSpc>
                <a:spcPct val="100000"/>
              </a:lnSpc>
              <a:spcBef>
                <a:spcPts val="0"/>
              </a:spcBef>
              <a:spcAft>
                <a:spcPts val="600"/>
              </a:spcAft>
              <a:buNone/>
            </a:pPr>
            <a:endParaRPr lang="en-US" sz="1400" dirty="0"/>
          </a:p>
          <a:p>
            <a:pPr lvl="2"/>
            <a:endParaRPr lang="en-US" sz="1600" dirty="0"/>
          </a:p>
          <a:p>
            <a:pPr lvl="2"/>
            <a:endParaRPr lang="en-US" sz="1600" dirty="0"/>
          </a:p>
        </p:txBody>
      </p:sp>
      <p:sp>
        <p:nvSpPr>
          <p:cNvPr id="4" name="Slide Number Placeholder 3">
            <a:extLst>
              <a:ext uri="{FF2B5EF4-FFF2-40B4-BE49-F238E27FC236}">
                <a16:creationId xmlns:a16="http://schemas.microsoft.com/office/drawing/2014/main" id="{E8364BF5-504E-6267-6529-D11F82FE63F5}"/>
              </a:ext>
            </a:extLst>
          </p:cNvPr>
          <p:cNvSpPr>
            <a:spLocks noGrp="1"/>
          </p:cNvSpPr>
          <p:nvPr>
            <p:ph type="sldNum" sz="quarter" idx="12"/>
          </p:nvPr>
        </p:nvSpPr>
        <p:spPr/>
        <p:txBody>
          <a:bodyPr/>
          <a:lstStyle/>
          <a:p>
            <a:fld id="{DEE5BC03-7CE3-4FE3-BC0A-0ACCA8AC1F24}" type="slidenum">
              <a:rPr lang="en-US" smtClean="0"/>
              <a:pPr/>
              <a:t>13</a:t>
            </a:fld>
            <a:endParaRPr lang="en-US"/>
          </a:p>
        </p:txBody>
      </p:sp>
    </p:spTree>
    <p:extLst>
      <p:ext uri="{BB962C8B-B14F-4D97-AF65-F5344CB8AC3E}">
        <p14:creationId xmlns:p14="http://schemas.microsoft.com/office/powerpoint/2010/main" val="1212833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403D6-46DB-CDA5-DC2B-76B4ED568A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62B052-8B7D-15F3-2A6C-17718CEF9018}"/>
              </a:ext>
            </a:extLst>
          </p:cNvPr>
          <p:cNvSpPr>
            <a:spLocks noGrp="1"/>
          </p:cNvSpPr>
          <p:nvPr>
            <p:ph type="title"/>
          </p:nvPr>
        </p:nvSpPr>
        <p:spPr>
          <a:xfrm>
            <a:off x="471437" y="1350491"/>
            <a:ext cx="8397278" cy="543940"/>
          </a:xfrm>
        </p:spPr>
        <p:txBody>
          <a:bodyPr lIns="91440" tIns="45720" rIns="91440" bIns="45720" anchor="t"/>
          <a:lstStyle/>
          <a:p>
            <a:r>
              <a:rPr lang="en-US" sz="3200" dirty="0"/>
              <a:t>CTE Dual credit updates</a:t>
            </a:r>
            <a:endParaRPr lang="en-US" sz="1600" dirty="0"/>
          </a:p>
        </p:txBody>
      </p:sp>
      <p:sp>
        <p:nvSpPr>
          <p:cNvPr id="3" name="Content Placeholder 2">
            <a:extLst>
              <a:ext uri="{FF2B5EF4-FFF2-40B4-BE49-F238E27FC236}">
                <a16:creationId xmlns:a16="http://schemas.microsoft.com/office/drawing/2014/main" id="{C604D06A-AA71-8648-FD0C-F3D71FEB4473}"/>
              </a:ext>
            </a:extLst>
          </p:cNvPr>
          <p:cNvSpPr>
            <a:spLocks noGrp="1"/>
          </p:cNvSpPr>
          <p:nvPr>
            <p:ph idx="1"/>
          </p:nvPr>
        </p:nvSpPr>
        <p:spPr>
          <a:xfrm>
            <a:off x="270165" y="1894431"/>
            <a:ext cx="8736237" cy="4827043"/>
          </a:xfrm>
        </p:spPr>
        <p:txBody>
          <a:bodyPr lIns="91440" tIns="45720" rIns="91440" bIns="45720" anchor="t"/>
          <a:lstStyle/>
          <a:p>
            <a:pPr marL="0" indent="0">
              <a:lnSpc>
                <a:spcPct val="100000"/>
              </a:lnSpc>
              <a:spcBef>
                <a:spcPts val="0"/>
              </a:spcBef>
              <a:spcAft>
                <a:spcPts val="600"/>
              </a:spcAft>
              <a:buNone/>
            </a:pPr>
            <a:r>
              <a:rPr lang="en-US" sz="2000" b="1" dirty="0"/>
              <a:t>Technology Consultant</a:t>
            </a:r>
          </a:p>
          <a:p>
            <a:pPr fontAlgn="base">
              <a:lnSpc>
                <a:spcPct val="100000"/>
              </a:lnSpc>
              <a:spcBef>
                <a:spcPts val="0"/>
              </a:spcBef>
              <a:spcAft>
                <a:spcPts val="600"/>
              </a:spcAft>
            </a:pPr>
            <a:r>
              <a:rPr lang="en-US" sz="1600" dirty="0"/>
              <a:t>Report presents a statewide study of the conditions that shape dual-enrollment and dual-credit pathways across community and technical colleges and high schools. By examining access, articulation practices, transcript processes, conversion rates, and data movement across systems, the study identifies the conditions required for a more connected pathway from high school into postsecondary opportunities. </a:t>
            </a:r>
          </a:p>
          <a:p>
            <a:pPr fontAlgn="base">
              <a:lnSpc>
                <a:spcPct val="100000"/>
              </a:lnSpc>
              <a:spcBef>
                <a:spcPts val="0"/>
              </a:spcBef>
              <a:spcAft>
                <a:spcPts val="600"/>
              </a:spcAft>
            </a:pPr>
            <a:r>
              <a:rPr lang="en-US" sz="1600" dirty="0"/>
              <a:t>Key findings:</a:t>
            </a:r>
          </a:p>
          <a:p>
            <a:pPr lvl="1" fontAlgn="base">
              <a:lnSpc>
                <a:spcPct val="100000"/>
              </a:lnSpc>
              <a:spcBef>
                <a:spcPts val="0"/>
              </a:spcBef>
              <a:spcAft>
                <a:spcPts val="600"/>
              </a:spcAft>
              <a:buFont typeface="Courier New" panose="02070309020205020404" pitchFamily="49" charset="0"/>
              <a:buChar char="o"/>
            </a:pPr>
            <a:r>
              <a:rPr lang="en-US" sz="1400" dirty="0"/>
              <a:t>Washington’s dual credit system is currently fragmented – not because of missing tools, but because of missing statewide alignment. Students face inconsistent rules, deadlines, unclear steps, and preventable credit loss, while educators and colleges manage duplicative manual work due to misaligned definitions, workflows, expectations, and data movement across existing systems the state has recently invested. </a:t>
            </a:r>
          </a:p>
          <a:p>
            <a:pPr lvl="1" fontAlgn="base">
              <a:lnSpc>
                <a:spcPct val="100000"/>
              </a:lnSpc>
              <a:spcBef>
                <a:spcPts val="0"/>
              </a:spcBef>
              <a:spcAft>
                <a:spcPts val="600"/>
              </a:spcAft>
              <a:buFont typeface="Courier New" panose="02070309020205020404" pitchFamily="49" charset="0"/>
              <a:buChar char="o"/>
            </a:pPr>
            <a:r>
              <a:rPr lang="en-US" sz="1400" dirty="0"/>
              <a:t>Before investing in new platforms, the state must establish two foundational conditions: (1) statewide governance for dual credit definitions, workflows, and communication, and (2) a secure, cloud-based data and credential exchange ecosystem that connects existing systems (e.g., </a:t>
            </a:r>
            <a:r>
              <a:rPr lang="en-US" sz="1400" dirty="0" err="1"/>
              <a:t>SchooLinks</a:t>
            </a:r>
            <a:r>
              <a:rPr lang="en-US" sz="1400" dirty="0"/>
              <a:t>, ctcLink, transcripts, etc.) into a coherent pathway from high school to college and workforce. </a:t>
            </a:r>
          </a:p>
          <a:p>
            <a:pPr lvl="1" fontAlgn="base">
              <a:lnSpc>
                <a:spcPct val="100000"/>
              </a:lnSpc>
              <a:spcBef>
                <a:spcPts val="0"/>
              </a:spcBef>
              <a:spcAft>
                <a:spcPts val="600"/>
              </a:spcAft>
              <a:buFont typeface="Courier New" panose="02070309020205020404" pitchFamily="49" charset="0"/>
              <a:buChar char="o"/>
            </a:pPr>
            <a:r>
              <a:rPr lang="en-US" sz="1400" dirty="0"/>
              <a:t>The final report recommends strategic alignment of K-12 and community and technical colleges. This would be accomplished through a phased roadmap for the state to modernize dual credit, reduce staff burden, improve transcription accuracy, articulation processes, and ensure students consistently receive the college credit they earn statewide.</a:t>
            </a:r>
          </a:p>
          <a:p>
            <a:pPr lvl="2"/>
            <a:endParaRPr lang="en-US" sz="1600" dirty="0"/>
          </a:p>
          <a:p>
            <a:pPr lvl="2"/>
            <a:endParaRPr lang="en-US" sz="1600" dirty="0"/>
          </a:p>
        </p:txBody>
      </p:sp>
      <p:sp>
        <p:nvSpPr>
          <p:cNvPr id="4" name="Slide Number Placeholder 3">
            <a:extLst>
              <a:ext uri="{FF2B5EF4-FFF2-40B4-BE49-F238E27FC236}">
                <a16:creationId xmlns:a16="http://schemas.microsoft.com/office/drawing/2014/main" id="{8E0CC044-A97E-0B63-9661-57412AE3E164}"/>
              </a:ext>
            </a:extLst>
          </p:cNvPr>
          <p:cNvSpPr>
            <a:spLocks noGrp="1"/>
          </p:cNvSpPr>
          <p:nvPr>
            <p:ph type="sldNum" sz="quarter" idx="12"/>
          </p:nvPr>
        </p:nvSpPr>
        <p:spPr/>
        <p:txBody>
          <a:bodyPr/>
          <a:lstStyle/>
          <a:p>
            <a:fld id="{DEE5BC03-7CE3-4FE3-BC0A-0ACCA8AC1F24}" type="slidenum">
              <a:rPr lang="en-US" smtClean="0"/>
              <a:pPr/>
              <a:t>14</a:t>
            </a:fld>
            <a:endParaRPr lang="en-US"/>
          </a:p>
        </p:txBody>
      </p:sp>
    </p:spTree>
    <p:extLst>
      <p:ext uri="{BB962C8B-B14F-4D97-AF65-F5344CB8AC3E}">
        <p14:creationId xmlns:p14="http://schemas.microsoft.com/office/powerpoint/2010/main" val="3733501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A6403-ABD9-C34F-3FEF-A066DFA8CF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F6090C-A88D-6D01-BB69-8F0516163661}"/>
              </a:ext>
            </a:extLst>
          </p:cNvPr>
          <p:cNvSpPr>
            <a:spLocks noGrp="1"/>
          </p:cNvSpPr>
          <p:nvPr>
            <p:ph type="title"/>
          </p:nvPr>
        </p:nvSpPr>
        <p:spPr>
          <a:xfrm>
            <a:off x="471437" y="1350491"/>
            <a:ext cx="8397278" cy="543940"/>
          </a:xfrm>
        </p:spPr>
        <p:txBody>
          <a:bodyPr lIns="91440" tIns="45720" rIns="91440" bIns="45720" anchor="t"/>
          <a:lstStyle/>
          <a:p>
            <a:r>
              <a:rPr lang="en-US" sz="3200" dirty="0"/>
              <a:t>CTE Dual credit updates</a:t>
            </a:r>
            <a:endParaRPr lang="en-US" sz="1600" dirty="0"/>
          </a:p>
        </p:txBody>
      </p:sp>
      <p:sp>
        <p:nvSpPr>
          <p:cNvPr id="3" name="Content Placeholder 2">
            <a:extLst>
              <a:ext uri="{FF2B5EF4-FFF2-40B4-BE49-F238E27FC236}">
                <a16:creationId xmlns:a16="http://schemas.microsoft.com/office/drawing/2014/main" id="{59B9083C-6B38-ED2B-466A-B70CA11EE42B}"/>
              </a:ext>
            </a:extLst>
          </p:cNvPr>
          <p:cNvSpPr>
            <a:spLocks noGrp="1"/>
          </p:cNvSpPr>
          <p:nvPr>
            <p:ph idx="1"/>
          </p:nvPr>
        </p:nvSpPr>
        <p:spPr>
          <a:xfrm>
            <a:off x="270165" y="2048256"/>
            <a:ext cx="8736237" cy="4673218"/>
          </a:xfrm>
        </p:spPr>
        <p:txBody>
          <a:bodyPr lIns="91440" tIns="45720" rIns="91440" bIns="45720" anchor="t"/>
          <a:lstStyle/>
          <a:p>
            <a:pPr marL="0" indent="0">
              <a:lnSpc>
                <a:spcPct val="100000"/>
              </a:lnSpc>
              <a:spcBef>
                <a:spcPts val="0"/>
              </a:spcBef>
              <a:spcAft>
                <a:spcPts val="600"/>
              </a:spcAft>
              <a:buNone/>
            </a:pPr>
            <a:r>
              <a:rPr lang="en-US" sz="2000" b="1" dirty="0"/>
              <a:t>OAAP Admission, Enrollment, and Transcription Pilot</a:t>
            </a:r>
          </a:p>
          <a:p>
            <a:pPr fontAlgn="base">
              <a:lnSpc>
                <a:spcPct val="100000"/>
              </a:lnSpc>
              <a:spcBef>
                <a:spcPts val="0"/>
              </a:spcBef>
              <a:spcAft>
                <a:spcPts val="600"/>
              </a:spcAft>
            </a:pPr>
            <a:r>
              <a:rPr lang="en-US" sz="1600" dirty="0"/>
              <a:t>Pilot Sites: Everett Community College and Skagit Valley College</a:t>
            </a:r>
          </a:p>
          <a:p>
            <a:pPr fontAlgn="base">
              <a:lnSpc>
                <a:spcPct val="100000"/>
              </a:lnSpc>
              <a:spcBef>
                <a:spcPts val="0"/>
              </a:spcBef>
              <a:spcAft>
                <a:spcPts val="600"/>
              </a:spcAft>
            </a:pPr>
            <a:r>
              <a:rPr lang="en-US" sz="1600" dirty="0"/>
              <a:t>Beginning Fall 2025, a CTE Dual Credit admit type was made available in the Online Admissions Application Portal (OAAP) for pilot colleges. In addition, a dedicated CTE DC Academic Plan has been configured for colleges under the Non-Award Seeking program and is available for students to select in OAAP. Colleges participating in the pilot program are required to use the OAAP for all CTE DC admissions.</a:t>
            </a:r>
          </a:p>
          <a:p>
            <a:pPr fontAlgn="base">
              <a:lnSpc>
                <a:spcPct val="100000"/>
              </a:lnSpc>
              <a:spcBef>
                <a:spcPts val="0"/>
              </a:spcBef>
              <a:spcAft>
                <a:spcPts val="600"/>
              </a:spcAft>
            </a:pPr>
            <a:r>
              <a:rPr lang="en-US" sz="1600" dirty="0"/>
              <a:t>System Engagement. Information on this pilot has been presented to the Admissions and Registration Council (ARC) and WEC. Additional webinars to present information on CTE Dual Credit initiatives and the OAAP pilot will be scheduled for winter term.</a:t>
            </a:r>
          </a:p>
          <a:p>
            <a:pPr fontAlgn="base">
              <a:lnSpc>
                <a:spcPct val="100000"/>
              </a:lnSpc>
              <a:spcBef>
                <a:spcPts val="0"/>
              </a:spcBef>
              <a:spcAft>
                <a:spcPts val="600"/>
              </a:spcAft>
            </a:pPr>
            <a:r>
              <a:rPr lang="en-US" sz="1600" dirty="0"/>
              <a:t>Draft Business Process documentation has been posted to the WEC page for your information, with the understanding this information has the following limitations:</a:t>
            </a:r>
          </a:p>
          <a:p>
            <a:pPr lvl="1" fontAlgn="base">
              <a:lnSpc>
                <a:spcPct val="100000"/>
              </a:lnSpc>
              <a:spcBef>
                <a:spcPts val="0"/>
              </a:spcBef>
              <a:spcAft>
                <a:spcPts val="600"/>
              </a:spcAft>
            </a:pPr>
            <a:r>
              <a:rPr lang="en-US" sz="1400" dirty="0"/>
              <a:t>These processes were developed to guide the 2025-26 Pilot Colleges.</a:t>
            </a:r>
          </a:p>
          <a:p>
            <a:pPr lvl="1" fontAlgn="base">
              <a:lnSpc>
                <a:spcPct val="100000"/>
              </a:lnSpc>
              <a:spcBef>
                <a:spcPts val="0"/>
              </a:spcBef>
              <a:spcAft>
                <a:spcPts val="600"/>
              </a:spcAft>
            </a:pPr>
            <a:r>
              <a:rPr lang="en-US" sz="1400" dirty="0"/>
              <a:t>Non-pilot colleges must continue to use Other Credit until a determination has been made about expanding these business processes beyond the existing pilot sites.</a:t>
            </a:r>
          </a:p>
          <a:p>
            <a:pPr lvl="1" fontAlgn="base">
              <a:lnSpc>
                <a:spcPct val="100000"/>
              </a:lnSpc>
              <a:spcBef>
                <a:spcPts val="0"/>
              </a:spcBef>
              <a:spcAft>
                <a:spcPts val="600"/>
              </a:spcAft>
            </a:pPr>
            <a:r>
              <a:rPr lang="en-US" sz="1400" dirty="0"/>
              <a:t>This coding may only be applied for Winter 2026 forward and may not be applied retroactively.</a:t>
            </a:r>
          </a:p>
        </p:txBody>
      </p:sp>
      <p:sp>
        <p:nvSpPr>
          <p:cNvPr id="4" name="Slide Number Placeholder 3">
            <a:extLst>
              <a:ext uri="{FF2B5EF4-FFF2-40B4-BE49-F238E27FC236}">
                <a16:creationId xmlns:a16="http://schemas.microsoft.com/office/drawing/2014/main" id="{DC4FB436-658A-FBC7-C59A-EB7B2DFE70D1}"/>
              </a:ext>
            </a:extLst>
          </p:cNvPr>
          <p:cNvSpPr>
            <a:spLocks noGrp="1"/>
          </p:cNvSpPr>
          <p:nvPr>
            <p:ph type="sldNum" sz="quarter" idx="12"/>
          </p:nvPr>
        </p:nvSpPr>
        <p:spPr/>
        <p:txBody>
          <a:bodyPr/>
          <a:lstStyle/>
          <a:p>
            <a:fld id="{DEE5BC03-7CE3-4FE3-BC0A-0ACCA8AC1F24}" type="slidenum">
              <a:rPr lang="en-US" smtClean="0"/>
              <a:pPr/>
              <a:t>15</a:t>
            </a:fld>
            <a:endParaRPr lang="en-US"/>
          </a:p>
        </p:txBody>
      </p:sp>
    </p:spTree>
    <p:extLst>
      <p:ext uri="{BB962C8B-B14F-4D97-AF65-F5344CB8AC3E}">
        <p14:creationId xmlns:p14="http://schemas.microsoft.com/office/powerpoint/2010/main" val="2740620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8CB57-9436-DAFC-1E3D-5252BD3532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C1F133-48EB-1F60-FF73-70EB6EA6E3BC}"/>
              </a:ext>
            </a:extLst>
          </p:cNvPr>
          <p:cNvSpPr>
            <a:spLocks noGrp="1"/>
          </p:cNvSpPr>
          <p:nvPr>
            <p:ph type="title"/>
          </p:nvPr>
        </p:nvSpPr>
        <p:spPr>
          <a:xfrm>
            <a:off x="471437" y="1350491"/>
            <a:ext cx="8397278" cy="543940"/>
          </a:xfrm>
        </p:spPr>
        <p:txBody>
          <a:bodyPr lIns="91440" tIns="45720" rIns="91440" bIns="45720" anchor="t"/>
          <a:lstStyle/>
          <a:p>
            <a:r>
              <a:rPr lang="en-US" sz="3200"/>
              <a:t>Program Approval Updates</a:t>
            </a:r>
            <a:endParaRPr lang="en-US" sz="1600"/>
          </a:p>
        </p:txBody>
      </p:sp>
      <p:sp>
        <p:nvSpPr>
          <p:cNvPr id="3" name="Content Placeholder 2">
            <a:extLst>
              <a:ext uri="{FF2B5EF4-FFF2-40B4-BE49-F238E27FC236}">
                <a16:creationId xmlns:a16="http://schemas.microsoft.com/office/drawing/2014/main" id="{07374F4F-7B12-9F5D-D455-3259CE5B8656}"/>
              </a:ext>
            </a:extLst>
          </p:cNvPr>
          <p:cNvSpPr>
            <a:spLocks noGrp="1"/>
          </p:cNvSpPr>
          <p:nvPr>
            <p:ph idx="1"/>
          </p:nvPr>
        </p:nvSpPr>
        <p:spPr>
          <a:xfrm>
            <a:off x="144023" y="2145763"/>
            <a:ext cx="8862379" cy="4708616"/>
          </a:xfrm>
        </p:spPr>
        <p:txBody>
          <a:bodyPr lIns="91440" tIns="45720" rIns="91440" bIns="45720" anchor="t"/>
          <a:lstStyle/>
          <a:p>
            <a:pPr indent="0">
              <a:spcAft>
                <a:spcPts val="400"/>
              </a:spcAft>
              <a:buNone/>
            </a:pPr>
            <a:r>
              <a:rPr lang="en-US" sz="2400" b="1" dirty="0"/>
              <a:t>New PAR Site</a:t>
            </a:r>
            <a:endParaRPr lang="en-US" sz="2400" dirty="0"/>
          </a:p>
          <a:p>
            <a:pPr marL="457200">
              <a:lnSpc>
                <a:spcPct val="100000"/>
              </a:lnSpc>
              <a:spcBef>
                <a:spcPts val="0"/>
              </a:spcBef>
              <a:spcAft>
                <a:spcPts val="600"/>
              </a:spcAft>
            </a:pPr>
            <a:r>
              <a:rPr lang="en-US" sz="2000" dirty="0"/>
              <a:t>Currently working on including all Apprenticeship – launch date is TBD. </a:t>
            </a:r>
          </a:p>
          <a:p>
            <a:pPr marL="457200">
              <a:lnSpc>
                <a:spcPct val="100000"/>
              </a:lnSpc>
              <a:spcBef>
                <a:spcPts val="0"/>
              </a:spcBef>
              <a:spcAft>
                <a:spcPts val="600"/>
              </a:spcAft>
            </a:pPr>
            <a:r>
              <a:rPr lang="en-US" sz="2000" dirty="0"/>
              <a:t>Only accepting professional technical program requests and revision requests for existing bachelors. </a:t>
            </a:r>
          </a:p>
          <a:p>
            <a:pPr marL="457200">
              <a:lnSpc>
                <a:spcPct val="100000"/>
              </a:lnSpc>
              <a:spcBef>
                <a:spcPts val="0"/>
              </a:spcBef>
              <a:spcAft>
                <a:spcPts val="600"/>
              </a:spcAft>
            </a:pPr>
            <a:r>
              <a:rPr lang="en-US" sz="2000" dirty="0"/>
              <a:t>Future Enhancements to the site</a:t>
            </a:r>
            <a:endParaRPr lang="en-US" dirty="0"/>
          </a:p>
          <a:p>
            <a:pPr marL="914400" lvl="1">
              <a:lnSpc>
                <a:spcPct val="100000"/>
              </a:lnSpc>
              <a:spcBef>
                <a:spcPts val="0"/>
              </a:spcBef>
              <a:spcAft>
                <a:spcPts val="600"/>
              </a:spcAft>
              <a:buFont typeface="Courier New" panose="020B0604020202020204" pitchFamily="34" charset="0"/>
              <a:buChar char="o"/>
            </a:pPr>
            <a:r>
              <a:rPr lang="en-US" sz="1800" dirty="0"/>
              <a:t>Updating the form to single column and all one page. </a:t>
            </a:r>
          </a:p>
          <a:p>
            <a:pPr marL="914400" lvl="1">
              <a:lnSpc>
                <a:spcPct val="100000"/>
              </a:lnSpc>
              <a:spcBef>
                <a:spcPts val="0"/>
              </a:spcBef>
              <a:spcAft>
                <a:spcPts val="600"/>
              </a:spcAft>
              <a:buFont typeface="Courier New" panose="020B0604020202020204" pitchFamily="34" charset="0"/>
              <a:buChar char="o"/>
            </a:pPr>
            <a:r>
              <a:rPr lang="en-US" sz="1800" dirty="0"/>
              <a:t>PDF of what is requested will be sent to requesters and the secondary emails at your college.  </a:t>
            </a:r>
          </a:p>
          <a:p>
            <a:pPr marL="914400" lvl="1">
              <a:lnSpc>
                <a:spcPct val="100000"/>
              </a:lnSpc>
              <a:spcBef>
                <a:spcPts val="0"/>
              </a:spcBef>
              <a:spcAft>
                <a:spcPts val="600"/>
              </a:spcAft>
              <a:buFont typeface="Courier New" panose="020B0604020202020204" pitchFamily="34" charset="0"/>
              <a:buChar char="o"/>
            </a:pPr>
            <a:r>
              <a:rPr lang="en-US" sz="1800" dirty="0">
                <a:ea typeface="+mn-lt"/>
                <a:cs typeface="+mn-lt"/>
              </a:rPr>
              <a:t>Enhance form usability and data quality by refining questions, optimizing information icons, and adding inventory-supporting fields.</a:t>
            </a:r>
          </a:p>
          <a:p>
            <a:pPr lvl="1" indent="0">
              <a:spcAft>
                <a:spcPts val="400"/>
              </a:spcAft>
              <a:buNone/>
            </a:pPr>
            <a:endParaRPr lang="en-US" sz="1800" dirty="0"/>
          </a:p>
          <a:p>
            <a:pPr indent="0">
              <a:spcAft>
                <a:spcPts val="400"/>
              </a:spcAft>
              <a:buNone/>
            </a:pPr>
            <a:endParaRPr lang="en-US" sz="1600" b="1" dirty="0"/>
          </a:p>
          <a:p>
            <a:pPr marL="1371600" lvl="3" indent="0">
              <a:buNone/>
            </a:pPr>
            <a:endParaRPr lang="en-US" sz="1400" dirty="0"/>
          </a:p>
          <a:p>
            <a:pPr lvl="2"/>
            <a:endParaRPr lang="en-US" sz="1600" dirty="0"/>
          </a:p>
          <a:p>
            <a:pPr lvl="2"/>
            <a:endParaRPr lang="en-US" sz="1600" dirty="0"/>
          </a:p>
        </p:txBody>
      </p:sp>
      <p:sp>
        <p:nvSpPr>
          <p:cNvPr id="4" name="Slide Number Placeholder 3">
            <a:extLst>
              <a:ext uri="{FF2B5EF4-FFF2-40B4-BE49-F238E27FC236}">
                <a16:creationId xmlns:a16="http://schemas.microsoft.com/office/drawing/2014/main" id="{611F6EAC-D026-3A02-FD69-F29BCD34C6F3}"/>
              </a:ext>
            </a:extLst>
          </p:cNvPr>
          <p:cNvSpPr>
            <a:spLocks noGrp="1"/>
          </p:cNvSpPr>
          <p:nvPr>
            <p:ph type="sldNum" sz="quarter" idx="12"/>
          </p:nvPr>
        </p:nvSpPr>
        <p:spPr/>
        <p:txBody>
          <a:bodyPr/>
          <a:lstStyle/>
          <a:p>
            <a:fld id="{DEE5BC03-7CE3-4FE3-BC0A-0ACCA8AC1F24}" type="slidenum">
              <a:rPr lang="en-US" smtClean="0"/>
              <a:pPr/>
              <a:t>16</a:t>
            </a:fld>
            <a:endParaRPr lang="en-US"/>
          </a:p>
        </p:txBody>
      </p:sp>
    </p:spTree>
    <p:extLst>
      <p:ext uri="{BB962C8B-B14F-4D97-AF65-F5344CB8AC3E}">
        <p14:creationId xmlns:p14="http://schemas.microsoft.com/office/powerpoint/2010/main" val="149886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5E939-E0F9-C398-345A-9558F0A1EE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21251F-31CE-236A-F0A9-37289880A08D}"/>
              </a:ext>
            </a:extLst>
          </p:cNvPr>
          <p:cNvSpPr>
            <a:spLocks noGrp="1"/>
          </p:cNvSpPr>
          <p:nvPr>
            <p:ph type="title"/>
          </p:nvPr>
        </p:nvSpPr>
        <p:spPr>
          <a:xfrm>
            <a:off x="471437" y="1360301"/>
            <a:ext cx="8397278" cy="485074"/>
          </a:xfrm>
        </p:spPr>
        <p:txBody>
          <a:bodyPr lIns="91440" tIns="45720" rIns="91440" bIns="45720" anchor="t"/>
          <a:lstStyle/>
          <a:p>
            <a:r>
              <a:rPr lang="en-US" sz="3200"/>
              <a:t>Program Approval Updates</a:t>
            </a:r>
            <a:endParaRPr lang="en-US" sz="1600"/>
          </a:p>
        </p:txBody>
      </p:sp>
      <p:sp>
        <p:nvSpPr>
          <p:cNvPr id="3" name="Content Placeholder 2">
            <a:extLst>
              <a:ext uri="{FF2B5EF4-FFF2-40B4-BE49-F238E27FC236}">
                <a16:creationId xmlns:a16="http://schemas.microsoft.com/office/drawing/2014/main" id="{D5881EFA-4D0B-F94A-3B4D-1B662CED34B2}"/>
              </a:ext>
            </a:extLst>
          </p:cNvPr>
          <p:cNvSpPr>
            <a:spLocks noGrp="1"/>
          </p:cNvSpPr>
          <p:nvPr>
            <p:ph idx="1"/>
          </p:nvPr>
        </p:nvSpPr>
        <p:spPr>
          <a:xfrm>
            <a:off x="144023" y="1969162"/>
            <a:ext cx="8862379" cy="4885217"/>
          </a:xfrm>
        </p:spPr>
        <p:txBody>
          <a:bodyPr lIns="91440" tIns="45720" rIns="91440" bIns="45720" anchor="t"/>
          <a:lstStyle/>
          <a:p>
            <a:pPr marL="0" indent="0">
              <a:lnSpc>
                <a:spcPct val="100000"/>
              </a:lnSpc>
              <a:spcBef>
                <a:spcPts val="0"/>
              </a:spcBef>
              <a:buNone/>
            </a:pPr>
            <a:r>
              <a:rPr lang="en-US" sz="2400" b="1"/>
              <a:t> PAR Guidelines – Recent Updates</a:t>
            </a:r>
            <a:endParaRPr lang="en-US" sz="2400"/>
          </a:p>
          <a:p>
            <a:pPr marL="1085850" lvl="2" indent="-171450">
              <a:lnSpc>
                <a:spcPct val="100000"/>
              </a:lnSpc>
              <a:spcBef>
                <a:spcPts val="0"/>
              </a:spcBef>
              <a:buFont typeface="Courier New" panose="020B0604020202020204" pitchFamily="34" charset="0"/>
              <a:buChar char="o"/>
            </a:pPr>
            <a:r>
              <a:rPr lang="en-US" sz="1600"/>
              <a:t>Revised and added language outlining process for apprenticeships and MOT degrees.</a:t>
            </a:r>
          </a:p>
          <a:p>
            <a:pPr marL="1085850" lvl="2" indent="-171450">
              <a:lnSpc>
                <a:spcPct val="100000"/>
              </a:lnSpc>
              <a:spcBef>
                <a:spcPts val="0"/>
              </a:spcBef>
              <a:buFont typeface="Courier New" panose="020B0604020202020204" pitchFamily="34" charset="0"/>
              <a:buChar char="o"/>
            </a:pPr>
            <a:r>
              <a:rPr lang="en-US" sz="1600"/>
              <a:t>Added additional resource links throughout the document.</a:t>
            </a:r>
          </a:p>
          <a:p>
            <a:pPr marL="1085850" lvl="2" indent="-171450">
              <a:lnSpc>
                <a:spcPct val="100000"/>
              </a:lnSpc>
              <a:spcBef>
                <a:spcPts val="0"/>
              </a:spcBef>
              <a:buFont typeface="Courier New" panose="020B0604020202020204" pitchFamily="34" charset="0"/>
              <a:buChar char="o"/>
            </a:pPr>
            <a:r>
              <a:rPr lang="en-US" sz="1600"/>
              <a:t>Streamlined the language about subplans to reflect our current framework.</a:t>
            </a:r>
          </a:p>
          <a:p>
            <a:pPr marL="1085850" lvl="2" indent="-171450">
              <a:lnSpc>
                <a:spcPct val="100000"/>
              </a:lnSpc>
              <a:spcBef>
                <a:spcPts val="0"/>
              </a:spcBef>
              <a:buFont typeface="Courier New" panose="020B0604020202020204" pitchFamily="34" charset="0"/>
              <a:buChar char="o"/>
            </a:pPr>
            <a:r>
              <a:rPr lang="en-US" sz="1600"/>
              <a:t>Updated program approval language to ensure consistent wording throughout. </a:t>
            </a:r>
          </a:p>
          <a:p>
            <a:pPr marL="0" indent="0">
              <a:lnSpc>
                <a:spcPct val="100000"/>
              </a:lnSpc>
              <a:spcBef>
                <a:spcPts val="0"/>
              </a:spcBef>
              <a:buNone/>
            </a:pPr>
            <a:r>
              <a:rPr lang="en-US" sz="2400" b="1"/>
              <a:t> BAS and Prof/Tech PAR Alignment</a:t>
            </a:r>
          </a:p>
          <a:p>
            <a:pPr marL="1085850" lvl="2" indent="-171450">
              <a:lnSpc>
                <a:spcPct val="100000"/>
              </a:lnSpc>
              <a:spcBef>
                <a:spcPts val="0"/>
              </a:spcBef>
              <a:buFont typeface="Courier New" panose="020B0604020202020204" pitchFamily="34" charset="0"/>
              <a:buChar char="o"/>
            </a:pPr>
            <a:r>
              <a:rPr lang="en-US" sz="1600"/>
              <a:t>Working with Policy Associate over BAS Programs to adopt our process for program approval.</a:t>
            </a:r>
          </a:p>
          <a:p>
            <a:pPr marL="1085850" lvl="2" indent="-171450">
              <a:lnSpc>
                <a:spcPct val="100000"/>
              </a:lnSpc>
              <a:spcBef>
                <a:spcPts val="0"/>
              </a:spcBef>
              <a:buFont typeface="Courier New" panose="020B0604020202020204" pitchFamily="34" charset="0"/>
              <a:buChar char="o"/>
            </a:pPr>
            <a:r>
              <a:rPr lang="en-US" sz="1600"/>
              <a:t>Revision requests are now ready to be submitted for existing bachelor programs in program approval. </a:t>
            </a:r>
          </a:p>
          <a:p>
            <a:pPr marL="1085850" lvl="2" indent="-171450">
              <a:lnSpc>
                <a:spcPct val="100000"/>
              </a:lnSpc>
              <a:spcBef>
                <a:spcPts val="0"/>
              </a:spcBef>
              <a:buFont typeface="Courier New" panose="020B0604020202020204" pitchFamily="34" charset="0"/>
              <a:buChar char="o"/>
            </a:pPr>
            <a:endParaRPr lang="en-US" sz="1600"/>
          </a:p>
          <a:p>
            <a:pPr marL="0" indent="0">
              <a:lnSpc>
                <a:spcPct val="0"/>
              </a:lnSpc>
              <a:spcBef>
                <a:spcPts val="0"/>
              </a:spcBef>
              <a:buNone/>
            </a:pPr>
            <a:r>
              <a:rPr lang="en-US" sz="2400" b="1"/>
              <a:t> Program Inventory</a:t>
            </a:r>
            <a:endParaRPr lang="en-US" sz="2400"/>
          </a:p>
          <a:p>
            <a:pPr lvl="2" indent="-171450">
              <a:spcBef>
                <a:spcPts val="0"/>
              </a:spcBef>
              <a:buFont typeface="Courier New" panose="020B0604020202020204" pitchFamily="34" charset="0"/>
              <a:buChar char="o"/>
            </a:pPr>
            <a:r>
              <a:rPr lang="en-US" sz="1600">
                <a:ea typeface="+mn-lt"/>
                <a:cs typeface="+mn-lt"/>
              </a:rPr>
              <a:t>Reviewing apprenticeship prep programs to determine whether the credential should be identified in inventory as an apprenticeship prep program—or if the label should be removed.</a:t>
            </a:r>
          </a:p>
          <a:p>
            <a:pPr lvl="2" indent="-171450">
              <a:spcBef>
                <a:spcPts val="0"/>
              </a:spcBef>
              <a:buFont typeface="Courier New" panose="020B0604020202020204" pitchFamily="34" charset="0"/>
              <a:buChar char="o"/>
            </a:pPr>
            <a:r>
              <a:rPr lang="en-US" sz="1600">
                <a:ea typeface="+mn-lt"/>
                <a:cs typeface="+mn-lt"/>
              </a:rPr>
              <a:t>Continue reviewing plan codes to add missing credit CAFs and resolve misalignment between maximum credits and award type.</a:t>
            </a:r>
          </a:p>
          <a:p>
            <a:pPr lvl="2" indent="-171450">
              <a:spcBef>
                <a:spcPts val="0"/>
              </a:spcBef>
              <a:buFont typeface="Courier New" panose="020B0604020202020204" pitchFamily="34" charset="0"/>
              <a:buChar char="o"/>
            </a:pPr>
            <a:r>
              <a:rPr lang="en-US" sz="1600">
                <a:ea typeface="+mn-lt"/>
                <a:cs typeface="+mn-lt"/>
              </a:rPr>
              <a:t>Will be working with colleges to designate fully online programs in </a:t>
            </a:r>
            <a:r>
              <a:rPr lang="en-US" sz="1600" err="1">
                <a:ea typeface="+mn-lt"/>
                <a:cs typeface="+mn-lt"/>
              </a:rPr>
              <a:t>ctcLink</a:t>
            </a:r>
            <a:r>
              <a:rPr lang="en-US" sz="1600">
                <a:ea typeface="+mn-lt"/>
                <a:cs typeface="+mn-lt"/>
              </a:rPr>
              <a:t> inventory, enabling improved Search Stax filtering for interested students.</a:t>
            </a:r>
          </a:p>
          <a:p>
            <a:pPr lvl="2" indent="-171450">
              <a:buFont typeface="Courier New" panose="020B0604020202020204" pitchFamily="34" charset="0"/>
              <a:buChar char="o"/>
            </a:pPr>
            <a:endParaRPr lang="en-US" sz="1600">
              <a:ea typeface="+mn-lt"/>
              <a:cs typeface="+mn-lt"/>
            </a:endParaRPr>
          </a:p>
          <a:p>
            <a:pPr marL="457200" lvl="1" indent="0">
              <a:buNone/>
            </a:pPr>
            <a:endParaRPr lang="en-US" sz="1600" b="1"/>
          </a:p>
          <a:p>
            <a:endParaRPr lang="en-US" sz="1600" b="1"/>
          </a:p>
          <a:p>
            <a:pPr marL="1371600" lvl="3" indent="0">
              <a:buNone/>
            </a:pPr>
            <a:endParaRPr lang="en-US" sz="1400"/>
          </a:p>
          <a:p>
            <a:pPr lvl="2">
              <a:buFont typeface="Courier New" panose="020B0604020202020204" pitchFamily="34" charset="0"/>
              <a:buChar char="o"/>
            </a:pPr>
            <a:endParaRPr lang="en-US" sz="1600"/>
          </a:p>
          <a:p>
            <a:pPr lvl="2">
              <a:buFont typeface="Courier New" panose="020B0604020202020204" pitchFamily="34" charset="0"/>
              <a:buChar char="o"/>
            </a:pPr>
            <a:endParaRPr lang="en-US" sz="1600"/>
          </a:p>
        </p:txBody>
      </p:sp>
      <p:sp>
        <p:nvSpPr>
          <p:cNvPr id="4" name="Slide Number Placeholder 3">
            <a:extLst>
              <a:ext uri="{FF2B5EF4-FFF2-40B4-BE49-F238E27FC236}">
                <a16:creationId xmlns:a16="http://schemas.microsoft.com/office/drawing/2014/main" id="{1EE4799C-3CAB-60C0-F312-63DDB2E04632}"/>
              </a:ext>
            </a:extLst>
          </p:cNvPr>
          <p:cNvSpPr>
            <a:spLocks noGrp="1"/>
          </p:cNvSpPr>
          <p:nvPr>
            <p:ph type="sldNum" sz="quarter" idx="12"/>
          </p:nvPr>
        </p:nvSpPr>
        <p:spPr/>
        <p:txBody>
          <a:bodyPr/>
          <a:lstStyle/>
          <a:p>
            <a:fld id="{DEE5BC03-7CE3-4FE3-BC0A-0ACCA8AC1F24}" type="slidenum">
              <a:rPr lang="en-US" smtClean="0"/>
              <a:pPr/>
              <a:t>17</a:t>
            </a:fld>
            <a:endParaRPr lang="en-US"/>
          </a:p>
        </p:txBody>
      </p:sp>
    </p:spTree>
    <p:extLst>
      <p:ext uri="{BB962C8B-B14F-4D97-AF65-F5344CB8AC3E}">
        <p14:creationId xmlns:p14="http://schemas.microsoft.com/office/powerpoint/2010/main" val="3691116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355383"/>
            <a:ext cx="8336975" cy="503067"/>
          </a:xfrm>
        </p:spPr>
        <p:txBody>
          <a:bodyPr/>
          <a:lstStyle/>
          <a:p>
            <a:r>
              <a:rPr lang="en-US" sz="3200" b="1">
                <a:latin typeface="Franklin Gothic Book" panose="020B0503020102020204" pitchFamily="34" charset="0"/>
              </a:rPr>
              <a:t>Sector Response</a:t>
            </a:r>
            <a:endParaRPr lang="en-US" sz="3200"/>
          </a:p>
        </p:txBody>
      </p:sp>
      <p:sp>
        <p:nvSpPr>
          <p:cNvPr id="3" name="Content Placeholder 2">
            <a:extLst>
              <a:ext uri="{FF2B5EF4-FFF2-40B4-BE49-F238E27FC236}">
                <a16:creationId xmlns:a16="http://schemas.microsoft.com/office/drawing/2014/main" id="{01B0B806-200F-4863-920F-16A5FBA1CF1C}"/>
              </a:ext>
            </a:extLst>
          </p:cNvPr>
          <p:cNvSpPr>
            <a:spLocks noGrp="1"/>
          </p:cNvSpPr>
          <p:nvPr>
            <p:ph idx="1"/>
          </p:nvPr>
        </p:nvSpPr>
        <p:spPr>
          <a:xfrm>
            <a:off x="536860" y="2098030"/>
            <a:ext cx="8336975" cy="4759970"/>
          </a:xfrm>
        </p:spPr>
        <p:txBody>
          <a:bodyPr lIns="91440" tIns="45720" rIns="91440" bIns="45720" anchor="t"/>
          <a:lstStyle/>
          <a:p>
            <a:pPr marL="0" indent="0">
              <a:buNone/>
            </a:pPr>
            <a:r>
              <a:rPr lang="en-US" sz="2000" b="1" dirty="0">
                <a:latin typeface="Franklin Gothic Book"/>
              </a:rPr>
              <a:t>Sector Response: </a:t>
            </a:r>
            <a:r>
              <a:rPr lang="en-US" sz="2000" dirty="0">
                <a:latin typeface="Franklin Gothic Book"/>
              </a:rPr>
              <a:t>Support colleges as they deliver career and sector-based educational opportunities to students.</a:t>
            </a:r>
          </a:p>
          <a:p>
            <a:r>
              <a:rPr lang="en-US" sz="2000" dirty="0"/>
              <a:t>Team Members: </a:t>
            </a:r>
            <a:endParaRPr lang="en-US" sz="2000" dirty="0">
              <a:latin typeface="Franklin Gothic Book"/>
            </a:endParaRPr>
          </a:p>
          <a:p>
            <a:pPr lvl="1" fontAlgn="base"/>
            <a:r>
              <a:rPr lang="en-US" sz="2000" dirty="0"/>
              <a:t>Anna Olson, Policy Associate; </a:t>
            </a:r>
            <a:r>
              <a:rPr lang="en-US" sz="2000" dirty="0">
                <a:hlinkClick r:id="rId2"/>
              </a:rPr>
              <a:t>aolson@sbctc.edu</a:t>
            </a:r>
            <a:r>
              <a:rPr lang="en-US" sz="2000" dirty="0"/>
              <a:t>   </a:t>
            </a:r>
          </a:p>
          <a:p>
            <a:pPr lvl="1"/>
            <a:r>
              <a:rPr lang="en-US" sz="2000" dirty="0"/>
              <a:t>Megan Harper, Program Administrator; </a:t>
            </a:r>
            <a:r>
              <a:rPr lang="en-US" sz="2000" u="sng" dirty="0">
                <a:hlinkClick r:id="rId3"/>
              </a:rPr>
              <a:t>mharper@sbctc.edu</a:t>
            </a:r>
            <a:endParaRPr lang="en-US" sz="2000" dirty="0"/>
          </a:p>
          <a:p>
            <a:pPr lvl="1"/>
            <a:r>
              <a:rPr lang="en-US" sz="2000" dirty="0"/>
              <a:t>Shanna McBride, Program Administrator; </a:t>
            </a:r>
            <a:r>
              <a:rPr lang="en-US" sz="2000" u="sng" dirty="0">
                <a:hlinkClick r:id="rId4"/>
              </a:rPr>
              <a:t>smcbride@sbctc.edu</a:t>
            </a:r>
            <a:endParaRPr lang="en-US" sz="1600" dirty="0">
              <a:latin typeface="Franklin Gothic Book"/>
            </a:endParaRPr>
          </a:p>
          <a:p>
            <a:pPr marL="0" indent="0">
              <a:buNone/>
            </a:pPr>
            <a:endParaRPr lang="en-US" sz="1600" b="1" dirty="0">
              <a:latin typeface="Franklin Gothic Book"/>
            </a:endParaRPr>
          </a:p>
          <a:p>
            <a:pPr marL="0" indent="0">
              <a:buNone/>
            </a:pPr>
            <a:r>
              <a:rPr lang="en-US" sz="1600" b="1" dirty="0">
                <a:latin typeface="Franklin Gothic Book"/>
              </a:rPr>
              <a:t>Programs</a:t>
            </a:r>
            <a:r>
              <a:rPr lang="en-US" sz="1600" dirty="0">
                <a:latin typeface="Franklin Gothic Book"/>
              </a:rPr>
              <a:t>:</a:t>
            </a: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18</a:t>
            </a:fld>
            <a:endParaRPr lang="en-US"/>
          </a:p>
        </p:txBody>
      </p:sp>
      <p:graphicFrame>
        <p:nvGraphicFramePr>
          <p:cNvPr id="5" name="Table 4">
            <a:extLst>
              <a:ext uri="{FF2B5EF4-FFF2-40B4-BE49-F238E27FC236}">
                <a16:creationId xmlns:a16="http://schemas.microsoft.com/office/drawing/2014/main" id="{4A4A4212-F4BE-4268-AFD9-67EDB0FDC5C5}"/>
              </a:ext>
            </a:extLst>
          </p:cNvPr>
          <p:cNvGraphicFramePr>
            <a:graphicFrameLocks noGrp="1"/>
          </p:cNvGraphicFramePr>
          <p:nvPr>
            <p:extLst>
              <p:ext uri="{D42A27DB-BD31-4B8C-83A1-F6EECF244321}">
                <p14:modId xmlns:p14="http://schemas.microsoft.com/office/powerpoint/2010/main" val="734857242"/>
              </p:ext>
            </p:extLst>
          </p:nvPr>
        </p:nvGraphicFramePr>
        <p:xfrm>
          <a:off x="681987" y="4901096"/>
          <a:ext cx="8046720" cy="146304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828185752"/>
                    </a:ext>
                  </a:extLst>
                </a:gridCol>
                <a:gridCol w="4023360">
                  <a:extLst>
                    <a:ext uri="{9D8B030D-6E8A-4147-A177-3AD203B41FA5}">
                      <a16:colId xmlns:a16="http://schemas.microsoft.com/office/drawing/2014/main" val="3126903809"/>
                    </a:ext>
                  </a:extLst>
                </a:gridCol>
              </a:tblGrid>
              <a:tr h="365760">
                <a:tc>
                  <a:txBody>
                    <a:bodyPr/>
                    <a:lstStyle/>
                    <a:p>
                      <a:pPr marL="257175" marR="0" lvl="0" indent="-257175" algn="l" defTabSz="914400" rtl="0" eaLnBrk="1" fontAlgn="auto" latinLnBrk="0" hangingPunct="1">
                        <a:lnSpc>
                          <a:spcPct val="100000"/>
                        </a:lnSpc>
                        <a:spcBef>
                          <a:spcPts val="0"/>
                        </a:spcBef>
                        <a:spcAft>
                          <a:spcPts val="0"/>
                        </a:spcAft>
                        <a:buClrTx/>
                        <a:buSzTx/>
                        <a:buFontTx/>
                        <a:buNone/>
                        <a:tabLst/>
                        <a:defRPr/>
                      </a:pPr>
                      <a:r>
                        <a:rPr lang="en-US" sz="1400" b="0">
                          <a:solidFill>
                            <a:srgbClr val="003764"/>
                          </a:solidFill>
                          <a:latin typeface="+mn-lt"/>
                        </a:rPr>
                        <a:t>Allied Health </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marL="257175" marR="0" lvl="0" indent="-257175" algn="l" defTabSz="914400" rtl="0" eaLnBrk="1" fontAlgn="auto" latinLnBrk="0" hangingPunct="1">
                        <a:lnSpc>
                          <a:spcPct val="100000"/>
                        </a:lnSpc>
                        <a:spcBef>
                          <a:spcPts val="0"/>
                        </a:spcBef>
                        <a:spcAft>
                          <a:spcPts val="0"/>
                        </a:spcAft>
                        <a:buClrTx/>
                        <a:buSzTx/>
                        <a:buFontTx/>
                        <a:buNone/>
                        <a:tabLst/>
                        <a:defRPr/>
                      </a:pPr>
                      <a:r>
                        <a:rPr lang="en-US" sz="1400" b="0">
                          <a:solidFill>
                            <a:srgbClr val="003764"/>
                          </a:solidFill>
                          <a:latin typeface="Franklin Gothic Book"/>
                        </a:rPr>
                        <a:t> </a:t>
                      </a:r>
                      <a:r>
                        <a:rPr lang="en-US" sz="1400" b="0">
                          <a:solidFill>
                            <a:srgbClr val="003764"/>
                          </a:solidFill>
                          <a:latin typeface="+mn-lt"/>
                        </a:rPr>
                        <a:t>Cybersecurity </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3201771501"/>
                  </a:ext>
                </a:extLst>
              </a:tr>
              <a:tr h="365760">
                <a:tc>
                  <a:txBody>
                    <a:bodyPr/>
                    <a:lstStyle/>
                    <a:p>
                      <a:pPr marL="257175" indent="-257175"/>
                      <a:r>
                        <a:rPr lang="en-US" sz="1400">
                          <a:solidFill>
                            <a:srgbClr val="003764"/>
                          </a:solidFill>
                          <a:latin typeface="Franklin Gothic Book"/>
                        </a:rPr>
                        <a:t>Early Achievers Grant (EAG)</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57175" indent="-257175"/>
                      <a:r>
                        <a:rPr lang="en-US" sz="1400">
                          <a:solidFill>
                            <a:srgbClr val="003764"/>
                          </a:solidFill>
                          <a:latin typeface="Franklin Gothic Book"/>
                        </a:rPr>
                        <a:t>Early Learning/Parenting Education</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64393097"/>
                  </a:ext>
                </a:extLst>
              </a:tr>
              <a:tr h="365760">
                <a:tc>
                  <a:txBody>
                    <a:bodyPr/>
                    <a:lstStyle/>
                    <a:p>
                      <a:pPr marL="257175" marR="0" lvl="0" indent="-257175" algn="l" defTabSz="914400" rtl="0" eaLnBrk="1" fontAlgn="auto" latinLnBrk="0" hangingPunct="1">
                        <a:lnSpc>
                          <a:spcPct val="100000"/>
                        </a:lnSpc>
                        <a:spcBef>
                          <a:spcPts val="0"/>
                        </a:spcBef>
                        <a:spcAft>
                          <a:spcPts val="0"/>
                        </a:spcAft>
                        <a:buClrTx/>
                        <a:buSzTx/>
                        <a:buFontTx/>
                        <a:buNone/>
                        <a:tabLst/>
                        <a:defRPr/>
                      </a:pPr>
                      <a:r>
                        <a:rPr lang="en-US" sz="1400" b="0">
                          <a:solidFill>
                            <a:srgbClr val="003764"/>
                          </a:solidFill>
                          <a:latin typeface="+mn-lt"/>
                        </a:rPr>
                        <a:t>Hospital Employees Education &amp; Training (HEET)</a:t>
                      </a: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257175" indent="-257175"/>
                      <a:r>
                        <a:rPr lang="en-US" sz="1400" b="0">
                          <a:solidFill>
                            <a:srgbClr val="003764"/>
                          </a:solidFill>
                          <a:latin typeface="+mn-lt"/>
                        </a:rPr>
                        <a:t>Nursing Expansion </a:t>
                      </a:r>
                      <a:endParaRPr lang="en-US" sz="1400">
                        <a:solidFill>
                          <a:srgbClr val="003764"/>
                        </a:solidFill>
                        <a:latin typeface="Franklin Gothic Book"/>
                      </a:endParaRP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3085842"/>
                  </a:ext>
                </a:extLst>
              </a:tr>
              <a:tr h="365760">
                <a:tc>
                  <a:txBody>
                    <a:bodyPr/>
                    <a:lstStyle/>
                    <a:p>
                      <a:pPr marL="257175" marR="0" lvl="0" indent="-257175" algn="l" defTabSz="914400" rtl="0" eaLnBrk="1" fontAlgn="auto" latinLnBrk="0" hangingPunct="1">
                        <a:lnSpc>
                          <a:spcPct val="100000"/>
                        </a:lnSpc>
                        <a:spcBef>
                          <a:spcPts val="0"/>
                        </a:spcBef>
                        <a:spcAft>
                          <a:spcPts val="0"/>
                        </a:spcAft>
                        <a:buClrTx/>
                        <a:buSzTx/>
                        <a:buFontTx/>
                        <a:buNone/>
                        <a:tabLst/>
                        <a:defRPr/>
                      </a:pPr>
                      <a:r>
                        <a:rPr lang="en-US" sz="1400">
                          <a:solidFill>
                            <a:srgbClr val="003764"/>
                          </a:solidFill>
                          <a:latin typeface="+mn-lt"/>
                        </a:rPr>
                        <a:t>Worker Retraining (WRT)</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57175" marR="0" lvl="0" indent="-257175" algn="l" defTabSz="914400" rtl="0" eaLnBrk="1" fontAlgn="auto" latinLnBrk="0" hangingPunct="1">
                        <a:lnSpc>
                          <a:spcPct val="100000"/>
                        </a:lnSpc>
                        <a:spcBef>
                          <a:spcPts val="0"/>
                        </a:spcBef>
                        <a:spcAft>
                          <a:spcPts val="0"/>
                        </a:spcAft>
                        <a:buClrTx/>
                        <a:buSzTx/>
                        <a:buFontTx/>
                        <a:buNone/>
                        <a:tabLst/>
                        <a:defRPr/>
                      </a:pPr>
                      <a:endParaRPr lang="en-US" sz="1400" b="0">
                        <a:solidFill>
                          <a:srgbClr val="003764"/>
                        </a:solidFill>
                        <a:latin typeface="+mn-lt"/>
                      </a:endParaRP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916950388"/>
                  </a:ext>
                </a:extLst>
              </a:tr>
            </a:tbl>
          </a:graphicData>
        </a:graphic>
      </p:graphicFrame>
    </p:spTree>
    <p:extLst>
      <p:ext uri="{BB962C8B-B14F-4D97-AF65-F5344CB8AC3E}">
        <p14:creationId xmlns:p14="http://schemas.microsoft.com/office/powerpoint/2010/main" val="116592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25922" y="1221802"/>
            <a:ext cx="8336975" cy="797070"/>
          </a:xfrm>
        </p:spPr>
        <p:txBody>
          <a:bodyPr lIns="91440" tIns="45720" rIns="91440" bIns="45720" anchor="t"/>
          <a:lstStyle/>
          <a:p>
            <a:r>
              <a:rPr lang="en-US">
                <a:ea typeface="+mj-lt"/>
                <a:cs typeface="+mj-lt"/>
              </a:rPr>
              <a:t>Funding &amp; Program Updates</a:t>
            </a:r>
            <a:endParaRPr lang="en-US"/>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285291" y="1844557"/>
            <a:ext cx="8862388" cy="4268867"/>
          </a:xfrm>
        </p:spPr>
        <p:txBody>
          <a:bodyPr lIns="91440" tIns="45720" rIns="91440" bIns="45720" anchor="t"/>
          <a:lstStyle/>
          <a:p>
            <a:r>
              <a:rPr lang="en-US" sz="2000" b="1" dirty="0">
                <a:ea typeface="+mn-lt"/>
                <a:cs typeface="+mn-lt"/>
              </a:rPr>
              <a:t>Worker Retraining </a:t>
            </a:r>
          </a:p>
          <a:p>
            <a:pPr lvl="1">
              <a:buFont typeface="Courier New" panose="020B0604020202020204" pitchFamily="34" charset="0"/>
              <a:buChar char="o"/>
            </a:pPr>
            <a:r>
              <a:rPr lang="en-US" sz="1600" dirty="0">
                <a:ea typeface="+mn-lt"/>
                <a:cs typeface="+mn-lt"/>
              </a:rPr>
              <a:t>Quarter to quarter (Fall 2025 to Fall 2026) WRT enrollment is up: </a:t>
            </a:r>
          </a:p>
          <a:p>
            <a:pPr lvl="2">
              <a:buFont typeface="Wingdings" panose="020B0604020202020204" pitchFamily="34" charset="0"/>
              <a:buChar char="§"/>
            </a:pPr>
            <a:r>
              <a:rPr lang="en-US" sz="1200" dirty="0">
                <a:ea typeface="+mn-lt"/>
                <a:cs typeface="+mn-lt"/>
              </a:rPr>
              <a:t>Headcount up by 4.7%</a:t>
            </a:r>
          </a:p>
          <a:p>
            <a:pPr lvl="2">
              <a:buFont typeface="Wingdings" panose="020B0604020202020204" pitchFamily="34" charset="0"/>
              <a:buChar char="§"/>
            </a:pPr>
            <a:r>
              <a:rPr lang="en-US" sz="1200" dirty="0">
                <a:ea typeface="+mn-lt"/>
                <a:cs typeface="+mn-lt"/>
              </a:rPr>
              <a:t>FTES up by 4.3%</a:t>
            </a:r>
          </a:p>
          <a:p>
            <a:pPr lvl="2">
              <a:buFont typeface="Wingdings" panose="020B0604020202020204" pitchFamily="34" charset="0"/>
              <a:buChar char="§"/>
            </a:pPr>
            <a:r>
              <a:rPr lang="en-US" sz="1200" dirty="0">
                <a:ea typeface="+mn-lt"/>
                <a:cs typeface="+mn-lt"/>
              </a:rPr>
              <a:t>Growth is uneven with some colleges' enrollments down by 40-50%, while others increase by as much as 68%</a:t>
            </a:r>
          </a:p>
          <a:p>
            <a:pPr lvl="2">
              <a:buFont typeface="Wingdings" panose="020B0604020202020204" pitchFamily="34" charset="0"/>
              <a:buChar char="§"/>
            </a:pPr>
            <a:r>
              <a:rPr lang="en-US" sz="1200" dirty="0">
                <a:ea typeface="+mn-lt"/>
                <a:cs typeface="+mn-lt"/>
              </a:rPr>
              <a:t>No obvious geographic or institutional patters are present</a:t>
            </a:r>
          </a:p>
          <a:p>
            <a:pPr lvl="1">
              <a:buFont typeface="Courier New" panose="020B0604020202020204" pitchFamily="34" charset="0"/>
              <a:buChar char="o"/>
            </a:pPr>
            <a:r>
              <a:rPr lang="en-US" sz="1600">
                <a:ea typeface="+mn-lt"/>
                <a:cs typeface="+mn-lt"/>
              </a:rPr>
              <a:t>Only partial unemployment data is available for 2025.</a:t>
            </a:r>
            <a:endParaRPr lang="en-US" sz="1600" dirty="0">
              <a:ea typeface="+mn-lt"/>
              <a:cs typeface="+mn-lt"/>
            </a:endParaRPr>
          </a:p>
          <a:p>
            <a:endParaRPr lang="en-US" sz="2000" b="1" dirty="0">
              <a:ea typeface="+mn-lt"/>
              <a:cs typeface="+mn-lt"/>
            </a:endParaRPr>
          </a:p>
          <a:p>
            <a:r>
              <a:rPr lang="en-US" sz="2000" b="1" dirty="0">
                <a:ea typeface="+mn-lt"/>
                <a:cs typeface="+mn-lt"/>
              </a:rPr>
              <a:t>Early Achievers </a:t>
            </a:r>
            <a:endParaRPr lang="en-US" sz="2000" b="1" dirty="0"/>
          </a:p>
          <a:p>
            <a:pPr lvl="1">
              <a:buFont typeface="Courier New" panose="020B0604020202020204" pitchFamily="34" charset="0"/>
              <a:buChar char="o"/>
            </a:pPr>
            <a:r>
              <a:rPr lang="en-US" sz="1600" dirty="0">
                <a:ea typeface="+mn-lt"/>
                <a:cs typeface="+mn-lt"/>
              </a:rPr>
              <a:t>Changes to the OGMS application for FY27: updated questions, added flexibility for budget requests</a:t>
            </a:r>
          </a:p>
          <a:p>
            <a:pPr lvl="1">
              <a:buFont typeface="Courier New" panose="020B0604020202020204" pitchFamily="34" charset="0"/>
              <a:buChar char="o"/>
            </a:pPr>
            <a:r>
              <a:rPr lang="en-US" sz="1600" dirty="0">
                <a:ea typeface="+mn-lt"/>
                <a:cs typeface="+mn-lt"/>
              </a:rPr>
              <a:t>Grant release: February 26, 2026; please review carefully</a:t>
            </a:r>
          </a:p>
          <a:p>
            <a:pPr lvl="1">
              <a:buFont typeface="Courier New" panose="020B0604020202020204" pitchFamily="34" charset="0"/>
              <a:buChar char="o"/>
            </a:pPr>
            <a:r>
              <a:rPr lang="en-US" sz="1600" dirty="0">
                <a:ea typeface="+mn-lt"/>
                <a:cs typeface="+mn-lt"/>
              </a:rPr>
              <a:t>Megan Harper, EAG Program Administrator, will walk Program Contacts through changes during the March 5th quarterly meeting. </a:t>
            </a:r>
          </a:p>
          <a:p>
            <a:pPr marL="457200" lvl="1" indent="0">
              <a:buNone/>
            </a:pPr>
            <a:br>
              <a:rPr lang="en-US" sz="1200" dirty="0">
                <a:ea typeface="+mn-lt"/>
                <a:cs typeface="+mn-lt"/>
              </a:rPr>
            </a:br>
            <a:endParaRPr lang="en-US" sz="1200">
              <a:ea typeface="+mn-lt"/>
              <a:cs typeface="+mn-lt"/>
            </a:endParaRP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19</a:t>
            </a:fld>
            <a:endParaRPr lang="en-US"/>
          </a:p>
        </p:txBody>
      </p:sp>
      <p:sp>
        <p:nvSpPr>
          <p:cNvPr id="7" name="TextBox 6">
            <a:extLst>
              <a:ext uri="{FF2B5EF4-FFF2-40B4-BE49-F238E27FC236}">
                <a16:creationId xmlns:a16="http://schemas.microsoft.com/office/drawing/2014/main" id="{DC66D4FA-379B-A7B6-E118-A6BD01FE3FB1}"/>
              </a:ext>
            </a:extLst>
          </p:cNvPr>
          <p:cNvSpPr txBox="1"/>
          <p:nvPr/>
        </p:nvSpPr>
        <p:spPr>
          <a:xfrm>
            <a:off x="170016" y="6349590"/>
            <a:ext cx="183437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a:t>Updated 1/28</a:t>
            </a:r>
          </a:p>
        </p:txBody>
      </p:sp>
    </p:spTree>
    <p:extLst>
      <p:ext uri="{BB962C8B-B14F-4D97-AF65-F5344CB8AC3E}">
        <p14:creationId xmlns:p14="http://schemas.microsoft.com/office/powerpoint/2010/main" val="3409449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69888" y="3353987"/>
            <a:ext cx="8336975" cy="572883"/>
          </a:xfrm>
        </p:spPr>
        <p:txBody>
          <a:bodyPr lIns="91440" tIns="45720" rIns="91440" bIns="45720" anchor="t"/>
          <a:lstStyle/>
          <a:p>
            <a:r>
              <a:rPr lang="en-US" sz="4000"/>
              <a:t>SBCTC Winter Update</a:t>
            </a:r>
          </a:p>
        </p:txBody>
      </p:sp>
      <p:sp>
        <p:nvSpPr>
          <p:cNvPr id="6" name="Text Placeholder 5"/>
          <p:cNvSpPr>
            <a:spLocks noGrp="1"/>
          </p:cNvSpPr>
          <p:nvPr>
            <p:ph type="body" sz="quarter" idx="10"/>
          </p:nvPr>
        </p:nvSpPr>
        <p:spPr>
          <a:xfrm>
            <a:off x="369888" y="3929082"/>
            <a:ext cx="7808912" cy="2727675"/>
          </a:xfrm>
        </p:spPr>
        <p:txBody>
          <a:bodyPr lIns="91440" tIns="45720" rIns="91440" bIns="45720" anchor="t"/>
          <a:lstStyle/>
          <a:p>
            <a:pPr indent="-228600" algn="r">
              <a:buNone/>
            </a:pPr>
            <a:r>
              <a:rPr lang="en-US" sz="2400" i="1" dirty="0"/>
              <a:t>Thursday, February 5</a:t>
            </a:r>
            <a:endParaRPr lang="en-US" sz="2400" dirty="0"/>
          </a:p>
          <a:p>
            <a:r>
              <a:rPr lang="en-US" sz="3200" dirty="0"/>
              <a:t>Agenda Topics:</a:t>
            </a:r>
            <a:endParaRPr lang="en-US" dirty="0"/>
          </a:p>
          <a:p>
            <a:pPr lvl="1"/>
            <a:r>
              <a:rPr lang="en-US" sz="2800" dirty="0"/>
              <a:t>Program Updates</a:t>
            </a:r>
          </a:p>
          <a:p>
            <a:pPr lvl="1"/>
            <a:r>
              <a:rPr lang="en-US" sz="2800" dirty="0"/>
              <a:t>Funding Highlights</a:t>
            </a:r>
          </a:p>
          <a:p>
            <a:pPr lvl="1"/>
            <a:r>
              <a:rPr lang="en-US" sz="2800" dirty="0"/>
              <a:t>Staff and Resource Information</a:t>
            </a:r>
          </a:p>
        </p:txBody>
      </p:sp>
    </p:spTree>
    <p:extLst>
      <p:ext uri="{BB962C8B-B14F-4D97-AF65-F5344CB8AC3E}">
        <p14:creationId xmlns:p14="http://schemas.microsoft.com/office/powerpoint/2010/main" val="797213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p:txBody>
          <a:bodyPr lIns="91440" tIns="45720" rIns="91440" bIns="45720" anchor="t"/>
          <a:lstStyle/>
          <a:p>
            <a:r>
              <a:rPr lang="en-US" sz="3200" b="1">
                <a:latin typeface="Franklin Gothic Book"/>
              </a:rPr>
              <a:t>Student support Programs</a:t>
            </a:r>
            <a:endParaRPr lang="en-US" sz="3200"/>
          </a:p>
        </p:txBody>
      </p:sp>
      <p:sp>
        <p:nvSpPr>
          <p:cNvPr id="3" name="Content Placeholder 2">
            <a:extLst>
              <a:ext uri="{FF2B5EF4-FFF2-40B4-BE49-F238E27FC236}">
                <a16:creationId xmlns:a16="http://schemas.microsoft.com/office/drawing/2014/main" id="{01B0B806-200F-4863-920F-16A5FBA1CF1C}"/>
              </a:ext>
            </a:extLst>
          </p:cNvPr>
          <p:cNvSpPr>
            <a:spLocks noGrp="1"/>
          </p:cNvSpPr>
          <p:nvPr>
            <p:ph sz="half" idx="1"/>
          </p:nvPr>
        </p:nvSpPr>
        <p:spPr>
          <a:xfrm>
            <a:off x="451315" y="2170265"/>
            <a:ext cx="7953754" cy="4343137"/>
          </a:xfrm>
        </p:spPr>
        <p:txBody>
          <a:bodyPr lIns="91440" tIns="45720" rIns="91440" bIns="45720" anchor="t"/>
          <a:lstStyle/>
          <a:p>
            <a:pPr marL="0" indent="0">
              <a:buNone/>
            </a:pPr>
            <a:r>
              <a:rPr lang="en-US" sz="2000" b="1">
                <a:latin typeface="Franklin Gothic Book"/>
              </a:rPr>
              <a:t>Core Student Supports Team:</a:t>
            </a:r>
          </a:p>
          <a:p>
            <a:r>
              <a:rPr lang="en-US" sz="2000">
                <a:latin typeface="Franklin Gothic Book"/>
              </a:rPr>
              <a:t>Jennifer Dellinger, </a:t>
            </a:r>
            <a:r>
              <a:rPr lang="en-US" sz="2000"/>
              <a:t>Policy Associate, </a:t>
            </a:r>
            <a:r>
              <a:rPr lang="en-US" sz="2000">
                <a:hlinkClick r:id="rId2"/>
              </a:rPr>
              <a:t>jdellinger@sbctc.edu</a:t>
            </a:r>
            <a:r>
              <a:rPr lang="en-US" sz="2000"/>
              <a:t> </a:t>
            </a:r>
            <a:endParaRPr lang="en-US" sz="2000">
              <a:latin typeface="Franklin Gothic Book"/>
            </a:endParaRPr>
          </a:p>
          <a:p>
            <a:r>
              <a:rPr lang="en-US" sz="2000">
                <a:latin typeface="Franklin Gothic Book"/>
              </a:rPr>
              <a:t>Vacant, </a:t>
            </a:r>
            <a:r>
              <a:rPr lang="en-US" sz="2000"/>
              <a:t>Program Administrator, (WorkFirst)</a:t>
            </a:r>
            <a:endParaRPr lang="en-US" sz="2000">
              <a:latin typeface="Franklin Gothic Book"/>
            </a:endParaRPr>
          </a:p>
          <a:p>
            <a:r>
              <a:rPr lang="en-US" sz="2000"/>
              <a:t>Sheila Acosta, Program Administrator, </a:t>
            </a:r>
            <a:r>
              <a:rPr lang="en-US" sz="2000">
                <a:hlinkClick r:id="rId3"/>
              </a:rPr>
              <a:t>sacosta@sbctc.edu</a:t>
            </a:r>
            <a:r>
              <a:rPr lang="en-US" sz="2000"/>
              <a:t> </a:t>
            </a:r>
            <a:endParaRPr lang="en-US" sz="2000">
              <a:latin typeface="Franklin Gothic Book"/>
            </a:endParaRPr>
          </a:p>
          <a:p>
            <a:r>
              <a:rPr lang="en-US" sz="2000"/>
              <a:t>Dylan Jilek, Integrations Coordinator, </a:t>
            </a:r>
            <a:r>
              <a:rPr lang="en-US" sz="2000">
                <a:hlinkClick r:id="rId4"/>
              </a:rPr>
              <a:t>djilek@sbctc.edu</a:t>
            </a:r>
            <a:r>
              <a:rPr lang="en-US" sz="2000"/>
              <a:t> </a:t>
            </a:r>
            <a:endParaRPr lang="en-US" sz="2000">
              <a:latin typeface="Franklin Gothic Book"/>
            </a:endParaRPr>
          </a:p>
          <a:p>
            <a:r>
              <a:rPr lang="en-US" sz="2000"/>
              <a:t>Rebecca Kay, Relationship &amp; Compliance Analyst, </a:t>
            </a:r>
            <a:r>
              <a:rPr lang="en-US" sz="2000">
                <a:hlinkClick r:id="rId5"/>
              </a:rPr>
              <a:t>rkay@sbctc.edu</a:t>
            </a:r>
            <a:r>
              <a:rPr lang="en-US" sz="2000"/>
              <a:t> </a:t>
            </a:r>
          </a:p>
          <a:p>
            <a:endParaRPr lang="en-US" sz="2000">
              <a:latin typeface="Franklin Gothic Book"/>
            </a:endParaRPr>
          </a:p>
          <a:p>
            <a:pPr marL="0" indent="0">
              <a:buNone/>
            </a:pPr>
            <a:r>
              <a:rPr lang="en-US" sz="2000" b="1">
                <a:latin typeface="Franklin Gothic Book"/>
              </a:rPr>
              <a:t>Integrated Student Supports Team: </a:t>
            </a:r>
          </a:p>
          <a:p>
            <a:pPr marL="342900" indent="-342900"/>
            <a:r>
              <a:rPr lang="en-US" sz="2000">
                <a:latin typeface="Franklin Gothic Book"/>
              </a:rPr>
              <a:t>Jessica Perez, Interim Policy Associate, </a:t>
            </a:r>
            <a:r>
              <a:rPr lang="en-US" sz="2000">
                <a:latin typeface="Franklin Gothic Book"/>
                <a:hlinkClick r:id="rId6"/>
              </a:rPr>
              <a:t>jperez@sbctc.edu</a:t>
            </a:r>
            <a:endParaRPr lang="en-US" sz="2000">
              <a:latin typeface="Franklin Gothic Book"/>
            </a:endParaRPr>
          </a:p>
          <a:p>
            <a:pPr marL="342900" indent="-342900"/>
            <a:r>
              <a:rPr lang="en-US" sz="2000">
                <a:latin typeface="Franklin Gothic Book"/>
              </a:rPr>
              <a:t>Christine McMullen, Policy Associate, </a:t>
            </a:r>
            <a:r>
              <a:rPr lang="en-US" sz="2000">
                <a:latin typeface="Franklin Gothic Book"/>
                <a:hlinkClick r:id="rId7"/>
              </a:rPr>
              <a:t>cmcmullen@sbctc.edu</a:t>
            </a:r>
            <a:endParaRPr lang="en-US" sz="2000">
              <a:latin typeface="Franklin Gothic Book"/>
            </a:endParaRPr>
          </a:p>
          <a:p>
            <a:pPr marL="342900" indent="-342900"/>
            <a:r>
              <a:rPr lang="en-US" sz="2000">
                <a:latin typeface="Franklin Gothic Book"/>
              </a:rPr>
              <a:t>Laura Coghlan, Program Administrator, </a:t>
            </a:r>
            <a:r>
              <a:rPr lang="en-US" sz="2000">
                <a:latin typeface="Franklin Gothic Book"/>
                <a:hlinkClick r:id="rId8"/>
              </a:rPr>
              <a:t>lcoghlan@sbctc.edu</a:t>
            </a:r>
            <a:r>
              <a:rPr lang="en-US" sz="2000">
                <a:latin typeface="Franklin Gothic Book"/>
              </a:rPr>
              <a:t> </a:t>
            </a: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20</a:t>
            </a:fld>
            <a:endParaRPr lang="en-US"/>
          </a:p>
        </p:txBody>
      </p:sp>
    </p:spTree>
    <p:extLst>
      <p:ext uri="{BB962C8B-B14F-4D97-AF65-F5344CB8AC3E}">
        <p14:creationId xmlns:p14="http://schemas.microsoft.com/office/powerpoint/2010/main" val="13405853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4C182-CA70-F7B5-FBA3-FC9CD4574390}"/>
              </a:ext>
            </a:extLst>
          </p:cNvPr>
          <p:cNvSpPr>
            <a:spLocks noGrp="1"/>
          </p:cNvSpPr>
          <p:nvPr>
            <p:ph type="title"/>
          </p:nvPr>
        </p:nvSpPr>
        <p:spPr>
          <a:xfrm>
            <a:off x="526374" y="1466046"/>
            <a:ext cx="8336975" cy="797070"/>
          </a:xfrm>
        </p:spPr>
        <p:txBody>
          <a:bodyPr lIns="91440" tIns="45720" rIns="91440" bIns="45720" anchor="t"/>
          <a:lstStyle/>
          <a:p>
            <a:r>
              <a:rPr lang="en-US" sz="3600"/>
              <a:t>Program &amp; Grant Updates</a:t>
            </a:r>
          </a:p>
        </p:txBody>
      </p:sp>
      <p:sp>
        <p:nvSpPr>
          <p:cNvPr id="3" name="Content Placeholder 2">
            <a:extLst>
              <a:ext uri="{FF2B5EF4-FFF2-40B4-BE49-F238E27FC236}">
                <a16:creationId xmlns:a16="http://schemas.microsoft.com/office/drawing/2014/main" id="{D13D2644-C4F2-6662-929B-D3985B1BFD1E}"/>
              </a:ext>
            </a:extLst>
          </p:cNvPr>
          <p:cNvSpPr>
            <a:spLocks noGrp="1"/>
          </p:cNvSpPr>
          <p:nvPr>
            <p:ph idx="1"/>
          </p:nvPr>
        </p:nvSpPr>
        <p:spPr>
          <a:xfrm>
            <a:off x="527133" y="2142781"/>
            <a:ext cx="8336975" cy="4029420"/>
          </a:xfrm>
        </p:spPr>
        <p:txBody>
          <a:bodyPr lIns="91440" tIns="45720" rIns="91440" bIns="45720" anchor="t"/>
          <a:lstStyle/>
          <a:p>
            <a:pPr marL="0" indent="0">
              <a:buNone/>
            </a:pPr>
            <a:r>
              <a:rPr lang="en-US" sz="2400" b="1">
                <a:latin typeface="Franklin Gothic Medium"/>
              </a:rPr>
              <a:t>Student Emergency Assistance Grants and Supporting Students Experiencing Homelessness Program</a:t>
            </a:r>
            <a:endParaRPr lang="en-US" sz="2400">
              <a:latin typeface="Franklin Gothic Medium"/>
            </a:endParaRPr>
          </a:p>
          <a:p>
            <a:r>
              <a:rPr lang="en-US" sz="2000">
                <a:latin typeface="Franklin Gothic Book"/>
              </a:rPr>
              <a:t>SSEH &amp; SEAG – Quarter two Report and Funding Survey</a:t>
            </a:r>
            <a:endParaRPr lang="en-US" sz="2000" b="1">
              <a:latin typeface="Franklin Gothic Book"/>
            </a:endParaRPr>
          </a:p>
          <a:p>
            <a:pPr lvl="1">
              <a:buFont typeface="Courier New" panose="020B0604020202020204" pitchFamily="34" charset="0"/>
              <a:buChar char="o"/>
            </a:pPr>
            <a:r>
              <a:rPr lang="en-US" sz="1600">
                <a:latin typeface="Franklin Gothic Book"/>
              </a:rPr>
              <a:t>Due 1/30</a:t>
            </a:r>
          </a:p>
          <a:p>
            <a:r>
              <a:rPr lang="en-US" sz="2000">
                <a:latin typeface="Franklin Gothic Book"/>
              </a:rPr>
              <a:t>Program Updates</a:t>
            </a:r>
            <a:endParaRPr lang="en-US" sz="2000"/>
          </a:p>
          <a:p>
            <a:pPr lvl="1">
              <a:buFont typeface="Courier New" panose="020B0604020202020204" pitchFamily="34" charset="0"/>
              <a:buChar char="o"/>
            </a:pPr>
            <a:r>
              <a:rPr lang="en-US" sz="1600">
                <a:latin typeface="Franklin Gothic Book"/>
              </a:rPr>
              <a:t>SEAG – three new colleges participating, final four are engaged in planning grants</a:t>
            </a:r>
          </a:p>
          <a:p>
            <a:pPr lvl="1">
              <a:buFont typeface="Courier New" panose="020B0604020202020204" pitchFamily="34" charset="0"/>
              <a:buChar char="o"/>
            </a:pPr>
            <a:r>
              <a:rPr lang="en-US" sz="1600">
                <a:latin typeface="Franklin Gothic Book"/>
              </a:rPr>
              <a:t>SSEH – all 34 colleges are now participating</a:t>
            </a:r>
          </a:p>
          <a:p>
            <a:r>
              <a:rPr lang="en-US" sz="2000">
                <a:latin typeface="Franklin Gothic Book"/>
              </a:rPr>
              <a:t>Enrollments</a:t>
            </a:r>
          </a:p>
          <a:p>
            <a:pPr lvl="1">
              <a:buFont typeface="Courier New" panose="020B0604020202020204" pitchFamily="34" charset="0"/>
              <a:buChar char="o"/>
            </a:pPr>
            <a:r>
              <a:rPr lang="en-US" sz="1600">
                <a:latin typeface="Franklin Gothic Book"/>
              </a:rPr>
              <a:t>SEAG: Summer 2025 – 876 students (up 37% from prior summer)</a:t>
            </a:r>
          </a:p>
          <a:p>
            <a:pPr lvl="1">
              <a:buFont typeface="Courier New" panose="020B0604020202020204" pitchFamily="34" charset="0"/>
              <a:buChar char="o"/>
            </a:pPr>
            <a:r>
              <a:rPr lang="en-US" sz="1600">
                <a:latin typeface="Franklin Gothic Book"/>
              </a:rPr>
              <a:t>SEAG: Fall 2025 – 1929 students (down 3% from prior fall)</a:t>
            </a:r>
          </a:p>
          <a:p>
            <a:pPr lvl="1">
              <a:buFont typeface="Courier New" panose="020B0604020202020204" pitchFamily="34" charset="0"/>
              <a:buChar char="o"/>
            </a:pPr>
            <a:r>
              <a:rPr lang="en-US" sz="1600">
                <a:latin typeface="Franklin Gothic Book"/>
              </a:rPr>
              <a:t>SSEH: Summer 2025 - 1121 students (up 11% from prior summer)</a:t>
            </a:r>
          </a:p>
          <a:p>
            <a:pPr lvl="1">
              <a:buFont typeface="Courier New" panose="020B0604020202020204" pitchFamily="34" charset="0"/>
              <a:buChar char="o"/>
            </a:pPr>
            <a:r>
              <a:rPr lang="en-US" sz="1600">
                <a:latin typeface="Franklin Gothic Book"/>
              </a:rPr>
              <a:t>SSEH: Fall 2025 - 2524 students (up 5% from prior fall)</a:t>
            </a:r>
          </a:p>
          <a:p>
            <a:r>
              <a:rPr lang="en-US" sz="2000">
                <a:latin typeface="Franklin Gothic Book"/>
                <a:hlinkClick r:id="rId3"/>
              </a:rPr>
              <a:t>SSEH 2025 Legislative Report</a:t>
            </a:r>
            <a:endParaRPr lang="en-US" sz="2000">
              <a:latin typeface="Franklin Gothic Book"/>
            </a:endParaRPr>
          </a:p>
          <a:p>
            <a:endParaRPr lang="en-US" sz="2400" b="1">
              <a:latin typeface="Franklin Gothic Medium"/>
            </a:endParaRPr>
          </a:p>
        </p:txBody>
      </p:sp>
      <p:sp>
        <p:nvSpPr>
          <p:cNvPr id="4" name="Slide Number Placeholder 3">
            <a:extLst>
              <a:ext uri="{FF2B5EF4-FFF2-40B4-BE49-F238E27FC236}">
                <a16:creationId xmlns:a16="http://schemas.microsoft.com/office/drawing/2014/main" id="{C36CEE0B-5C5C-61F6-8512-3AD5822EB84A}"/>
              </a:ext>
            </a:extLst>
          </p:cNvPr>
          <p:cNvSpPr>
            <a:spLocks noGrp="1"/>
          </p:cNvSpPr>
          <p:nvPr>
            <p:ph type="sldNum" sz="quarter" idx="12"/>
          </p:nvPr>
        </p:nvSpPr>
        <p:spPr/>
        <p:txBody>
          <a:bodyPr/>
          <a:lstStyle/>
          <a:p>
            <a:fld id="{DEE5BC03-7CE3-4FE3-BC0A-0ACCA8AC1F24}" type="slidenum">
              <a:rPr lang="en-US" smtClean="0"/>
              <a:pPr/>
              <a:t>21</a:t>
            </a:fld>
            <a:endParaRPr lang="en-US"/>
          </a:p>
        </p:txBody>
      </p:sp>
    </p:spTree>
    <p:extLst>
      <p:ext uri="{BB962C8B-B14F-4D97-AF65-F5344CB8AC3E}">
        <p14:creationId xmlns:p14="http://schemas.microsoft.com/office/powerpoint/2010/main" val="8452046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C24B9-3A7D-8AC1-C909-9BA306126814}"/>
              </a:ext>
            </a:extLst>
          </p:cNvPr>
          <p:cNvSpPr>
            <a:spLocks noGrp="1"/>
          </p:cNvSpPr>
          <p:nvPr>
            <p:ph type="title"/>
          </p:nvPr>
        </p:nvSpPr>
        <p:spPr>
          <a:xfrm>
            <a:off x="536860" y="1319239"/>
            <a:ext cx="8336975" cy="797070"/>
          </a:xfrm>
        </p:spPr>
        <p:txBody>
          <a:bodyPr lIns="91440" tIns="45720" rIns="91440" bIns="45720" anchor="t"/>
          <a:lstStyle/>
          <a:p>
            <a:r>
              <a:rPr lang="en-US" sz="3600"/>
              <a:t>Program &amp; Grant Updates</a:t>
            </a:r>
            <a:endParaRPr lang="en-US"/>
          </a:p>
        </p:txBody>
      </p:sp>
      <p:sp>
        <p:nvSpPr>
          <p:cNvPr id="3" name="Content Placeholder 2">
            <a:extLst>
              <a:ext uri="{FF2B5EF4-FFF2-40B4-BE49-F238E27FC236}">
                <a16:creationId xmlns:a16="http://schemas.microsoft.com/office/drawing/2014/main" id="{1405428C-371A-5CF6-B584-B154EE2CFF94}"/>
              </a:ext>
            </a:extLst>
          </p:cNvPr>
          <p:cNvSpPr>
            <a:spLocks noGrp="1"/>
          </p:cNvSpPr>
          <p:nvPr>
            <p:ph idx="1"/>
          </p:nvPr>
        </p:nvSpPr>
        <p:spPr>
          <a:xfrm>
            <a:off x="536860" y="1901331"/>
            <a:ext cx="8326489" cy="4574970"/>
          </a:xfrm>
        </p:spPr>
        <p:txBody>
          <a:bodyPr lIns="91440" tIns="45720" rIns="91440" bIns="45720" anchor="t"/>
          <a:lstStyle/>
          <a:p>
            <a:pPr marL="0" indent="0">
              <a:buNone/>
            </a:pPr>
            <a:r>
              <a:rPr lang="en-US" sz="2400" b="1" dirty="0">
                <a:latin typeface="Franklin Gothic Medium"/>
              </a:rPr>
              <a:t>Basic Food Employment &amp; Training (BFET) Program</a:t>
            </a:r>
          </a:p>
          <a:p>
            <a:pPr lvl="1" indent="-285750">
              <a:buFont typeface="Arial"/>
              <a:buChar char="•"/>
            </a:pPr>
            <a:r>
              <a:rPr lang="en-US" sz="2000" dirty="0">
                <a:latin typeface="Franklin Gothic Book"/>
              </a:rPr>
              <a:t>Spring Funding Survey</a:t>
            </a:r>
          </a:p>
          <a:p>
            <a:pPr marL="971550" lvl="1" indent="-285750">
              <a:buFont typeface="Arial"/>
              <a:buChar char="•"/>
            </a:pPr>
            <a:r>
              <a:rPr lang="en-US" sz="1600" dirty="0">
                <a:latin typeface="Franklin Gothic Book"/>
              </a:rPr>
              <a:t>2/19/26 - 3/16/26 </a:t>
            </a:r>
            <a:endParaRPr lang="en-US" dirty="0"/>
          </a:p>
          <a:p>
            <a:pPr lvl="1" indent="-285750">
              <a:buFont typeface="Arial"/>
              <a:buChar char="•"/>
            </a:pPr>
            <a:r>
              <a:rPr lang="en-US" sz="2000" dirty="0">
                <a:latin typeface="Franklin Gothic Book"/>
              </a:rPr>
              <a:t>Quarterly Billing – Due 1/31/26</a:t>
            </a:r>
          </a:p>
          <a:p>
            <a:pPr lvl="2">
              <a:buFont typeface="Wingdings"/>
              <a:buChar char="§"/>
            </a:pPr>
            <a:r>
              <a:rPr lang="en-US" sz="1600" dirty="0">
                <a:latin typeface="Franklin Gothic Book"/>
              </a:rPr>
              <a:t>Colleges are approved to bill for services beginning 10/1/25</a:t>
            </a:r>
          </a:p>
          <a:p>
            <a:pPr lvl="2">
              <a:buFont typeface="Wingdings"/>
              <a:buChar char="§"/>
            </a:pPr>
            <a:r>
              <a:rPr lang="en-US" sz="1600" dirty="0">
                <a:latin typeface="Franklin Gothic Book"/>
              </a:rPr>
              <a:t>May not include the period of 11/1-14 in the invoice due to shut down and paused contract services</a:t>
            </a:r>
          </a:p>
          <a:p>
            <a:pPr marL="514350">
              <a:buFont typeface="Arial"/>
              <a:buChar char="•"/>
            </a:pPr>
            <a:r>
              <a:rPr lang="en-US" sz="2000" dirty="0">
                <a:latin typeface="Franklin Gothic Book"/>
              </a:rPr>
              <a:t>Fiscal &amp; Program Monitoring</a:t>
            </a:r>
          </a:p>
          <a:p>
            <a:pPr marL="971550" lvl="1" indent="-285750">
              <a:buFont typeface="Arial"/>
              <a:buChar char="•"/>
            </a:pPr>
            <a:r>
              <a:rPr lang="en-US" sz="1600" dirty="0">
                <a:latin typeface="Franklin Gothic Book"/>
              </a:rPr>
              <a:t>February - July</a:t>
            </a:r>
          </a:p>
          <a:p>
            <a:pPr marL="514350">
              <a:buFont typeface="Arial"/>
              <a:buChar char="•"/>
            </a:pPr>
            <a:r>
              <a:rPr lang="en-US" sz="2000" dirty="0">
                <a:latin typeface="Franklin Gothic Book"/>
              </a:rPr>
              <a:t>Policy Requests</a:t>
            </a:r>
            <a:endParaRPr lang="en-US" dirty="0"/>
          </a:p>
          <a:p>
            <a:pPr marL="971550" lvl="1" indent="-285750">
              <a:buFont typeface="Arial"/>
              <a:buChar char="•"/>
            </a:pPr>
            <a:r>
              <a:rPr lang="en-US" sz="1800" dirty="0">
                <a:latin typeface="Franklin Gothic Book"/>
              </a:rPr>
              <a:t>DSHS - </a:t>
            </a:r>
          </a:p>
          <a:p>
            <a:pPr marL="1428750" lvl="2">
              <a:buFont typeface="Wingdings"/>
              <a:buChar char="§"/>
            </a:pPr>
            <a:r>
              <a:rPr lang="en-US" sz="1400" dirty="0">
                <a:latin typeface="Franklin Gothic Book"/>
              </a:rPr>
              <a:t>Budget Workbooks – request to receive them sooner</a:t>
            </a:r>
            <a:endParaRPr lang="en-US" sz="1400" dirty="0"/>
          </a:p>
          <a:p>
            <a:pPr marL="1428750" lvl="2">
              <a:buFont typeface="Wingdings"/>
              <a:buChar char="§"/>
            </a:pPr>
            <a:r>
              <a:rPr lang="en-US" sz="1400" dirty="0">
                <a:latin typeface="Franklin Gothic Book"/>
              </a:rPr>
              <a:t>Referrals – request for DSHS to develop and provide desk aids, training, support to DSHS staff </a:t>
            </a:r>
          </a:p>
          <a:p>
            <a:pPr marL="1428750" lvl="2">
              <a:buFont typeface="Wingdings"/>
              <a:buChar char="§"/>
            </a:pPr>
            <a:r>
              <a:rPr lang="en-US" sz="1400" dirty="0">
                <a:latin typeface="Franklin Gothic Book"/>
              </a:rPr>
              <a:t>Youth Services – request for DSHS to adapt current policy to allow for meaningful support and engagement for youth enrolled in Colleges for GED and High School Equivalency </a:t>
            </a:r>
          </a:p>
          <a:p>
            <a:pPr lvl="1" indent="0">
              <a:buNone/>
            </a:pPr>
            <a:endParaRPr lang="en-US" sz="1600" dirty="0">
              <a:latin typeface="Franklin Gothic Book"/>
            </a:endParaRPr>
          </a:p>
          <a:p>
            <a:pPr marL="514350">
              <a:buFont typeface="Arial"/>
              <a:buChar char="•"/>
            </a:pPr>
            <a:endParaRPr lang="en-US" sz="2000">
              <a:latin typeface="Franklin Gothic Book"/>
            </a:endParaRPr>
          </a:p>
          <a:p>
            <a:pPr indent="0">
              <a:buNone/>
            </a:pPr>
            <a:endParaRPr lang="en-US" sz="2000">
              <a:latin typeface="Franklin Gothic Book"/>
            </a:endParaRPr>
          </a:p>
        </p:txBody>
      </p:sp>
      <p:sp>
        <p:nvSpPr>
          <p:cNvPr id="4" name="Slide Number Placeholder 3">
            <a:extLst>
              <a:ext uri="{FF2B5EF4-FFF2-40B4-BE49-F238E27FC236}">
                <a16:creationId xmlns:a16="http://schemas.microsoft.com/office/drawing/2014/main" id="{54D75D66-A394-41D4-4994-EAD0AB0659E7}"/>
              </a:ext>
            </a:extLst>
          </p:cNvPr>
          <p:cNvSpPr>
            <a:spLocks noGrp="1"/>
          </p:cNvSpPr>
          <p:nvPr>
            <p:ph type="sldNum" sz="quarter" idx="12"/>
          </p:nvPr>
        </p:nvSpPr>
        <p:spPr/>
        <p:txBody>
          <a:bodyPr/>
          <a:lstStyle/>
          <a:p>
            <a:fld id="{DEE5BC03-7CE3-4FE3-BC0A-0ACCA8AC1F24}" type="slidenum">
              <a:rPr lang="en-US" smtClean="0"/>
              <a:pPr/>
              <a:t>22</a:t>
            </a:fld>
            <a:endParaRPr lang="en-US"/>
          </a:p>
        </p:txBody>
      </p:sp>
    </p:spTree>
    <p:extLst>
      <p:ext uri="{BB962C8B-B14F-4D97-AF65-F5344CB8AC3E}">
        <p14:creationId xmlns:p14="http://schemas.microsoft.com/office/powerpoint/2010/main" val="20403340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6A065-A07F-D5B5-8D1A-944365E2AF2F}"/>
              </a:ext>
            </a:extLst>
          </p:cNvPr>
          <p:cNvSpPr>
            <a:spLocks noGrp="1"/>
          </p:cNvSpPr>
          <p:nvPr>
            <p:ph type="title"/>
          </p:nvPr>
        </p:nvSpPr>
        <p:spPr>
          <a:xfrm>
            <a:off x="451316" y="1088430"/>
            <a:ext cx="8534403" cy="719850"/>
          </a:xfrm>
        </p:spPr>
        <p:txBody>
          <a:bodyPr lIns="91440" tIns="45720" rIns="91440" bIns="45720" anchor="t"/>
          <a:lstStyle/>
          <a:p>
            <a:r>
              <a:rPr lang="en-US" sz="3600"/>
              <a:t>Program &amp; Grant updates</a:t>
            </a:r>
          </a:p>
        </p:txBody>
      </p:sp>
      <p:sp>
        <p:nvSpPr>
          <p:cNvPr id="5" name="Content Placeholder 4">
            <a:extLst>
              <a:ext uri="{FF2B5EF4-FFF2-40B4-BE49-F238E27FC236}">
                <a16:creationId xmlns:a16="http://schemas.microsoft.com/office/drawing/2014/main" id="{2D35F0E4-30E2-3655-F0DD-2B0E9166E0B2}"/>
              </a:ext>
            </a:extLst>
          </p:cNvPr>
          <p:cNvSpPr>
            <a:spLocks noGrp="1"/>
          </p:cNvSpPr>
          <p:nvPr>
            <p:ph sz="half" idx="2"/>
          </p:nvPr>
        </p:nvSpPr>
        <p:spPr>
          <a:xfrm>
            <a:off x="524184" y="1631470"/>
            <a:ext cx="8399181" cy="4907357"/>
          </a:xfrm>
        </p:spPr>
        <p:txBody>
          <a:bodyPr lIns="91440" tIns="45720" rIns="91440" bIns="45720" anchor="t"/>
          <a:lstStyle/>
          <a:p>
            <a:pPr marL="0" indent="0">
              <a:buNone/>
            </a:pPr>
            <a:r>
              <a:rPr lang="en-US" sz="2400" b="1" dirty="0">
                <a:latin typeface="Franklin Gothic Medium"/>
              </a:rPr>
              <a:t>WorkFirst Program</a:t>
            </a:r>
          </a:p>
          <a:p>
            <a:r>
              <a:rPr lang="en-US" sz="2000" dirty="0"/>
              <a:t>WorkFirst Referral Training: 1/26/2026 (4 pm)</a:t>
            </a:r>
          </a:p>
          <a:p>
            <a:pPr lvl="1"/>
            <a:r>
              <a:rPr lang="en-US" sz="1600" dirty="0"/>
              <a:t>Audience: Your newer, frontline WF staff, and those looking for a refresher</a:t>
            </a:r>
          </a:p>
          <a:p>
            <a:r>
              <a:rPr lang="en-US" sz="2000" dirty="0"/>
              <a:t>Spring funding survey runs </a:t>
            </a:r>
            <a:r>
              <a:rPr lang="en-US" sz="2000" dirty="0">
                <a:ea typeface="+mn-lt"/>
                <a:cs typeface="+mn-lt"/>
              </a:rPr>
              <a:t>2/19/26 - 3/16/26 </a:t>
            </a:r>
            <a:r>
              <a:rPr lang="en-US" sz="2000" dirty="0"/>
              <a:t> </a:t>
            </a:r>
            <a:endParaRPr lang="en-US" sz="1600" dirty="0"/>
          </a:p>
          <a:p>
            <a:pPr lvl="1">
              <a:buFont typeface="Courier New" panose="020B0604020202020204" pitchFamily="34" charset="0"/>
              <a:buChar char="o"/>
            </a:pPr>
            <a:r>
              <a:rPr lang="en-US" sz="1600" dirty="0"/>
              <a:t>Aligned with Redistribution Policy and Mid-Year Expenditure </a:t>
            </a:r>
            <a:endParaRPr lang="en-US" sz="1600"/>
          </a:p>
          <a:p>
            <a:r>
              <a:rPr lang="en-US" sz="2000" dirty="0"/>
              <a:t>FY27 WFDA Application </a:t>
            </a:r>
            <a:r>
              <a:rPr lang="en-US" sz="2000" dirty="0">
                <a:ea typeface="+mn-lt"/>
                <a:cs typeface="+mn-lt"/>
              </a:rPr>
              <a:t>Opens 2/26/2026 in OGMS</a:t>
            </a:r>
            <a:endParaRPr lang="en-US" sz="1600" dirty="0"/>
          </a:p>
          <a:p>
            <a:pPr lvl="1"/>
            <a:r>
              <a:rPr lang="en-US" sz="1600" dirty="0"/>
              <a:t>Application webinar takes place one week later, on 3/6/2026</a:t>
            </a:r>
            <a:endParaRPr lang="en-US" dirty="0"/>
          </a:p>
          <a:p>
            <a:r>
              <a:rPr lang="en-US" sz="2000" dirty="0"/>
              <a:t>Monthly Billing &amp; Invoicing: Next invoice deadline is 2/28/26</a:t>
            </a:r>
          </a:p>
          <a:p>
            <a:pPr lvl="1">
              <a:buFont typeface="Courier New" panose="020B0604020202020204" pitchFamily="34" charset="0"/>
              <a:buChar char="o"/>
            </a:pPr>
            <a:r>
              <a:rPr lang="en-US" sz="1600" dirty="0"/>
              <a:t>Monthly, must include indirect</a:t>
            </a:r>
          </a:p>
          <a:p>
            <a:pPr lvl="1">
              <a:buFont typeface="Courier New" panose="020B0604020202020204" pitchFamily="34" charset="0"/>
              <a:buChar char="o"/>
            </a:pPr>
            <a:r>
              <a:rPr lang="en-US" sz="1600" dirty="0"/>
              <a:t>Communication with SBCTC is critical; </a:t>
            </a:r>
            <a:r>
              <a:rPr lang="en-US" sz="1600" dirty="0">
                <a:ea typeface="+mn-lt"/>
                <a:cs typeface="+mn-lt"/>
              </a:rPr>
              <a:t>contact Dylan Jilek, </a:t>
            </a:r>
            <a:r>
              <a:rPr lang="en-US" sz="1600" dirty="0">
                <a:ea typeface="+mn-lt"/>
                <a:cs typeface="+mn-lt"/>
                <a:hlinkClick r:id="rId3"/>
              </a:rPr>
              <a:t>djilek@sbctc.edu</a:t>
            </a:r>
            <a:r>
              <a:rPr lang="en-US" sz="1600" dirty="0">
                <a:ea typeface="+mn-lt"/>
                <a:cs typeface="+mn-lt"/>
              </a:rPr>
              <a:t> &amp; Denise Costello, </a:t>
            </a:r>
            <a:r>
              <a:rPr lang="en-US" sz="1600" dirty="0">
                <a:ea typeface="+mn-lt"/>
                <a:cs typeface="+mn-lt"/>
                <a:hlinkClick r:id="rId4"/>
              </a:rPr>
              <a:t>dcostello@sbctc.edu</a:t>
            </a:r>
            <a:r>
              <a:rPr lang="en-US" sz="1600" dirty="0">
                <a:ea typeface="+mn-lt"/>
                <a:cs typeface="+mn-lt"/>
              </a:rPr>
              <a:t> if unable to meet the deadline</a:t>
            </a:r>
            <a:endParaRPr lang="en-US" sz="1200" dirty="0">
              <a:ea typeface="+mn-lt"/>
              <a:cs typeface="+mn-lt"/>
            </a:endParaRPr>
          </a:p>
          <a:p>
            <a:pPr marL="514350">
              <a:buFont typeface="Arial,Sans-Serif" panose="020B0604020202020204" pitchFamily="34" charset="0"/>
              <a:buChar char="•"/>
            </a:pPr>
            <a:r>
              <a:rPr lang="en-US" sz="2000" dirty="0"/>
              <a:t>Policy Requests</a:t>
            </a:r>
          </a:p>
          <a:p>
            <a:pPr marL="971550" lvl="1" indent="-285750">
              <a:buFont typeface="Arial,Sans-Serif" panose="020B0604020202020204" pitchFamily="34" charset="0"/>
              <a:buChar char="•"/>
            </a:pPr>
            <a:r>
              <a:rPr lang="en-US" sz="1800" dirty="0"/>
              <a:t>DSHS - </a:t>
            </a:r>
          </a:p>
          <a:p>
            <a:pPr marL="1428750" lvl="2">
              <a:buFont typeface="Wingdings,Sans-Serif" panose="020B0604020202020204" pitchFamily="34" charset="0"/>
              <a:buChar char="§"/>
            </a:pPr>
            <a:r>
              <a:rPr lang="en-US" sz="1400" dirty="0"/>
              <a:t>Bachelors &amp; applied baccalaureate degrees as JT comp – DSHS &amp; SBCTC reviewing policy together</a:t>
            </a:r>
          </a:p>
          <a:p>
            <a:pPr marL="1428750" lvl="2">
              <a:buFont typeface="Wingdings,Sans-Serif" panose="020B0604020202020204" pitchFamily="34" charset="0"/>
              <a:buChar char="§"/>
            </a:pPr>
            <a:r>
              <a:rPr lang="en-US" sz="1400" dirty="0"/>
              <a:t>Life Skills Policy clarification memo issued in early Jan to support college programming</a:t>
            </a:r>
          </a:p>
          <a:p>
            <a:pPr>
              <a:buFont typeface="Arial,Sans-Serif" panose="020B0604020202020204" pitchFamily="34" charset="0"/>
              <a:buChar char="•"/>
            </a:pPr>
            <a:endParaRPr lang="en-US" sz="2000"/>
          </a:p>
          <a:p>
            <a:pPr marL="514350">
              <a:buFont typeface="Arial,Sans-Serif" panose="020B0604020202020204" pitchFamily="34" charset="0"/>
              <a:buChar char="•"/>
            </a:pPr>
            <a:endParaRPr lang="en-US" sz="1200"/>
          </a:p>
        </p:txBody>
      </p:sp>
      <p:sp>
        <p:nvSpPr>
          <p:cNvPr id="4" name="Slide Number Placeholder 3">
            <a:extLst>
              <a:ext uri="{FF2B5EF4-FFF2-40B4-BE49-F238E27FC236}">
                <a16:creationId xmlns:a16="http://schemas.microsoft.com/office/drawing/2014/main" id="{EBA3A3A5-3880-09ED-90E2-003E0456884D}"/>
              </a:ext>
            </a:extLst>
          </p:cNvPr>
          <p:cNvSpPr>
            <a:spLocks noGrp="1"/>
          </p:cNvSpPr>
          <p:nvPr>
            <p:ph type="sldNum" sz="quarter" idx="12"/>
          </p:nvPr>
        </p:nvSpPr>
        <p:spPr/>
        <p:txBody>
          <a:bodyPr/>
          <a:lstStyle/>
          <a:p>
            <a:fld id="{DEE5BC03-7CE3-4FE3-BC0A-0ACCA8AC1F24}" type="slidenum">
              <a:rPr lang="en-US" smtClean="0"/>
              <a:pPr/>
              <a:t>23</a:t>
            </a:fld>
            <a:endParaRPr lang="en-US"/>
          </a:p>
        </p:txBody>
      </p:sp>
    </p:spTree>
    <p:extLst>
      <p:ext uri="{BB962C8B-B14F-4D97-AF65-F5344CB8AC3E}">
        <p14:creationId xmlns:p14="http://schemas.microsoft.com/office/powerpoint/2010/main" val="12182716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14B4B-794F-7DE5-778B-2EF625FC5E66}"/>
              </a:ext>
            </a:extLst>
          </p:cNvPr>
          <p:cNvSpPr>
            <a:spLocks noGrp="1"/>
          </p:cNvSpPr>
          <p:nvPr>
            <p:ph type="title"/>
          </p:nvPr>
        </p:nvSpPr>
        <p:spPr/>
        <p:txBody>
          <a:bodyPr lIns="91440" tIns="45720" rIns="91440" bIns="45720" anchor="t"/>
          <a:lstStyle/>
          <a:p>
            <a:r>
              <a:rPr lang="en-US"/>
              <a:t>Program &amp; Grant updates</a:t>
            </a:r>
          </a:p>
        </p:txBody>
      </p:sp>
      <p:sp>
        <p:nvSpPr>
          <p:cNvPr id="3" name="Content Placeholder 2">
            <a:extLst>
              <a:ext uri="{FF2B5EF4-FFF2-40B4-BE49-F238E27FC236}">
                <a16:creationId xmlns:a16="http://schemas.microsoft.com/office/drawing/2014/main" id="{403595D2-7991-11E7-A7FD-6FB20B98C882}"/>
              </a:ext>
            </a:extLst>
          </p:cNvPr>
          <p:cNvSpPr>
            <a:spLocks noGrp="1"/>
          </p:cNvSpPr>
          <p:nvPr>
            <p:ph idx="1"/>
          </p:nvPr>
        </p:nvSpPr>
        <p:spPr>
          <a:xfrm>
            <a:off x="536860" y="2300137"/>
            <a:ext cx="8336975" cy="3872064"/>
          </a:xfrm>
        </p:spPr>
        <p:txBody>
          <a:bodyPr lIns="91440" tIns="45720" rIns="91440" bIns="45720" anchor="t"/>
          <a:lstStyle/>
          <a:p>
            <a:pPr marL="0" indent="0">
              <a:buNone/>
            </a:pPr>
            <a:r>
              <a:rPr lang="en-US" b="1" dirty="0"/>
              <a:t>Opportunity Grant Program </a:t>
            </a:r>
          </a:p>
          <a:p>
            <a:r>
              <a:rPr lang="en-US" sz="2000" dirty="0"/>
              <a:t>Spring funding survey </a:t>
            </a:r>
          </a:p>
          <a:p>
            <a:pPr lvl="1">
              <a:buFont typeface="Courier New,monospace" panose="020B0604020202020204" pitchFamily="34" charset="0"/>
              <a:buChar char="o"/>
            </a:pPr>
            <a:r>
              <a:rPr lang="en-US" sz="1600" dirty="0"/>
              <a:t>2/19/26 - 3/16/26 </a:t>
            </a:r>
            <a:endParaRPr lang="en-US" dirty="0"/>
          </a:p>
          <a:p>
            <a:r>
              <a:rPr lang="en-US" sz="2000" dirty="0"/>
              <a:t>OG Student Group</a:t>
            </a:r>
          </a:p>
          <a:p>
            <a:pPr lvl="1">
              <a:buFont typeface="Courier New,monospace" panose="020B0604020202020204" pitchFamily="34" charset="0"/>
              <a:buChar char="o"/>
            </a:pPr>
            <a:r>
              <a:rPr lang="en-US" sz="1600" dirty="0"/>
              <a:t>OG student group definition finalized and added to Coding Manual</a:t>
            </a:r>
          </a:p>
          <a:p>
            <a:pPr lvl="1">
              <a:buFont typeface="Courier New,monospace" panose="020B0604020202020204" pitchFamily="34" charset="0"/>
              <a:buChar char="o"/>
            </a:pPr>
            <a:r>
              <a:rPr lang="en-US" sz="1600" dirty="0"/>
              <a:t>Student group coding will go into effect FY2027</a:t>
            </a:r>
          </a:p>
          <a:p>
            <a:pPr lvl="1">
              <a:buFont typeface="Courier New,monospace" panose="020B0604020202020204" pitchFamily="34" charset="0"/>
              <a:buChar char="o"/>
            </a:pPr>
            <a:r>
              <a:rPr lang="en-US" sz="1600" dirty="0"/>
              <a:t>SBCTC will use the student group coding to track OG students</a:t>
            </a:r>
          </a:p>
          <a:p>
            <a:pPr lvl="1">
              <a:buFont typeface="Courier New,monospace" panose="020B0604020202020204" pitchFamily="34" charset="0"/>
              <a:buChar char="o"/>
            </a:pPr>
            <a:r>
              <a:rPr lang="en-US" sz="1600" dirty="0"/>
              <a:t>Standardize queries and reporting</a:t>
            </a:r>
          </a:p>
          <a:p>
            <a:r>
              <a:rPr lang="en-US" sz="2000" dirty="0"/>
              <a:t>OG Engagement and Coordination</a:t>
            </a:r>
          </a:p>
          <a:p>
            <a:pPr lvl="1">
              <a:buFont typeface="Courier New,monospace" panose="020B0604020202020204" pitchFamily="34" charset="0"/>
              <a:buChar char="o"/>
            </a:pPr>
            <a:r>
              <a:rPr lang="en-US" sz="1600" dirty="0"/>
              <a:t>First OG quarterly meeting will be held in Feb 2026</a:t>
            </a:r>
          </a:p>
          <a:p>
            <a:pPr lvl="1">
              <a:buFont typeface="Courier New,monospace" panose="020B0604020202020204" pitchFamily="34" charset="0"/>
              <a:buChar char="o"/>
            </a:pPr>
            <a:r>
              <a:rPr lang="en-US" sz="1600" dirty="0"/>
              <a:t>Focused on bringing together OG administrators across the system to support coordination, information sharing, and consistent implementation</a:t>
            </a:r>
          </a:p>
          <a:p>
            <a:endParaRPr lang="en-US" sz="2000"/>
          </a:p>
        </p:txBody>
      </p:sp>
      <p:sp>
        <p:nvSpPr>
          <p:cNvPr id="4" name="Slide Number Placeholder 3">
            <a:extLst>
              <a:ext uri="{FF2B5EF4-FFF2-40B4-BE49-F238E27FC236}">
                <a16:creationId xmlns:a16="http://schemas.microsoft.com/office/drawing/2014/main" id="{7B4F846C-DCA0-CF3B-C198-C67D716C7869}"/>
              </a:ext>
            </a:extLst>
          </p:cNvPr>
          <p:cNvSpPr>
            <a:spLocks noGrp="1"/>
          </p:cNvSpPr>
          <p:nvPr>
            <p:ph type="sldNum" sz="quarter" idx="12"/>
          </p:nvPr>
        </p:nvSpPr>
        <p:spPr/>
        <p:txBody>
          <a:bodyPr/>
          <a:lstStyle/>
          <a:p>
            <a:fld id="{DEE5BC03-7CE3-4FE3-BC0A-0ACCA8AC1F24}" type="slidenum">
              <a:rPr lang="en-US" smtClean="0"/>
              <a:pPr/>
              <a:t>24</a:t>
            </a:fld>
            <a:endParaRPr lang="en-US"/>
          </a:p>
        </p:txBody>
      </p:sp>
    </p:spTree>
    <p:extLst>
      <p:ext uri="{BB962C8B-B14F-4D97-AF65-F5344CB8AC3E}">
        <p14:creationId xmlns:p14="http://schemas.microsoft.com/office/powerpoint/2010/main" val="2964279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5943E-AA06-CA05-E67B-C313D62A41A6}"/>
              </a:ext>
            </a:extLst>
          </p:cNvPr>
          <p:cNvSpPr>
            <a:spLocks noGrp="1"/>
          </p:cNvSpPr>
          <p:nvPr>
            <p:ph type="title"/>
          </p:nvPr>
        </p:nvSpPr>
        <p:spPr>
          <a:xfrm>
            <a:off x="536860" y="1442932"/>
            <a:ext cx="8336975" cy="797070"/>
          </a:xfrm>
        </p:spPr>
        <p:txBody>
          <a:bodyPr lIns="91440" tIns="45720" rIns="91440" bIns="45720" anchor="t"/>
          <a:lstStyle/>
          <a:p>
            <a:r>
              <a:rPr lang="en-US"/>
              <a:t>Programs &amp; Grant Updates</a:t>
            </a:r>
          </a:p>
        </p:txBody>
      </p:sp>
      <p:sp>
        <p:nvSpPr>
          <p:cNvPr id="3" name="Content Placeholder 2">
            <a:extLst>
              <a:ext uri="{FF2B5EF4-FFF2-40B4-BE49-F238E27FC236}">
                <a16:creationId xmlns:a16="http://schemas.microsoft.com/office/drawing/2014/main" id="{1A39A0F2-5C6A-BB2D-FF88-A4FA41406BA6}"/>
              </a:ext>
            </a:extLst>
          </p:cNvPr>
          <p:cNvSpPr>
            <a:spLocks noGrp="1"/>
          </p:cNvSpPr>
          <p:nvPr>
            <p:ph idx="1"/>
          </p:nvPr>
        </p:nvSpPr>
        <p:spPr>
          <a:xfrm>
            <a:off x="536860" y="2240916"/>
            <a:ext cx="8336975" cy="4353906"/>
          </a:xfrm>
        </p:spPr>
        <p:txBody>
          <a:bodyPr lIns="91440" tIns="45720" rIns="91440" bIns="45720" anchor="t"/>
          <a:lstStyle/>
          <a:p>
            <a:pPr marL="0" indent="0">
              <a:buNone/>
            </a:pPr>
            <a:r>
              <a:rPr lang="en-US" b="1" dirty="0"/>
              <a:t>Postsecondary Student Basic Needs</a:t>
            </a:r>
          </a:p>
          <a:p>
            <a:r>
              <a:rPr lang="en-US" sz="2000" dirty="0"/>
              <a:t>Benefits Navigation</a:t>
            </a:r>
          </a:p>
          <a:p>
            <a:pPr lvl="1">
              <a:buFont typeface="Courier New" panose="020B0604020202020204" pitchFamily="34" charset="0"/>
              <a:buChar char="o"/>
            </a:pPr>
            <a:r>
              <a:rPr lang="en-US" sz="1600" dirty="0">
                <a:hlinkClick r:id="rId3"/>
              </a:rPr>
              <a:t>2025 Legislative Report</a:t>
            </a:r>
          </a:p>
          <a:p>
            <a:pPr lvl="1">
              <a:buFont typeface="Courier New" panose="020B0604020202020204" pitchFamily="34" charset="0"/>
              <a:buChar char="o"/>
            </a:pPr>
            <a:r>
              <a:rPr lang="en-US" sz="1600" dirty="0"/>
              <a:t>2024-2025 Navigational Services Data</a:t>
            </a:r>
            <a:endParaRPr lang="en-US" dirty="0"/>
          </a:p>
          <a:p>
            <a:pPr lvl="2">
              <a:buFont typeface="Wingdings" panose="020B0604020202020204" pitchFamily="34" charset="0"/>
              <a:buChar char="§"/>
            </a:pPr>
            <a:r>
              <a:rPr lang="en-US" sz="1400" dirty="0"/>
              <a:t>Over 94,000 students served</a:t>
            </a:r>
          </a:p>
          <a:p>
            <a:pPr lvl="2">
              <a:buFont typeface="Wingdings" panose="020B0604020202020204" pitchFamily="34" charset="0"/>
              <a:buChar char="§"/>
            </a:pPr>
            <a:r>
              <a:rPr lang="en-US" sz="1400" dirty="0"/>
              <a:t>100,000 in referrals made to college and community</a:t>
            </a:r>
          </a:p>
          <a:p>
            <a:pPr lvl="2">
              <a:buFont typeface="Wingdings" panose="020B0604020202020204" pitchFamily="34" charset="0"/>
              <a:buChar char="§"/>
            </a:pPr>
            <a:r>
              <a:rPr lang="en-US" sz="1400" dirty="0"/>
              <a:t>Food support being the highest need</a:t>
            </a:r>
          </a:p>
          <a:p>
            <a:r>
              <a:rPr lang="en-US" sz="2000" dirty="0"/>
              <a:t>Free/Reduced-Price Meal Pilot Program</a:t>
            </a:r>
          </a:p>
          <a:p>
            <a:pPr lvl="1" indent="-285750">
              <a:buFont typeface="Courier New" panose="020B0604020202020204" pitchFamily="34" charset="0"/>
              <a:buChar char="o"/>
            </a:pPr>
            <a:r>
              <a:rPr lang="en-US" sz="1600" dirty="0"/>
              <a:t>2024-2025 Data available end of January 2026</a:t>
            </a:r>
          </a:p>
          <a:p>
            <a:pPr lvl="1" indent="-285750">
              <a:buFont typeface="Courier New" panose="020B0604020202020204" pitchFamily="34" charset="0"/>
              <a:buChar char="o"/>
            </a:pPr>
            <a:r>
              <a:rPr lang="en-US" sz="1600" dirty="0"/>
              <a:t>Food Security Webinar 1/29/26</a:t>
            </a:r>
          </a:p>
          <a:p>
            <a:pPr lvl="2">
              <a:buFont typeface="Wingdings" panose="020B0604020202020204" pitchFamily="34" charset="0"/>
              <a:buChar char="§"/>
            </a:pPr>
            <a:r>
              <a:rPr lang="en-US" sz="1400" dirty="0"/>
              <a:t>Washington postsecondary students are experiencing high levels of food insecurity – 44% according to a 2024 survey. Emerging research indicates that proactive approaches to support food security can have positive impacts on students’ persistence and completion. Six Washington campuses are testing innovative food security strategies to support students’ persistence in the </a:t>
            </a:r>
            <a:r>
              <a:rPr lang="en-US" sz="1400" dirty="0">
                <a:hlinkClick r:id="rId4">
                  <a:extLst>
                    <a:ext uri="{A12FA001-AC4F-418D-AE19-62706E023703}">
                      <ahyp:hlinkClr xmlns:ahyp="http://schemas.microsoft.com/office/drawing/2018/hyperlinkcolor" val="tx"/>
                    </a:ext>
                  </a:extLst>
                </a:hlinkClick>
              </a:rPr>
              <a:t>Postsecondary Food Security Pilot</a:t>
            </a:r>
            <a:r>
              <a:rPr lang="en-US" sz="1400" dirty="0"/>
              <a:t>.</a:t>
            </a:r>
          </a:p>
          <a:p>
            <a:pPr lvl="2">
              <a:buFont typeface="Wingdings" panose="020B0604020202020204" pitchFamily="34" charset="0"/>
              <a:buChar char="§"/>
            </a:pPr>
            <a:r>
              <a:rPr lang="en-US" sz="1400" dirty="0"/>
              <a:t>12:30 pm to 1:30 pm / </a:t>
            </a:r>
            <a:r>
              <a:rPr lang="en-US" sz="1400" dirty="0">
                <a:hlinkClick r:id="rId5"/>
              </a:rPr>
              <a:t>Registration</a:t>
            </a:r>
            <a:endParaRPr lang="en-US" sz="1400" dirty="0"/>
          </a:p>
        </p:txBody>
      </p:sp>
      <p:sp>
        <p:nvSpPr>
          <p:cNvPr id="4" name="Slide Number Placeholder 3">
            <a:extLst>
              <a:ext uri="{FF2B5EF4-FFF2-40B4-BE49-F238E27FC236}">
                <a16:creationId xmlns:a16="http://schemas.microsoft.com/office/drawing/2014/main" id="{046188A5-7036-94C1-CADD-BEFF7B455091}"/>
              </a:ext>
            </a:extLst>
          </p:cNvPr>
          <p:cNvSpPr>
            <a:spLocks noGrp="1"/>
          </p:cNvSpPr>
          <p:nvPr>
            <p:ph type="sldNum" sz="quarter" idx="12"/>
          </p:nvPr>
        </p:nvSpPr>
        <p:spPr/>
        <p:txBody>
          <a:bodyPr/>
          <a:lstStyle/>
          <a:p>
            <a:fld id="{DEE5BC03-7CE3-4FE3-BC0A-0ACCA8AC1F24}" type="slidenum">
              <a:rPr lang="en-US" smtClean="0"/>
              <a:pPr/>
              <a:t>25</a:t>
            </a:fld>
            <a:endParaRPr lang="en-US"/>
          </a:p>
        </p:txBody>
      </p:sp>
    </p:spTree>
    <p:extLst>
      <p:ext uri="{BB962C8B-B14F-4D97-AF65-F5344CB8AC3E}">
        <p14:creationId xmlns:p14="http://schemas.microsoft.com/office/powerpoint/2010/main" val="271694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C5EE2-9E5A-94BD-6869-89943CAA0BB0}"/>
              </a:ext>
            </a:extLst>
          </p:cNvPr>
          <p:cNvSpPr>
            <a:spLocks noGrp="1"/>
          </p:cNvSpPr>
          <p:nvPr>
            <p:ph type="title"/>
          </p:nvPr>
        </p:nvSpPr>
        <p:spPr>
          <a:xfrm>
            <a:off x="432166" y="1270140"/>
            <a:ext cx="8534403" cy="719850"/>
          </a:xfrm>
        </p:spPr>
        <p:txBody>
          <a:bodyPr lIns="91440" tIns="45720" rIns="91440" bIns="45720" anchor="t"/>
          <a:lstStyle/>
          <a:p>
            <a:r>
              <a:rPr lang="en-US" sz="3500"/>
              <a:t>Program &amp; Grant Updates</a:t>
            </a:r>
          </a:p>
        </p:txBody>
      </p:sp>
      <p:sp>
        <p:nvSpPr>
          <p:cNvPr id="5" name="Content Placeholder 4">
            <a:extLst>
              <a:ext uri="{FF2B5EF4-FFF2-40B4-BE49-F238E27FC236}">
                <a16:creationId xmlns:a16="http://schemas.microsoft.com/office/drawing/2014/main" id="{1CC046CD-8483-AAF1-EC9F-E5DC433A3872}"/>
              </a:ext>
            </a:extLst>
          </p:cNvPr>
          <p:cNvSpPr>
            <a:spLocks noGrp="1"/>
          </p:cNvSpPr>
          <p:nvPr>
            <p:ph sz="half" idx="2"/>
          </p:nvPr>
        </p:nvSpPr>
        <p:spPr>
          <a:xfrm>
            <a:off x="581078" y="2179391"/>
            <a:ext cx="8375886" cy="4190238"/>
          </a:xfrm>
        </p:spPr>
        <p:txBody>
          <a:bodyPr lIns="91440" tIns="45720" rIns="91440" bIns="45720" anchor="t"/>
          <a:lstStyle/>
          <a:p>
            <a:pPr marL="0" indent="0">
              <a:buNone/>
            </a:pPr>
            <a:r>
              <a:rPr lang="en-US" b="1"/>
              <a:t>WorkFirst &amp; BFET Monitoring</a:t>
            </a:r>
            <a:endParaRPr lang="en-US"/>
          </a:p>
          <a:p>
            <a:pPr marL="0" indent="0">
              <a:buNone/>
            </a:pPr>
            <a:r>
              <a:rPr lang="en-US" sz="1600"/>
              <a:t>The SBCTC conducts annual monitoring of our federal programs. This monitoring is focused on providing guidance, support, and technical assistance for college program and fiscal staff. </a:t>
            </a:r>
          </a:p>
          <a:p>
            <a:r>
              <a:rPr lang="en-US" sz="2000"/>
              <a:t>Themes from WorkFirst Monitoring </a:t>
            </a:r>
          </a:p>
          <a:p>
            <a:pPr lvl="1" indent="-285750">
              <a:buFont typeface="Courier New" panose="020B0604020202020204" pitchFamily="34" charset="0"/>
              <a:buChar char="o"/>
            </a:pPr>
            <a:r>
              <a:rPr lang="en-US" sz="1600"/>
              <a:t>Kudos: Many colleges have increased offerings for Life Skills and WorkFirst Work Study! </a:t>
            </a:r>
          </a:p>
          <a:p>
            <a:pPr lvl="1" indent="-285750">
              <a:buFont typeface="Courier New" panose="020B0604020202020204" pitchFamily="34" charset="0"/>
              <a:buChar char="o"/>
            </a:pPr>
            <a:r>
              <a:rPr lang="en-US" sz="1600"/>
              <a:t>Kudos: Colleges are doing well at monitoring and reconciling their student support funds! </a:t>
            </a:r>
          </a:p>
          <a:p>
            <a:pPr lvl="1" indent="-285750">
              <a:buFont typeface="Courier New" panose="020B0604020202020204" pitchFamily="34" charset="0"/>
              <a:buChar char="o"/>
            </a:pPr>
            <a:r>
              <a:rPr lang="en-US" sz="1600"/>
              <a:t>Areas of Continued Work: Referral process and engagement </a:t>
            </a:r>
          </a:p>
          <a:p>
            <a:r>
              <a:rPr lang="en-US" sz="2000"/>
              <a:t>Upcoming BFET Monitoring </a:t>
            </a:r>
          </a:p>
          <a:p>
            <a:pPr lvl="1" indent="-285750">
              <a:buFont typeface="Courier New" panose="020B0604020202020204" pitchFamily="34" charset="0"/>
              <a:buChar char="o"/>
            </a:pPr>
            <a:r>
              <a:rPr lang="en-US" sz="1600"/>
              <a:t>Period of Invoice review will be Fall for CTCs schedule through May</a:t>
            </a:r>
          </a:p>
          <a:p>
            <a:pPr lvl="1" indent="-285750">
              <a:buFont typeface="Courier New" panose="020B0604020202020204" pitchFamily="34" charset="0"/>
              <a:buChar char="o"/>
            </a:pPr>
            <a:r>
              <a:rPr lang="en-US" sz="1600"/>
              <a:t>Fiscal review will include assurances that costs incurred during the period of 11/1-11/14/25 were not included and reported correctly </a:t>
            </a:r>
          </a:p>
          <a:p>
            <a:pPr lvl="1" indent="-285750">
              <a:buFont typeface="Courier New" panose="020B0604020202020204" pitchFamily="34" charset="0"/>
              <a:buChar char="o"/>
            </a:pPr>
            <a:r>
              <a:rPr lang="en-US" sz="1600"/>
              <a:t>Continued focus on supporting colleges with expenditure tracking and reporting</a:t>
            </a:r>
          </a:p>
          <a:p>
            <a:pPr lvl="1" indent="-285750">
              <a:buFont typeface="Courier New" panose="020B0604020202020204" pitchFamily="34" charset="0"/>
              <a:buChar char="o"/>
            </a:pPr>
            <a:r>
              <a:rPr lang="en-US" sz="1600"/>
              <a:t>Progress notes will be reviewed for October, Dec – present</a:t>
            </a:r>
          </a:p>
          <a:p>
            <a:pPr lvl="1" indent="-285750">
              <a:buFont typeface="Courier New" panose="020B0604020202020204" pitchFamily="34" charset="0"/>
              <a:buChar char="o"/>
            </a:pPr>
            <a:endParaRPr lang="en-US" sz="1600"/>
          </a:p>
          <a:p>
            <a:pPr lvl="1" indent="-285750"/>
            <a:endParaRPr lang="en-US" sz="1600"/>
          </a:p>
          <a:p>
            <a:pPr marL="0" indent="0">
              <a:buNone/>
            </a:pPr>
            <a:br>
              <a:rPr lang="en-US"/>
            </a:br>
            <a:endParaRPr lang="en-US"/>
          </a:p>
          <a:p>
            <a:pPr marL="0" indent="0">
              <a:buNone/>
            </a:pPr>
            <a:endParaRPr lang="en-US" sz="2000" b="1"/>
          </a:p>
          <a:p>
            <a:endParaRPr lang="en-US"/>
          </a:p>
        </p:txBody>
      </p:sp>
      <p:sp>
        <p:nvSpPr>
          <p:cNvPr id="4" name="Slide Number Placeholder 3">
            <a:extLst>
              <a:ext uri="{FF2B5EF4-FFF2-40B4-BE49-F238E27FC236}">
                <a16:creationId xmlns:a16="http://schemas.microsoft.com/office/drawing/2014/main" id="{B637866C-F468-CDE4-E731-EA2C0683D4CD}"/>
              </a:ext>
            </a:extLst>
          </p:cNvPr>
          <p:cNvSpPr>
            <a:spLocks noGrp="1"/>
          </p:cNvSpPr>
          <p:nvPr>
            <p:ph type="sldNum" sz="quarter" idx="12"/>
          </p:nvPr>
        </p:nvSpPr>
        <p:spPr/>
        <p:txBody>
          <a:bodyPr/>
          <a:lstStyle/>
          <a:p>
            <a:fld id="{DEE5BC03-7CE3-4FE3-BC0A-0ACCA8AC1F24}" type="slidenum">
              <a:rPr lang="en-US" smtClean="0"/>
              <a:pPr/>
              <a:t>26</a:t>
            </a:fld>
            <a:endParaRPr lang="en-US"/>
          </a:p>
        </p:txBody>
      </p:sp>
    </p:spTree>
    <p:extLst>
      <p:ext uri="{BB962C8B-B14F-4D97-AF65-F5344CB8AC3E}">
        <p14:creationId xmlns:p14="http://schemas.microsoft.com/office/powerpoint/2010/main" val="22539648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355383"/>
            <a:ext cx="8336975" cy="503067"/>
          </a:xfrm>
        </p:spPr>
        <p:txBody>
          <a:bodyPr/>
          <a:lstStyle/>
          <a:p>
            <a:r>
              <a:rPr lang="en-US" sz="3200" b="1">
                <a:latin typeface="Franklin Gothic Book" panose="020B0503020102020204" pitchFamily="34" charset="0"/>
              </a:rPr>
              <a:t>Industry Demand</a:t>
            </a:r>
            <a:endParaRPr lang="en-US" sz="3200"/>
          </a:p>
        </p:txBody>
      </p:sp>
      <p:sp>
        <p:nvSpPr>
          <p:cNvPr id="3" name="Content Placeholder 2">
            <a:extLst>
              <a:ext uri="{FF2B5EF4-FFF2-40B4-BE49-F238E27FC236}">
                <a16:creationId xmlns:a16="http://schemas.microsoft.com/office/drawing/2014/main" id="{01B0B806-200F-4863-920F-16A5FBA1CF1C}"/>
              </a:ext>
            </a:extLst>
          </p:cNvPr>
          <p:cNvSpPr>
            <a:spLocks noGrp="1"/>
          </p:cNvSpPr>
          <p:nvPr>
            <p:ph idx="1"/>
          </p:nvPr>
        </p:nvSpPr>
        <p:spPr>
          <a:xfrm>
            <a:off x="536860" y="2143125"/>
            <a:ext cx="8336975" cy="4408800"/>
          </a:xfrm>
        </p:spPr>
        <p:txBody>
          <a:bodyPr lIns="91440" tIns="45720" rIns="91440" bIns="45720" anchor="t"/>
          <a:lstStyle/>
          <a:p>
            <a:pPr marL="0" indent="0">
              <a:buNone/>
            </a:pPr>
            <a:r>
              <a:rPr lang="en-US" sz="2000" b="1">
                <a:latin typeface="Franklin Gothic Book"/>
              </a:rPr>
              <a:t>Industry Demand: </a:t>
            </a:r>
            <a:r>
              <a:rPr lang="en-US" sz="2000">
                <a:latin typeface="Franklin Gothic Book"/>
              </a:rPr>
              <a:t>Meets the needs of industries, employers, and incumbent workers.</a:t>
            </a:r>
          </a:p>
          <a:p>
            <a:r>
              <a:rPr lang="en-US" sz="2000"/>
              <a:t>Team Members: </a:t>
            </a:r>
          </a:p>
          <a:p>
            <a:pPr lvl="1" fontAlgn="base"/>
            <a:r>
              <a:rPr lang="en-US" sz="2000"/>
              <a:t>Carolyn McKinnon, Policy Associate: </a:t>
            </a:r>
            <a:r>
              <a:rPr lang="en-US" sz="2000" u="sng">
                <a:hlinkClick r:id="rId2"/>
              </a:rPr>
              <a:t>cmckinnon@sbctc.edu</a:t>
            </a:r>
            <a:endParaRPr lang="en-US" sz="2000" u="sng"/>
          </a:p>
          <a:p>
            <a:pPr lvl="1" fontAlgn="base"/>
            <a:r>
              <a:rPr lang="en-US" sz="2000">
                <a:solidFill>
                  <a:schemeClr val="accent6">
                    <a:lumMod val="76000"/>
                  </a:schemeClr>
                </a:solidFill>
              </a:rPr>
              <a:t>Vicky </a:t>
            </a:r>
            <a:r>
              <a:rPr lang="en-US" sz="2000" err="1">
                <a:solidFill>
                  <a:schemeClr val="accent6">
                    <a:lumMod val="76000"/>
                  </a:schemeClr>
                </a:solidFill>
              </a:rPr>
              <a:t>Chungtuyco</a:t>
            </a:r>
            <a:r>
              <a:rPr lang="en-US" sz="2000">
                <a:solidFill>
                  <a:schemeClr val="accent6">
                    <a:lumMod val="76000"/>
                  </a:schemeClr>
                </a:solidFill>
              </a:rPr>
              <a:t>, Interim Program Admin.:</a:t>
            </a:r>
            <a:r>
              <a:rPr lang="en-US" sz="2000">
                <a:solidFill>
                  <a:srgbClr val="000000"/>
                </a:solidFill>
              </a:rPr>
              <a:t> </a:t>
            </a:r>
            <a:r>
              <a:rPr lang="en-US" sz="2000">
                <a:hlinkClick r:id="rId3"/>
              </a:rPr>
              <a:t>vchungtuyco@sbctc.edu</a:t>
            </a:r>
            <a:endParaRPr lang="en-US" sz="2000"/>
          </a:p>
          <a:p>
            <a:pPr marL="0" indent="0">
              <a:buNone/>
            </a:pPr>
            <a:r>
              <a:rPr lang="en-US" sz="2000" b="1">
                <a:latin typeface="Franklin Gothic Book"/>
              </a:rPr>
              <a:t>Programs</a:t>
            </a:r>
            <a:r>
              <a:rPr lang="en-US" sz="2000">
                <a:latin typeface="Franklin Gothic Book"/>
              </a:rPr>
              <a:t>:</a:t>
            </a:r>
            <a:endParaRPr lang="en-US" sz="2000"/>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27</a:t>
            </a:fld>
            <a:endParaRPr lang="en-US"/>
          </a:p>
        </p:txBody>
      </p:sp>
      <p:graphicFrame>
        <p:nvGraphicFramePr>
          <p:cNvPr id="5" name="Table 4">
            <a:extLst>
              <a:ext uri="{FF2B5EF4-FFF2-40B4-BE49-F238E27FC236}">
                <a16:creationId xmlns:a16="http://schemas.microsoft.com/office/drawing/2014/main" id="{4A4A4212-F4BE-4268-AFD9-67EDB0FDC5C5}"/>
              </a:ext>
            </a:extLst>
          </p:cNvPr>
          <p:cNvGraphicFramePr>
            <a:graphicFrameLocks noGrp="1"/>
          </p:cNvGraphicFramePr>
          <p:nvPr>
            <p:extLst>
              <p:ext uri="{D42A27DB-BD31-4B8C-83A1-F6EECF244321}">
                <p14:modId xmlns:p14="http://schemas.microsoft.com/office/powerpoint/2010/main" val="2904016930"/>
              </p:ext>
            </p:extLst>
          </p:nvPr>
        </p:nvGraphicFramePr>
        <p:xfrm>
          <a:off x="681805" y="4348848"/>
          <a:ext cx="8046720" cy="182880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828185752"/>
                    </a:ext>
                  </a:extLst>
                </a:gridCol>
                <a:gridCol w="4023360">
                  <a:extLst>
                    <a:ext uri="{9D8B030D-6E8A-4147-A177-3AD203B41FA5}">
                      <a16:colId xmlns:a16="http://schemas.microsoft.com/office/drawing/2014/main" val="3126903809"/>
                    </a:ext>
                  </a:extLst>
                </a:gridCol>
              </a:tblGrid>
              <a:tr h="365760">
                <a:tc>
                  <a:txBody>
                    <a:bodyPr/>
                    <a:lstStyle/>
                    <a:p>
                      <a:pPr marL="257175" indent="-257175"/>
                      <a:r>
                        <a:rPr lang="en-US" sz="1400" b="0" dirty="0">
                          <a:solidFill>
                            <a:schemeClr val="tx1"/>
                          </a:solidFill>
                          <a:latin typeface="Franklin Gothic Book"/>
                        </a:rPr>
                        <a:t>Job Skills Program (JSP)</a:t>
                      </a:r>
                      <a:endParaRPr lang="en-US" sz="1400" b="0" i="0" u="none" strike="noStrike" noProof="0" dirty="0">
                        <a:solidFill>
                          <a:schemeClr val="tx1"/>
                        </a:solidFill>
                        <a:latin typeface="Franklin Gothic Book"/>
                      </a:endParaRP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lvl="0" algn="l">
                        <a:lnSpc>
                          <a:spcPct val="100000"/>
                        </a:lnSpc>
                        <a:spcBef>
                          <a:spcPts val="0"/>
                        </a:spcBef>
                        <a:spcAft>
                          <a:spcPts val="0"/>
                        </a:spcAft>
                        <a:buNone/>
                      </a:pPr>
                      <a:r>
                        <a:rPr lang="en-US" sz="1400" b="0" i="0" u="none" strike="noStrike" noProof="0" dirty="0">
                          <a:solidFill>
                            <a:srgbClr val="003764"/>
                          </a:solidFill>
                          <a:latin typeface="Franklin Gothic Book"/>
                        </a:rPr>
                        <a:t>Centers of Excellence</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3201771501"/>
                  </a:ext>
                </a:extLst>
              </a:tr>
              <a:tr h="365760">
                <a:tc>
                  <a:txBody>
                    <a:bodyPr/>
                    <a:lstStyle/>
                    <a:p>
                      <a:pPr marL="257175" lvl="0" indent="-257175" algn="l">
                        <a:buNone/>
                      </a:pPr>
                      <a:r>
                        <a:rPr lang="en-US" sz="1400" b="0" i="0" u="none" strike="noStrike" kern="1200" noProof="0" dirty="0">
                          <a:solidFill>
                            <a:schemeClr val="tx1"/>
                          </a:solidFill>
                          <a:latin typeface="Franklin Gothic Book"/>
                        </a:rPr>
                        <a:t>Customized Training (CTP)</a:t>
                      </a:r>
                      <a:endParaRPr lang="en-US" dirty="0"/>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57175" lvl="0" indent="-257175" algn="l">
                        <a:buNone/>
                      </a:pPr>
                      <a:r>
                        <a:rPr lang="en-US" sz="1400" b="0" i="0" u="none" strike="noStrike" kern="1200" noProof="0" dirty="0">
                          <a:solidFill>
                            <a:srgbClr val="003764"/>
                          </a:solidFill>
                          <a:latin typeface="Franklin Gothic Book"/>
                        </a:rPr>
                        <a:t>Continuing Education Council (CEC)</a:t>
                      </a:r>
                      <a:endParaRPr lang="en-US" dirty="0"/>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64393097"/>
                  </a:ext>
                </a:extLst>
              </a:tr>
              <a:tr h="365760">
                <a:tc>
                  <a:txBody>
                    <a:bodyPr/>
                    <a:lstStyle/>
                    <a:p>
                      <a:pPr marL="257175" lvl="0" indent="-257175">
                        <a:buNone/>
                      </a:pPr>
                      <a:r>
                        <a:rPr lang="en-US" sz="1400" b="0" i="0" u="none" strike="noStrike" noProof="0" dirty="0">
                          <a:solidFill>
                            <a:schemeClr val="dk1"/>
                          </a:solidFill>
                          <a:latin typeface="Franklin Gothic Book"/>
                        </a:rPr>
                        <a:t>Workforce Development Funds (WDF)</a:t>
                      </a:r>
                      <a:endParaRPr lang="en-US" dirty="0"/>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57175" lvl="0" indent="-257175">
                        <a:buNone/>
                      </a:pPr>
                      <a:r>
                        <a:rPr lang="en-US" sz="1400" b="0" i="0" u="none" strike="noStrike" noProof="0" dirty="0">
                          <a:solidFill>
                            <a:srgbClr val="003764"/>
                          </a:solidFill>
                          <a:latin typeface="Franklin Gothic Book"/>
                        </a:rPr>
                        <a:t>Economic Development</a:t>
                      </a:r>
                      <a:endParaRPr lang="en-US" dirty="0"/>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513085842"/>
                  </a:ext>
                </a:extLst>
              </a:tr>
              <a:tr h="365760">
                <a:tc>
                  <a:txBody>
                    <a:bodyPr/>
                    <a:lstStyle/>
                    <a:p>
                      <a:pPr marL="257175" lvl="0" indent="-257175">
                        <a:buNone/>
                      </a:pPr>
                      <a:r>
                        <a:rPr lang="en-US" sz="1400" b="0" i="0" u="none" strike="noStrike" noProof="0" dirty="0">
                          <a:solidFill>
                            <a:schemeClr val="dk1"/>
                          </a:solidFill>
                          <a:latin typeface="Franklin Gothic Book"/>
                        </a:rPr>
                        <a:t>Invest in Washington</a:t>
                      </a:r>
                      <a:endParaRPr lang="en-US" sz="1400" b="0" i="0" u="none" strike="noStrike" noProof="0" dirty="0">
                        <a:solidFill>
                          <a:srgbClr val="003764"/>
                        </a:solidFill>
                        <a:latin typeface="Franklin Gothic Book"/>
                      </a:endParaRP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257175" lvl="0" indent="-257175">
                        <a:buNone/>
                      </a:pPr>
                      <a:r>
                        <a:rPr lang="en-US" sz="1400" b="0" i="0" u="none" strike="noStrike" noProof="0" dirty="0">
                          <a:solidFill>
                            <a:srgbClr val="003764"/>
                          </a:solidFill>
                          <a:latin typeface="Franklin Gothic Book"/>
                        </a:rPr>
                        <a:t>Business (AWBI) &amp; Labor (WSLC) Liaisons</a:t>
                      </a:r>
                      <a:endParaRPr lang="en-US" dirty="0"/>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6510291"/>
                  </a:ext>
                </a:extLst>
              </a:tr>
              <a:tr h="365760">
                <a:tc>
                  <a:txBody>
                    <a:bodyPr/>
                    <a:lstStyle/>
                    <a:p>
                      <a:pPr marL="257175" lvl="0" indent="-257175">
                        <a:buNone/>
                      </a:pPr>
                      <a:r>
                        <a:rPr lang="en-US" sz="1400" b="0" i="0" u="none" strike="noStrike" noProof="0" dirty="0">
                          <a:solidFill>
                            <a:schemeClr val="dk1"/>
                          </a:solidFill>
                          <a:latin typeface="Franklin Gothic Book"/>
                        </a:rPr>
                        <a:t>System Noncredit Task Force</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57175" lvl="0" indent="-257175">
                        <a:buNone/>
                      </a:pPr>
                      <a:r>
                        <a:rPr lang="en-US" sz="1400" b="0" i="0" u="none" strike="noStrike" noProof="0" dirty="0">
                          <a:solidFill>
                            <a:srgbClr val="003764"/>
                          </a:solidFill>
                          <a:latin typeface="Franklin Gothic Book"/>
                        </a:rPr>
                        <a:t>Micro-credentials and Micro-pathways</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028969904"/>
                  </a:ext>
                </a:extLst>
              </a:tr>
            </a:tbl>
          </a:graphicData>
        </a:graphic>
      </p:graphicFrame>
    </p:spTree>
    <p:extLst>
      <p:ext uri="{BB962C8B-B14F-4D97-AF65-F5344CB8AC3E}">
        <p14:creationId xmlns:p14="http://schemas.microsoft.com/office/powerpoint/2010/main" val="26939058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209675"/>
            <a:ext cx="8336975" cy="504825"/>
          </a:xfrm>
        </p:spPr>
        <p:txBody>
          <a:bodyPr lIns="91440" tIns="45720" rIns="91440" bIns="45720" anchor="t"/>
          <a:lstStyle/>
          <a:p>
            <a:r>
              <a:rPr lang="en-US">
                <a:ea typeface="+mj-lt"/>
                <a:cs typeface="+mj-lt"/>
              </a:rPr>
              <a:t>Program &amp; funding Updates</a:t>
            </a:r>
            <a:endParaRPr lang="en-US"/>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536860" y="1905000"/>
            <a:ext cx="8336975" cy="4707183"/>
          </a:xfrm>
        </p:spPr>
        <p:txBody>
          <a:bodyPr lIns="91440" tIns="45720" rIns="91440" bIns="45720" anchor="t"/>
          <a:lstStyle/>
          <a:p>
            <a:pPr marL="0" indent="0">
              <a:buNone/>
            </a:pPr>
            <a:r>
              <a:rPr lang="en-US" sz="2400" b="1" dirty="0">
                <a:ea typeface="+mn-lt"/>
                <a:cs typeface="+mn-lt"/>
              </a:rPr>
              <a:t>Job Skills Program: $1 for $1 matching grant for customized contract training.</a:t>
            </a:r>
          </a:p>
          <a:p>
            <a:pPr marL="0" indent="0">
              <a:buNone/>
            </a:pPr>
            <a:r>
              <a:rPr lang="en-US" sz="1800" b="1" dirty="0">
                <a:ea typeface="+mn-lt"/>
                <a:cs typeface="+mn-lt"/>
              </a:rPr>
              <a:t>FY26</a:t>
            </a:r>
          </a:p>
          <a:p>
            <a:r>
              <a:rPr lang="en-US" sz="1700" dirty="0">
                <a:ea typeface="+mn-lt"/>
                <a:cs typeface="+mn-lt"/>
              </a:rPr>
              <a:t>Funding survey #1 resulted in redistributed funding to three JSP projects from other grants. </a:t>
            </a:r>
          </a:p>
          <a:p>
            <a:r>
              <a:rPr lang="en-US" sz="1700" dirty="0">
                <a:ea typeface="+mn-lt"/>
                <a:cs typeface="+mn-lt"/>
              </a:rPr>
              <a:t>Funds utilization is at 100%. No new application rounds expected this fiscal year.</a:t>
            </a:r>
            <a:endParaRPr lang="en-US" sz="1700"/>
          </a:p>
          <a:p>
            <a:r>
              <a:rPr lang="en-US" sz="1700" dirty="0">
                <a:ea typeface="+mn-lt"/>
                <a:cs typeface="+mn-lt"/>
              </a:rPr>
              <a:t>Funding survey #2 will be conducted in February/March to review spending and reallocate funds if necessary. Contact staff early to discuss identified project needs.</a:t>
            </a:r>
            <a:endParaRPr lang="en-US" sz="1700"/>
          </a:p>
          <a:p>
            <a:pPr marL="0" indent="0">
              <a:buNone/>
            </a:pPr>
            <a:r>
              <a:rPr lang="en-US" sz="1800" b="1" dirty="0">
                <a:ea typeface="+mn-lt"/>
                <a:cs typeface="+mn-lt"/>
              </a:rPr>
              <a:t>FY27</a:t>
            </a:r>
            <a:endParaRPr lang="en-US" sz="1800" dirty="0"/>
          </a:p>
          <a:p>
            <a:r>
              <a:rPr lang="en-US" sz="1700" dirty="0">
                <a:ea typeface="+mn-lt"/>
                <a:cs typeface="+mn-lt"/>
              </a:rPr>
              <a:t>Application opens in OGMS on March 26, 2026.</a:t>
            </a:r>
          </a:p>
          <a:p>
            <a:r>
              <a:rPr lang="en-US" sz="1700" dirty="0">
                <a:ea typeface="+mn-lt"/>
                <a:cs typeface="+mn-lt"/>
              </a:rPr>
              <a:t>Application closes on April 30, 2026.</a:t>
            </a:r>
            <a:endParaRPr lang="en-US" sz="1700"/>
          </a:p>
          <a:p>
            <a:r>
              <a:rPr lang="en-US" sz="1700" dirty="0">
                <a:ea typeface="+mn-lt"/>
                <a:cs typeface="+mn-lt"/>
              </a:rPr>
              <a:t>Application webinar: April 2, 2026.</a:t>
            </a:r>
          </a:p>
          <a:p>
            <a:r>
              <a:rPr lang="en-US" sz="1700" dirty="0">
                <a:ea typeface="+mn-lt"/>
                <a:cs typeface="+mn-lt"/>
              </a:rPr>
              <a:t>Expecting annual funding of $7.5 million, with quarterly application rounds until fully awarded.</a:t>
            </a:r>
          </a:p>
          <a:p>
            <a:pPr marL="0" indent="0">
              <a:buNone/>
            </a:pPr>
            <a:endParaRPr lang="en-US" sz="1800"/>
          </a:p>
          <a:p>
            <a:pPr marL="0" indent="0">
              <a:buNone/>
            </a:pPr>
            <a:endParaRPr lang="en-US" sz="1800">
              <a:ea typeface="+mn-lt"/>
              <a:cs typeface="+mn-lt"/>
            </a:endParaRPr>
          </a:p>
          <a:p>
            <a:pPr marL="0" indent="0">
              <a:buNone/>
            </a:pPr>
            <a:endParaRPr lang="en-US" sz="1800">
              <a:ea typeface="+mn-lt"/>
              <a:cs typeface="+mn-lt"/>
            </a:endParaRP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dirty="0" smtClean="0"/>
              <a:pPr/>
              <a:t>28</a:t>
            </a:fld>
            <a:endParaRPr lang="en-US"/>
          </a:p>
        </p:txBody>
      </p:sp>
    </p:spTree>
    <p:extLst>
      <p:ext uri="{BB962C8B-B14F-4D97-AF65-F5344CB8AC3E}">
        <p14:creationId xmlns:p14="http://schemas.microsoft.com/office/powerpoint/2010/main" val="41281860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209675"/>
            <a:ext cx="8336975" cy="504825"/>
          </a:xfrm>
        </p:spPr>
        <p:txBody>
          <a:bodyPr lIns="91440" tIns="45720" rIns="91440" bIns="45720" anchor="t"/>
          <a:lstStyle/>
          <a:p>
            <a:r>
              <a:rPr lang="en-US" sz="3500">
                <a:ea typeface="+mj-lt"/>
                <a:cs typeface="+mj-lt"/>
              </a:rPr>
              <a:t>Program &amp; funding Updates</a:t>
            </a:r>
            <a:endParaRPr lang="en-US" sz="3500">
              <a:solidFill>
                <a:srgbClr val="000000"/>
              </a:solidFill>
              <a:ea typeface="+mj-lt"/>
              <a:cs typeface="+mj-lt"/>
            </a:endParaRPr>
          </a:p>
          <a:p>
            <a:endParaRPr lang="en-US" sz="3500">
              <a:ea typeface="+mj-lt"/>
              <a:cs typeface="+mj-lt"/>
            </a:endParaRPr>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536860" y="1905000"/>
            <a:ext cx="8336975" cy="4707183"/>
          </a:xfrm>
        </p:spPr>
        <p:txBody>
          <a:bodyPr lIns="91440" tIns="45720" rIns="91440" bIns="45720" anchor="t"/>
          <a:lstStyle/>
          <a:p>
            <a:pPr marL="0" indent="0">
              <a:buNone/>
            </a:pPr>
            <a:r>
              <a:rPr lang="en-US" sz="2000" b="1" dirty="0"/>
              <a:t>Customized Training Program: Interest-free loan and B&amp;O tax credit for contract training.</a:t>
            </a:r>
            <a:endParaRPr lang="en-US" sz="2000" dirty="0"/>
          </a:p>
          <a:p>
            <a:pPr>
              <a:buFont typeface="Arial,Sans-Serif"/>
              <a:buChar char="•"/>
            </a:pPr>
            <a:r>
              <a:rPr lang="en-US" sz="1800" dirty="0"/>
              <a:t>New training contracts are processed based on the fund balance and queued applications. Two-week turnaround!</a:t>
            </a:r>
          </a:p>
          <a:p>
            <a:pPr>
              <a:buFont typeface="Arial,Sans-Serif"/>
              <a:buChar char="•"/>
            </a:pPr>
            <a:r>
              <a:rPr lang="en-US" sz="1800" dirty="0">
                <a:ea typeface="+mn-lt"/>
                <a:cs typeface="+mn-lt"/>
              </a:rPr>
              <a:t>Check the program website for the current fund balance, number of projects on the waitlist, and the next fund replenishment schedule: </a:t>
            </a:r>
            <a:br>
              <a:rPr lang="en-US" sz="1800" dirty="0">
                <a:ea typeface="+mn-lt"/>
                <a:cs typeface="+mn-lt"/>
              </a:rPr>
            </a:br>
            <a:r>
              <a:rPr lang="en-US" sz="1800" dirty="0">
                <a:ea typeface="+mn-lt"/>
                <a:cs typeface="+mn-lt"/>
                <a:hlinkClick r:id="rId2"/>
              </a:rPr>
              <a:t>https://www.sbctc.edu/colleges-staff/programs-services/customized-training/</a:t>
            </a:r>
            <a:r>
              <a:rPr lang="en-US" sz="1800" dirty="0">
                <a:ea typeface="+mn-lt"/>
                <a:cs typeface="+mn-lt"/>
              </a:rPr>
              <a:t> </a:t>
            </a:r>
          </a:p>
          <a:p>
            <a:pPr marL="0" indent="0">
              <a:buNone/>
            </a:pPr>
            <a:r>
              <a:rPr lang="en-US" sz="2000" b="1" dirty="0">
                <a:ea typeface="+mn-lt"/>
                <a:cs typeface="+mn-lt"/>
              </a:rPr>
              <a:t>Workforce Development Funds &amp; Invest in Washington</a:t>
            </a:r>
            <a:endParaRPr lang="en-US" sz="2000" dirty="0"/>
          </a:p>
          <a:p>
            <a:r>
              <a:rPr lang="en-US" sz="1800" b="1" dirty="0">
                <a:solidFill>
                  <a:srgbClr val="00C18B"/>
                </a:solidFill>
                <a:ea typeface="+mn-lt"/>
                <a:cs typeface="+mn-lt"/>
              </a:rPr>
              <a:t>New for FY27</a:t>
            </a:r>
            <a:r>
              <a:rPr lang="en-US" sz="1800" dirty="0">
                <a:ea typeface="+mn-lt"/>
                <a:cs typeface="+mn-lt"/>
              </a:rPr>
              <a:t>: The Workforce Development Fund, Invest in Washington, and High Demand Enrollment Funds will use a single, consolidated application. </a:t>
            </a:r>
          </a:p>
          <a:p>
            <a:r>
              <a:rPr lang="en-US" sz="1800" dirty="0">
                <a:ea typeface="+mn-lt"/>
                <a:cs typeface="+mn-lt"/>
              </a:rPr>
              <a:t>Application opens in OGMS on February 19, 2026. </a:t>
            </a:r>
          </a:p>
          <a:p>
            <a:r>
              <a:rPr lang="en-US" sz="1800" dirty="0">
                <a:ea typeface="+mn-lt"/>
                <a:cs typeface="+mn-lt"/>
              </a:rPr>
              <a:t>Application closes on March 26, 2026.</a:t>
            </a:r>
          </a:p>
          <a:p>
            <a:r>
              <a:rPr lang="en-US" sz="1800" dirty="0">
                <a:ea typeface="+mn-lt"/>
                <a:cs typeface="+mn-lt"/>
              </a:rPr>
              <a:t>Application webinar: February 26, 2026.</a:t>
            </a:r>
          </a:p>
          <a:p>
            <a:r>
              <a:rPr lang="en-US" sz="1800" dirty="0">
                <a:ea typeface="+mn-lt"/>
                <a:cs typeface="+mn-lt"/>
              </a:rPr>
              <a:t>Funding levels: $1.5M for WDF, $82,000 for Invest in Washington, and $1M for High Demand Enrollment Funds.</a:t>
            </a:r>
            <a:endParaRPr lang="en-US" sz="1800" dirty="0"/>
          </a:p>
          <a:p>
            <a:pPr marL="285750" indent="-285750"/>
            <a:endParaRPr lang="en-US" sz="1800">
              <a:ea typeface="+mn-lt"/>
              <a:cs typeface="+mn-lt"/>
            </a:endParaRPr>
          </a:p>
          <a:p>
            <a:pPr marL="0" indent="0">
              <a:buNone/>
            </a:pPr>
            <a:endParaRPr lang="en-US" sz="1800">
              <a:ea typeface="+mn-lt"/>
              <a:cs typeface="+mn-lt"/>
            </a:endParaRP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dirty="0" smtClean="0"/>
              <a:pPr/>
              <a:t>29</a:t>
            </a:fld>
            <a:endParaRPr lang="en-US"/>
          </a:p>
        </p:txBody>
      </p:sp>
    </p:spTree>
    <p:extLst>
      <p:ext uri="{BB962C8B-B14F-4D97-AF65-F5344CB8AC3E}">
        <p14:creationId xmlns:p14="http://schemas.microsoft.com/office/powerpoint/2010/main" val="3665906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69888" y="4498847"/>
            <a:ext cx="8336975" cy="1081861"/>
          </a:xfrm>
        </p:spPr>
        <p:txBody>
          <a:bodyPr/>
          <a:lstStyle/>
          <a:p>
            <a:r>
              <a:rPr lang="en-US" sz="4400" dirty="0"/>
              <a:t>program &amp; Funding updates</a:t>
            </a:r>
          </a:p>
        </p:txBody>
      </p:sp>
    </p:spTree>
    <p:extLst>
      <p:ext uri="{BB962C8B-B14F-4D97-AF65-F5344CB8AC3E}">
        <p14:creationId xmlns:p14="http://schemas.microsoft.com/office/powerpoint/2010/main" val="1859762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788B1-A8AC-5E62-5E04-4E2814C67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49674C-86EA-3484-9AAA-24CEABA9E407}"/>
              </a:ext>
            </a:extLst>
          </p:cNvPr>
          <p:cNvSpPr>
            <a:spLocks noGrp="1"/>
          </p:cNvSpPr>
          <p:nvPr>
            <p:ph type="title"/>
          </p:nvPr>
        </p:nvSpPr>
        <p:spPr>
          <a:xfrm>
            <a:off x="536860" y="1209675"/>
            <a:ext cx="8336975" cy="504825"/>
          </a:xfrm>
        </p:spPr>
        <p:txBody>
          <a:bodyPr lIns="91440" tIns="45720" rIns="91440" bIns="45720" anchor="t"/>
          <a:lstStyle/>
          <a:p>
            <a:r>
              <a:rPr lang="en-US" sz="3500">
                <a:ea typeface="+mj-lt"/>
                <a:cs typeface="+mj-lt"/>
              </a:rPr>
              <a:t>Updates</a:t>
            </a:r>
            <a:endParaRPr lang="en-US" sz="3500">
              <a:solidFill>
                <a:srgbClr val="000000"/>
              </a:solidFill>
              <a:ea typeface="+mj-lt"/>
              <a:cs typeface="+mj-lt"/>
            </a:endParaRPr>
          </a:p>
          <a:p>
            <a:endParaRPr lang="en-US" sz="3500">
              <a:ea typeface="+mj-lt"/>
              <a:cs typeface="+mj-lt"/>
            </a:endParaRPr>
          </a:p>
        </p:txBody>
      </p:sp>
      <p:sp>
        <p:nvSpPr>
          <p:cNvPr id="6" name="Content Placeholder 5">
            <a:extLst>
              <a:ext uri="{FF2B5EF4-FFF2-40B4-BE49-F238E27FC236}">
                <a16:creationId xmlns:a16="http://schemas.microsoft.com/office/drawing/2014/main" id="{75890B55-D400-E4FF-DCC5-3E3ACDE9667C}"/>
              </a:ext>
            </a:extLst>
          </p:cNvPr>
          <p:cNvSpPr>
            <a:spLocks noGrp="1"/>
          </p:cNvSpPr>
          <p:nvPr>
            <p:ph idx="1"/>
          </p:nvPr>
        </p:nvSpPr>
        <p:spPr>
          <a:xfrm>
            <a:off x="536860" y="1905000"/>
            <a:ext cx="8336975" cy="4707183"/>
          </a:xfrm>
        </p:spPr>
        <p:txBody>
          <a:bodyPr lIns="91440" tIns="45720" rIns="91440" bIns="45720" anchor="t"/>
          <a:lstStyle/>
          <a:p>
            <a:pPr marL="0" indent="0">
              <a:buNone/>
            </a:pPr>
            <a:r>
              <a:rPr lang="en-US" sz="1800" b="1" dirty="0"/>
              <a:t>Continuing Education Council (CEC)</a:t>
            </a:r>
            <a:endParaRPr lang="en-US" sz="1800" dirty="0"/>
          </a:p>
          <a:p>
            <a:pPr marL="0" indent="0">
              <a:buNone/>
            </a:pPr>
            <a:r>
              <a:rPr lang="en-US" sz="1800" dirty="0">
                <a:ea typeface="+mn-lt"/>
                <a:cs typeface="+mn-lt"/>
                <a:hlinkClick r:id="rId2"/>
              </a:rPr>
              <a:t>CEC website</a:t>
            </a:r>
            <a:r>
              <a:rPr lang="en-US" sz="1800" dirty="0">
                <a:ea typeface="+mn-lt"/>
                <a:cs typeface="+mn-lt"/>
              </a:rPr>
              <a:t> updates:</a:t>
            </a:r>
          </a:p>
          <a:p>
            <a:pPr lvl="1">
              <a:buFont typeface="Arial,Sans-Serif"/>
              <a:buChar char="•"/>
            </a:pPr>
            <a:r>
              <a:rPr lang="en-US" sz="1600" dirty="0">
                <a:ea typeface="+mn-lt"/>
                <a:cs typeface="+mn-lt"/>
              </a:rPr>
              <a:t>Updated the left navigation to clearly separate internal SBCTC resources (Related Links) from councils, partner organizations, and external groups (Related Councils, Organizations, and Partners).</a:t>
            </a:r>
          </a:p>
          <a:p>
            <a:pPr lvl="1">
              <a:buFont typeface="Arial,Sans-Serif"/>
              <a:buChar char="•"/>
            </a:pPr>
            <a:r>
              <a:rPr lang="en-US" sz="1600" dirty="0">
                <a:ea typeface="+mn-lt"/>
                <a:cs typeface="+mn-lt"/>
              </a:rPr>
              <a:t>Added two new pages for improved usability: </a:t>
            </a:r>
            <a:r>
              <a:rPr lang="en-US" sz="1600" dirty="0" err="1">
                <a:ea typeface="+mn-lt"/>
                <a:cs typeface="+mn-lt"/>
              </a:rPr>
              <a:t>eList</a:t>
            </a:r>
            <a:r>
              <a:rPr lang="en-US" sz="1600" dirty="0">
                <a:ea typeface="+mn-lt"/>
                <a:cs typeface="+mn-lt"/>
              </a:rPr>
              <a:t> subscription and support and Meeting Materials (archives).</a:t>
            </a:r>
          </a:p>
          <a:p>
            <a:pPr lvl="1">
              <a:buFont typeface="Arial,Sans-Serif"/>
              <a:buChar char="•"/>
            </a:pPr>
            <a:r>
              <a:rPr lang="en-US" sz="1600" dirty="0">
                <a:ea typeface="+mn-lt"/>
                <a:cs typeface="+mn-lt"/>
              </a:rPr>
              <a:t>Added a calendar widget to highlight upcoming meetings and key dates.</a:t>
            </a:r>
          </a:p>
          <a:p>
            <a:pPr lvl="1">
              <a:buFont typeface="Arial,Sans-Serif"/>
              <a:buChar char="•"/>
            </a:pPr>
            <a:r>
              <a:rPr lang="en-US" sz="1600" dirty="0">
                <a:ea typeface="+mn-lt"/>
                <a:cs typeface="+mn-lt"/>
              </a:rPr>
              <a:t>Introduced a dedicated Upcoming Meeting section with clear meeting details.</a:t>
            </a:r>
          </a:p>
          <a:p>
            <a:pPr marL="0" indent="0">
              <a:buNone/>
            </a:pPr>
            <a:r>
              <a:rPr lang="en-US" sz="1800" b="1" dirty="0">
                <a:ea typeface="+mn-lt"/>
                <a:cs typeface="+mn-lt"/>
              </a:rPr>
              <a:t>Business (AWBI) &amp; Labor (WSLC) Liaisons</a:t>
            </a:r>
            <a:endParaRPr lang="en-US" sz="1800" dirty="0"/>
          </a:p>
          <a:p>
            <a:r>
              <a:rPr lang="en-US" sz="1800" dirty="0">
                <a:solidFill>
                  <a:schemeClr val="tx1"/>
                </a:solidFill>
                <a:ea typeface="+mn-lt"/>
                <a:cs typeface="+mn-lt"/>
              </a:rPr>
              <a:t>New liaisons! This week you'll meet:</a:t>
            </a:r>
            <a:endParaRPr lang="en-US" dirty="0">
              <a:solidFill>
                <a:schemeClr val="tx1"/>
              </a:solidFill>
              <a:ea typeface="+mn-lt"/>
              <a:cs typeface="+mn-lt"/>
            </a:endParaRPr>
          </a:p>
          <a:p>
            <a:pPr lvl="1"/>
            <a:r>
              <a:rPr lang="en-US" sz="1800" err="1">
                <a:solidFill>
                  <a:schemeClr val="tx1"/>
                </a:solidFill>
              </a:rPr>
              <a:t>Shondae</a:t>
            </a:r>
            <a:r>
              <a:rPr lang="en-US" sz="1800" dirty="0">
                <a:solidFill>
                  <a:schemeClr val="tx1"/>
                </a:solidFill>
              </a:rPr>
              <a:t> Chapman, Washington State Labor Council, AFL-CIO</a:t>
            </a:r>
          </a:p>
          <a:p>
            <a:pPr lvl="1"/>
            <a:r>
              <a:rPr lang="en-US" sz="1800" dirty="0">
                <a:solidFill>
                  <a:schemeClr val="tx1"/>
                </a:solidFill>
              </a:rPr>
              <a:t>Britney Martin, Association of Washington Business Institute</a:t>
            </a:r>
          </a:p>
          <a:p>
            <a:r>
              <a:rPr lang="en-US" sz="1800" dirty="0"/>
              <a:t>Advisory committee member recruitment.</a:t>
            </a:r>
          </a:p>
          <a:p>
            <a:r>
              <a:rPr lang="en-US" sz="1800" dirty="0">
                <a:ea typeface="+mn-lt"/>
                <a:cs typeface="+mn-lt"/>
              </a:rPr>
              <a:t>Helping you gain insights from employers and workers.</a:t>
            </a:r>
          </a:p>
          <a:p>
            <a:pPr marL="285750" indent="-285750"/>
            <a:endParaRPr lang="en-US" sz="1800">
              <a:ea typeface="+mn-lt"/>
              <a:cs typeface="+mn-lt"/>
            </a:endParaRPr>
          </a:p>
          <a:p>
            <a:pPr marL="0" indent="0">
              <a:buNone/>
            </a:pPr>
            <a:endParaRPr lang="en-US" sz="1800">
              <a:ea typeface="+mn-lt"/>
              <a:cs typeface="+mn-lt"/>
            </a:endParaRPr>
          </a:p>
        </p:txBody>
      </p:sp>
      <p:sp>
        <p:nvSpPr>
          <p:cNvPr id="4" name="Slide Number Placeholder 3">
            <a:extLst>
              <a:ext uri="{FF2B5EF4-FFF2-40B4-BE49-F238E27FC236}">
                <a16:creationId xmlns:a16="http://schemas.microsoft.com/office/drawing/2014/main" id="{424E92A7-4557-04DB-E4B4-1D4F065096E6}"/>
              </a:ext>
            </a:extLst>
          </p:cNvPr>
          <p:cNvSpPr>
            <a:spLocks noGrp="1"/>
          </p:cNvSpPr>
          <p:nvPr>
            <p:ph type="sldNum" sz="quarter" idx="12"/>
          </p:nvPr>
        </p:nvSpPr>
        <p:spPr/>
        <p:txBody>
          <a:bodyPr/>
          <a:lstStyle/>
          <a:p>
            <a:fld id="{DEE5BC03-7CE3-4FE3-BC0A-0ACCA8AC1F24}" type="slidenum">
              <a:rPr lang="en-US" dirty="0" smtClean="0"/>
              <a:pPr/>
              <a:t>30</a:t>
            </a:fld>
            <a:endParaRPr lang="en-US"/>
          </a:p>
        </p:txBody>
      </p:sp>
    </p:spTree>
    <p:extLst>
      <p:ext uri="{BB962C8B-B14F-4D97-AF65-F5344CB8AC3E}">
        <p14:creationId xmlns:p14="http://schemas.microsoft.com/office/powerpoint/2010/main" val="23874586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17988-9882-093A-12F0-08DA6840AE48}"/>
              </a:ext>
            </a:extLst>
          </p:cNvPr>
          <p:cNvSpPr>
            <a:spLocks noGrp="1"/>
          </p:cNvSpPr>
          <p:nvPr>
            <p:ph type="title"/>
          </p:nvPr>
        </p:nvSpPr>
        <p:spPr/>
        <p:txBody>
          <a:bodyPr lIns="91440" tIns="45720" rIns="91440" bIns="45720" anchor="t"/>
          <a:lstStyle/>
          <a:p>
            <a:r>
              <a:rPr lang="en-US" sz="2600" dirty="0"/>
              <a:t>Noncredit task force</a:t>
            </a:r>
            <a:endParaRPr lang="en-US" dirty="0"/>
          </a:p>
        </p:txBody>
      </p:sp>
      <p:sp>
        <p:nvSpPr>
          <p:cNvPr id="3" name="Content Placeholder 2">
            <a:extLst>
              <a:ext uri="{FF2B5EF4-FFF2-40B4-BE49-F238E27FC236}">
                <a16:creationId xmlns:a16="http://schemas.microsoft.com/office/drawing/2014/main" id="{0E8432EC-5B61-300E-42C4-6F7BE28EAECC}"/>
              </a:ext>
            </a:extLst>
          </p:cNvPr>
          <p:cNvSpPr>
            <a:spLocks noGrp="1"/>
          </p:cNvSpPr>
          <p:nvPr>
            <p:ph idx="1"/>
          </p:nvPr>
        </p:nvSpPr>
        <p:spPr>
          <a:xfrm>
            <a:off x="536861" y="2129406"/>
            <a:ext cx="8336975" cy="4042795"/>
          </a:xfrm>
        </p:spPr>
        <p:txBody>
          <a:bodyPr lIns="91440" tIns="45720" rIns="91440" bIns="45720" anchor="t"/>
          <a:lstStyle/>
          <a:p>
            <a:r>
              <a:rPr lang="en-US" sz="2400" dirty="0"/>
              <a:t>Co-chaired by presidents Jenni Martin (Spokane) and Jim Lemerond (Bellingham Tech).</a:t>
            </a:r>
          </a:p>
          <a:p>
            <a:r>
              <a:rPr lang="en-US" sz="2400" dirty="0"/>
              <a:t>Representation: </a:t>
            </a:r>
          </a:p>
          <a:p>
            <a:pPr lvl="1">
              <a:buFont typeface="Courier New" panose="020B0604020202020204" pitchFamily="34" charset="0"/>
              <a:buChar char="o"/>
            </a:pPr>
            <a:r>
              <a:rPr lang="en-US" sz="2000" dirty="0"/>
              <a:t>WEC: Wendy Fox (Olympic) and Skye Field (Yakima).</a:t>
            </a:r>
          </a:p>
          <a:p>
            <a:pPr lvl="1">
              <a:buFont typeface="Courier New" panose="020B0604020202020204" pitchFamily="34" charset="0"/>
              <a:buChar char="o"/>
            </a:pPr>
            <a:r>
              <a:rPr lang="en-US" sz="2000" dirty="0"/>
              <a:t>Councils: Workforce Education, Continuing Education, Financial Aid, Admissions and Registration.</a:t>
            </a:r>
          </a:p>
          <a:p>
            <a:pPr lvl="1">
              <a:buFont typeface="Courier New" panose="020B0604020202020204" pitchFamily="34" charset="0"/>
              <a:buChar char="o"/>
            </a:pPr>
            <a:r>
              <a:rPr lang="en-US" sz="2000" dirty="0"/>
              <a:t>Commissions: Diversity and Equity Officers, Instruction.</a:t>
            </a:r>
          </a:p>
          <a:p>
            <a:pPr lvl="1">
              <a:buFont typeface="Courier New" panose="020B0604020202020204" pitchFamily="34" charset="0"/>
              <a:buChar char="o"/>
            </a:pPr>
            <a:r>
              <a:rPr lang="en-US" sz="2000" dirty="0"/>
              <a:t>Centers of Excellence (Brent Lundstrom, Cybersecurity).</a:t>
            </a:r>
          </a:p>
          <a:p>
            <a:r>
              <a:rPr lang="en-US" sz="2400" dirty="0"/>
              <a:t>Strengthen data.</a:t>
            </a:r>
          </a:p>
          <a:p>
            <a:r>
              <a:rPr lang="en-US" sz="2400" dirty="0"/>
              <a:t>Improve pathways to credit.</a:t>
            </a:r>
          </a:p>
          <a:p>
            <a:r>
              <a:rPr lang="en-US" sz="2400" dirty="0"/>
              <a:t>More intentionally align noncredit education with system mission, vision and strategic priorities.</a:t>
            </a:r>
          </a:p>
          <a:p>
            <a:endParaRPr lang="en-US" dirty="0"/>
          </a:p>
        </p:txBody>
      </p:sp>
      <p:sp>
        <p:nvSpPr>
          <p:cNvPr id="4" name="Slide Number Placeholder 3">
            <a:extLst>
              <a:ext uri="{FF2B5EF4-FFF2-40B4-BE49-F238E27FC236}">
                <a16:creationId xmlns:a16="http://schemas.microsoft.com/office/drawing/2014/main" id="{E9298BF2-D705-CB36-2D1B-7E0A13A77DA6}"/>
              </a:ext>
            </a:extLst>
          </p:cNvPr>
          <p:cNvSpPr>
            <a:spLocks noGrp="1"/>
          </p:cNvSpPr>
          <p:nvPr>
            <p:ph type="sldNum" sz="quarter" idx="12"/>
          </p:nvPr>
        </p:nvSpPr>
        <p:spPr/>
        <p:txBody>
          <a:bodyPr/>
          <a:lstStyle/>
          <a:p>
            <a:fld id="{DEE5BC03-7CE3-4FE3-BC0A-0ACCA8AC1F24}" type="slidenum">
              <a:rPr lang="en-US" smtClean="0"/>
              <a:pPr/>
              <a:t>31</a:t>
            </a:fld>
            <a:endParaRPr lang="en-US"/>
          </a:p>
        </p:txBody>
      </p:sp>
    </p:spTree>
    <p:extLst>
      <p:ext uri="{BB962C8B-B14F-4D97-AF65-F5344CB8AC3E}">
        <p14:creationId xmlns:p14="http://schemas.microsoft.com/office/powerpoint/2010/main" val="5031211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2A17-175E-C5EB-31A7-D5E28C326DC0}"/>
              </a:ext>
            </a:extLst>
          </p:cNvPr>
          <p:cNvSpPr>
            <a:spLocks noGrp="1"/>
          </p:cNvSpPr>
          <p:nvPr>
            <p:ph type="title"/>
          </p:nvPr>
        </p:nvSpPr>
        <p:spPr/>
        <p:txBody>
          <a:bodyPr lIns="91440" tIns="45720" rIns="91440" bIns="45720" anchor="t"/>
          <a:lstStyle/>
          <a:p>
            <a:r>
              <a:rPr lang="en-US" sz="2600" dirty="0"/>
              <a:t>Noncredit task force</a:t>
            </a:r>
            <a:endParaRPr lang="en-US" sz="2600">
              <a:solidFill>
                <a:srgbClr val="000000"/>
              </a:solidFill>
            </a:endParaRPr>
          </a:p>
          <a:p>
            <a:endParaRPr lang="en-US" sz="2600" dirty="0"/>
          </a:p>
        </p:txBody>
      </p:sp>
      <p:sp>
        <p:nvSpPr>
          <p:cNvPr id="3" name="Content Placeholder 2">
            <a:extLst>
              <a:ext uri="{FF2B5EF4-FFF2-40B4-BE49-F238E27FC236}">
                <a16:creationId xmlns:a16="http://schemas.microsoft.com/office/drawing/2014/main" id="{5B7574C8-AB16-3ADC-51D5-206EA98DFB78}"/>
              </a:ext>
            </a:extLst>
          </p:cNvPr>
          <p:cNvSpPr>
            <a:spLocks noGrp="1"/>
          </p:cNvSpPr>
          <p:nvPr>
            <p:ph idx="1"/>
          </p:nvPr>
        </p:nvSpPr>
        <p:spPr/>
        <p:txBody>
          <a:bodyPr lIns="91440" tIns="45720" rIns="91440" bIns="45720" anchor="t"/>
          <a:lstStyle/>
          <a:p>
            <a:pPr>
              <a:buNone/>
            </a:pPr>
            <a:r>
              <a:rPr lang="en-US" sz="2000" dirty="0">
                <a:ea typeface="+mn-lt"/>
                <a:cs typeface="+mn-lt"/>
              </a:rPr>
              <a:t>What do we mean by “bridging noncredit to degree pathways”?</a:t>
            </a:r>
            <a:endParaRPr lang="en-US" sz="2000" dirty="0"/>
          </a:p>
          <a:p>
            <a:pPr>
              <a:buNone/>
            </a:pPr>
            <a:r>
              <a:rPr lang="en-US" sz="2000" dirty="0">
                <a:ea typeface="+mn-lt"/>
                <a:cs typeface="+mn-lt"/>
              </a:rPr>
              <a:t>Bridges to credit pathways are specific, applied strategies and practices that allow students to convert learning from noncredit into credit-bearing programs. Key types of bridges include: </a:t>
            </a:r>
            <a:endParaRPr lang="en-US" sz="2000" dirty="0"/>
          </a:p>
          <a:p>
            <a:pPr>
              <a:buFont typeface="Arial"/>
              <a:buChar char="•"/>
            </a:pPr>
            <a:r>
              <a:rPr lang="en-US" sz="2000" dirty="0">
                <a:ea typeface="+mn-lt"/>
                <a:cs typeface="+mn-lt"/>
              </a:rPr>
              <a:t>Academic credit for prior learning.</a:t>
            </a:r>
            <a:endParaRPr lang="en-US" sz="2000" dirty="0"/>
          </a:p>
          <a:p>
            <a:pPr>
              <a:buFont typeface="Arial"/>
              <a:buChar char="•"/>
            </a:pPr>
            <a:r>
              <a:rPr lang="en-US" sz="2000" dirty="0">
                <a:ea typeface="+mn-lt"/>
                <a:cs typeface="+mn-lt"/>
              </a:rPr>
              <a:t>Articulation agreements.</a:t>
            </a:r>
            <a:endParaRPr lang="en-US" sz="2000" dirty="0"/>
          </a:p>
          <a:p>
            <a:pPr>
              <a:buFont typeface="Arial"/>
              <a:buChar char="•"/>
            </a:pPr>
            <a:r>
              <a:rPr lang="en-US" sz="2000" dirty="0">
                <a:ea typeface="+mn-lt"/>
                <a:cs typeface="+mn-lt"/>
              </a:rPr>
              <a:t>Course equivalencies. </a:t>
            </a:r>
            <a:endParaRPr lang="en-US" sz="2000" dirty="0"/>
          </a:p>
          <a:p>
            <a:pPr>
              <a:buFont typeface="Arial"/>
              <a:buChar char="•"/>
            </a:pPr>
            <a:r>
              <a:rPr lang="en-US" sz="2000" dirty="0">
                <a:ea typeface="+mn-lt"/>
                <a:cs typeface="+mn-lt"/>
              </a:rPr>
              <a:t>Noncredit competency-based training. </a:t>
            </a:r>
            <a:endParaRPr lang="en-US" sz="2000"/>
          </a:p>
          <a:p>
            <a:pPr>
              <a:buFont typeface="Arial"/>
              <a:buChar char="•"/>
            </a:pPr>
            <a:r>
              <a:rPr lang="en-US" sz="2000" dirty="0">
                <a:ea typeface="+mn-lt"/>
                <a:cs typeface="+mn-lt"/>
              </a:rPr>
              <a:t>Noncredit Certificates (C00) as defined in SBCTC’s PAR guidelines.</a:t>
            </a:r>
            <a:endParaRPr lang="en-US" sz="2000"/>
          </a:p>
          <a:p>
            <a:pPr>
              <a:buFont typeface="Arial"/>
              <a:buChar char="•"/>
            </a:pPr>
            <a:r>
              <a:rPr lang="en-US" sz="2000" dirty="0">
                <a:ea typeface="+mn-lt"/>
                <a:cs typeface="+mn-lt"/>
              </a:rPr>
              <a:t>Transcription of noncredit courses. </a:t>
            </a:r>
            <a:endParaRPr lang="en-US" sz="2000" dirty="0"/>
          </a:p>
        </p:txBody>
      </p:sp>
      <p:sp>
        <p:nvSpPr>
          <p:cNvPr id="4" name="Slide Number Placeholder 3">
            <a:extLst>
              <a:ext uri="{FF2B5EF4-FFF2-40B4-BE49-F238E27FC236}">
                <a16:creationId xmlns:a16="http://schemas.microsoft.com/office/drawing/2014/main" id="{E87F012A-56A2-6E7D-D583-7B5DC639B8EB}"/>
              </a:ext>
            </a:extLst>
          </p:cNvPr>
          <p:cNvSpPr>
            <a:spLocks noGrp="1"/>
          </p:cNvSpPr>
          <p:nvPr>
            <p:ph type="sldNum" sz="quarter" idx="12"/>
          </p:nvPr>
        </p:nvSpPr>
        <p:spPr/>
        <p:txBody>
          <a:bodyPr/>
          <a:lstStyle/>
          <a:p>
            <a:fld id="{DEE5BC03-7CE3-4FE3-BC0A-0ACCA8AC1F24}" type="slidenum">
              <a:rPr lang="en-US" smtClean="0"/>
              <a:pPr/>
              <a:t>32</a:t>
            </a:fld>
            <a:endParaRPr lang="en-US"/>
          </a:p>
        </p:txBody>
      </p:sp>
    </p:spTree>
    <p:extLst>
      <p:ext uri="{BB962C8B-B14F-4D97-AF65-F5344CB8AC3E}">
        <p14:creationId xmlns:p14="http://schemas.microsoft.com/office/powerpoint/2010/main" val="13910217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E3580-E488-7F31-CA1A-0749A290CDA2}"/>
              </a:ext>
            </a:extLst>
          </p:cNvPr>
          <p:cNvSpPr>
            <a:spLocks noGrp="1"/>
          </p:cNvSpPr>
          <p:nvPr>
            <p:ph type="title"/>
          </p:nvPr>
        </p:nvSpPr>
        <p:spPr/>
        <p:txBody>
          <a:bodyPr lIns="91440" tIns="45720" rIns="91440" bIns="45720" anchor="t"/>
          <a:lstStyle/>
          <a:p>
            <a:r>
              <a:rPr lang="en-US" sz="2600" dirty="0"/>
              <a:t>Noncredit task force</a:t>
            </a:r>
            <a:endParaRPr lang="en-US" sz="2600">
              <a:solidFill>
                <a:srgbClr val="000000"/>
              </a:solidFill>
            </a:endParaRPr>
          </a:p>
          <a:p>
            <a:endParaRPr lang="en-US" sz="2600" dirty="0"/>
          </a:p>
        </p:txBody>
      </p:sp>
      <p:sp>
        <p:nvSpPr>
          <p:cNvPr id="3" name="Content Placeholder 2">
            <a:extLst>
              <a:ext uri="{FF2B5EF4-FFF2-40B4-BE49-F238E27FC236}">
                <a16:creationId xmlns:a16="http://schemas.microsoft.com/office/drawing/2014/main" id="{3B3893B9-1B9A-8464-C062-B25CEC132613}"/>
              </a:ext>
            </a:extLst>
          </p:cNvPr>
          <p:cNvSpPr>
            <a:spLocks noGrp="1"/>
          </p:cNvSpPr>
          <p:nvPr>
            <p:ph idx="1"/>
          </p:nvPr>
        </p:nvSpPr>
        <p:spPr/>
        <p:txBody>
          <a:bodyPr lIns="91440" tIns="45720" rIns="91440" bIns="45720" anchor="t"/>
          <a:lstStyle/>
          <a:p>
            <a:pPr marL="0" indent="0">
              <a:buNone/>
            </a:pPr>
            <a:r>
              <a:rPr lang="en-US" dirty="0"/>
              <a:t>Request from the task force to WEC:</a:t>
            </a:r>
          </a:p>
          <a:p>
            <a:r>
              <a:rPr lang="en-US" dirty="0"/>
              <a:t>In the interest of leveraging rather than duplicating efforts, please share reports from the Noncredit-to-Credit WEC Work Group.</a:t>
            </a:r>
          </a:p>
          <a:p>
            <a:pPr lvl="2">
              <a:buFont typeface="Wingdings"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073E6D4D-499D-E3DF-A655-EA69A246F96F}"/>
              </a:ext>
            </a:extLst>
          </p:cNvPr>
          <p:cNvSpPr>
            <a:spLocks noGrp="1"/>
          </p:cNvSpPr>
          <p:nvPr>
            <p:ph type="sldNum" sz="quarter" idx="12"/>
          </p:nvPr>
        </p:nvSpPr>
        <p:spPr/>
        <p:txBody>
          <a:bodyPr/>
          <a:lstStyle/>
          <a:p>
            <a:fld id="{DEE5BC03-7CE3-4FE3-BC0A-0ACCA8AC1F24}" type="slidenum">
              <a:rPr lang="en-US" smtClean="0"/>
              <a:pPr/>
              <a:t>33</a:t>
            </a:fld>
            <a:endParaRPr lang="en-US"/>
          </a:p>
        </p:txBody>
      </p:sp>
    </p:spTree>
    <p:extLst>
      <p:ext uri="{BB962C8B-B14F-4D97-AF65-F5344CB8AC3E}">
        <p14:creationId xmlns:p14="http://schemas.microsoft.com/office/powerpoint/2010/main" val="2583660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549936"/>
            <a:ext cx="8336975" cy="503067"/>
          </a:xfrm>
        </p:spPr>
        <p:txBody>
          <a:bodyPr/>
          <a:lstStyle/>
          <a:p>
            <a:r>
              <a:rPr lang="en-US" sz="3200" b="1">
                <a:latin typeface="Franklin Gothic Book" panose="020B0503020102020204" pitchFamily="34" charset="0"/>
              </a:rPr>
              <a:t>Work-based Learning</a:t>
            </a:r>
            <a:endParaRPr lang="en-US" sz="3200"/>
          </a:p>
        </p:txBody>
      </p:sp>
      <p:sp>
        <p:nvSpPr>
          <p:cNvPr id="3" name="Content Placeholder 2">
            <a:extLst>
              <a:ext uri="{FF2B5EF4-FFF2-40B4-BE49-F238E27FC236}">
                <a16:creationId xmlns:a16="http://schemas.microsoft.com/office/drawing/2014/main" id="{01B0B806-200F-4863-920F-16A5FBA1CF1C}"/>
              </a:ext>
            </a:extLst>
          </p:cNvPr>
          <p:cNvSpPr>
            <a:spLocks noGrp="1"/>
          </p:cNvSpPr>
          <p:nvPr>
            <p:ph idx="1"/>
          </p:nvPr>
        </p:nvSpPr>
        <p:spPr>
          <a:xfrm>
            <a:off x="536860" y="2220217"/>
            <a:ext cx="8336975" cy="4488787"/>
          </a:xfrm>
        </p:spPr>
        <p:txBody>
          <a:bodyPr lIns="91440" tIns="45720" rIns="91440" bIns="45720" anchor="t"/>
          <a:lstStyle/>
          <a:p>
            <a:pPr marL="0" indent="0">
              <a:buNone/>
            </a:pPr>
            <a:r>
              <a:rPr lang="en-US" sz="2000" b="1">
                <a:latin typeface="Franklin Gothic Book"/>
              </a:rPr>
              <a:t>Work-based Learning</a:t>
            </a:r>
            <a:r>
              <a:rPr lang="en-US" sz="2000">
                <a:latin typeface="Franklin Gothic Book"/>
              </a:rPr>
              <a:t>: Assist colleges as they provide experiential learning opportunities.</a:t>
            </a:r>
          </a:p>
          <a:p>
            <a:r>
              <a:rPr lang="en-US" sz="2000"/>
              <a:t>Team Members: </a:t>
            </a:r>
          </a:p>
          <a:p>
            <a:pPr lvl="1"/>
            <a:r>
              <a:rPr lang="en-US" sz="2000"/>
              <a:t>Genevieve Howard, Policy Associate; </a:t>
            </a:r>
            <a:r>
              <a:rPr lang="en-US" sz="2000">
                <a:hlinkClick r:id="rId2"/>
              </a:rPr>
              <a:t>ghoward@sbctc.edu</a:t>
            </a:r>
            <a:endParaRPr lang="en-US" sz="2000"/>
          </a:p>
          <a:p>
            <a:pPr lvl="1"/>
            <a:r>
              <a:rPr lang="en-US" sz="2000"/>
              <a:t>Karin Gitchel, Program Administrator; </a:t>
            </a:r>
            <a:r>
              <a:rPr lang="en-US" sz="2000">
                <a:hlinkClick r:id="rId3"/>
              </a:rPr>
              <a:t>kgitchel@sbctc.edu</a:t>
            </a:r>
            <a:endParaRPr lang="en-US" sz="2000"/>
          </a:p>
          <a:p>
            <a:pPr marL="0" indent="0">
              <a:buNone/>
            </a:pPr>
            <a:r>
              <a:rPr lang="en-US" sz="2000" b="1">
                <a:latin typeface="Franklin Gothic Book"/>
              </a:rPr>
              <a:t>Programs</a:t>
            </a:r>
            <a:r>
              <a:rPr lang="en-US" sz="2000">
                <a:latin typeface="Franklin Gothic Book"/>
              </a:rPr>
              <a:t>:</a:t>
            </a:r>
            <a:endParaRPr lang="en-US" sz="2000"/>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4</a:t>
            </a:fld>
            <a:endParaRPr lang="en-US"/>
          </a:p>
        </p:txBody>
      </p:sp>
      <p:graphicFrame>
        <p:nvGraphicFramePr>
          <p:cNvPr id="5" name="Table 4">
            <a:extLst>
              <a:ext uri="{FF2B5EF4-FFF2-40B4-BE49-F238E27FC236}">
                <a16:creationId xmlns:a16="http://schemas.microsoft.com/office/drawing/2014/main" id="{4A4A4212-F4BE-4268-AFD9-67EDB0FDC5C5}"/>
              </a:ext>
            </a:extLst>
          </p:cNvPr>
          <p:cNvGraphicFramePr>
            <a:graphicFrameLocks noGrp="1"/>
          </p:cNvGraphicFramePr>
          <p:nvPr>
            <p:extLst>
              <p:ext uri="{D42A27DB-BD31-4B8C-83A1-F6EECF244321}">
                <p14:modId xmlns:p14="http://schemas.microsoft.com/office/powerpoint/2010/main" val="3489709439"/>
              </p:ext>
            </p:extLst>
          </p:nvPr>
        </p:nvGraphicFramePr>
        <p:xfrm>
          <a:off x="681987" y="4466169"/>
          <a:ext cx="8046720" cy="182880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828185752"/>
                    </a:ext>
                  </a:extLst>
                </a:gridCol>
                <a:gridCol w="4023360">
                  <a:extLst>
                    <a:ext uri="{9D8B030D-6E8A-4147-A177-3AD203B41FA5}">
                      <a16:colId xmlns:a16="http://schemas.microsoft.com/office/drawing/2014/main" val="3126903809"/>
                    </a:ext>
                  </a:extLst>
                </a:gridCol>
              </a:tblGrid>
              <a:tr h="365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0000"/>
                          </a:solidFill>
                          <a:latin typeface="Franklin Gothic Book"/>
                        </a:rPr>
                        <a:t>Aerospace 1,000 FTE</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0000"/>
                          </a:solidFill>
                          <a:latin typeface="Franklin Gothic Book"/>
                        </a:rPr>
                        <a:t>Career Connect WA</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4062450456"/>
                  </a:ext>
                </a:extLst>
              </a:tr>
              <a:tr h="365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0000"/>
                          </a:solidFill>
                          <a:latin typeface="Franklin Gothic Book"/>
                        </a:rPr>
                        <a:t>Aerospace Apprenticeship FTE</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0000"/>
                          </a:solidFill>
                          <a:latin typeface="Franklin Gothic Book"/>
                        </a:rPr>
                        <a:t>Apprenticeship</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201771501"/>
                  </a:ext>
                </a:extLst>
              </a:tr>
              <a:tr h="365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0000"/>
                          </a:solidFill>
                          <a:latin typeface="Franklin Gothic Book"/>
                        </a:rPr>
                        <a:t>Aerospace Contract</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0000"/>
                          </a:solidFill>
                          <a:latin typeface="Franklin Gothic Book"/>
                        </a:rPr>
                        <a:t>Aerospace Pipeline Committee</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64393097"/>
                  </a:ext>
                </a:extLst>
              </a:tr>
              <a:tr h="365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0000"/>
                          </a:solidFill>
                          <a:latin typeface="Franklin Gothic Book"/>
                        </a:rPr>
                        <a:t>Career Launch Equipment &amp; FTE</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0000"/>
                          </a:solidFill>
                          <a:latin typeface="Franklin Gothic Book"/>
                        </a:rPr>
                        <a:t>Aerospace Legislation</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513085842"/>
                  </a:ext>
                </a:extLst>
              </a:tr>
              <a:tr h="3657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0000"/>
                          </a:solidFill>
                          <a:latin typeface="Franklin Gothic Book"/>
                        </a:rPr>
                        <a:t>Career Launch Endorsement</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0000"/>
                          </a:solidFill>
                          <a:latin typeface="Franklin Gothic Book"/>
                        </a:rPr>
                        <a:t>Aviation &amp; Aerospace Advisory Committee</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676510291"/>
                  </a:ext>
                </a:extLst>
              </a:tr>
            </a:tbl>
          </a:graphicData>
        </a:graphic>
      </p:graphicFrame>
    </p:spTree>
    <p:extLst>
      <p:ext uri="{BB962C8B-B14F-4D97-AF65-F5344CB8AC3E}">
        <p14:creationId xmlns:p14="http://schemas.microsoft.com/office/powerpoint/2010/main" val="3927431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p:txBody>
          <a:bodyPr lIns="91440" tIns="45720" rIns="91440" bIns="45720" anchor="t"/>
          <a:lstStyle/>
          <a:p>
            <a:r>
              <a:rPr lang="en-US" sz="2600">
                <a:ea typeface="+mj-lt"/>
                <a:cs typeface="+mj-lt"/>
              </a:rPr>
              <a:t>funding &amp; program Updates</a:t>
            </a:r>
            <a:endParaRPr lang="en-US"/>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536861" y="2127942"/>
            <a:ext cx="8336975" cy="3925386"/>
          </a:xfrm>
        </p:spPr>
        <p:txBody>
          <a:bodyPr lIns="91440" tIns="45720" rIns="91440" bIns="45720" anchor="t"/>
          <a:lstStyle/>
          <a:p>
            <a:pPr marL="0" lvl="1" indent="0">
              <a:lnSpc>
                <a:spcPct val="100000"/>
              </a:lnSpc>
              <a:spcBef>
                <a:spcPts val="600"/>
              </a:spcBef>
              <a:buNone/>
            </a:pPr>
            <a:r>
              <a:rPr lang="en-US" sz="2200" b="1" u="sng" dirty="0">
                <a:ea typeface="+mn-lt"/>
                <a:cs typeface="+mn-lt"/>
              </a:rPr>
              <a:t>Apprenticeship</a:t>
            </a:r>
            <a:endParaRPr lang="en-US" sz="2200" dirty="0">
              <a:ea typeface="+mn-lt"/>
              <a:cs typeface="+mn-lt"/>
            </a:endParaRPr>
          </a:p>
          <a:p>
            <a:pPr marL="228600" lvl="1">
              <a:lnSpc>
                <a:spcPct val="100000"/>
              </a:lnSpc>
              <a:spcBef>
                <a:spcPts val="600"/>
              </a:spcBef>
            </a:pPr>
            <a:r>
              <a:rPr lang="en-US" sz="2000" dirty="0">
                <a:ea typeface="+mn-lt"/>
                <a:cs typeface="+mn-lt"/>
              </a:rPr>
              <a:t>Development of pathways from Journey-level to Apprenticeship AAS degree to BAS degrees across the system.</a:t>
            </a:r>
          </a:p>
          <a:p>
            <a:pPr marL="228600" lvl="1">
              <a:lnSpc>
                <a:spcPct val="100000"/>
              </a:lnSpc>
              <a:spcBef>
                <a:spcPts val="600"/>
              </a:spcBef>
            </a:pPr>
            <a:r>
              <a:rPr lang="en-US" sz="2000" dirty="0">
                <a:ea typeface="+mn-lt"/>
                <a:cs typeface="+mn-lt"/>
              </a:rPr>
              <a:t>Participating in the Student Support Program Annual Forum to provide both college and apprenticeship program staff with information about supports available to apprentices.</a:t>
            </a:r>
          </a:p>
          <a:p>
            <a:pPr marL="0" indent="0">
              <a:lnSpc>
                <a:spcPct val="100000"/>
              </a:lnSpc>
              <a:spcBef>
                <a:spcPts val="600"/>
              </a:spcBef>
              <a:buNone/>
            </a:pPr>
            <a:r>
              <a:rPr lang="en-US" sz="2200" b="1" u="sng" dirty="0">
                <a:ea typeface="+mn-lt"/>
                <a:cs typeface="+mn-lt"/>
              </a:rPr>
              <a:t>Washington College Grant for Apprenticeship (WCG-A)</a:t>
            </a:r>
            <a:endParaRPr lang="en-US" sz="2200" dirty="0"/>
          </a:p>
          <a:p>
            <a:pPr>
              <a:lnSpc>
                <a:spcPct val="100000"/>
              </a:lnSpc>
              <a:spcBef>
                <a:spcPts val="600"/>
              </a:spcBef>
            </a:pPr>
            <a:r>
              <a:rPr lang="en-US" sz="2000" dirty="0">
                <a:ea typeface="+mn-lt"/>
                <a:cs typeface="+mn-lt"/>
              </a:rPr>
              <a:t>Pilot process launched in Fall and processed 92 awards to eligible apprentices.</a:t>
            </a:r>
          </a:p>
          <a:p>
            <a:pPr>
              <a:lnSpc>
                <a:spcPct val="100000"/>
              </a:lnSpc>
              <a:spcBef>
                <a:spcPts val="600"/>
              </a:spcBef>
            </a:pPr>
            <a:r>
              <a:rPr lang="en-US" sz="2000" dirty="0">
                <a:ea typeface="+mn-lt"/>
                <a:cs typeface="+mn-lt"/>
              </a:rPr>
              <a:t>Remaining apprenticeship colleges will be onboarding WG-A processes over Winter quarter and able to award by Spring.</a:t>
            </a:r>
          </a:p>
          <a:p>
            <a:pPr marL="0" indent="0">
              <a:buNone/>
            </a:pPr>
            <a:endParaRPr lang="en-US" sz="2000" dirty="0"/>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a:prstGeom prst="rect">
            <a:avLst/>
          </a:prstGeom>
        </p:spPr>
        <p:txBody>
          <a:bodyPr/>
          <a:lstStyle/>
          <a:p>
            <a:fld id="{DEE5BC03-7CE3-4FE3-BC0A-0ACCA8AC1F24}" type="slidenum">
              <a:rPr lang="en-US" smtClean="0"/>
              <a:pPr/>
              <a:t>5</a:t>
            </a:fld>
            <a:endParaRPr lang="en-US"/>
          </a:p>
        </p:txBody>
      </p:sp>
    </p:spTree>
    <p:extLst>
      <p:ext uri="{BB962C8B-B14F-4D97-AF65-F5344CB8AC3E}">
        <p14:creationId xmlns:p14="http://schemas.microsoft.com/office/powerpoint/2010/main" val="3518913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p:txBody>
          <a:bodyPr lIns="91440" tIns="45720" rIns="91440" bIns="45720" anchor="t"/>
          <a:lstStyle/>
          <a:p>
            <a:r>
              <a:rPr lang="en-US" sz="2600" dirty="0">
                <a:ea typeface="+mj-lt"/>
                <a:cs typeface="+mj-lt"/>
              </a:rPr>
              <a:t>funding &amp; program Updates</a:t>
            </a:r>
            <a:endParaRPr lang="en-US" dirty="0"/>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632911" y="2432304"/>
            <a:ext cx="8336975" cy="4162888"/>
          </a:xfrm>
        </p:spPr>
        <p:txBody>
          <a:bodyPr lIns="91440" tIns="45720" rIns="91440" bIns="45720" anchor="t"/>
          <a:lstStyle/>
          <a:p>
            <a:pPr marL="0" indent="0">
              <a:lnSpc>
                <a:spcPct val="100000"/>
              </a:lnSpc>
              <a:spcBef>
                <a:spcPts val="0"/>
              </a:spcBef>
              <a:spcAft>
                <a:spcPts val="600"/>
              </a:spcAft>
              <a:buNone/>
            </a:pPr>
            <a:r>
              <a:rPr lang="en-US" sz="2400" b="1" u="sng" dirty="0">
                <a:ea typeface="+mn-lt"/>
                <a:cs typeface="+mn-lt"/>
              </a:rPr>
              <a:t>Career Launch Capital Equipment Funds</a:t>
            </a:r>
            <a:endParaRPr lang="en-US" sz="2400" dirty="0">
              <a:ea typeface="+mn-lt"/>
              <a:cs typeface="+mn-lt"/>
            </a:endParaRPr>
          </a:p>
          <a:p>
            <a:pPr>
              <a:lnSpc>
                <a:spcPct val="100000"/>
              </a:lnSpc>
              <a:spcBef>
                <a:spcPts val="0"/>
              </a:spcBef>
              <a:spcAft>
                <a:spcPts val="600"/>
              </a:spcAft>
              <a:buFont typeface="Arial"/>
              <a:buChar char="•"/>
            </a:pPr>
            <a:r>
              <a:rPr lang="en-US" sz="2000" dirty="0">
                <a:ea typeface="+mn-lt"/>
                <a:cs typeface="+mn-lt"/>
              </a:rPr>
              <a:t>$3M for the 2025-27 Biennium</a:t>
            </a:r>
          </a:p>
          <a:p>
            <a:pPr>
              <a:lnSpc>
                <a:spcPct val="100000"/>
              </a:lnSpc>
              <a:spcBef>
                <a:spcPts val="0"/>
              </a:spcBef>
              <a:spcAft>
                <a:spcPts val="600"/>
              </a:spcAft>
              <a:buFont typeface="Arial"/>
              <a:buChar char="•"/>
            </a:pPr>
            <a:r>
              <a:rPr lang="en-US" sz="2000" dirty="0">
                <a:ea typeface="+mn-lt"/>
                <a:cs typeface="+mn-lt"/>
              </a:rPr>
              <a:t>Received 17 applications with $3,126,000 in equipment requests.</a:t>
            </a:r>
            <a:endParaRPr lang="en-US" sz="2000" dirty="0"/>
          </a:p>
          <a:p>
            <a:pPr>
              <a:lnSpc>
                <a:spcPct val="100000"/>
              </a:lnSpc>
              <a:spcBef>
                <a:spcPts val="0"/>
              </a:spcBef>
              <a:spcAft>
                <a:spcPts val="600"/>
              </a:spcAft>
              <a:buFont typeface="Arial"/>
            </a:pPr>
            <a:r>
              <a:rPr lang="en-US" sz="2000" dirty="0">
                <a:ea typeface="+mn-lt"/>
                <a:cs typeface="+mn-lt"/>
              </a:rPr>
              <a:t>Able to adjust budget requests to fund all 17 projects.</a:t>
            </a: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a:prstGeom prst="rect">
            <a:avLst/>
          </a:prstGeom>
        </p:spPr>
        <p:txBody>
          <a:bodyPr/>
          <a:lstStyle/>
          <a:p>
            <a:fld id="{DEE5BC03-7CE3-4FE3-BC0A-0ACCA8AC1F24}" type="slidenum">
              <a:rPr lang="en-US" smtClean="0"/>
              <a:pPr/>
              <a:t>6</a:t>
            </a:fld>
            <a:endParaRPr lang="en-US"/>
          </a:p>
        </p:txBody>
      </p:sp>
    </p:spTree>
    <p:extLst>
      <p:ext uri="{BB962C8B-B14F-4D97-AF65-F5344CB8AC3E}">
        <p14:creationId xmlns:p14="http://schemas.microsoft.com/office/powerpoint/2010/main" val="2335274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EEC9A-8D0A-D638-2C4D-A708F565A3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6ADCC2-8650-E560-9C59-C943307384DC}"/>
              </a:ext>
            </a:extLst>
          </p:cNvPr>
          <p:cNvSpPr>
            <a:spLocks noGrp="1"/>
          </p:cNvSpPr>
          <p:nvPr>
            <p:ph type="title"/>
          </p:nvPr>
        </p:nvSpPr>
        <p:spPr/>
        <p:txBody>
          <a:bodyPr lIns="91440" tIns="45720" rIns="91440" bIns="45720" anchor="t"/>
          <a:lstStyle/>
          <a:p>
            <a:r>
              <a:rPr lang="en-US" sz="2600">
                <a:ea typeface="+mj-lt"/>
                <a:cs typeface="+mj-lt"/>
              </a:rPr>
              <a:t>funding &amp; program Updates</a:t>
            </a:r>
            <a:endParaRPr lang="en-US"/>
          </a:p>
        </p:txBody>
      </p:sp>
      <p:sp>
        <p:nvSpPr>
          <p:cNvPr id="6" name="Content Placeholder 5">
            <a:extLst>
              <a:ext uri="{FF2B5EF4-FFF2-40B4-BE49-F238E27FC236}">
                <a16:creationId xmlns:a16="http://schemas.microsoft.com/office/drawing/2014/main" id="{7A308A61-3202-251B-8340-9874653E8FEE}"/>
              </a:ext>
            </a:extLst>
          </p:cNvPr>
          <p:cNvSpPr>
            <a:spLocks noGrp="1"/>
          </p:cNvSpPr>
          <p:nvPr>
            <p:ph idx="1"/>
          </p:nvPr>
        </p:nvSpPr>
        <p:spPr>
          <a:xfrm>
            <a:off x="632911" y="2051458"/>
            <a:ext cx="8336975" cy="4543734"/>
          </a:xfrm>
        </p:spPr>
        <p:txBody>
          <a:bodyPr lIns="91440" tIns="45720" rIns="91440" bIns="45720" anchor="t"/>
          <a:lstStyle/>
          <a:p>
            <a:pPr marL="0" lvl="1" indent="0">
              <a:lnSpc>
                <a:spcPct val="100000"/>
              </a:lnSpc>
              <a:spcBef>
                <a:spcPts val="0"/>
              </a:spcBef>
              <a:spcAft>
                <a:spcPts val="600"/>
              </a:spcAft>
              <a:buNone/>
            </a:pPr>
            <a:r>
              <a:rPr lang="en-US" b="1" u="sng" dirty="0">
                <a:ea typeface="+mn-lt"/>
                <a:cs typeface="+mn-lt"/>
              </a:rPr>
              <a:t>Aerospace Pipeline Committee</a:t>
            </a:r>
            <a:endParaRPr lang="en-US" dirty="0">
              <a:ea typeface="+mn-lt"/>
              <a:cs typeface="+mn-lt"/>
            </a:endParaRPr>
          </a:p>
          <a:p>
            <a:pPr marL="228600" lvl="1">
              <a:lnSpc>
                <a:spcPct val="100000"/>
              </a:lnSpc>
              <a:spcBef>
                <a:spcPts val="0"/>
              </a:spcBef>
              <a:spcAft>
                <a:spcPts val="600"/>
              </a:spcAft>
              <a:buFont typeface="Arial,Sans-Serif"/>
              <a:buChar char="•"/>
            </a:pPr>
            <a:r>
              <a:rPr lang="en-US" sz="2000" dirty="0">
                <a:ea typeface="+mn-lt"/>
                <a:cs typeface="+mn-lt"/>
              </a:rPr>
              <a:t>Works to better align the CTC system and apprenticeship training with industry demand. </a:t>
            </a:r>
          </a:p>
          <a:p>
            <a:pPr marL="228600" lvl="1">
              <a:lnSpc>
                <a:spcPct val="100000"/>
              </a:lnSpc>
              <a:spcBef>
                <a:spcPts val="0"/>
              </a:spcBef>
              <a:spcAft>
                <a:spcPts val="600"/>
              </a:spcAft>
              <a:buFont typeface="Arial,Sans-Serif"/>
              <a:buChar char="•"/>
            </a:pPr>
            <a:r>
              <a:rPr lang="en-US" sz="2000" dirty="0">
                <a:ea typeface="+mn-lt"/>
                <a:cs typeface="+mn-lt"/>
              </a:rPr>
              <a:t>Partnering with Center of Excellence in Aerospace &amp; Advanced Manufacturing to develop a listserv of program faculty and administrators connected to aligned program areas to share information.</a:t>
            </a:r>
          </a:p>
          <a:p>
            <a:pPr marL="0" lvl="1" indent="0">
              <a:lnSpc>
                <a:spcPct val="100000"/>
              </a:lnSpc>
              <a:spcBef>
                <a:spcPts val="0"/>
              </a:spcBef>
              <a:spcAft>
                <a:spcPts val="600"/>
              </a:spcAft>
              <a:buNone/>
            </a:pPr>
            <a:r>
              <a:rPr lang="en-US" b="1" u="sng" dirty="0">
                <a:ea typeface="+mn-lt"/>
                <a:cs typeface="+mn-lt"/>
              </a:rPr>
              <a:t>AEROSPACE</a:t>
            </a:r>
            <a:r>
              <a:rPr lang="en-US" sz="2400" b="1" u="sng" dirty="0">
                <a:ea typeface="+mn-lt"/>
                <a:cs typeface="+mn-lt"/>
              </a:rPr>
              <a:t> 1000 FTE</a:t>
            </a:r>
            <a:endParaRPr lang="en-US" dirty="0"/>
          </a:p>
          <a:p>
            <a:pPr>
              <a:lnSpc>
                <a:spcPct val="100000"/>
              </a:lnSpc>
              <a:spcBef>
                <a:spcPts val="0"/>
              </a:spcBef>
              <a:spcAft>
                <a:spcPts val="600"/>
              </a:spcAft>
            </a:pPr>
            <a:r>
              <a:rPr lang="en-US" sz="2000" dirty="0">
                <a:ea typeface="+mn-lt"/>
                <a:cs typeface="+mn-lt"/>
              </a:rPr>
              <a:t>1000 FTEs @ $8,000, first made available to the system in FY15.</a:t>
            </a:r>
          </a:p>
          <a:p>
            <a:pPr>
              <a:lnSpc>
                <a:spcPct val="100000"/>
              </a:lnSpc>
              <a:spcBef>
                <a:spcPts val="0"/>
              </a:spcBef>
              <a:spcAft>
                <a:spcPts val="600"/>
              </a:spcAft>
            </a:pPr>
            <a:r>
              <a:rPr lang="en-US" sz="2000" dirty="0">
                <a:ea typeface="+mn-lt"/>
                <a:cs typeface="+mn-lt"/>
              </a:rPr>
              <a:t>91 FTEs are monitored as probationary.</a:t>
            </a:r>
          </a:p>
          <a:p>
            <a:pPr lvl="1">
              <a:lnSpc>
                <a:spcPct val="100000"/>
              </a:lnSpc>
              <a:spcBef>
                <a:spcPts val="0"/>
              </a:spcBef>
              <a:spcAft>
                <a:spcPts val="600"/>
              </a:spcAft>
              <a:buFont typeface="Courier New" panose="020B0604020202020204" pitchFamily="34" charset="0"/>
              <a:buChar char="o"/>
            </a:pPr>
            <a:r>
              <a:rPr lang="en-US" sz="2000" dirty="0"/>
              <a:t>A subset of these 91 FTEs may become available if programs fail to hit their FTE targets.  SBCTC will know more once 2025-26 annualized enrollments are finalized in July 2026.</a:t>
            </a:r>
          </a:p>
          <a:p>
            <a:pPr lvl="1" indent="-342900">
              <a:buFont typeface="Courier New" panose="020B0604020202020204" pitchFamily="34" charset="0"/>
              <a:buChar char="o"/>
            </a:pPr>
            <a:endParaRPr lang="en-US" sz="2000" dirty="0"/>
          </a:p>
        </p:txBody>
      </p:sp>
      <p:sp>
        <p:nvSpPr>
          <p:cNvPr id="4" name="Slide Number Placeholder 3">
            <a:extLst>
              <a:ext uri="{FF2B5EF4-FFF2-40B4-BE49-F238E27FC236}">
                <a16:creationId xmlns:a16="http://schemas.microsoft.com/office/drawing/2014/main" id="{B8BABAA2-2E21-524D-9078-FF0870C7FF08}"/>
              </a:ext>
            </a:extLst>
          </p:cNvPr>
          <p:cNvSpPr>
            <a:spLocks noGrp="1"/>
          </p:cNvSpPr>
          <p:nvPr>
            <p:ph type="sldNum" sz="quarter" idx="12"/>
          </p:nvPr>
        </p:nvSpPr>
        <p:spPr>
          <a:prstGeom prst="rect">
            <a:avLst/>
          </a:prstGeom>
        </p:spPr>
        <p:txBody>
          <a:bodyPr/>
          <a:lstStyle/>
          <a:p>
            <a:fld id="{DEE5BC03-7CE3-4FE3-BC0A-0ACCA8AC1F24}" type="slidenum">
              <a:rPr lang="en-US" smtClean="0"/>
              <a:pPr/>
              <a:t>7</a:t>
            </a:fld>
            <a:endParaRPr lang="en-US"/>
          </a:p>
        </p:txBody>
      </p:sp>
    </p:spTree>
    <p:extLst>
      <p:ext uri="{BB962C8B-B14F-4D97-AF65-F5344CB8AC3E}">
        <p14:creationId xmlns:p14="http://schemas.microsoft.com/office/powerpoint/2010/main" val="846250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549936"/>
            <a:ext cx="8336975" cy="503067"/>
          </a:xfrm>
        </p:spPr>
        <p:txBody>
          <a:bodyPr/>
          <a:lstStyle/>
          <a:p>
            <a:r>
              <a:rPr lang="en-US" sz="3200" b="1">
                <a:latin typeface="Franklin Gothic Book" panose="020B0503020102020204" pitchFamily="34" charset="0"/>
              </a:rPr>
              <a:t>Program support</a:t>
            </a:r>
            <a:endParaRPr lang="en-US" sz="3200"/>
          </a:p>
        </p:txBody>
      </p:sp>
      <p:sp>
        <p:nvSpPr>
          <p:cNvPr id="3" name="Content Placeholder 2">
            <a:extLst>
              <a:ext uri="{FF2B5EF4-FFF2-40B4-BE49-F238E27FC236}">
                <a16:creationId xmlns:a16="http://schemas.microsoft.com/office/drawing/2014/main" id="{01B0B806-200F-4863-920F-16A5FBA1CF1C}"/>
              </a:ext>
            </a:extLst>
          </p:cNvPr>
          <p:cNvSpPr>
            <a:spLocks noGrp="1"/>
          </p:cNvSpPr>
          <p:nvPr>
            <p:ph idx="1"/>
          </p:nvPr>
        </p:nvSpPr>
        <p:spPr>
          <a:xfrm>
            <a:off x="536860" y="2189528"/>
            <a:ext cx="8336975" cy="4294398"/>
          </a:xfrm>
        </p:spPr>
        <p:txBody>
          <a:bodyPr lIns="91440" tIns="45720" rIns="91440" bIns="45720" anchor="t"/>
          <a:lstStyle/>
          <a:p>
            <a:pPr marL="0" indent="0">
              <a:buNone/>
            </a:pPr>
            <a:r>
              <a:rPr lang="en-US" sz="2000" b="1">
                <a:latin typeface="Franklin Gothic Book"/>
              </a:rPr>
              <a:t>Program Support</a:t>
            </a:r>
            <a:r>
              <a:rPr lang="en-US" sz="2000">
                <a:latin typeface="Franklin Gothic Book"/>
              </a:rPr>
              <a:t>: Provide overarching program support to strengthen business, industry and colleges.</a:t>
            </a:r>
          </a:p>
          <a:p>
            <a:r>
              <a:rPr lang="en-US" sz="2000"/>
              <a:t>Team Members: </a:t>
            </a:r>
            <a:endParaRPr lang="en-US" sz="2000">
              <a:latin typeface="Franklin Gothic Book"/>
            </a:endParaRPr>
          </a:p>
          <a:p>
            <a:pPr lvl="1"/>
            <a:r>
              <a:rPr lang="en-US" sz="2000"/>
              <a:t>William Belden, Policy Associate; </a:t>
            </a:r>
            <a:r>
              <a:rPr lang="en-US" sz="2000">
                <a:hlinkClick r:id="rId2"/>
              </a:rPr>
              <a:t>wbelden@sbctc.edu</a:t>
            </a:r>
            <a:endParaRPr lang="en-US" sz="2000"/>
          </a:p>
          <a:p>
            <a:pPr lvl="1"/>
            <a:r>
              <a:rPr lang="en-US" sz="2000"/>
              <a:t>Kimberly Ingram, Program Administrator; </a:t>
            </a:r>
            <a:r>
              <a:rPr lang="en-US" sz="2000" u="sng">
                <a:hlinkClick r:id="rId3"/>
              </a:rPr>
              <a:t>kingram@sbctc.edu</a:t>
            </a:r>
            <a:endParaRPr lang="en-US" sz="2000"/>
          </a:p>
          <a:p>
            <a:pPr lvl="1"/>
            <a:r>
              <a:rPr lang="en-US" sz="2000"/>
              <a:t>Shelby Means, Program Inventory Coordinator; </a:t>
            </a:r>
            <a:r>
              <a:rPr lang="en-US" sz="2000">
                <a:hlinkClick r:id="rId4"/>
              </a:rPr>
              <a:t>smeans@sbctc.edu</a:t>
            </a:r>
            <a:r>
              <a:rPr lang="en-US" sz="2000"/>
              <a:t> </a:t>
            </a:r>
          </a:p>
          <a:p>
            <a:pPr marL="0" indent="0">
              <a:buNone/>
            </a:pPr>
            <a:r>
              <a:rPr lang="en-US" sz="2000" b="1">
                <a:latin typeface="Franklin Gothic Book"/>
              </a:rPr>
              <a:t>Programs</a:t>
            </a:r>
            <a:r>
              <a:rPr lang="en-US" sz="2000">
                <a:latin typeface="Franklin Gothic Book"/>
              </a:rPr>
              <a:t>:</a:t>
            </a: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smtClean="0"/>
              <a:pPr/>
              <a:t>8</a:t>
            </a:fld>
            <a:endParaRPr lang="en-US"/>
          </a:p>
        </p:txBody>
      </p:sp>
      <p:graphicFrame>
        <p:nvGraphicFramePr>
          <p:cNvPr id="5" name="Table 4">
            <a:extLst>
              <a:ext uri="{FF2B5EF4-FFF2-40B4-BE49-F238E27FC236}">
                <a16:creationId xmlns:a16="http://schemas.microsoft.com/office/drawing/2014/main" id="{4A4A4212-F4BE-4268-AFD9-67EDB0FDC5C5}"/>
              </a:ext>
            </a:extLst>
          </p:cNvPr>
          <p:cNvGraphicFramePr>
            <a:graphicFrameLocks noGrp="1"/>
          </p:cNvGraphicFramePr>
          <p:nvPr>
            <p:extLst>
              <p:ext uri="{D42A27DB-BD31-4B8C-83A1-F6EECF244321}">
                <p14:modId xmlns:p14="http://schemas.microsoft.com/office/powerpoint/2010/main" val="3494062474"/>
              </p:ext>
            </p:extLst>
          </p:nvPr>
        </p:nvGraphicFramePr>
        <p:xfrm>
          <a:off x="681987" y="4795280"/>
          <a:ext cx="8046720" cy="1463040"/>
        </p:xfrm>
        <a:graphic>
          <a:graphicData uri="http://schemas.openxmlformats.org/drawingml/2006/table">
            <a:tbl>
              <a:tblPr firstRow="1" bandRow="1">
                <a:tableStyleId>{5C22544A-7EE6-4342-B048-85BDC9FD1C3A}</a:tableStyleId>
              </a:tblPr>
              <a:tblGrid>
                <a:gridCol w="4023360">
                  <a:extLst>
                    <a:ext uri="{9D8B030D-6E8A-4147-A177-3AD203B41FA5}">
                      <a16:colId xmlns:a16="http://schemas.microsoft.com/office/drawing/2014/main" val="828185752"/>
                    </a:ext>
                  </a:extLst>
                </a:gridCol>
                <a:gridCol w="4023360">
                  <a:extLst>
                    <a:ext uri="{9D8B030D-6E8A-4147-A177-3AD203B41FA5}">
                      <a16:colId xmlns:a16="http://schemas.microsoft.com/office/drawing/2014/main" val="3126903809"/>
                    </a:ext>
                  </a:extLst>
                </a:gridCol>
              </a:tblGrid>
              <a:tr h="365760">
                <a:tc>
                  <a:txBody>
                    <a:bodyPr/>
                    <a:lstStyle/>
                    <a:p>
                      <a:pPr marL="213995" indent="-213995" algn="l"/>
                      <a:r>
                        <a:rPr lang="en-US" sz="1400" b="0">
                          <a:solidFill>
                            <a:srgbClr val="000000"/>
                          </a:solidFill>
                          <a:latin typeface="Franklin Gothic Book"/>
                        </a:rPr>
                        <a:t>Carl D. Perkins</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marL="213995" indent="-213995" algn="l"/>
                      <a:r>
                        <a:rPr lang="en-US" sz="1400" b="0">
                          <a:solidFill>
                            <a:srgbClr val="000000"/>
                          </a:solidFill>
                          <a:latin typeface="Franklin Gothic Book"/>
                        </a:rPr>
                        <a:t>CTE Dual Credit</a:t>
                      </a:r>
                    </a:p>
                  </a:txBody>
                  <a:tcPr anchor="ctr">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4062450456"/>
                  </a:ext>
                </a:extLst>
              </a:tr>
              <a:tr h="365760">
                <a:tc>
                  <a:txBody>
                    <a:bodyPr/>
                    <a:lstStyle/>
                    <a:p>
                      <a:pPr marL="213995" indent="-213995" algn="l"/>
                      <a:r>
                        <a:rPr lang="en-US" sz="1400" b="0">
                          <a:solidFill>
                            <a:srgbClr val="000000"/>
                          </a:solidFill>
                          <a:latin typeface="Franklin Gothic Book"/>
                        </a:rPr>
                        <a:t>Comprehensive Local Needs Assessment (CLNA)</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13995" indent="-213995" algn="l"/>
                      <a:r>
                        <a:rPr lang="en-US" sz="1400" b="0">
                          <a:solidFill>
                            <a:srgbClr val="000000"/>
                          </a:solidFill>
                          <a:latin typeface="Franklin Gothic Book"/>
                        </a:rPr>
                        <a:t>High Demand Grant</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201771501"/>
                  </a:ext>
                </a:extLst>
              </a:tr>
              <a:tr h="365760">
                <a:tc>
                  <a:txBody>
                    <a:bodyPr/>
                    <a:lstStyle/>
                    <a:p>
                      <a:pPr marL="213995" indent="-213995" algn="l"/>
                      <a:r>
                        <a:rPr lang="en-US" sz="1400" b="0">
                          <a:solidFill>
                            <a:srgbClr val="000000"/>
                          </a:solidFill>
                          <a:latin typeface="Franklin Gothic Book"/>
                        </a:rPr>
                        <a:t>Program Approval Review &amp; Program Inventory</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13995" indent="-213995" algn="l"/>
                      <a:r>
                        <a:rPr lang="en-US" sz="1400" b="0">
                          <a:solidFill>
                            <a:srgbClr val="000000"/>
                          </a:solidFill>
                          <a:latin typeface="Franklin Gothic Book"/>
                        </a:rPr>
                        <a:t>Workforce Education Council (WEC)</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64393097"/>
                  </a:ext>
                </a:extLst>
              </a:tr>
              <a:tr h="365760">
                <a:tc>
                  <a:txBody>
                    <a:bodyPr/>
                    <a:lstStyle/>
                    <a:p>
                      <a:pPr marL="213995" indent="-213995" algn="l"/>
                      <a:r>
                        <a:rPr lang="en-US" sz="1400" b="0">
                          <a:solidFill>
                            <a:srgbClr val="000000"/>
                          </a:solidFill>
                          <a:latin typeface="Franklin Gothic Book"/>
                        </a:rPr>
                        <a:t>Prof-Tech Certification</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marL="213995" indent="-213995" algn="l"/>
                      <a:r>
                        <a:rPr lang="en-US" sz="1400" b="0">
                          <a:solidFill>
                            <a:srgbClr val="000000"/>
                          </a:solidFill>
                          <a:latin typeface="Franklin Gothic Book"/>
                        </a:rPr>
                        <a:t>Customer Advisory Committee (CAC)</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513085842"/>
                  </a:ext>
                </a:extLst>
              </a:tr>
            </a:tbl>
          </a:graphicData>
        </a:graphic>
      </p:graphicFrame>
    </p:spTree>
    <p:extLst>
      <p:ext uri="{BB962C8B-B14F-4D97-AF65-F5344CB8AC3E}">
        <p14:creationId xmlns:p14="http://schemas.microsoft.com/office/powerpoint/2010/main" val="3120184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593D2-F6CE-4AE6-8BC5-93686BD3C6EE}"/>
              </a:ext>
            </a:extLst>
          </p:cNvPr>
          <p:cNvSpPr>
            <a:spLocks noGrp="1"/>
          </p:cNvSpPr>
          <p:nvPr>
            <p:ph type="title"/>
          </p:nvPr>
        </p:nvSpPr>
        <p:spPr>
          <a:xfrm>
            <a:off x="536860" y="1421564"/>
            <a:ext cx="8327795" cy="620593"/>
          </a:xfrm>
        </p:spPr>
        <p:txBody>
          <a:bodyPr lIns="91440" tIns="45720" rIns="91440" bIns="45720" anchor="t"/>
          <a:lstStyle/>
          <a:p>
            <a:r>
              <a:rPr lang="en-US">
                <a:ea typeface="+mj-lt"/>
                <a:cs typeface="+mj-lt"/>
              </a:rPr>
              <a:t>Perkins updates</a:t>
            </a:r>
            <a:endParaRPr lang="en-US"/>
          </a:p>
        </p:txBody>
      </p:sp>
      <p:sp>
        <p:nvSpPr>
          <p:cNvPr id="6" name="Content Placeholder 5">
            <a:extLst>
              <a:ext uri="{FF2B5EF4-FFF2-40B4-BE49-F238E27FC236}">
                <a16:creationId xmlns:a16="http://schemas.microsoft.com/office/drawing/2014/main" id="{D32BE89A-1B2D-0C4A-B762-CCB4E89F7D28}"/>
              </a:ext>
            </a:extLst>
          </p:cNvPr>
          <p:cNvSpPr>
            <a:spLocks noGrp="1"/>
          </p:cNvSpPr>
          <p:nvPr>
            <p:ph idx="1"/>
          </p:nvPr>
        </p:nvSpPr>
        <p:spPr>
          <a:xfrm>
            <a:off x="318278" y="2121408"/>
            <a:ext cx="8318651" cy="4356394"/>
          </a:xfrm>
        </p:spPr>
        <p:txBody>
          <a:bodyPr lIns="91440" tIns="45720" rIns="91440" bIns="45720" anchor="t"/>
          <a:lstStyle/>
          <a:p>
            <a:pPr marL="0">
              <a:lnSpc>
                <a:spcPct val="100000"/>
              </a:lnSpc>
              <a:spcBef>
                <a:spcPts val="0"/>
              </a:spcBef>
              <a:spcAft>
                <a:spcPts val="600"/>
              </a:spcAft>
              <a:buNone/>
            </a:pPr>
            <a:r>
              <a:rPr lang="en-US" dirty="0"/>
              <a:t>2026 CLNA</a:t>
            </a:r>
          </a:p>
          <a:p>
            <a:pPr marL="228600" lvl="1">
              <a:lnSpc>
                <a:spcPct val="100000"/>
              </a:lnSpc>
              <a:spcBef>
                <a:spcPts val="0"/>
              </a:spcBef>
              <a:spcAft>
                <a:spcPts val="600"/>
              </a:spcAft>
            </a:pPr>
            <a:r>
              <a:rPr lang="en-US" dirty="0"/>
              <a:t>Initial CLNA feedback emailed to colleges by end of February</a:t>
            </a:r>
          </a:p>
          <a:p>
            <a:pPr marL="685800" lvl="2" indent="-457200">
              <a:lnSpc>
                <a:spcPct val="100000"/>
              </a:lnSpc>
              <a:spcBef>
                <a:spcPts val="0"/>
              </a:spcBef>
              <a:spcAft>
                <a:spcPts val="600"/>
              </a:spcAft>
              <a:buFont typeface="Courier New" panose="02070309020205020404" pitchFamily="49" charset="0"/>
              <a:buChar char="o"/>
            </a:pPr>
            <a:r>
              <a:rPr lang="en-US" dirty="0">
                <a:ea typeface="+mn-lt"/>
                <a:cs typeface="+mn-lt"/>
              </a:rPr>
              <a:t>Revisions are REQUIRED </a:t>
            </a:r>
          </a:p>
          <a:p>
            <a:pPr marL="685800" lvl="3" indent="0">
              <a:lnSpc>
                <a:spcPct val="100000"/>
              </a:lnSpc>
              <a:spcBef>
                <a:spcPts val="0"/>
              </a:spcBef>
              <a:spcAft>
                <a:spcPts val="600"/>
              </a:spcAft>
              <a:buNone/>
            </a:pPr>
            <a:r>
              <a:rPr lang="en-US" sz="2000" dirty="0">
                <a:ea typeface="+mn-lt"/>
                <a:cs typeface="+mn-lt"/>
              </a:rPr>
              <a:t>	or</a:t>
            </a:r>
          </a:p>
          <a:p>
            <a:pPr marL="685800" lvl="2" indent="-457200">
              <a:lnSpc>
                <a:spcPct val="100000"/>
              </a:lnSpc>
              <a:spcBef>
                <a:spcPts val="0"/>
              </a:spcBef>
              <a:spcAft>
                <a:spcPts val="600"/>
              </a:spcAft>
              <a:buFont typeface="Courier New" panose="02070309020205020404" pitchFamily="49" charset="0"/>
              <a:buChar char="o"/>
            </a:pPr>
            <a:r>
              <a:rPr lang="en-US" dirty="0"/>
              <a:t>CLNA is ACCEPTABLE, as is</a:t>
            </a:r>
          </a:p>
          <a:p>
            <a:pPr marL="228600" lvl="1">
              <a:lnSpc>
                <a:spcPct val="100000"/>
              </a:lnSpc>
              <a:spcBef>
                <a:spcPts val="0"/>
              </a:spcBef>
              <a:spcAft>
                <a:spcPts val="600"/>
              </a:spcAft>
            </a:pPr>
            <a:r>
              <a:rPr lang="en-US" dirty="0"/>
              <a:t>Regardless of feedback, colleges can continue to revise CLNA until it is due</a:t>
            </a:r>
          </a:p>
          <a:p>
            <a:pPr marL="228600" lvl="1">
              <a:lnSpc>
                <a:spcPct val="100000"/>
              </a:lnSpc>
              <a:spcBef>
                <a:spcPts val="0"/>
              </a:spcBef>
              <a:spcAft>
                <a:spcPts val="600"/>
              </a:spcAft>
            </a:pPr>
            <a:r>
              <a:rPr lang="en-US" dirty="0">
                <a:ea typeface="+mn-lt"/>
                <a:cs typeface="+mn-lt"/>
              </a:rPr>
              <a:t>Final CLNA due: April 2 (with FY27 Perkins Plan application in OGMS)</a:t>
            </a:r>
          </a:p>
          <a:p>
            <a:pPr marL="914400" lvl="2">
              <a:lnSpc>
                <a:spcPct val="100000"/>
              </a:lnSpc>
              <a:buFont typeface="Wingdings" panose="020B0604020202020204" pitchFamily="34" charset="0"/>
              <a:buChar char="§"/>
            </a:pPr>
            <a:endParaRPr lang="en-US" dirty="0">
              <a:ea typeface="+mn-lt"/>
              <a:cs typeface="+mn-lt"/>
            </a:endParaRPr>
          </a:p>
          <a:p>
            <a:pPr marL="457200" lvl="1">
              <a:lnSpc>
                <a:spcPct val="200000"/>
              </a:lnSpc>
            </a:pPr>
            <a:endParaRPr lang="en-US" dirty="0">
              <a:ea typeface="+mn-lt"/>
              <a:cs typeface="+mn-lt"/>
            </a:endParaRPr>
          </a:p>
          <a:p>
            <a:pPr marL="457200" lvl="1">
              <a:lnSpc>
                <a:spcPct val="150000"/>
              </a:lnSpc>
            </a:pPr>
            <a:endParaRPr lang="en-US" sz="2000" dirty="0">
              <a:ea typeface="+mn-lt"/>
              <a:cs typeface="+mn-lt"/>
            </a:endParaRPr>
          </a:p>
          <a:p>
            <a:pPr marL="0" indent="0">
              <a:lnSpc>
                <a:spcPct val="100000"/>
              </a:lnSpc>
              <a:buNone/>
            </a:pPr>
            <a:endParaRPr lang="en-US" sz="1800" dirty="0">
              <a:ea typeface="+mn-lt"/>
              <a:cs typeface="+mn-lt"/>
            </a:endParaRPr>
          </a:p>
          <a:p>
            <a:pPr marL="514350" lvl="1" indent="-285750">
              <a:lnSpc>
                <a:spcPct val="100000"/>
              </a:lnSpc>
              <a:buFont typeface="Arial"/>
            </a:pPr>
            <a:endParaRPr lang="en-US" sz="1800" dirty="0">
              <a:ea typeface="+mn-lt"/>
              <a:cs typeface="+mn-lt"/>
            </a:endParaRPr>
          </a:p>
          <a:p>
            <a:endParaRPr lang="en-US" sz="2200" dirty="0">
              <a:ea typeface="+mn-lt"/>
              <a:cs typeface="+mn-lt"/>
            </a:endParaRPr>
          </a:p>
          <a:p>
            <a:endParaRPr lang="en-US" sz="1600" dirty="0">
              <a:ea typeface="+mn-lt"/>
              <a:cs typeface="+mn-lt"/>
            </a:endParaRPr>
          </a:p>
        </p:txBody>
      </p:sp>
      <p:sp>
        <p:nvSpPr>
          <p:cNvPr id="4" name="Slide Number Placeholder 3">
            <a:extLst>
              <a:ext uri="{FF2B5EF4-FFF2-40B4-BE49-F238E27FC236}">
                <a16:creationId xmlns:a16="http://schemas.microsoft.com/office/drawing/2014/main" id="{2AFD884C-76CE-41F4-928F-9E32EEF1E571}"/>
              </a:ext>
            </a:extLst>
          </p:cNvPr>
          <p:cNvSpPr>
            <a:spLocks noGrp="1"/>
          </p:cNvSpPr>
          <p:nvPr>
            <p:ph type="sldNum" sz="quarter" idx="12"/>
          </p:nvPr>
        </p:nvSpPr>
        <p:spPr/>
        <p:txBody>
          <a:bodyPr/>
          <a:lstStyle/>
          <a:p>
            <a:fld id="{DEE5BC03-7CE3-4FE3-BC0A-0ACCA8AC1F24}" type="slidenum">
              <a:rPr lang="en-US" dirty="0" smtClean="0"/>
              <a:pPr/>
              <a:t>9</a:t>
            </a:fld>
            <a:endParaRPr lang="en-US"/>
          </a:p>
        </p:txBody>
      </p:sp>
    </p:spTree>
    <p:extLst>
      <p:ext uri="{BB962C8B-B14F-4D97-AF65-F5344CB8AC3E}">
        <p14:creationId xmlns:p14="http://schemas.microsoft.com/office/powerpoint/2010/main" val="1701068401"/>
      </p:ext>
    </p:extLst>
  </p:cSld>
  <p:clrMapOvr>
    <a:masterClrMapping/>
  </p:clrMapOvr>
</p:sld>
</file>

<file path=ppt/theme/theme1.xml><?xml version="1.0" encoding="utf-8"?>
<a:theme xmlns:a="http://schemas.openxmlformats.org/drawingml/2006/main" name="Office Theme">
  <a:themeElements>
    <a:clrScheme name="SBCTC">
      <a:dk1>
        <a:srgbClr val="003764"/>
      </a:dk1>
      <a:lt1>
        <a:sysClr val="window" lastClr="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SBCTC">
      <a:majorFont>
        <a:latin typeface="Franklin Gothic Medium"/>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98FFB89-CD0A-4600-B5B7-284311B06406}" vid="{A645EE94-F025-4290-8BAC-E89C32ADF8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69C1961A531994E8F12E6D74A572E1D" ma:contentTypeVersion="17" ma:contentTypeDescription="Create a new document." ma:contentTypeScope="" ma:versionID="bdb66d4154551ca15158aee36299f543">
  <xsd:schema xmlns:xsd="http://www.w3.org/2001/XMLSchema" xmlns:xs="http://www.w3.org/2001/XMLSchema" xmlns:p="http://schemas.microsoft.com/office/2006/metadata/properties" xmlns:ns3="6fe4a646-9a5b-40a0-b2ad-9169a3f7c2c1" xmlns:ns4="c4f6c52c-0e1f-4956-8441-72384df3219c" targetNamespace="http://schemas.microsoft.com/office/2006/metadata/properties" ma:root="true" ma:fieldsID="e1774d9220e566571f1c1365265d5117" ns3:_="" ns4:_="">
    <xsd:import namespace="6fe4a646-9a5b-40a0-b2ad-9169a3f7c2c1"/>
    <xsd:import namespace="c4f6c52c-0e1f-4956-8441-72384df3219c"/>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_activity" minOccurs="0"/>
                <xsd:element ref="ns3:MediaServiceDateTaken" minOccurs="0"/>
                <xsd:element ref="ns3:MediaServiceAutoTags" minOccurs="0"/>
                <xsd:element ref="ns3:MediaLengthInSeconds" minOccurs="0"/>
                <xsd:element ref="ns3:MediaServiceObjectDetectorVersions" minOccurs="0"/>
                <xsd:element ref="ns3:MediaServiceSystemTags" minOccurs="0"/>
                <xsd:element ref="ns3:MediaServiceGenerationTime" minOccurs="0"/>
                <xsd:element ref="ns3:MediaServiceEventHashCode" minOccurs="0"/>
                <xsd:element ref="ns3:MediaServiceSearchPropertie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e4a646-9a5b-40a0-b2ad-9169a3f7c2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5" nillable="true" ma:displayName="_activity" ma:hidden="true" ma:internalName="_activity">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CR" ma:index="2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4f6c52c-0e1f-4956-8441-72384df3219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6fe4a646-9a5b-40a0-b2ad-9169a3f7c2c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CE260C-8DE8-4ACF-8753-4C84FE4A9D0C}">
  <ds:schemaRefs>
    <ds:schemaRef ds:uri="6fe4a646-9a5b-40a0-b2ad-9169a3f7c2c1"/>
    <ds:schemaRef ds:uri="c4f6c52c-0e1f-4956-8441-72384df3219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AFF34BF-461A-4552-BAC0-8EAE6FB87824}">
  <ds:schemaRefs>
    <ds:schemaRef ds:uri="6fe4a646-9a5b-40a0-b2ad-9169a3f7c2c1"/>
    <ds:schemaRef ds:uri="c4f6c52c-0e1f-4956-8441-72384df3219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F19B4E2-40F1-4166-9859-BFE10CE51E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4206</Words>
  <Application>Microsoft Office PowerPoint</Application>
  <PresentationFormat>On-screen Show (4:3)</PresentationFormat>
  <Paragraphs>442</Paragraphs>
  <Slides>33</Slides>
  <Notes>15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33</vt:i4>
      </vt:variant>
    </vt:vector>
  </HeadingPairs>
  <TitlesOfParts>
    <vt:vector size="43" baseType="lpstr">
      <vt:lpstr>Arial</vt:lpstr>
      <vt:lpstr>Arial,Sans-Serif</vt:lpstr>
      <vt:lpstr>Calibri</vt:lpstr>
      <vt:lpstr>Courier New</vt:lpstr>
      <vt:lpstr>Courier New,monospace</vt:lpstr>
      <vt:lpstr>Franklin Gothic Book</vt:lpstr>
      <vt:lpstr>Franklin Gothic Medium</vt:lpstr>
      <vt:lpstr>Wingdings</vt:lpstr>
      <vt:lpstr>Wingdings,Sans-Serif</vt:lpstr>
      <vt:lpstr>Office Theme</vt:lpstr>
      <vt:lpstr>Washington’s Community and technical colleges</vt:lpstr>
      <vt:lpstr>SBCTC Winter Update</vt:lpstr>
      <vt:lpstr>program &amp; Funding updates</vt:lpstr>
      <vt:lpstr>Work-based Learning</vt:lpstr>
      <vt:lpstr>funding &amp; program Updates</vt:lpstr>
      <vt:lpstr>funding &amp; program Updates</vt:lpstr>
      <vt:lpstr>funding &amp; program Updates</vt:lpstr>
      <vt:lpstr>Program support</vt:lpstr>
      <vt:lpstr>Perkins updates</vt:lpstr>
      <vt:lpstr>FY27 Perkins workforce Grants</vt:lpstr>
      <vt:lpstr>Perkins Trainings/Office Hours</vt:lpstr>
      <vt:lpstr>CTE Dual credit updates</vt:lpstr>
      <vt:lpstr>CTE Dual credit updates</vt:lpstr>
      <vt:lpstr>CTE Dual credit updates</vt:lpstr>
      <vt:lpstr>CTE Dual credit updates</vt:lpstr>
      <vt:lpstr>Program Approval Updates</vt:lpstr>
      <vt:lpstr>Program Approval Updates</vt:lpstr>
      <vt:lpstr>Sector Response</vt:lpstr>
      <vt:lpstr>Funding &amp; Program Updates</vt:lpstr>
      <vt:lpstr>Student support Programs</vt:lpstr>
      <vt:lpstr>Program &amp; Grant Updates</vt:lpstr>
      <vt:lpstr>Program &amp; Grant Updates</vt:lpstr>
      <vt:lpstr>Program &amp; Grant updates</vt:lpstr>
      <vt:lpstr>Program &amp; Grant updates</vt:lpstr>
      <vt:lpstr>Programs &amp; Grant Updates</vt:lpstr>
      <vt:lpstr>Program &amp; Grant Updates</vt:lpstr>
      <vt:lpstr>Industry Demand</vt:lpstr>
      <vt:lpstr>Program &amp; funding Updates</vt:lpstr>
      <vt:lpstr>Program &amp; funding Updates </vt:lpstr>
      <vt:lpstr>Updates </vt:lpstr>
      <vt:lpstr>Noncredit task force</vt:lpstr>
      <vt:lpstr>Noncredit task force </vt:lpstr>
      <vt:lpstr>Noncredit task force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Rose</dc:creator>
  <cp:lastModifiedBy>William  Belden</cp:lastModifiedBy>
  <cp:revision>270</cp:revision>
  <cp:lastPrinted>2018-06-28T21:16:04Z</cp:lastPrinted>
  <dcterms:created xsi:type="dcterms:W3CDTF">2018-05-24T23:21:12Z</dcterms:created>
  <dcterms:modified xsi:type="dcterms:W3CDTF">2026-01-20T20:38:34Z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0x010100869C1961A531994E8F12E6D74A572E1D</vt:lpwstr>
  </property>
</Properties>
</file>