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1" r:id="rId1"/>
  </p:sldMasterIdLst>
  <p:notesMasterIdLst>
    <p:notesMasterId r:id="rId11"/>
  </p:notesMasterIdLst>
  <p:sldIdLst>
    <p:sldId id="256" r:id="rId2"/>
    <p:sldId id="262" r:id="rId3"/>
    <p:sldId id="265" r:id="rId4"/>
    <p:sldId id="268" r:id="rId5"/>
    <p:sldId id="264" r:id="rId6"/>
    <p:sldId id="258" r:id="rId7"/>
    <p:sldId id="259" r:id="rId8"/>
    <p:sldId id="266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215C"/>
    <a:srgbClr val="767AA1"/>
    <a:srgbClr val="589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FB3E20-F6A4-EA1D-E40D-A05FDDAE2106}" v="1" dt="2025-05-06T14:52:48.6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130"/>
    <p:restoredTop sz="95883" autoAdjust="0"/>
  </p:normalViewPr>
  <p:slideViewPr>
    <p:cSldViewPr snapToGrid="0">
      <p:cViewPr>
        <p:scale>
          <a:sx n="73" d="100"/>
          <a:sy n="73" d="100"/>
        </p:scale>
        <p:origin x="110" y="4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5B453D-3428-46AF-A385-F3E06D99E894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6978C0-6165-4366-A917-8B9AB12B7B91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dirty="0"/>
            <a:t>RCW 28B.50.252. Districts offering vocational educational programs—Local advisory committees— Advice on current job needs.</a:t>
          </a:r>
        </a:p>
      </dgm:t>
    </dgm:pt>
    <dgm:pt modelId="{C3CC4C4C-02D1-446C-A49C-540B4BD22841}" type="parTrans" cxnId="{CB196359-9195-4BF3-97CD-06AC447685B5}">
      <dgm:prSet/>
      <dgm:spPr/>
      <dgm:t>
        <a:bodyPr/>
        <a:lstStyle/>
        <a:p>
          <a:endParaRPr lang="en-US" sz="1800"/>
        </a:p>
      </dgm:t>
    </dgm:pt>
    <dgm:pt modelId="{9480D049-960B-4D6E-AE10-64D60FA1C1EE}" type="sibTrans" cxnId="{CB196359-9195-4BF3-97CD-06AC447685B5}">
      <dgm:prSet/>
      <dgm:spPr/>
      <dgm:t>
        <a:bodyPr/>
        <a:lstStyle/>
        <a:p>
          <a:pPr>
            <a:lnSpc>
              <a:spcPct val="100000"/>
            </a:lnSpc>
          </a:pPr>
          <a:endParaRPr lang="en-US" sz="1800"/>
        </a:p>
      </dgm:t>
    </dgm:pt>
    <dgm:pt modelId="{211607FB-1AFF-40CE-B27E-2B7CC868879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dirty="0"/>
            <a:t>Each college offering professional-technical education programs must establish local program advisory committees to provide advice on Industry alignment, program curriculum and training, equipment and technology, and employment of program completers. </a:t>
          </a:r>
        </a:p>
      </dgm:t>
    </dgm:pt>
    <dgm:pt modelId="{5DEA829C-2CDF-48A9-803E-F0A63D5F4BE8}" type="parTrans" cxnId="{721F9309-03E4-4A30-8D4F-628E5EDCE3BB}">
      <dgm:prSet/>
      <dgm:spPr/>
      <dgm:t>
        <a:bodyPr/>
        <a:lstStyle/>
        <a:p>
          <a:endParaRPr lang="en-US" sz="1800"/>
        </a:p>
      </dgm:t>
    </dgm:pt>
    <dgm:pt modelId="{C32CE628-56B7-44E0-9D27-CE96192B27A7}" type="sibTrans" cxnId="{721F9309-03E4-4A30-8D4F-628E5EDCE3BB}">
      <dgm:prSet/>
      <dgm:spPr/>
      <dgm:t>
        <a:bodyPr/>
        <a:lstStyle/>
        <a:p>
          <a:endParaRPr lang="en-US" sz="1800"/>
        </a:p>
      </dgm:t>
    </dgm:pt>
    <dgm:pt modelId="{83DBC27D-94C9-4941-90D4-E60AE7670450}" type="pres">
      <dgm:prSet presAssocID="{E15B453D-3428-46AF-A385-F3E06D99E894}" presName="root" presStyleCnt="0">
        <dgm:presLayoutVars>
          <dgm:dir/>
          <dgm:resizeHandles val="exact"/>
        </dgm:presLayoutVars>
      </dgm:prSet>
      <dgm:spPr/>
    </dgm:pt>
    <dgm:pt modelId="{15DC71E0-4FF3-4BA6-94BF-E41311DA7D9C}" type="pres">
      <dgm:prSet presAssocID="{A56978C0-6165-4366-A917-8B9AB12B7B91}" presName="compNode" presStyleCnt="0"/>
      <dgm:spPr/>
    </dgm:pt>
    <dgm:pt modelId="{4F229D9D-162C-4894-BB90-4B4A2586BA8F}" type="pres">
      <dgm:prSet presAssocID="{A56978C0-6165-4366-A917-8B9AB12B7B91}" presName="bgRect" presStyleLbl="bgShp" presStyleIdx="0" presStyleCnt="2"/>
      <dgm:spPr/>
    </dgm:pt>
    <dgm:pt modelId="{18787937-B763-406B-8416-E40D136B2609}" type="pres">
      <dgm:prSet presAssocID="{A56978C0-6165-4366-A917-8B9AB12B7B91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A2E39C28-B533-490C-8AFE-835DE236B8AF}" type="pres">
      <dgm:prSet presAssocID="{A56978C0-6165-4366-A917-8B9AB12B7B91}" presName="spaceRect" presStyleCnt="0"/>
      <dgm:spPr/>
    </dgm:pt>
    <dgm:pt modelId="{E1F1F834-D469-420B-9012-647AE5BC5549}" type="pres">
      <dgm:prSet presAssocID="{A56978C0-6165-4366-A917-8B9AB12B7B91}" presName="parTx" presStyleLbl="revTx" presStyleIdx="0" presStyleCnt="2">
        <dgm:presLayoutVars>
          <dgm:chMax val="0"/>
          <dgm:chPref val="0"/>
        </dgm:presLayoutVars>
      </dgm:prSet>
      <dgm:spPr/>
    </dgm:pt>
    <dgm:pt modelId="{ACA63E98-4D3A-41C1-BDA2-0F07F9C8C52C}" type="pres">
      <dgm:prSet presAssocID="{9480D049-960B-4D6E-AE10-64D60FA1C1EE}" presName="sibTrans" presStyleCnt="0"/>
      <dgm:spPr/>
    </dgm:pt>
    <dgm:pt modelId="{EE2442F2-2617-4291-95DF-A3C6DB2B43EB}" type="pres">
      <dgm:prSet presAssocID="{211607FB-1AFF-40CE-B27E-2B7CC8688798}" presName="compNode" presStyleCnt="0"/>
      <dgm:spPr/>
    </dgm:pt>
    <dgm:pt modelId="{B2E5C981-2A1C-4E2A-A83B-81CB0C4C4112}" type="pres">
      <dgm:prSet presAssocID="{211607FB-1AFF-40CE-B27E-2B7CC8688798}" presName="bgRect" presStyleLbl="bgShp" presStyleIdx="1" presStyleCnt="2"/>
      <dgm:spPr/>
    </dgm:pt>
    <dgm:pt modelId="{70F3FA6B-5D1F-4A6D-8CA0-F5B2F98E821D}" type="pres">
      <dgm:prSet presAssocID="{211607FB-1AFF-40CE-B27E-2B7CC8688798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A0BFCC67-D52D-4742-8A95-2126F7D53582}" type="pres">
      <dgm:prSet presAssocID="{211607FB-1AFF-40CE-B27E-2B7CC8688798}" presName="spaceRect" presStyleCnt="0"/>
      <dgm:spPr/>
    </dgm:pt>
    <dgm:pt modelId="{3766DCFB-7B7B-4491-86B2-21E3D6235755}" type="pres">
      <dgm:prSet presAssocID="{211607FB-1AFF-40CE-B27E-2B7CC8688798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721F9309-03E4-4A30-8D4F-628E5EDCE3BB}" srcId="{E15B453D-3428-46AF-A385-F3E06D99E894}" destId="{211607FB-1AFF-40CE-B27E-2B7CC8688798}" srcOrd="1" destOrd="0" parTransId="{5DEA829C-2CDF-48A9-803E-F0A63D5F4BE8}" sibTransId="{C32CE628-56B7-44E0-9D27-CE96192B27A7}"/>
    <dgm:cxn modelId="{F7ED3120-7D23-46A6-95F8-E6BDA682471C}" type="presOf" srcId="{A56978C0-6165-4366-A917-8B9AB12B7B91}" destId="{E1F1F834-D469-420B-9012-647AE5BC5549}" srcOrd="0" destOrd="0" presId="urn:microsoft.com/office/officeart/2018/2/layout/IconVerticalSolidList"/>
    <dgm:cxn modelId="{249DA63C-5721-4477-A08F-B07DDFD20598}" type="presOf" srcId="{E15B453D-3428-46AF-A385-F3E06D99E894}" destId="{83DBC27D-94C9-4941-90D4-E60AE7670450}" srcOrd="0" destOrd="0" presId="urn:microsoft.com/office/officeart/2018/2/layout/IconVerticalSolidList"/>
    <dgm:cxn modelId="{CB196359-9195-4BF3-97CD-06AC447685B5}" srcId="{E15B453D-3428-46AF-A385-F3E06D99E894}" destId="{A56978C0-6165-4366-A917-8B9AB12B7B91}" srcOrd="0" destOrd="0" parTransId="{C3CC4C4C-02D1-446C-A49C-540B4BD22841}" sibTransId="{9480D049-960B-4D6E-AE10-64D60FA1C1EE}"/>
    <dgm:cxn modelId="{8D9043CE-892D-47FC-8D0C-0CD4223E7BAB}" type="presOf" srcId="{211607FB-1AFF-40CE-B27E-2B7CC8688798}" destId="{3766DCFB-7B7B-4491-86B2-21E3D6235755}" srcOrd="0" destOrd="0" presId="urn:microsoft.com/office/officeart/2018/2/layout/IconVerticalSolidList"/>
    <dgm:cxn modelId="{D5A36F35-864A-4F25-A99D-4B2A8AAE0863}" type="presParOf" srcId="{83DBC27D-94C9-4941-90D4-E60AE7670450}" destId="{15DC71E0-4FF3-4BA6-94BF-E41311DA7D9C}" srcOrd="0" destOrd="0" presId="urn:microsoft.com/office/officeart/2018/2/layout/IconVerticalSolidList"/>
    <dgm:cxn modelId="{A4059635-320C-4676-AAA5-B8D20FB9B4BB}" type="presParOf" srcId="{15DC71E0-4FF3-4BA6-94BF-E41311DA7D9C}" destId="{4F229D9D-162C-4894-BB90-4B4A2586BA8F}" srcOrd="0" destOrd="0" presId="urn:microsoft.com/office/officeart/2018/2/layout/IconVerticalSolidList"/>
    <dgm:cxn modelId="{4B8FF3A2-3EA7-434D-9A27-BA3DCFE3C1E4}" type="presParOf" srcId="{15DC71E0-4FF3-4BA6-94BF-E41311DA7D9C}" destId="{18787937-B763-406B-8416-E40D136B2609}" srcOrd="1" destOrd="0" presId="urn:microsoft.com/office/officeart/2018/2/layout/IconVerticalSolidList"/>
    <dgm:cxn modelId="{7F5CB920-CAD9-4EF9-9A3B-13510C8F0E53}" type="presParOf" srcId="{15DC71E0-4FF3-4BA6-94BF-E41311DA7D9C}" destId="{A2E39C28-B533-490C-8AFE-835DE236B8AF}" srcOrd="2" destOrd="0" presId="urn:microsoft.com/office/officeart/2018/2/layout/IconVerticalSolidList"/>
    <dgm:cxn modelId="{B25153B7-8234-4D1E-8A90-31C79EBEFEF7}" type="presParOf" srcId="{15DC71E0-4FF3-4BA6-94BF-E41311DA7D9C}" destId="{E1F1F834-D469-420B-9012-647AE5BC5549}" srcOrd="3" destOrd="0" presId="urn:microsoft.com/office/officeart/2018/2/layout/IconVerticalSolidList"/>
    <dgm:cxn modelId="{AEDE974F-7D98-4637-B44F-3CB113F89BF0}" type="presParOf" srcId="{83DBC27D-94C9-4941-90D4-E60AE7670450}" destId="{ACA63E98-4D3A-41C1-BDA2-0F07F9C8C52C}" srcOrd="1" destOrd="0" presId="urn:microsoft.com/office/officeart/2018/2/layout/IconVerticalSolidList"/>
    <dgm:cxn modelId="{2C4AF6DF-DE73-45B2-A361-9985B7A90351}" type="presParOf" srcId="{83DBC27D-94C9-4941-90D4-E60AE7670450}" destId="{EE2442F2-2617-4291-95DF-A3C6DB2B43EB}" srcOrd="2" destOrd="0" presId="urn:microsoft.com/office/officeart/2018/2/layout/IconVerticalSolidList"/>
    <dgm:cxn modelId="{E1F70AA4-1EFE-4200-98F4-5F5C27A21EBD}" type="presParOf" srcId="{EE2442F2-2617-4291-95DF-A3C6DB2B43EB}" destId="{B2E5C981-2A1C-4E2A-A83B-81CB0C4C4112}" srcOrd="0" destOrd="0" presId="urn:microsoft.com/office/officeart/2018/2/layout/IconVerticalSolidList"/>
    <dgm:cxn modelId="{3587DEDE-B3E9-4A8A-8C8A-706C8A41E9C7}" type="presParOf" srcId="{EE2442F2-2617-4291-95DF-A3C6DB2B43EB}" destId="{70F3FA6B-5D1F-4A6D-8CA0-F5B2F98E821D}" srcOrd="1" destOrd="0" presId="urn:microsoft.com/office/officeart/2018/2/layout/IconVerticalSolidList"/>
    <dgm:cxn modelId="{D8B14640-FA3F-4478-88D5-A866279D415C}" type="presParOf" srcId="{EE2442F2-2617-4291-95DF-A3C6DB2B43EB}" destId="{A0BFCC67-D52D-4742-8A95-2126F7D53582}" srcOrd="2" destOrd="0" presId="urn:microsoft.com/office/officeart/2018/2/layout/IconVerticalSolidList"/>
    <dgm:cxn modelId="{81B091BD-071C-4C74-BA2F-5DA3AD0EB169}" type="presParOf" srcId="{EE2442F2-2617-4291-95DF-A3C6DB2B43EB}" destId="{3766DCFB-7B7B-4491-86B2-21E3D623575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229D9D-162C-4894-BB90-4B4A2586BA8F}">
      <dsp:nvSpPr>
        <dsp:cNvPr id="0" name=""/>
        <dsp:cNvSpPr/>
      </dsp:nvSpPr>
      <dsp:spPr>
        <a:xfrm>
          <a:off x="0" y="322898"/>
          <a:ext cx="10414740" cy="108266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787937-B763-406B-8416-E40D136B2609}">
      <dsp:nvSpPr>
        <dsp:cNvPr id="0" name=""/>
        <dsp:cNvSpPr/>
      </dsp:nvSpPr>
      <dsp:spPr>
        <a:xfrm>
          <a:off x="327505" y="566497"/>
          <a:ext cx="595463" cy="59546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F1F834-D469-420B-9012-647AE5BC5549}">
      <dsp:nvSpPr>
        <dsp:cNvPr id="0" name=""/>
        <dsp:cNvSpPr/>
      </dsp:nvSpPr>
      <dsp:spPr>
        <a:xfrm>
          <a:off x="1250473" y="322898"/>
          <a:ext cx="9164266" cy="10826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582" tIns="114582" rIns="114582" bIns="114582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RCW 28B.50.252. Districts offering vocational educational programs—Local advisory committees— Advice on current job needs.</a:t>
          </a:r>
        </a:p>
      </dsp:txBody>
      <dsp:txXfrm>
        <a:off x="1250473" y="322898"/>
        <a:ext cx="9164266" cy="1082661"/>
      </dsp:txXfrm>
    </dsp:sp>
    <dsp:sp modelId="{B2E5C981-2A1C-4E2A-A83B-81CB0C4C4112}">
      <dsp:nvSpPr>
        <dsp:cNvPr id="0" name=""/>
        <dsp:cNvSpPr/>
      </dsp:nvSpPr>
      <dsp:spPr>
        <a:xfrm>
          <a:off x="0" y="1633488"/>
          <a:ext cx="10414740" cy="108266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F3FA6B-5D1F-4A6D-8CA0-F5B2F98E821D}">
      <dsp:nvSpPr>
        <dsp:cNvPr id="0" name=""/>
        <dsp:cNvSpPr/>
      </dsp:nvSpPr>
      <dsp:spPr>
        <a:xfrm>
          <a:off x="327505" y="1877087"/>
          <a:ext cx="595463" cy="59546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66DCFB-7B7B-4491-86B2-21E3D6235755}">
      <dsp:nvSpPr>
        <dsp:cNvPr id="0" name=""/>
        <dsp:cNvSpPr/>
      </dsp:nvSpPr>
      <dsp:spPr>
        <a:xfrm>
          <a:off x="1250473" y="1633488"/>
          <a:ext cx="9164266" cy="10826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582" tIns="114582" rIns="114582" bIns="114582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Each college offering professional-technical education programs must establish local program advisory committees to provide advice on Industry alignment, program curriculum and training, equipment and technology, and employment of program completers. </a:t>
          </a:r>
        </a:p>
      </dsp:txBody>
      <dsp:txXfrm>
        <a:off x="1250473" y="1633488"/>
        <a:ext cx="9164266" cy="10826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F0CD8D-AAEA-D046-8FE1-2807511270F7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E3511-B167-1344-8798-82BC3D8ECC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152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Thank you To:</a:t>
            </a:r>
          </a:p>
          <a:p>
            <a:r>
              <a:rPr lang="en-US" dirty="0"/>
              <a:t>More info, the better. Broad outreach, more local outreach. Maintain the relationship and maintain he relationship Shout out to SCC staff, best practices for recruitment and retention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77AAA0-9291-9D4E-A9BF-31F06EEF898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45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E6643-E392-2C39-C2E4-3C96FAC93A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B185B3-0757-C42E-FC2F-60D7EF1BA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F96EF-B287-9887-4974-58E9B7B0F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E57503-DEE9-3E04-5D5F-6F97C576E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149352-BAE7-30E6-488E-42007DF6D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94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52E2E-C982-C3B1-C62D-2F212AD88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F97D06-CE48-33C0-D24B-99BF4243A7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154F7F-CB41-5E11-355F-41B5B7EEA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F5546-6F3B-D1FB-9047-CBEB22DAD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A00644-1879-B596-7874-6636EC8EC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032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207A8D-AA0C-2E6C-B2C4-A103B1BB54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15CFBE-1510-D8BE-0282-1D59C58DA0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47F5DB-E665-8FE1-325F-8E3E2B9BB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B4630C-0DA5-1C35-70E8-6B654A065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AF6B2B-C1EB-5625-05FE-C4A76E187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405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898E4-78C2-7EE7-A3EB-1C1196799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557E2-17F7-3ABE-41CB-6A92C87FB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BAAE6E-49EE-B8B7-99CB-9790F264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8D482E-D8CB-6BB2-DCB2-312238290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D0637-8C4D-AF6D-1FF9-1D8CB5673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10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52BCD-E3A2-7016-7BA7-88B437219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FC1589-21F6-B32F-565E-F7725C039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6389FE-2CC0-3900-A359-E8607EDEB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B9C5CD-8DA4-DA48-6171-C77AFBA5F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327651-CF49-8528-B7BC-29083B26E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925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B349B-4C72-21A0-BCCC-C6D81A74B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346EA-656E-BE59-2146-9136F82682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E35CF0-7F28-A674-5973-AE744633D9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549128-6282-FC12-27CC-8D0DA8E8F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E55869-1C5A-6A7D-95D3-5E9F36D49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5562B6-1228-AC3E-1AA8-23FDE8175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113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02581-AAD4-B03D-6702-C68279E8A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4FF52D-C83A-81F3-BFE9-986ACA9E20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A2F862-3A14-82E8-9389-A56BEE062D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8B6079-D07E-4A52-A1DE-11FFE83B6D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97665C-590F-F6BA-C863-19C8217C4B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340EA1-90A9-FD2D-E08D-B7B7558D4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224734-3A4F-BF34-03E5-A53115163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689141-6B27-D4AB-9E08-93B9B6C46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227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76760-2CDB-4458-1E7B-F77209072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C8AB00-AC3E-BBC8-76C2-E7569572E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C2A0FC-76B7-74B7-94EA-4B80F21C0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930E04-D27B-9F45-7E45-2ADB5D201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843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F2AF14-BB89-6665-D5A7-78E6AF810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3611A7-F056-3748-F4A7-DDF8B5CA5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DCA6B3-758E-79CF-8FC2-73D69E928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809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63D4A-3699-7140-9B0A-F1F955C17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22B92C-EABE-2960-3B5D-C598DFCAF4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F8074B-1920-00DA-5AD5-CB7B91CA54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8F95E6-6749-DA5A-8A37-DC552C767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79B9F7-BB44-CCFC-3E07-A123A14A8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CF55BD-41DC-0396-64AC-AC2FBA88B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803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CBF1A-4E03-37A7-86B3-A5C0E2683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3C99E6-5184-C373-6212-25CBEE49F8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B7BC9B-4555-40B1-8A8E-475AC0E52F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B841C1-CBF0-22FD-71C7-56D8F100F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074AF5-9905-EB5F-62E9-55F48AAC9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5A552B-E5DE-38C8-E4C3-F511DF98A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107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D1F34D-DEBB-CFD9-C726-80EFB4319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9351F1-238E-FF52-E36F-E9210F7E90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2B599F-28FE-0A68-51C1-ECFB6A29EF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386B1D-DD81-699C-7F80-75D4F4D63A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D15217-1BC1-21CB-D6CA-030D683372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296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gle/yJrvmze8d8j9r1d76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hyperlink" Target="mailto:schapman@wslc.or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ni.wa.gov/licensing-permits/apprenticeship/agenda-docs/R16-Apprenticeship-Prep-Policy-Draft-July-2023.pdf" TargetMode="External"/><Relationship Id="rId2" Type="http://schemas.openxmlformats.org/officeDocument/2006/relationships/hyperlink" Target="https://youtu.be/vUUUmXs5wrE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hyperlink" Target="https://lni.wa.gov/licensing-permits/apprenticeship/wsatc" TargetMode="External"/><Relationship Id="rId4" Type="http://schemas.openxmlformats.org/officeDocument/2006/relationships/hyperlink" Target="https://wsac.wa.gov/sites/default/files/Apprenticeships-Now-Trends-Investments-Opportunities-Nationally-and-WA.pdf?utm_medium=email&amp;utm_source=WSAC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radeempower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hyperlink" Target="https://wslc.org/" TargetMode="External"/><Relationship Id="rId7" Type="http://schemas.openxmlformats.org/officeDocument/2006/relationships/hyperlink" Target="https://bsky.app/profile/wslc.bsky.social/post/3m4yffavn222n" TargetMode="External"/><Relationship Id="rId2" Type="http://schemas.openxmlformats.org/officeDocument/2006/relationships/hyperlink" Target="mailto:kmunson@wslc.or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facebook.com/WAaflcio/" TargetMode="External"/><Relationship Id="rId5" Type="http://schemas.openxmlformats.org/officeDocument/2006/relationships/hyperlink" Target="https://www.linkedin.com/showcase/wslc-workforce-development/" TargetMode="External"/><Relationship Id="rId4" Type="http://schemas.openxmlformats.org/officeDocument/2006/relationships/hyperlink" Target="https://www.instagram.com/waaflcio/?hl=en" TargetMode="External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E91F5CA-B392-444C-88E3-BF5BAAEBD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FCA2118-59A2-4310-A4B2-F2CBA821E8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40492"/>
            <a:ext cx="12192000" cy="1924333"/>
          </a:xfrm>
          <a:custGeom>
            <a:avLst/>
            <a:gdLst>
              <a:gd name="connsiteX0" fmla="*/ 6189199 w 12192000"/>
              <a:gd name="connsiteY0" fmla="*/ 588 h 1924333"/>
              <a:gd name="connsiteX1" fmla="*/ 6207079 w 12192000"/>
              <a:gd name="connsiteY1" fmla="*/ 2850 h 1924333"/>
              <a:gd name="connsiteX2" fmla="*/ 6285610 w 12192000"/>
              <a:gd name="connsiteY2" fmla="*/ 18131 h 1924333"/>
              <a:gd name="connsiteX3" fmla="*/ 6378008 w 12192000"/>
              <a:gd name="connsiteY3" fmla="*/ 24625 h 1924333"/>
              <a:gd name="connsiteX4" fmla="*/ 6466340 w 12192000"/>
              <a:gd name="connsiteY4" fmla="*/ 21366 h 1924333"/>
              <a:gd name="connsiteX5" fmla="*/ 6553334 w 12192000"/>
              <a:gd name="connsiteY5" fmla="*/ 35307 h 1924333"/>
              <a:gd name="connsiteX6" fmla="*/ 6626068 w 12192000"/>
              <a:gd name="connsiteY6" fmla="*/ 58045 h 1924333"/>
              <a:gd name="connsiteX7" fmla="*/ 6692303 w 12192000"/>
              <a:gd name="connsiteY7" fmla="*/ 91487 h 1924333"/>
              <a:gd name="connsiteX8" fmla="*/ 6733670 w 12192000"/>
              <a:gd name="connsiteY8" fmla="*/ 118130 h 1924333"/>
              <a:gd name="connsiteX9" fmla="*/ 6798016 w 12192000"/>
              <a:gd name="connsiteY9" fmla="*/ 112271 h 1924333"/>
              <a:gd name="connsiteX10" fmla="*/ 6801081 w 12192000"/>
              <a:gd name="connsiteY10" fmla="*/ 114963 h 1924333"/>
              <a:gd name="connsiteX11" fmla="*/ 6819351 w 12192000"/>
              <a:gd name="connsiteY11" fmla="*/ 128825 h 1924333"/>
              <a:gd name="connsiteX12" fmla="*/ 6852732 w 12192000"/>
              <a:gd name="connsiteY12" fmla="*/ 123321 h 1924333"/>
              <a:gd name="connsiteX13" fmla="*/ 6865247 w 12192000"/>
              <a:gd name="connsiteY13" fmla="*/ 128836 h 1924333"/>
              <a:gd name="connsiteX14" fmla="*/ 6905517 w 12192000"/>
              <a:gd name="connsiteY14" fmla="*/ 129265 h 1924333"/>
              <a:gd name="connsiteX15" fmla="*/ 6950286 w 12192000"/>
              <a:gd name="connsiteY15" fmla="*/ 150104 h 1924333"/>
              <a:gd name="connsiteX16" fmla="*/ 7003442 w 12192000"/>
              <a:gd name="connsiteY16" fmla="*/ 136136 h 1924333"/>
              <a:gd name="connsiteX17" fmla="*/ 7160047 w 12192000"/>
              <a:gd name="connsiteY17" fmla="*/ 166721 h 1924333"/>
              <a:gd name="connsiteX18" fmla="*/ 7325604 w 12192000"/>
              <a:gd name="connsiteY18" fmla="*/ 215867 h 1924333"/>
              <a:gd name="connsiteX19" fmla="*/ 7540522 w 12192000"/>
              <a:gd name="connsiteY19" fmla="*/ 239374 h 1924333"/>
              <a:gd name="connsiteX20" fmla="*/ 7612071 w 12192000"/>
              <a:gd name="connsiteY20" fmla="*/ 229553 h 1924333"/>
              <a:gd name="connsiteX21" fmla="*/ 7651995 w 12192000"/>
              <a:gd name="connsiteY21" fmla="*/ 244567 h 1924333"/>
              <a:gd name="connsiteX22" fmla="*/ 7725761 w 12192000"/>
              <a:gd name="connsiteY22" fmla="*/ 258638 h 1924333"/>
              <a:gd name="connsiteX23" fmla="*/ 7823038 w 12192000"/>
              <a:gd name="connsiteY23" fmla="*/ 287078 h 1924333"/>
              <a:gd name="connsiteX24" fmla="*/ 7866405 w 12192000"/>
              <a:gd name="connsiteY24" fmla="*/ 287288 h 1924333"/>
              <a:gd name="connsiteX25" fmla="*/ 7875021 w 12192000"/>
              <a:gd name="connsiteY25" fmla="*/ 288224 h 1924333"/>
              <a:gd name="connsiteX26" fmla="*/ 7875146 w 12192000"/>
              <a:gd name="connsiteY26" fmla="*/ 288614 h 1924333"/>
              <a:gd name="connsiteX27" fmla="*/ 7907443 w 12192000"/>
              <a:gd name="connsiteY27" fmla="*/ 291752 h 1924333"/>
              <a:gd name="connsiteX28" fmla="*/ 7912892 w 12192000"/>
              <a:gd name="connsiteY28" fmla="*/ 294833 h 1924333"/>
              <a:gd name="connsiteX29" fmla="*/ 7946345 w 12192000"/>
              <a:gd name="connsiteY29" fmla="*/ 319359 h 1924333"/>
              <a:gd name="connsiteX30" fmla="*/ 8021238 w 12192000"/>
              <a:gd name="connsiteY30" fmla="*/ 315159 h 1924333"/>
              <a:gd name="connsiteX31" fmla="*/ 8094697 w 12192000"/>
              <a:gd name="connsiteY31" fmla="*/ 351819 h 1924333"/>
              <a:gd name="connsiteX32" fmla="*/ 8155208 w 12192000"/>
              <a:gd name="connsiteY32" fmla="*/ 371168 h 1924333"/>
              <a:gd name="connsiteX33" fmla="*/ 8248472 w 12192000"/>
              <a:gd name="connsiteY33" fmla="*/ 400489 h 1924333"/>
              <a:gd name="connsiteX34" fmla="*/ 8300068 w 12192000"/>
              <a:gd name="connsiteY34" fmla="*/ 405531 h 1924333"/>
              <a:gd name="connsiteX35" fmla="*/ 8356293 w 12192000"/>
              <a:gd name="connsiteY35" fmla="*/ 403328 h 1924333"/>
              <a:gd name="connsiteX36" fmla="*/ 8475838 w 12192000"/>
              <a:gd name="connsiteY36" fmla="*/ 435524 h 1924333"/>
              <a:gd name="connsiteX37" fmla="*/ 8575216 w 12192000"/>
              <a:gd name="connsiteY37" fmla="*/ 450198 h 1924333"/>
              <a:gd name="connsiteX38" fmla="*/ 8588650 w 12192000"/>
              <a:gd name="connsiteY38" fmla="*/ 447070 h 1924333"/>
              <a:gd name="connsiteX39" fmla="*/ 8612184 w 12192000"/>
              <a:gd name="connsiteY39" fmla="*/ 439577 h 1924333"/>
              <a:gd name="connsiteX40" fmla="*/ 8630713 w 12192000"/>
              <a:gd name="connsiteY40" fmla="*/ 433015 h 1924333"/>
              <a:gd name="connsiteX41" fmla="*/ 8704240 w 12192000"/>
              <a:gd name="connsiteY41" fmla="*/ 422865 h 1924333"/>
              <a:gd name="connsiteX42" fmla="*/ 8829513 w 12192000"/>
              <a:gd name="connsiteY42" fmla="*/ 429389 h 1924333"/>
              <a:gd name="connsiteX43" fmla="*/ 9083651 w 12192000"/>
              <a:gd name="connsiteY43" fmla="*/ 390744 h 1924333"/>
              <a:gd name="connsiteX44" fmla="*/ 9371402 w 12192000"/>
              <a:gd name="connsiteY44" fmla="*/ 371809 h 1924333"/>
              <a:gd name="connsiteX45" fmla="*/ 9429586 w 12192000"/>
              <a:gd name="connsiteY45" fmla="*/ 369213 h 1924333"/>
              <a:gd name="connsiteX46" fmla="*/ 9489757 w 12192000"/>
              <a:gd name="connsiteY46" fmla="*/ 377814 h 1924333"/>
              <a:gd name="connsiteX47" fmla="*/ 9516954 w 12192000"/>
              <a:gd name="connsiteY47" fmla="*/ 376991 h 1924333"/>
              <a:gd name="connsiteX48" fmla="*/ 9645588 w 12192000"/>
              <a:gd name="connsiteY48" fmla="*/ 363590 h 1924333"/>
              <a:gd name="connsiteX49" fmla="*/ 9722896 w 12192000"/>
              <a:gd name="connsiteY49" fmla="*/ 360983 h 1924333"/>
              <a:gd name="connsiteX50" fmla="*/ 9752803 w 12192000"/>
              <a:gd name="connsiteY50" fmla="*/ 368492 h 1924333"/>
              <a:gd name="connsiteX51" fmla="*/ 9890305 w 12192000"/>
              <a:gd name="connsiteY51" fmla="*/ 380736 h 1924333"/>
              <a:gd name="connsiteX52" fmla="*/ 9939767 w 12192000"/>
              <a:gd name="connsiteY52" fmla="*/ 377776 h 1924333"/>
              <a:gd name="connsiteX53" fmla="*/ 9944355 w 12192000"/>
              <a:gd name="connsiteY53" fmla="*/ 377352 h 1924333"/>
              <a:gd name="connsiteX54" fmla="*/ 9953719 w 12192000"/>
              <a:gd name="connsiteY54" fmla="*/ 375642 h 1924333"/>
              <a:gd name="connsiteX55" fmla="*/ 9955809 w 12192000"/>
              <a:gd name="connsiteY55" fmla="*/ 376294 h 1924333"/>
              <a:gd name="connsiteX56" fmla="*/ 10032710 w 12192000"/>
              <a:gd name="connsiteY56" fmla="*/ 394940 h 1924333"/>
              <a:gd name="connsiteX57" fmla="*/ 10049925 w 12192000"/>
              <a:gd name="connsiteY57" fmla="*/ 404971 h 1924333"/>
              <a:gd name="connsiteX58" fmla="*/ 10112671 w 12192000"/>
              <a:gd name="connsiteY58" fmla="*/ 414549 h 1924333"/>
              <a:gd name="connsiteX59" fmla="*/ 10170853 w 12192000"/>
              <a:gd name="connsiteY59" fmla="*/ 435168 h 1924333"/>
              <a:gd name="connsiteX60" fmla="*/ 10290184 w 12192000"/>
              <a:gd name="connsiteY60" fmla="*/ 448123 h 1924333"/>
              <a:gd name="connsiteX61" fmla="*/ 10320158 w 12192000"/>
              <a:gd name="connsiteY61" fmla="*/ 458352 h 1924333"/>
              <a:gd name="connsiteX62" fmla="*/ 10321815 w 12192000"/>
              <a:gd name="connsiteY62" fmla="*/ 463087 h 1924333"/>
              <a:gd name="connsiteX63" fmla="*/ 10373742 w 12192000"/>
              <a:gd name="connsiteY63" fmla="*/ 464538 h 1924333"/>
              <a:gd name="connsiteX64" fmla="*/ 10428532 w 12192000"/>
              <a:gd name="connsiteY64" fmla="*/ 492504 h 1924333"/>
              <a:gd name="connsiteX65" fmla="*/ 10466490 w 12192000"/>
              <a:gd name="connsiteY65" fmla="*/ 517759 h 1924333"/>
              <a:gd name="connsiteX66" fmla="*/ 10466675 w 12192000"/>
              <a:gd name="connsiteY66" fmla="*/ 522076 h 1924333"/>
              <a:gd name="connsiteX67" fmla="*/ 10470309 w 12192000"/>
              <a:gd name="connsiteY67" fmla="*/ 522792 h 1924333"/>
              <a:gd name="connsiteX68" fmla="*/ 10474138 w 12192000"/>
              <a:gd name="connsiteY68" fmla="*/ 519761 h 1924333"/>
              <a:gd name="connsiteX69" fmla="*/ 10501100 w 12192000"/>
              <a:gd name="connsiteY69" fmla="*/ 528263 h 1924333"/>
              <a:gd name="connsiteX70" fmla="*/ 10502395 w 12192000"/>
              <a:gd name="connsiteY70" fmla="*/ 536393 h 1924333"/>
              <a:gd name="connsiteX71" fmla="*/ 10689496 w 12192000"/>
              <a:gd name="connsiteY71" fmla="*/ 560233 h 1924333"/>
              <a:gd name="connsiteX72" fmla="*/ 10788736 w 12192000"/>
              <a:gd name="connsiteY72" fmla="*/ 613188 h 1924333"/>
              <a:gd name="connsiteX73" fmla="*/ 10819747 w 12192000"/>
              <a:gd name="connsiteY73" fmla="*/ 621351 h 1924333"/>
              <a:gd name="connsiteX74" fmla="*/ 10864632 w 12192000"/>
              <a:gd name="connsiteY74" fmla="*/ 644858 h 1924333"/>
              <a:gd name="connsiteX75" fmla="*/ 10929407 w 12192000"/>
              <a:gd name="connsiteY75" fmla="*/ 652945 h 1924333"/>
              <a:gd name="connsiteX76" fmla="*/ 10979412 w 12192000"/>
              <a:gd name="connsiteY76" fmla="*/ 654217 h 1924333"/>
              <a:gd name="connsiteX77" fmla="*/ 11006959 w 12192000"/>
              <a:gd name="connsiteY77" fmla="*/ 657017 h 1924333"/>
              <a:gd name="connsiteX78" fmla="*/ 11077038 w 12192000"/>
              <a:gd name="connsiteY78" fmla="*/ 668487 h 1924333"/>
              <a:gd name="connsiteX79" fmla="*/ 11157850 w 12192000"/>
              <a:gd name="connsiteY79" fmla="*/ 693164 h 1924333"/>
              <a:gd name="connsiteX80" fmla="*/ 11175276 w 12192000"/>
              <a:gd name="connsiteY80" fmla="*/ 697243 h 1924333"/>
              <a:gd name="connsiteX81" fmla="*/ 11191131 w 12192000"/>
              <a:gd name="connsiteY81" fmla="*/ 696085 h 1924333"/>
              <a:gd name="connsiteX82" fmla="*/ 11195573 w 12192000"/>
              <a:gd name="connsiteY82" fmla="*/ 691751 h 1924333"/>
              <a:gd name="connsiteX83" fmla="*/ 11205299 w 12192000"/>
              <a:gd name="connsiteY83" fmla="*/ 693247 h 1924333"/>
              <a:gd name="connsiteX84" fmla="*/ 11223770 w 12192000"/>
              <a:gd name="connsiteY84" fmla="*/ 690335 h 1924333"/>
              <a:gd name="connsiteX85" fmla="*/ 11292119 w 12192000"/>
              <a:gd name="connsiteY85" fmla="*/ 713311 h 1924333"/>
              <a:gd name="connsiteX86" fmla="*/ 11435379 w 12192000"/>
              <a:gd name="connsiteY86" fmla="*/ 758519 h 1924333"/>
              <a:gd name="connsiteX87" fmla="*/ 11604406 w 12192000"/>
              <a:gd name="connsiteY87" fmla="*/ 810476 h 1924333"/>
              <a:gd name="connsiteX88" fmla="*/ 11652155 w 12192000"/>
              <a:gd name="connsiteY88" fmla="*/ 825109 h 1924333"/>
              <a:gd name="connsiteX89" fmla="*/ 11654192 w 12192000"/>
              <a:gd name="connsiteY89" fmla="*/ 827301 h 1924333"/>
              <a:gd name="connsiteX90" fmla="*/ 11676599 w 12192000"/>
              <a:gd name="connsiteY90" fmla="*/ 846628 h 1924333"/>
              <a:gd name="connsiteX91" fmla="*/ 11775168 w 12192000"/>
              <a:gd name="connsiteY91" fmla="*/ 890664 h 1924333"/>
              <a:gd name="connsiteX92" fmla="*/ 11826341 w 12192000"/>
              <a:gd name="connsiteY92" fmla="*/ 877558 h 1924333"/>
              <a:gd name="connsiteX93" fmla="*/ 11879068 w 12192000"/>
              <a:gd name="connsiteY93" fmla="*/ 874038 h 1924333"/>
              <a:gd name="connsiteX94" fmla="*/ 11889563 w 12192000"/>
              <a:gd name="connsiteY94" fmla="*/ 878619 h 1924333"/>
              <a:gd name="connsiteX95" fmla="*/ 12016613 w 12192000"/>
              <a:gd name="connsiteY95" fmla="*/ 886111 h 1924333"/>
              <a:gd name="connsiteX96" fmla="*/ 12108292 w 12192000"/>
              <a:gd name="connsiteY96" fmla="*/ 868500 h 1924333"/>
              <a:gd name="connsiteX97" fmla="*/ 12182910 w 12192000"/>
              <a:gd name="connsiteY97" fmla="*/ 882003 h 1924333"/>
              <a:gd name="connsiteX98" fmla="*/ 12192000 w 12192000"/>
              <a:gd name="connsiteY98" fmla="*/ 884778 h 1924333"/>
              <a:gd name="connsiteX99" fmla="*/ 12192000 w 12192000"/>
              <a:gd name="connsiteY99" fmla="*/ 1610315 h 1924333"/>
              <a:gd name="connsiteX100" fmla="*/ 12191998 w 12192000"/>
              <a:gd name="connsiteY100" fmla="*/ 1610315 h 1924333"/>
              <a:gd name="connsiteX101" fmla="*/ 12191998 w 12192000"/>
              <a:gd name="connsiteY101" fmla="*/ 1924333 h 1924333"/>
              <a:gd name="connsiteX102" fmla="*/ 0 w 12192000"/>
              <a:gd name="connsiteY102" fmla="*/ 1924333 h 1924333"/>
              <a:gd name="connsiteX103" fmla="*/ 0 w 12192000"/>
              <a:gd name="connsiteY103" fmla="*/ 505159 h 1924333"/>
              <a:gd name="connsiteX104" fmla="*/ 5722 w 12192000"/>
              <a:gd name="connsiteY104" fmla="*/ 508889 h 1924333"/>
              <a:gd name="connsiteX105" fmla="*/ 38476 w 12192000"/>
              <a:gd name="connsiteY105" fmla="*/ 524137 h 1924333"/>
              <a:gd name="connsiteX106" fmla="*/ 192883 w 12192000"/>
              <a:gd name="connsiteY106" fmla="*/ 545272 h 1924333"/>
              <a:gd name="connsiteX107" fmla="*/ 343710 w 12192000"/>
              <a:gd name="connsiteY107" fmla="*/ 565029 h 1924333"/>
              <a:gd name="connsiteX108" fmla="*/ 471066 w 12192000"/>
              <a:gd name="connsiteY108" fmla="*/ 549837 h 1924333"/>
              <a:gd name="connsiteX109" fmla="*/ 617333 w 12192000"/>
              <a:gd name="connsiteY109" fmla="*/ 526428 h 1924333"/>
              <a:gd name="connsiteX110" fmla="*/ 725203 w 12192000"/>
              <a:gd name="connsiteY110" fmla="*/ 523793 h 1924333"/>
              <a:gd name="connsiteX111" fmla="*/ 788494 w 12192000"/>
              <a:gd name="connsiteY111" fmla="*/ 505799 h 1924333"/>
              <a:gd name="connsiteX112" fmla="*/ 885977 w 12192000"/>
              <a:gd name="connsiteY112" fmla="*/ 526585 h 1924333"/>
              <a:gd name="connsiteX113" fmla="*/ 932142 w 12192000"/>
              <a:gd name="connsiteY113" fmla="*/ 528005 h 1924333"/>
              <a:gd name="connsiteX114" fmla="*/ 1090404 w 12192000"/>
              <a:gd name="connsiteY114" fmla="*/ 498299 h 1924333"/>
              <a:gd name="connsiteX115" fmla="*/ 1188628 w 12192000"/>
              <a:gd name="connsiteY115" fmla="*/ 483151 h 1924333"/>
              <a:gd name="connsiteX116" fmla="*/ 1316247 w 12192000"/>
              <a:gd name="connsiteY116" fmla="*/ 425979 h 1924333"/>
              <a:gd name="connsiteX117" fmla="*/ 1357712 w 12192000"/>
              <a:gd name="connsiteY117" fmla="*/ 416549 h 1924333"/>
              <a:gd name="connsiteX118" fmla="*/ 1425921 w 12192000"/>
              <a:gd name="connsiteY118" fmla="*/ 413953 h 1924333"/>
              <a:gd name="connsiteX119" fmla="*/ 1503817 w 12192000"/>
              <a:gd name="connsiteY119" fmla="*/ 380457 h 1924333"/>
              <a:gd name="connsiteX120" fmla="*/ 1639196 w 12192000"/>
              <a:gd name="connsiteY120" fmla="*/ 372785 h 1924333"/>
              <a:gd name="connsiteX121" fmla="*/ 1705606 w 12192000"/>
              <a:gd name="connsiteY121" fmla="*/ 359023 h 1924333"/>
              <a:gd name="connsiteX122" fmla="*/ 1813011 w 12192000"/>
              <a:gd name="connsiteY122" fmla="*/ 331023 h 1924333"/>
              <a:gd name="connsiteX123" fmla="*/ 1831380 w 12192000"/>
              <a:gd name="connsiteY123" fmla="*/ 341307 h 1924333"/>
              <a:gd name="connsiteX124" fmla="*/ 1858612 w 12192000"/>
              <a:gd name="connsiteY124" fmla="*/ 326777 h 1924333"/>
              <a:gd name="connsiteX125" fmla="*/ 1880661 w 12192000"/>
              <a:gd name="connsiteY125" fmla="*/ 335987 h 1924333"/>
              <a:gd name="connsiteX126" fmla="*/ 1941495 w 12192000"/>
              <a:gd name="connsiteY126" fmla="*/ 310792 h 1924333"/>
              <a:gd name="connsiteX127" fmla="*/ 1995402 w 12192000"/>
              <a:gd name="connsiteY127" fmla="*/ 305480 h 1924333"/>
              <a:gd name="connsiteX128" fmla="*/ 2223864 w 12192000"/>
              <a:gd name="connsiteY128" fmla="*/ 266118 h 1924333"/>
              <a:gd name="connsiteX129" fmla="*/ 2418043 w 12192000"/>
              <a:gd name="connsiteY129" fmla="*/ 215314 h 1924333"/>
              <a:gd name="connsiteX130" fmla="*/ 2558461 w 12192000"/>
              <a:gd name="connsiteY130" fmla="*/ 168193 h 1924333"/>
              <a:gd name="connsiteX131" fmla="*/ 2595535 w 12192000"/>
              <a:gd name="connsiteY131" fmla="*/ 158548 h 1924333"/>
              <a:gd name="connsiteX132" fmla="*/ 2626942 w 12192000"/>
              <a:gd name="connsiteY132" fmla="*/ 130400 h 1924333"/>
              <a:gd name="connsiteX133" fmla="*/ 2632225 w 12192000"/>
              <a:gd name="connsiteY133" fmla="*/ 130446 h 1924333"/>
              <a:gd name="connsiteX134" fmla="*/ 2696856 w 12192000"/>
              <a:gd name="connsiteY134" fmla="*/ 128498 h 1924333"/>
              <a:gd name="connsiteX135" fmla="*/ 2759767 w 12192000"/>
              <a:gd name="connsiteY135" fmla="*/ 127784 h 1924333"/>
              <a:gd name="connsiteX136" fmla="*/ 2792685 w 12192000"/>
              <a:gd name="connsiteY136" fmla="*/ 115710 h 1924333"/>
              <a:gd name="connsiteX137" fmla="*/ 2799767 w 12192000"/>
              <a:gd name="connsiteY137" fmla="*/ 113754 h 1924333"/>
              <a:gd name="connsiteX138" fmla="*/ 2829799 w 12192000"/>
              <a:gd name="connsiteY138" fmla="*/ 120042 h 1924333"/>
              <a:gd name="connsiteX139" fmla="*/ 2890704 w 12192000"/>
              <a:gd name="connsiteY139" fmla="*/ 121493 h 1924333"/>
              <a:gd name="connsiteX140" fmla="*/ 3042646 w 12192000"/>
              <a:gd name="connsiteY140" fmla="*/ 112273 h 1924333"/>
              <a:gd name="connsiteX141" fmla="*/ 3146630 w 12192000"/>
              <a:gd name="connsiteY141" fmla="*/ 100898 h 1924333"/>
              <a:gd name="connsiteX142" fmla="*/ 3233163 w 12192000"/>
              <a:gd name="connsiteY142" fmla="*/ 120200 h 1924333"/>
              <a:gd name="connsiteX143" fmla="*/ 3372699 w 12192000"/>
              <a:gd name="connsiteY143" fmla="*/ 129394 h 1924333"/>
              <a:gd name="connsiteX144" fmla="*/ 3394352 w 12192000"/>
              <a:gd name="connsiteY144" fmla="*/ 131671 h 1924333"/>
              <a:gd name="connsiteX145" fmla="*/ 3448218 w 12192000"/>
              <a:gd name="connsiteY145" fmla="*/ 118229 h 1924333"/>
              <a:gd name="connsiteX146" fmla="*/ 3505047 w 12192000"/>
              <a:gd name="connsiteY146" fmla="*/ 115412 h 1924333"/>
              <a:gd name="connsiteX147" fmla="*/ 3521767 w 12192000"/>
              <a:gd name="connsiteY147" fmla="*/ 111071 h 1924333"/>
              <a:gd name="connsiteX148" fmla="*/ 3585137 w 12192000"/>
              <a:gd name="connsiteY148" fmla="*/ 114371 h 1924333"/>
              <a:gd name="connsiteX149" fmla="*/ 3690293 w 12192000"/>
              <a:gd name="connsiteY149" fmla="*/ 98301 h 1924333"/>
              <a:gd name="connsiteX150" fmla="*/ 3867818 w 12192000"/>
              <a:gd name="connsiteY150" fmla="*/ 88985 h 1924333"/>
              <a:gd name="connsiteX151" fmla="*/ 4091337 w 12192000"/>
              <a:gd name="connsiteY151" fmla="*/ 70813 h 1924333"/>
              <a:gd name="connsiteX152" fmla="*/ 4246332 w 12192000"/>
              <a:gd name="connsiteY152" fmla="*/ 41697 h 1924333"/>
              <a:gd name="connsiteX153" fmla="*/ 4266975 w 12192000"/>
              <a:gd name="connsiteY153" fmla="*/ 46592 h 1924333"/>
              <a:gd name="connsiteX154" fmla="*/ 4270566 w 12192000"/>
              <a:gd name="connsiteY154" fmla="*/ 47620 h 1924333"/>
              <a:gd name="connsiteX155" fmla="*/ 4288964 w 12192000"/>
              <a:gd name="connsiteY155" fmla="*/ 52766 h 1924333"/>
              <a:gd name="connsiteX156" fmla="*/ 4365137 w 12192000"/>
              <a:gd name="connsiteY156" fmla="*/ 51783 h 1924333"/>
              <a:gd name="connsiteX157" fmla="*/ 4430546 w 12192000"/>
              <a:gd name="connsiteY157" fmla="*/ 44555 h 1924333"/>
              <a:gd name="connsiteX158" fmla="*/ 4444136 w 12192000"/>
              <a:gd name="connsiteY158" fmla="*/ 39567 h 1924333"/>
              <a:gd name="connsiteX159" fmla="*/ 4534039 w 12192000"/>
              <a:gd name="connsiteY159" fmla="*/ 31604 h 1924333"/>
              <a:gd name="connsiteX160" fmla="*/ 4560448 w 12192000"/>
              <a:gd name="connsiteY160" fmla="*/ 25231 h 1924333"/>
              <a:gd name="connsiteX161" fmla="*/ 4568006 w 12192000"/>
              <a:gd name="connsiteY161" fmla="*/ 25970 h 1924333"/>
              <a:gd name="connsiteX162" fmla="*/ 4595497 w 12192000"/>
              <a:gd name="connsiteY162" fmla="*/ 22958 h 1924333"/>
              <a:gd name="connsiteX163" fmla="*/ 4608623 w 12192000"/>
              <a:gd name="connsiteY163" fmla="*/ 18108 h 1924333"/>
              <a:gd name="connsiteX164" fmla="*/ 4623942 w 12192000"/>
              <a:gd name="connsiteY164" fmla="*/ 22251 h 1924333"/>
              <a:gd name="connsiteX165" fmla="*/ 4664336 w 12192000"/>
              <a:gd name="connsiteY165" fmla="*/ 23306 h 1924333"/>
              <a:gd name="connsiteX166" fmla="*/ 4677385 w 12192000"/>
              <a:gd name="connsiteY166" fmla="*/ 18246 h 1924333"/>
              <a:gd name="connsiteX167" fmla="*/ 4698143 w 12192000"/>
              <a:gd name="connsiteY167" fmla="*/ 18036 h 1924333"/>
              <a:gd name="connsiteX168" fmla="*/ 4750609 w 12192000"/>
              <a:gd name="connsiteY168" fmla="*/ 23611 h 1924333"/>
              <a:gd name="connsiteX169" fmla="*/ 4784658 w 12192000"/>
              <a:gd name="connsiteY169" fmla="*/ 25057 h 1924333"/>
              <a:gd name="connsiteX170" fmla="*/ 4847558 w 12192000"/>
              <a:gd name="connsiteY170" fmla="*/ 38726 h 1924333"/>
              <a:gd name="connsiteX171" fmla="*/ 4909134 w 12192000"/>
              <a:gd name="connsiteY171" fmla="*/ 50659 h 1924333"/>
              <a:gd name="connsiteX172" fmla="*/ 5099219 w 12192000"/>
              <a:gd name="connsiteY172" fmla="*/ 55050 h 1924333"/>
              <a:gd name="connsiteX173" fmla="*/ 5184992 w 12192000"/>
              <a:gd name="connsiteY173" fmla="*/ 67596 h 1924333"/>
              <a:gd name="connsiteX174" fmla="*/ 5229637 w 12192000"/>
              <a:gd name="connsiteY174" fmla="*/ 67789 h 1924333"/>
              <a:gd name="connsiteX175" fmla="*/ 5389346 w 12192000"/>
              <a:gd name="connsiteY175" fmla="*/ 80211 h 1924333"/>
              <a:gd name="connsiteX176" fmla="*/ 5494414 w 12192000"/>
              <a:gd name="connsiteY176" fmla="*/ 75926 h 1924333"/>
              <a:gd name="connsiteX177" fmla="*/ 5528443 w 12192000"/>
              <a:gd name="connsiteY177" fmla="*/ 77206 h 1924333"/>
              <a:gd name="connsiteX178" fmla="*/ 5684939 w 12192000"/>
              <a:gd name="connsiteY178" fmla="*/ 50269 h 1924333"/>
              <a:gd name="connsiteX179" fmla="*/ 5765146 w 12192000"/>
              <a:gd name="connsiteY179" fmla="*/ 50414 h 1924333"/>
              <a:gd name="connsiteX180" fmla="*/ 5848655 w 12192000"/>
              <a:gd name="connsiteY180" fmla="*/ 35257 h 1924333"/>
              <a:gd name="connsiteX181" fmla="*/ 5930656 w 12192000"/>
              <a:gd name="connsiteY181" fmla="*/ 30131 h 1924333"/>
              <a:gd name="connsiteX182" fmla="*/ 6124150 w 12192000"/>
              <a:gd name="connsiteY182" fmla="*/ 31679 h 1924333"/>
              <a:gd name="connsiteX183" fmla="*/ 6189199 w 12192000"/>
              <a:gd name="connsiteY183" fmla="*/ 588 h 1924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</a:cxnLst>
            <a:rect l="l" t="t" r="r" b="b"/>
            <a:pathLst>
              <a:path w="12192000" h="1924333">
                <a:moveTo>
                  <a:pt x="6189199" y="588"/>
                </a:moveTo>
                <a:cubicBezTo>
                  <a:pt x="6196356" y="-574"/>
                  <a:pt x="6202609" y="-108"/>
                  <a:pt x="6207079" y="2850"/>
                </a:cubicBezTo>
                <a:cubicBezTo>
                  <a:pt x="6222026" y="2749"/>
                  <a:pt x="6273489" y="3767"/>
                  <a:pt x="6285610" y="18131"/>
                </a:cubicBezTo>
                <a:cubicBezTo>
                  <a:pt x="6307255" y="18685"/>
                  <a:pt x="6357141" y="23793"/>
                  <a:pt x="6378008" y="24625"/>
                </a:cubicBezTo>
                <a:cubicBezTo>
                  <a:pt x="6409946" y="30645"/>
                  <a:pt x="6438307" y="10375"/>
                  <a:pt x="6466340" y="21366"/>
                </a:cubicBezTo>
                <a:cubicBezTo>
                  <a:pt x="6488276" y="31229"/>
                  <a:pt x="6529854" y="28110"/>
                  <a:pt x="6553334" y="35307"/>
                </a:cubicBezTo>
                <a:cubicBezTo>
                  <a:pt x="6561737" y="48059"/>
                  <a:pt x="6609188" y="62087"/>
                  <a:pt x="6626068" y="58045"/>
                </a:cubicBezTo>
                <a:cubicBezTo>
                  <a:pt x="6660952" y="66570"/>
                  <a:pt x="6666277" y="84716"/>
                  <a:pt x="6692303" y="91487"/>
                </a:cubicBezTo>
                <a:lnTo>
                  <a:pt x="6733670" y="118130"/>
                </a:lnTo>
                <a:lnTo>
                  <a:pt x="6798016" y="112271"/>
                </a:lnTo>
                <a:lnTo>
                  <a:pt x="6801081" y="114963"/>
                </a:lnTo>
                <a:cubicBezTo>
                  <a:pt x="6806919" y="120140"/>
                  <a:pt x="6812832" y="125016"/>
                  <a:pt x="6819351" y="128825"/>
                </a:cubicBezTo>
                <a:cubicBezTo>
                  <a:pt x="6825742" y="109997"/>
                  <a:pt x="6840132" y="116541"/>
                  <a:pt x="6852732" y="123321"/>
                </a:cubicBezTo>
                <a:lnTo>
                  <a:pt x="6865247" y="128836"/>
                </a:lnTo>
                <a:lnTo>
                  <a:pt x="6905517" y="129265"/>
                </a:lnTo>
                <a:cubicBezTo>
                  <a:pt x="6934052" y="140042"/>
                  <a:pt x="6939773" y="141556"/>
                  <a:pt x="6950286" y="150104"/>
                </a:cubicBezTo>
                <a:lnTo>
                  <a:pt x="7003442" y="136136"/>
                </a:lnTo>
                <a:lnTo>
                  <a:pt x="7160047" y="166721"/>
                </a:lnTo>
                <a:cubicBezTo>
                  <a:pt x="7207281" y="179911"/>
                  <a:pt x="7280644" y="210197"/>
                  <a:pt x="7325604" y="215867"/>
                </a:cubicBezTo>
                <a:cubicBezTo>
                  <a:pt x="7460113" y="233904"/>
                  <a:pt x="7393081" y="242880"/>
                  <a:pt x="7540522" y="239374"/>
                </a:cubicBezTo>
                <a:cubicBezTo>
                  <a:pt x="7545714" y="234872"/>
                  <a:pt x="7605972" y="231727"/>
                  <a:pt x="7612071" y="229553"/>
                </a:cubicBezTo>
                <a:lnTo>
                  <a:pt x="7651995" y="244567"/>
                </a:lnTo>
                <a:lnTo>
                  <a:pt x="7725761" y="258638"/>
                </a:lnTo>
                <a:lnTo>
                  <a:pt x="7823038" y="287078"/>
                </a:lnTo>
                <a:cubicBezTo>
                  <a:pt x="7837080" y="286482"/>
                  <a:pt x="7851647" y="286498"/>
                  <a:pt x="7866405" y="287288"/>
                </a:cubicBezTo>
                <a:lnTo>
                  <a:pt x="7875021" y="288224"/>
                </a:lnTo>
                <a:cubicBezTo>
                  <a:pt x="7875062" y="288354"/>
                  <a:pt x="7875105" y="288483"/>
                  <a:pt x="7875146" y="288614"/>
                </a:cubicBezTo>
                <a:cubicBezTo>
                  <a:pt x="7880550" y="289202"/>
                  <a:pt x="7901153" y="290716"/>
                  <a:pt x="7907443" y="291752"/>
                </a:cubicBezTo>
                <a:lnTo>
                  <a:pt x="7912892" y="294833"/>
                </a:lnTo>
                <a:lnTo>
                  <a:pt x="7946345" y="319359"/>
                </a:lnTo>
                <a:cubicBezTo>
                  <a:pt x="7958657" y="312776"/>
                  <a:pt x="7996513" y="309749"/>
                  <a:pt x="8021238" y="315159"/>
                </a:cubicBezTo>
                <a:cubicBezTo>
                  <a:pt x="8045964" y="320570"/>
                  <a:pt x="8058169" y="340462"/>
                  <a:pt x="8094697" y="351819"/>
                </a:cubicBezTo>
                <a:cubicBezTo>
                  <a:pt x="8129587" y="361154"/>
                  <a:pt x="8116181" y="360544"/>
                  <a:pt x="8155208" y="371168"/>
                </a:cubicBezTo>
                <a:cubicBezTo>
                  <a:pt x="8196217" y="383300"/>
                  <a:pt x="8205468" y="391801"/>
                  <a:pt x="8248472" y="400489"/>
                </a:cubicBezTo>
                <a:cubicBezTo>
                  <a:pt x="8283932" y="419791"/>
                  <a:pt x="8278617" y="392031"/>
                  <a:pt x="8300068" y="405531"/>
                </a:cubicBezTo>
                <a:lnTo>
                  <a:pt x="8356293" y="403328"/>
                </a:lnTo>
                <a:cubicBezTo>
                  <a:pt x="8377247" y="404463"/>
                  <a:pt x="8438442" y="433194"/>
                  <a:pt x="8475838" y="435524"/>
                </a:cubicBezTo>
                <a:cubicBezTo>
                  <a:pt x="8510241" y="438037"/>
                  <a:pt x="8545511" y="449840"/>
                  <a:pt x="8575216" y="450198"/>
                </a:cubicBezTo>
                <a:lnTo>
                  <a:pt x="8588650" y="447070"/>
                </a:lnTo>
                <a:lnTo>
                  <a:pt x="8612184" y="439577"/>
                </a:lnTo>
                <a:lnTo>
                  <a:pt x="8630713" y="433015"/>
                </a:lnTo>
                <a:cubicBezTo>
                  <a:pt x="8635870" y="429519"/>
                  <a:pt x="8700685" y="428411"/>
                  <a:pt x="8704240" y="422865"/>
                </a:cubicBezTo>
                <a:cubicBezTo>
                  <a:pt x="8761777" y="429549"/>
                  <a:pt x="8768302" y="427178"/>
                  <a:pt x="8829513" y="429389"/>
                </a:cubicBezTo>
                <a:cubicBezTo>
                  <a:pt x="8922895" y="444672"/>
                  <a:pt x="8924579" y="401507"/>
                  <a:pt x="9083651" y="390744"/>
                </a:cubicBezTo>
                <a:cubicBezTo>
                  <a:pt x="9138403" y="388032"/>
                  <a:pt x="9315003" y="378647"/>
                  <a:pt x="9371402" y="371809"/>
                </a:cubicBezTo>
                <a:cubicBezTo>
                  <a:pt x="9358632" y="337502"/>
                  <a:pt x="9402842" y="379364"/>
                  <a:pt x="9429586" y="369213"/>
                </a:cubicBezTo>
                <a:cubicBezTo>
                  <a:pt x="9449312" y="370213"/>
                  <a:pt x="9473938" y="373270"/>
                  <a:pt x="9489757" y="377814"/>
                </a:cubicBezTo>
                <a:cubicBezTo>
                  <a:pt x="9498164" y="379256"/>
                  <a:pt x="9507139" y="379272"/>
                  <a:pt x="9516954" y="376991"/>
                </a:cubicBezTo>
                <a:cubicBezTo>
                  <a:pt x="9548430" y="354766"/>
                  <a:pt x="9591874" y="370315"/>
                  <a:pt x="9645588" y="363590"/>
                </a:cubicBezTo>
                <a:cubicBezTo>
                  <a:pt x="9660487" y="368814"/>
                  <a:pt x="9710817" y="350550"/>
                  <a:pt x="9722896" y="360983"/>
                </a:cubicBezTo>
                <a:cubicBezTo>
                  <a:pt x="9733918" y="362239"/>
                  <a:pt x="9745201" y="356679"/>
                  <a:pt x="9752803" y="368492"/>
                </a:cubicBezTo>
                <a:cubicBezTo>
                  <a:pt x="9793268" y="374490"/>
                  <a:pt x="9843313" y="380978"/>
                  <a:pt x="9890305" y="380736"/>
                </a:cubicBezTo>
                <a:cubicBezTo>
                  <a:pt x="9912701" y="380083"/>
                  <a:pt x="9926523" y="379037"/>
                  <a:pt x="9939767" y="377776"/>
                </a:cubicBezTo>
                <a:lnTo>
                  <a:pt x="9944355" y="377352"/>
                </a:lnTo>
                <a:lnTo>
                  <a:pt x="9953719" y="375642"/>
                </a:lnTo>
                <a:lnTo>
                  <a:pt x="9955809" y="376294"/>
                </a:lnTo>
                <a:lnTo>
                  <a:pt x="10032710" y="394940"/>
                </a:lnTo>
                <a:lnTo>
                  <a:pt x="10049925" y="404971"/>
                </a:lnTo>
                <a:lnTo>
                  <a:pt x="10112671" y="414549"/>
                </a:lnTo>
                <a:cubicBezTo>
                  <a:pt x="10169643" y="412125"/>
                  <a:pt x="10132220" y="425358"/>
                  <a:pt x="10170853" y="435168"/>
                </a:cubicBezTo>
                <a:cubicBezTo>
                  <a:pt x="10206088" y="442020"/>
                  <a:pt x="10240809" y="454081"/>
                  <a:pt x="10290184" y="448123"/>
                </a:cubicBezTo>
                <a:cubicBezTo>
                  <a:pt x="10301813" y="444919"/>
                  <a:pt x="10315233" y="449499"/>
                  <a:pt x="10320158" y="458352"/>
                </a:cubicBezTo>
                <a:cubicBezTo>
                  <a:pt x="10321006" y="459876"/>
                  <a:pt x="10321565" y="461470"/>
                  <a:pt x="10321815" y="463087"/>
                </a:cubicBezTo>
                <a:cubicBezTo>
                  <a:pt x="10354058" y="457158"/>
                  <a:pt x="10355176" y="470634"/>
                  <a:pt x="10373742" y="464538"/>
                </a:cubicBezTo>
                <a:cubicBezTo>
                  <a:pt x="10403060" y="475292"/>
                  <a:pt x="10411841" y="497597"/>
                  <a:pt x="10428532" y="492504"/>
                </a:cubicBezTo>
                <a:cubicBezTo>
                  <a:pt x="10440561" y="500742"/>
                  <a:pt x="10446267" y="521930"/>
                  <a:pt x="10466490" y="517759"/>
                </a:cubicBezTo>
                <a:cubicBezTo>
                  <a:pt x="10464622" y="519986"/>
                  <a:pt x="10465013" y="521261"/>
                  <a:pt x="10466675" y="522076"/>
                </a:cubicBezTo>
                <a:lnTo>
                  <a:pt x="10470309" y="522792"/>
                </a:lnTo>
                <a:lnTo>
                  <a:pt x="10474138" y="519761"/>
                </a:lnTo>
                <a:cubicBezTo>
                  <a:pt x="10488888" y="509612"/>
                  <a:pt x="10484914" y="524734"/>
                  <a:pt x="10501100" y="528263"/>
                </a:cubicBezTo>
                <a:cubicBezTo>
                  <a:pt x="10508412" y="530705"/>
                  <a:pt x="10505426" y="533743"/>
                  <a:pt x="10502395" y="536393"/>
                </a:cubicBezTo>
                <a:lnTo>
                  <a:pt x="10689496" y="560233"/>
                </a:lnTo>
                <a:cubicBezTo>
                  <a:pt x="10721441" y="573640"/>
                  <a:pt x="10757547" y="582937"/>
                  <a:pt x="10788736" y="613188"/>
                </a:cubicBezTo>
                <a:cubicBezTo>
                  <a:pt x="10794510" y="621641"/>
                  <a:pt x="10807098" y="616073"/>
                  <a:pt x="10819747" y="621351"/>
                </a:cubicBezTo>
                <a:cubicBezTo>
                  <a:pt x="10832398" y="626630"/>
                  <a:pt x="10846356" y="639592"/>
                  <a:pt x="10864632" y="644858"/>
                </a:cubicBezTo>
                <a:cubicBezTo>
                  <a:pt x="10895617" y="652290"/>
                  <a:pt x="10921550" y="640451"/>
                  <a:pt x="10929407" y="652945"/>
                </a:cubicBezTo>
                <a:cubicBezTo>
                  <a:pt x="10945460" y="653176"/>
                  <a:pt x="10968148" y="640553"/>
                  <a:pt x="10979412" y="654217"/>
                </a:cubicBezTo>
                <a:cubicBezTo>
                  <a:pt x="10981679" y="643737"/>
                  <a:pt x="10997287" y="663414"/>
                  <a:pt x="11006959" y="657017"/>
                </a:cubicBezTo>
                <a:cubicBezTo>
                  <a:pt x="11023230" y="659396"/>
                  <a:pt x="11051890" y="662462"/>
                  <a:pt x="11077038" y="668487"/>
                </a:cubicBezTo>
                <a:cubicBezTo>
                  <a:pt x="11097000" y="690299"/>
                  <a:pt x="11141286" y="676399"/>
                  <a:pt x="11157850" y="693164"/>
                </a:cubicBezTo>
                <a:cubicBezTo>
                  <a:pt x="11163800" y="695757"/>
                  <a:pt x="11169599" y="696942"/>
                  <a:pt x="11175276" y="697243"/>
                </a:cubicBezTo>
                <a:lnTo>
                  <a:pt x="11191131" y="696085"/>
                </a:lnTo>
                <a:lnTo>
                  <a:pt x="11195573" y="691751"/>
                </a:lnTo>
                <a:lnTo>
                  <a:pt x="11205299" y="693247"/>
                </a:lnTo>
                <a:lnTo>
                  <a:pt x="11223770" y="690335"/>
                </a:lnTo>
                <a:cubicBezTo>
                  <a:pt x="11237778" y="693777"/>
                  <a:pt x="11256852" y="701947"/>
                  <a:pt x="11292119" y="713311"/>
                </a:cubicBezTo>
                <a:cubicBezTo>
                  <a:pt x="11334878" y="733451"/>
                  <a:pt x="11401662" y="729175"/>
                  <a:pt x="11435379" y="758519"/>
                </a:cubicBezTo>
                <a:lnTo>
                  <a:pt x="11604406" y="810476"/>
                </a:lnTo>
                <a:lnTo>
                  <a:pt x="11652155" y="825109"/>
                </a:lnTo>
                <a:lnTo>
                  <a:pt x="11654192" y="827301"/>
                </a:lnTo>
                <a:cubicBezTo>
                  <a:pt x="11661650" y="834729"/>
                  <a:pt x="11669215" y="841480"/>
                  <a:pt x="11676599" y="846628"/>
                </a:cubicBezTo>
                <a:cubicBezTo>
                  <a:pt x="11688258" y="861760"/>
                  <a:pt x="11752266" y="896888"/>
                  <a:pt x="11775168" y="890664"/>
                </a:cubicBezTo>
                <a:cubicBezTo>
                  <a:pt x="11790977" y="883819"/>
                  <a:pt x="11808364" y="879901"/>
                  <a:pt x="11826341" y="877558"/>
                </a:cubicBezTo>
                <a:lnTo>
                  <a:pt x="11879068" y="874038"/>
                </a:lnTo>
                <a:lnTo>
                  <a:pt x="11889563" y="878619"/>
                </a:lnTo>
                <a:lnTo>
                  <a:pt x="12016613" y="886111"/>
                </a:lnTo>
                <a:lnTo>
                  <a:pt x="12108292" y="868500"/>
                </a:lnTo>
                <a:cubicBezTo>
                  <a:pt x="12129725" y="867311"/>
                  <a:pt x="12157891" y="874537"/>
                  <a:pt x="12182910" y="882003"/>
                </a:cubicBezTo>
                <a:lnTo>
                  <a:pt x="12192000" y="884778"/>
                </a:lnTo>
                <a:lnTo>
                  <a:pt x="12192000" y="1610315"/>
                </a:lnTo>
                <a:lnTo>
                  <a:pt x="12191998" y="1610315"/>
                </a:lnTo>
                <a:lnTo>
                  <a:pt x="12191998" y="1924333"/>
                </a:lnTo>
                <a:lnTo>
                  <a:pt x="0" y="1924333"/>
                </a:lnTo>
                <a:lnTo>
                  <a:pt x="0" y="505159"/>
                </a:lnTo>
                <a:lnTo>
                  <a:pt x="5722" y="508889"/>
                </a:lnTo>
                <a:cubicBezTo>
                  <a:pt x="21614" y="518548"/>
                  <a:pt x="33814" y="524781"/>
                  <a:pt x="38476" y="524137"/>
                </a:cubicBezTo>
                <a:cubicBezTo>
                  <a:pt x="99229" y="544180"/>
                  <a:pt x="142010" y="538457"/>
                  <a:pt x="192883" y="545272"/>
                </a:cubicBezTo>
                <a:cubicBezTo>
                  <a:pt x="277629" y="525210"/>
                  <a:pt x="293434" y="558443"/>
                  <a:pt x="343710" y="565029"/>
                </a:cubicBezTo>
                <a:cubicBezTo>
                  <a:pt x="383094" y="555729"/>
                  <a:pt x="425462" y="556271"/>
                  <a:pt x="471066" y="549837"/>
                </a:cubicBezTo>
                <a:cubicBezTo>
                  <a:pt x="513583" y="544428"/>
                  <a:pt x="569194" y="531004"/>
                  <a:pt x="617333" y="526428"/>
                </a:cubicBezTo>
                <a:cubicBezTo>
                  <a:pt x="660031" y="520760"/>
                  <a:pt x="696675" y="523882"/>
                  <a:pt x="725203" y="523793"/>
                </a:cubicBezTo>
                <a:cubicBezTo>
                  <a:pt x="736650" y="521695"/>
                  <a:pt x="780513" y="502146"/>
                  <a:pt x="788494" y="505799"/>
                </a:cubicBezTo>
                <a:lnTo>
                  <a:pt x="885977" y="526585"/>
                </a:lnTo>
                <a:cubicBezTo>
                  <a:pt x="906140" y="522837"/>
                  <a:pt x="917203" y="532232"/>
                  <a:pt x="932142" y="528005"/>
                </a:cubicBezTo>
                <a:cubicBezTo>
                  <a:pt x="963701" y="524128"/>
                  <a:pt x="1061555" y="499582"/>
                  <a:pt x="1090404" y="498299"/>
                </a:cubicBezTo>
                <a:cubicBezTo>
                  <a:pt x="1132840" y="494057"/>
                  <a:pt x="1148476" y="496041"/>
                  <a:pt x="1188628" y="483151"/>
                </a:cubicBezTo>
                <a:cubicBezTo>
                  <a:pt x="1230397" y="468408"/>
                  <a:pt x="1278711" y="457638"/>
                  <a:pt x="1316247" y="425979"/>
                </a:cubicBezTo>
                <a:cubicBezTo>
                  <a:pt x="1322662" y="417251"/>
                  <a:pt x="1339433" y="418553"/>
                  <a:pt x="1357712" y="416549"/>
                </a:cubicBezTo>
                <a:cubicBezTo>
                  <a:pt x="1375991" y="414544"/>
                  <a:pt x="1423507" y="412949"/>
                  <a:pt x="1425921" y="413953"/>
                </a:cubicBezTo>
                <a:cubicBezTo>
                  <a:pt x="1450272" y="407937"/>
                  <a:pt x="1458223" y="388156"/>
                  <a:pt x="1503817" y="380457"/>
                </a:cubicBezTo>
                <a:cubicBezTo>
                  <a:pt x="1541095" y="377398"/>
                  <a:pt x="1605565" y="376357"/>
                  <a:pt x="1639196" y="372785"/>
                </a:cubicBezTo>
                <a:cubicBezTo>
                  <a:pt x="1653280" y="376736"/>
                  <a:pt x="1695289" y="365766"/>
                  <a:pt x="1705606" y="359023"/>
                </a:cubicBezTo>
                <a:cubicBezTo>
                  <a:pt x="1729169" y="336295"/>
                  <a:pt x="1793207" y="348537"/>
                  <a:pt x="1813011" y="331023"/>
                </a:cubicBezTo>
                <a:cubicBezTo>
                  <a:pt x="1820772" y="328179"/>
                  <a:pt x="1823566" y="341833"/>
                  <a:pt x="1831380" y="341307"/>
                </a:cubicBezTo>
                <a:lnTo>
                  <a:pt x="1858612" y="326777"/>
                </a:lnTo>
                <a:lnTo>
                  <a:pt x="1880661" y="335987"/>
                </a:lnTo>
                <a:lnTo>
                  <a:pt x="1941495" y="310792"/>
                </a:lnTo>
                <a:cubicBezTo>
                  <a:pt x="1978970" y="307223"/>
                  <a:pt x="1947391" y="291714"/>
                  <a:pt x="1995402" y="305480"/>
                </a:cubicBezTo>
                <a:cubicBezTo>
                  <a:pt x="2042464" y="298034"/>
                  <a:pt x="2153424" y="281146"/>
                  <a:pt x="2223864" y="266118"/>
                </a:cubicBezTo>
                <a:cubicBezTo>
                  <a:pt x="2261296" y="256300"/>
                  <a:pt x="2360518" y="238323"/>
                  <a:pt x="2418043" y="215314"/>
                </a:cubicBezTo>
                <a:cubicBezTo>
                  <a:pt x="2472088" y="206823"/>
                  <a:pt x="2499422" y="162612"/>
                  <a:pt x="2558461" y="168193"/>
                </a:cubicBezTo>
                <a:cubicBezTo>
                  <a:pt x="2559660" y="164506"/>
                  <a:pt x="2592244" y="161337"/>
                  <a:pt x="2595535" y="158548"/>
                </a:cubicBezTo>
                <a:lnTo>
                  <a:pt x="2626942" y="130400"/>
                </a:lnTo>
                <a:lnTo>
                  <a:pt x="2632225" y="130446"/>
                </a:lnTo>
                <a:lnTo>
                  <a:pt x="2696856" y="128498"/>
                </a:lnTo>
                <a:lnTo>
                  <a:pt x="2759767" y="127784"/>
                </a:lnTo>
                <a:cubicBezTo>
                  <a:pt x="2770024" y="123546"/>
                  <a:pt x="2781047" y="119463"/>
                  <a:pt x="2792685" y="115710"/>
                </a:cubicBezTo>
                <a:lnTo>
                  <a:pt x="2799767" y="113754"/>
                </a:lnTo>
                <a:lnTo>
                  <a:pt x="2829799" y="120042"/>
                </a:lnTo>
                <a:lnTo>
                  <a:pt x="2890704" y="121493"/>
                </a:lnTo>
                <a:cubicBezTo>
                  <a:pt x="2935390" y="121035"/>
                  <a:pt x="2990780" y="113193"/>
                  <a:pt x="3042646" y="112273"/>
                </a:cubicBezTo>
                <a:cubicBezTo>
                  <a:pt x="3077119" y="111474"/>
                  <a:pt x="3124089" y="100414"/>
                  <a:pt x="3146630" y="100898"/>
                </a:cubicBezTo>
                <a:cubicBezTo>
                  <a:pt x="3169381" y="117699"/>
                  <a:pt x="3224695" y="125864"/>
                  <a:pt x="3233163" y="120200"/>
                </a:cubicBezTo>
                <a:lnTo>
                  <a:pt x="3372699" y="129394"/>
                </a:lnTo>
                <a:cubicBezTo>
                  <a:pt x="3389020" y="126586"/>
                  <a:pt x="3397563" y="116804"/>
                  <a:pt x="3394352" y="131671"/>
                </a:cubicBezTo>
                <a:cubicBezTo>
                  <a:pt x="3406102" y="131485"/>
                  <a:pt x="3429770" y="120938"/>
                  <a:pt x="3448218" y="118229"/>
                </a:cubicBezTo>
                <a:lnTo>
                  <a:pt x="3505047" y="115412"/>
                </a:lnTo>
                <a:lnTo>
                  <a:pt x="3521767" y="111071"/>
                </a:lnTo>
                <a:cubicBezTo>
                  <a:pt x="3526335" y="108877"/>
                  <a:pt x="3582156" y="117732"/>
                  <a:pt x="3585137" y="114371"/>
                </a:cubicBezTo>
                <a:cubicBezTo>
                  <a:pt x="3638265" y="102098"/>
                  <a:pt x="3633789" y="98565"/>
                  <a:pt x="3690293" y="98301"/>
                </a:cubicBezTo>
                <a:cubicBezTo>
                  <a:pt x="3782197" y="112746"/>
                  <a:pt x="3826738" y="92943"/>
                  <a:pt x="3867818" y="88985"/>
                </a:cubicBezTo>
                <a:cubicBezTo>
                  <a:pt x="3943777" y="81477"/>
                  <a:pt x="3990501" y="75194"/>
                  <a:pt x="4091337" y="70813"/>
                </a:cubicBezTo>
                <a:cubicBezTo>
                  <a:pt x="4154422" y="62932"/>
                  <a:pt x="4217060" y="45734"/>
                  <a:pt x="4246332" y="41697"/>
                </a:cubicBezTo>
                <a:cubicBezTo>
                  <a:pt x="4253308" y="42804"/>
                  <a:pt x="4260125" y="44606"/>
                  <a:pt x="4266975" y="46592"/>
                </a:cubicBezTo>
                <a:lnTo>
                  <a:pt x="4270566" y="47620"/>
                </a:lnTo>
                <a:lnTo>
                  <a:pt x="4288964" y="52766"/>
                </a:lnTo>
                <a:lnTo>
                  <a:pt x="4365137" y="51783"/>
                </a:lnTo>
                <a:lnTo>
                  <a:pt x="4430546" y="44555"/>
                </a:lnTo>
                <a:lnTo>
                  <a:pt x="4444136" y="39567"/>
                </a:lnTo>
                <a:lnTo>
                  <a:pt x="4534039" y="31604"/>
                </a:lnTo>
                <a:lnTo>
                  <a:pt x="4560448" y="25231"/>
                </a:lnTo>
                <a:lnTo>
                  <a:pt x="4568006" y="25970"/>
                </a:lnTo>
                <a:cubicBezTo>
                  <a:pt x="4580278" y="23866"/>
                  <a:pt x="4594878" y="14904"/>
                  <a:pt x="4595497" y="22958"/>
                </a:cubicBezTo>
                <a:lnTo>
                  <a:pt x="4608623" y="18108"/>
                </a:lnTo>
                <a:lnTo>
                  <a:pt x="4623942" y="22251"/>
                </a:lnTo>
                <a:cubicBezTo>
                  <a:pt x="4633227" y="23117"/>
                  <a:pt x="4655429" y="23973"/>
                  <a:pt x="4664336" y="23306"/>
                </a:cubicBezTo>
                <a:lnTo>
                  <a:pt x="4677385" y="18246"/>
                </a:lnTo>
                <a:lnTo>
                  <a:pt x="4698143" y="18036"/>
                </a:lnTo>
                <a:cubicBezTo>
                  <a:pt x="4710347" y="18931"/>
                  <a:pt x="4736189" y="22441"/>
                  <a:pt x="4750609" y="23611"/>
                </a:cubicBezTo>
                <a:cubicBezTo>
                  <a:pt x="4764270" y="27424"/>
                  <a:pt x="4774858" y="29782"/>
                  <a:pt x="4784658" y="25057"/>
                </a:cubicBezTo>
                <a:cubicBezTo>
                  <a:pt x="4804708" y="29613"/>
                  <a:pt x="4822811" y="48263"/>
                  <a:pt x="4847558" y="38726"/>
                </a:cubicBezTo>
                <a:cubicBezTo>
                  <a:pt x="4868304" y="42993"/>
                  <a:pt x="4867190" y="47939"/>
                  <a:pt x="4909134" y="50659"/>
                </a:cubicBezTo>
                <a:cubicBezTo>
                  <a:pt x="4945026" y="52455"/>
                  <a:pt x="5063406" y="54096"/>
                  <a:pt x="5099219" y="55050"/>
                </a:cubicBezTo>
                <a:cubicBezTo>
                  <a:pt x="5145195" y="57873"/>
                  <a:pt x="5163254" y="65473"/>
                  <a:pt x="5184992" y="67596"/>
                </a:cubicBezTo>
                <a:cubicBezTo>
                  <a:pt x="5206728" y="69720"/>
                  <a:pt x="5195578" y="65687"/>
                  <a:pt x="5229637" y="67789"/>
                </a:cubicBezTo>
                <a:cubicBezTo>
                  <a:pt x="5263695" y="69892"/>
                  <a:pt x="5345217" y="78854"/>
                  <a:pt x="5389346" y="80211"/>
                </a:cubicBezTo>
                <a:cubicBezTo>
                  <a:pt x="5425889" y="83191"/>
                  <a:pt x="5461943" y="84751"/>
                  <a:pt x="5494414" y="75926"/>
                </a:cubicBezTo>
                <a:lnTo>
                  <a:pt x="5528443" y="77206"/>
                </a:lnTo>
                <a:cubicBezTo>
                  <a:pt x="5582723" y="71370"/>
                  <a:pt x="5638917" y="68385"/>
                  <a:pt x="5684939" y="50269"/>
                </a:cubicBezTo>
                <a:cubicBezTo>
                  <a:pt x="5724389" y="45804"/>
                  <a:pt x="5737860" y="52916"/>
                  <a:pt x="5765146" y="50414"/>
                </a:cubicBezTo>
                <a:cubicBezTo>
                  <a:pt x="5792695" y="43060"/>
                  <a:pt x="5827352" y="38097"/>
                  <a:pt x="5848655" y="35257"/>
                </a:cubicBezTo>
                <a:lnTo>
                  <a:pt x="5930656" y="30131"/>
                </a:lnTo>
                <a:lnTo>
                  <a:pt x="6124150" y="31679"/>
                </a:lnTo>
                <a:cubicBezTo>
                  <a:pt x="6138131" y="22216"/>
                  <a:pt x="6167730" y="4075"/>
                  <a:pt x="6189199" y="588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92CC2EC-E3AD-A1AB-FA8B-53A066E37F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5060" y="5279511"/>
            <a:ext cx="9681882" cy="1333324"/>
          </a:xfrm>
        </p:spPr>
        <p:txBody>
          <a:bodyPr anchor="b">
            <a:noAutofit/>
          </a:bodyPr>
          <a:lstStyle/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February 2026 WEC </a:t>
            </a:r>
            <a:b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Labor Liaison</a:t>
            </a:r>
            <a:b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Shondea Chapman</a:t>
            </a:r>
            <a:b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WSLC Workforce Development Team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4D22AD1-867E-B321-7EF2-EEDDFF5B74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087" y="584648"/>
            <a:ext cx="10945825" cy="4214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811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800"/>
    </mc:Choice>
    <mc:Fallback xmlns="">
      <p:transition spd="slow" advTm="158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F821940F-7A1D-4ACC-85B4-A932898A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16674508-81D3-48CF-96BF-7FC60EAA57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741994" cy="6858000"/>
          </a:xfrm>
          <a:custGeom>
            <a:avLst/>
            <a:gdLst>
              <a:gd name="connsiteX0" fmla="*/ 0 w 6568309"/>
              <a:gd name="connsiteY0" fmla="*/ 0 h 6858000"/>
              <a:gd name="connsiteX1" fmla="*/ 362841 w 6568309"/>
              <a:gd name="connsiteY1" fmla="*/ 0 h 6858000"/>
              <a:gd name="connsiteX2" fmla="*/ 523269 w 6568309"/>
              <a:gd name="connsiteY2" fmla="*/ 0 h 6858000"/>
              <a:gd name="connsiteX3" fmla="*/ 1343025 w 6568309"/>
              <a:gd name="connsiteY3" fmla="*/ 0 h 6858000"/>
              <a:gd name="connsiteX4" fmla="*/ 1705866 w 6568309"/>
              <a:gd name="connsiteY4" fmla="*/ 0 h 6858000"/>
              <a:gd name="connsiteX5" fmla="*/ 1866294 w 6568309"/>
              <a:gd name="connsiteY5" fmla="*/ 0 h 6858000"/>
              <a:gd name="connsiteX6" fmla="*/ 5225154 w 6568309"/>
              <a:gd name="connsiteY6" fmla="*/ 0 h 6858000"/>
              <a:gd name="connsiteX7" fmla="*/ 6568179 w 6568309"/>
              <a:gd name="connsiteY7" fmla="*/ 0 h 6858000"/>
              <a:gd name="connsiteX8" fmla="*/ 6568309 w 6568309"/>
              <a:gd name="connsiteY8" fmla="*/ 1 h 6858000"/>
              <a:gd name="connsiteX9" fmla="*/ 6562951 w 6568309"/>
              <a:gd name="connsiteY9" fmla="*/ 30700 h 6858000"/>
              <a:gd name="connsiteX10" fmla="*/ 6547446 w 6568309"/>
              <a:gd name="connsiteY10" fmla="*/ 310025 h 6858000"/>
              <a:gd name="connsiteX11" fmla="*/ 6558316 w 6568309"/>
              <a:gd name="connsiteY11" fmla="*/ 443960 h 6858000"/>
              <a:gd name="connsiteX12" fmla="*/ 6528896 w 6568309"/>
              <a:gd name="connsiteY12" fmla="*/ 642659 h 6858000"/>
              <a:gd name="connsiteX13" fmla="*/ 6523095 w 6568309"/>
              <a:gd name="connsiteY13" fmla="*/ 673307 h 6858000"/>
              <a:gd name="connsiteX14" fmla="*/ 6496169 w 6568309"/>
              <a:gd name="connsiteY14" fmla="*/ 839641 h 6858000"/>
              <a:gd name="connsiteX15" fmla="*/ 6450789 w 6568309"/>
              <a:gd name="connsiteY15" fmla="*/ 958357 h 6858000"/>
              <a:gd name="connsiteX16" fmla="*/ 6453996 w 6568309"/>
              <a:gd name="connsiteY16" fmla="*/ 963398 h 6858000"/>
              <a:gd name="connsiteX17" fmla="*/ 6419467 w 6568309"/>
              <a:gd name="connsiteY17" fmla="*/ 1117169 h 6858000"/>
              <a:gd name="connsiteX18" fmla="*/ 6417348 w 6568309"/>
              <a:gd name="connsiteY18" fmla="*/ 1144352 h 6858000"/>
              <a:gd name="connsiteX19" fmla="*/ 6418473 w 6568309"/>
              <a:gd name="connsiteY19" fmla="*/ 1164484 h 6858000"/>
              <a:gd name="connsiteX20" fmla="*/ 6406979 w 6568309"/>
              <a:gd name="connsiteY20" fmla="*/ 1213829 h 6858000"/>
              <a:gd name="connsiteX21" fmla="*/ 6381928 w 6568309"/>
              <a:gd name="connsiteY21" fmla="*/ 1294823 h 6858000"/>
              <a:gd name="connsiteX22" fmla="*/ 6377948 w 6568309"/>
              <a:gd name="connsiteY22" fmla="*/ 1312193 h 6858000"/>
              <a:gd name="connsiteX23" fmla="*/ 6379894 w 6568309"/>
              <a:gd name="connsiteY23" fmla="*/ 1327626 h 6858000"/>
              <a:gd name="connsiteX24" fmla="*/ 6385024 w 6568309"/>
              <a:gd name="connsiteY24" fmla="*/ 1331644 h 6858000"/>
              <a:gd name="connsiteX25" fmla="*/ 6383696 w 6568309"/>
              <a:gd name="connsiteY25" fmla="*/ 1341276 h 6858000"/>
              <a:gd name="connsiteX26" fmla="*/ 6384464 w 6568309"/>
              <a:gd name="connsiteY26" fmla="*/ 1343945 h 6858000"/>
              <a:gd name="connsiteX27" fmla="*/ 6387748 w 6568309"/>
              <a:gd name="connsiteY27" fmla="*/ 1359134 h 6858000"/>
              <a:gd name="connsiteX28" fmla="*/ 6364157 w 6568309"/>
              <a:gd name="connsiteY28" fmla="*/ 1427803 h 6858000"/>
              <a:gd name="connsiteX29" fmla="*/ 6335874 w 6568309"/>
              <a:gd name="connsiteY29" fmla="*/ 1540278 h 6858000"/>
              <a:gd name="connsiteX30" fmla="*/ 6331892 w 6568309"/>
              <a:gd name="connsiteY30" fmla="*/ 1547262 h 6858000"/>
              <a:gd name="connsiteX31" fmla="*/ 6332744 w 6568309"/>
              <a:gd name="connsiteY31" fmla="*/ 1577056 h 6858000"/>
              <a:gd name="connsiteX32" fmla="*/ 6333604 w 6568309"/>
              <a:gd name="connsiteY32" fmla="*/ 1595898 h 6858000"/>
              <a:gd name="connsiteX33" fmla="*/ 6324749 w 6568309"/>
              <a:gd name="connsiteY33" fmla="*/ 1703726 h 6858000"/>
              <a:gd name="connsiteX34" fmla="*/ 6329594 w 6568309"/>
              <a:gd name="connsiteY34" fmla="*/ 1809535 h 6858000"/>
              <a:gd name="connsiteX35" fmla="*/ 6329062 w 6568309"/>
              <a:gd name="connsiteY35" fmla="*/ 2018310 h 6858000"/>
              <a:gd name="connsiteX36" fmla="*/ 6321735 w 6568309"/>
              <a:gd name="connsiteY36" fmla="*/ 2071355 h 6858000"/>
              <a:gd name="connsiteX37" fmla="*/ 6322678 w 6568309"/>
              <a:gd name="connsiteY37" fmla="*/ 2141166 h 6858000"/>
              <a:gd name="connsiteX38" fmla="*/ 6321340 w 6568309"/>
              <a:gd name="connsiteY38" fmla="*/ 2154548 h 6858000"/>
              <a:gd name="connsiteX39" fmla="*/ 6316582 w 6568309"/>
              <a:gd name="connsiteY39" fmla="*/ 2158153 h 6858000"/>
              <a:gd name="connsiteX40" fmla="*/ 6311428 w 6568309"/>
              <a:gd name="connsiteY40" fmla="*/ 2178174 h 6858000"/>
              <a:gd name="connsiteX41" fmla="*/ 6310192 w 6568309"/>
              <a:gd name="connsiteY41" fmla="*/ 2202858 h 6858000"/>
              <a:gd name="connsiteX42" fmla="*/ 6309211 w 6568309"/>
              <a:gd name="connsiteY42" fmla="*/ 2320214 h 6858000"/>
              <a:gd name="connsiteX43" fmla="*/ 6300151 w 6568309"/>
              <a:gd name="connsiteY43" fmla="*/ 2417011 h 6858000"/>
              <a:gd name="connsiteX44" fmla="*/ 6295176 w 6568309"/>
              <a:gd name="connsiteY44" fmla="*/ 2454207 h 6858000"/>
              <a:gd name="connsiteX45" fmla="*/ 6293727 w 6568309"/>
              <a:gd name="connsiteY45" fmla="*/ 2487203 h 6858000"/>
              <a:gd name="connsiteX46" fmla="*/ 6285477 w 6568309"/>
              <a:gd name="connsiteY46" fmla="*/ 2512282 h 6858000"/>
              <a:gd name="connsiteX47" fmla="*/ 6286205 w 6568309"/>
              <a:gd name="connsiteY47" fmla="*/ 2514318 h 6858000"/>
              <a:gd name="connsiteX48" fmla="*/ 6304629 w 6568309"/>
              <a:gd name="connsiteY48" fmla="*/ 2574334 h 6858000"/>
              <a:gd name="connsiteX49" fmla="*/ 6303842 w 6568309"/>
              <a:gd name="connsiteY49" fmla="*/ 2579877 h 6858000"/>
              <a:gd name="connsiteX50" fmla="*/ 6303953 w 6568309"/>
              <a:gd name="connsiteY50" fmla="*/ 2608928 h 6858000"/>
              <a:gd name="connsiteX51" fmla="*/ 6303530 w 6568309"/>
              <a:gd name="connsiteY51" fmla="*/ 2613111 h 6858000"/>
              <a:gd name="connsiteX52" fmla="*/ 6297474 w 6568309"/>
              <a:gd name="connsiteY52" fmla="*/ 2621996 h 6858000"/>
              <a:gd name="connsiteX53" fmla="*/ 6299263 w 6568309"/>
              <a:gd name="connsiteY53" fmla="*/ 2634265 h 6858000"/>
              <a:gd name="connsiteX54" fmla="*/ 6293065 w 6568309"/>
              <a:gd name="connsiteY54" fmla="*/ 2647237 h 6858000"/>
              <a:gd name="connsiteX55" fmla="*/ 6297496 w 6568309"/>
              <a:gd name="connsiteY55" fmla="*/ 2650786 h 6858000"/>
              <a:gd name="connsiteX56" fmla="*/ 6301708 w 6568309"/>
              <a:gd name="connsiteY56" fmla="*/ 2661993 h 6858000"/>
              <a:gd name="connsiteX57" fmla="*/ 6295884 w 6568309"/>
              <a:gd name="connsiteY57" fmla="*/ 2670949 h 6858000"/>
              <a:gd name="connsiteX58" fmla="*/ 6291714 w 6568309"/>
              <a:gd name="connsiteY58" fmla="*/ 2690255 h 6858000"/>
              <a:gd name="connsiteX59" fmla="*/ 6292327 w 6568309"/>
              <a:gd name="connsiteY59" fmla="*/ 2695683 h 6858000"/>
              <a:gd name="connsiteX60" fmla="*/ 6284410 w 6568309"/>
              <a:gd name="connsiteY60" fmla="*/ 2713964 h 6858000"/>
              <a:gd name="connsiteX61" fmla="*/ 6280410 w 6568309"/>
              <a:gd name="connsiteY61" fmla="*/ 2730175 h 6858000"/>
              <a:gd name="connsiteX62" fmla="*/ 6288082 w 6568309"/>
              <a:gd name="connsiteY62" fmla="*/ 2763497 h 6858000"/>
              <a:gd name="connsiteX63" fmla="*/ 6260924 w 6568309"/>
              <a:gd name="connsiteY63" fmla="*/ 3051539 h 6858000"/>
              <a:gd name="connsiteX64" fmla="*/ 6210151 w 6568309"/>
              <a:gd name="connsiteY64" fmla="*/ 3335396 h 6858000"/>
              <a:gd name="connsiteX65" fmla="*/ 6212034 w 6568309"/>
              <a:gd name="connsiteY65" fmla="*/ 3456509 h 6858000"/>
              <a:gd name="connsiteX66" fmla="*/ 6197490 w 6568309"/>
              <a:gd name="connsiteY66" fmla="*/ 3531827 h 6858000"/>
              <a:gd name="connsiteX67" fmla="*/ 6208018 w 6568309"/>
              <a:gd name="connsiteY67" fmla="*/ 3570877 h 6858000"/>
              <a:gd name="connsiteX68" fmla="*/ 6205920 w 6568309"/>
              <a:gd name="connsiteY68" fmla="*/ 3583849 h 6858000"/>
              <a:gd name="connsiteX69" fmla="*/ 6199616 w 6568309"/>
              <a:gd name="connsiteY69" fmla="*/ 3592763 h 6858000"/>
              <a:gd name="connsiteX70" fmla="*/ 6181288 w 6568309"/>
              <a:gd name="connsiteY70" fmla="*/ 3653485 h 6858000"/>
              <a:gd name="connsiteX71" fmla="*/ 6175963 w 6568309"/>
              <a:gd name="connsiteY71" fmla="*/ 3670528 h 6858000"/>
              <a:gd name="connsiteX72" fmla="*/ 6176722 w 6568309"/>
              <a:gd name="connsiteY72" fmla="*/ 3685990 h 6858000"/>
              <a:gd name="connsiteX73" fmla="*/ 6181549 w 6568309"/>
              <a:gd name="connsiteY73" fmla="*/ 3690283 h 6858000"/>
              <a:gd name="connsiteX74" fmla="*/ 6179476 w 6568309"/>
              <a:gd name="connsiteY74" fmla="*/ 3699787 h 6858000"/>
              <a:gd name="connsiteX75" fmla="*/ 6180040 w 6568309"/>
              <a:gd name="connsiteY75" fmla="*/ 3702486 h 6858000"/>
              <a:gd name="connsiteX76" fmla="*/ 6182155 w 6568309"/>
              <a:gd name="connsiteY76" fmla="*/ 3717784 h 6858000"/>
              <a:gd name="connsiteX77" fmla="*/ 6158980 w 6568309"/>
              <a:gd name="connsiteY77" fmla="*/ 3746229 h 6858000"/>
              <a:gd name="connsiteX78" fmla="*/ 6096049 w 6568309"/>
              <a:gd name="connsiteY78" fmla="*/ 3924910 h 6858000"/>
              <a:gd name="connsiteX79" fmla="*/ 6069712 w 6568309"/>
              <a:gd name="connsiteY79" fmla="*/ 3989353 h 6858000"/>
              <a:gd name="connsiteX80" fmla="*/ 6067330 w 6568309"/>
              <a:gd name="connsiteY80" fmla="*/ 4033899 h 6858000"/>
              <a:gd name="connsiteX81" fmla="*/ 6061081 w 6568309"/>
              <a:gd name="connsiteY81" fmla="*/ 4142250 h 6858000"/>
              <a:gd name="connsiteX82" fmla="*/ 6042858 w 6568309"/>
              <a:gd name="connsiteY82" fmla="*/ 4329442 h 6858000"/>
              <a:gd name="connsiteX83" fmla="*/ 6034182 w 6568309"/>
              <a:gd name="connsiteY83" fmla="*/ 4456184 h 6858000"/>
              <a:gd name="connsiteX84" fmla="*/ 6029178 w 6568309"/>
              <a:gd name="connsiteY84" fmla="*/ 4468478 h 6858000"/>
              <a:gd name="connsiteX85" fmla="*/ 6029974 w 6568309"/>
              <a:gd name="connsiteY85" fmla="*/ 4469862 h 6858000"/>
              <a:gd name="connsiteX86" fmla="*/ 6028340 w 6568309"/>
              <a:gd name="connsiteY86" fmla="*/ 4483797 h 6858000"/>
              <a:gd name="connsiteX87" fmla="*/ 6025168 w 6568309"/>
              <a:gd name="connsiteY87" fmla="*/ 4487091 h 6858000"/>
              <a:gd name="connsiteX88" fmla="*/ 6023164 w 6568309"/>
              <a:gd name="connsiteY88" fmla="*/ 4496728 h 6858000"/>
              <a:gd name="connsiteX89" fmla="*/ 6016839 w 6568309"/>
              <a:gd name="connsiteY89" fmla="*/ 4515918 h 6858000"/>
              <a:gd name="connsiteX90" fmla="*/ 6017886 w 6568309"/>
              <a:gd name="connsiteY90" fmla="*/ 4519316 h 6858000"/>
              <a:gd name="connsiteX91" fmla="*/ 6011819 w 6568309"/>
              <a:gd name="connsiteY91" fmla="*/ 4547957 h 6858000"/>
              <a:gd name="connsiteX92" fmla="*/ 6012791 w 6568309"/>
              <a:gd name="connsiteY92" fmla="*/ 4548262 h 6858000"/>
              <a:gd name="connsiteX93" fmla="*/ 6015703 w 6568309"/>
              <a:gd name="connsiteY93" fmla="*/ 4555939 h 6858000"/>
              <a:gd name="connsiteX94" fmla="*/ 6018854 w 6568309"/>
              <a:gd name="connsiteY94" fmla="*/ 4570815 h 6858000"/>
              <a:gd name="connsiteX95" fmla="*/ 6033000 w 6568309"/>
              <a:gd name="connsiteY95" fmla="*/ 4633846 h 6858000"/>
              <a:gd name="connsiteX96" fmla="*/ 6032325 w 6568309"/>
              <a:gd name="connsiteY96" fmla="*/ 4639816 h 6858000"/>
              <a:gd name="connsiteX97" fmla="*/ 6032549 w 6568309"/>
              <a:gd name="connsiteY97" fmla="*/ 4639923 h 6858000"/>
              <a:gd name="connsiteX98" fmla="*/ 6032309 w 6568309"/>
              <a:gd name="connsiteY98" fmla="*/ 4646192 h 6858000"/>
              <a:gd name="connsiteX99" fmla="*/ 6031095 w 6568309"/>
              <a:gd name="connsiteY99" fmla="*/ 4650706 h 6858000"/>
              <a:gd name="connsiteX100" fmla="*/ 6029786 w 6568309"/>
              <a:gd name="connsiteY100" fmla="*/ 4662290 h 6858000"/>
              <a:gd name="connsiteX101" fmla="*/ 6030911 w 6568309"/>
              <a:gd name="connsiteY101" fmla="*/ 4666180 h 6858000"/>
              <a:gd name="connsiteX102" fmla="*/ 6033630 w 6568309"/>
              <a:gd name="connsiteY102" fmla="*/ 4667585 h 6858000"/>
              <a:gd name="connsiteX103" fmla="*/ 6033189 w 6568309"/>
              <a:gd name="connsiteY103" fmla="*/ 4668660 h 6858000"/>
              <a:gd name="connsiteX104" fmla="*/ 6038764 w 6568309"/>
              <a:gd name="connsiteY104" fmla="*/ 4689807 h 6858000"/>
              <a:gd name="connsiteX105" fmla="*/ 6042217 w 6568309"/>
              <a:gd name="connsiteY105" fmla="*/ 4737890 h 6858000"/>
              <a:gd name="connsiteX106" fmla="*/ 6040543 w 6568309"/>
              <a:gd name="connsiteY106" fmla="*/ 4765657 h 6858000"/>
              <a:gd name="connsiteX107" fmla="*/ 6039956 w 6568309"/>
              <a:gd name="connsiteY107" fmla="*/ 4841463 h 6858000"/>
              <a:gd name="connsiteX108" fmla="*/ 6057123 w 6568309"/>
              <a:gd name="connsiteY108" fmla="*/ 4969863 h 6858000"/>
              <a:gd name="connsiteX109" fmla="*/ 6055039 w 6568309"/>
              <a:gd name="connsiteY109" fmla="*/ 4974028 h 6858000"/>
              <a:gd name="connsiteX110" fmla="*/ 6053462 w 6568309"/>
              <a:gd name="connsiteY110" fmla="*/ 4980318 h 6858000"/>
              <a:gd name="connsiteX111" fmla="*/ 6053643 w 6568309"/>
              <a:gd name="connsiteY111" fmla="*/ 4980501 h 6858000"/>
              <a:gd name="connsiteX112" fmla="*/ 6051733 w 6568309"/>
              <a:gd name="connsiteY112" fmla="*/ 4986338 h 6858000"/>
              <a:gd name="connsiteX113" fmla="*/ 6049602 w 6568309"/>
              <a:gd name="connsiteY113" fmla="*/ 4991296 h 6858000"/>
              <a:gd name="connsiteX114" fmla="*/ 6075165 w 6568309"/>
              <a:gd name="connsiteY114" fmla="*/ 5076895 h 6858000"/>
              <a:gd name="connsiteX115" fmla="*/ 6073751 w 6568309"/>
              <a:gd name="connsiteY115" fmla="*/ 5081568 h 6858000"/>
              <a:gd name="connsiteX116" fmla="*/ 6073150 w 6568309"/>
              <a:gd name="connsiteY116" fmla="*/ 5088173 h 6858000"/>
              <a:gd name="connsiteX117" fmla="*/ 6073355 w 6568309"/>
              <a:gd name="connsiteY117" fmla="*/ 5088300 h 6858000"/>
              <a:gd name="connsiteX118" fmla="*/ 6072362 w 6568309"/>
              <a:gd name="connsiteY118" fmla="*/ 5094558 h 6858000"/>
              <a:gd name="connsiteX119" fmla="*/ 6064726 w 6568309"/>
              <a:gd name="connsiteY119" fmla="*/ 5125620 h 6858000"/>
              <a:gd name="connsiteX120" fmla="*/ 6065415 w 6568309"/>
              <a:gd name="connsiteY120" fmla="*/ 5268004 h 6858000"/>
              <a:gd name="connsiteX121" fmla="*/ 6066081 w 6568309"/>
              <a:gd name="connsiteY121" fmla="*/ 5269530 h 6858000"/>
              <a:gd name="connsiteX122" fmla="*/ 6043407 w 6568309"/>
              <a:gd name="connsiteY122" fmla="*/ 5390941 h 6858000"/>
              <a:gd name="connsiteX123" fmla="*/ 6025377 w 6568309"/>
              <a:gd name="connsiteY123" fmla="*/ 5539927 h 6858000"/>
              <a:gd name="connsiteX124" fmla="*/ 6010052 w 6568309"/>
              <a:gd name="connsiteY124" fmla="*/ 5791594 h 6858000"/>
              <a:gd name="connsiteX125" fmla="*/ 5994220 w 6568309"/>
              <a:gd name="connsiteY125" fmla="*/ 5855206 h 6858000"/>
              <a:gd name="connsiteX126" fmla="*/ 5982580 w 6568309"/>
              <a:gd name="connsiteY126" fmla="*/ 5873582 h 6858000"/>
              <a:gd name="connsiteX127" fmla="*/ 5983608 w 6568309"/>
              <a:gd name="connsiteY127" fmla="*/ 5876037 h 6858000"/>
              <a:gd name="connsiteX128" fmla="*/ 5983535 w 6568309"/>
              <a:gd name="connsiteY128" fmla="*/ 5886534 h 6858000"/>
              <a:gd name="connsiteX129" fmla="*/ 5988737 w 6568309"/>
              <a:gd name="connsiteY129" fmla="*/ 5888644 h 6858000"/>
              <a:gd name="connsiteX130" fmla="*/ 5992371 w 6568309"/>
              <a:gd name="connsiteY130" fmla="*/ 5903832 h 6858000"/>
              <a:gd name="connsiteX131" fmla="*/ 5990780 w 6568309"/>
              <a:gd name="connsiteY131" fmla="*/ 5923391 h 6858000"/>
              <a:gd name="connsiteX132" fmla="*/ 5993870 w 6568309"/>
              <a:gd name="connsiteY132" fmla="*/ 6013205 h 6858000"/>
              <a:gd name="connsiteX133" fmla="*/ 5997673 w 6568309"/>
              <a:gd name="connsiteY133" fmla="*/ 6074018 h 6858000"/>
              <a:gd name="connsiteX134" fmla="*/ 6014840 w 6568309"/>
              <a:gd name="connsiteY134" fmla="*/ 6130837 h 6858000"/>
              <a:gd name="connsiteX135" fmla="*/ 6010704 w 6568309"/>
              <a:gd name="connsiteY135" fmla="*/ 6152982 h 6858000"/>
              <a:gd name="connsiteX136" fmla="*/ 6038294 w 6568309"/>
              <a:gd name="connsiteY136" fmla="*/ 6221100 h 6858000"/>
              <a:gd name="connsiteX137" fmla="*/ 6052331 w 6568309"/>
              <a:gd name="connsiteY137" fmla="*/ 6287550 h 6858000"/>
              <a:gd name="connsiteX138" fmla="*/ 6074143 w 6568309"/>
              <a:gd name="connsiteY138" fmla="*/ 6401595 h 6858000"/>
              <a:gd name="connsiteX139" fmla="*/ 6060199 w 6568309"/>
              <a:gd name="connsiteY139" fmla="*/ 6487110 h 6858000"/>
              <a:gd name="connsiteX140" fmla="*/ 6081156 w 6568309"/>
              <a:gd name="connsiteY140" fmla="*/ 6588589 h 6858000"/>
              <a:gd name="connsiteX141" fmla="*/ 6114944 w 6568309"/>
              <a:gd name="connsiteY141" fmla="*/ 6769963 h 6858000"/>
              <a:gd name="connsiteX142" fmla="*/ 6128950 w 6568309"/>
              <a:gd name="connsiteY142" fmla="*/ 6835814 h 6858000"/>
              <a:gd name="connsiteX143" fmla="*/ 6132536 w 6568309"/>
              <a:gd name="connsiteY143" fmla="*/ 6858000 h 6858000"/>
              <a:gd name="connsiteX144" fmla="*/ 4789511 w 6568309"/>
              <a:gd name="connsiteY144" fmla="*/ 6858000 h 6858000"/>
              <a:gd name="connsiteX145" fmla="*/ 1866294 w 6568309"/>
              <a:gd name="connsiteY145" fmla="*/ 6858000 h 6858000"/>
              <a:gd name="connsiteX146" fmla="*/ 1705866 w 6568309"/>
              <a:gd name="connsiteY146" fmla="*/ 6858000 h 6858000"/>
              <a:gd name="connsiteX147" fmla="*/ 1343025 w 6568309"/>
              <a:gd name="connsiteY147" fmla="*/ 6858000 h 6858000"/>
              <a:gd name="connsiteX148" fmla="*/ 523269 w 6568309"/>
              <a:gd name="connsiteY148" fmla="*/ 6858000 h 6858000"/>
              <a:gd name="connsiteX149" fmla="*/ 362841 w 6568309"/>
              <a:gd name="connsiteY149" fmla="*/ 6858000 h 6858000"/>
              <a:gd name="connsiteX150" fmla="*/ 0 w 6568309"/>
              <a:gd name="connsiteY15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</a:cxnLst>
            <a:rect l="l" t="t" r="r" b="b"/>
            <a:pathLst>
              <a:path w="6568309" h="6858000">
                <a:moveTo>
                  <a:pt x="0" y="0"/>
                </a:moveTo>
                <a:lnTo>
                  <a:pt x="362841" y="0"/>
                </a:lnTo>
                <a:lnTo>
                  <a:pt x="523269" y="0"/>
                </a:lnTo>
                <a:lnTo>
                  <a:pt x="1343025" y="0"/>
                </a:lnTo>
                <a:lnTo>
                  <a:pt x="1705866" y="0"/>
                </a:lnTo>
                <a:lnTo>
                  <a:pt x="1866294" y="0"/>
                </a:lnTo>
                <a:lnTo>
                  <a:pt x="5225154" y="0"/>
                </a:lnTo>
                <a:lnTo>
                  <a:pt x="6568179" y="0"/>
                </a:lnTo>
                <a:lnTo>
                  <a:pt x="6568309" y="1"/>
                </a:lnTo>
                <a:lnTo>
                  <a:pt x="6562951" y="30700"/>
                </a:lnTo>
                <a:cubicBezTo>
                  <a:pt x="6559126" y="84364"/>
                  <a:pt x="6548218" y="241149"/>
                  <a:pt x="6547446" y="310025"/>
                </a:cubicBezTo>
                <a:cubicBezTo>
                  <a:pt x="6550151" y="367544"/>
                  <a:pt x="6557712" y="408251"/>
                  <a:pt x="6558316" y="443960"/>
                </a:cubicBezTo>
                <a:cubicBezTo>
                  <a:pt x="6555224" y="499397"/>
                  <a:pt x="6534767" y="604434"/>
                  <a:pt x="6528896" y="642659"/>
                </a:cubicBezTo>
                <a:cubicBezTo>
                  <a:pt x="6535204" y="657287"/>
                  <a:pt x="6515365" y="658191"/>
                  <a:pt x="6523095" y="673307"/>
                </a:cubicBezTo>
                <a:cubicBezTo>
                  <a:pt x="6523388" y="693769"/>
                  <a:pt x="6506868" y="797295"/>
                  <a:pt x="6496169" y="839641"/>
                </a:cubicBezTo>
                <a:cubicBezTo>
                  <a:pt x="6484119" y="887148"/>
                  <a:pt x="6457817" y="937731"/>
                  <a:pt x="6450789" y="958357"/>
                </a:cubicBezTo>
                <a:cubicBezTo>
                  <a:pt x="6443760" y="978983"/>
                  <a:pt x="6459217" y="936930"/>
                  <a:pt x="6453996" y="963398"/>
                </a:cubicBezTo>
                <a:cubicBezTo>
                  <a:pt x="6448777" y="989867"/>
                  <a:pt x="6425575" y="1087010"/>
                  <a:pt x="6419467" y="1117169"/>
                </a:cubicBezTo>
                <a:cubicBezTo>
                  <a:pt x="6431540" y="1118586"/>
                  <a:pt x="6409651" y="1135372"/>
                  <a:pt x="6417348" y="1144352"/>
                </a:cubicBezTo>
                <a:cubicBezTo>
                  <a:pt x="6424109" y="1150681"/>
                  <a:pt x="6419047" y="1157251"/>
                  <a:pt x="6418473" y="1164484"/>
                </a:cubicBezTo>
                <a:cubicBezTo>
                  <a:pt x="6423767" y="1173524"/>
                  <a:pt x="6413947" y="1205209"/>
                  <a:pt x="6406979" y="1213829"/>
                </a:cubicBezTo>
                <a:cubicBezTo>
                  <a:pt x="6382818" y="1235037"/>
                  <a:pt x="6400452" y="1277327"/>
                  <a:pt x="6381928" y="1294823"/>
                </a:cubicBezTo>
                <a:cubicBezTo>
                  <a:pt x="6379195" y="1300845"/>
                  <a:pt x="6378069" y="1306615"/>
                  <a:pt x="6377948" y="1312193"/>
                </a:cubicBezTo>
                <a:lnTo>
                  <a:pt x="6379894" y="1327626"/>
                </a:lnTo>
                <a:lnTo>
                  <a:pt x="6385024" y="1331644"/>
                </a:lnTo>
                <a:lnTo>
                  <a:pt x="6383696" y="1341276"/>
                </a:lnTo>
                <a:cubicBezTo>
                  <a:pt x="6383952" y="1342166"/>
                  <a:pt x="6384208" y="1343055"/>
                  <a:pt x="6384464" y="1343945"/>
                </a:cubicBezTo>
                <a:cubicBezTo>
                  <a:pt x="6385957" y="1349040"/>
                  <a:pt x="6387253" y="1354080"/>
                  <a:pt x="6387748" y="1359134"/>
                </a:cubicBezTo>
                <a:cubicBezTo>
                  <a:pt x="6384363" y="1373109"/>
                  <a:pt x="6372802" y="1397612"/>
                  <a:pt x="6364157" y="1427803"/>
                </a:cubicBezTo>
                <a:cubicBezTo>
                  <a:pt x="6348141" y="1460349"/>
                  <a:pt x="6348362" y="1505076"/>
                  <a:pt x="6335874" y="1540278"/>
                </a:cubicBezTo>
                <a:lnTo>
                  <a:pt x="6331892" y="1547262"/>
                </a:lnTo>
                <a:lnTo>
                  <a:pt x="6332744" y="1577056"/>
                </a:lnTo>
                <a:cubicBezTo>
                  <a:pt x="6335859" y="1582205"/>
                  <a:pt x="6336674" y="1589568"/>
                  <a:pt x="6333604" y="1595898"/>
                </a:cubicBezTo>
                <a:lnTo>
                  <a:pt x="6324749" y="1703726"/>
                </a:lnTo>
                <a:cubicBezTo>
                  <a:pt x="6324080" y="1739332"/>
                  <a:pt x="6318019" y="1754453"/>
                  <a:pt x="6329594" y="1809535"/>
                </a:cubicBezTo>
                <a:cubicBezTo>
                  <a:pt x="6344930" y="1868036"/>
                  <a:pt x="6323725" y="1952670"/>
                  <a:pt x="6329062" y="2018310"/>
                </a:cubicBezTo>
                <a:cubicBezTo>
                  <a:pt x="6308075" y="2053162"/>
                  <a:pt x="6326925" y="2034561"/>
                  <a:pt x="6321735" y="2071355"/>
                </a:cubicBezTo>
                <a:lnTo>
                  <a:pt x="6322678" y="2141166"/>
                </a:lnTo>
                <a:lnTo>
                  <a:pt x="6321340" y="2154548"/>
                </a:lnTo>
                <a:lnTo>
                  <a:pt x="6316582" y="2158153"/>
                </a:lnTo>
                <a:lnTo>
                  <a:pt x="6311428" y="2178174"/>
                </a:lnTo>
                <a:cubicBezTo>
                  <a:pt x="6310177" y="2185696"/>
                  <a:pt x="6309622" y="2193828"/>
                  <a:pt x="6310192" y="2202858"/>
                </a:cubicBezTo>
                <a:cubicBezTo>
                  <a:pt x="6319667" y="2232772"/>
                  <a:pt x="6296459" y="2283357"/>
                  <a:pt x="6309211" y="2320214"/>
                </a:cubicBezTo>
                <a:cubicBezTo>
                  <a:pt x="6307537" y="2355906"/>
                  <a:pt x="6302490" y="2394678"/>
                  <a:pt x="6300151" y="2417011"/>
                </a:cubicBezTo>
                <a:cubicBezTo>
                  <a:pt x="6292303" y="2426377"/>
                  <a:pt x="6304439" y="2456509"/>
                  <a:pt x="6295176" y="2454207"/>
                </a:cubicBezTo>
                <a:cubicBezTo>
                  <a:pt x="6299335" y="2464947"/>
                  <a:pt x="6297305" y="2476105"/>
                  <a:pt x="6293727" y="2487203"/>
                </a:cubicBezTo>
                <a:lnTo>
                  <a:pt x="6285477" y="2512282"/>
                </a:lnTo>
                <a:cubicBezTo>
                  <a:pt x="6285720" y="2512961"/>
                  <a:pt x="6285962" y="2513640"/>
                  <a:pt x="6286205" y="2514318"/>
                </a:cubicBezTo>
                <a:cubicBezTo>
                  <a:pt x="6292347" y="2534324"/>
                  <a:pt x="6298487" y="2554328"/>
                  <a:pt x="6304629" y="2574334"/>
                </a:cubicBezTo>
                <a:lnTo>
                  <a:pt x="6303842" y="2579877"/>
                </a:lnTo>
                <a:cubicBezTo>
                  <a:pt x="6303729" y="2585644"/>
                  <a:pt x="6304006" y="2603388"/>
                  <a:pt x="6303953" y="2608928"/>
                </a:cubicBezTo>
                <a:lnTo>
                  <a:pt x="6303530" y="2613111"/>
                </a:lnTo>
                <a:lnTo>
                  <a:pt x="6297474" y="2621996"/>
                </a:lnTo>
                <a:lnTo>
                  <a:pt x="6299263" y="2634265"/>
                </a:lnTo>
                <a:lnTo>
                  <a:pt x="6293065" y="2647237"/>
                </a:lnTo>
                <a:cubicBezTo>
                  <a:pt x="6294685" y="2648158"/>
                  <a:pt x="6296180" y="2649356"/>
                  <a:pt x="6297496" y="2650786"/>
                </a:cubicBezTo>
                <a:lnTo>
                  <a:pt x="6301708" y="2661993"/>
                </a:lnTo>
                <a:lnTo>
                  <a:pt x="6295884" y="2670949"/>
                </a:lnTo>
                <a:cubicBezTo>
                  <a:pt x="6304913" y="2672007"/>
                  <a:pt x="6294429" y="2681695"/>
                  <a:pt x="6291714" y="2690255"/>
                </a:cubicBezTo>
                <a:lnTo>
                  <a:pt x="6292327" y="2695683"/>
                </a:lnTo>
                <a:lnTo>
                  <a:pt x="6284410" y="2713964"/>
                </a:lnTo>
                <a:lnTo>
                  <a:pt x="6280410" y="2730175"/>
                </a:lnTo>
                <a:lnTo>
                  <a:pt x="6288082" y="2763497"/>
                </a:lnTo>
                <a:lnTo>
                  <a:pt x="6260924" y="3051539"/>
                </a:lnTo>
                <a:cubicBezTo>
                  <a:pt x="6251455" y="3165645"/>
                  <a:pt x="6222174" y="3216611"/>
                  <a:pt x="6210151" y="3335396"/>
                </a:cubicBezTo>
                <a:lnTo>
                  <a:pt x="6212034" y="3456509"/>
                </a:lnTo>
                <a:lnTo>
                  <a:pt x="6197490" y="3531827"/>
                </a:lnTo>
                <a:lnTo>
                  <a:pt x="6208018" y="3570877"/>
                </a:lnTo>
                <a:lnTo>
                  <a:pt x="6205920" y="3583849"/>
                </a:lnTo>
                <a:lnTo>
                  <a:pt x="6199616" y="3592763"/>
                </a:lnTo>
                <a:cubicBezTo>
                  <a:pt x="6191839" y="3613948"/>
                  <a:pt x="6196204" y="3641245"/>
                  <a:pt x="6181288" y="3653485"/>
                </a:cubicBezTo>
                <a:cubicBezTo>
                  <a:pt x="6178087" y="3659316"/>
                  <a:pt x="6176516" y="3664985"/>
                  <a:pt x="6175963" y="3670528"/>
                </a:cubicBezTo>
                <a:lnTo>
                  <a:pt x="6176722" y="3685990"/>
                </a:lnTo>
                <a:lnTo>
                  <a:pt x="6181549" y="3690283"/>
                </a:lnTo>
                <a:lnTo>
                  <a:pt x="6179476" y="3699787"/>
                </a:lnTo>
                <a:cubicBezTo>
                  <a:pt x="6179664" y="3700686"/>
                  <a:pt x="6179852" y="3701586"/>
                  <a:pt x="6180040" y="3702486"/>
                </a:cubicBezTo>
                <a:cubicBezTo>
                  <a:pt x="6181140" y="3707637"/>
                  <a:pt x="6182047" y="3712728"/>
                  <a:pt x="6182155" y="3717784"/>
                </a:cubicBezTo>
                <a:cubicBezTo>
                  <a:pt x="6156678" y="3711701"/>
                  <a:pt x="6178864" y="3759789"/>
                  <a:pt x="6158980" y="3746229"/>
                </a:cubicBezTo>
                <a:cubicBezTo>
                  <a:pt x="6144630" y="3780750"/>
                  <a:pt x="6117520" y="3867558"/>
                  <a:pt x="6096049" y="3924910"/>
                </a:cubicBezTo>
                <a:lnTo>
                  <a:pt x="6069712" y="3989353"/>
                </a:lnTo>
                <a:lnTo>
                  <a:pt x="6067330" y="4033899"/>
                </a:lnTo>
                <a:cubicBezTo>
                  <a:pt x="6065506" y="4070470"/>
                  <a:pt x="6063599" y="4110146"/>
                  <a:pt x="6061081" y="4142250"/>
                </a:cubicBezTo>
                <a:cubicBezTo>
                  <a:pt x="6055260" y="4200007"/>
                  <a:pt x="6045907" y="4278998"/>
                  <a:pt x="6042858" y="4329442"/>
                </a:cubicBezTo>
                <a:cubicBezTo>
                  <a:pt x="6038376" y="4381764"/>
                  <a:pt x="6036461" y="4433012"/>
                  <a:pt x="6034182" y="4456184"/>
                </a:cubicBezTo>
                <a:lnTo>
                  <a:pt x="6029178" y="4468478"/>
                </a:lnTo>
                <a:lnTo>
                  <a:pt x="6029974" y="4469862"/>
                </a:lnTo>
                <a:cubicBezTo>
                  <a:pt x="6031287" y="4476321"/>
                  <a:pt x="6030316" y="4480555"/>
                  <a:pt x="6028340" y="4483797"/>
                </a:cubicBezTo>
                <a:lnTo>
                  <a:pt x="6025168" y="4487091"/>
                </a:lnTo>
                <a:lnTo>
                  <a:pt x="6023164" y="4496728"/>
                </a:lnTo>
                <a:lnTo>
                  <a:pt x="6016839" y="4515918"/>
                </a:lnTo>
                <a:cubicBezTo>
                  <a:pt x="6017189" y="4517049"/>
                  <a:pt x="6017537" y="4518182"/>
                  <a:pt x="6017886" y="4519316"/>
                </a:cubicBezTo>
                <a:lnTo>
                  <a:pt x="6011819" y="4547957"/>
                </a:lnTo>
                <a:lnTo>
                  <a:pt x="6012791" y="4548262"/>
                </a:lnTo>
                <a:cubicBezTo>
                  <a:pt x="6014837" y="4549595"/>
                  <a:pt x="6016087" y="4551811"/>
                  <a:pt x="6015703" y="4555939"/>
                </a:cubicBezTo>
                <a:cubicBezTo>
                  <a:pt x="6031790" y="4548276"/>
                  <a:pt x="6021405" y="4557977"/>
                  <a:pt x="6018854" y="4570815"/>
                </a:cubicBezTo>
                <a:cubicBezTo>
                  <a:pt x="6021736" y="4583801"/>
                  <a:pt x="6030754" y="4622347"/>
                  <a:pt x="6033000" y="4633846"/>
                </a:cubicBezTo>
                <a:lnTo>
                  <a:pt x="6032325" y="4639816"/>
                </a:lnTo>
                <a:lnTo>
                  <a:pt x="6032549" y="4639923"/>
                </a:lnTo>
                <a:cubicBezTo>
                  <a:pt x="6032911" y="4641190"/>
                  <a:pt x="6032878" y="4643141"/>
                  <a:pt x="6032309" y="4646192"/>
                </a:cubicBezTo>
                <a:lnTo>
                  <a:pt x="6031095" y="4650706"/>
                </a:lnTo>
                <a:lnTo>
                  <a:pt x="6029786" y="4662290"/>
                </a:lnTo>
                <a:cubicBezTo>
                  <a:pt x="6030161" y="4663587"/>
                  <a:pt x="6030536" y="4664883"/>
                  <a:pt x="6030911" y="4666180"/>
                </a:cubicBezTo>
                <a:lnTo>
                  <a:pt x="6033630" y="4667585"/>
                </a:lnTo>
                <a:lnTo>
                  <a:pt x="6033189" y="4668660"/>
                </a:lnTo>
                <a:cubicBezTo>
                  <a:pt x="6027286" y="4676831"/>
                  <a:pt x="6019767" y="4679345"/>
                  <a:pt x="6038764" y="4689807"/>
                </a:cubicBezTo>
                <a:cubicBezTo>
                  <a:pt x="6028616" y="4708535"/>
                  <a:pt x="6040474" y="4712235"/>
                  <a:pt x="6042217" y="4737890"/>
                </a:cubicBezTo>
                <a:cubicBezTo>
                  <a:pt x="6033362" y="4748600"/>
                  <a:pt x="6035273" y="4757223"/>
                  <a:pt x="6040543" y="4765657"/>
                </a:cubicBezTo>
                <a:cubicBezTo>
                  <a:pt x="6034416" y="4790618"/>
                  <a:pt x="6040696" y="4813399"/>
                  <a:pt x="6039956" y="4841463"/>
                </a:cubicBezTo>
                <a:lnTo>
                  <a:pt x="6057123" y="4969863"/>
                </a:lnTo>
                <a:lnTo>
                  <a:pt x="6055039" y="4974028"/>
                </a:lnTo>
                <a:cubicBezTo>
                  <a:pt x="6053860" y="4976933"/>
                  <a:pt x="6053409" y="4978909"/>
                  <a:pt x="6053462" y="4980318"/>
                </a:cubicBezTo>
                <a:lnTo>
                  <a:pt x="6053643" y="4980501"/>
                </a:lnTo>
                <a:lnTo>
                  <a:pt x="6051733" y="4986338"/>
                </a:lnTo>
                <a:lnTo>
                  <a:pt x="6049602" y="4991296"/>
                </a:lnTo>
                <a:cubicBezTo>
                  <a:pt x="6058123" y="5019829"/>
                  <a:pt x="6066643" y="5048361"/>
                  <a:pt x="6075165" y="5076895"/>
                </a:cubicBezTo>
                <a:lnTo>
                  <a:pt x="6073751" y="5081568"/>
                </a:lnTo>
                <a:cubicBezTo>
                  <a:pt x="6073034" y="5084748"/>
                  <a:pt x="6072888" y="5086810"/>
                  <a:pt x="6073150" y="5088173"/>
                </a:cubicBezTo>
                <a:lnTo>
                  <a:pt x="6073355" y="5088300"/>
                </a:lnTo>
                <a:lnTo>
                  <a:pt x="6072362" y="5094558"/>
                </a:lnTo>
                <a:cubicBezTo>
                  <a:pt x="6070184" y="5105196"/>
                  <a:pt x="6067588" y="5115626"/>
                  <a:pt x="6064726" y="5125620"/>
                </a:cubicBezTo>
                <a:cubicBezTo>
                  <a:pt x="6063568" y="5154527"/>
                  <a:pt x="6065189" y="5244020"/>
                  <a:pt x="6065415" y="5268004"/>
                </a:cubicBezTo>
                <a:cubicBezTo>
                  <a:pt x="6065637" y="5268513"/>
                  <a:pt x="6065860" y="5269021"/>
                  <a:pt x="6066081" y="5269530"/>
                </a:cubicBezTo>
                <a:lnTo>
                  <a:pt x="6043407" y="5390941"/>
                </a:lnTo>
                <a:cubicBezTo>
                  <a:pt x="6032545" y="5438194"/>
                  <a:pt x="6020942" y="5465286"/>
                  <a:pt x="6025377" y="5539927"/>
                </a:cubicBezTo>
                <a:cubicBezTo>
                  <a:pt x="6019787" y="5610775"/>
                  <a:pt x="6013913" y="5740573"/>
                  <a:pt x="6010052" y="5791594"/>
                </a:cubicBezTo>
                <a:cubicBezTo>
                  <a:pt x="5989401" y="5787060"/>
                  <a:pt x="6018524" y="5849672"/>
                  <a:pt x="5994220" y="5855206"/>
                </a:cubicBezTo>
                <a:cubicBezTo>
                  <a:pt x="5995282" y="5860240"/>
                  <a:pt x="5980598" y="5868910"/>
                  <a:pt x="5982580" y="5873582"/>
                </a:cubicBezTo>
                <a:cubicBezTo>
                  <a:pt x="5982922" y="5874401"/>
                  <a:pt x="5983265" y="5875218"/>
                  <a:pt x="5983608" y="5876037"/>
                </a:cubicBezTo>
                <a:lnTo>
                  <a:pt x="5983535" y="5886534"/>
                </a:lnTo>
                <a:lnTo>
                  <a:pt x="5988737" y="5888644"/>
                </a:lnTo>
                <a:cubicBezTo>
                  <a:pt x="5989948" y="5893707"/>
                  <a:pt x="5991159" y="5898769"/>
                  <a:pt x="5992371" y="5903832"/>
                </a:cubicBezTo>
                <a:cubicBezTo>
                  <a:pt x="5992924" y="5909651"/>
                  <a:pt x="5992578" y="5916068"/>
                  <a:pt x="5990780" y="5923391"/>
                </a:cubicBezTo>
                <a:cubicBezTo>
                  <a:pt x="5975822" y="5948880"/>
                  <a:pt x="6013580" y="5981626"/>
                  <a:pt x="5993870" y="6013205"/>
                </a:cubicBezTo>
                <a:cubicBezTo>
                  <a:pt x="5988486" y="6024901"/>
                  <a:pt x="5991718" y="6066777"/>
                  <a:pt x="5997673" y="6074018"/>
                </a:cubicBezTo>
                <a:cubicBezTo>
                  <a:pt x="5998007" y="6081731"/>
                  <a:pt x="6007861" y="6126985"/>
                  <a:pt x="6014840" y="6130837"/>
                </a:cubicBezTo>
                <a:cubicBezTo>
                  <a:pt x="6022998" y="6137057"/>
                  <a:pt x="5999420" y="6156330"/>
                  <a:pt x="6010704" y="6152982"/>
                </a:cubicBezTo>
                <a:cubicBezTo>
                  <a:pt x="6008682" y="6186619"/>
                  <a:pt x="6039938" y="6191636"/>
                  <a:pt x="6038294" y="6221100"/>
                </a:cubicBezTo>
                <a:cubicBezTo>
                  <a:pt x="6039643" y="6222126"/>
                  <a:pt x="6046356" y="6257468"/>
                  <a:pt x="6052331" y="6287550"/>
                </a:cubicBezTo>
                <a:cubicBezTo>
                  <a:pt x="6058307" y="6317632"/>
                  <a:pt x="6082079" y="6391312"/>
                  <a:pt x="6074143" y="6401595"/>
                </a:cubicBezTo>
                <a:cubicBezTo>
                  <a:pt x="6074931" y="6423902"/>
                  <a:pt x="6059614" y="6432919"/>
                  <a:pt x="6060199" y="6487110"/>
                </a:cubicBezTo>
                <a:cubicBezTo>
                  <a:pt x="6075583" y="6574474"/>
                  <a:pt x="6076150" y="6553611"/>
                  <a:pt x="6081156" y="6588589"/>
                </a:cubicBezTo>
                <a:cubicBezTo>
                  <a:pt x="6102088" y="6637976"/>
                  <a:pt x="6067660" y="6687723"/>
                  <a:pt x="6114944" y="6769963"/>
                </a:cubicBezTo>
                <a:cubicBezTo>
                  <a:pt x="6130462" y="6819284"/>
                  <a:pt x="6119243" y="6817955"/>
                  <a:pt x="6128950" y="6835814"/>
                </a:cubicBezTo>
                <a:lnTo>
                  <a:pt x="6132536" y="6858000"/>
                </a:lnTo>
                <a:lnTo>
                  <a:pt x="4789511" y="6858000"/>
                </a:lnTo>
                <a:lnTo>
                  <a:pt x="1866294" y="6858000"/>
                </a:lnTo>
                <a:lnTo>
                  <a:pt x="1705866" y="6858000"/>
                </a:lnTo>
                <a:lnTo>
                  <a:pt x="1343025" y="6858000"/>
                </a:lnTo>
                <a:lnTo>
                  <a:pt x="523269" y="6858000"/>
                </a:lnTo>
                <a:lnTo>
                  <a:pt x="362841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88AF45-2C42-2C31-4751-EFBC2C7D1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31" y="609600"/>
            <a:ext cx="5585499" cy="133084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0" i="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WSLC is here for you…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8FC8F39-5FBB-80DC-AE46-725DE92FCB49}"/>
              </a:ext>
            </a:extLst>
          </p:cNvPr>
          <p:cNvSpPr txBox="1"/>
          <p:nvPr/>
        </p:nvSpPr>
        <p:spPr>
          <a:xfrm>
            <a:off x="472966" y="1940440"/>
            <a:ext cx="5102104" cy="416224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n-US" dirty="0"/>
              <a:t>Washington State Labor Council goal is to foster and facilitate partnerships between organized labor (unions), state’s community and technical colleges and the SBCTC to facilitate for the following:</a:t>
            </a:r>
            <a:endParaRPr lang="en-US" b="1" dirty="0"/>
          </a:p>
          <a:p>
            <a:pPr indent="-2286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Arial" panose="020B0604020202020204" pitchFamily="34" charset="0"/>
              <a:buChar char="•"/>
            </a:pPr>
            <a:r>
              <a:rPr lang="en-US" dirty="0"/>
              <a:t>1. Increase Labor representation on advisory committees and boards.</a:t>
            </a:r>
          </a:p>
          <a:p>
            <a:pPr indent="-2286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Arial" panose="020B0604020202020204" pitchFamily="34" charset="0"/>
              <a:buChar char="•"/>
            </a:pPr>
            <a:r>
              <a:rPr lang="en-US" dirty="0"/>
              <a:t>2. Conduct roles and responsibility trainings with labor representative.</a:t>
            </a:r>
          </a:p>
          <a:p>
            <a:pPr indent="-2286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Arial" panose="020B0604020202020204" pitchFamily="34" charset="0"/>
              <a:buChar char="•"/>
            </a:pPr>
            <a:r>
              <a:rPr lang="en-US" dirty="0"/>
              <a:t>3. 1x1 visits with college reps, campuses and program tours. </a:t>
            </a:r>
          </a:p>
          <a:p>
            <a:pPr indent="-2286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Arial" panose="020B0604020202020204" pitchFamily="34" charset="0"/>
              <a:buChar char="•"/>
            </a:pPr>
            <a:r>
              <a:rPr lang="en-US" dirty="0"/>
              <a:t>4. Provide workshops and trainings on policy, agenda updates, union, workforce development and other public policy agendas to enhance workforce. </a:t>
            </a:r>
          </a:p>
          <a:p>
            <a:pPr marL="285750" indent="-2286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286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286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286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286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286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286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A26282E-295F-2AE9-C443-A9AC1B02F0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0610" y="1414762"/>
            <a:ext cx="4737650" cy="4050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698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7833"/>
    </mc:Choice>
    <mc:Fallback xmlns="">
      <p:transition spd="slow" advTm="67833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F023A-94BB-533F-66F7-DC00D47934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1" y="2438401"/>
            <a:ext cx="3324141" cy="380999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pPr marL="400050"/>
            <a:endParaRPr lang="en-US" dirty="0"/>
          </a:p>
          <a:p>
            <a:endParaRPr lang="en-US" dirty="0"/>
          </a:p>
          <a:p>
            <a:pPr lvl="2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372F3D-ED54-FE78-7136-74A3F6746D4D}"/>
              </a:ext>
            </a:extLst>
          </p:cNvPr>
          <p:cNvSpPr txBox="1"/>
          <p:nvPr/>
        </p:nvSpPr>
        <p:spPr>
          <a:xfrm>
            <a:off x="11211339" y="702365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AA4C62-6A53-A28A-8675-647599404AE9}"/>
              </a:ext>
            </a:extLst>
          </p:cNvPr>
          <p:cNvSpPr txBox="1"/>
          <p:nvPr/>
        </p:nvSpPr>
        <p:spPr>
          <a:xfrm>
            <a:off x="868085" y="873083"/>
            <a:ext cx="9652739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sz="2400" b="0" i="0" dirty="0">
                <a:effectLst/>
              </a:rPr>
              <a:t>The Washington State Labor Council, AFL-CIO Workforce Development Department works to maximize the benefit of workforce development programs and systems for Washington workers, families and communities.</a:t>
            </a:r>
          </a:p>
          <a:p>
            <a:pPr algn="l">
              <a:buNone/>
            </a:pPr>
            <a:endParaRPr lang="en-US" sz="2400" dirty="0"/>
          </a:p>
          <a:p>
            <a:pPr algn="l">
              <a:buNone/>
            </a:pPr>
            <a:r>
              <a:rPr lang="en-US" sz="2400" b="0" i="0" dirty="0">
                <a:effectLst/>
              </a:rPr>
              <a:t>We do this work by: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b="0" i="0" dirty="0">
                <a:effectLst/>
              </a:rPr>
              <a:t>Directly helping workers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b="0" i="0" dirty="0">
                <a:effectLst/>
              </a:rPr>
              <a:t>Promoting registered apprenticeships and other labor-supported   education </a:t>
            </a:r>
            <a:r>
              <a:rPr lang="en-US" sz="2400" dirty="0"/>
              <a:t> </a:t>
            </a:r>
            <a:r>
              <a:rPr lang="en-US" sz="2400" b="0" i="0" dirty="0">
                <a:effectLst/>
              </a:rPr>
              <a:t>pathways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b="0" i="0" dirty="0">
                <a:effectLst/>
              </a:rPr>
              <a:t>Helping unions engage and serve in advisory and leadership roles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b="0" i="0" dirty="0">
                <a:effectLst/>
              </a:rPr>
              <a:t>Partnering with the state, local workforce development areas, industry associations and others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b="0" i="0" dirty="0">
                <a:effectLst/>
              </a:rPr>
              <a:t>Advocating for workers, union pathways and quality jobs in workforce and economic development</a:t>
            </a:r>
          </a:p>
        </p:txBody>
      </p:sp>
    </p:spTree>
    <p:extLst>
      <p:ext uri="{BB962C8B-B14F-4D97-AF65-F5344CB8AC3E}">
        <p14:creationId xmlns:p14="http://schemas.microsoft.com/office/powerpoint/2010/main" val="768198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4681F92-6C7C-3C36-ABC5-CED2C9697C44}"/>
              </a:ext>
            </a:extLst>
          </p:cNvPr>
          <p:cNvSpPr txBox="1"/>
          <p:nvPr/>
        </p:nvSpPr>
        <p:spPr>
          <a:xfrm>
            <a:off x="805502" y="4602143"/>
            <a:ext cx="10707625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dirty="0"/>
              <a:t>Participate in the determination of program goals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dirty="0"/>
              <a:t>Review and evaluate program curricula, equipment, and effectiveness; 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dirty="0"/>
              <a:t>Include representatives of business and labor who reflect the local industry, and the community;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dirty="0"/>
              <a:t>Actively consult with other representatives of business, industry, labor, and agriculture.</a:t>
            </a:r>
          </a:p>
        </p:txBody>
      </p:sp>
      <p:graphicFrame>
        <p:nvGraphicFramePr>
          <p:cNvPr id="7" name="TextBox 2">
            <a:extLst>
              <a:ext uri="{FF2B5EF4-FFF2-40B4-BE49-F238E27FC236}">
                <a16:creationId xmlns:a16="http://schemas.microsoft.com/office/drawing/2014/main" id="{E331F91B-AE60-2A8D-D5D1-4F2B1F780E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75947123"/>
              </p:ext>
            </p:extLst>
          </p:nvPr>
        </p:nvGraphicFramePr>
        <p:xfrm>
          <a:off x="805502" y="1364784"/>
          <a:ext cx="10414740" cy="30390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0D37882-FFB6-1A83-4B9C-47E160AA2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575982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Why are Advisory Committees important?</a:t>
            </a:r>
          </a:p>
        </p:txBody>
      </p:sp>
    </p:spTree>
    <p:extLst>
      <p:ext uri="{BB962C8B-B14F-4D97-AF65-F5344CB8AC3E}">
        <p14:creationId xmlns:p14="http://schemas.microsoft.com/office/powerpoint/2010/main" val="1577821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7FF47CB7-972F-479F-A36D-9E72D26EC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0D153B68-5844-490D-8E67-F616D6D72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1029CD-C49C-EE0C-F482-E8B3E9C6E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 vert="horz" lIns="91440" tIns="45720" rIns="91440" bIns="45720" rtlCol="0">
            <a:normAutofit fontScale="90000"/>
          </a:bodyPr>
          <a:lstStyle/>
          <a:p>
            <a:pPr algn="ctr"/>
            <a:br>
              <a:rPr lang="en-US" sz="4000" dirty="0"/>
            </a:br>
            <a:r>
              <a:rPr lang="en-US" sz="4000" dirty="0"/>
              <a:t>	</a:t>
            </a:r>
            <a:r>
              <a:rPr lang="en-US" sz="6000" dirty="0"/>
              <a:t>Got Members?</a:t>
            </a:r>
            <a:br>
              <a:rPr lang="en-US" sz="1400" dirty="0"/>
            </a:br>
            <a:r>
              <a:rPr lang="en-US" sz="1400" b="0" i="0" kern="1200" dirty="0">
                <a:latin typeface="+mj-lt"/>
                <a:ea typeface="+mj-ea"/>
                <a:cs typeface="+mj-cs"/>
              </a:rPr>
              <a:t>										</a:t>
            </a:r>
          </a:p>
        </p:txBody>
      </p:sp>
      <p:sp>
        <p:nvSpPr>
          <p:cNvPr id="25" name="Content Placeholder 13">
            <a:extLst>
              <a:ext uri="{FF2B5EF4-FFF2-40B4-BE49-F238E27FC236}">
                <a16:creationId xmlns:a16="http://schemas.microsoft.com/office/drawing/2014/main" id="{DA755F00-AD23-DF80-AB90-7BC23F761F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034" y="2198362"/>
            <a:ext cx="4958966" cy="391777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Need new labor representatives for your advisory committee? We can help!</a:t>
            </a:r>
            <a:br>
              <a:rPr lang="en-US" sz="2000" dirty="0"/>
            </a:br>
            <a:br>
              <a:rPr lang="en-US" sz="2000" dirty="0"/>
            </a:br>
            <a:r>
              <a:rPr lang="en-US" sz="2000" dirty="0"/>
              <a:t>Please sign-up </a:t>
            </a:r>
            <a:r>
              <a:rPr lang="en-US" sz="2000" u="sng" dirty="0">
                <a:hlinkClick r:id="rId3"/>
              </a:rPr>
              <a:t>Labor Representative Request Form</a:t>
            </a:r>
            <a:br>
              <a:rPr lang="en-US" sz="2000" dirty="0"/>
            </a:br>
            <a:endParaRPr lang="en-US" sz="2000" dirty="0"/>
          </a:p>
          <a:p>
            <a:pPr marL="0" indent="0">
              <a:buNone/>
            </a:pPr>
            <a:r>
              <a:rPr lang="en-US" sz="2000" dirty="0"/>
              <a:t>Inquiries contact Shondea Chapman at </a:t>
            </a:r>
            <a:r>
              <a:rPr lang="en-US" sz="2000" dirty="0">
                <a:hlinkClick r:id="rId4"/>
              </a:rPr>
              <a:t>schapman@wslc.org</a:t>
            </a:r>
            <a:r>
              <a:rPr lang="en-US" sz="2000" dirty="0"/>
              <a:t> 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7B6758BB-4883-A3C8-8E56-0E681781CC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19367" y="3141084"/>
            <a:ext cx="4788505" cy="1843574"/>
          </a:xfrm>
          <a:prstGeom prst="rect">
            <a:avLst/>
          </a:prstGeom>
        </p:spPr>
      </p:pic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9A0D773F-7A7D-4DBB-9DEA-86BB8B8F4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069CD8-6DBD-B154-FDE4-1C52A0C4E05F}"/>
              </a:ext>
            </a:extLst>
          </p:cNvPr>
          <p:cNvSpPr txBox="1"/>
          <p:nvPr/>
        </p:nvSpPr>
        <p:spPr>
          <a:xfrm>
            <a:off x="3047163" y="3098298"/>
            <a:ext cx="60943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315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029CD-C49C-EE0C-F482-E8B3E9C6E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0951" y="609601"/>
            <a:ext cx="4782532" cy="816524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2700" b="1" dirty="0"/>
              <a:t>State-Registered Apprenticeship </a:t>
            </a:r>
            <a:br>
              <a:rPr lang="en-US" sz="2300" dirty="0"/>
            </a:br>
            <a:r>
              <a:rPr lang="en-US" sz="2300" dirty="0"/>
              <a:t>									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BDF188-3764-0947-2C6A-914FA2364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0950" y="1018310"/>
            <a:ext cx="6247650" cy="523009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200" dirty="0"/>
              <a:t>An </a:t>
            </a:r>
            <a:r>
              <a:rPr lang="en-US" sz="2200" dirty="0">
                <a:hlinkClick r:id="rId2"/>
              </a:rPr>
              <a:t>apprenticeship </a:t>
            </a:r>
            <a:r>
              <a:rPr lang="en-US" sz="2200" dirty="0"/>
              <a:t>combines on-the-job training with related classroom instruction, all under the supervision of a journey-level professional. Apprentices get paid while they learn and develop knowledge, skills, and abilities in a new career field. </a:t>
            </a:r>
          </a:p>
          <a:p>
            <a:pPr marL="0" indent="0">
              <a:buNone/>
            </a:pPr>
            <a:r>
              <a:rPr lang="en-US" sz="2200" dirty="0"/>
              <a:t>After completing a registered apprenticeship program, apprentices receive a professional credential that is recognized nationwide </a:t>
            </a:r>
            <a:r>
              <a:rPr lang="en-US" sz="2200" dirty="0">
                <a:hlinkClick r:id="rId3"/>
              </a:rPr>
              <a:t>WSATC Policy 2012-03</a:t>
            </a:r>
            <a:r>
              <a:rPr lang="en-US" sz="2200" dirty="0"/>
              <a:t> </a:t>
            </a:r>
          </a:p>
          <a:p>
            <a:pPr marL="0" indent="0">
              <a:buNone/>
            </a:pPr>
            <a:endParaRPr lang="en-US" sz="2200" dirty="0">
              <a:hlinkClick r:id="rId4"/>
            </a:endParaRPr>
          </a:p>
          <a:p>
            <a:pPr marL="0" indent="0">
              <a:buNone/>
            </a:pPr>
            <a:r>
              <a:rPr lang="en-US" sz="2200" dirty="0">
                <a:hlinkClick r:id="rId4"/>
              </a:rPr>
              <a:t>Apprenticeship Research Brief - 2025</a:t>
            </a:r>
            <a:endParaRPr lang="en-US" sz="2200" dirty="0"/>
          </a:p>
          <a:p>
            <a:pPr marL="0" indent="0">
              <a:buNone/>
            </a:pPr>
            <a:endParaRPr lang="en-US" sz="2200" dirty="0">
              <a:hlinkClick r:id="rId5"/>
            </a:endParaRPr>
          </a:p>
          <a:p>
            <a:pPr marL="0" indent="0">
              <a:buNone/>
            </a:pPr>
            <a:r>
              <a:rPr lang="en-US" sz="2200" dirty="0">
                <a:hlinkClick r:id="rId5"/>
              </a:rPr>
              <a:t>Washington State Apprenticeship &amp; Training Council</a:t>
            </a:r>
            <a:endParaRPr lang="en-US" sz="2200" dirty="0"/>
          </a:p>
          <a:p>
            <a:pPr>
              <a:lnSpc>
                <a:spcPct val="90000"/>
              </a:lnSpc>
            </a:pPr>
            <a:r>
              <a:rPr lang="en-US" sz="2200" dirty="0"/>
              <a:t>Meets quarterly (Jan/April/July/Oct)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dirty="0"/>
              <a:t>Washington  Apprenticeship Coordinators Association</a:t>
            </a:r>
          </a:p>
          <a:p>
            <a:r>
              <a:rPr lang="en-US" sz="2200" dirty="0"/>
              <a:t>Next meeting will be April 15, 2026 @ 2575 Williams Place, Dupont, WA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sz="1300" dirty="0"/>
          </a:p>
          <a:p>
            <a:pPr marL="0" indent="0">
              <a:lnSpc>
                <a:spcPct val="90000"/>
              </a:lnSpc>
              <a:buNone/>
            </a:pPr>
            <a:endParaRPr lang="en-US" sz="1300" dirty="0"/>
          </a:p>
          <a:p>
            <a:pPr marL="0" indent="0">
              <a:lnSpc>
                <a:spcPct val="90000"/>
              </a:lnSpc>
              <a:buNone/>
            </a:pPr>
            <a:endParaRPr lang="en-US" sz="1300" dirty="0"/>
          </a:p>
        </p:txBody>
      </p:sp>
      <p:pic>
        <p:nvPicPr>
          <p:cNvPr id="5" name="Picture 4" descr="Calendar on table">
            <a:extLst>
              <a:ext uri="{FF2B5EF4-FFF2-40B4-BE49-F238E27FC236}">
                <a16:creationId xmlns:a16="http://schemas.microsoft.com/office/drawing/2014/main" id="{FFF5D519-159A-34B1-08DC-E640669B035E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6360" r="45235" b="-1"/>
          <a:stretch>
            <a:fillRect/>
          </a:stretch>
        </p:blipFill>
        <p:spPr>
          <a:xfrm>
            <a:off x="3" y="10"/>
            <a:ext cx="4973099" cy="6857991"/>
          </a:xfrm>
          <a:custGeom>
            <a:avLst/>
            <a:gdLst/>
            <a:ahLst/>
            <a:cxnLst/>
            <a:rect l="l" t="t" r="r" b="b"/>
            <a:pathLst>
              <a:path w="4973099" h="6858001">
                <a:moveTo>
                  <a:pt x="3628384" y="0"/>
                </a:moveTo>
                <a:lnTo>
                  <a:pt x="4971922" y="0"/>
                </a:lnTo>
                <a:lnTo>
                  <a:pt x="4946877" y="155677"/>
                </a:lnTo>
                <a:lnTo>
                  <a:pt x="4923008" y="310668"/>
                </a:lnTo>
                <a:lnTo>
                  <a:pt x="4899644" y="466344"/>
                </a:lnTo>
                <a:lnTo>
                  <a:pt x="4879641" y="622707"/>
                </a:lnTo>
                <a:lnTo>
                  <a:pt x="4859470" y="778383"/>
                </a:lnTo>
                <a:lnTo>
                  <a:pt x="4840644" y="934746"/>
                </a:lnTo>
                <a:lnTo>
                  <a:pt x="4824508" y="1089051"/>
                </a:lnTo>
                <a:lnTo>
                  <a:pt x="4809212" y="1245413"/>
                </a:lnTo>
                <a:lnTo>
                  <a:pt x="4795260" y="1401090"/>
                </a:lnTo>
                <a:lnTo>
                  <a:pt x="4783158" y="1554023"/>
                </a:lnTo>
                <a:lnTo>
                  <a:pt x="4771055" y="1709014"/>
                </a:lnTo>
                <a:lnTo>
                  <a:pt x="4760970" y="1861947"/>
                </a:lnTo>
                <a:lnTo>
                  <a:pt x="4753070" y="2014881"/>
                </a:lnTo>
                <a:lnTo>
                  <a:pt x="4744833" y="2167128"/>
                </a:lnTo>
                <a:lnTo>
                  <a:pt x="4737942" y="2318004"/>
                </a:lnTo>
                <a:lnTo>
                  <a:pt x="4733067" y="2467509"/>
                </a:lnTo>
                <a:lnTo>
                  <a:pt x="4728865" y="2617013"/>
                </a:lnTo>
                <a:lnTo>
                  <a:pt x="4724831" y="2765146"/>
                </a:lnTo>
                <a:lnTo>
                  <a:pt x="4722982" y="2911221"/>
                </a:lnTo>
                <a:lnTo>
                  <a:pt x="4720965" y="3057297"/>
                </a:lnTo>
                <a:lnTo>
                  <a:pt x="4719956" y="3201315"/>
                </a:lnTo>
                <a:lnTo>
                  <a:pt x="4720965" y="3343961"/>
                </a:lnTo>
                <a:lnTo>
                  <a:pt x="4720965" y="3485236"/>
                </a:lnTo>
                <a:lnTo>
                  <a:pt x="4722982" y="3625139"/>
                </a:lnTo>
                <a:lnTo>
                  <a:pt x="4726007" y="3762299"/>
                </a:lnTo>
                <a:lnTo>
                  <a:pt x="4728865" y="3898087"/>
                </a:lnTo>
                <a:lnTo>
                  <a:pt x="4732059" y="4031133"/>
                </a:lnTo>
                <a:lnTo>
                  <a:pt x="4736933" y="4163492"/>
                </a:lnTo>
                <a:lnTo>
                  <a:pt x="4742144" y="4293793"/>
                </a:lnTo>
                <a:lnTo>
                  <a:pt x="4746850" y="4421352"/>
                </a:lnTo>
                <a:lnTo>
                  <a:pt x="4760130" y="4670298"/>
                </a:lnTo>
                <a:lnTo>
                  <a:pt x="4774249" y="4908956"/>
                </a:lnTo>
                <a:lnTo>
                  <a:pt x="4789041" y="5138013"/>
                </a:lnTo>
                <a:lnTo>
                  <a:pt x="4805346" y="5354726"/>
                </a:lnTo>
                <a:lnTo>
                  <a:pt x="4822323" y="5561838"/>
                </a:lnTo>
                <a:lnTo>
                  <a:pt x="4840644" y="5753862"/>
                </a:lnTo>
                <a:lnTo>
                  <a:pt x="4858630" y="5934227"/>
                </a:lnTo>
                <a:lnTo>
                  <a:pt x="4876615" y="6100191"/>
                </a:lnTo>
                <a:lnTo>
                  <a:pt x="4893592" y="6252438"/>
                </a:lnTo>
                <a:lnTo>
                  <a:pt x="4909729" y="6387541"/>
                </a:lnTo>
                <a:lnTo>
                  <a:pt x="4925025" y="6509613"/>
                </a:lnTo>
                <a:lnTo>
                  <a:pt x="4937800" y="6612483"/>
                </a:lnTo>
                <a:lnTo>
                  <a:pt x="4949902" y="6698894"/>
                </a:lnTo>
                <a:lnTo>
                  <a:pt x="4967216" y="6817538"/>
                </a:lnTo>
                <a:lnTo>
                  <a:pt x="4973099" y="6858000"/>
                </a:lnTo>
                <a:lnTo>
                  <a:pt x="4075210" y="6858000"/>
                </a:lnTo>
                <a:lnTo>
                  <a:pt x="4075210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28384" y="1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672346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800"/>
    </mc:Choice>
    <mc:Fallback xmlns="">
      <p:transition spd="slow" advTm="408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640DE3A-5F37-037B-833D-8B8E675CB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342418" cy="892175"/>
          </a:xfrm>
        </p:spPr>
        <p:txBody>
          <a:bodyPr/>
          <a:lstStyle/>
          <a:p>
            <a:r>
              <a:rPr lang="en-US" dirty="0"/>
              <a:t>WSLC Labor Liaison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83311-EAC6-8A05-2E3A-49F27D7D20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4007" y="1331260"/>
            <a:ext cx="10803985" cy="51616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WSAC-Washington Student Achievement Council </a:t>
            </a:r>
          </a:p>
          <a:p>
            <a:pPr lvl="1"/>
            <a:r>
              <a:rPr lang="en-US" dirty="0"/>
              <a:t>WJI-Washington Jobs initiative (formerly know as the Good Jobs Challenge)</a:t>
            </a:r>
          </a:p>
          <a:p>
            <a:pPr lvl="1"/>
            <a:r>
              <a:rPr lang="en-US" dirty="0"/>
              <a:t>Washington Stem- Collaboration with Career Connect Washington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Washington  Apprenticeship Coordinators Association</a:t>
            </a:r>
          </a:p>
          <a:p>
            <a:pPr marL="0" indent="0">
              <a:buNone/>
            </a:pPr>
            <a:r>
              <a:rPr lang="en-US" dirty="0"/>
              <a:t> Workforce Training and Education Coordinating Board</a:t>
            </a:r>
          </a:p>
          <a:p>
            <a:pPr marL="57150" indent="0">
              <a:buNone/>
            </a:pPr>
            <a:r>
              <a:rPr lang="en-US" dirty="0"/>
              <a:t>WA Labor Roundtable</a:t>
            </a:r>
          </a:p>
          <a:p>
            <a:pPr marL="57150" indent="0">
              <a:buNone/>
            </a:pPr>
            <a:r>
              <a:rPr lang="en-US" dirty="0"/>
              <a:t>CCI Apprenticeship Navigator Roundtable</a:t>
            </a:r>
          </a:p>
          <a:p>
            <a:pPr marL="57150" indent="0">
              <a:buNone/>
            </a:pPr>
            <a:r>
              <a:rPr lang="en-US" dirty="0"/>
              <a:t>SEIU-Service Employees International Union</a:t>
            </a:r>
          </a:p>
          <a:p>
            <a:pPr lvl="1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750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633"/>
    </mc:Choice>
    <mc:Fallback xmlns="">
      <p:transition spd="slow" advTm="86633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A42E8-243E-16F1-6388-17464DBFC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r>
              <a:rPr lang="en-US" dirty="0"/>
              <a:t>Workforce Development Regional Events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2C16FA-F18B-DF7A-CE7C-C221DA1452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2296828"/>
            <a:ext cx="8946541" cy="171571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u="sng" dirty="0">
                <a:hlinkClick r:id="rId2"/>
              </a:rPr>
              <a:t>Empower Women Conference</a:t>
            </a:r>
            <a:endParaRPr lang="en-US" dirty="0"/>
          </a:p>
          <a:p>
            <a:r>
              <a:rPr lang="en-US" dirty="0"/>
              <a:t>March 11, 2026</a:t>
            </a:r>
          </a:p>
          <a:p>
            <a:r>
              <a:rPr lang="en-US" dirty="0"/>
              <a:t>Clover Park Technical College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2824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403F7-EB69-215F-4C30-B0868C5E8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276" y="194301"/>
            <a:ext cx="10321647" cy="764957"/>
          </a:xfrm>
        </p:spPr>
        <p:txBody>
          <a:bodyPr>
            <a:normAutofit/>
          </a:bodyPr>
          <a:lstStyle/>
          <a:p>
            <a:r>
              <a:rPr lang="en-US" sz="4000" b="1" dirty="0"/>
              <a:t>Ways to Connect with the WSLC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1721A17-E086-421E-DD50-F8E8138CBE32}"/>
              </a:ext>
            </a:extLst>
          </p:cNvPr>
          <p:cNvSpPr txBox="1"/>
          <p:nvPr/>
        </p:nvSpPr>
        <p:spPr>
          <a:xfrm>
            <a:off x="433137" y="795636"/>
            <a:ext cx="435897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Sign up for the Workforce Development Newsletter email list </a:t>
            </a:r>
            <a:r>
              <a:rPr lang="en-US" sz="2000" dirty="0">
                <a:hlinkClick r:id="rId2"/>
              </a:rPr>
              <a:t>kmunson@wslc.org</a:t>
            </a:r>
            <a:r>
              <a:rPr lang="en-US" sz="2000" dirty="0"/>
              <a:t>.</a:t>
            </a:r>
          </a:p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4AA6040-8E62-20B8-C071-0AA9B7FBFE07}"/>
              </a:ext>
            </a:extLst>
          </p:cNvPr>
          <p:cNvSpPr txBox="1"/>
          <p:nvPr/>
        </p:nvSpPr>
        <p:spPr>
          <a:xfrm>
            <a:off x="6546977" y="1257301"/>
            <a:ext cx="23419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Daily News: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42F54EE-BCC6-7BC3-FC74-B6AB609F47C4}"/>
              </a:ext>
            </a:extLst>
          </p:cNvPr>
          <p:cNvSpPr txBox="1"/>
          <p:nvPr/>
        </p:nvSpPr>
        <p:spPr>
          <a:xfrm>
            <a:off x="6546977" y="4909373"/>
            <a:ext cx="584896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Stay Connected:</a:t>
            </a:r>
          </a:p>
          <a:p>
            <a:r>
              <a:rPr lang="en-US" sz="2000" dirty="0">
                <a:hlinkClick r:id="rId3"/>
              </a:rPr>
              <a:t>Home - Washington State Labor Council, AFL-CIO</a:t>
            </a:r>
            <a:endParaRPr lang="en-US" sz="2000" dirty="0"/>
          </a:p>
          <a:p>
            <a:r>
              <a:rPr lang="en-US" sz="2000" u="sng" dirty="0">
                <a:hlinkClick r:id="rId4"/>
              </a:rPr>
              <a:t>Instagram</a:t>
            </a:r>
            <a:endParaRPr lang="en-US" sz="2000" dirty="0"/>
          </a:p>
          <a:p>
            <a:r>
              <a:rPr lang="en-US" sz="2000" u="sng" dirty="0">
                <a:hlinkClick r:id="rId5"/>
              </a:rPr>
              <a:t>LinkedIn</a:t>
            </a:r>
            <a:endParaRPr lang="en-US" sz="2000" dirty="0"/>
          </a:p>
          <a:p>
            <a:r>
              <a:rPr lang="en-US" sz="2000" u="sng" dirty="0">
                <a:hlinkClick r:id="rId6"/>
              </a:rPr>
              <a:t>Facebook</a:t>
            </a:r>
            <a:endParaRPr lang="en-US" sz="2000" dirty="0"/>
          </a:p>
          <a:p>
            <a:r>
              <a:rPr lang="en-US" sz="2000" u="sng" dirty="0">
                <a:hlinkClick r:id="rId7"/>
              </a:rPr>
              <a:t>Bluesky</a:t>
            </a:r>
            <a:endParaRPr lang="en-US" sz="2000" dirty="0"/>
          </a:p>
          <a:p>
            <a:endParaRPr lang="en-US" dirty="0"/>
          </a:p>
        </p:txBody>
      </p:sp>
      <p:pic>
        <p:nvPicPr>
          <p:cNvPr id="1026" name="Picture 2" descr="No photo description available.">
            <a:extLst>
              <a:ext uri="{FF2B5EF4-FFF2-40B4-BE49-F238E27FC236}">
                <a16:creationId xmlns:a16="http://schemas.microsoft.com/office/drawing/2014/main" id="{F04235ED-C388-D9C7-4B81-36DA67F497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885" y="1839253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1F1BC391-0AB7-7B03-9481-6B8986D788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9"/>
          <a:stretch>
            <a:fillRect/>
          </a:stretch>
        </p:blipFill>
        <p:spPr>
          <a:xfrm>
            <a:off x="821752" y="1958854"/>
            <a:ext cx="3970364" cy="3566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761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33"/>
    </mc:Choice>
    <mc:Fallback xmlns="">
      <p:transition spd="slow" advTm="20033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2378</TotalTime>
  <Words>609</Words>
  <Application>Microsoft Office PowerPoint</Application>
  <PresentationFormat>Widescreen</PresentationFormat>
  <Paragraphs>75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Wingdings</vt:lpstr>
      <vt:lpstr>Office Theme</vt:lpstr>
      <vt:lpstr>February 2026 WEC  Labor Liaison Shondea Chapman WSLC Workforce Development Team</vt:lpstr>
      <vt:lpstr>WSLC is here for you…</vt:lpstr>
      <vt:lpstr>PowerPoint Presentation</vt:lpstr>
      <vt:lpstr>Why are Advisory Committees important?</vt:lpstr>
      <vt:lpstr>  Got Members?           </vt:lpstr>
      <vt:lpstr>State-Registered Apprenticeship             </vt:lpstr>
      <vt:lpstr>WSLC Labor Liaison updates</vt:lpstr>
      <vt:lpstr>Workforce Development Regional Events </vt:lpstr>
      <vt:lpstr>Ways to Connect with the WSLC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 Liaison  April WEC Report  Rachel McAloon rmcaloon @wslc.org</dc:title>
  <dc:creator>Rachel McAloon</dc:creator>
  <cp:lastModifiedBy>Shondea Chapman</cp:lastModifiedBy>
  <cp:revision>44</cp:revision>
  <dcterms:created xsi:type="dcterms:W3CDTF">2023-04-17T02:53:39Z</dcterms:created>
  <dcterms:modified xsi:type="dcterms:W3CDTF">2026-01-27T07:06:14Z</dcterms:modified>
</cp:coreProperties>
</file>