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6" r:id="rId3"/>
    <p:sldId id="274" r:id="rId4"/>
    <p:sldId id="272" r:id="rId5"/>
    <p:sldId id="273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14D"/>
    <a:srgbClr val="FF751F"/>
    <a:srgbClr val="045AA7"/>
    <a:srgbClr val="FF92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E446F8-4C1B-CBE4-E798-CB110F501D3D}" v="9" dt="2026-03-03T22:52:46.9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bctc.edu/colleges-staff/collegeaccess/research-data/first-time-entering-student-outcomes-dashboard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mazon.com/dp/135034608X/?bestFormat=true&amp;k=decolonizing%20methodologies%20research%20and%20indigenous%20peoples&amp;ref_=nb_sb_ss_w_scx-ent-pd-bk-d_k0_1_19_de&amp;crid=BOMKB50NUM1F&amp;sprefix=decolonizing%20method" TargetMode="External"/><Relationship Id="rId3" Type="http://schemas.openxmlformats.org/officeDocument/2006/relationships/image" Target="../media/image7.png"/><Relationship Id="rId7" Type="http://schemas.openxmlformats.org/officeDocument/2006/relationships/hyperlink" Target="https://www.ccdaily.com/2025/04/the-next-frontier-of-pathways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edium.com/georgetown-cew/the-future-of-american-higher-education-e6eb2e522dae" TargetMode="External"/><Relationship Id="rId5" Type="http://schemas.openxmlformats.org/officeDocument/2006/relationships/hyperlink" Target="https://www.mcca.org/uploads/events/National-Models-of-Community-College-Excellence.pdf" TargetMode="External"/><Relationship Id="rId4" Type="http://schemas.openxmlformats.org/officeDocument/2006/relationships/hyperlink" Target="https://belk-center.ced.ncsu.edu/wp-content/uploads/sites/128/2022/10/2016-Dallas-Herring-Lecture-Joshua-Wyner.pdf" TargetMode="External"/><Relationship Id="rId9" Type="http://schemas.openxmlformats.org/officeDocument/2006/relationships/hyperlink" Target="https://www.amazon.com/Leadership-Lessons-Cherokee-Nation/dp/B099X8LGMW/ref=sr_1_1?crid=12YFJUF7IAOHO&amp;dib=eyJ2IjoiMSJ9.mPai_y1El7iJNRLWgqwBdQ.30Tf-HUE5GuagECrMiws2t3aXbGZt5ncgVH4fRPZlfw&amp;dib_tag=se&amp;keywords=leadership+lessons+from+the+cherokee+nation&amp;qid=1762475387&amp;sprefix=leadership+lessons+from+the+cherokee+nation%2Caps%2C157&amp;sr=8-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touching a propeller&#10;&#10;AI-generated content may be incorrect.">
            <a:extLst>
              <a:ext uri="{FF2B5EF4-FFF2-40B4-BE49-F238E27FC236}">
                <a16:creationId xmlns:a16="http://schemas.microsoft.com/office/drawing/2014/main" id="{9E46E88B-5BA9-D585-7EFF-3701DE0E9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600746-74C3-A888-DB8B-E3510F8177E5}"/>
              </a:ext>
            </a:extLst>
          </p:cNvPr>
          <p:cNvSpPr txBox="1"/>
          <p:nvPr/>
        </p:nvSpPr>
        <p:spPr>
          <a:xfrm>
            <a:off x="826333" y="2692245"/>
            <a:ext cx="11007180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0" dirty="0">
                <a:solidFill>
                  <a:schemeClr val="bg1"/>
                </a:solidFill>
                <a:latin typeface="Times New Roman"/>
                <a:cs typeface="Times New Roman"/>
              </a:rPr>
              <a:t>Guided Pathways 3.0</a:t>
            </a:r>
            <a:endParaRPr lang="en-US" sz="9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C0664-5EF2-595C-2E45-6D3969CD6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circle with orange lines&#10;&#10;AI-generated content may be incorrect.">
            <a:extLst>
              <a:ext uri="{FF2B5EF4-FFF2-40B4-BE49-F238E27FC236}">
                <a16:creationId xmlns:a16="http://schemas.microsoft.com/office/drawing/2014/main" id="{29FA09A1-9C32-C5BC-7343-30F820D3B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3902" y="1073428"/>
            <a:ext cx="5572126" cy="3119438"/>
          </a:xfrm>
          <a:prstGeom prst="rect">
            <a:avLst/>
          </a:prstGeom>
        </p:spPr>
      </p:pic>
      <p:pic>
        <p:nvPicPr>
          <p:cNvPr id="17" name="Picture 16" descr="A black circle with orange lines&#10;&#10;AI-generated content may be incorrect.">
            <a:extLst>
              <a:ext uri="{FF2B5EF4-FFF2-40B4-BE49-F238E27FC236}">
                <a16:creationId xmlns:a16="http://schemas.microsoft.com/office/drawing/2014/main" id="{0CC79BB5-C01B-C071-5CA6-EFEAEEB29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241" y="5731886"/>
            <a:ext cx="5572126" cy="311943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FA63FA4-3D48-01C8-F9BB-2014CE261D1F}"/>
              </a:ext>
            </a:extLst>
          </p:cNvPr>
          <p:cNvSpPr/>
          <p:nvPr/>
        </p:nvSpPr>
        <p:spPr>
          <a:xfrm>
            <a:off x="-2" y="-7073"/>
            <a:ext cx="12192001" cy="939931"/>
          </a:xfrm>
          <a:prstGeom prst="rect">
            <a:avLst/>
          </a:prstGeom>
          <a:solidFill>
            <a:srgbClr val="045AA7"/>
          </a:solidFill>
          <a:ln>
            <a:solidFill>
              <a:srgbClr val="045AA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FEA43E-E353-40E0-E442-24790275ACD3}"/>
              </a:ext>
            </a:extLst>
          </p:cNvPr>
          <p:cNvSpPr/>
          <p:nvPr/>
        </p:nvSpPr>
        <p:spPr>
          <a:xfrm>
            <a:off x="-213803" y="999107"/>
            <a:ext cx="13585743" cy="71641"/>
          </a:xfrm>
          <a:prstGeom prst="rect">
            <a:avLst/>
          </a:prstGeom>
          <a:solidFill>
            <a:srgbClr val="ED7D31"/>
          </a:solidFill>
          <a:ln>
            <a:solidFill>
              <a:srgbClr val="FF75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52E5071-14F6-A41E-8E60-4251815315B4}"/>
              </a:ext>
            </a:extLst>
          </p:cNvPr>
          <p:cNvSpPr/>
          <p:nvPr/>
        </p:nvSpPr>
        <p:spPr>
          <a:xfrm rot="5400000">
            <a:off x="-73248" y="1781514"/>
            <a:ext cx="718105" cy="26723"/>
          </a:xfrm>
          <a:prstGeom prst="rect">
            <a:avLst/>
          </a:prstGeom>
          <a:solidFill>
            <a:srgbClr val="ED7D31"/>
          </a:solidFill>
          <a:ln>
            <a:solidFill>
              <a:srgbClr val="FF75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3367D984-7D24-07D7-919D-2CF8B07E1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764" y="200541"/>
            <a:ext cx="2699694" cy="5196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668213-572A-9321-E875-85CC47A9E118}"/>
              </a:ext>
            </a:extLst>
          </p:cNvPr>
          <p:cNvSpPr txBox="1"/>
          <p:nvPr/>
        </p:nvSpPr>
        <p:spPr>
          <a:xfrm>
            <a:off x="1524000" y="1484923"/>
            <a:ext cx="9143999" cy="40318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5400" b="1" i="0" dirty="0">
                <a:solidFill>
                  <a:srgbClr val="0C489B"/>
                </a:solidFill>
                <a:latin typeface="proxima-nova"/>
                <a:ea typeface="proxima-nova"/>
                <a:cs typeface="proxima-nova"/>
              </a:rPr>
              <a:t>Our Mission</a:t>
            </a:r>
          </a:p>
          <a:p>
            <a:endParaRPr lang="en-US" sz="4000" b="1" dirty="0">
              <a:solidFill>
                <a:srgbClr val="0C489B"/>
              </a:solidFill>
              <a:latin typeface="proxima-nova"/>
              <a:ea typeface="proxima-nova"/>
              <a:cs typeface="proxima-nova"/>
            </a:endParaRPr>
          </a:p>
          <a:p>
            <a:pPr algn="l"/>
            <a:r>
              <a:rPr lang="en-US" sz="3600" dirty="0">
                <a:solidFill>
                  <a:srgbClr val="333333"/>
                </a:solidFill>
                <a:latin typeface="proxima-nova"/>
                <a:ea typeface="proxima-nova"/>
                <a:cs typeface="proxima-nova"/>
              </a:rPr>
              <a:t>"</a:t>
            </a:r>
            <a:r>
              <a:rPr lang="en-US" sz="3600" b="0" i="0" dirty="0">
                <a:solidFill>
                  <a:srgbClr val="333333"/>
                </a:solidFill>
                <a:latin typeface="proxima-nova"/>
                <a:ea typeface="proxima-nova"/>
                <a:cs typeface="proxima-nova"/>
              </a:rPr>
              <a:t>As an open-access learning institution, Seattle Colleges prepares each student for success in life and work, fostering a diverse, engaged, and dynamic community</a:t>
            </a:r>
            <a:r>
              <a:rPr lang="en-US" sz="3600" dirty="0">
                <a:solidFill>
                  <a:srgbClr val="333333"/>
                </a:solidFill>
                <a:latin typeface="proxima-nova"/>
                <a:ea typeface="proxima-nova"/>
                <a:cs typeface="proxima-nova"/>
              </a:rPr>
              <a:t>."</a:t>
            </a:r>
            <a:endParaRPr lang="en-US" sz="3600" b="0" i="0" dirty="0">
              <a:solidFill>
                <a:srgbClr val="333333"/>
              </a:solidFill>
              <a:latin typeface="proxima-nova"/>
              <a:ea typeface="proxima-nova"/>
              <a:cs typeface="proxima-nova"/>
            </a:endParaRPr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732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7A1819-7BEE-904F-B836-63127EBEE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circle with orange lines&#10;&#10;AI-generated content may be incorrect.">
            <a:extLst>
              <a:ext uri="{FF2B5EF4-FFF2-40B4-BE49-F238E27FC236}">
                <a16:creationId xmlns:a16="http://schemas.microsoft.com/office/drawing/2014/main" id="{3389356A-2783-90A9-A599-29C2D2921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3902" y="1073428"/>
            <a:ext cx="5572126" cy="3119438"/>
          </a:xfrm>
          <a:prstGeom prst="rect">
            <a:avLst/>
          </a:prstGeom>
        </p:spPr>
      </p:pic>
      <p:pic>
        <p:nvPicPr>
          <p:cNvPr id="17" name="Picture 16" descr="A black circle with orange lines&#10;&#10;AI-generated content may be incorrect.">
            <a:extLst>
              <a:ext uri="{FF2B5EF4-FFF2-40B4-BE49-F238E27FC236}">
                <a16:creationId xmlns:a16="http://schemas.microsoft.com/office/drawing/2014/main" id="{98AAD230-D095-7EA5-0843-5FE2E9816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241" y="5731886"/>
            <a:ext cx="5572126" cy="311943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9B6CC37-2C72-5407-85B5-73D47773E578}"/>
              </a:ext>
            </a:extLst>
          </p:cNvPr>
          <p:cNvSpPr/>
          <p:nvPr/>
        </p:nvSpPr>
        <p:spPr>
          <a:xfrm>
            <a:off x="-2" y="-7073"/>
            <a:ext cx="12192001" cy="939931"/>
          </a:xfrm>
          <a:prstGeom prst="rect">
            <a:avLst/>
          </a:prstGeom>
          <a:solidFill>
            <a:srgbClr val="045AA7"/>
          </a:solidFill>
          <a:ln>
            <a:solidFill>
              <a:srgbClr val="045AA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1F31C5-9D40-542B-2E10-411D9607D898}"/>
              </a:ext>
            </a:extLst>
          </p:cNvPr>
          <p:cNvSpPr/>
          <p:nvPr/>
        </p:nvSpPr>
        <p:spPr>
          <a:xfrm>
            <a:off x="-213803" y="999107"/>
            <a:ext cx="13585743" cy="71641"/>
          </a:xfrm>
          <a:prstGeom prst="rect">
            <a:avLst/>
          </a:prstGeom>
          <a:solidFill>
            <a:srgbClr val="ED7D31"/>
          </a:solidFill>
          <a:ln>
            <a:solidFill>
              <a:srgbClr val="FF75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2E4E08-D281-7A28-DE59-5940C0A49AFD}"/>
              </a:ext>
            </a:extLst>
          </p:cNvPr>
          <p:cNvSpPr txBox="1"/>
          <p:nvPr/>
        </p:nvSpPr>
        <p:spPr>
          <a:xfrm>
            <a:off x="7054253" y="2600522"/>
            <a:ext cx="5083663" cy="43410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helvetica"/>
                <a:cs typeface="Segoe UI"/>
              </a:rPr>
              <a:t>FERDINAND ORBINO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149C09-5F1F-7E15-81BA-D6714BF760BE}"/>
              </a:ext>
            </a:extLst>
          </p:cNvPr>
          <p:cNvSpPr txBox="1"/>
          <p:nvPr/>
        </p:nvSpPr>
        <p:spPr>
          <a:xfrm>
            <a:off x="7064713" y="2932523"/>
            <a:ext cx="6105192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latin typeface="helvetica"/>
              </a:rPr>
              <a:t>SKILLED TRADES DEAN, COLLEGE OF EDUCATION</a:t>
            </a:r>
            <a:endParaRPr lang="en-US" sz="1500">
              <a:latin typeface="helvetica"/>
              <a:cs typeface="helvetica"/>
            </a:endParaRPr>
          </a:p>
          <a:p>
            <a:pPr algn="ctr"/>
            <a:endParaRPr lang="en-US" sz="15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B97E4DF-4F0F-8964-E519-03BCB2DD1062}"/>
              </a:ext>
            </a:extLst>
          </p:cNvPr>
          <p:cNvSpPr/>
          <p:nvPr/>
        </p:nvSpPr>
        <p:spPr>
          <a:xfrm rot="5400000">
            <a:off x="6542681" y="2910649"/>
            <a:ext cx="656090" cy="29125"/>
          </a:xfrm>
          <a:prstGeom prst="rect">
            <a:avLst/>
          </a:prstGeom>
          <a:solidFill>
            <a:srgbClr val="ED7D31"/>
          </a:solidFill>
          <a:ln>
            <a:solidFill>
              <a:srgbClr val="FF75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E714B2-90A9-4984-15E1-4A7152D2C778}"/>
              </a:ext>
            </a:extLst>
          </p:cNvPr>
          <p:cNvSpPr txBox="1"/>
          <p:nvPr/>
        </p:nvSpPr>
        <p:spPr>
          <a:xfrm>
            <a:off x="7071869" y="3331467"/>
            <a:ext cx="5487867" cy="24006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500">
                <a:ea typeface="+mn-lt"/>
                <a:cs typeface="+mn-lt"/>
              </a:rPr>
              <a:t>WHAT ARE THE STORIES DO WE REALLY TELL? </a:t>
            </a:r>
            <a:endParaRPr lang="en-US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1500">
                <a:latin typeface="Aptos"/>
                <a:cs typeface="Segoe UI"/>
              </a:rPr>
              <a:t>INTENTIONAL... BY DESIGN</a:t>
            </a:r>
          </a:p>
          <a:p>
            <a:pPr marL="285750" indent="-285750">
              <a:buFont typeface="Arial"/>
              <a:buChar char="•"/>
            </a:pPr>
            <a:r>
              <a:rPr lang="en-US" sz="1500">
                <a:latin typeface="Aptos"/>
                <a:cs typeface="Segoe UI"/>
              </a:rPr>
              <a:t>COLLABORATION... DOESN'T ONLY MEAN WORKING TOGETHER</a:t>
            </a:r>
          </a:p>
          <a:p>
            <a:pPr marL="285750" indent="-285750">
              <a:buFont typeface="Arial"/>
              <a:buChar char="•"/>
            </a:pPr>
            <a:r>
              <a:rPr lang="en-US" sz="1500">
                <a:latin typeface="Aptos"/>
                <a:cs typeface="Segoe UI"/>
              </a:rPr>
              <a:t>EVERY STUDENT. EVERY TIME</a:t>
            </a:r>
          </a:p>
          <a:p>
            <a:pPr marL="285750" indent="-285750">
              <a:buFont typeface="Arial"/>
              <a:buChar char="•"/>
            </a:pPr>
            <a:r>
              <a:rPr lang="en-US" sz="1500">
                <a:latin typeface="Aptos"/>
                <a:cs typeface="Segoe UI"/>
              </a:rPr>
              <a:t>WHAT DOES "DATA-DRIVEN" REALLY MEAN?</a:t>
            </a:r>
            <a:endParaRPr lang="en-US" sz="1500">
              <a:cs typeface="Segoe UI"/>
            </a:endParaRPr>
          </a:p>
          <a:p>
            <a:pPr marL="742950" lvl="1" indent="-285750">
              <a:buFont typeface="Courier New"/>
              <a:buChar char="o"/>
            </a:pPr>
            <a:r>
              <a:rPr lang="en-US" sz="1500">
                <a:latin typeface="Aptos"/>
                <a:cs typeface="Segoe UI"/>
              </a:rPr>
              <a:t>QUALITATIVE AND QUANTITATIVE INTEGRATION </a:t>
            </a:r>
          </a:p>
          <a:p>
            <a:pPr marL="285750" indent="-285750">
              <a:buFont typeface="Arial"/>
              <a:buChar char="•"/>
            </a:pPr>
            <a:endParaRPr lang="en-US" sz="1500">
              <a:latin typeface="Aptos"/>
              <a:cs typeface="Segoe UI"/>
            </a:endParaRPr>
          </a:p>
          <a:p>
            <a:pPr marL="285750" indent="-285750">
              <a:buFont typeface="Arial"/>
              <a:buChar char="•"/>
            </a:pPr>
            <a:endParaRPr lang="en-US" sz="1500">
              <a:latin typeface="Aptos"/>
              <a:cs typeface="Segoe UI"/>
            </a:endParaRPr>
          </a:p>
          <a:p>
            <a:endParaRPr lang="en-US" sz="1500">
              <a:latin typeface="helvetica"/>
              <a:cs typeface="Segoe U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B39AC9-D32C-FB39-131D-828EC150A6F3}"/>
              </a:ext>
            </a:extLst>
          </p:cNvPr>
          <p:cNvSpPr txBox="1"/>
          <p:nvPr/>
        </p:nvSpPr>
        <p:spPr>
          <a:xfrm>
            <a:off x="6548852" y="5433197"/>
            <a:ext cx="609600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i="1">
                <a:latin typeface="Times New Roman"/>
              </a:rPr>
              <a:t>"Shifting Gears"</a:t>
            </a:r>
            <a:endParaRPr lang="en-US" sz="60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0D57B2-E74F-3562-CAB0-D47DE924B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72" y="2608106"/>
            <a:ext cx="6313758" cy="3099475"/>
          </a:xfrm>
          <a:prstGeom prst="rect">
            <a:avLst/>
          </a:prstGeom>
        </p:spPr>
      </p:pic>
      <p:sp>
        <p:nvSpPr>
          <p:cNvPr id="19" name="TextBox 13">
            <a:extLst>
              <a:ext uri="{FF2B5EF4-FFF2-40B4-BE49-F238E27FC236}">
                <a16:creationId xmlns:a16="http://schemas.microsoft.com/office/drawing/2014/main" id="{3B56463F-0EC0-7A23-9386-E8E00C79AA53}"/>
              </a:ext>
            </a:extLst>
          </p:cNvPr>
          <p:cNvSpPr txBox="1"/>
          <p:nvPr/>
        </p:nvSpPr>
        <p:spPr>
          <a:xfrm>
            <a:off x="414915" y="1438536"/>
            <a:ext cx="9094709" cy="86177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000" b="1">
                <a:latin typeface="helvetica"/>
                <a:cs typeface="Segoe UI"/>
              </a:rPr>
              <a:t>GUIDED PATHWAYS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8E223B1-E4CE-5BA0-B083-16440118F769}"/>
              </a:ext>
            </a:extLst>
          </p:cNvPr>
          <p:cNvSpPr/>
          <p:nvPr/>
        </p:nvSpPr>
        <p:spPr>
          <a:xfrm rot="5400000">
            <a:off x="-73248" y="1781514"/>
            <a:ext cx="718105" cy="26723"/>
          </a:xfrm>
          <a:prstGeom prst="rect">
            <a:avLst/>
          </a:prstGeom>
          <a:solidFill>
            <a:srgbClr val="ED7D31"/>
          </a:solidFill>
          <a:ln>
            <a:solidFill>
              <a:srgbClr val="FF75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026A4604-C7AD-4391-F662-505E0DEAF4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764" y="200541"/>
            <a:ext cx="2699694" cy="51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529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645258-0058-945F-27CF-CC8B00D06D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circle with orange lines&#10;&#10;AI-generated content may be incorrect.">
            <a:extLst>
              <a:ext uri="{FF2B5EF4-FFF2-40B4-BE49-F238E27FC236}">
                <a16:creationId xmlns:a16="http://schemas.microsoft.com/office/drawing/2014/main" id="{1A1C4739-04C0-AF4C-F704-9779DCBFC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7878" y="-816626"/>
            <a:ext cx="5572126" cy="311943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B7E01A8-EA0C-71F7-6D46-485BFE7E4409}"/>
              </a:ext>
            </a:extLst>
          </p:cNvPr>
          <p:cNvSpPr txBox="1"/>
          <p:nvPr/>
        </p:nvSpPr>
        <p:spPr>
          <a:xfrm rot="16200000">
            <a:off x="8875625" y="-2040832"/>
            <a:ext cx="6096000" cy="2781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425"/>
              </a:lnSpc>
            </a:pPr>
            <a:r>
              <a:rPr lang="en-US" sz="1500" b="1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Segoe UI"/>
              </a:rPr>
              <a:t>ACT 2025</a:t>
            </a: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59E261A3-452E-6090-E508-FB2B89E49F5B}"/>
              </a:ext>
            </a:extLst>
          </p:cNvPr>
          <p:cNvSpPr txBox="1"/>
          <p:nvPr/>
        </p:nvSpPr>
        <p:spPr>
          <a:xfrm>
            <a:off x="1641511" y="2084084"/>
            <a:ext cx="2816838" cy="216982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500" b="1" dirty="0">
                <a:latin typeface="Times New Roman"/>
                <a:cs typeface="Segoe UI"/>
                <a:hlinkClick r:id="rId3"/>
              </a:rPr>
              <a:t>OUR REPORT CARD</a:t>
            </a:r>
            <a:endParaRPr lang="en-US" sz="4500" b="1">
              <a:latin typeface="Times New Roman"/>
              <a:cs typeface="Segoe U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725C650-FBEB-786E-3F08-CD61DA5EEC60}"/>
              </a:ext>
            </a:extLst>
          </p:cNvPr>
          <p:cNvSpPr/>
          <p:nvPr/>
        </p:nvSpPr>
        <p:spPr>
          <a:xfrm rot="5400000">
            <a:off x="-5625355" y="1748515"/>
            <a:ext cx="12192001" cy="939931"/>
          </a:xfrm>
          <a:prstGeom prst="rect">
            <a:avLst/>
          </a:prstGeom>
          <a:solidFill>
            <a:srgbClr val="045AA7"/>
          </a:solidFill>
          <a:ln>
            <a:solidFill>
              <a:srgbClr val="045AA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4558A2-8A22-B8BF-0FBB-E645F87FAE34}"/>
              </a:ext>
            </a:extLst>
          </p:cNvPr>
          <p:cNvSpPr/>
          <p:nvPr/>
        </p:nvSpPr>
        <p:spPr>
          <a:xfrm rot="5400000">
            <a:off x="-5697214" y="707754"/>
            <a:ext cx="13585743" cy="71641"/>
          </a:xfrm>
          <a:prstGeom prst="rect">
            <a:avLst/>
          </a:prstGeom>
          <a:solidFill>
            <a:srgbClr val="ED7D31"/>
          </a:solidFill>
          <a:ln>
            <a:solidFill>
              <a:srgbClr val="FF75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TextBox 14">
            <a:extLst>
              <a:ext uri="{FF2B5EF4-FFF2-40B4-BE49-F238E27FC236}">
                <a16:creationId xmlns:a16="http://schemas.microsoft.com/office/drawing/2014/main" id="{3AF8C8FF-4C47-F1B2-76CC-F82ED2095242}"/>
              </a:ext>
            </a:extLst>
          </p:cNvPr>
          <p:cNvSpPr txBox="1"/>
          <p:nvPr/>
        </p:nvSpPr>
        <p:spPr>
          <a:xfrm>
            <a:off x="-3916008" y="187753"/>
            <a:ext cx="6096000" cy="55399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500" b="1">
              <a:latin typeface="helvetica"/>
              <a:cs typeface="helvetica"/>
            </a:endParaRPr>
          </a:p>
          <a:p>
            <a:pPr algn="ctr"/>
            <a:endParaRPr lang="en-US" sz="15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873AFA-4A10-054A-C787-4E97CD9DE999}"/>
              </a:ext>
            </a:extLst>
          </p:cNvPr>
          <p:cNvSpPr/>
          <p:nvPr/>
        </p:nvSpPr>
        <p:spPr>
          <a:xfrm rot="5400000" flipV="1">
            <a:off x="5701686" y="6339727"/>
            <a:ext cx="548260" cy="21196"/>
          </a:xfrm>
          <a:prstGeom prst="rect">
            <a:avLst/>
          </a:prstGeom>
          <a:solidFill>
            <a:srgbClr val="ED7D31"/>
          </a:solidFill>
          <a:ln>
            <a:solidFill>
              <a:srgbClr val="FF75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black circle with orange lines&#10;&#10;AI-generated content may be incorrect.">
            <a:extLst>
              <a:ext uri="{FF2B5EF4-FFF2-40B4-BE49-F238E27FC236}">
                <a16:creationId xmlns:a16="http://schemas.microsoft.com/office/drawing/2014/main" id="{BD5D72F1-3263-7424-E962-75A8BD619A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3595" t="1415" r="3303" b="-1737"/>
          <a:stretch>
            <a:fillRect/>
          </a:stretch>
        </p:blipFill>
        <p:spPr>
          <a:xfrm rot="19800000">
            <a:off x="410025" y="5883648"/>
            <a:ext cx="5588425" cy="3129498"/>
          </a:xfrm>
          <a:prstGeom prst="rect">
            <a:avLst/>
          </a:prstGeom>
        </p:spPr>
      </p:pic>
      <p:pic>
        <p:nvPicPr>
          <p:cNvPr id="8" name="Picture 7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08956C2F-9BB9-B376-6A8A-381EC5B129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5400000">
            <a:off x="-876076" y="1551821"/>
            <a:ext cx="2699694" cy="519670"/>
          </a:xfrm>
          <a:prstGeom prst="rect">
            <a:avLst/>
          </a:prstGeom>
        </p:spPr>
      </p:pic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E3168ED-A8AC-D97D-1BAC-D7643DED37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4567" y="104775"/>
            <a:ext cx="7696200" cy="664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959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C6E7B-852B-EEA6-F4B2-4C49D901CF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circle with orange lines&#10;&#10;AI-generated content may be incorrect.">
            <a:extLst>
              <a:ext uri="{FF2B5EF4-FFF2-40B4-BE49-F238E27FC236}">
                <a16:creationId xmlns:a16="http://schemas.microsoft.com/office/drawing/2014/main" id="{B28FD814-C2BA-93AC-F41A-9FF6EAA54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6496" y="1415248"/>
            <a:ext cx="2790826" cy="156368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A3F266F-A458-4320-7E02-3E6DA58992EB}"/>
              </a:ext>
            </a:extLst>
          </p:cNvPr>
          <p:cNvSpPr/>
          <p:nvPr/>
        </p:nvSpPr>
        <p:spPr>
          <a:xfrm>
            <a:off x="-2" y="-7073"/>
            <a:ext cx="12192001" cy="939931"/>
          </a:xfrm>
          <a:prstGeom prst="rect">
            <a:avLst/>
          </a:prstGeom>
          <a:solidFill>
            <a:srgbClr val="045AA7"/>
          </a:solidFill>
          <a:ln>
            <a:solidFill>
              <a:srgbClr val="045AA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C10221-5EF2-22E7-87C7-2D6CAEE1D7A3}"/>
              </a:ext>
            </a:extLst>
          </p:cNvPr>
          <p:cNvSpPr/>
          <p:nvPr/>
        </p:nvSpPr>
        <p:spPr>
          <a:xfrm>
            <a:off x="-213803" y="999107"/>
            <a:ext cx="13585743" cy="71641"/>
          </a:xfrm>
          <a:prstGeom prst="rect">
            <a:avLst/>
          </a:prstGeom>
          <a:solidFill>
            <a:srgbClr val="ED7D31"/>
          </a:solidFill>
          <a:ln>
            <a:solidFill>
              <a:srgbClr val="FF75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lack and white logo&#10;&#10;AI-generated content may be incorrect.">
            <a:extLst>
              <a:ext uri="{FF2B5EF4-FFF2-40B4-BE49-F238E27FC236}">
                <a16:creationId xmlns:a16="http://schemas.microsoft.com/office/drawing/2014/main" id="{59D386B5-C651-D217-838A-D952BCC6C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29790"/>
            <a:ext cx="3888155" cy="21817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E175A1E-AE49-BA3D-5442-C51C63EE4F78}"/>
              </a:ext>
            </a:extLst>
          </p:cNvPr>
          <p:cNvSpPr txBox="1"/>
          <p:nvPr/>
        </p:nvSpPr>
        <p:spPr>
          <a:xfrm>
            <a:off x="939874" y="1771518"/>
            <a:ext cx="6096000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500" b="1">
              <a:latin typeface="helvetica"/>
              <a:cs typeface="helvetica"/>
            </a:endParaRPr>
          </a:p>
          <a:p>
            <a:pPr algn="ctr"/>
            <a:endParaRPr lang="en-US" sz="15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9E44EF-1C3C-00B6-099C-6EED3FC89EA9}"/>
              </a:ext>
            </a:extLst>
          </p:cNvPr>
          <p:cNvSpPr txBox="1"/>
          <p:nvPr/>
        </p:nvSpPr>
        <p:spPr>
          <a:xfrm>
            <a:off x="1638839" y="1325208"/>
            <a:ext cx="5076009" cy="7848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500" b="1">
                <a:latin typeface="Times New Roman"/>
                <a:cs typeface="Segoe UI"/>
              </a:rPr>
              <a:t>REFERENCES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143CD3B-251C-DF25-14FB-80F964EBF6EA}"/>
              </a:ext>
            </a:extLst>
          </p:cNvPr>
          <p:cNvSpPr/>
          <p:nvPr/>
        </p:nvSpPr>
        <p:spPr>
          <a:xfrm rot="5400000" flipV="1">
            <a:off x="1134956" y="1702732"/>
            <a:ext cx="599397" cy="21813"/>
          </a:xfrm>
          <a:prstGeom prst="rect">
            <a:avLst/>
          </a:prstGeom>
          <a:solidFill>
            <a:srgbClr val="ED7D31"/>
          </a:solidFill>
          <a:ln>
            <a:solidFill>
              <a:srgbClr val="FF75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black circle with orange lines&#10;&#10;AI-generated content may be incorrect.">
            <a:extLst>
              <a:ext uri="{FF2B5EF4-FFF2-40B4-BE49-F238E27FC236}">
                <a16:creationId xmlns:a16="http://schemas.microsoft.com/office/drawing/2014/main" id="{C3B3AFF5-E043-95D5-30F9-55826284E1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3595" t="1415" r="3303" b="-1737"/>
          <a:stretch>
            <a:fillRect/>
          </a:stretch>
        </p:blipFill>
        <p:spPr>
          <a:xfrm rot="19800000">
            <a:off x="-1852816" y="4877601"/>
            <a:ext cx="5588425" cy="31294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BE0049-9141-4437-F7D9-E368756E6F3A}"/>
              </a:ext>
            </a:extLst>
          </p:cNvPr>
          <p:cNvSpPr txBox="1"/>
          <p:nvPr/>
        </p:nvSpPr>
        <p:spPr>
          <a:xfrm>
            <a:off x="1637882" y="2326375"/>
            <a:ext cx="10413999" cy="3334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950"/>
              </a:lnSpc>
            </a:pPr>
            <a:r>
              <a:rPr lang="en-US" sz="2400" dirty="0">
                <a:latin typeface="Times New Roman"/>
                <a:cs typeface="Segoe UI"/>
                <a:hlinkClick r:id="rId4"/>
              </a:rPr>
              <a:t>Community College 3.0</a:t>
            </a:r>
            <a:endParaRPr lang="en-US" sz="2400" dirty="0">
              <a:latin typeface="Times New Roman"/>
              <a:cs typeface="Segoe UI"/>
            </a:endParaRPr>
          </a:p>
          <a:p>
            <a:pPr rtl="0">
              <a:lnSpc>
                <a:spcPts val="1950"/>
              </a:lnSpc>
            </a:pPr>
            <a:r>
              <a:rPr lang="en-US" sz="2400">
                <a:latin typeface="Times New Roman"/>
                <a:ea typeface="Segoe UI"/>
                <a:cs typeface="Segoe UI"/>
              </a:rPr>
              <a:t>​</a:t>
            </a:r>
          </a:p>
          <a:p>
            <a:pPr>
              <a:lnSpc>
                <a:spcPts val="1950"/>
              </a:lnSpc>
            </a:pPr>
            <a:r>
              <a:rPr lang="en-US" sz="2400" dirty="0">
                <a:ea typeface="+mn-lt"/>
                <a:cs typeface="+mn-lt"/>
                <a:hlinkClick r:id="rId5"/>
              </a:rPr>
              <a:t>National Models of Community College Excellence</a:t>
            </a:r>
            <a:endParaRPr lang="en-US" dirty="0"/>
          </a:p>
          <a:p>
            <a:pPr rtl="0">
              <a:lnSpc>
                <a:spcPts val="1950"/>
              </a:lnSpc>
            </a:pPr>
            <a:r>
              <a:rPr lang="en-US" sz="2400">
                <a:latin typeface="Times New Roman"/>
                <a:ea typeface="Segoe UI"/>
                <a:cs typeface="Segoe UI"/>
              </a:rPr>
              <a:t>​</a:t>
            </a:r>
          </a:p>
          <a:p>
            <a:r>
              <a:rPr lang="en-US" sz="2400" dirty="0">
                <a:latin typeface="Times New Roman"/>
                <a:cs typeface="Times New Roman"/>
                <a:hlinkClick r:id="rId6"/>
              </a:rPr>
              <a:t>The Future of American Higher Education</a:t>
            </a:r>
            <a:endParaRPr lang="en-US" dirty="0"/>
          </a:p>
          <a:p>
            <a:pPr rtl="0">
              <a:lnSpc>
                <a:spcPts val="1950"/>
              </a:lnSpc>
            </a:pPr>
            <a:r>
              <a:rPr lang="en-US" sz="2400">
                <a:latin typeface="Times New Roman"/>
                <a:ea typeface="Segoe UI"/>
                <a:cs typeface="Segoe UI"/>
              </a:rPr>
              <a:t>​</a:t>
            </a:r>
          </a:p>
          <a:p>
            <a:r>
              <a:rPr lang="en-US" sz="2400" dirty="0">
                <a:latin typeface="Times New Roman"/>
                <a:cs typeface="Times New Roman"/>
                <a:hlinkClick r:id="rId7"/>
              </a:rPr>
              <a:t>The next frontier of Pathways</a:t>
            </a:r>
            <a:endParaRPr lang="en-US"/>
          </a:p>
          <a:p>
            <a:pPr>
              <a:lnSpc>
                <a:spcPts val="1950"/>
              </a:lnSpc>
            </a:pPr>
            <a:endParaRPr lang="en-US" sz="2400">
              <a:latin typeface="Times New Roman"/>
              <a:ea typeface="Segoe UI"/>
              <a:cs typeface="Segoe UI"/>
            </a:endParaRPr>
          </a:p>
          <a:p>
            <a:pPr>
              <a:lnSpc>
                <a:spcPts val="1950"/>
              </a:lnSpc>
            </a:pPr>
            <a:r>
              <a:rPr lang="en-US" sz="2400" dirty="0">
                <a:latin typeface="Times New Roman"/>
                <a:ea typeface="Segoe UI"/>
                <a:cs typeface="Segoe UI"/>
                <a:hlinkClick r:id="rId8"/>
              </a:rPr>
              <a:t>Decolonizing Methodologies</a:t>
            </a:r>
          </a:p>
          <a:p>
            <a:pPr>
              <a:lnSpc>
                <a:spcPts val="1950"/>
              </a:lnSpc>
            </a:pPr>
            <a:endParaRPr lang="en-US" sz="2400">
              <a:latin typeface="Times New Roman"/>
              <a:ea typeface="Segoe UI"/>
              <a:cs typeface="Segoe UI"/>
            </a:endParaRPr>
          </a:p>
          <a:p>
            <a:pPr>
              <a:lnSpc>
                <a:spcPts val="1950"/>
              </a:lnSpc>
            </a:pPr>
            <a:r>
              <a:rPr lang="en-US" sz="2400" dirty="0">
                <a:latin typeface="Times New Roman"/>
                <a:ea typeface="Segoe UI"/>
                <a:cs typeface="Segoe UI"/>
                <a:hlinkClick r:id="rId9"/>
              </a:rPr>
              <a:t>Leadership Lessons from the Cherokee Nation</a:t>
            </a:r>
          </a:p>
          <a:p>
            <a:pPr rtl="0">
              <a:lnSpc>
                <a:spcPts val="1425"/>
              </a:lnSpc>
            </a:pPr>
            <a:r>
              <a:rPr lang="en-US" sz="1800">
                <a:latin typeface="Calibri"/>
                <a:ea typeface="Segoe UI"/>
                <a:cs typeface="Segoe UI"/>
              </a:rPr>
              <a:t>​</a:t>
            </a:r>
          </a:p>
        </p:txBody>
      </p:sp>
      <p:pic>
        <p:nvPicPr>
          <p:cNvPr id="6" name="Picture 5" descr="A black circle with orange lines&#10;&#10;AI-generated content may be incorrect.">
            <a:extLst>
              <a:ext uri="{FF2B5EF4-FFF2-40B4-BE49-F238E27FC236}">
                <a16:creationId xmlns:a16="http://schemas.microsoft.com/office/drawing/2014/main" id="{FC42DA11-AE84-BB90-F43C-47EFB1970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0895" y="6044397"/>
            <a:ext cx="1901826" cy="106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833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5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97</cp:revision>
  <dcterms:created xsi:type="dcterms:W3CDTF">2025-11-06T07:38:34Z</dcterms:created>
  <dcterms:modified xsi:type="dcterms:W3CDTF">2026-03-03T22:52:48Z</dcterms:modified>
</cp:coreProperties>
</file>