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5" r:id="rId5"/>
  </p:sldMasterIdLst>
  <p:notesMasterIdLst>
    <p:notesMasterId r:id="rId21"/>
  </p:notesMasterIdLst>
  <p:sldIdLst>
    <p:sldId id="763" r:id="rId6"/>
    <p:sldId id="944" r:id="rId7"/>
    <p:sldId id="924" r:id="rId8"/>
    <p:sldId id="923" r:id="rId9"/>
    <p:sldId id="945" r:id="rId10"/>
    <p:sldId id="927" r:id="rId11"/>
    <p:sldId id="946" r:id="rId12"/>
    <p:sldId id="938" r:id="rId13"/>
    <p:sldId id="266" r:id="rId14"/>
    <p:sldId id="941" r:id="rId15"/>
    <p:sldId id="949" r:id="rId16"/>
    <p:sldId id="947" r:id="rId17"/>
    <p:sldId id="950" r:id="rId18"/>
    <p:sldId id="952" r:id="rId19"/>
    <p:sldId id="942"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C392B28-0134-4E99-A3BA-0EAC54BA2DA4}">
          <p14:sldIdLst>
            <p14:sldId id="763"/>
            <p14:sldId id="944"/>
          </p14:sldIdLst>
        </p14:section>
        <p14:section name="Background" id="{9E548685-C9E3-4A40-A151-0E39261B3ECF}">
          <p14:sldIdLst>
            <p14:sldId id="924"/>
            <p14:sldId id="923"/>
            <p14:sldId id="945"/>
            <p14:sldId id="927"/>
          </p14:sldIdLst>
        </p14:section>
        <p14:section name="Process Improvements" id="{3D8DCB9A-39C6-488F-98EF-F8C499DC7075}">
          <p14:sldIdLst>
            <p14:sldId id="946"/>
          </p14:sldIdLst>
        </p14:section>
        <p14:section name="Options" id="{CF7DE494-3ABB-4FE6-96DF-F20CDC8F7FE4}">
          <p14:sldIdLst>
            <p14:sldId id="938"/>
            <p14:sldId id="266"/>
            <p14:sldId id="941"/>
            <p14:sldId id="949"/>
            <p14:sldId id="947"/>
          </p14:sldIdLst>
        </p14:section>
        <p14:section name="handouts" id="{6B5D163C-C071-43FE-90C2-D76F5D966E29}">
          <p14:sldIdLst>
            <p14:sldId id="950"/>
            <p14:sldId id="952"/>
          </p14:sldIdLst>
        </p14:section>
        <p14:section name="Closing" id="{0F68A92E-BEC9-4792-BCE4-AE65BD63F870}">
          <p14:sldIdLst>
            <p14:sldId id="94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4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A7D8C1-27E1-4361-A809-FA5557519F0B}" v="1046" dt="2025-10-24T00:42:37.074"/>
    <p1510:client id="{EE2C934D-3CC2-4E93-9AF6-081999124EE8}" v="396" dt="2025-10-23T16:55:17.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969" autoAdjust="0"/>
    <p:restoredTop sz="87946" autoAdjust="0"/>
  </p:normalViewPr>
  <p:slideViewPr>
    <p:cSldViewPr snapToGrid="0">
      <p:cViewPr varScale="1">
        <p:scale>
          <a:sx n="63" d="100"/>
          <a:sy n="63" d="100"/>
        </p:scale>
        <p:origin x="66"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E753C6-A50D-4604-A606-7A5A8E9AF95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309115E-47CB-4241-8A17-6E9215865AD5}">
      <dgm:prSet/>
      <dgm:spPr/>
      <dgm:t>
        <a:bodyPr/>
        <a:lstStyle/>
        <a:p>
          <a:pPr rtl="0">
            <a:lnSpc>
              <a:spcPct val="100000"/>
            </a:lnSpc>
          </a:pPr>
          <a:r>
            <a:rPr lang="en-US">
              <a:solidFill>
                <a:srgbClr val="0D3455"/>
              </a:solidFill>
              <a:latin typeface="Century Gothic"/>
            </a:rPr>
            <a:t>Concluded that participants have lower average annual earnings, but that younger and lower income participants had better earning outcomes regardless of training type.</a:t>
          </a:r>
          <a:r>
            <a:rPr lang="en-US">
              <a:solidFill>
                <a:srgbClr val="0D3455"/>
              </a:solidFill>
            </a:rPr>
            <a:t> </a:t>
          </a:r>
        </a:p>
      </dgm:t>
    </dgm:pt>
    <dgm:pt modelId="{E7BB6F5A-D845-4FAF-ABD3-977A8DA952FD}" type="parTrans" cxnId="{7E141FCB-925E-4BC5-94B8-5538B8B8461D}">
      <dgm:prSet/>
      <dgm:spPr/>
      <dgm:t>
        <a:bodyPr/>
        <a:lstStyle/>
        <a:p>
          <a:endParaRPr lang="en-US"/>
        </a:p>
      </dgm:t>
    </dgm:pt>
    <dgm:pt modelId="{31C163E2-E4F9-4333-BB04-E07C092C615D}" type="sibTrans" cxnId="{7E141FCB-925E-4BC5-94B8-5538B8B8461D}">
      <dgm:prSet/>
      <dgm:spPr/>
      <dgm:t>
        <a:bodyPr/>
        <a:lstStyle/>
        <a:p>
          <a:endParaRPr lang="en-US"/>
        </a:p>
      </dgm:t>
    </dgm:pt>
    <dgm:pt modelId="{3CA309CE-BF6A-45B7-AB17-92534D661290}">
      <dgm:prSet/>
      <dgm:spPr/>
      <dgm:t>
        <a:bodyPr/>
        <a:lstStyle/>
        <a:p>
          <a:pPr>
            <a:lnSpc>
              <a:spcPct val="100000"/>
            </a:lnSpc>
          </a:pPr>
          <a:r>
            <a:rPr lang="en-US">
              <a:solidFill>
                <a:srgbClr val="0D3455"/>
              </a:solidFill>
              <a:latin typeface="Century Gothic"/>
            </a:rPr>
            <a:t>Recommends</a:t>
          </a:r>
          <a:r>
            <a:rPr lang="en-US">
              <a:solidFill>
                <a:srgbClr val="0D3455"/>
              </a:solidFill>
            </a:rPr>
            <a:t> consideration of eliminating or modifying the program. </a:t>
          </a:r>
        </a:p>
      </dgm:t>
    </dgm:pt>
    <dgm:pt modelId="{D4D83B26-83DC-4859-9CBC-D00C6B8D3FE1}" type="parTrans" cxnId="{62E5540B-8D5F-4D53-8AC1-60F3C836E0A8}">
      <dgm:prSet/>
      <dgm:spPr/>
      <dgm:t>
        <a:bodyPr/>
        <a:lstStyle/>
        <a:p>
          <a:endParaRPr lang="en-US"/>
        </a:p>
      </dgm:t>
    </dgm:pt>
    <dgm:pt modelId="{D415AADC-0AEB-4FCF-9D6C-891B91233F19}" type="sibTrans" cxnId="{62E5540B-8D5F-4D53-8AC1-60F3C836E0A8}">
      <dgm:prSet/>
      <dgm:spPr/>
      <dgm:t>
        <a:bodyPr/>
        <a:lstStyle/>
        <a:p>
          <a:endParaRPr lang="en-US"/>
        </a:p>
      </dgm:t>
    </dgm:pt>
    <dgm:pt modelId="{B4D57FBF-D376-428A-817A-95CB027296D7}">
      <dgm:prSet/>
      <dgm:spPr/>
      <dgm:t>
        <a:bodyPr/>
        <a:lstStyle/>
        <a:p>
          <a:pPr>
            <a:lnSpc>
              <a:spcPct val="100000"/>
            </a:lnSpc>
          </a:pPr>
          <a:r>
            <a:rPr lang="en-US" dirty="0">
              <a:solidFill>
                <a:srgbClr val="0D3455"/>
              </a:solidFill>
            </a:rPr>
            <a:t>In response, we’re seeking input to explore program changes that better serve Washingtonians and fulfill legislative goals.</a:t>
          </a:r>
        </a:p>
      </dgm:t>
    </dgm:pt>
    <dgm:pt modelId="{EE8192D3-C4BD-4C56-915C-550D6C1B48D1}" type="parTrans" cxnId="{3097C81E-185F-4A51-A0E2-036D7CD9BD4B}">
      <dgm:prSet/>
      <dgm:spPr/>
      <dgm:t>
        <a:bodyPr/>
        <a:lstStyle/>
        <a:p>
          <a:endParaRPr lang="en-US"/>
        </a:p>
      </dgm:t>
    </dgm:pt>
    <dgm:pt modelId="{AFE5E3B7-63BA-41F9-8BFC-74F1CD9455A9}" type="sibTrans" cxnId="{3097C81E-185F-4A51-A0E2-036D7CD9BD4B}">
      <dgm:prSet/>
      <dgm:spPr/>
      <dgm:t>
        <a:bodyPr/>
        <a:lstStyle/>
        <a:p>
          <a:endParaRPr lang="en-US"/>
        </a:p>
      </dgm:t>
    </dgm:pt>
    <dgm:pt modelId="{22C6ABEF-4232-487C-9137-BCB8EA66E5D9}" type="pres">
      <dgm:prSet presAssocID="{33E753C6-A50D-4604-A606-7A5A8E9AF955}" presName="root" presStyleCnt="0">
        <dgm:presLayoutVars>
          <dgm:dir/>
          <dgm:resizeHandles val="exact"/>
        </dgm:presLayoutVars>
      </dgm:prSet>
      <dgm:spPr/>
    </dgm:pt>
    <dgm:pt modelId="{66457D79-E643-4320-AB82-ED3FFAC315E5}" type="pres">
      <dgm:prSet presAssocID="{C309115E-47CB-4241-8A17-6E9215865AD5}" presName="compNode" presStyleCnt="0"/>
      <dgm:spPr/>
    </dgm:pt>
    <dgm:pt modelId="{D65620D8-6E62-49D8-8B02-8F52F1CA58FC}" type="pres">
      <dgm:prSet presAssocID="{C309115E-47CB-4241-8A17-6E9215865AD5}" presName="bgRect" presStyleLbl="bgShp" presStyleIdx="0" presStyleCnt="3"/>
      <dgm:spPr>
        <a:solidFill>
          <a:schemeClr val="tx1"/>
        </a:solidFill>
      </dgm:spPr>
    </dgm:pt>
    <dgm:pt modelId="{17ED70D8-ACA6-479C-A109-04275B4BD891}" type="pres">
      <dgm:prSet presAssocID="{C309115E-47CB-4241-8A17-6E9215865AD5}"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Money with solid fill"/>
        </a:ext>
      </dgm:extLst>
    </dgm:pt>
    <dgm:pt modelId="{B326EBB8-B383-4B80-9D1F-1D4F2960AE4E}" type="pres">
      <dgm:prSet presAssocID="{C309115E-47CB-4241-8A17-6E9215865AD5}" presName="spaceRect" presStyleCnt="0"/>
      <dgm:spPr/>
    </dgm:pt>
    <dgm:pt modelId="{D215536D-D8D0-495A-BBCB-AAEC85FE25CE}" type="pres">
      <dgm:prSet presAssocID="{C309115E-47CB-4241-8A17-6E9215865AD5}" presName="parTx" presStyleLbl="revTx" presStyleIdx="0" presStyleCnt="3">
        <dgm:presLayoutVars>
          <dgm:chMax val="0"/>
          <dgm:chPref val="0"/>
        </dgm:presLayoutVars>
      </dgm:prSet>
      <dgm:spPr/>
    </dgm:pt>
    <dgm:pt modelId="{E6BDD993-9245-4F61-802F-A90DE51B893F}" type="pres">
      <dgm:prSet presAssocID="{31C163E2-E4F9-4333-BB04-E07C092C615D}" presName="sibTrans" presStyleCnt="0"/>
      <dgm:spPr/>
    </dgm:pt>
    <dgm:pt modelId="{6B520F8F-51BC-47F0-B1F8-CFEA8135DE2A}" type="pres">
      <dgm:prSet presAssocID="{3CA309CE-BF6A-45B7-AB17-92534D661290}" presName="compNode" presStyleCnt="0"/>
      <dgm:spPr/>
    </dgm:pt>
    <dgm:pt modelId="{52352A05-2184-408B-87BE-41C5FF4A2099}" type="pres">
      <dgm:prSet presAssocID="{3CA309CE-BF6A-45B7-AB17-92534D661290}" presName="bgRect" presStyleLbl="bgShp" presStyleIdx="1" presStyleCnt="3"/>
      <dgm:spPr>
        <a:solidFill>
          <a:schemeClr val="tx1"/>
        </a:solidFill>
      </dgm:spPr>
    </dgm:pt>
    <dgm:pt modelId="{D01134BB-857F-4EA5-A8BF-2A953462FA9C}" type="pres">
      <dgm:prSet presAssocID="{3CA309CE-BF6A-45B7-AB17-92534D66129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90226D2B-719B-42ED-8232-CF1FAD02AD31}" type="pres">
      <dgm:prSet presAssocID="{3CA309CE-BF6A-45B7-AB17-92534D661290}" presName="spaceRect" presStyleCnt="0"/>
      <dgm:spPr/>
    </dgm:pt>
    <dgm:pt modelId="{6EC36C06-4722-4DB2-95A6-C8BFC6852BCB}" type="pres">
      <dgm:prSet presAssocID="{3CA309CE-BF6A-45B7-AB17-92534D661290}" presName="parTx" presStyleLbl="revTx" presStyleIdx="1" presStyleCnt="3">
        <dgm:presLayoutVars>
          <dgm:chMax val="0"/>
          <dgm:chPref val="0"/>
        </dgm:presLayoutVars>
      </dgm:prSet>
      <dgm:spPr/>
    </dgm:pt>
    <dgm:pt modelId="{79A99E8C-72A6-4B52-AA77-D1DE38837C1E}" type="pres">
      <dgm:prSet presAssocID="{D415AADC-0AEB-4FCF-9D6C-891B91233F19}" presName="sibTrans" presStyleCnt="0"/>
      <dgm:spPr/>
    </dgm:pt>
    <dgm:pt modelId="{79C28683-BF49-4477-BAE9-EB7F8539FF97}" type="pres">
      <dgm:prSet presAssocID="{B4D57FBF-D376-428A-817A-95CB027296D7}" presName="compNode" presStyleCnt="0"/>
      <dgm:spPr/>
    </dgm:pt>
    <dgm:pt modelId="{C9AD7EA2-37CF-4F02-903F-C98FFD212ECF}" type="pres">
      <dgm:prSet presAssocID="{B4D57FBF-D376-428A-817A-95CB027296D7}" presName="bgRect" presStyleLbl="bgShp" presStyleIdx="2" presStyleCnt="3"/>
      <dgm:spPr>
        <a:solidFill>
          <a:schemeClr val="tx1"/>
        </a:solidFill>
      </dgm:spPr>
    </dgm:pt>
    <dgm:pt modelId="{2C5CF2B8-A4D7-4C20-8FC9-B7D8D9DE4E55}" type="pres">
      <dgm:prSet presAssocID="{B4D57FBF-D376-428A-817A-95CB027296D7}" presName="iconRect" presStyleLbl="nod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at with solid fill"/>
        </a:ext>
      </dgm:extLst>
    </dgm:pt>
    <dgm:pt modelId="{17F27F37-B1B7-4AD4-90BE-74173A17B064}" type="pres">
      <dgm:prSet presAssocID="{B4D57FBF-D376-428A-817A-95CB027296D7}" presName="spaceRect" presStyleCnt="0"/>
      <dgm:spPr/>
    </dgm:pt>
    <dgm:pt modelId="{72DC1C8C-C89A-412F-8791-B8C91FFCAC1D}" type="pres">
      <dgm:prSet presAssocID="{B4D57FBF-D376-428A-817A-95CB027296D7}" presName="parTx" presStyleLbl="revTx" presStyleIdx="2" presStyleCnt="3">
        <dgm:presLayoutVars>
          <dgm:chMax val="0"/>
          <dgm:chPref val="0"/>
        </dgm:presLayoutVars>
      </dgm:prSet>
      <dgm:spPr/>
    </dgm:pt>
  </dgm:ptLst>
  <dgm:cxnLst>
    <dgm:cxn modelId="{62E5540B-8D5F-4D53-8AC1-60F3C836E0A8}" srcId="{33E753C6-A50D-4604-A606-7A5A8E9AF955}" destId="{3CA309CE-BF6A-45B7-AB17-92534D661290}" srcOrd="1" destOrd="0" parTransId="{D4D83B26-83DC-4859-9CBC-D00C6B8D3FE1}" sibTransId="{D415AADC-0AEB-4FCF-9D6C-891B91233F19}"/>
    <dgm:cxn modelId="{3097C81E-185F-4A51-A0E2-036D7CD9BD4B}" srcId="{33E753C6-A50D-4604-A606-7A5A8E9AF955}" destId="{B4D57FBF-D376-428A-817A-95CB027296D7}" srcOrd="2" destOrd="0" parTransId="{EE8192D3-C4BD-4C56-915C-550D6C1B48D1}" sibTransId="{AFE5E3B7-63BA-41F9-8BFC-74F1CD9455A9}"/>
    <dgm:cxn modelId="{792FAD4A-F586-460D-A5A6-9A6C818B3F95}" type="presOf" srcId="{3CA309CE-BF6A-45B7-AB17-92534D661290}" destId="{6EC36C06-4722-4DB2-95A6-C8BFC6852BCB}" srcOrd="0" destOrd="0" presId="urn:microsoft.com/office/officeart/2018/2/layout/IconVerticalSolidList"/>
    <dgm:cxn modelId="{BF444454-2DCA-4F71-A6F9-923DF2DBCB16}" type="presOf" srcId="{B4D57FBF-D376-428A-817A-95CB027296D7}" destId="{72DC1C8C-C89A-412F-8791-B8C91FFCAC1D}" srcOrd="0" destOrd="0" presId="urn:microsoft.com/office/officeart/2018/2/layout/IconVerticalSolidList"/>
    <dgm:cxn modelId="{B4E38E82-C50B-43A8-B49E-9A8CEFBEBB53}" type="presOf" srcId="{33E753C6-A50D-4604-A606-7A5A8E9AF955}" destId="{22C6ABEF-4232-487C-9137-BCB8EA66E5D9}" srcOrd="0" destOrd="0" presId="urn:microsoft.com/office/officeart/2018/2/layout/IconVerticalSolidList"/>
    <dgm:cxn modelId="{0BB42D85-7375-4807-A9D5-747EF7FBC0B1}" type="presOf" srcId="{C309115E-47CB-4241-8A17-6E9215865AD5}" destId="{D215536D-D8D0-495A-BBCB-AAEC85FE25CE}" srcOrd="0" destOrd="0" presId="urn:microsoft.com/office/officeart/2018/2/layout/IconVerticalSolidList"/>
    <dgm:cxn modelId="{7E141FCB-925E-4BC5-94B8-5538B8B8461D}" srcId="{33E753C6-A50D-4604-A606-7A5A8E9AF955}" destId="{C309115E-47CB-4241-8A17-6E9215865AD5}" srcOrd="0" destOrd="0" parTransId="{E7BB6F5A-D845-4FAF-ABD3-977A8DA952FD}" sibTransId="{31C163E2-E4F9-4333-BB04-E07C092C615D}"/>
    <dgm:cxn modelId="{33820C07-F734-4222-A055-F6AD22CF44D0}" type="presParOf" srcId="{22C6ABEF-4232-487C-9137-BCB8EA66E5D9}" destId="{66457D79-E643-4320-AB82-ED3FFAC315E5}" srcOrd="0" destOrd="0" presId="urn:microsoft.com/office/officeart/2018/2/layout/IconVerticalSolidList"/>
    <dgm:cxn modelId="{1E04F2AE-8206-4861-9DCC-A46EF8A09FED}" type="presParOf" srcId="{66457D79-E643-4320-AB82-ED3FFAC315E5}" destId="{D65620D8-6E62-49D8-8B02-8F52F1CA58FC}" srcOrd="0" destOrd="0" presId="urn:microsoft.com/office/officeart/2018/2/layout/IconVerticalSolidList"/>
    <dgm:cxn modelId="{FA6DDB17-DDB1-4F18-98F5-C749D07BEE62}" type="presParOf" srcId="{66457D79-E643-4320-AB82-ED3FFAC315E5}" destId="{17ED70D8-ACA6-479C-A109-04275B4BD891}" srcOrd="1" destOrd="0" presId="urn:microsoft.com/office/officeart/2018/2/layout/IconVerticalSolidList"/>
    <dgm:cxn modelId="{84FF8816-94C6-41A4-9B26-4B99E3AC9937}" type="presParOf" srcId="{66457D79-E643-4320-AB82-ED3FFAC315E5}" destId="{B326EBB8-B383-4B80-9D1F-1D4F2960AE4E}" srcOrd="2" destOrd="0" presId="urn:microsoft.com/office/officeart/2018/2/layout/IconVerticalSolidList"/>
    <dgm:cxn modelId="{59AD850F-3074-46A4-9832-4AE7B8F8729B}" type="presParOf" srcId="{66457D79-E643-4320-AB82-ED3FFAC315E5}" destId="{D215536D-D8D0-495A-BBCB-AAEC85FE25CE}" srcOrd="3" destOrd="0" presId="urn:microsoft.com/office/officeart/2018/2/layout/IconVerticalSolidList"/>
    <dgm:cxn modelId="{6C7D55E2-1A96-46C5-8460-886EB4672E26}" type="presParOf" srcId="{22C6ABEF-4232-487C-9137-BCB8EA66E5D9}" destId="{E6BDD993-9245-4F61-802F-A90DE51B893F}" srcOrd="1" destOrd="0" presId="urn:microsoft.com/office/officeart/2018/2/layout/IconVerticalSolidList"/>
    <dgm:cxn modelId="{B5B0302E-06AD-4C2C-AD6E-9423CE5D7289}" type="presParOf" srcId="{22C6ABEF-4232-487C-9137-BCB8EA66E5D9}" destId="{6B520F8F-51BC-47F0-B1F8-CFEA8135DE2A}" srcOrd="2" destOrd="0" presId="urn:microsoft.com/office/officeart/2018/2/layout/IconVerticalSolidList"/>
    <dgm:cxn modelId="{E27E21EA-0573-44CD-A748-F39FB46554DC}" type="presParOf" srcId="{6B520F8F-51BC-47F0-B1F8-CFEA8135DE2A}" destId="{52352A05-2184-408B-87BE-41C5FF4A2099}" srcOrd="0" destOrd="0" presId="urn:microsoft.com/office/officeart/2018/2/layout/IconVerticalSolidList"/>
    <dgm:cxn modelId="{8F1AA90A-917B-41E8-97DE-510D807103D4}" type="presParOf" srcId="{6B520F8F-51BC-47F0-B1F8-CFEA8135DE2A}" destId="{D01134BB-857F-4EA5-A8BF-2A953462FA9C}" srcOrd="1" destOrd="0" presId="urn:microsoft.com/office/officeart/2018/2/layout/IconVerticalSolidList"/>
    <dgm:cxn modelId="{2B828FFF-2120-4E46-A89C-64BAA3FA5B22}" type="presParOf" srcId="{6B520F8F-51BC-47F0-B1F8-CFEA8135DE2A}" destId="{90226D2B-719B-42ED-8232-CF1FAD02AD31}" srcOrd="2" destOrd="0" presId="urn:microsoft.com/office/officeart/2018/2/layout/IconVerticalSolidList"/>
    <dgm:cxn modelId="{D2BF022B-240B-43A0-8ED2-13E8AAA98CB6}" type="presParOf" srcId="{6B520F8F-51BC-47F0-B1F8-CFEA8135DE2A}" destId="{6EC36C06-4722-4DB2-95A6-C8BFC6852BCB}" srcOrd="3" destOrd="0" presId="urn:microsoft.com/office/officeart/2018/2/layout/IconVerticalSolidList"/>
    <dgm:cxn modelId="{876DDAC6-6D7D-4C05-9F8F-377EB7DC0DD0}" type="presParOf" srcId="{22C6ABEF-4232-487C-9137-BCB8EA66E5D9}" destId="{79A99E8C-72A6-4B52-AA77-D1DE38837C1E}" srcOrd="3" destOrd="0" presId="urn:microsoft.com/office/officeart/2018/2/layout/IconVerticalSolidList"/>
    <dgm:cxn modelId="{5F13BFAC-690E-4C67-B324-8E7D0963B3BB}" type="presParOf" srcId="{22C6ABEF-4232-487C-9137-BCB8EA66E5D9}" destId="{79C28683-BF49-4477-BAE9-EB7F8539FF97}" srcOrd="4" destOrd="0" presId="urn:microsoft.com/office/officeart/2018/2/layout/IconVerticalSolidList"/>
    <dgm:cxn modelId="{9FD7CC75-45EA-48EF-B790-6316D112D182}" type="presParOf" srcId="{79C28683-BF49-4477-BAE9-EB7F8539FF97}" destId="{C9AD7EA2-37CF-4F02-903F-C98FFD212ECF}" srcOrd="0" destOrd="0" presId="urn:microsoft.com/office/officeart/2018/2/layout/IconVerticalSolidList"/>
    <dgm:cxn modelId="{F64614CC-7CB0-4341-A998-292A08061734}" type="presParOf" srcId="{79C28683-BF49-4477-BAE9-EB7F8539FF97}" destId="{2C5CF2B8-A4D7-4C20-8FC9-B7D8D9DE4E55}" srcOrd="1" destOrd="0" presId="urn:microsoft.com/office/officeart/2018/2/layout/IconVerticalSolidList"/>
    <dgm:cxn modelId="{E57494F0-75B2-4765-A5E3-95BA6E58ABC5}" type="presParOf" srcId="{79C28683-BF49-4477-BAE9-EB7F8539FF97}" destId="{17F27F37-B1B7-4AD4-90BE-74173A17B064}" srcOrd="2" destOrd="0" presId="urn:microsoft.com/office/officeart/2018/2/layout/IconVerticalSolidList"/>
    <dgm:cxn modelId="{ECF61995-F3BD-420F-BD32-13A46A891F61}" type="presParOf" srcId="{79C28683-BF49-4477-BAE9-EB7F8539FF97}" destId="{72DC1C8C-C89A-412F-8791-B8C91FFCAC1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764704-36C9-405E-ABA6-DB00C0C446C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7A8C93F-7C9E-4166-8194-E0AEA41F452C}">
      <dgm:prSet phldrT="[Text]" phldr="0"/>
      <dgm:spPr/>
      <dgm:t>
        <a:bodyPr/>
        <a:lstStyle/>
        <a:p>
          <a:r>
            <a:rPr lang="en-US" dirty="0"/>
            <a:t>Option 1</a:t>
          </a:r>
        </a:p>
      </dgm:t>
    </dgm:pt>
    <dgm:pt modelId="{8F1102F7-019B-4597-9F89-264C514F14A8}" type="parTrans" cxnId="{DDFFB7B7-F11E-4A5F-ADD0-12FCBFF41F68}">
      <dgm:prSet/>
      <dgm:spPr/>
      <dgm:t>
        <a:bodyPr/>
        <a:lstStyle/>
        <a:p>
          <a:endParaRPr lang="en-US"/>
        </a:p>
      </dgm:t>
    </dgm:pt>
    <dgm:pt modelId="{BB2FCFB5-A938-4908-9D2E-778EF45D9D93}" type="sibTrans" cxnId="{DDFFB7B7-F11E-4A5F-ADD0-12FCBFF41F68}">
      <dgm:prSet/>
      <dgm:spPr/>
      <dgm:t>
        <a:bodyPr/>
        <a:lstStyle/>
        <a:p>
          <a:endParaRPr lang="en-US"/>
        </a:p>
      </dgm:t>
    </dgm:pt>
    <dgm:pt modelId="{90A1356B-8C43-4F47-9B71-3F3AAC1EE4EA}">
      <dgm:prSet phldrT="[Text]"/>
      <dgm:spPr/>
      <dgm:t>
        <a:bodyPr/>
        <a:lstStyle/>
        <a:p>
          <a:pPr>
            <a:buNone/>
          </a:pPr>
          <a:r>
            <a:rPr lang="en-US" b="1" dirty="0">
              <a:solidFill>
                <a:srgbClr val="0D3455"/>
              </a:solidFill>
            </a:rPr>
            <a:t>	Change the legislative intent </a:t>
          </a:r>
          <a:r>
            <a:rPr lang="en-US" dirty="0">
              <a:solidFill>
                <a:srgbClr val="0D3455"/>
              </a:solidFill>
            </a:rPr>
            <a:t>to align to current results (focus on wage replacement rather than increased earnings).</a:t>
          </a:r>
        </a:p>
      </dgm:t>
    </dgm:pt>
    <dgm:pt modelId="{E16782F4-0CE5-47E5-B1FC-8B66BD447FE8}" type="parTrans" cxnId="{1925D5C8-9EBB-43FA-9604-B0DEFB8F851F}">
      <dgm:prSet/>
      <dgm:spPr/>
      <dgm:t>
        <a:bodyPr/>
        <a:lstStyle/>
        <a:p>
          <a:endParaRPr lang="en-US"/>
        </a:p>
      </dgm:t>
    </dgm:pt>
    <dgm:pt modelId="{E1C4373A-DB43-476C-BE10-014BEF5DC1D9}" type="sibTrans" cxnId="{1925D5C8-9EBB-43FA-9604-B0DEFB8F851F}">
      <dgm:prSet/>
      <dgm:spPr/>
      <dgm:t>
        <a:bodyPr/>
        <a:lstStyle/>
        <a:p>
          <a:endParaRPr lang="en-US"/>
        </a:p>
      </dgm:t>
    </dgm:pt>
    <dgm:pt modelId="{6A3587A6-68CC-49F1-9124-92BB04F0F4A3}">
      <dgm:prSet phldrT="[Text]" phldr="0"/>
      <dgm:spPr/>
      <dgm:t>
        <a:bodyPr/>
        <a:lstStyle/>
        <a:p>
          <a:r>
            <a:rPr lang="en-US" dirty="0"/>
            <a:t>Option 2</a:t>
          </a:r>
        </a:p>
      </dgm:t>
    </dgm:pt>
    <dgm:pt modelId="{75EF24CA-C3E4-4951-983E-0AD33AB5F0C4}" type="parTrans" cxnId="{1B979FBA-ADB9-428E-AC30-71E1C43D0306}">
      <dgm:prSet/>
      <dgm:spPr/>
      <dgm:t>
        <a:bodyPr/>
        <a:lstStyle/>
        <a:p>
          <a:endParaRPr lang="en-US"/>
        </a:p>
      </dgm:t>
    </dgm:pt>
    <dgm:pt modelId="{10FACA0A-D819-492C-9D51-D59FA19C3F1C}" type="sibTrans" cxnId="{1B979FBA-ADB9-428E-AC30-71E1C43D0306}">
      <dgm:prSet/>
      <dgm:spPr/>
      <dgm:t>
        <a:bodyPr/>
        <a:lstStyle/>
        <a:p>
          <a:endParaRPr lang="en-US"/>
        </a:p>
      </dgm:t>
    </dgm:pt>
    <dgm:pt modelId="{EB40DBDB-C868-4CFE-8DD2-2575A25A567F}">
      <dgm:prSet phldrT="[Text]"/>
      <dgm:spPr/>
      <dgm:t>
        <a:bodyPr/>
        <a:lstStyle/>
        <a:p>
          <a:pPr>
            <a:buNone/>
          </a:pPr>
          <a:r>
            <a:rPr lang="en-US" b="1" dirty="0">
              <a:solidFill>
                <a:srgbClr val="0D3455"/>
              </a:solidFill>
            </a:rPr>
            <a:t>	Change the program </a:t>
          </a:r>
          <a:r>
            <a:rPr lang="en-US" dirty="0">
              <a:solidFill>
                <a:srgbClr val="0D3455"/>
              </a:solidFill>
            </a:rPr>
            <a:t>to align to legislative intent (target lower-income participants and extend benefits to better support this group).</a:t>
          </a:r>
        </a:p>
      </dgm:t>
    </dgm:pt>
    <dgm:pt modelId="{FC181126-7C9E-45DF-A8AF-E4A2A30890EE}" type="parTrans" cxnId="{FC52B029-2CEF-4754-B9B0-374C232914E0}">
      <dgm:prSet/>
      <dgm:spPr/>
      <dgm:t>
        <a:bodyPr/>
        <a:lstStyle/>
        <a:p>
          <a:endParaRPr lang="en-US"/>
        </a:p>
      </dgm:t>
    </dgm:pt>
    <dgm:pt modelId="{1B210E18-7755-4AF8-A154-6D29C1A60653}" type="sibTrans" cxnId="{FC52B029-2CEF-4754-B9B0-374C232914E0}">
      <dgm:prSet/>
      <dgm:spPr/>
      <dgm:t>
        <a:bodyPr/>
        <a:lstStyle/>
        <a:p>
          <a:endParaRPr lang="en-US"/>
        </a:p>
      </dgm:t>
    </dgm:pt>
    <dgm:pt modelId="{9C99E2BF-6C3B-4D6C-A0E6-0BEDE3CC54FB}">
      <dgm:prSet phldrT="[Text]"/>
      <dgm:spPr/>
      <dgm:t>
        <a:bodyPr/>
        <a:lstStyle/>
        <a:p>
          <a:pPr>
            <a:buNone/>
          </a:pPr>
          <a:endParaRPr lang="en-US" dirty="0">
            <a:solidFill>
              <a:srgbClr val="0D3455"/>
            </a:solidFill>
          </a:endParaRPr>
        </a:p>
      </dgm:t>
    </dgm:pt>
    <dgm:pt modelId="{3147BEC6-219D-46A1-AD27-52C090F7544F}" type="parTrans" cxnId="{1CE80234-2A5B-4066-9331-861A8146EA2D}">
      <dgm:prSet/>
      <dgm:spPr/>
      <dgm:t>
        <a:bodyPr/>
        <a:lstStyle/>
        <a:p>
          <a:endParaRPr lang="en-US"/>
        </a:p>
      </dgm:t>
    </dgm:pt>
    <dgm:pt modelId="{06B2C8EB-A2AD-4F43-8E58-405F3C835CC7}" type="sibTrans" cxnId="{1CE80234-2A5B-4066-9331-861A8146EA2D}">
      <dgm:prSet/>
      <dgm:spPr/>
      <dgm:t>
        <a:bodyPr/>
        <a:lstStyle/>
        <a:p>
          <a:endParaRPr lang="en-US"/>
        </a:p>
      </dgm:t>
    </dgm:pt>
    <dgm:pt modelId="{A5A744B6-BC93-4822-A033-F2EB30F7E5E2}" type="pres">
      <dgm:prSet presAssocID="{0F764704-36C9-405E-ABA6-DB00C0C446C3}" presName="linear" presStyleCnt="0">
        <dgm:presLayoutVars>
          <dgm:animLvl val="lvl"/>
          <dgm:resizeHandles val="exact"/>
        </dgm:presLayoutVars>
      </dgm:prSet>
      <dgm:spPr/>
    </dgm:pt>
    <dgm:pt modelId="{BAB0B8C7-AE8D-47D7-BE99-1265C01B531B}" type="pres">
      <dgm:prSet presAssocID="{07A8C93F-7C9E-4166-8194-E0AEA41F452C}" presName="parentText" presStyleLbl="node1" presStyleIdx="0" presStyleCnt="2" custLinFactNeighborX="-472">
        <dgm:presLayoutVars>
          <dgm:chMax val="0"/>
          <dgm:bulletEnabled val="1"/>
        </dgm:presLayoutVars>
      </dgm:prSet>
      <dgm:spPr/>
    </dgm:pt>
    <dgm:pt modelId="{B9A49EA6-53A5-467D-9461-79B936BBD9F9}" type="pres">
      <dgm:prSet presAssocID="{07A8C93F-7C9E-4166-8194-E0AEA41F452C}" presName="childText" presStyleLbl="revTx" presStyleIdx="0" presStyleCnt="2">
        <dgm:presLayoutVars>
          <dgm:bulletEnabled val="1"/>
        </dgm:presLayoutVars>
      </dgm:prSet>
      <dgm:spPr/>
    </dgm:pt>
    <dgm:pt modelId="{0C16AB3D-5BBD-41F9-BDE4-54D92ED0B58D}" type="pres">
      <dgm:prSet presAssocID="{6A3587A6-68CC-49F1-9124-92BB04F0F4A3}" presName="parentText" presStyleLbl="node1" presStyleIdx="1" presStyleCnt="2">
        <dgm:presLayoutVars>
          <dgm:chMax val="0"/>
          <dgm:bulletEnabled val="1"/>
        </dgm:presLayoutVars>
      </dgm:prSet>
      <dgm:spPr/>
    </dgm:pt>
    <dgm:pt modelId="{D8C8C331-2178-45B4-834C-EE1D8028380F}" type="pres">
      <dgm:prSet presAssocID="{6A3587A6-68CC-49F1-9124-92BB04F0F4A3}" presName="childText" presStyleLbl="revTx" presStyleIdx="1" presStyleCnt="2">
        <dgm:presLayoutVars>
          <dgm:bulletEnabled val="1"/>
        </dgm:presLayoutVars>
      </dgm:prSet>
      <dgm:spPr/>
    </dgm:pt>
  </dgm:ptLst>
  <dgm:cxnLst>
    <dgm:cxn modelId="{5C219A19-9330-42E3-B9A8-642DED515F89}" type="presOf" srcId="{6A3587A6-68CC-49F1-9124-92BB04F0F4A3}" destId="{0C16AB3D-5BBD-41F9-BDE4-54D92ED0B58D}" srcOrd="0" destOrd="0" presId="urn:microsoft.com/office/officeart/2005/8/layout/vList2"/>
    <dgm:cxn modelId="{FC52B029-2CEF-4754-B9B0-374C232914E0}" srcId="{6A3587A6-68CC-49F1-9124-92BB04F0F4A3}" destId="{EB40DBDB-C868-4CFE-8DD2-2575A25A567F}" srcOrd="0" destOrd="0" parTransId="{FC181126-7C9E-45DF-A8AF-E4A2A30890EE}" sibTransId="{1B210E18-7755-4AF8-A154-6D29C1A60653}"/>
    <dgm:cxn modelId="{1CE80234-2A5B-4066-9331-861A8146EA2D}" srcId="{07A8C93F-7C9E-4166-8194-E0AEA41F452C}" destId="{9C99E2BF-6C3B-4D6C-A0E6-0BEDE3CC54FB}" srcOrd="1" destOrd="0" parTransId="{3147BEC6-219D-46A1-AD27-52C090F7544F}" sibTransId="{06B2C8EB-A2AD-4F43-8E58-405F3C835CC7}"/>
    <dgm:cxn modelId="{62ED464C-56EA-421D-B41F-1F794617AD67}" type="presOf" srcId="{90A1356B-8C43-4F47-9B71-3F3AAC1EE4EA}" destId="{B9A49EA6-53A5-467D-9461-79B936BBD9F9}" srcOrd="0" destOrd="0" presId="urn:microsoft.com/office/officeart/2005/8/layout/vList2"/>
    <dgm:cxn modelId="{6432E450-8CD9-4386-83BD-D83EA93EF3A9}" type="presOf" srcId="{EB40DBDB-C868-4CFE-8DD2-2575A25A567F}" destId="{D8C8C331-2178-45B4-834C-EE1D8028380F}" srcOrd="0" destOrd="0" presId="urn:microsoft.com/office/officeart/2005/8/layout/vList2"/>
    <dgm:cxn modelId="{D1713E84-4389-4063-A2D2-A883FE20DEF1}" type="presOf" srcId="{07A8C93F-7C9E-4166-8194-E0AEA41F452C}" destId="{BAB0B8C7-AE8D-47D7-BE99-1265C01B531B}" srcOrd="0" destOrd="0" presId="urn:microsoft.com/office/officeart/2005/8/layout/vList2"/>
    <dgm:cxn modelId="{977079A0-31BC-4D08-AE8C-C55E4BFFA680}" type="presOf" srcId="{0F764704-36C9-405E-ABA6-DB00C0C446C3}" destId="{A5A744B6-BC93-4822-A033-F2EB30F7E5E2}" srcOrd="0" destOrd="0" presId="urn:microsoft.com/office/officeart/2005/8/layout/vList2"/>
    <dgm:cxn modelId="{DDFFB7B7-F11E-4A5F-ADD0-12FCBFF41F68}" srcId="{0F764704-36C9-405E-ABA6-DB00C0C446C3}" destId="{07A8C93F-7C9E-4166-8194-E0AEA41F452C}" srcOrd="0" destOrd="0" parTransId="{8F1102F7-019B-4597-9F89-264C514F14A8}" sibTransId="{BB2FCFB5-A938-4908-9D2E-778EF45D9D93}"/>
    <dgm:cxn modelId="{1B979FBA-ADB9-428E-AC30-71E1C43D0306}" srcId="{0F764704-36C9-405E-ABA6-DB00C0C446C3}" destId="{6A3587A6-68CC-49F1-9124-92BB04F0F4A3}" srcOrd="1" destOrd="0" parTransId="{75EF24CA-C3E4-4951-983E-0AD33AB5F0C4}" sibTransId="{10FACA0A-D819-492C-9D51-D59FA19C3F1C}"/>
    <dgm:cxn modelId="{1925D5C8-9EBB-43FA-9604-B0DEFB8F851F}" srcId="{07A8C93F-7C9E-4166-8194-E0AEA41F452C}" destId="{90A1356B-8C43-4F47-9B71-3F3AAC1EE4EA}" srcOrd="0" destOrd="0" parTransId="{E16782F4-0CE5-47E5-B1FC-8B66BD447FE8}" sibTransId="{E1C4373A-DB43-476C-BE10-014BEF5DC1D9}"/>
    <dgm:cxn modelId="{AFB120E3-FF81-42FE-AB1D-8BDFD32D809D}" type="presOf" srcId="{9C99E2BF-6C3B-4D6C-A0E6-0BEDE3CC54FB}" destId="{B9A49EA6-53A5-467D-9461-79B936BBD9F9}" srcOrd="0" destOrd="1" presId="urn:microsoft.com/office/officeart/2005/8/layout/vList2"/>
    <dgm:cxn modelId="{7897BB3C-0954-45E8-95BC-A5E6BC03B034}" type="presParOf" srcId="{A5A744B6-BC93-4822-A033-F2EB30F7E5E2}" destId="{BAB0B8C7-AE8D-47D7-BE99-1265C01B531B}" srcOrd="0" destOrd="0" presId="urn:microsoft.com/office/officeart/2005/8/layout/vList2"/>
    <dgm:cxn modelId="{A7928C56-91BD-4F1C-80AF-B5E9D6BFCBD8}" type="presParOf" srcId="{A5A744B6-BC93-4822-A033-F2EB30F7E5E2}" destId="{B9A49EA6-53A5-467D-9461-79B936BBD9F9}" srcOrd="1" destOrd="0" presId="urn:microsoft.com/office/officeart/2005/8/layout/vList2"/>
    <dgm:cxn modelId="{AD27E932-DF65-4BCC-8CC9-EDD113BCA302}" type="presParOf" srcId="{A5A744B6-BC93-4822-A033-F2EB30F7E5E2}" destId="{0C16AB3D-5BBD-41F9-BDE4-54D92ED0B58D}" srcOrd="2" destOrd="0" presId="urn:microsoft.com/office/officeart/2005/8/layout/vList2"/>
    <dgm:cxn modelId="{4B5F2C44-798E-4FB9-B932-C7D80247C1AD}" type="presParOf" srcId="{A5A744B6-BC93-4822-A033-F2EB30F7E5E2}" destId="{D8C8C331-2178-45B4-834C-EE1D8028380F}"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5620D8-6E62-49D8-8B02-8F52F1CA58FC}">
      <dsp:nvSpPr>
        <dsp:cNvPr id="0" name=""/>
        <dsp:cNvSpPr/>
      </dsp:nvSpPr>
      <dsp:spPr>
        <a:xfrm>
          <a:off x="0" y="439"/>
          <a:ext cx="9613860" cy="1028124"/>
        </a:xfrm>
        <a:prstGeom prst="roundRect">
          <a:avLst>
            <a:gd name="adj" fmla="val 10000"/>
          </a:avLst>
        </a:prstGeom>
        <a:solidFill>
          <a:schemeClr val="tx1"/>
        </a:solidFill>
        <a:ln>
          <a:noFill/>
        </a:ln>
        <a:effectLst/>
      </dsp:spPr>
      <dsp:style>
        <a:lnRef idx="0">
          <a:scrgbClr r="0" g="0" b="0"/>
        </a:lnRef>
        <a:fillRef idx="1">
          <a:scrgbClr r="0" g="0" b="0"/>
        </a:fillRef>
        <a:effectRef idx="0">
          <a:scrgbClr r="0" g="0" b="0"/>
        </a:effectRef>
        <a:fontRef idx="minor"/>
      </dsp:style>
    </dsp:sp>
    <dsp:sp modelId="{17ED70D8-ACA6-479C-A109-04275B4BD891}">
      <dsp:nvSpPr>
        <dsp:cNvPr id="0" name=""/>
        <dsp:cNvSpPr/>
      </dsp:nvSpPr>
      <dsp:spPr>
        <a:xfrm>
          <a:off x="311007" y="231767"/>
          <a:ext cx="565468" cy="565468"/>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215536D-D8D0-495A-BBCB-AAEC85FE25CE}">
      <dsp:nvSpPr>
        <dsp:cNvPr id="0" name=""/>
        <dsp:cNvSpPr/>
      </dsp:nvSpPr>
      <dsp:spPr>
        <a:xfrm>
          <a:off x="1187484" y="439"/>
          <a:ext cx="8426376"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10" tIns="108810" rIns="108810" bIns="108810" numCol="1" spcCol="1270" anchor="ctr" anchorCtr="0">
          <a:noAutofit/>
        </a:bodyPr>
        <a:lstStyle/>
        <a:p>
          <a:pPr marL="0" lvl="0" indent="0" algn="l" defTabSz="1022350" rtl="0">
            <a:lnSpc>
              <a:spcPct val="100000"/>
            </a:lnSpc>
            <a:spcBef>
              <a:spcPct val="0"/>
            </a:spcBef>
            <a:spcAft>
              <a:spcPct val="35000"/>
            </a:spcAft>
            <a:buNone/>
          </a:pPr>
          <a:r>
            <a:rPr lang="en-US" sz="2300" kern="1200">
              <a:solidFill>
                <a:srgbClr val="0D3455"/>
              </a:solidFill>
              <a:latin typeface="Century Gothic"/>
            </a:rPr>
            <a:t>Concluded that participants have lower average annual earnings, but that younger and lower income participants had better earning outcomes regardless of training type.</a:t>
          </a:r>
          <a:r>
            <a:rPr lang="en-US" sz="2300" kern="1200">
              <a:solidFill>
                <a:srgbClr val="0D3455"/>
              </a:solidFill>
            </a:rPr>
            <a:t> </a:t>
          </a:r>
        </a:p>
      </dsp:txBody>
      <dsp:txXfrm>
        <a:off x="1187484" y="439"/>
        <a:ext cx="8426376" cy="1028124"/>
      </dsp:txXfrm>
    </dsp:sp>
    <dsp:sp modelId="{52352A05-2184-408B-87BE-41C5FF4A2099}">
      <dsp:nvSpPr>
        <dsp:cNvPr id="0" name=""/>
        <dsp:cNvSpPr/>
      </dsp:nvSpPr>
      <dsp:spPr>
        <a:xfrm>
          <a:off x="0" y="1285595"/>
          <a:ext cx="9613860" cy="1028124"/>
        </a:xfrm>
        <a:prstGeom prst="roundRect">
          <a:avLst>
            <a:gd name="adj" fmla="val 10000"/>
          </a:avLst>
        </a:prstGeom>
        <a:solidFill>
          <a:schemeClr val="tx1"/>
        </a:solidFill>
        <a:ln>
          <a:noFill/>
        </a:ln>
        <a:effectLst/>
      </dsp:spPr>
      <dsp:style>
        <a:lnRef idx="0">
          <a:scrgbClr r="0" g="0" b="0"/>
        </a:lnRef>
        <a:fillRef idx="1">
          <a:scrgbClr r="0" g="0" b="0"/>
        </a:fillRef>
        <a:effectRef idx="0">
          <a:scrgbClr r="0" g="0" b="0"/>
        </a:effectRef>
        <a:fontRef idx="minor"/>
      </dsp:style>
    </dsp:sp>
    <dsp:sp modelId="{D01134BB-857F-4EA5-A8BF-2A953462FA9C}">
      <dsp:nvSpPr>
        <dsp:cNvPr id="0" name=""/>
        <dsp:cNvSpPr/>
      </dsp:nvSpPr>
      <dsp:spPr>
        <a:xfrm>
          <a:off x="311007" y="1516923"/>
          <a:ext cx="565468" cy="5654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EC36C06-4722-4DB2-95A6-C8BFC6852BCB}">
      <dsp:nvSpPr>
        <dsp:cNvPr id="0" name=""/>
        <dsp:cNvSpPr/>
      </dsp:nvSpPr>
      <dsp:spPr>
        <a:xfrm>
          <a:off x="1187484" y="1285595"/>
          <a:ext cx="8426376"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10" tIns="108810" rIns="108810" bIns="108810" numCol="1" spcCol="1270" anchor="ctr" anchorCtr="0">
          <a:noAutofit/>
        </a:bodyPr>
        <a:lstStyle/>
        <a:p>
          <a:pPr marL="0" lvl="0" indent="0" algn="l" defTabSz="1022350">
            <a:lnSpc>
              <a:spcPct val="100000"/>
            </a:lnSpc>
            <a:spcBef>
              <a:spcPct val="0"/>
            </a:spcBef>
            <a:spcAft>
              <a:spcPct val="35000"/>
            </a:spcAft>
            <a:buNone/>
          </a:pPr>
          <a:r>
            <a:rPr lang="en-US" sz="2300" kern="1200">
              <a:solidFill>
                <a:srgbClr val="0D3455"/>
              </a:solidFill>
              <a:latin typeface="Century Gothic"/>
            </a:rPr>
            <a:t>Recommends</a:t>
          </a:r>
          <a:r>
            <a:rPr lang="en-US" sz="2300" kern="1200">
              <a:solidFill>
                <a:srgbClr val="0D3455"/>
              </a:solidFill>
            </a:rPr>
            <a:t> consideration of eliminating or modifying the program. </a:t>
          </a:r>
        </a:p>
      </dsp:txBody>
      <dsp:txXfrm>
        <a:off x="1187484" y="1285595"/>
        <a:ext cx="8426376" cy="1028124"/>
      </dsp:txXfrm>
    </dsp:sp>
    <dsp:sp modelId="{C9AD7EA2-37CF-4F02-903F-C98FFD212ECF}">
      <dsp:nvSpPr>
        <dsp:cNvPr id="0" name=""/>
        <dsp:cNvSpPr/>
      </dsp:nvSpPr>
      <dsp:spPr>
        <a:xfrm>
          <a:off x="0" y="2570751"/>
          <a:ext cx="9613860" cy="1028124"/>
        </a:xfrm>
        <a:prstGeom prst="roundRect">
          <a:avLst>
            <a:gd name="adj" fmla="val 10000"/>
          </a:avLst>
        </a:prstGeom>
        <a:solidFill>
          <a:schemeClr val="tx1"/>
        </a:solidFill>
        <a:ln>
          <a:noFill/>
        </a:ln>
        <a:effectLst/>
      </dsp:spPr>
      <dsp:style>
        <a:lnRef idx="0">
          <a:scrgbClr r="0" g="0" b="0"/>
        </a:lnRef>
        <a:fillRef idx="1">
          <a:scrgbClr r="0" g="0" b="0"/>
        </a:fillRef>
        <a:effectRef idx="0">
          <a:scrgbClr r="0" g="0" b="0"/>
        </a:effectRef>
        <a:fontRef idx="minor"/>
      </dsp:style>
    </dsp:sp>
    <dsp:sp modelId="{2C5CF2B8-A4D7-4C20-8FC9-B7D8D9DE4E55}">
      <dsp:nvSpPr>
        <dsp:cNvPr id="0" name=""/>
        <dsp:cNvSpPr/>
      </dsp:nvSpPr>
      <dsp:spPr>
        <a:xfrm>
          <a:off x="311007" y="2802079"/>
          <a:ext cx="565468" cy="565468"/>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2DC1C8C-C89A-412F-8791-B8C91FFCAC1D}">
      <dsp:nvSpPr>
        <dsp:cNvPr id="0" name=""/>
        <dsp:cNvSpPr/>
      </dsp:nvSpPr>
      <dsp:spPr>
        <a:xfrm>
          <a:off x="1187484" y="2570751"/>
          <a:ext cx="8426376" cy="10281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810" tIns="108810" rIns="108810" bIns="108810" numCol="1" spcCol="1270" anchor="ctr" anchorCtr="0">
          <a:noAutofit/>
        </a:bodyPr>
        <a:lstStyle/>
        <a:p>
          <a:pPr marL="0" lvl="0" indent="0" algn="l" defTabSz="1022350">
            <a:lnSpc>
              <a:spcPct val="100000"/>
            </a:lnSpc>
            <a:spcBef>
              <a:spcPct val="0"/>
            </a:spcBef>
            <a:spcAft>
              <a:spcPct val="35000"/>
            </a:spcAft>
            <a:buNone/>
          </a:pPr>
          <a:r>
            <a:rPr lang="en-US" sz="2300" kern="1200" dirty="0">
              <a:solidFill>
                <a:srgbClr val="0D3455"/>
              </a:solidFill>
            </a:rPr>
            <a:t>In response, we’re seeking input to explore program changes that better serve Washingtonians and fulfill legislative goals.</a:t>
          </a:r>
        </a:p>
      </dsp:txBody>
      <dsp:txXfrm>
        <a:off x="1187484" y="2570751"/>
        <a:ext cx="8426376" cy="10281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B0B8C7-AE8D-47D7-BE99-1265C01B531B}">
      <dsp:nvSpPr>
        <dsp:cNvPr id="0" name=""/>
        <dsp:cNvSpPr/>
      </dsp:nvSpPr>
      <dsp:spPr>
        <a:xfrm>
          <a:off x="0" y="126071"/>
          <a:ext cx="5384801"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Option 1</a:t>
          </a:r>
        </a:p>
      </dsp:txBody>
      <dsp:txXfrm>
        <a:off x="30442" y="156513"/>
        <a:ext cx="5323917" cy="562726"/>
      </dsp:txXfrm>
    </dsp:sp>
    <dsp:sp modelId="{B9A49EA6-53A5-467D-9461-79B936BBD9F9}">
      <dsp:nvSpPr>
        <dsp:cNvPr id="0" name=""/>
        <dsp:cNvSpPr/>
      </dsp:nvSpPr>
      <dsp:spPr>
        <a:xfrm>
          <a:off x="0" y="749681"/>
          <a:ext cx="5384801" cy="12647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33020" rIns="184912" bIns="33020" numCol="1" spcCol="1270" anchor="t" anchorCtr="0">
          <a:noAutofit/>
        </a:bodyPr>
        <a:lstStyle/>
        <a:p>
          <a:pPr marL="228600" lvl="1" indent="-228600" algn="l" defTabSz="889000">
            <a:lnSpc>
              <a:spcPct val="90000"/>
            </a:lnSpc>
            <a:spcBef>
              <a:spcPct val="0"/>
            </a:spcBef>
            <a:spcAft>
              <a:spcPct val="20000"/>
            </a:spcAft>
            <a:buNone/>
          </a:pPr>
          <a:r>
            <a:rPr lang="en-US" sz="2000" b="1" kern="1200" dirty="0">
              <a:solidFill>
                <a:srgbClr val="0D3455"/>
              </a:solidFill>
            </a:rPr>
            <a:t>	Change the legislative intent </a:t>
          </a:r>
          <a:r>
            <a:rPr lang="en-US" sz="2000" kern="1200" dirty="0">
              <a:solidFill>
                <a:srgbClr val="0D3455"/>
              </a:solidFill>
            </a:rPr>
            <a:t>to align to current results (focus on wage replacement rather than increased earnings).</a:t>
          </a:r>
        </a:p>
        <a:p>
          <a:pPr marL="228600" lvl="1" indent="-228600" algn="l" defTabSz="889000">
            <a:lnSpc>
              <a:spcPct val="90000"/>
            </a:lnSpc>
            <a:spcBef>
              <a:spcPct val="0"/>
            </a:spcBef>
            <a:spcAft>
              <a:spcPct val="20000"/>
            </a:spcAft>
            <a:buNone/>
          </a:pPr>
          <a:endParaRPr lang="en-US" sz="2000" kern="1200" dirty="0">
            <a:solidFill>
              <a:srgbClr val="0D3455"/>
            </a:solidFill>
          </a:endParaRPr>
        </a:p>
      </dsp:txBody>
      <dsp:txXfrm>
        <a:off x="0" y="749681"/>
        <a:ext cx="5384801" cy="1264770"/>
      </dsp:txXfrm>
    </dsp:sp>
    <dsp:sp modelId="{0C16AB3D-5BBD-41F9-BDE4-54D92ED0B58D}">
      <dsp:nvSpPr>
        <dsp:cNvPr id="0" name=""/>
        <dsp:cNvSpPr/>
      </dsp:nvSpPr>
      <dsp:spPr>
        <a:xfrm>
          <a:off x="0" y="2014451"/>
          <a:ext cx="5384801" cy="62361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Option 2</a:t>
          </a:r>
        </a:p>
      </dsp:txBody>
      <dsp:txXfrm>
        <a:off x="30442" y="2044893"/>
        <a:ext cx="5323917" cy="562726"/>
      </dsp:txXfrm>
    </dsp:sp>
    <dsp:sp modelId="{D8C8C331-2178-45B4-834C-EE1D8028380F}">
      <dsp:nvSpPr>
        <dsp:cNvPr id="0" name=""/>
        <dsp:cNvSpPr/>
      </dsp:nvSpPr>
      <dsp:spPr>
        <a:xfrm>
          <a:off x="0" y="2638061"/>
          <a:ext cx="5384801"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967" tIns="33020" rIns="184912" bIns="33020" numCol="1" spcCol="1270" anchor="t" anchorCtr="0">
          <a:noAutofit/>
        </a:bodyPr>
        <a:lstStyle/>
        <a:p>
          <a:pPr marL="228600" lvl="1" indent="-228600" algn="l" defTabSz="889000">
            <a:lnSpc>
              <a:spcPct val="90000"/>
            </a:lnSpc>
            <a:spcBef>
              <a:spcPct val="0"/>
            </a:spcBef>
            <a:spcAft>
              <a:spcPct val="20000"/>
            </a:spcAft>
            <a:buNone/>
          </a:pPr>
          <a:r>
            <a:rPr lang="en-US" sz="2000" b="1" kern="1200" dirty="0">
              <a:solidFill>
                <a:srgbClr val="0D3455"/>
              </a:solidFill>
            </a:rPr>
            <a:t>	Change the program </a:t>
          </a:r>
          <a:r>
            <a:rPr lang="en-US" sz="2000" kern="1200" dirty="0">
              <a:solidFill>
                <a:srgbClr val="0D3455"/>
              </a:solidFill>
            </a:rPr>
            <a:t>to align to legislative intent (target lower-income participants and extend benefits to better support this group).</a:t>
          </a:r>
        </a:p>
      </dsp:txBody>
      <dsp:txXfrm>
        <a:off x="0" y="2638061"/>
        <a:ext cx="5384801" cy="91494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1E71D0-7F8E-492D-96EB-B2B7F842740D}" type="datetimeFigureOut">
              <a:rPr lang="en-US" smtClean="0"/>
              <a:t>10/23/2025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A289D2-1180-4233-A3D3-5693103A5FAB}" type="slidenum">
              <a:rPr lang="en-US" smtClean="0"/>
              <a:t>‹#›</a:t>
            </a:fld>
            <a:endParaRPr lang="en-US"/>
          </a:p>
        </p:txBody>
      </p:sp>
    </p:spTree>
    <p:extLst>
      <p:ext uri="{BB962C8B-B14F-4D97-AF65-F5344CB8AC3E}">
        <p14:creationId xmlns:p14="http://schemas.microsoft.com/office/powerpoint/2010/main" val="24399769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pp.leg.wa.gov/RCW/default.aspx?cite=50.22.13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Dan</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Dan Zeitlin, ESD Chief of Staff</a:t>
            </a:r>
          </a:p>
          <a:p>
            <a:r>
              <a:rPr lang="en-US" sz="1200" b="0" i="0" kern="1200" dirty="0">
                <a:solidFill>
                  <a:schemeClr val="tx1"/>
                </a:solidFill>
                <a:effectLst/>
                <a:latin typeface="+mn-lt"/>
                <a:ea typeface="+mn-ea"/>
                <a:cs typeface="+mn-cs"/>
              </a:rPr>
              <a:t>Sara Crosby, ESD Strategic Planning Manager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Stephanie Sams, ESD Legislative &amp; Policy Implementation Manager</a:t>
            </a:r>
          </a:p>
          <a:p>
            <a:r>
              <a:rPr lang="en-US" sz="1200" b="0" i="0" kern="1200" dirty="0">
                <a:solidFill>
                  <a:schemeClr val="tx1"/>
                </a:solidFill>
                <a:effectLst/>
                <a:latin typeface="+mn-lt"/>
                <a:ea typeface="+mn-ea"/>
                <a:cs typeface="+mn-cs"/>
              </a:rPr>
              <a:t>Jared Nilsen, ESD Exec Services Coordinator</a:t>
            </a:r>
          </a:p>
          <a:p>
            <a:r>
              <a:rPr lang="en-US" sz="1200" b="0" i="0" kern="1200" dirty="0">
                <a:solidFill>
                  <a:schemeClr val="tx1"/>
                </a:solidFill>
                <a:effectLst/>
                <a:latin typeface="+mn-lt"/>
                <a:ea typeface="+mn-ea"/>
                <a:cs typeface="+mn-cs"/>
              </a:rPr>
              <a:t>Chris Barron, ESD Communications Director</a:t>
            </a:r>
          </a:p>
          <a:p>
            <a:r>
              <a:rPr lang="en-US" sz="1200" b="0" i="0" kern="1200" dirty="0">
                <a:solidFill>
                  <a:schemeClr val="tx1"/>
                </a:solidFill>
                <a:effectLst/>
                <a:latin typeface="+mn-lt"/>
                <a:ea typeface="+mn-ea"/>
                <a:cs typeface="+mn-cs"/>
              </a:rPr>
              <a:t>Reese Hutchison, ESD Insurance Services Communications Manager</a:t>
            </a:r>
          </a:p>
          <a:p>
            <a:endParaRPr lang="en-US" dirty="0"/>
          </a:p>
          <a:p>
            <a:r>
              <a:rPr lang="en-US" dirty="0"/>
              <a:t>Packing List:</a:t>
            </a:r>
          </a:p>
          <a:p>
            <a:r>
              <a:rPr lang="en-US" dirty="0"/>
              <a:t>Chart paper</a:t>
            </a:r>
          </a:p>
          <a:p>
            <a:r>
              <a:rPr lang="en-US" dirty="0"/>
              <a:t>Markers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35F402-8309-478D-8507-58323E3832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3623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554E8-CD2D-AE8D-1227-EADCB84531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9D3A8-5357-89E3-62D0-9146050E0FA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18AD4D0-21F2-9B1F-FC7E-8E2D22C56A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a:ea typeface="+mn-ea"/>
                <a:cs typeface="+mn-cs"/>
              </a:rPr>
              <a:t>Primary Benefit: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Marketable skills and replaced wages</a:t>
            </a:r>
          </a:p>
          <a:p>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E972E23-3A02-1EB0-548D-95A37235945E}"/>
              </a:ext>
            </a:extLst>
          </p:cNvPr>
          <p:cNvSpPr>
            <a:spLocks noGrp="1"/>
          </p:cNvSpPr>
          <p:nvPr>
            <p:ph type="sldNum" sz="quarter" idx="5"/>
          </p:nvPr>
        </p:nvSpPr>
        <p:spPr/>
        <p:txBody>
          <a:bodyPr/>
          <a:lstStyle/>
          <a:p>
            <a:fld id="{25A289D2-1180-4233-A3D3-5693103A5FAB}" type="slidenum">
              <a:rPr lang="en-US" smtClean="0"/>
              <a:t>10</a:t>
            </a:fld>
            <a:endParaRPr lang="en-US"/>
          </a:p>
        </p:txBody>
      </p:sp>
    </p:spTree>
    <p:extLst>
      <p:ext uri="{BB962C8B-B14F-4D97-AF65-F5344CB8AC3E}">
        <p14:creationId xmlns:p14="http://schemas.microsoft.com/office/powerpoint/2010/main" val="2928638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 Q&amp;A</a:t>
            </a:r>
          </a:p>
        </p:txBody>
      </p:sp>
      <p:sp>
        <p:nvSpPr>
          <p:cNvPr id="4" name="Slide Number Placeholder 3"/>
          <p:cNvSpPr>
            <a:spLocks noGrp="1"/>
          </p:cNvSpPr>
          <p:nvPr>
            <p:ph type="sldNum" sz="quarter" idx="5"/>
          </p:nvPr>
        </p:nvSpPr>
        <p:spPr/>
        <p:txBody>
          <a:bodyPr/>
          <a:lstStyle/>
          <a:p>
            <a:fld id="{25A289D2-1180-4233-A3D3-5693103A5FAB}" type="slidenum">
              <a:rPr lang="en-US" smtClean="0"/>
              <a:t>11</a:t>
            </a:fld>
            <a:endParaRPr lang="en-US"/>
          </a:p>
        </p:txBody>
      </p:sp>
    </p:spTree>
    <p:extLst>
      <p:ext uri="{BB962C8B-B14F-4D97-AF65-F5344CB8AC3E}">
        <p14:creationId xmlns:p14="http://schemas.microsoft.com/office/powerpoint/2010/main" val="1597393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E50083-6033-1986-430F-CFBB2D752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4EA580-7F2D-F511-E219-AB3DC201CDA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16365F9-0D1E-767E-CAC1-D40405BFF271}"/>
              </a:ext>
            </a:extLst>
          </p:cNvPr>
          <p:cNvSpPr>
            <a:spLocks noGrp="1"/>
          </p:cNvSpPr>
          <p:nvPr>
            <p:ph type="body" idx="1"/>
          </p:nvPr>
        </p:nvSpPr>
        <p:spPr/>
        <p:txBody>
          <a:bodyPr/>
          <a:lstStyle/>
          <a:p>
            <a:r>
              <a:rPr lang="en-US" dirty="0"/>
              <a:t>Report out one table group for each option – add to discussion</a:t>
            </a:r>
          </a:p>
          <a:p>
            <a:r>
              <a:rPr lang="en-US" dirty="0"/>
              <a:t>Capture</a:t>
            </a:r>
          </a:p>
          <a:p>
            <a:endParaRPr lang="en-US" dirty="0"/>
          </a:p>
          <a:p>
            <a:endParaRPr lang="en-US" dirty="0"/>
          </a:p>
          <a:p>
            <a:r>
              <a:rPr lang="en-US" dirty="0"/>
              <a:t>5 min prep / 25 min discussion</a:t>
            </a:r>
          </a:p>
          <a:p>
            <a:r>
              <a:rPr lang="en-US" dirty="0"/>
              <a:t>25 min report out</a:t>
            </a:r>
          </a:p>
          <a:p>
            <a:endParaRPr lang="en-US" dirty="0"/>
          </a:p>
          <a:p>
            <a:pPr marL="457200" indent="-457200">
              <a:buFont typeface="Wingdings" panose="05000000000000000000" pitchFamily="2" charset="2"/>
              <a:buChar char="§"/>
            </a:pPr>
            <a:r>
              <a:rPr lang="en-US" sz="2400" dirty="0">
                <a:solidFill>
                  <a:srgbClr val="0D3455"/>
                </a:solidFill>
              </a:rPr>
              <a:t>What are the </a:t>
            </a:r>
            <a:r>
              <a:rPr lang="en-US" sz="2400" b="1" dirty="0">
                <a:solidFill>
                  <a:srgbClr val="0D3455"/>
                </a:solidFill>
              </a:rPr>
              <a:t>impacts </a:t>
            </a:r>
            <a:r>
              <a:rPr lang="en-US" sz="2400" dirty="0">
                <a:solidFill>
                  <a:srgbClr val="0D3455"/>
                </a:solidFill>
              </a:rPr>
              <a:t>of the options?</a:t>
            </a:r>
          </a:p>
          <a:p>
            <a:pPr marL="914400" lvl="1" indent="-457200">
              <a:buFont typeface="Wingdings" panose="05000000000000000000" pitchFamily="2" charset="2"/>
              <a:buChar char="§"/>
            </a:pPr>
            <a:endParaRPr lang="en-US" sz="2400" dirty="0">
              <a:solidFill>
                <a:srgbClr val="0D3455"/>
              </a:solidFill>
            </a:endParaRPr>
          </a:p>
          <a:p>
            <a:pPr marL="457200" indent="-457200">
              <a:buFont typeface="Wingdings" panose="05000000000000000000" pitchFamily="2" charset="2"/>
              <a:buChar char="§"/>
            </a:pPr>
            <a:r>
              <a:rPr lang="en-US" sz="2400" dirty="0">
                <a:solidFill>
                  <a:srgbClr val="0D3455"/>
                </a:solidFill>
              </a:rPr>
              <a:t>What are your </a:t>
            </a:r>
            <a:r>
              <a:rPr lang="en-US" sz="2400" b="1" dirty="0">
                <a:solidFill>
                  <a:srgbClr val="0D3455"/>
                </a:solidFill>
              </a:rPr>
              <a:t>recommendations</a:t>
            </a:r>
            <a:r>
              <a:rPr lang="en-US" sz="2400" dirty="0">
                <a:solidFill>
                  <a:srgbClr val="0D3455"/>
                </a:solidFill>
              </a:rPr>
              <a:t>? </a:t>
            </a:r>
          </a:p>
          <a:p>
            <a:endParaRPr lang="en-US" dirty="0"/>
          </a:p>
        </p:txBody>
      </p:sp>
      <p:sp>
        <p:nvSpPr>
          <p:cNvPr id="4" name="Slide Number Placeholder 3">
            <a:extLst>
              <a:ext uri="{FF2B5EF4-FFF2-40B4-BE49-F238E27FC236}">
                <a16:creationId xmlns:a16="http://schemas.microsoft.com/office/drawing/2014/main" id="{F10119FC-4C5D-4870-804E-C8747B11238C}"/>
              </a:ext>
            </a:extLst>
          </p:cNvPr>
          <p:cNvSpPr>
            <a:spLocks noGrp="1"/>
          </p:cNvSpPr>
          <p:nvPr>
            <p:ph type="sldNum" sz="quarter" idx="5"/>
          </p:nvPr>
        </p:nvSpPr>
        <p:spPr/>
        <p:txBody>
          <a:bodyPr/>
          <a:lstStyle/>
          <a:p>
            <a:fld id="{25A289D2-1180-4233-A3D3-5693103A5FAB}" type="slidenum">
              <a:rPr lang="en-US" smtClean="0"/>
              <a:t>12</a:t>
            </a:fld>
            <a:endParaRPr lang="en-US"/>
          </a:p>
        </p:txBody>
      </p:sp>
    </p:spTree>
    <p:extLst>
      <p:ext uri="{BB962C8B-B14F-4D97-AF65-F5344CB8AC3E}">
        <p14:creationId xmlns:p14="http://schemas.microsoft.com/office/powerpoint/2010/main" val="17972621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D6B3E-9FC8-59B3-3A05-9DC717E0B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EFC81E-9A72-74C3-3052-34A9CBA720C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FFD5950-2C6F-379A-6809-1D0FD8574DD8}"/>
              </a:ext>
            </a:extLst>
          </p:cNvPr>
          <p:cNvSpPr>
            <a:spLocks noGrp="1"/>
          </p:cNvSpPr>
          <p:nvPr>
            <p:ph type="body" idx="1"/>
          </p:nvPr>
        </p:nvSpPr>
        <p:spPr/>
        <p:txBody>
          <a:bodyPr/>
          <a:lstStyle/>
          <a:p>
            <a:r>
              <a:rPr lang="en-US" dirty="0"/>
              <a:t>Printed handouts for table group notes</a:t>
            </a:r>
          </a:p>
          <a:p>
            <a:endParaRPr lang="en-US" dirty="0"/>
          </a:p>
          <a:p>
            <a:r>
              <a:rPr lang="en-US" dirty="0"/>
              <a:t>15 mins to work through?</a:t>
            </a:r>
          </a:p>
        </p:txBody>
      </p:sp>
      <p:sp>
        <p:nvSpPr>
          <p:cNvPr id="4" name="Slide Number Placeholder 3">
            <a:extLst>
              <a:ext uri="{FF2B5EF4-FFF2-40B4-BE49-F238E27FC236}">
                <a16:creationId xmlns:a16="http://schemas.microsoft.com/office/drawing/2014/main" id="{3F16B14C-310F-180F-0FA4-44E11DF069C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289D2-1180-4233-A3D3-5693103A5F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4938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90F24-D109-4B94-92B1-FBB7874486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96AA42-46E7-6E06-FCD4-6E86D28181E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58205CB-CCDF-6DCC-6F55-6295A5BBEC78}"/>
              </a:ext>
            </a:extLst>
          </p:cNvPr>
          <p:cNvSpPr>
            <a:spLocks noGrp="1"/>
          </p:cNvSpPr>
          <p:nvPr>
            <p:ph type="body" idx="1"/>
          </p:nvPr>
        </p:nvSpPr>
        <p:spPr/>
        <p:txBody>
          <a:bodyPr/>
          <a:lstStyle/>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84E77F26-BFA0-B2DD-2B7E-7C43A6C9B9C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A289D2-1180-4233-A3D3-5693103A5FA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8361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 closing</a:t>
            </a:r>
          </a:p>
        </p:txBody>
      </p:sp>
      <p:sp>
        <p:nvSpPr>
          <p:cNvPr id="4" name="Slide Number Placeholder 3"/>
          <p:cNvSpPr>
            <a:spLocks noGrp="1"/>
          </p:cNvSpPr>
          <p:nvPr>
            <p:ph type="sldNum" sz="quarter" idx="5"/>
          </p:nvPr>
        </p:nvSpPr>
        <p:spPr/>
        <p:txBody>
          <a:bodyPr/>
          <a:lstStyle/>
          <a:p>
            <a:fld id="{25A289D2-1180-4233-A3D3-5693103A5FAB}" type="slidenum">
              <a:rPr lang="en-US" smtClean="0"/>
              <a:t>15</a:t>
            </a:fld>
            <a:endParaRPr lang="en-US"/>
          </a:p>
        </p:txBody>
      </p:sp>
    </p:spTree>
    <p:extLst>
      <p:ext uri="{BB962C8B-B14F-4D97-AF65-F5344CB8AC3E}">
        <p14:creationId xmlns:p14="http://schemas.microsoft.com/office/powerpoint/2010/main" val="1095336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a:t>
            </a:r>
          </a:p>
        </p:txBody>
      </p:sp>
      <p:sp>
        <p:nvSpPr>
          <p:cNvPr id="4" name="Slide Number Placeholder 3"/>
          <p:cNvSpPr>
            <a:spLocks noGrp="1"/>
          </p:cNvSpPr>
          <p:nvPr>
            <p:ph type="sldNum" sz="quarter" idx="5"/>
          </p:nvPr>
        </p:nvSpPr>
        <p:spPr/>
        <p:txBody>
          <a:bodyPr/>
          <a:lstStyle/>
          <a:p>
            <a:fld id="{25A289D2-1180-4233-A3D3-5693103A5FAB}" type="slidenum">
              <a:rPr lang="en-US" smtClean="0"/>
              <a:t>2</a:t>
            </a:fld>
            <a:endParaRPr lang="en-US"/>
          </a:p>
        </p:txBody>
      </p:sp>
    </p:spTree>
    <p:extLst>
      <p:ext uri="{BB962C8B-B14F-4D97-AF65-F5344CB8AC3E}">
        <p14:creationId xmlns:p14="http://schemas.microsoft.com/office/powerpoint/2010/main" val="760783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54664-1173-9296-F1F8-1F56399285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93DAA0-7167-6F21-9BDD-66710034727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D16518C-6DA5-A81F-5E42-15722AD6ED98}"/>
              </a:ext>
            </a:extLst>
          </p:cNvPr>
          <p:cNvSpPr>
            <a:spLocks noGrp="1"/>
          </p:cNvSpPr>
          <p:nvPr>
            <p:ph type="body" idx="1"/>
          </p:nvPr>
        </p:nvSpPr>
        <p:spPr/>
        <p:txBody>
          <a:bodyPr/>
          <a:lstStyle/>
          <a:p>
            <a:r>
              <a:rPr lang="en-US" dirty="0"/>
              <a:t>Dan</a:t>
            </a:r>
          </a:p>
        </p:txBody>
      </p:sp>
      <p:sp>
        <p:nvSpPr>
          <p:cNvPr id="4" name="Slide Number Placeholder 3">
            <a:extLst>
              <a:ext uri="{FF2B5EF4-FFF2-40B4-BE49-F238E27FC236}">
                <a16:creationId xmlns:a16="http://schemas.microsoft.com/office/drawing/2014/main" id="{2B8233D7-1119-7B31-06ED-40EB36BBF8B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8988C-EF3D-9948-9D63-1CA95CB049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92739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indent="0">
              <a:buNone/>
            </a:pPr>
            <a:r>
              <a:rPr lang="en-US" b="1" dirty="0">
                <a:cs typeface="Calibri"/>
                <a:hlinkClick r:id="rId3"/>
              </a:rPr>
              <a:t>RCW 50.22.130</a:t>
            </a:r>
            <a:endParaRPr lang="en-US" b="1" dirty="0">
              <a:cs typeface="Calibri"/>
            </a:endParaRPr>
          </a:p>
          <a:p>
            <a:pPr marL="0" indent="0">
              <a:buNone/>
            </a:pPr>
            <a:r>
              <a:rPr lang="en-US" b="1" dirty="0">
                <a:cs typeface="Calibri"/>
              </a:rPr>
              <a:t>It is the intent of the legislature that a training benefits program be established to provide unemployment insurance benefits to unemployed individuals who participate in training programs necessary for their reemployment.</a:t>
            </a:r>
          </a:p>
          <a:p>
            <a:endParaRPr lang="en-US" dirty="0"/>
          </a:p>
        </p:txBody>
      </p:sp>
      <p:sp>
        <p:nvSpPr>
          <p:cNvPr id="4" name="Slide Number Placeholder 3"/>
          <p:cNvSpPr>
            <a:spLocks noGrp="1"/>
          </p:cNvSpPr>
          <p:nvPr>
            <p:ph type="sldNum" sz="quarter" idx="5"/>
          </p:nvPr>
        </p:nvSpPr>
        <p:spPr/>
        <p:txBody>
          <a:bodyPr/>
          <a:lstStyle/>
          <a:p>
            <a:fld id="{25A289D2-1180-4233-A3D3-5693103A5FAB}" type="slidenum">
              <a:rPr lang="en-US" smtClean="0"/>
              <a:t>4</a:t>
            </a:fld>
            <a:endParaRPr lang="en-US"/>
          </a:p>
        </p:txBody>
      </p:sp>
    </p:spTree>
    <p:extLst>
      <p:ext uri="{BB962C8B-B14F-4D97-AF65-F5344CB8AC3E}">
        <p14:creationId xmlns:p14="http://schemas.microsoft.com/office/powerpoint/2010/main" val="16808258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289D2-1180-4233-A3D3-5693103A5FAB}" type="slidenum">
              <a:rPr lang="en-US" smtClean="0"/>
              <a:t>5</a:t>
            </a:fld>
            <a:endParaRPr lang="en-US"/>
          </a:p>
        </p:txBody>
      </p:sp>
    </p:spTree>
    <p:extLst>
      <p:ext uri="{BB962C8B-B14F-4D97-AF65-F5344CB8AC3E}">
        <p14:creationId xmlns:p14="http://schemas.microsoft.com/office/powerpoint/2010/main" val="2258798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5A289D2-1180-4233-A3D3-5693103A5FAB}" type="slidenum">
              <a:rPr lang="en-US" smtClean="0"/>
              <a:t>6</a:t>
            </a:fld>
            <a:endParaRPr lang="en-US"/>
          </a:p>
        </p:txBody>
      </p:sp>
    </p:spTree>
    <p:extLst>
      <p:ext uri="{BB962C8B-B14F-4D97-AF65-F5344CB8AC3E}">
        <p14:creationId xmlns:p14="http://schemas.microsoft.com/office/powerpoint/2010/main" val="291936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 5 minutes to jot down process improvement ideas – add to chart paper</a:t>
            </a:r>
          </a:p>
          <a:p>
            <a:r>
              <a:rPr lang="en-US" dirty="0"/>
              <a:t>Switch to Sara</a:t>
            </a:r>
          </a:p>
        </p:txBody>
      </p:sp>
      <p:sp>
        <p:nvSpPr>
          <p:cNvPr id="4" name="Slide Number Placeholder 3"/>
          <p:cNvSpPr>
            <a:spLocks noGrp="1"/>
          </p:cNvSpPr>
          <p:nvPr>
            <p:ph type="sldNum" sz="quarter" idx="5"/>
          </p:nvPr>
        </p:nvSpPr>
        <p:spPr/>
        <p:txBody>
          <a:bodyPr/>
          <a:lstStyle/>
          <a:p>
            <a:fld id="{25A289D2-1180-4233-A3D3-5693103A5FAB}" type="slidenum">
              <a:rPr lang="en-US" smtClean="0"/>
              <a:t>7</a:t>
            </a:fld>
            <a:endParaRPr lang="en-US"/>
          </a:p>
        </p:txBody>
      </p:sp>
    </p:spTree>
    <p:extLst>
      <p:ext uri="{BB962C8B-B14F-4D97-AF65-F5344CB8AC3E}">
        <p14:creationId xmlns:p14="http://schemas.microsoft.com/office/powerpoint/2010/main" val="689077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Sara</a:t>
            </a:r>
          </a:p>
          <a:p>
            <a:r>
              <a:rPr lang="en-US" dirty="0"/>
              <a:t>Printed handouts for table group notes</a:t>
            </a:r>
          </a:p>
          <a:p>
            <a:endParaRPr lang="en-US" dirty="0"/>
          </a:p>
          <a:p>
            <a:endParaRPr lang="en-US" dirty="0"/>
          </a:p>
        </p:txBody>
      </p:sp>
      <p:sp>
        <p:nvSpPr>
          <p:cNvPr id="4" name="Slide Number Placeholder 3"/>
          <p:cNvSpPr>
            <a:spLocks noGrp="1"/>
          </p:cNvSpPr>
          <p:nvPr>
            <p:ph type="sldNum" sz="quarter" idx="5"/>
          </p:nvPr>
        </p:nvSpPr>
        <p:spPr/>
        <p:txBody>
          <a:bodyPr/>
          <a:lstStyle/>
          <a:p>
            <a:fld id="{25A289D2-1180-4233-A3D3-5693103A5FAB}" type="slidenum">
              <a:rPr lang="en-US" smtClean="0"/>
              <a:t>8</a:t>
            </a:fld>
            <a:endParaRPr lang="en-US"/>
          </a:p>
        </p:txBody>
      </p:sp>
    </p:spTree>
    <p:extLst>
      <p:ext uri="{BB962C8B-B14F-4D97-AF65-F5344CB8AC3E}">
        <p14:creationId xmlns:p14="http://schemas.microsoft.com/office/powerpoint/2010/main" val="11021626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a:ea typeface="+mn-ea"/>
                <a:cs typeface="+mn-cs"/>
              </a:rPr>
              <a:t>Manufacturing, retail, construction, hospitality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latin typeface="Calibri" panose="020F0502020204030204"/>
                <a:ea typeface="+mn-ea"/>
                <a:cs typeface="+mn-cs"/>
              </a:rPr>
              <a:t>Primary Benefit: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Marketable skills and increased wages</a:t>
            </a:r>
          </a:p>
          <a:p>
            <a:endParaRPr lang="en-US" dirty="0"/>
          </a:p>
        </p:txBody>
      </p:sp>
      <p:sp>
        <p:nvSpPr>
          <p:cNvPr id="4" name="Slide Number Placeholder 3"/>
          <p:cNvSpPr>
            <a:spLocks noGrp="1"/>
          </p:cNvSpPr>
          <p:nvPr>
            <p:ph type="sldNum" sz="quarter" idx="5"/>
          </p:nvPr>
        </p:nvSpPr>
        <p:spPr/>
        <p:txBody>
          <a:bodyPr/>
          <a:lstStyle/>
          <a:p>
            <a:fld id="{25A289D2-1180-4233-A3D3-5693103A5FAB}" type="slidenum">
              <a:rPr lang="en-US" smtClean="0"/>
              <a:t>9</a:t>
            </a:fld>
            <a:endParaRPr lang="en-US"/>
          </a:p>
        </p:txBody>
      </p:sp>
    </p:spTree>
    <p:extLst>
      <p:ext uri="{BB962C8B-B14F-4D97-AF65-F5344CB8AC3E}">
        <p14:creationId xmlns:p14="http://schemas.microsoft.com/office/powerpoint/2010/main" val="34885856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hasCustomPrompt="1"/>
          </p:nvPr>
        </p:nvSpPr>
        <p:spPr>
          <a:xfrm>
            <a:off x="680322" y="2733709"/>
            <a:ext cx="8144134" cy="1373070"/>
          </a:xfrm>
        </p:spPr>
        <p:txBody>
          <a:bodyPr anchor="b">
            <a:noAutofit/>
          </a:bodyPr>
          <a:lstStyle>
            <a:lvl1pPr algn="r">
              <a:defRPr sz="5400">
                <a:latin typeface="Century Gothic" panose="020B0502020202020204" pitchFamily="34" charset="0"/>
              </a:defRPr>
            </a:lvl1pPr>
          </a:lstStyle>
          <a:p>
            <a:r>
              <a:rPr lang="en-US"/>
              <a:t>CLICK TO EDIT MASTER TITLE STYLE</a:t>
            </a:r>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199927" y="5936187"/>
            <a:ext cx="2743200" cy="365125"/>
          </a:xfrm>
          <a:prstGeom prst="rect">
            <a:avLst/>
          </a:prstGeom>
        </p:spPr>
        <p:txBody>
          <a:bodyPr/>
          <a:lstStyle/>
          <a:p>
            <a:fld id="{08116152-5411-4E99-8901-53F8A43DE66C}" type="datetime1">
              <a:rPr lang="en-US" smtClean="0"/>
              <a:t>10/23/2025</a:t>
            </a:fld>
            <a:endParaRPr lang="en-US"/>
          </a:p>
        </p:txBody>
      </p:sp>
      <p:sp>
        <p:nvSpPr>
          <p:cNvPr id="5"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80321" y="5936186"/>
            <a:ext cx="648946" cy="373137"/>
          </a:xfrm>
          <a:prstGeom prst="rect">
            <a:avLst/>
          </a:prstGeom>
        </p:spPr>
        <p:txBody>
          <a:bodyPr/>
          <a:lstStyle>
            <a:lvl1pPr>
              <a:defRPr sz="1800"/>
            </a:lvl1pPr>
          </a:lstStyle>
          <a:p>
            <a:fld id="{4FAB73BC-B049-4115-A692-8D63A059BFB8}" type="slidenum">
              <a:rPr lang="en-US" smtClean="0"/>
              <a:pPr/>
              <a:t>‹#›</a:t>
            </a:fld>
            <a:endParaRPr lang="en-US"/>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70854" y="2945759"/>
            <a:ext cx="2541746" cy="931974"/>
          </a:xfrm>
          <a:prstGeom prst="rect">
            <a:avLst/>
          </a:prstGeom>
        </p:spPr>
      </p:pic>
    </p:spTree>
    <p:extLst>
      <p:ext uri="{BB962C8B-B14F-4D97-AF65-F5344CB8AC3E}">
        <p14:creationId xmlns:p14="http://schemas.microsoft.com/office/powerpoint/2010/main" val="287787593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3"/>
          <p:cNvSpPr>
            <a:spLocks noGrp="1"/>
          </p:cNvSpPr>
          <p:nvPr>
            <p:ph type="dt" sz="half" idx="10"/>
          </p:nvPr>
        </p:nvSpPr>
        <p:spPr>
          <a:xfrm>
            <a:off x="8199927" y="5936187"/>
            <a:ext cx="2743200" cy="365125"/>
          </a:xfrm>
          <a:prstGeom prst="rect">
            <a:avLst/>
          </a:prstGeom>
        </p:spPr>
        <p:txBody>
          <a:bodyPr/>
          <a:lstStyle/>
          <a:p>
            <a:fld id="{04163B63-0CE8-465B-AB9A-228011F45B62}" type="datetime1">
              <a:rPr lang="en-US" smtClean="0"/>
              <a:t>10/23/2025</a:t>
            </a:fld>
            <a:endParaRPr lang="en-US"/>
          </a:p>
        </p:txBody>
      </p:sp>
      <p:sp>
        <p:nvSpPr>
          <p:cNvPr id="13"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14" name="Slide Number Placeholder 5"/>
          <p:cNvSpPr txBox="1">
            <a:spLocks/>
          </p:cNvSpPr>
          <p:nvPr/>
        </p:nvSpPr>
        <p:spPr>
          <a:xfrm>
            <a:off x="680321" y="5936186"/>
            <a:ext cx="648946" cy="373137"/>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a:p>
        </p:txBody>
      </p:sp>
    </p:spTree>
    <p:extLst>
      <p:ext uri="{BB962C8B-B14F-4D97-AF65-F5344CB8AC3E}">
        <p14:creationId xmlns:p14="http://schemas.microsoft.com/office/powerpoint/2010/main" val="1580830721"/>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127856" y="609598"/>
            <a:ext cx="8718877" cy="3036061"/>
          </a:xfrm>
        </p:spPr>
        <p:txBody>
          <a:bodyPr anchor="ctr"/>
          <a:lstStyle>
            <a:lvl1pPr>
              <a:defRPr sz="3200">
                <a:solidFill>
                  <a:schemeClr val="bg2"/>
                </a:solidFill>
              </a:defRPr>
            </a:lvl1pPr>
          </a:lstStyle>
          <a:p>
            <a:r>
              <a:rPr lang="en-US"/>
              <a:t>Click to edit Master title style</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a:solidFill>
                  <a:schemeClr val="bg2"/>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a:solidFill>
                  <a:schemeClr val="bg2"/>
                </a:solidFill>
                <a:effectLst/>
              </a:rPr>
              <a:t>”</a:t>
            </a:r>
          </a:p>
        </p:txBody>
      </p:sp>
      <p:pic>
        <p:nvPicPr>
          <p:cNvPr id="18" name="Picture 17"/>
          <p:cNvPicPr>
            <a:picLocks noChangeAspect="1"/>
          </p:cNvPicPr>
          <p:nvPr/>
        </p:nvPicPr>
        <p:blipFill rotWithShape="1">
          <a:blip r:embed="rId4" cstate="hqprint">
            <a:extLst>
              <a:ext uri="{28A0092B-C50C-407E-A947-70E740481C1C}">
                <a14:useLocalDpi xmlns:a14="http://schemas.microsoft.com/office/drawing/2010/main" val="0"/>
              </a:ext>
            </a:extLst>
          </a:blip>
          <a:srcRect r="57706"/>
          <a:stretch/>
        </p:blipFill>
        <p:spPr>
          <a:xfrm>
            <a:off x="10897946" y="4874825"/>
            <a:ext cx="1057834" cy="917091"/>
          </a:xfrm>
          <a:prstGeom prst="rect">
            <a:avLst/>
          </a:prstGeom>
        </p:spPr>
      </p:pic>
      <p:sp>
        <p:nvSpPr>
          <p:cNvPr id="19" name="Date Placeholder 3"/>
          <p:cNvSpPr>
            <a:spLocks noGrp="1"/>
          </p:cNvSpPr>
          <p:nvPr>
            <p:ph type="dt" sz="half" idx="10"/>
          </p:nvPr>
        </p:nvSpPr>
        <p:spPr>
          <a:xfrm>
            <a:off x="8199927" y="5936187"/>
            <a:ext cx="2743200" cy="365125"/>
          </a:xfrm>
          <a:prstGeom prst="rect">
            <a:avLst/>
          </a:prstGeom>
        </p:spPr>
        <p:txBody>
          <a:bodyPr/>
          <a:lstStyle/>
          <a:p>
            <a:fld id="{04163B63-0CE8-465B-AB9A-228011F45B62}" type="datetime1">
              <a:rPr lang="en-US" smtClean="0"/>
              <a:t>10/23/2025</a:t>
            </a:fld>
            <a:endParaRPr lang="en-US"/>
          </a:p>
        </p:txBody>
      </p:sp>
      <p:sp>
        <p:nvSpPr>
          <p:cNvPr id="20"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21" name="Slide Number Placeholder 5"/>
          <p:cNvSpPr>
            <a:spLocks noGrp="1"/>
          </p:cNvSpPr>
          <p:nvPr>
            <p:ph type="sldNum" sz="quarter" idx="12"/>
          </p:nvPr>
        </p:nvSpPr>
        <p:spPr>
          <a:xfrm>
            <a:off x="680321" y="5936186"/>
            <a:ext cx="648946" cy="373137"/>
          </a:xfrm>
          <a:prstGeom prst="rect">
            <a:avLst/>
          </a:prstGeom>
        </p:spPr>
        <p:txBody>
          <a:bodyPr/>
          <a:lstStyle>
            <a:lvl1pPr>
              <a:defRPr sz="1800"/>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302134571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928177"/>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hasCustomPrompt="1"/>
          </p:nvPr>
        </p:nvSpPr>
        <p:spPr>
          <a:xfrm>
            <a:off x="680319" y="4711615"/>
            <a:ext cx="9613862" cy="5885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solidFill>
                  <a:schemeClr val="tx1">
                    <a:lumMod val="8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3" name="Date Placeholder 3"/>
          <p:cNvSpPr>
            <a:spLocks noGrp="1"/>
          </p:cNvSpPr>
          <p:nvPr>
            <p:ph type="dt" sz="half" idx="10"/>
          </p:nvPr>
        </p:nvSpPr>
        <p:spPr>
          <a:xfrm>
            <a:off x="8199927" y="5936187"/>
            <a:ext cx="2743200" cy="365125"/>
          </a:xfrm>
          <a:prstGeom prst="rect">
            <a:avLst/>
          </a:prstGeom>
        </p:spPr>
        <p:txBody>
          <a:bodyPr/>
          <a:lstStyle/>
          <a:p>
            <a:fld id="{04163B63-0CE8-465B-AB9A-228011F45B62}" type="datetime1">
              <a:rPr lang="en-US" smtClean="0"/>
              <a:t>10/23/2025</a:t>
            </a:fld>
            <a:endParaRPr lang="en-US"/>
          </a:p>
        </p:txBody>
      </p:sp>
      <p:sp>
        <p:nvSpPr>
          <p:cNvPr id="14"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15" name="Slide Number Placeholder 5"/>
          <p:cNvSpPr txBox="1">
            <a:spLocks/>
          </p:cNvSpPr>
          <p:nvPr/>
        </p:nvSpPr>
        <p:spPr>
          <a:xfrm>
            <a:off x="680321" y="5936186"/>
            <a:ext cx="648946" cy="373137"/>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a:p>
        </p:txBody>
      </p:sp>
      <p:pic>
        <p:nvPicPr>
          <p:cNvPr id="16" name="Picture 15"/>
          <p:cNvPicPr>
            <a:picLocks noChangeAspect="1"/>
          </p:cNvPicPr>
          <p:nvPr/>
        </p:nvPicPr>
        <p:blipFill rotWithShape="1">
          <a:blip r:embed="rId4" cstate="hqprint">
            <a:extLst>
              <a:ext uri="{28A0092B-C50C-407E-A947-70E740481C1C}">
                <a14:useLocalDpi xmlns:a14="http://schemas.microsoft.com/office/drawing/2010/main" val="0"/>
              </a:ext>
            </a:extLst>
          </a:blip>
          <a:srcRect r="57706"/>
          <a:stretch/>
        </p:blipFill>
        <p:spPr>
          <a:xfrm>
            <a:off x="10897946" y="4874825"/>
            <a:ext cx="1057834" cy="917091"/>
          </a:xfrm>
          <a:prstGeom prst="rect">
            <a:avLst/>
          </a:prstGeom>
        </p:spPr>
      </p:pic>
    </p:spTree>
    <p:extLst>
      <p:ext uri="{BB962C8B-B14F-4D97-AF65-F5344CB8AC3E}">
        <p14:creationId xmlns:p14="http://schemas.microsoft.com/office/powerpoint/2010/main" val="3895936644"/>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Title 1"/>
          <p:cNvSpPr>
            <a:spLocks noGrp="1"/>
          </p:cNvSpPr>
          <p:nvPr>
            <p:ph type="title" hasCustomPrompt="1"/>
          </p:nvPr>
        </p:nvSpPr>
        <p:spPr>
          <a:xfrm>
            <a:off x="669222" y="753228"/>
            <a:ext cx="9624960" cy="1080938"/>
          </a:xfrm>
        </p:spPr>
        <p:txBody>
          <a:bodyPr/>
          <a:lstStyle/>
          <a:p>
            <a:r>
              <a:rPr lang="en-US"/>
              <a:t>CLICK TO EDIT MASTER TITLE STYLE</a:t>
            </a:r>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8" name="Date Placeholder 3"/>
          <p:cNvSpPr>
            <a:spLocks noGrp="1"/>
          </p:cNvSpPr>
          <p:nvPr>
            <p:ph type="dt" sz="half" idx="10"/>
          </p:nvPr>
        </p:nvSpPr>
        <p:spPr>
          <a:xfrm>
            <a:off x="8199927" y="5936187"/>
            <a:ext cx="2743200" cy="365125"/>
          </a:xfrm>
          <a:prstGeom prst="rect">
            <a:avLst/>
          </a:prstGeom>
        </p:spPr>
        <p:txBody>
          <a:bodyPr/>
          <a:lstStyle/>
          <a:p>
            <a:fld id="{04163B63-0CE8-465B-AB9A-228011F45B62}" type="datetime1">
              <a:rPr lang="en-US" smtClean="0"/>
              <a:t>10/23/2025</a:t>
            </a:fld>
            <a:endParaRPr lang="en-US"/>
          </a:p>
        </p:txBody>
      </p:sp>
      <p:sp>
        <p:nvSpPr>
          <p:cNvPr id="19"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20" name="Slide Number Placeholder 5"/>
          <p:cNvSpPr>
            <a:spLocks noGrp="1"/>
          </p:cNvSpPr>
          <p:nvPr>
            <p:ph type="sldNum" sz="quarter" idx="12"/>
          </p:nvPr>
        </p:nvSpPr>
        <p:spPr>
          <a:xfrm>
            <a:off x="680321" y="5936186"/>
            <a:ext cx="648946" cy="373137"/>
          </a:xfrm>
          <a:prstGeom prst="rect">
            <a:avLst/>
          </a:prstGeom>
        </p:spPr>
        <p:txBody>
          <a:bodyPr/>
          <a:lstStyle>
            <a:lvl1pPr>
              <a:defRPr sz="1800"/>
            </a:lvl1pPr>
          </a:lstStyle>
          <a:p>
            <a:fld id="{4FAB73BC-B049-4115-A692-8D63A059BFB8}" type="slidenum">
              <a:rPr lang="en-US" smtClean="0"/>
              <a:pPr/>
              <a:t>‹#›</a:t>
            </a:fld>
            <a:endParaRPr lang="en-US"/>
          </a:p>
        </p:txBody>
      </p:sp>
      <p:pic>
        <p:nvPicPr>
          <p:cNvPr id="21" name="Picture 20"/>
          <p:cNvPicPr>
            <a:picLocks noChangeAspect="1"/>
          </p:cNvPicPr>
          <p:nvPr/>
        </p:nvPicPr>
        <p:blipFill rotWithShape="1">
          <a:blip r:embed="rId4" cstate="hqprint">
            <a:extLst>
              <a:ext uri="{28A0092B-C50C-407E-A947-70E740481C1C}">
                <a14:useLocalDpi xmlns:a14="http://schemas.microsoft.com/office/drawing/2010/main" val="0"/>
              </a:ext>
            </a:extLst>
          </a:blip>
          <a:srcRect r="57706"/>
          <a:stretch/>
        </p:blipFill>
        <p:spPr>
          <a:xfrm>
            <a:off x="10897946" y="947119"/>
            <a:ext cx="1057834" cy="917091"/>
          </a:xfrm>
          <a:prstGeom prst="rect">
            <a:avLst/>
          </a:prstGeom>
        </p:spPr>
      </p:pic>
    </p:spTree>
    <p:extLst>
      <p:ext uri="{BB962C8B-B14F-4D97-AF65-F5344CB8AC3E}">
        <p14:creationId xmlns:p14="http://schemas.microsoft.com/office/powerpoint/2010/main" val="5425609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0" name="Title 1"/>
          <p:cNvSpPr>
            <a:spLocks noGrp="1"/>
          </p:cNvSpPr>
          <p:nvPr>
            <p:ph type="title" hasCustomPrompt="1"/>
          </p:nvPr>
        </p:nvSpPr>
        <p:spPr>
          <a:xfrm>
            <a:off x="680322" y="753228"/>
            <a:ext cx="9613860" cy="1080938"/>
          </a:xfrm>
        </p:spPr>
        <p:txBody>
          <a:bodyPr/>
          <a:lstStyle/>
          <a:p>
            <a:r>
              <a:rPr lang="en-US"/>
              <a:t>CLICK TO EDIT MASTER TITLE STYLE</a:t>
            </a:r>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8" name="Date Placeholder 3"/>
          <p:cNvSpPr>
            <a:spLocks noGrp="1"/>
          </p:cNvSpPr>
          <p:nvPr>
            <p:ph type="dt" sz="half" idx="10"/>
          </p:nvPr>
        </p:nvSpPr>
        <p:spPr>
          <a:xfrm>
            <a:off x="8199927" y="5936187"/>
            <a:ext cx="2743200" cy="365125"/>
          </a:xfrm>
          <a:prstGeom prst="rect">
            <a:avLst/>
          </a:prstGeom>
        </p:spPr>
        <p:txBody>
          <a:bodyPr/>
          <a:lstStyle/>
          <a:p>
            <a:fld id="{04163B63-0CE8-465B-AB9A-228011F45B62}" type="datetime1">
              <a:rPr lang="en-US" smtClean="0"/>
              <a:t>10/23/2025</a:t>
            </a:fld>
            <a:endParaRPr lang="en-US"/>
          </a:p>
        </p:txBody>
      </p:sp>
      <p:sp>
        <p:nvSpPr>
          <p:cNvPr id="29"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31" name="Slide Number Placeholder 5"/>
          <p:cNvSpPr>
            <a:spLocks noGrp="1"/>
          </p:cNvSpPr>
          <p:nvPr>
            <p:ph type="sldNum" sz="quarter" idx="12"/>
          </p:nvPr>
        </p:nvSpPr>
        <p:spPr>
          <a:xfrm>
            <a:off x="680321" y="5936186"/>
            <a:ext cx="648946" cy="373137"/>
          </a:xfrm>
          <a:prstGeom prst="rect">
            <a:avLst/>
          </a:prstGeom>
        </p:spPr>
        <p:txBody>
          <a:bodyPr/>
          <a:lstStyle>
            <a:lvl1pPr>
              <a:defRPr sz="1800"/>
            </a:lvl1pPr>
          </a:lstStyle>
          <a:p>
            <a:fld id="{4FAB73BC-B049-4115-A692-8D63A059BFB8}" type="slidenum">
              <a:rPr lang="en-US" smtClean="0"/>
              <a:pPr/>
              <a:t>‹#›</a:t>
            </a:fld>
            <a:endParaRPr lang="en-US"/>
          </a:p>
        </p:txBody>
      </p:sp>
      <p:pic>
        <p:nvPicPr>
          <p:cNvPr id="32" name="Picture 31"/>
          <p:cNvPicPr>
            <a:picLocks noChangeAspect="1"/>
          </p:cNvPicPr>
          <p:nvPr/>
        </p:nvPicPr>
        <p:blipFill rotWithShape="1">
          <a:blip r:embed="rId4" cstate="hqprint">
            <a:extLst>
              <a:ext uri="{28A0092B-C50C-407E-A947-70E740481C1C}">
                <a14:useLocalDpi xmlns:a14="http://schemas.microsoft.com/office/drawing/2010/main" val="0"/>
              </a:ext>
            </a:extLst>
          </a:blip>
          <a:srcRect r="57706"/>
          <a:stretch/>
        </p:blipFill>
        <p:spPr>
          <a:xfrm>
            <a:off x="10897946" y="947119"/>
            <a:ext cx="1057834" cy="917091"/>
          </a:xfrm>
          <a:prstGeom prst="rect">
            <a:avLst/>
          </a:prstGeom>
        </p:spPr>
      </p:pic>
    </p:spTree>
    <p:extLst>
      <p:ext uri="{BB962C8B-B14F-4D97-AF65-F5344CB8AC3E}">
        <p14:creationId xmlns:p14="http://schemas.microsoft.com/office/powerpoint/2010/main" val="3812899259"/>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15732-8316-4CBD-8AC2-E7BCD6E988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50D111-1BF8-49EB-B391-AFA15E45D7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6385064-E098-4897-A177-21E5DF11FAC3}"/>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5" name="Footer Placeholder 4">
            <a:extLst>
              <a:ext uri="{FF2B5EF4-FFF2-40B4-BE49-F238E27FC236}">
                <a16:creationId xmlns:a16="http://schemas.microsoft.com/office/drawing/2014/main" id="{EDF05559-5372-46F9-BD78-D278A682F7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AE0D9A-786D-4307-86D5-4387FBFA6BDA}"/>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23050817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49114-7037-4FCF-B3F2-B67A5D6CE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0D277D-1274-477F-ACAD-C4CC50BEFFC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15588-9F93-4917-A451-02B3A467FFD8}"/>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5" name="Footer Placeholder 4">
            <a:extLst>
              <a:ext uri="{FF2B5EF4-FFF2-40B4-BE49-F238E27FC236}">
                <a16:creationId xmlns:a16="http://schemas.microsoft.com/office/drawing/2014/main" id="{E48C06D1-1BD1-409E-8CEA-CA0D3B8CA4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6BE5A7-56C5-4EA5-B5D7-B532E487D53B}"/>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16465900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A3118-F8B9-4676-837C-ED34A352A9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C95FF7-9CF6-4F3E-99C4-B2837DC3CBA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D8E151-D4E6-40D1-B766-9F357809621B}"/>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5" name="Footer Placeholder 4">
            <a:extLst>
              <a:ext uri="{FF2B5EF4-FFF2-40B4-BE49-F238E27FC236}">
                <a16:creationId xmlns:a16="http://schemas.microsoft.com/office/drawing/2014/main" id="{D4256573-E2C5-4710-BED2-8FAEEEB28A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61C724-F73B-4146-A48B-2DACE21D9A11}"/>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2007872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08C54-4314-4B1B-8CB6-F23E5BDBE6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3EEDE3-1803-40A4-95A1-6AAB660153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65EEEC-48E4-43A3-9586-3CE696A83E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E316705-1DAE-40FD-8809-B80B36FF548B}"/>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6" name="Footer Placeholder 5">
            <a:extLst>
              <a:ext uri="{FF2B5EF4-FFF2-40B4-BE49-F238E27FC236}">
                <a16:creationId xmlns:a16="http://schemas.microsoft.com/office/drawing/2014/main" id="{F6BCF5ED-ED68-40B5-8AAE-AD68A9D722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DFBCC1-B06F-47B4-AD67-6135803B93DD}"/>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2366294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DB011-CC4C-404A-9A5E-453166F600A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1754C47-0F73-4A38-ABB2-6DFAA91C4C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09B423-877E-41C9-99E8-0F7825D7DD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D238201-7FD9-490C-B689-035CF9A25B3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76476-6C8B-4D4E-8263-3D52D8B4E0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E1470F-2B37-4C31-AE57-81D068D027B5}"/>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8" name="Footer Placeholder 7">
            <a:extLst>
              <a:ext uri="{FF2B5EF4-FFF2-40B4-BE49-F238E27FC236}">
                <a16:creationId xmlns:a16="http://schemas.microsoft.com/office/drawing/2014/main" id="{BE18BEA2-E1DF-4A0A-9782-23B0ABD71F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679C6E-EF49-45B7-975A-81091711ECCF}"/>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1897377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marL="228600" indent="-228600">
              <a:buFont typeface="Wingdings" panose="05000000000000000000" pitchFamily="2" charset="2"/>
              <a:buChar char="§"/>
              <a:defRPr>
                <a:solidFill>
                  <a:schemeClr val="accent2"/>
                </a:solidFill>
              </a:defRPr>
            </a:lvl1pPr>
            <a:lvl2pPr marL="685800" indent="-228600">
              <a:buFont typeface="Wingdings" panose="05000000000000000000" pitchFamily="2" charset="2"/>
              <a:buChar char="§"/>
              <a:defRPr>
                <a:solidFill>
                  <a:schemeClr val="accent2"/>
                </a:solidFill>
              </a:defRPr>
            </a:lvl2pPr>
            <a:lvl3pPr marL="1143000" indent="-228600">
              <a:buFont typeface="Wingdings" panose="05000000000000000000" pitchFamily="2" charset="2"/>
              <a:buChar char="§"/>
              <a:defRPr>
                <a:solidFill>
                  <a:schemeClr val="accent2"/>
                </a:solidFill>
              </a:defRPr>
            </a:lvl3pPr>
            <a:lvl4pPr marL="1600200" indent="-228600">
              <a:buFont typeface="Wingdings" panose="05000000000000000000" pitchFamily="2" charset="2"/>
              <a:buChar char="§"/>
              <a:defRPr>
                <a:solidFill>
                  <a:schemeClr val="accent2"/>
                </a:solidFill>
              </a:defRPr>
            </a:lvl4pPr>
            <a:lvl5pPr marL="2057400" indent="-228600">
              <a:buFont typeface="Wingdings" panose="05000000000000000000" pitchFamily="2" charset="2"/>
              <a:buChar cha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10897946" y="947119"/>
            <a:ext cx="1057834" cy="917091"/>
          </a:xfrm>
          <a:prstGeom prst="rect">
            <a:avLst/>
          </a:prstGeom>
        </p:spPr>
      </p:pic>
      <p:sp>
        <p:nvSpPr>
          <p:cNvPr id="12" name="Date Placeholder 3"/>
          <p:cNvSpPr>
            <a:spLocks noGrp="1"/>
          </p:cNvSpPr>
          <p:nvPr>
            <p:ph type="dt" sz="half" idx="10"/>
          </p:nvPr>
        </p:nvSpPr>
        <p:spPr>
          <a:xfrm>
            <a:off x="8199927" y="5936187"/>
            <a:ext cx="2743200" cy="365125"/>
          </a:xfrm>
          <a:prstGeom prst="rect">
            <a:avLst/>
          </a:prstGeom>
        </p:spPr>
        <p:txBody>
          <a:bodyPr/>
          <a:lstStyle/>
          <a:p>
            <a:fld id="{102A02CC-32CC-4261-B1D0-D053B8891399}" type="datetime1">
              <a:rPr lang="en-US" smtClean="0"/>
              <a:t>10/23/2025</a:t>
            </a:fld>
            <a:endParaRPr lang="en-US"/>
          </a:p>
        </p:txBody>
      </p:sp>
      <p:sp>
        <p:nvSpPr>
          <p:cNvPr id="13"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14" name="Slide Number Placeholder 5"/>
          <p:cNvSpPr>
            <a:spLocks noGrp="1"/>
          </p:cNvSpPr>
          <p:nvPr>
            <p:ph type="sldNum" sz="quarter" idx="12"/>
          </p:nvPr>
        </p:nvSpPr>
        <p:spPr>
          <a:xfrm>
            <a:off x="11539877" y="6484863"/>
            <a:ext cx="648946" cy="373137"/>
          </a:xfrm>
          <a:prstGeom prst="rect">
            <a:avLst/>
          </a:prstGeom>
        </p:spPr>
        <p:txBody>
          <a:bodyPr/>
          <a:lstStyle>
            <a:lvl1pPr algn="r">
              <a:defRPr sz="1800"/>
            </a:lvl1pPr>
          </a:lstStyle>
          <a:p>
            <a:fld id="{4FAB73BC-B049-4115-A692-8D63A059BFB8}" type="slidenum">
              <a:rPr lang="en-US" smtClean="0"/>
              <a:t>‹#›</a:t>
            </a:fld>
            <a:endParaRPr lang="en-US"/>
          </a:p>
        </p:txBody>
      </p:sp>
    </p:spTree>
    <p:extLst>
      <p:ext uri="{BB962C8B-B14F-4D97-AF65-F5344CB8AC3E}">
        <p14:creationId xmlns:p14="http://schemas.microsoft.com/office/powerpoint/2010/main" val="209775929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2B46D-41B8-42BA-AF0E-6DEB395E94C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589019A-604E-4BF6-A5C2-C2C7AC046C9D}"/>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4" name="Footer Placeholder 3">
            <a:extLst>
              <a:ext uri="{FF2B5EF4-FFF2-40B4-BE49-F238E27FC236}">
                <a16:creationId xmlns:a16="http://schemas.microsoft.com/office/drawing/2014/main" id="{12491FB5-2706-4F57-B6E6-4F6BF0360C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2BE529F-15F2-42CC-BF46-DD475DD9FE6E}"/>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31087957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CF6CC5-BB5A-463D-B6CF-66FEE7055766}"/>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3" name="Footer Placeholder 2">
            <a:extLst>
              <a:ext uri="{FF2B5EF4-FFF2-40B4-BE49-F238E27FC236}">
                <a16:creationId xmlns:a16="http://schemas.microsoft.com/office/drawing/2014/main" id="{EBFF661D-8C1C-4188-B014-190222C9468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7C06DB-6C3F-4DF8-A88F-9352D7323DB1}"/>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13899147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10831-13CF-4463-91A3-7FB99C45EC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5747E6-D16B-4326-B689-83FC1A8032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960F03-24C7-4DC7-A2DD-C16217F2C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8A57C-8029-45D7-B2E7-86BAE6C53E5D}"/>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6" name="Footer Placeholder 5">
            <a:extLst>
              <a:ext uri="{FF2B5EF4-FFF2-40B4-BE49-F238E27FC236}">
                <a16:creationId xmlns:a16="http://schemas.microsoft.com/office/drawing/2014/main" id="{710B2E8B-7578-4BA3-850B-A2D615AA3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4027AF-D155-4E79-8F06-AF4424DA4C96}"/>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9944592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D83838-7FD8-479B-8369-71A0E5D3EE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FD171D-8DB0-4309-8167-69B50A8013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B6FCBE-9471-48A5-930E-E7B141A021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3C1258-9D2E-41DB-8B9B-BB4E93120635}"/>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6" name="Footer Placeholder 5">
            <a:extLst>
              <a:ext uri="{FF2B5EF4-FFF2-40B4-BE49-F238E27FC236}">
                <a16:creationId xmlns:a16="http://schemas.microsoft.com/office/drawing/2014/main" id="{23DF36FC-B92C-4975-8BAF-B2302D0CC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D12CC8-7C14-4B47-B65A-5D161106F21A}"/>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9959163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889B-3FF6-4B6D-BAC5-7D64733B72D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41961-110C-4C3A-BDCA-BC96BBD7E4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C314B4-E525-4650-98BA-3CF4102EE1DD}"/>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5" name="Footer Placeholder 4">
            <a:extLst>
              <a:ext uri="{FF2B5EF4-FFF2-40B4-BE49-F238E27FC236}">
                <a16:creationId xmlns:a16="http://schemas.microsoft.com/office/drawing/2014/main" id="{31F7A312-F4C8-4F96-A1C7-066319E55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712762-BA0C-4168-ACFD-EAA28F33DDBB}"/>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5131214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1A073E-1620-4F63-ADDA-8F10A345FA4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CE52B1-D9DB-4E7F-A37C-30AAC2C4CD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F6E0EC-4BC6-4DF3-92EC-F4B6F92D4C93}"/>
              </a:ext>
            </a:extLst>
          </p:cNvPr>
          <p:cNvSpPr>
            <a:spLocks noGrp="1"/>
          </p:cNvSpPr>
          <p:nvPr>
            <p:ph type="dt" sz="half" idx="10"/>
          </p:nvPr>
        </p:nvSpPr>
        <p:spPr/>
        <p:txBody>
          <a:bodyPr/>
          <a:lstStyle/>
          <a:p>
            <a:fld id="{BA35C8B9-E6C3-4A51-B57D-153A080653CD}" type="datetimeFigureOut">
              <a:rPr lang="en-US" smtClean="0"/>
              <a:t>10/23/2025</a:t>
            </a:fld>
            <a:endParaRPr lang="en-US"/>
          </a:p>
        </p:txBody>
      </p:sp>
      <p:sp>
        <p:nvSpPr>
          <p:cNvPr id="5" name="Footer Placeholder 4">
            <a:extLst>
              <a:ext uri="{FF2B5EF4-FFF2-40B4-BE49-F238E27FC236}">
                <a16:creationId xmlns:a16="http://schemas.microsoft.com/office/drawing/2014/main" id="{3729AE4B-671A-4408-ACA1-7EDFBF28C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933EA-3B23-4D7E-8F28-9D176194D1EB}"/>
              </a:ext>
            </a:extLst>
          </p:cNvPr>
          <p:cNvSpPr>
            <a:spLocks noGrp="1"/>
          </p:cNvSpPr>
          <p:nvPr>
            <p:ph type="sldNum" sz="quarter" idx="12"/>
          </p:nvPr>
        </p:nvSpPr>
        <p:spPr/>
        <p:txBody>
          <a:bodyPr/>
          <a:lstStyle/>
          <a:p>
            <a:fld id="{143C3ED2-8FE1-4DAF-8CD3-743552DA3A10}" type="slidenum">
              <a:rPr lang="en-US" smtClean="0"/>
              <a:t>‹#›</a:t>
            </a:fld>
            <a:endParaRPr lang="en-US"/>
          </a:p>
        </p:txBody>
      </p:sp>
    </p:spTree>
    <p:extLst>
      <p:ext uri="{BB962C8B-B14F-4D97-AF65-F5344CB8AC3E}">
        <p14:creationId xmlns:p14="http://schemas.microsoft.com/office/powerpoint/2010/main" val="2961999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hasCustomPrompt="1"/>
          </p:nvPr>
        </p:nvSpPr>
        <p:spPr/>
        <p:txBody>
          <a:bodyPr/>
          <a:lstStyle/>
          <a:p>
            <a:r>
              <a:rPr lang="en-US"/>
              <a:t>CLICK TO EDIT MASTER TITLE STYLE</a:t>
            </a:r>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Picture 11"/>
          <p:cNvPicPr>
            <a:picLocks noChangeAspect="1"/>
          </p:cNvPicPr>
          <p:nvPr/>
        </p:nvPicPr>
        <p:blipFill rotWithShape="1">
          <a:blip r:embed="rId4" cstate="hqprint">
            <a:extLst>
              <a:ext uri="{28A0092B-C50C-407E-A947-70E740481C1C}">
                <a14:useLocalDpi xmlns:a14="http://schemas.microsoft.com/office/drawing/2010/main" val="0"/>
              </a:ext>
            </a:extLst>
          </a:blip>
          <a:srcRect r="57706"/>
          <a:stretch/>
        </p:blipFill>
        <p:spPr>
          <a:xfrm>
            <a:off x="10897946" y="947119"/>
            <a:ext cx="1057834" cy="917091"/>
          </a:xfrm>
          <a:prstGeom prst="rect">
            <a:avLst/>
          </a:prstGeom>
        </p:spPr>
      </p:pic>
      <p:sp>
        <p:nvSpPr>
          <p:cNvPr id="13" name="Date Placeholder 3"/>
          <p:cNvSpPr>
            <a:spLocks noGrp="1"/>
          </p:cNvSpPr>
          <p:nvPr>
            <p:ph type="dt" sz="half" idx="10"/>
          </p:nvPr>
        </p:nvSpPr>
        <p:spPr>
          <a:xfrm>
            <a:off x="8199927" y="5936187"/>
            <a:ext cx="2743200" cy="365125"/>
          </a:xfrm>
          <a:prstGeom prst="rect">
            <a:avLst/>
          </a:prstGeom>
        </p:spPr>
        <p:txBody>
          <a:bodyPr/>
          <a:lstStyle/>
          <a:p>
            <a:fld id="{8839240A-6C36-490C-9C03-81EE5D3A2B0E}" type="datetime1">
              <a:rPr lang="en-US" smtClean="0"/>
              <a:t>10/23/2025</a:t>
            </a:fld>
            <a:endParaRPr lang="en-US"/>
          </a:p>
        </p:txBody>
      </p:sp>
      <p:sp>
        <p:nvSpPr>
          <p:cNvPr id="14"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16" name="Slide Number Placeholder 5">
            <a:extLst>
              <a:ext uri="{FF2B5EF4-FFF2-40B4-BE49-F238E27FC236}">
                <a16:creationId xmlns:a16="http://schemas.microsoft.com/office/drawing/2014/main" id="{DCC86267-B914-496D-A2FA-BB525FECF618}"/>
              </a:ext>
            </a:extLst>
          </p:cNvPr>
          <p:cNvSpPr txBox="1">
            <a:spLocks/>
          </p:cNvSpPr>
          <p:nvPr/>
        </p:nvSpPr>
        <p:spPr>
          <a:xfrm>
            <a:off x="11539877" y="6484863"/>
            <a:ext cx="648946" cy="373137"/>
          </a:xfrm>
          <a:prstGeom prst="rect">
            <a:avLst/>
          </a:prstGeom>
        </p:spPr>
        <p:txBody>
          <a:bodyPr/>
          <a:lstStyle>
            <a:defPPr>
              <a:defRPr lang="en-US"/>
            </a:defPPr>
            <a:lvl1pPr marL="0" algn="r" defTabSz="457200" rtl="0" eaLnBrk="1" latinLnBrk="0" hangingPunct="1">
              <a:defRPr sz="1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a:p>
        </p:txBody>
      </p:sp>
    </p:spTree>
    <p:extLst>
      <p:ext uri="{BB962C8B-B14F-4D97-AF65-F5344CB8AC3E}">
        <p14:creationId xmlns:p14="http://schemas.microsoft.com/office/powerpoint/2010/main" val="36015399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hasCustomPrompt="1"/>
          </p:nvPr>
        </p:nvSpPr>
        <p:spPr>
          <a:xfrm>
            <a:off x="680319" y="753229"/>
            <a:ext cx="9613863" cy="1080937"/>
          </a:xfrm>
        </p:spPr>
        <p:txBody>
          <a:bodyPr/>
          <a:lstStyle>
            <a:lvl1pPr>
              <a:defRPr>
                <a:latin typeface="Century Gothic" panose="020B0502020202020204" pitchFamily="34" charset="0"/>
              </a:defRPr>
            </a:lvl1pPr>
          </a:lstStyle>
          <a:p>
            <a:r>
              <a:rPr lang="en-US"/>
              <a:t>CLICK TO EDIT MASTER TITLE STYLE</a:t>
            </a:r>
          </a:p>
        </p:txBody>
      </p:sp>
      <p:sp>
        <p:nvSpPr>
          <p:cNvPr id="3" name="Text Placeholder 2"/>
          <p:cNvSpPr>
            <a:spLocks noGrp="1"/>
          </p:cNvSpPr>
          <p:nvPr>
            <p:ph type="body" idx="1"/>
          </p:nvPr>
        </p:nvSpPr>
        <p:spPr>
          <a:xfrm>
            <a:off x="680320" y="2336873"/>
            <a:ext cx="4698358"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594122" y="2336873"/>
            <a:ext cx="4700060"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p:nvPicPr>
        <p:blipFill rotWithShape="1">
          <a:blip r:embed="rId4" cstate="hqprint">
            <a:extLst>
              <a:ext uri="{28A0092B-C50C-407E-A947-70E740481C1C}">
                <a14:useLocalDpi xmlns:a14="http://schemas.microsoft.com/office/drawing/2010/main" val="0"/>
              </a:ext>
            </a:extLst>
          </a:blip>
          <a:srcRect r="57706"/>
          <a:stretch/>
        </p:blipFill>
        <p:spPr>
          <a:xfrm>
            <a:off x="10897946" y="947119"/>
            <a:ext cx="1057834" cy="917091"/>
          </a:xfrm>
          <a:prstGeom prst="rect">
            <a:avLst/>
          </a:prstGeom>
        </p:spPr>
      </p:pic>
      <p:sp>
        <p:nvSpPr>
          <p:cNvPr id="15" name="Date Placeholder 3"/>
          <p:cNvSpPr>
            <a:spLocks noGrp="1"/>
          </p:cNvSpPr>
          <p:nvPr>
            <p:ph type="dt" sz="half" idx="10"/>
          </p:nvPr>
        </p:nvSpPr>
        <p:spPr>
          <a:xfrm>
            <a:off x="8199927" y="5936187"/>
            <a:ext cx="2743200" cy="365125"/>
          </a:xfrm>
          <a:prstGeom prst="rect">
            <a:avLst/>
          </a:prstGeom>
        </p:spPr>
        <p:txBody>
          <a:bodyPr/>
          <a:lstStyle/>
          <a:p>
            <a:fld id="{E6ED4A14-8816-4EEA-9272-B3E29BC8C12A}" type="datetime1">
              <a:rPr lang="en-US" smtClean="0"/>
              <a:t>10/23/2025</a:t>
            </a:fld>
            <a:endParaRPr lang="en-US"/>
          </a:p>
        </p:txBody>
      </p:sp>
      <p:sp>
        <p:nvSpPr>
          <p:cNvPr id="16"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17" name="Slide Number Placeholder 5"/>
          <p:cNvSpPr>
            <a:spLocks noGrp="1"/>
          </p:cNvSpPr>
          <p:nvPr>
            <p:ph type="sldNum" sz="quarter" idx="12"/>
          </p:nvPr>
        </p:nvSpPr>
        <p:spPr>
          <a:xfrm>
            <a:off x="680321" y="5936186"/>
            <a:ext cx="648946" cy="373137"/>
          </a:xfrm>
          <a:prstGeom prst="rect">
            <a:avLst/>
          </a:prstGeom>
        </p:spPr>
        <p:txBody>
          <a:bodyPr/>
          <a:lstStyle>
            <a:lvl1pPr>
              <a:defRPr sz="1800"/>
            </a:lvl1pPr>
          </a:lstStyle>
          <a:p>
            <a:fld id="{4FAB73BC-B049-4115-A692-8D63A059BFB8}" type="slidenum">
              <a:rPr lang="en-US" smtClean="0"/>
              <a:t>‹#›</a:t>
            </a:fld>
            <a:endParaRPr lang="en-US"/>
          </a:p>
        </p:txBody>
      </p:sp>
    </p:spTree>
    <p:extLst>
      <p:ext uri="{BB962C8B-B14F-4D97-AF65-F5344CB8AC3E}">
        <p14:creationId xmlns:p14="http://schemas.microsoft.com/office/powerpoint/2010/main" val="1447954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hasCustomPrompt="1"/>
          </p:nvPr>
        </p:nvSpPr>
        <p:spPr/>
        <p:txBody>
          <a:bodyPr/>
          <a:lstStyle>
            <a:lvl1pPr>
              <a:defRPr>
                <a:latin typeface="Century Gothic" panose="020B0502020202020204" pitchFamily="34" charset="0"/>
              </a:defRPr>
            </a:lvl1pPr>
          </a:lstStyle>
          <a:p>
            <a:r>
              <a:rPr lang="en-US"/>
              <a:t>CLICK TO EDIT MASTER TITLE STYLE</a:t>
            </a:r>
          </a:p>
        </p:txBody>
      </p:sp>
      <p:pic>
        <p:nvPicPr>
          <p:cNvPr id="10" name="Picture 9"/>
          <p:cNvPicPr>
            <a:picLocks noChangeAspect="1"/>
          </p:cNvPicPr>
          <p:nvPr/>
        </p:nvPicPr>
        <p:blipFill rotWithShape="1">
          <a:blip r:embed="rId4" cstate="hqprint">
            <a:extLst>
              <a:ext uri="{28A0092B-C50C-407E-A947-70E740481C1C}">
                <a14:useLocalDpi xmlns:a14="http://schemas.microsoft.com/office/drawing/2010/main" val="0"/>
              </a:ext>
            </a:extLst>
          </a:blip>
          <a:srcRect r="57706"/>
          <a:stretch/>
        </p:blipFill>
        <p:spPr>
          <a:xfrm>
            <a:off x="10897946" y="947119"/>
            <a:ext cx="1057834" cy="917091"/>
          </a:xfrm>
          <a:prstGeom prst="rect">
            <a:avLst/>
          </a:prstGeom>
        </p:spPr>
      </p:pic>
      <p:sp>
        <p:nvSpPr>
          <p:cNvPr id="11" name="Date Placeholder 3"/>
          <p:cNvSpPr>
            <a:spLocks noGrp="1"/>
          </p:cNvSpPr>
          <p:nvPr>
            <p:ph type="dt" sz="half" idx="10"/>
          </p:nvPr>
        </p:nvSpPr>
        <p:spPr>
          <a:xfrm>
            <a:off x="8199927" y="5936187"/>
            <a:ext cx="2743200" cy="365125"/>
          </a:xfrm>
          <a:prstGeom prst="rect">
            <a:avLst/>
          </a:prstGeom>
        </p:spPr>
        <p:txBody>
          <a:bodyPr/>
          <a:lstStyle/>
          <a:p>
            <a:fld id="{96946FF5-513D-40D8-8C2A-E0412E2FBCA6}" type="datetime1">
              <a:rPr lang="en-US" smtClean="0"/>
              <a:t>10/23/2025</a:t>
            </a:fld>
            <a:endParaRPr lang="en-US"/>
          </a:p>
        </p:txBody>
      </p:sp>
      <p:sp>
        <p:nvSpPr>
          <p:cNvPr id="12"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13" name="Slide Number Placeholder 5"/>
          <p:cNvSpPr>
            <a:spLocks noGrp="1"/>
          </p:cNvSpPr>
          <p:nvPr>
            <p:ph type="sldNum" sz="quarter" idx="12"/>
          </p:nvPr>
        </p:nvSpPr>
        <p:spPr>
          <a:xfrm>
            <a:off x="680321" y="5936186"/>
            <a:ext cx="648946" cy="373137"/>
          </a:xfrm>
          <a:prstGeom prst="rect">
            <a:avLst/>
          </a:prstGeom>
        </p:spPr>
        <p:txBody>
          <a:bodyPr/>
          <a:lstStyle>
            <a:lvl1pPr>
              <a:defRPr sz="1800"/>
            </a:lvl1pPr>
          </a:lstStyle>
          <a:p>
            <a:fld id="{4FAB73BC-B049-4115-A692-8D63A059BFB8}" type="slidenum">
              <a:rPr lang="en-US" smtClean="0"/>
              <a:t>‹#›</a:t>
            </a:fld>
            <a:endParaRPr lang="en-US"/>
          </a:p>
        </p:txBody>
      </p:sp>
    </p:spTree>
    <p:extLst>
      <p:ext uri="{BB962C8B-B14F-4D97-AF65-F5344CB8AC3E}">
        <p14:creationId xmlns:p14="http://schemas.microsoft.com/office/powerpoint/2010/main" val="14167442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p:cNvPicPr>
            <a:picLocks noChangeAspect="1"/>
          </p:cNvPicPr>
          <p:nvPr/>
        </p:nvPicPr>
        <p:blipFill rotWithShape="1">
          <a:blip r:embed="rId3" cstate="hqprint">
            <a:extLst>
              <a:ext uri="{28A0092B-C50C-407E-A947-70E740481C1C}">
                <a14:useLocalDpi xmlns:a14="http://schemas.microsoft.com/office/drawing/2010/main" val="0"/>
              </a:ext>
            </a:extLst>
          </a:blip>
          <a:srcRect r="57706"/>
          <a:stretch/>
        </p:blipFill>
        <p:spPr>
          <a:xfrm>
            <a:off x="10897946" y="947119"/>
            <a:ext cx="1057834" cy="917091"/>
          </a:xfrm>
          <a:prstGeom prst="rect">
            <a:avLst/>
          </a:prstGeom>
        </p:spPr>
      </p:pic>
      <p:sp>
        <p:nvSpPr>
          <p:cNvPr id="8" name="Date Placeholder 3"/>
          <p:cNvSpPr>
            <a:spLocks noGrp="1"/>
          </p:cNvSpPr>
          <p:nvPr>
            <p:ph type="dt" sz="half" idx="10"/>
          </p:nvPr>
        </p:nvSpPr>
        <p:spPr>
          <a:xfrm>
            <a:off x="8199927" y="5936187"/>
            <a:ext cx="2743200" cy="365125"/>
          </a:xfrm>
          <a:prstGeom prst="rect">
            <a:avLst/>
          </a:prstGeom>
        </p:spPr>
        <p:txBody>
          <a:bodyPr/>
          <a:lstStyle/>
          <a:p>
            <a:fld id="{EF572401-248F-4E6A-864B-E9B4766D3216}" type="datetime1">
              <a:rPr lang="en-US" smtClean="0"/>
              <a:t>10/23/2025</a:t>
            </a:fld>
            <a:endParaRPr lang="en-US"/>
          </a:p>
        </p:txBody>
      </p:sp>
      <p:sp>
        <p:nvSpPr>
          <p:cNvPr id="9"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10" name="Slide Number Placeholder 5"/>
          <p:cNvSpPr>
            <a:spLocks noGrp="1"/>
          </p:cNvSpPr>
          <p:nvPr>
            <p:ph type="sldNum" sz="quarter" idx="12"/>
          </p:nvPr>
        </p:nvSpPr>
        <p:spPr>
          <a:xfrm>
            <a:off x="680321" y="5936186"/>
            <a:ext cx="648946" cy="373137"/>
          </a:xfrm>
          <a:prstGeom prst="rect">
            <a:avLst/>
          </a:prstGeom>
        </p:spPr>
        <p:txBody>
          <a:bodyPr/>
          <a:lstStyle>
            <a:lvl1pPr>
              <a:defRPr sz="1800"/>
            </a:lvl1pPr>
          </a:lstStyle>
          <a:p>
            <a:fld id="{4FAB73BC-B049-4115-A692-8D63A059BFB8}" type="slidenum">
              <a:rPr lang="en-US" smtClean="0"/>
              <a:t>‹#›</a:t>
            </a:fld>
            <a:endParaRPr lang="en-US"/>
          </a:p>
        </p:txBody>
      </p:sp>
    </p:spTree>
    <p:extLst>
      <p:ext uri="{BB962C8B-B14F-4D97-AF65-F5344CB8AC3E}">
        <p14:creationId xmlns:p14="http://schemas.microsoft.com/office/powerpoint/2010/main" val="19816089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hasCustomPrompt="1"/>
          </p:nvPr>
        </p:nvSpPr>
        <p:spPr>
          <a:xfrm>
            <a:off x="680321" y="753227"/>
            <a:ext cx="9613859" cy="1080940"/>
          </a:xfrm>
        </p:spPr>
        <p:txBody>
          <a:bodyPr anchor="ctr">
            <a:normAutofit/>
          </a:bodyPr>
          <a:lstStyle>
            <a:lvl1pPr>
              <a:defRPr sz="3600"/>
            </a:lvl1pPr>
          </a:lstStyle>
          <a:p>
            <a:r>
              <a:rPr lang="en-US"/>
              <a:t>CLICK TO EDIT MASTER TITLE STYLE</a:t>
            </a:r>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3"/>
          <p:cNvSpPr>
            <a:spLocks noGrp="1"/>
          </p:cNvSpPr>
          <p:nvPr>
            <p:ph type="dt" sz="half" idx="10"/>
          </p:nvPr>
        </p:nvSpPr>
        <p:spPr>
          <a:xfrm>
            <a:off x="8199927" y="5936187"/>
            <a:ext cx="2743200" cy="365125"/>
          </a:xfrm>
          <a:prstGeom prst="rect">
            <a:avLst/>
          </a:prstGeom>
        </p:spPr>
        <p:txBody>
          <a:bodyPr/>
          <a:lstStyle/>
          <a:p>
            <a:fld id="{6E47A8DC-9564-46FE-B337-5B71D580E38B}" type="datetime1">
              <a:rPr lang="en-US" smtClean="0"/>
              <a:t>10/23/2025</a:t>
            </a:fld>
            <a:endParaRPr lang="en-US"/>
          </a:p>
        </p:txBody>
      </p:sp>
      <p:sp>
        <p:nvSpPr>
          <p:cNvPr id="13"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14" name="Slide Number Placeholder 5"/>
          <p:cNvSpPr txBox="1">
            <a:spLocks/>
          </p:cNvSpPr>
          <p:nvPr/>
        </p:nvSpPr>
        <p:spPr>
          <a:xfrm>
            <a:off x="680321" y="5936186"/>
            <a:ext cx="648946" cy="373137"/>
          </a:xfrm>
          <a:prstGeom prst="rect">
            <a:avLst/>
          </a:prstGeom>
        </p:spPr>
        <p:txBody>
          <a:bodyPr vert="horz" lIns="91440" tIns="45720" rIns="91440" bIns="45720" rtlCol="0" anchor="ctr"/>
          <a:lstStyle>
            <a:defPPr>
              <a:defRPr lang="en-US"/>
            </a:defPPr>
            <a:lvl1pPr marL="0" algn="l" defTabSz="457200" rtl="0" eaLnBrk="1" latinLnBrk="0" hangingPunct="1">
              <a:defRPr sz="18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D22F896-40B5-4ADD-8801-0D06FADFA095}" type="slidenum">
              <a:rPr lang="en-US" smtClean="0"/>
              <a:pPr/>
              <a:t>‹#›</a:t>
            </a:fld>
            <a:endParaRPr lang="en-US"/>
          </a:p>
        </p:txBody>
      </p:sp>
      <p:pic>
        <p:nvPicPr>
          <p:cNvPr id="15" name="Picture 14"/>
          <p:cNvPicPr>
            <a:picLocks noChangeAspect="1"/>
          </p:cNvPicPr>
          <p:nvPr/>
        </p:nvPicPr>
        <p:blipFill rotWithShape="1">
          <a:blip r:embed="rId4" cstate="hqprint">
            <a:extLst>
              <a:ext uri="{28A0092B-C50C-407E-A947-70E740481C1C}">
                <a14:useLocalDpi xmlns:a14="http://schemas.microsoft.com/office/drawing/2010/main" val="0"/>
              </a:ext>
            </a:extLst>
          </a:blip>
          <a:srcRect r="57706"/>
          <a:stretch/>
        </p:blipFill>
        <p:spPr>
          <a:xfrm>
            <a:off x="10897946" y="947119"/>
            <a:ext cx="1057834" cy="917091"/>
          </a:xfrm>
          <a:prstGeom prst="rect">
            <a:avLst/>
          </a:prstGeom>
        </p:spPr>
      </p:pic>
    </p:spTree>
    <p:extLst>
      <p:ext uri="{BB962C8B-B14F-4D97-AF65-F5344CB8AC3E}">
        <p14:creationId xmlns:p14="http://schemas.microsoft.com/office/powerpoint/2010/main" val="418951846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hasCustomPrompt="1"/>
          </p:nvPr>
        </p:nvSpPr>
        <p:spPr>
          <a:xfrm>
            <a:off x="680323" y="753228"/>
            <a:ext cx="9613857" cy="1080938"/>
          </a:xfrm>
        </p:spPr>
        <p:txBody>
          <a:bodyPr anchor="ctr">
            <a:normAutofit/>
          </a:bodyPr>
          <a:lstStyle>
            <a:lvl1pPr>
              <a:defRPr sz="3600"/>
            </a:lvl1pPr>
          </a:lstStyle>
          <a:p>
            <a:r>
              <a:rPr lang="en-US"/>
              <a:t>CLICK TO EDIT MASTER TITLE STYLE</a:t>
            </a:r>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Date Placeholder 3"/>
          <p:cNvSpPr>
            <a:spLocks noGrp="1"/>
          </p:cNvSpPr>
          <p:nvPr>
            <p:ph type="dt" sz="half" idx="10"/>
          </p:nvPr>
        </p:nvSpPr>
        <p:spPr>
          <a:xfrm>
            <a:off x="8199927" y="5936187"/>
            <a:ext cx="2743200" cy="365125"/>
          </a:xfrm>
          <a:prstGeom prst="rect">
            <a:avLst/>
          </a:prstGeom>
        </p:spPr>
        <p:txBody>
          <a:bodyPr/>
          <a:lstStyle/>
          <a:p>
            <a:fld id="{E1C5A25A-92F7-4EF6-823C-9E65EF8C3755}" type="datetime1">
              <a:rPr lang="en-US" smtClean="0"/>
              <a:t>10/23/2025</a:t>
            </a:fld>
            <a:endParaRPr lang="en-US"/>
          </a:p>
        </p:txBody>
      </p:sp>
      <p:sp>
        <p:nvSpPr>
          <p:cNvPr id="13" name="Footer Placeholder 4"/>
          <p:cNvSpPr>
            <a:spLocks noGrp="1"/>
          </p:cNvSpPr>
          <p:nvPr>
            <p:ph type="ftr" sz="quarter" idx="11"/>
          </p:nvPr>
        </p:nvSpPr>
        <p:spPr>
          <a:xfrm>
            <a:off x="1329267" y="5936188"/>
            <a:ext cx="6870660" cy="365125"/>
          </a:xfrm>
          <a:prstGeom prst="rect">
            <a:avLst/>
          </a:prstGeom>
        </p:spPr>
        <p:txBody>
          <a:bodyPr/>
          <a:lstStyle/>
          <a:p>
            <a:endParaRPr lang="en-US"/>
          </a:p>
        </p:txBody>
      </p:sp>
      <p:sp>
        <p:nvSpPr>
          <p:cNvPr id="14" name="Slide Number Placeholder 5"/>
          <p:cNvSpPr>
            <a:spLocks noGrp="1"/>
          </p:cNvSpPr>
          <p:nvPr>
            <p:ph type="sldNum" sz="quarter" idx="12"/>
          </p:nvPr>
        </p:nvSpPr>
        <p:spPr>
          <a:xfrm>
            <a:off x="680321" y="5936186"/>
            <a:ext cx="648946" cy="373137"/>
          </a:xfrm>
          <a:prstGeom prst="rect">
            <a:avLst/>
          </a:prstGeom>
        </p:spPr>
        <p:txBody>
          <a:bodyPr/>
          <a:lstStyle>
            <a:lvl1pPr>
              <a:defRPr sz="1800"/>
            </a:lvl1pPr>
          </a:lstStyle>
          <a:p>
            <a:fld id="{4FAB73BC-B049-4115-A692-8D63A059BFB8}" type="slidenum">
              <a:rPr lang="en-US" smtClean="0"/>
              <a:t>‹#›</a:t>
            </a:fld>
            <a:endParaRPr lang="en-US"/>
          </a:p>
        </p:txBody>
      </p:sp>
      <p:pic>
        <p:nvPicPr>
          <p:cNvPr id="15" name="Picture 14"/>
          <p:cNvPicPr>
            <a:picLocks noChangeAspect="1"/>
          </p:cNvPicPr>
          <p:nvPr/>
        </p:nvPicPr>
        <p:blipFill rotWithShape="1">
          <a:blip r:embed="rId4" cstate="hqprint">
            <a:extLst>
              <a:ext uri="{28A0092B-C50C-407E-A947-70E740481C1C}">
                <a14:useLocalDpi xmlns:a14="http://schemas.microsoft.com/office/drawing/2010/main" val="0"/>
              </a:ext>
            </a:extLst>
          </a:blip>
          <a:srcRect r="57706"/>
          <a:stretch/>
        </p:blipFill>
        <p:spPr>
          <a:xfrm>
            <a:off x="10897946" y="947119"/>
            <a:ext cx="1057834" cy="917091"/>
          </a:xfrm>
          <a:prstGeom prst="rect">
            <a:avLst/>
          </a:prstGeom>
        </p:spPr>
      </p:pic>
    </p:spTree>
    <p:extLst>
      <p:ext uri="{BB962C8B-B14F-4D97-AF65-F5344CB8AC3E}">
        <p14:creationId xmlns:p14="http://schemas.microsoft.com/office/powerpoint/2010/main" val="84633836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hasCustomPrompt="1"/>
          </p:nvPr>
        </p:nvSpPr>
        <p:spPr>
          <a:xfrm>
            <a:off x="680322" y="4711616"/>
            <a:ext cx="9613859" cy="453051"/>
          </a:xfrm>
        </p:spPr>
        <p:txBody>
          <a:bodyPr anchor="b">
            <a:normAutofit/>
          </a:bodyPr>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550981" y="5936187"/>
            <a:ext cx="2743200" cy="365125"/>
          </a:xfrm>
          <a:prstGeom prst="rect">
            <a:avLst/>
          </a:prstGeom>
        </p:spPr>
        <p:txBody>
          <a:bodyPr/>
          <a:lstStyle/>
          <a:p>
            <a:fld id="{04163B63-0CE8-465B-AB9A-228011F45B62}" type="datetime1">
              <a:rPr lang="en-US" smtClean="0"/>
              <a:t>10/23/2025</a:t>
            </a:fld>
            <a:endParaRPr lang="en-US"/>
          </a:p>
        </p:txBody>
      </p:sp>
      <p:sp>
        <p:nvSpPr>
          <p:cNvPr id="6" name="Footer Placeholder 5"/>
          <p:cNvSpPr>
            <a:spLocks noGrp="1"/>
          </p:cNvSpPr>
          <p:nvPr>
            <p:ph type="ftr" sz="quarter" idx="11"/>
          </p:nvPr>
        </p:nvSpPr>
        <p:spPr>
          <a:xfrm>
            <a:off x="680321" y="5936188"/>
            <a:ext cx="6870660" cy="365125"/>
          </a:xfrm>
          <a:prstGeom prst="rect">
            <a:avLst/>
          </a:prstGeom>
        </p:spPr>
        <p:txBody>
          <a:bodyPr/>
          <a:lstStyle/>
          <a:p>
            <a:endParaRPr lang="en-US"/>
          </a:p>
        </p:txBody>
      </p:sp>
      <p:pic>
        <p:nvPicPr>
          <p:cNvPr id="12" name="Picture 11"/>
          <p:cNvPicPr>
            <a:picLocks noChangeAspect="1"/>
          </p:cNvPicPr>
          <p:nvPr/>
        </p:nvPicPr>
        <p:blipFill rotWithShape="1">
          <a:blip r:embed="rId4" cstate="hqprint">
            <a:extLst>
              <a:ext uri="{28A0092B-C50C-407E-A947-70E740481C1C}">
                <a14:useLocalDpi xmlns:a14="http://schemas.microsoft.com/office/drawing/2010/main" val="0"/>
              </a:ext>
            </a:extLst>
          </a:blip>
          <a:srcRect r="57706"/>
          <a:stretch/>
        </p:blipFill>
        <p:spPr>
          <a:xfrm>
            <a:off x="10897946" y="4874825"/>
            <a:ext cx="1057834" cy="917091"/>
          </a:xfrm>
          <a:prstGeom prst="rect">
            <a:avLst/>
          </a:prstGeom>
        </p:spPr>
      </p:pic>
    </p:spTree>
    <p:extLst>
      <p:ext uri="{BB962C8B-B14F-4D97-AF65-F5344CB8AC3E}">
        <p14:creationId xmlns:p14="http://schemas.microsoft.com/office/powerpoint/2010/main" val="1683917026"/>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6">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Date Placeholder 3"/>
          <p:cNvSpPr>
            <a:spLocks noGrp="1"/>
          </p:cNvSpPr>
          <p:nvPr>
            <p:ph type="dt" sz="half" idx="2"/>
          </p:nvPr>
        </p:nvSpPr>
        <p:spPr>
          <a:xfrm>
            <a:off x="8199927" y="5936187"/>
            <a:ext cx="2743200" cy="365125"/>
          </a:xfrm>
          <a:prstGeom prst="rect">
            <a:avLst/>
          </a:prstGeom>
        </p:spPr>
        <p:txBody>
          <a:bodyPr/>
          <a:lstStyle>
            <a:lvl1pPr>
              <a:defRPr>
                <a:solidFill>
                  <a:schemeClr val="bg2"/>
                </a:solidFill>
              </a:defRPr>
            </a:lvl1pPr>
          </a:lstStyle>
          <a:p>
            <a:fld id="{04163B63-0CE8-465B-AB9A-228011F45B62}" type="datetime1">
              <a:rPr lang="en-US" smtClean="0"/>
              <a:t>10/23/2025</a:t>
            </a:fld>
            <a:endParaRPr lang="en-US"/>
          </a:p>
        </p:txBody>
      </p:sp>
      <p:sp>
        <p:nvSpPr>
          <p:cNvPr id="10" name="Footer Placeholder 4"/>
          <p:cNvSpPr>
            <a:spLocks noGrp="1"/>
          </p:cNvSpPr>
          <p:nvPr>
            <p:ph type="ftr" sz="quarter" idx="3"/>
          </p:nvPr>
        </p:nvSpPr>
        <p:spPr>
          <a:xfrm>
            <a:off x="1329267" y="5936187"/>
            <a:ext cx="6870660" cy="365125"/>
          </a:xfrm>
          <a:prstGeom prst="rect">
            <a:avLst/>
          </a:prstGeom>
        </p:spPr>
        <p:txBody>
          <a:bodyPr/>
          <a:lstStyle>
            <a:lvl1pPr>
              <a:defRPr>
                <a:solidFill>
                  <a:schemeClr val="bg2"/>
                </a:solidFill>
              </a:defRPr>
            </a:lvl1pPr>
          </a:lstStyle>
          <a:p>
            <a:endParaRPr lang="en-US"/>
          </a:p>
        </p:txBody>
      </p:sp>
      <p:sp>
        <p:nvSpPr>
          <p:cNvPr id="11" name="Slide Number Placeholder 5"/>
          <p:cNvSpPr>
            <a:spLocks noGrp="1"/>
          </p:cNvSpPr>
          <p:nvPr>
            <p:ph type="sldNum" sz="quarter" idx="4"/>
          </p:nvPr>
        </p:nvSpPr>
        <p:spPr>
          <a:xfrm>
            <a:off x="680321" y="5936185"/>
            <a:ext cx="648946" cy="373137"/>
          </a:xfrm>
          <a:prstGeom prst="rect">
            <a:avLst/>
          </a:prstGeom>
        </p:spPr>
        <p:txBody>
          <a:bodyPr/>
          <a:lstStyle>
            <a:lvl1pPr>
              <a:defRPr sz="1800">
                <a:solidFill>
                  <a:schemeClr val="bg2"/>
                </a:solidFill>
              </a:defRPr>
            </a:lvl1pPr>
          </a:lstStyle>
          <a:p>
            <a:fld id="{4FAB73BC-B049-4115-A692-8D63A059BFB8}" type="slidenum">
              <a:rPr lang="en-US" smtClean="0"/>
              <a:pPr/>
              <a:t>‹#›</a:t>
            </a:fld>
            <a:endParaRPr lang="en-US"/>
          </a:p>
        </p:txBody>
      </p:sp>
    </p:spTree>
    <p:extLst>
      <p:ext uri="{BB962C8B-B14F-4D97-AF65-F5344CB8AC3E}">
        <p14:creationId xmlns:p14="http://schemas.microsoft.com/office/powerpoint/2010/main" val="257635568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bg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bg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31E953-3CCC-4756-B8F2-906B8E1AD4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4C2F04-1F25-4030-A21A-8FA70AA32C3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F1E974-EF18-4912-8220-51680A409F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35C8B9-E6C3-4A51-B57D-153A080653CD}" type="datetimeFigureOut">
              <a:rPr lang="en-US" smtClean="0"/>
              <a:t>10/23/2025</a:t>
            </a:fld>
            <a:endParaRPr lang="en-US"/>
          </a:p>
        </p:txBody>
      </p:sp>
      <p:sp>
        <p:nvSpPr>
          <p:cNvPr id="5" name="Footer Placeholder 4">
            <a:extLst>
              <a:ext uri="{FF2B5EF4-FFF2-40B4-BE49-F238E27FC236}">
                <a16:creationId xmlns:a16="http://schemas.microsoft.com/office/drawing/2014/main" id="{225CF4B4-CE9C-40BC-B6F7-EF91A1C2D4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ECA41A2-3C71-47C9-AAB0-BDAB3E831E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3C3ED2-8FE1-4DAF-8CD3-743552DA3A10}" type="slidenum">
              <a:rPr lang="en-US" smtClean="0"/>
              <a:t>‹#›</a:t>
            </a:fld>
            <a:endParaRPr lang="en-US"/>
          </a:p>
        </p:txBody>
      </p:sp>
    </p:spTree>
    <p:extLst>
      <p:ext uri="{BB962C8B-B14F-4D97-AF65-F5344CB8AC3E}">
        <p14:creationId xmlns:p14="http://schemas.microsoft.com/office/powerpoint/2010/main" val="120049714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hyperlink" Target="mailto:stephanie.sams@esd.w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53157-4CC6-4A04-972D-E1FBBD039FD6}"/>
              </a:ext>
            </a:extLst>
          </p:cNvPr>
          <p:cNvSpPr>
            <a:spLocks noGrp="1"/>
          </p:cNvSpPr>
          <p:nvPr>
            <p:ph type="ctrTitle"/>
          </p:nvPr>
        </p:nvSpPr>
        <p:spPr>
          <a:xfrm>
            <a:off x="680322" y="2607591"/>
            <a:ext cx="8144134" cy="1642818"/>
          </a:xfrm>
        </p:spPr>
        <p:txBody>
          <a:bodyPr/>
          <a:lstStyle/>
          <a:p>
            <a:r>
              <a:rPr lang="en-US" sz="4500" dirty="0">
                <a:latin typeface="Century Gothic"/>
              </a:rPr>
              <a:t>Training Benefits Program</a:t>
            </a:r>
            <a:endParaRPr lang="en-US" dirty="0">
              <a:latin typeface="Century Gothic"/>
            </a:endParaRPr>
          </a:p>
        </p:txBody>
      </p:sp>
      <p:sp>
        <p:nvSpPr>
          <p:cNvPr id="3" name="Subtitle 2">
            <a:extLst>
              <a:ext uri="{FF2B5EF4-FFF2-40B4-BE49-F238E27FC236}">
                <a16:creationId xmlns:a16="http://schemas.microsoft.com/office/drawing/2014/main" id="{B140F2A1-C0E2-4806-A9A9-80608F4D7F61}"/>
              </a:ext>
            </a:extLst>
          </p:cNvPr>
          <p:cNvSpPr>
            <a:spLocks noGrp="1"/>
          </p:cNvSpPr>
          <p:nvPr>
            <p:ph type="subTitle" idx="1"/>
          </p:nvPr>
        </p:nvSpPr>
        <p:spPr>
          <a:xfrm>
            <a:off x="0" y="4394039"/>
            <a:ext cx="8997934" cy="1738313"/>
          </a:xfrm>
        </p:spPr>
        <p:txBody>
          <a:bodyPr vert="horz" lIns="91440" tIns="45720" rIns="91440" bIns="45720" rtlCol="0" anchor="t">
            <a:normAutofit/>
          </a:bodyPr>
          <a:lstStyle/>
          <a:p>
            <a:pPr>
              <a:lnSpc>
                <a:spcPct val="100000"/>
              </a:lnSpc>
              <a:spcBef>
                <a:spcPts val="0"/>
              </a:spcBef>
            </a:pPr>
            <a:r>
              <a:rPr lang="en-US" b="1" dirty="0"/>
              <a:t>Dan Zeitlin, Chief of Staff, ESD</a:t>
            </a:r>
          </a:p>
          <a:p>
            <a:pPr>
              <a:lnSpc>
                <a:spcPct val="100000"/>
              </a:lnSpc>
              <a:spcBef>
                <a:spcPts val="0"/>
              </a:spcBef>
            </a:pPr>
            <a:r>
              <a:rPr lang="en-US" dirty="0"/>
              <a:t>Oct 24, 2025 | Workforce Education Council</a:t>
            </a:r>
          </a:p>
        </p:txBody>
      </p:sp>
    </p:spTree>
    <p:extLst>
      <p:ext uri="{BB962C8B-B14F-4D97-AF65-F5344CB8AC3E}">
        <p14:creationId xmlns:p14="http://schemas.microsoft.com/office/powerpoint/2010/main" val="4451496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0686A59-8CBF-138C-06C2-E435EAD2B969}"/>
            </a:ext>
          </a:extLst>
        </p:cNvPr>
        <p:cNvGrpSpPr/>
        <p:nvPr/>
      </p:nvGrpSpPr>
      <p:grpSpPr>
        <a:xfrm>
          <a:off x="0" y="0"/>
          <a:ext cx="0" cy="0"/>
          <a:chOff x="0" y="0"/>
          <a:chExt cx="0" cy="0"/>
        </a:xfrm>
      </p:grpSpPr>
      <p:pic>
        <p:nvPicPr>
          <p:cNvPr id="29" name="Picture 28" descr="People in a garden">
            <a:extLst>
              <a:ext uri="{FF2B5EF4-FFF2-40B4-BE49-F238E27FC236}">
                <a16:creationId xmlns:a16="http://schemas.microsoft.com/office/drawing/2014/main" id="{A1BD79BD-44BB-697F-4A97-7F08C644AB51}"/>
              </a:ext>
            </a:extLst>
          </p:cNvPr>
          <p:cNvPicPr>
            <a:picLocks noChangeAspect="1"/>
          </p:cNvPicPr>
          <p:nvPr/>
        </p:nvPicPr>
        <p:blipFill rotWithShape="1">
          <a:blip r:embed="rId3">
            <a:extLst>
              <a:ext uri="{28A0092B-C50C-407E-A947-70E740481C1C}">
                <a14:useLocalDpi xmlns:a14="http://schemas.microsoft.com/office/drawing/2010/main" val="0"/>
              </a:ext>
            </a:extLst>
          </a:blip>
          <a:srcRect l="50842" t="17036" r="19349" b="14024"/>
          <a:stretch/>
        </p:blipFill>
        <p:spPr>
          <a:xfrm>
            <a:off x="0" y="0"/>
            <a:ext cx="4445876" cy="6858000"/>
          </a:xfrm>
          <a:prstGeom prst="rect">
            <a:avLst/>
          </a:prstGeom>
        </p:spPr>
      </p:pic>
      <p:sp>
        <p:nvSpPr>
          <p:cNvPr id="4" name="TextBox 3">
            <a:extLst>
              <a:ext uri="{FF2B5EF4-FFF2-40B4-BE49-F238E27FC236}">
                <a16:creationId xmlns:a16="http://schemas.microsoft.com/office/drawing/2014/main" id="{D387BD29-8F35-25C2-D646-1498340E03B7}"/>
              </a:ext>
            </a:extLst>
          </p:cNvPr>
          <p:cNvSpPr txBox="1"/>
          <p:nvPr/>
        </p:nvSpPr>
        <p:spPr>
          <a:xfrm>
            <a:off x="8990790" y="997723"/>
            <a:ext cx="347114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sp>
        <p:nvSpPr>
          <p:cNvPr id="14" name="TextBox 13">
            <a:extLst>
              <a:ext uri="{FF2B5EF4-FFF2-40B4-BE49-F238E27FC236}">
                <a16:creationId xmlns:a16="http://schemas.microsoft.com/office/drawing/2014/main" id="{E358CF8E-A03E-6B8B-A2E2-8724FD7D4B8F}"/>
              </a:ext>
            </a:extLst>
          </p:cNvPr>
          <p:cNvSpPr txBox="1"/>
          <p:nvPr/>
        </p:nvSpPr>
        <p:spPr>
          <a:xfrm>
            <a:off x="4637251" y="142043"/>
            <a:ext cx="7358993" cy="6524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rgbClr val="4472C4"/>
                </a:solidFill>
                <a:latin typeface="Century Gothic" panose="020B0502020202020204" pitchFamily="34" charset="0"/>
              </a:rPr>
              <a:t>David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Age: </a:t>
            </a:r>
            <a:r>
              <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rPr>
              <a:t>47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Occupation: </a:t>
            </a:r>
            <a:r>
              <a:rPr lang="en-US" sz="2200" dirty="0">
                <a:solidFill>
                  <a:prstClr val="black"/>
                </a:solidFill>
                <a:latin typeface="Calibri" panose="020F0502020204030204"/>
              </a:rPr>
              <a:t>Aircraft Mechanic		</a:t>
            </a:r>
            <a:r>
              <a:rPr lang="en-US" sz="2200" b="1" dirty="0">
                <a:solidFill>
                  <a:prstClr val="black"/>
                </a:solidFill>
                <a:latin typeface="Calibri" panose="020F0502020204030204"/>
                <a:ea typeface="Calibri" panose="020F0502020204030204" pitchFamily="34" charset="0"/>
                <a:cs typeface="Times New Roman" panose="02020603050405020304" pitchFamily="18" charset="0"/>
              </a:rPr>
              <a:t>Wages</a:t>
            </a:r>
            <a:r>
              <a:rPr kumimoji="0" lang="en-US" sz="22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rPr>
              <a:t>: </a:t>
            </a:r>
            <a:r>
              <a:rPr lang="en-US" sz="2200" dirty="0">
                <a:solidFill>
                  <a:prstClr val="black"/>
                </a:solidFill>
                <a:latin typeface="Calibri" panose="020F0502020204030204"/>
                <a:ea typeface="Calibri" panose="020F0502020204030204" pitchFamily="34" charset="0"/>
                <a:cs typeface="Times New Roman" panose="02020603050405020304" pitchFamily="18" charset="0"/>
              </a:rPr>
              <a:t>$85,957</a:t>
            </a:r>
            <a:endParaRPr kumimoji="0" lang="en-US" sz="2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a:p>
            <a:pPr lvl="0">
              <a:defRPr/>
            </a:pPr>
            <a:r>
              <a:rPr lang="en-US" sz="2200" b="1" dirty="0">
                <a:solidFill>
                  <a:prstClr val="black"/>
                </a:solidFill>
                <a:ea typeface="Calibri" panose="020F0502020204030204" pitchFamily="34" charset="0"/>
                <a:cs typeface="Times New Roman" panose="02020603050405020304" pitchFamily="18" charset="0"/>
              </a:rPr>
              <a:t>New Occupation: </a:t>
            </a:r>
            <a:r>
              <a:rPr lang="en-US" sz="2200" dirty="0">
                <a:solidFill>
                  <a:prstClr val="black"/>
                </a:solidFill>
                <a:ea typeface="Calibri" panose="020F0502020204030204" pitchFamily="34" charset="0"/>
                <a:cs typeface="Times New Roman" panose="02020603050405020304" pitchFamily="18" charset="0"/>
              </a:rPr>
              <a:t>Commercial Driver	</a:t>
            </a:r>
            <a:r>
              <a:rPr lang="en-US" sz="2200" b="1" dirty="0">
                <a:solidFill>
                  <a:prstClr val="black"/>
                </a:solidFill>
                <a:ea typeface="Calibri" panose="020F0502020204030204" pitchFamily="34" charset="0"/>
                <a:cs typeface="Times New Roman" panose="02020603050405020304" pitchFamily="18" charset="0"/>
              </a:rPr>
              <a:t>New wages: </a:t>
            </a:r>
            <a:r>
              <a:rPr lang="en-US" sz="2200" dirty="0">
                <a:solidFill>
                  <a:prstClr val="black"/>
                </a:solidFill>
                <a:ea typeface="Calibri" panose="020F0502020204030204" pitchFamily="34" charset="0"/>
                <a:cs typeface="Times New Roman" panose="02020603050405020304" pitchFamily="18" charset="0"/>
              </a:rPr>
              <a:t>$79,480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1"/>
                </a:solidFill>
                <a:effectLst/>
                <a:uLnTx/>
                <a:uFillTx/>
                <a:latin typeface="Calibri" panose="020F0502020204030204"/>
                <a:ea typeface="+mn-ea"/>
                <a:cs typeface="+mn-cs"/>
              </a:rPr>
              <a:t>David’s story: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I worked as a plane mechanic since before my kids were born. When I was laid off, I was in a panic</a:t>
            </a:r>
            <a:r>
              <a:rPr lang="en-US" sz="2200" i="1" dirty="0">
                <a:solidFill>
                  <a:prstClr val="black"/>
                </a:solidFill>
                <a:latin typeface="Calibri" panose="020F0502020204030204"/>
              </a:rPr>
              <a:t>. I looked for work, but all the jobs were too far away. M</a:t>
            </a: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y oldest daughter is only a year away from graduating, so I didn’t want to move my family. There’s a program that helped me become a truck driver, which helped me replace my salary and keep my family in our home.</a:t>
            </a:r>
            <a:endParaRPr lang="en-US" sz="2200" i="1"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2200" b="1" dirty="0">
                <a:latin typeface="Calibri" panose="020F0502020204030204"/>
              </a:rPr>
              <a:t>David Goals:</a:t>
            </a:r>
          </a:p>
          <a:p>
            <a:pPr marL="800100" lvl="1" indent="-342900">
              <a:buFont typeface="Wingdings" panose="05000000000000000000" pitchFamily="2" charset="2"/>
              <a:buChar char="ü"/>
            </a:pPr>
            <a:r>
              <a:rPr lang="en-US" sz="2200" dirty="0">
                <a:latin typeface="Calibri" panose="020F0502020204030204"/>
              </a:rPr>
              <a:t>Find a new job</a:t>
            </a:r>
          </a:p>
          <a:p>
            <a:pPr marL="800100" lvl="1" indent="-342900">
              <a:buFont typeface="Wingdings" panose="05000000000000000000" pitchFamily="2" charset="2"/>
              <a:buChar char="ü"/>
            </a:pPr>
            <a:r>
              <a:rPr lang="en-US" sz="2200" dirty="0">
                <a:latin typeface="Calibri" panose="020F0502020204030204"/>
              </a:rPr>
              <a:t>Stay close to home for family</a:t>
            </a:r>
          </a:p>
          <a:p>
            <a:pPr marL="800100" lvl="1" indent="-342900">
              <a:buFont typeface="Wingdings" panose="05000000000000000000" pitchFamily="2" charset="2"/>
              <a:buChar char="ü"/>
            </a:pPr>
            <a:r>
              <a:rPr lang="en-US" sz="2200" dirty="0">
                <a:latin typeface="Calibri" panose="020F0502020204030204"/>
              </a:rPr>
              <a:t>Maintain current wages</a:t>
            </a:r>
          </a:p>
        </p:txBody>
      </p:sp>
      <p:sp>
        <p:nvSpPr>
          <p:cNvPr id="32" name="Rectangle: Rounded Corners 31">
            <a:extLst>
              <a:ext uri="{FF2B5EF4-FFF2-40B4-BE49-F238E27FC236}">
                <a16:creationId xmlns:a16="http://schemas.microsoft.com/office/drawing/2014/main" id="{7795BDFC-E639-D604-ADEC-AF4F25D2CE27}"/>
              </a:ext>
            </a:extLst>
          </p:cNvPr>
          <p:cNvSpPr/>
          <p:nvPr/>
        </p:nvSpPr>
        <p:spPr>
          <a:xfrm>
            <a:off x="191375" y="5535262"/>
            <a:ext cx="4056993" cy="1208691"/>
          </a:xfrm>
          <a:prstGeom prst="roundRect">
            <a:avLst/>
          </a:prstGeom>
          <a:solidFill>
            <a:schemeClr val="accent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B1051204-9A2A-5307-F124-D025B1CC49EA}"/>
              </a:ext>
            </a:extLst>
          </p:cNvPr>
          <p:cNvSpPr txBox="1"/>
          <p:nvPr/>
        </p:nvSpPr>
        <p:spPr>
          <a:xfrm>
            <a:off x="191375" y="5677942"/>
            <a:ext cx="405699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“This made all the difference in helping me find a local job</a:t>
            </a:r>
            <a:r>
              <a:rPr lang="en-US" b="1" i="1" dirty="0">
                <a:solidFill>
                  <a:prstClr val="white"/>
                </a:solidFill>
                <a:latin typeface="Calibri" panose="020F0502020204030204"/>
              </a:rPr>
              <a:t> so that I didn’t have to move my family</a:t>
            </a: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4233147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CEA10-47C2-2371-C2A8-10EA8C51FBE2}"/>
              </a:ext>
            </a:extLst>
          </p:cNvPr>
          <p:cNvSpPr>
            <a:spLocks noGrp="1"/>
          </p:cNvSpPr>
          <p:nvPr>
            <p:ph type="title"/>
          </p:nvPr>
        </p:nvSpPr>
        <p:spPr>
          <a:xfrm>
            <a:off x="680321" y="753228"/>
            <a:ext cx="9613861" cy="1080938"/>
          </a:xfrm>
        </p:spPr>
        <p:txBody>
          <a:bodyPr anchor="ctr">
            <a:normAutofit/>
          </a:bodyPr>
          <a:lstStyle/>
          <a:p>
            <a:r>
              <a:rPr lang="en-US" dirty="0"/>
              <a:t>What questions do you have?</a:t>
            </a:r>
          </a:p>
        </p:txBody>
      </p:sp>
      <p:pic>
        <p:nvPicPr>
          <p:cNvPr id="5" name="Content Placeholder 4" descr="Several hands raised and ready to answer a question">
            <a:extLst>
              <a:ext uri="{FF2B5EF4-FFF2-40B4-BE49-F238E27FC236}">
                <a16:creationId xmlns:a16="http://schemas.microsoft.com/office/drawing/2014/main" id="{9C384722-23A4-E42B-886D-1C584B60AD9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17218" r="1" b="26695"/>
          <a:stretch>
            <a:fillRect/>
          </a:stretch>
        </p:blipFill>
        <p:spPr>
          <a:xfrm>
            <a:off x="680321" y="2336873"/>
            <a:ext cx="9613861" cy="3599316"/>
          </a:xfrm>
          <a:noFill/>
        </p:spPr>
      </p:pic>
    </p:spTree>
    <p:extLst>
      <p:ext uri="{BB962C8B-B14F-4D97-AF65-F5344CB8AC3E}">
        <p14:creationId xmlns:p14="http://schemas.microsoft.com/office/powerpoint/2010/main" val="33095140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254FC6-C427-4EA5-DFD1-0770AC3727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0C814E-DC58-C83C-2C8A-C075F3CD4D8C}"/>
              </a:ext>
            </a:extLst>
          </p:cNvPr>
          <p:cNvSpPr>
            <a:spLocks noGrp="1"/>
          </p:cNvSpPr>
          <p:nvPr>
            <p:ph type="title"/>
          </p:nvPr>
        </p:nvSpPr>
        <p:spPr>
          <a:xfrm>
            <a:off x="680321" y="753227"/>
            <a:ext cx="9613859" cy="1080940"/>
          </a:xfrm>
        </p:spPr>
        <p:txBody>
          <a:bodyPr anchor="ctr">
            <a:normAutofit/>
          </a:bodyPr>
          <a:lstStyle/>
          <a:p>
            <a:r>
              <a:rPr lang="en-US" dirty="0"/>
              <a:t>Breakout session</a:t>
            </a:r>
          </a:p>
        </p:txBody>
      </p:sp>
      <p:sp>
        <p:nvSpPr>
          <p:cNvPr id="4" name="TextBox 3">
            <a:extLst>
              <a:ext uri="{FF2B5EF4-FFF2-40B4-BE49-F238E27FC236}">
                <a16:creationId xmlns:a16="http://schemas.microsoft.com/office/drawing/2014/main" id="{151C985C-8468-F7F0-41FB-04608696260D}"/>
              </a:ext>
            </a:extLst>
          </p:cNvPr>
          <p:cNvSpPr txBox="1"/>
          <p:nvPr/>
        </p:nvSpPr>
        <p:spPr>
          <a:xfrm>
            <a:off x="6603999" y="2298700"/>
            <a:ext cx="5384801" cy="2000548"/>
          </a:xfrm>
          <a:prstGeom prst="rect">
            <a:avLst/>
          </a:prstGeom>
          <a:noFill/>
        </p:spPr>
        <p:txBody>
          <a:bodyPr wrap="square" rtlCol="0">
            <a:spAutoFit/>
          </a:bodyPr>
          <a:lstStyle/>
          <a:p>
            <a:endParaRPr lang="en-US" sz="2400" dirty="0">
              <a:solidFill>
                <a:srgbClr val="0D3455"/>
              </a:solidFill>
            </a:endParaRPr>
          </a:p>
          <a:p>
            <a:pPr marL="457200" indent="-457200">
              <a:buFont typeface="Wingdings" panose="05000000000000000000" pitchFamily="2" charset="2"/>
              <a:buChar char="§"/>
            </a:pPr>
            <a:r>
              <a:rPr lang="en-US" sz="2000" dirty="0">
                <a:solidFill>
                  <a:srgbClr val="0D3455"/>
                </a:solidFill>
              </a:rPr>
              <a:t>Discuss in groups. </a:t>
            </a:r>
          </a:p>
          <a:p>
            <a:pPr marL="457200" indent="-457200">
              <a:buFont typeface="Wingdings" panose="05000000000000000000" pitchFamily="2" charset="2"/>
              <a:buChar char="§"/>
            </a:pPr>
            <a:endParaRPr lang="en-US" sz="2000" dirty="0">
              <a:solidFill>
                <a:srgbClr val="0D3455"/>
              </a:solidFill>
            </a:endParaRPr>
          </a:p>
          <a:p>
            <a:pPr marL="457200" indent="-457200">
              <a:buFont typeface="Wingdings" panose="05000000000000000000" pitchFamily="2" charset="2"/>
              <a:buChar char="§"/>
            </a:pPr>
            <a:r>
              <a:rPr lang="en-US" sz="2000" dirty="0">
                <a:solidFill>
                  <a:srgbClr val="0D3455"/>
                </a:solidFill>
              </a:rPr>
              <a:t>Capture ideas on one handout per group.</a:t>
            </a:r>
          </a:p>
          <a:p>
            <a:pPr marL="457200" indent="-457200">
              <a:buFont typeface="Wingdings" panose="05000000000000000000" pitchFamily="2" charset="2"/>
              <a:buChar char="§"/>
            </a:pPr>
            <a:endParaRPr lang="en-US" sz="2000" dirty="0">
              <a:solidFill>
                <a:srgbClr val="0D3455"/>
              </a:solidFill>
            </a:endParaRPr>
          </a:p>
          <a:p>
            <a:pPr marL="457200" indent="-457200">
              <a:buFont typeface="Wingdings" panose="05000000000000000000" pitchFamily="2" charset="2"/>
              <a:buChar char="§"/>
            </a:pPr>
            <a:r>
              <a:rPr lang="en-US" sz="2000" dirty="0">
                <a:solidFill>
                  <a:srgbClr val="0D3455"/>
                </a:solidFill>
              </a:rPr>
              <a:t>Report out to the larger group.</a:t>
            </a:r>
          </a:p>
        </p:txBody>
      </p:sp>
      <p:graphicFrame>
        <p:nvGraphicFramePr>
          <p:cNvPr id="6" name="Diagram 5">
            <a:extLst>
              <a:ext uri="{FF2B5EF4-FFF2-40B4-BE49-F238E27FC236}">
                <a16:creationId xmlns:a16="http://schemas.microsoft.com/office/drawing/2014/main" id="{0E750BB8-03B9-43CB-DC66-45E33FF4A73B}"/>
              </a:ext>
            </a:extLst>
          </p:cNvPr>
          <p:cNvGraphicFramePr/>
          <p:nvPr>
            <p:extLst>
              <p:ext uri="{D42A27DB-BD31-4B8C-83A1-F6EECF244321}">
                <p14:modId xmlns:p14="http://schemas.microsoft.com/office/powerpoint/2010/main" val="899956098"/>
              </p:ext>
            </p:extLst>
          </p:nvPr>
        </p:nvGraphicFramePr>
        <p:xfrm>
          <a:off x="444500" y="2425700"/>
          <a:ext cx="5384801" cy="36790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 name="Straight Connector 9">
            <a:extLst>
              <a:ext uri="{FF2B5EF4-FFF2-40B4-BE49-F238E27FC236}">
                <a16:creationId xmlns:a16="http://schemas.microsoft.com/office/drawing/2014/main" id="{264AA904-A31E-6139-3628-B647B6C31DFA}"/>
              </a:ext>
            </a:extLst>
          </p:cNvPr>
          <p:cNvCxnSpPr/>
          <p:nvPr/>
        </p:nvCxnSpPr>
        <p:spPr>
          <a:xfrm>
            <a:off x="6299200" y="2425700"/>
            <a:ext cx="0" cy="377190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6717739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9BC574B-770F-EC68-2CD9-A7280408D0FF}"/>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32F154-87C1-DB67-ADA8-CB998CE6FF55}"/>
              </a:ext>
            </a:extLst>
          </p:cNvPr>
          <p:cNvSpPr>
            <a:spLocks noGrp="1"/>
          </p:cNvSpPr>
          <p:nvPr>
            <p:ph sz="half" idx="2"/>
          </p:nvPr>
        </p:nvSpPr>
        <p:spPr>
          <a:xfrm>
            <a:off x="425805" y="618372"/>
            <a:ext cx="5580712" cy="6037729"/>
          </a:xfrm>
        </p:spPr>
        <p:txBody>
          <a:bodyPr>
            <a:normAutofit/>
          </a:bodyPr>
          <a:lstStyle/>
          <a:p>
            <a:pPr marL="0" indent="0">
              <a:buNone/>
            </a:pPr>
            <a:r>
              <a:rPr lang="en-US" sz="1600" b="1" dirty="0">
                <a:solidFill>
                  <a:schemeClr val="bg1"/>
                </a:solidFill>
              </a:rPr>
              <a:t>Option 1: Change the legislative intent </a:t>
            </a:r>
            <a:r>
              <a:rPr lang="en-US" sz="1600" dirty="0">
                <a:solidFill>
                  <a:schemeClr val="bg1"/>
                </a:solidFill>
              </a:rPr>
              <a:t>to align with current results of the program.</a:t>
            </a:r>
          </a:p>
          <a:p>
            <a:pPr marL="0" indent="0">
              <a:buNone/>
            </a:pPr>
            <a:r>
              <a:rPr lang="en-US" sz="1600" b="1" dirty="0">
                <a:solidFill>
                  <a:schemeClr val="bg1"/>
                </a:solidFill>
              </a:rPr>
              <a:t>Pros of changing the intent:</a:t>
            </a: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r>
              <a:rPr lang="en-US" sz="1600" b="1" dirty="0">
                <a:solidFill>
                  <a:schemeClr val="bg1"/>
                </a:solidFill>
              </a:rPr>
              <a:t>Cons of changing the intent:		</a:t>
            </a:r>
          </a:p>
        </p:txBody>
      </p:sp>
      <p:sp>
        <p:nvSpPr>
          <p:cNvPr id="6" name="Title 5">
            <a:extLst>
              <a:ext uri="{FF2B5EF4-FFF2-40B4-BE49-F238E27FC236}">
                <a16:creationId xmlns:a16="http://schemas.microsoft.com/office/drawing/2014/main" id="{12450F2F-8C5C-9EA9-71EC-C3CBD7665439}"/>
              </a:ext>
            </a:extLst>
          </p:cNvPr>
          <p:cNvSpPr>
            <a:spLocks noGrp="1"/>
          </p:cNvSpPr>
          <p:nvPr>
            <p:ph type="title"/>
          </p:nvPr>
        </p:nvSpPr>
        <p:spPr>
          <a:xfrm>
            <a:off x="336322" y="201898"/>
            <a:ext cx="9480739" cy="416473"/>
          </a:xfrm>
        </p:spPr>
        <p:txBody>
          <a:bodyPr>
            <a:normAutofit/>
          </a:bodyPr>
          <a:lstStyle/>
          <a:p>
            <a:r>
              <a:rPr lang="en-US" sz="1800" b="1" dirty="0">
                <a:solidFill>
                  <a:srgbClr val="0D3455"/>
                </a:solidFill>
              </a:rPr>
              <a:t>Stakeholder input: options &amp; impacts worksheet</a:t>
            </a:r>
          </a:p>
        </p:txBody>
      </p:sp>
      <p:sp>
        <p:nvSpPr>
          <p:cNvPr id="8" name="Content Placeholder 2">
            <a:extLst>
              <a:ext uri="{FF2B5EF4-FFF2-40B4-BE49-F238E27FC236}">
                <a16:creationId xmlns:a16="http://schemas.microsoft.com/office/drawing/2014/main" id="{776D9941-4E15-A69D-375F-58DF1109F7A7}"/>
              </a:ext>
            </a:extLst>
          </p:cNvPr>
          <p:cNvSpPr txBox="1">
            <a:spLocks/>
          </p:cNvSpPr>
          <p:nvPr/>
        </p:nvSpPr>
        <p:spPr>
          <a:xfrm>
            <a:off x="6096000" y="618371"/>
            <a:ext cx="5565422" cy="60377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
              <a:defRPr sz="2400" kern="1200">
                <a:solidFill>
                  <a:schemeClr val="bg2">
                    <a:lumMod val="75000"/>
                  </a:schemeClr>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000" kern="1200">
                <a:solidFill>
                  <a:schemeClr val="bg2">
                    <a:lumMod val="75000"/>
                  </a:schemeClr>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1800" kern="1200">
                <a:solidFill>
                  <a:schemeClr val="bg2">
                    <a:lumMod val="75000"/>
                  </a:schemeClr>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600" kern="1200">
                <a:solidFill>
                  <a:schemeClr val="bg2">
                    <a:lumMod val="75000"/>
                  </a:schemeClr>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600" kern="1200">
                <a:solidFill>
                  <a:schemeClr val="bg2">
                    <a:lumMod val="7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pPr marL="0" indent="0">
              <a:buNone/>
            </a:pPr>
            <a:r>
              <a:rPr lang="en-US" sz="1600" b="1" dirty="0">
                <a:solidFill>
                  <a:schemeClr val="bg1"/>
                </a:solidFill>
              </a:rPr>
              <a:t>Option 2: Change the program</a:t>
            </a:r>
            <a:r>
              <a:rPr lang="en-US" sz="1600" dirty="0">
                <a:solidFill>
                  <a:schemeClr val="bg1"/>
                </a:solidFill>
              </a:rPr>
              <a:t> target lower-income participants who will more likely benefit by increased earnings.</a:t>
            </a:r>
          </a:p>
          <a:p>
            <a:pPr marL="0" indent="0">
              <a:buFont typeface="Wingdings" panose="05000000000000000000" pitchFamily="2" charset="2"/>
              <a:buNone/>
            </a:pPr>
            <a:r>
              <a:rPr lang="en-US" sz="1600" b="1" dirty="0">
                <a:solidFill>
                  <a:schemeClr val="bg1"/>
                </a:solidFill>
              </a:rPr>
              <a:t>Pros of changing the program:</a:t>
            </a:r>
          </a:p>
          <a:p>
            <a:pPr marL="0" indent="0">
              <a:buFont typeface="Wingdings" panose="05000000000000000000" pitchFamily="2" charset="2"/>
              <a:buNone/>
            </a:pPr>
            <a:endParaRPr lang="en-US" sz="1600" b="1" dirty="0">
              <a:solidFill>
                <a:schemeClr val="bg1"/>
              </a:solidFill>
            </a:endParaRPr>
          </a:p>
          <a:p>
            <a:pPr marL="0" indent="0">
              <a:buFont typeface="Wingdings" panose="05000000000000000000" pitchFamily="2" charset="2"/>
              <a:buNone/>
            </a:pPr>
            <a:endParaRPr lang="en-US" sz="1600" b="1" dirty="0">
              <a:solidFill>
                <a:schemeClr val="bg1"/>
              </a:solidFill>
            </a:endParaRPr>
          </a:p>
          <a:p>
            <a:pPr marL="0" indent="0">
              <a:buFont typeface="Wingdings" panose="05000000000000000000" pitchFamily="2" charset="2"/>
              <a:buNone/>
            </a:pPr>
            <a:endParaRPr lang="en-US" sz="1600" b="1" dirty="0">
              <a:solidFill>
                <a:schemeClr val="bg1"/>
              </a:solidFill>
            </a:endParaRPr>
          </a:p>
          <a:p>
            <a:pPr marL="0" indent="0">
              <a:buFont typeface="Wingdings" panose="05000000000000000000" pitchFamily="2" charset="2"/>
              <a:buNone/>
            </a:pPr>
            <a:endParaRPr lang="en-US" sz="1600" b="1" dirty="0">
              <a:solidFill>
                <a:schemeClr val="bg1"/>
              </a:solidFill>
            </a:endParaRPr>
          </a:p>
          <a:p>
            <a:pPr marL="0" indent="0">
              <a:buFont typeface="Wingdings" panose="05000000000000000000" pitchFamily="2" charset="2"/>
              <a:buNone/>
            </a:pPr>
            <a:endParaRPr lang="en-US" sz="1600" b="1" dirty="0">
              <a:solidFill>
                <a:schemeClr val="bg1"/>
              </a:solidFill>
            </a:endParaRPr>
          </a:p>
          <a:p>
            <a:pPr marL="0" indent="0">
              <a:buFont typeface="Wingdings" panose="05000000000000000000" pitchFamily="2" charset="2"/>
              <a:buNone/>
            </a:pPr>
            <a:endParaRPr lang="en-US" sz="1600" b="1" dirty="0">
              <a:solidFill>
                <a:schemeClr val="bg1"/>
              </a:solidFill>
            </a:endParaRPr>
          </a:p>
          <a:p>
            <a:pPr marL="0" indent="0">
              <a:buFont typeface="Wingdings" panose="05000000000000000000" pitchFamily="2" charset="2"/>
              <a:buNone/>
            </a:pPr>
            <a:endParaRPr lang="en-US" sz="1600" b="1" dirty="0">
              <a:solidFill>
                <a:schemeClr val="bg1"/>
              </a:solidFill>
            </a:endParaRPr>
          </a:p>
          <a:p>
            <a:pPr marL="0" indent="0">
              <a:buFont typeface="Wingdings" panose="05000000000000000000" pitchFamily="2" charset="2"/>
              <a:buNone/>
            </a:pPr>
            <a:r>
              <a:rPr lang="en-US" sz="1600" b="1" dirty="0">
                <a:solidFill>
                  <a:schemeClr val="bg1"/>
                </a:solidFill>
              </a:rPr>
              <a:t>Cons of changing the program:		</a:t>
            </a:r>
          </a:p>
        </p:txBody>
      </p:sp>
      <p:pic>
        <p:nvPicPr>
          <p:cNvPr id="2" name="Picture 1" descr="Agency%20Logo%20One%20Color%20Two%20Lines">
            <a:extLst>
              <a:ext uri="{FF2B5EF4-FFF2-40B4-BE49-F238E27FC236}">
                <a16:creationId xmlns:a16="http://schemas.microsoft.com/office/drawing/2014/main" id="{772CC0FE-DCEC-7905-1488-078A0A64FD5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5173" y="247849"/>
            <a:ext cx="2770505" cy="247015"/>
          </a:xfrm>
          <a:prstGeom prst="rect">
            <a:avLst/>
          </a:prstGeom>
          <a:noFill/>
          <a:ln>
            <a:noFill/>
          </a:ln>
        </p:spPr>
      </p:pic>
      <p:sp>
        <p:nvSpPr>
          <p:cNvPr id="4" name="Rectangle 3">
            <a:extLst>
              <a:ext uri="{FF2B5EF4-FFF2-40B4-BE49-F238E27FC236}">
                <a16:creationId xmlns:a16="http://schemas.microsoft.com/office/drawing/2014/main" id="{4670227D-31C7-DC1C-2E65-43C1EC974BE6}"/>
              </a:ext>
            </a:extLst>
          </p:cNvPr>
          <p:cNvSpPr/>
          <p:nvPr/>
        </p:nvSpPr>
        <p:spPr>
          <a:xfrm>
            <a:off x="441096" y="1565171"/>
            <a:ext cx="5565421" cy="22353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F303043-97D9-006B-7E83-144E8B99451F}"/>
              </a:ext>
            </a:extLst>
          </p:cNvPr>
          <p:cNvSpPr/>
          <p:nvPr/>
        </p:nvSpPr>
        <p:spPr>
          <a:xfrm>
            <a:off x="6200774" y="1565171"/>
            <a:ext cx="5565421" cy="22353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74E181-1455-9678-C184-8D594F246588}"/>
              </a:ext>
            </a:extLst>
          </p:cNvPr>
          <p:cNvSpPr/>
          <p:nvPr/>
        </p:nvSpPr>
        <p:spPr>
          <a:xfrm>
            <a:off x="441096" y="4374847"/>
            <a:ext cx="5565421" cy="22353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8C57470-5F66-4800-252E-41EE2E547E04}"/>
              </a:ext>
            </a:extLst>
          </p:cNvPr>
          <p:cNvSpPr/>
          <p:nvPr/>
        </p:nvSpPr>
        <p:spPr>
          <a:xfrm>
            <a:off x="6200774" y="4374847"/>
            <a:ext cx="5565421" cy="22353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751977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449D4CD-777A-F523-0AE7-60F33B6A2FAD}"/>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9CEFFB-7FFF-5FA6-A929-6708B0B82DD8}"/>
              </a:ext>
            </a:extLst>
          </p:cNvPr>
          <p:cNvSpPr>
            <a:spLocks noGrp="1"/>
          </p:cNvSpPr>
          <p:nvPr>
            <p:ph sz="half" idx="2"/>
          </p:nvPr>
        </p:nvSpPr>
        <p:spPr>
          <a:xfrm>
            <a:off x="282533" y="618372"/>
            <a:ext cx="11618114" cy="6037729"/>
          </a:xfrm>
        </p:spPr>
        <p:txBody>
          <a:bodyPr>
            <a:normAutofit/>
          </a:bodyPr>
          <a:lstStyle/>
          <a:p>
            <a:pPr marL="0" indent="0">
              <a:lnSpc>
                <a:spcPct val="150000"/>
              </a:lnSpc>
              <a:buNone/>
            </a:pPr>
            <a:r>
              <a:rPr lang="en-US" sz="1600" b="1" dirty="0">
                <a:solidFill>
                  <a:schemeClr val="bg1"/>
                </a:solidFill>
              </a:rPr>
              <a:t>What do you recommend changing (legislative intent </a:t>
            </a:r>
            <a:r>
              <a:rPr lang="en-US" sz="1600" i="1" dirty="0">
                <a:solidFill>
                  <a:schemeClr val="bg1"/>
                </a:solidFill>
              </a:rPr>
              <a:t>OR</a:t>
            </a:r>
            <a:r>
              <a:rPr lang="en-US" sz="1600" b="1" dirty="0">
                <a:solidFill>
                  <a:schemeClr val="bg1"/>
                </a:solidFill>
              </a:rPr>
              <a:t> the program) and why?</a:t>
            </a:r>
            <a:endParaRPr lang="en-US" sz="1600" b="1" i="1" dirty="0">
              <a:solidFill>
                <a:schemeClr val="bg1"/>
              </a:solidFill>
            </a:endParaRPr>
          </a:p>
          <a:p>
            <a:pPr marL="0" indent="0">
              <a:buNone/>
            </a:pPr>
            <a:endParaRPr lang="en-US" sz="1600" dirty="0">
              <a:solidFill>
                <a:schemeClr val="bg1"/>
              </a:solidFill>
            </a:endParaRPr>
          </a:p>
          <a:p>
            <a:pPr marL="0" indent="0">
              <a:buNone/>
            </a:pPr>
            <a:endParaRPr lang="en-US" sz="1600" dirty="0">
              <a:solidFill>
                <a:schemeClr val="bg1"/>
              </a:solidFill>
            </a:endParaRPr>
          </a:p>
          <a:p>
            <a:pPr marL="0" indent="0">
              <a:buNone/>
            </a:pPr>
            <a:br>
              <a:rPr lang="en-US" sz="1600" b="1" dirty="0">
                <a:solidFill>
                  <a:schemeClr val="bg1"/>
                </a:solidFill>
              </a:rPr>
            </a:br>
            <a:r>
              <a:rPr lang="en-US" sz="1600" b="1" dirty="0">
                <a:solidFill>
                  <a:schemeClr val="bg1"/>
                </a:solidFill>
              </a:rPr>
              <a:t>What specific changes do you recommend we make to the intent or program? </a:t>
            </a: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endParaRPr lang="en-US" sz="1600" b="1" dirty="0">
              <a:solidFill>
                <a:schemeClr val="bg1"/>
              </a:solidFill>
            </a:endParaRPr>
          </a:p>
          <a:p>
            <a:pPr marL="0" indent="0">
              <a:buNone/>
            </a:pPr>
            <a:r>
              <a:rPr lang="en-US" sz="1600" b="1" dirty="0">
                <a:solidFill>
                  <a:schemeClr val="bg1"/>
                </a:solidFill>
              </a:rPr>
              <a:t>How might we measure the success of the program going forward?</a:t>
            </a:r>
          </a:p>
          <a:p>
            <a:pPr marL="0" indent="0">
              <a:buNone/>
            </a:pPr>
            <a:endParaRPr lang="en-US" sz="1600" b="1" dirty="0"/>
          </a:p>
          <a:p>
            <a:pPr marL="0" indent="0">
              <a:buNone/>
            </a:pPr>
            <a:endParaRPr lang="en-US" sz="1600" b="1" dirty="0"/>
          </a:p>
          <a:p>
            <a:pPr marL="0" indent="0">
              <a:buNone/>
            </a:pPr>
            <a:r>
              <a:rPr lang="en-US" sz="1600" b="1" dirty="0"/>
              <a:t>	</a:t>
            </a:r>
          </a:p>
        </p:txBody>
      </p:sp>
      <p:sp>
        <p:nvSpPr>
          <p:cNvPr id="5" name="Title 5">
            <a:extLst>
              <a:ext uri="{FF2B5EF4-FFF2-40B4-BE49-F238E27FC236}">
                <a16:creationId xmlns:a16="http://schemas.microsoft.com/office/drawing/2014/main" id="{DBF1006E-7D64-B35B-ADE0-1A321B281B16}"/>
              </a:ext>
            </a:extLst>
          </p:cNvPr>
          <p:cNvSpPr>
            <a:spLocks noGrp="1"/>
          </p:cNvSpPr>
          <p:nvPr>
            <p:ph type="title"/>
          </p:nvPr>
        </p:nvSpPr>
        <p:spPr>
          <a:xfrm>
            <a:off x="336322" y="201898"/>
            <a:ext cx="9480739" cy="416473"/>
          </a:xfrm>
        </p:spPr>
        <p:txBody>
          <a:bodyPr>
            <a:normAutofit/>
          </a:bodyPr>
          <a:lstStyle/>
          <a:p>
            <a:r>
              <a:rPr lang="en-US" sz="1800" b="1" dirty="0">
                <a:solidFill>
                  <a:srgbClr val="0D3455"/>
                </a:solidFill>
              </a:rPr>
              <a:t>Stakeholder input: Recommendations worksheet</a:t>
            </a:r>
          </a:p>
        </p:txBody>
      </p:sp>
      <p:pic>
        <p:nvPicPr>
          <p:cNvPr id="9" name="Picture 8" descr="Agency%20Logo%20One%20Color%20Two%20Lines">
            <a:extLst>
              <a:ext uri="{FF2B5EF4-FFF2-40B4-BE49-F238E27FC236}">
                <a16:creationId xmlns:a16="http://schemas.microsoft.com/office/drawing/2014/main" id="{CBFFF484-3235-9E2E-ACEA-DAE50DEF65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85173" y="247849"/>
            <a:ext cx="2770505" cy="247015"/>
          </a:xfrm>
          <a:prstGeom prst="rect">
            <a:avLst/>
          </a:prstGeom>
          <a:noFill/>
          <a:ln>
            <a:noFill/>
          </a:ln>
        </p:spPr>
      </p:pic>
      <p:sp>
        <p:nvSpPr>
          <p:cNvPr id="2" name="Rectangle 1">
            <a:extLst>
              <a:ext uri="{FF2B5EF4-FFF2-40B4-BE49-F238E27FC236}">
                <a16:creationId xmlns:a16="http://schemas.microsoft.com/office/drawing/2014/main" id="{864A7486-3DEF-B02B-2DD4-2EFD8E987C96}"/>
              </a:ext>
            </a:extLst>
          </p:cNvPr>
          <p:cNvSpPr/>
          <p:nvPr/>
        </p:nvSpPr>
        <p:spPr>
          <a:xfrm>
            <a:off x="336323" y="1028700"/>
            <a:ext cx="11519356" cy="7239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7EE710C-6D11-7797-E879-588A0CC8FC92}"/>
              </a:ext>
            </a:extLst>
          </p:cNvPr>
          <p:cNvSpPr/>
          <p:nvPr/>
        </p:nvSpPr>
        <p:spPr>
          <a:xfrm>
            <a:off x="336322" y="2346221"/>
            <a:ext cx="11519356" cy="2235304"/>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BB29BDF-B290-06DF-ED2C-EB6E0A24F37F}"/>
              </a:ext>
            </a:extLst>
          </p:cNvPr>
          <p:cNvSpPr/>
          <p:nvPr/>
        </p:nvSpPr>
        <p:spPr>
          <a:xfrm>
            <a:off x="336322" y="5105400"/>
            <a:ext cx="11519356" cy="113422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840441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B43414-02DA-26CA-BE67-568F2BBC38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F48383-C134-37A0-2C8A-B3D7279A2131}"/>
              </a:ext>
            </a:extLst>
          </p:cNvPr>
          <p:cNvSpPr>
            <a:spLocks noGrp="1"/>
          </p:cNvSpPr>
          <p:nvPr>
            <p:ph type="title"/>
          </p:nvPr>
        </p:nvSpPr>
        <p:spPr>
          <a:xfrm>
            <a:off x="680322" y="4711616"/>
            <a:ext cx="9613859" cy="765259"/>
          </a:xfrm>
        </p:spPr>
        <p:txBody>
          <a:bodyPr anchor="b">
            <a:normAutofit/>
          </a:bodyPr>
          <a:lstStyle/>
          <a:p>
            <a:pPr algn="ctr"/>
            <a:r>
              <a:rPr lang="en-US" sz="3300" dirty="0"/>
              <a:t>Thank you!</a:t>
            </a:r>
          </a:p>
        </p:txBody>
      </p:sp>
      <p:pic>
        <p:nvPicPr>
          <p:cNvPr id="5" name="Picture 4" descr="Pumpkins of orange and white varieties, with a label marked grateful, on wood surface">
            <a:extLst>
              <a:ext uri="{FF2B5EF4-FFF2-40B4-BE49-F238E27FC236}">
                <a16:creationId xmlns:a16="http://schemas.microsoft.com/office/drawing/2014/main" id="{CB497154-54A6-C52F-2CD4-BB987B6B7289}"/>
              </a:ext>
            </a:extLst>
          </p:cNvPr>
          <p:cNvPicPr>
            <a:picLocks noChangeAspect="1"/>
          </p:cNvPicPr>
          <p:nvPr/>
        </p:nvPicPr>
        <p:blipFill>
          <a:blip r:embed="rId3">
            <a:extLst>
              <a:ext uri="{28A0092B-C50C-407E-A947-70E740481C1C}">
                <a14:useLocalDpi xmlns:a14="http://schemas.microsoft.com/office/drawing/2010/main" val="0"/>
              </a:ext>
            </a:extLst>
          </a:blip>
          <a:srcRect t="30563" r="1" b="13501"/>
          <a:stretch>
            <a:fillRect/>
          </a:stretch>
        </p:blipFill>
        <p:spPr>
          <a:xfrm>
            <a:off x="680322" y="609597"/>
            <a:ext cx="9613859" cy="3589575"/>
          </a:xfrm>
          <a:prstGeom prst="rect">
            <a:avLst/>
          </a:prstGeom>
          <a:noFill/>
          <a:ln>
            <a:noFill/>
          </a:ln>
          <a:effectLst>
            <a:outerShdw blurRad="76200" dist="63500" dir="5040000" algn="tl" rotWithShape="0">
              <a:srgbClr val="000000">
                <a:alpha val="41000"/>
              </a:srgbClr>
            </a:outerShdw>
          </a:effectLst>
        </p:spPr>
      </p:pic>
      <p:sp>
        <p:nvSpPr>
          <p:cNvPr id="3" name="Content Placeholder 2">
            <a:extLst>
              <a:ext uri="{FF2B5EF4-FFF2-40B4-BE49-F238E27FC236}">
                <a16:creationId xmlns:a16="http://schemas.microsoft.com/office/drawing/2014/main" id="{8C755097-5888-6F9A-EE72-41C0E853CC53}"/>
              </a:ext>
            </a:extLst>
          </p:cNvPr>
          <p:cNvSpPr>
            <a:spLocks noGrp="1"/>
          </p:cNvSpPr>
          <p:nvPr>
            <p:ph type="body" sz="half" idx="2"/>
          </p:nvPr>
        </p:nvSpPr>
        <p:spPr>
          <a:xfrm>
            <a:off x="680319" y="5169583"/>
            <a:ext cx="9613862" cy="622971"/>
          </a:xfrm>
        </p:spPr>
        <p:txBody>
          <a:bodyPr vert="horz" lIns="91440" tIns="45720" rIns="91440" bIns="45720" rtlCol="0">
            <a:normAutofit/>
          </a:bodyPr>
          <a:lstStyle/>
          <a:p>
            <a:pPr marL="0" indent="0">
              <a:buNone/>
            </a:pPr>
            <a:endParaRPr lang="en-US"/>
          </a:p>
          <a:p>
            <a:pPr marL="0" indent="0">
              <a:buNone/>
            </a:pPr>
            <a:endParaRPr lang="en-US" dirty="0"/>
          </a:p>
          <a:p>
            <a:pPr marL="0" indent="0">
              <a:buNone/>
            </a:pPr>
            <a:endParaRPr lang="en-US"/>
          </a:p>
          <a:p>
            <a:endParaRPr lang="en-US"/>
          </a:p>
          <a:p>
            <a:endParaRPr lang="en-US"/>
          </a:p>
        </p:txBody>
      </p:sp>
      <p:sp>
        <p:nvSpPr>
          <p:cNvPr id="4" name="TextBox 3">
            <a:extLst>
              <a:ext uri="{FF2B5EF4-FFF2-40B4-BE49-F238E27FC236}">
                <a16:creationId xmlns:a16="http://schemas.microsoft.com/office/drawing/2014/main" id="{63905D72-2AC2-3024-C8DC-0B373130690E}"/>
              </a:ext>
            </a:extLst>
          </p:cNvPr>
          <p:cNvSpPr txBox="1"/>
          <p:nvPr/>
        </p:nvSpPr>
        <p:spPr>
          <a:xfrm>
            <a:off x="2743200" y="6162675"/>
            <a:ext cx="6361485" cy="369332"/>
          </a:xfrm>
          <a:prstGeom prst="rect">
            <a:avLst/>
          </a:prstGeom>
          <a:noFill/>
        </p:spPr>
        <p:txBody>
          <a:bodyPr wrap="none" rtlCol="0">
            <a:spAutoFit/>
          </a:bodyPr>
          <a:lstStyle/>
          <a:p>
            <a:r>
              <a:rPr lang="en-US" b="1" dirty="0">
                <a:solidFill>
                  <a:schemeClr val="bg1"/>
                </a:solidFill>
              </a:rPr>
              <a:t>Questions? </a:t>
            </a:r>
            <a:r>
              <a:rPr lang="en-US" dirty="0">
                <a:solidFill>
                  <a:schemeClr val="bg1"/>
                </a:solidFill>
              </a:rPr>
              <a:t>Contact Stephanie Sams </a:t>
            </a:r>
            <a:r>
              <a:rPr lang="en-US" dirty="0">
                <a:solidFill>
                  <a:schemeClr val="bg1"/>
                </a:solidFill>
                <a:hlinkClick r:id="rId4"/>
              </a:rPr>
              <a:t>stephanie.sams@esd.wa.gov</a:t>
            </a:r>
            <a:r>
              <a:rPr lang="en-US" dirty="0">
                <a:solidFill>
                  <a:schemeClr val="bg1"/>
                </a:solidFill>
              </a:rPr>
              <a:t> </a:t>
            </a:r>
          </a:p>
        </p:txBody>
      </p:sp>
    </p:spTree>
    <p:extLst>
      <p:ext uri="{BB962C8B-B14F-4D97-AF65-F5344CB8AC3E}">
        <p14:creationId xmlns:p14="http://schemas.microsoft.com/office/powerpoint/2010/main" val="33538531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3D603-5C08-9CC3-04CC-632DDE03B41A}"/>
              </a:ext>
            </a:extLst>
          </p:cNvPr>
          <p:cNvSpPr>
            <a:spLocks noGrp="1"/>
          </p:cNvSpPr>
          <p:nvPr>
            <p:ph type="title"/>
          </p:nvPr>
        </p:nvSpPr>
        <p:spPr>
          <a:xfrm>
            <a:off x="680321" y="753228"/>
            <a:ext cx="9613861" cy="1080938"/>
          </a:xfrm>
        </p:spPr>
        <p:txBody>
          <a:bodyPr anchor="ctr">
            <a:normAutofit/>
          </a:bodyPr>
          <a:lstStyle/>
          <a:p>
            <a:r>
              <a:rPr lang="en-US" dirty="0"/>
              <a:t>Today’s purpose</a:t>
            </a:r>
          </a:p>
        </p:txBody>
      </p:sp>
      <p:pic>
        <p:nvPicPr>
          <p:cNvPr id="7" name="Picture 6" descr="Tree in autumn">
            <a:extLst>
              <a:ext uri="{FF2B5EF4-FFF2-40B4-BE49-F238E27FC236}">
                <a16:creationId xmlns:a16="http://schemas.microsoft.com/office/drawing/2014/main" id="{B1568B7B-E51E-0050-FD05-58C98B23B2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656" y="2184473"/>
            <a:ext cx="3277744" cy="4355806"/>
          </a:xfrm>
          <a:prstGeom prst="rect">
            <a:avLst/>
          </a:prstGeom>
          <a:noFill/>
        </p:spPr>
      </p:pic>
      <p:sp>
        <p:nvSpPr>
          <p:cNvPr id="3" name="Content Placeholder 2">
            <a:extLst>
              <a:ext uri="{FF2B5EF4-FFF2-40B4-BE49-F238E27FC236}">
                <a16:creationId xmlns:a16="http://schemas.microsoft.com/office/drawing/2014/main" id="{B8C37ED6-018A-F6B8-316F-CBB030578C8B}"/>
              </a:ext>
            </a:extLst>
          </p:cNvPr>
          <p:cNvSpPr>
            <a:spLocks noGrp="1"/>
          </p:cNvSpPr>
          <p:nvPr>
            <p:ph sz="half" idx="2"/>
          </p:nvPr>
        </p:nvSpPr>
        <p:spPr>
          <a:xfrm>
            <a:off x="3981222" y="2273373"/>
            <a:ext cx="6432777" cy="4266906"/>
          </a:xfrm>
        </p:spPr>
        <p:txBody>
          <a:bodyPr vert="horz" lIns="91440" tIns="45720" rIns="91440" bIns="45720" rtlCol="0" anchor="t">
            <a:normAutofit/>
          </a:bodyPr>
          <a:lstStyle/>
          <a:p>
            <a:pPr marL="0" indent="0">
              <a:buNone/>
            </a:pPr>
            <a:r>
              <a:rPr lang="en-US" sz="2000" b="1" dirty="0"/>
              <a:t>Purpose</a:t>
            </a:r>
            <a:r>
              <a:rPr lang="en-US" sz="2000" dirty="0"/>
              <a:t>: Gather your input and perspectives on potential modifications to the Training Benefits (TB) program.</a:t>
            </a:r>
          </a:p>
          <a:p>
            <a:pPr marL="0" indent="0">
              <a:buNone/>
            </a:pPr>
            <a:endParaRPr lang="en-US" sz="2000" dirty="0"/>
          </a:p>
          <a:p>
            <a:pPr marL="0" indent="0">
              <a:buNone/>
            </a:pPr>
            <a:r>
              <a:rPr lang="en-US" sz="2000" b="1" dirty="0"/>
              <a:t>Agenda</a:t>
            </a:r>
            <a:r>
              <a:rPr lang="en-US" sz="2000" dirty="0"/>
              <a:t>:</a:t>
            </a:r>
          </a:p>
          <a:p>
            <a:pPr>
              <a:buFont typeface="Arial" panose="020B0604020202020204" pitchFamily="34" charset="0"/>
              <a:buChar char="•"/>
            </a:pPr>
            <a:r>
              <a:rPr lang="en-US" sz="2000" dirty="0"/>
              <a:t>Background </a:t>
            </a:r>
          </a:p>
          <a:p>
            <a:pPr>
              <a:buFont typeface="Arial" panose="020B0604020202020204" pitchFamily="34" charset="0"/>
              <a:buChar char="•"/>
            </a:pPr>
            <a:r>
              <a:rPr lang="en-US" sz="2000" dirty="0"/>
              <a:t>Process improvements</a:t>
            </a:r>
            <a:endParaRPr lang="en-US" sz="2000" dirty="0">
              <a:ea typeface="Calibri"/>
              <a:cs typeface="Calibri"/>
            </a:endParaRPr>
          </a:p>
          <a:p>
            <a:pPr>
              <a:buFont typeface="Arial" panose="020B0604020202020204" pitchFamily="34" charset="0"/>
              <a:buChar char="•"/>
            </a:pPr>
            <a:r>
              <a:rPr lang="en-US" sz="2000" dirty="0"/>
              <a:t>Breakout session</a:t>
            </a:r>
          </a:p>
          <a:p>
            <a:pPr>
              <a:buFont typeface="Arial" panose="020B0604020202020204" pitchFamily="34" charset="0"/>
              <a:buChar char="•"/>
            </a:pPr>
            <a:r>
              <a:rPr lang="en-US" sz="2000" dirty="0"/>
              <a:t>Report outs</a:t>
            </a:r>
          </a:p>
          <a:p>
            <a:pPr>
              <a:buFont typeface="Arial" panose="020B0604020202020204" pitchFamily="34" charset="0"/>
              <a:buChar char="•"/>
            </a:pPr>
            <a:r>
              <a:rPr lang="en-US" sz="2000" dirty="0"/>
              <a:t>Closing and next steps</a:t>
            </a:r>
          </a:p>
          <a:p>
            <a:pPr>
              <a:buFont typeface="Arial" panose="020B0604020202020204" pitchFamily="34" charset="0"/>
              <a:buChar char="•"/>
            </a:pPr>
            <a:endParaRPr lang="en-US" sz="2000" dirty="0"/>
          </a:p>
          <a:p>
            <a:endParaRPr lang="en-US" sz="2000" dirty="0"/>
          </a:p>
        </p:txBody>
      </p:sp>
    </p:spTree>
    <p:extLst>
      <p:ext uri="{BB962C8B-B14F-4D97-AF65-F5344CB8AC3E}">
        <p14:creationId xmlns:p14="http://schemas.microsoft.com/office/powerpoint/2010/main" val="1054799822"/>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0C720-AC1C-BCF6-830B-D415974E83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39F774-9E65-4AD2-7451-8E41CEDBAE4E}"/>
              </a:ext>
            </a:extLst>
          </p:cNvPr>
          <p:cNvSpPr>
            <a:spLocks noGrp="1"/>
          </p:cNvSpPr>
          <p:nvPr>
            <p:ph type="title"/>
          </p:nvPr>
        </p:nvSpPr>
        <p:spPr/>
        <p:txBody>
          <a:bodyPr>
            <a:normAutofit/>
          </a:bodyPr>
          <a:lstStyle/>
          <a:p>
            <a:pPr lvl="0" rtl="0" eaLnBrk="1" latinLnBrk="0" hangingPunct="1"/>
            <a:r>
              <a:rPr lang="en-US" dirty="0"/>
              <a:t>Training Benefits Program Overview</a:t>
            </a:r>
          </a:p>
        </p:txBody>
      </p:sp>
      <p:sp>
        <p:nvSpPr>
          <p:cNvPr id="7" name="Content Placeholder 6">
            <a:extLst>
              <a:ext uri="{FF2B5EF4-FFF2-40B4-BE49-F238E27FC236}">
                <a16:creationId xmlns:a16="http://schemas.microsoft.com/office/drawing/2014/main" id="{7EF19C92-A43E-1FD6-EA3D-8B7EFC684928}"/>
              </a:ext>
            </a:extLst>
          </p:cNvPr>
          <p:cNvSpPr>
            <a:spLocks noGrp="1"/>
          </p:cNvSpPr>
          <p:nvPr>
            <p:ph idx="1"/>
          </p:nvPr>
        </p:nvSpPr>
        <p:spPr>
          <a:xfrm>
            <a:off x="5676900" y="2300633"/>
            <a:ext cx="6070600" cy="4557367"/>
          </a:xfrm>
        </p:spPr>
        <p:txBody>
          <a:bodyPr vert="horz" lIns="91440" tIns="45720" rIns="91440" bIns="45720" rtlCol="0" anchor="t">
            <a:normAutofit lnSpcReduction="10000"/>
          </a:bodyPr>
          <a:lstStyle/>
          <a:p>
            <a:r>
              <a:rPr lang="en-US" dirty="0"/>
              <a:t>Training Benefits offer up to 26 additional weeks of unemployment </a:t>
            </a:r>
            <a:r>
              <a:rPr lang="en-US"/>
              <a:t>benefits (52 weeks total) </a:t>
            </a:r>
            <a:r>
              <a:rPr lang="en-US" dirty="0"/>
              <a:t>for individuals enrolled in approved training programs. </a:t>
            </a:r>
            <a:endParaRPr lang="en-US">
              <a:ea typeface="Calibri"/>
              <a:cs typeface="Calibri"/>
            </a:endParaRPr>
          </a:p>
          <a:p>
            <a:r>
              <a:rPr lang="en-US" dirty="0"/>
              <a:t>Applicants must be</a:t>
            </a:r>
            <a:r>
              <a:rPr lang="en-US"/>
              <a:t> a dislocated worker, low wage earner</a:t>
            </a:r>
            <a:r>
              <a:rPr lang="en-US" dirty="0"/>
              <a:t>, </a:t>
            </a:r>
            <a:r>
              <a:rPr lang="en-US"/>
              <a:t>person with a disability or National Guard/military. </a:t>
            </a:r>
            <a:endParaRPr lang="en-US">
              <a:ea typeface="Calibri"/>
              <a:cs typeface="Calibri"/>
            </a:endParaRPr>
          </a:p>
          <a:p>
            <a:r>
              <a:rPr lang="en-US">
                <a:ea typeface="Calibri"/>
                <a:cs typeface="Calibri"/>
              </a:rPr>
              <a:t>Acceptable training programs take place at school or training facility, have start/end date, are on the Eligible Training Provider List, are geared toward high-demand occupations, increase earning potential, and are vocational. </a:t>
            </a:r>
          </a:p>
          <a:p>
            <a:pPr marL="0" indent="0">
              <a:buNone/>
            </a:pPr>
            <a:endParaRPr lang="en-US" sz="2000" dirty="0">
              <a:cs typeface="Calibri"/>
            </a:endParaRPr>
          </a:p>
          <a:p>
            <a:pPr marL="0" indent="0">
              <a:buNone/>
            </a:pPr>
            <a:endParaRPr lang="en-US" sz="2000" dirty="0">
              <a:cs typeface="Calibri"/>
            </a:endParaRPr>
          </a:p>
          <a:p>
            <a:pPr marL="0" indent="0">
              <a:buNone/>
            </a:pPr>
            <a:endParaRPr lang="en-US" sz="2000" dirty="0">
              <a:cs typeface="Calibri"/>
            </a:endParaRPr>
          </a:p>
          <a:p>
            <a:pPr marL="0" indent="0">
              <a:buNone/>
            </a:pPr>
            <a:endParaRPr lang="en-US" sz="2000" dirty="0">
              <a:cs typeface="Calibri"/>
            </a:endParaRPr>
          </a:p>
          <a:p>
            <a:pPr marL="0" indent="0">
              <a:buNone/>
            </a:pPr>
            <a:endParaRPr lang="en-US" sz="2000">
              <a:ea typeface="Calibri"/>
              <a:cs typeface="Calibri"/>
            </a:endParaRPr>
          </a:p>
        </p:txBody>
      </p:sp>
      <p:sp>
        <p:nvSpPr>
          <p:cNvPr id="4" name="Slide Number Placeholder 3">
            <a:extLst>
              <a:ext uri="{FF2B5EF4-FFF2-40B4-BE49-F238E27FC236}">
                <a16:creationId xmlns:a16="http://schemas.microsoft.com/office/drawing/2014/main" id="{B2C746AB-4787-66FB-9185-00528BC245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800" b="0" i="0" u="none" strike="noStrike" kern="1200" cap="none" spc="0" normalizeH="0" baseline="0" noProof="0" smtClean="0">
                <a:ln>
                  <a:noFill/>
                </a:ln>
                <a:solidFill>
                  <a:srgbClr val="666666"/>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800" b="0" i="0" u="none" strike="noStrike" kern="1200" cap="none" spc="0" normalizeH="0" baseline="0" noProof="0">
              <a:ln>
                <a:noFill/>
              </a:ln>
              <a:solidFill>
                <a:srgbClr val="666666"/>
              </a:solidFill>
              <a:effectLst/>
              <a:uLnTx/>
              <a:uFillTx/>
              <a:latin typeface="Calibri"/>
              <a:ea typeface="+mn-ea"/>
              <a:cs typeface="+mn-cs"/>
            </a:endParaRPr>
          </a:p>
        </p:txBody>
      </p:sp>
      <p:pic>
        <p:nvPicPr>
          <p:cNvPr id="3" name="Picture 2" descr="Portrait of young woman in blue turtleneck and jeans with books and laptop walking down a university corridor">
            <a:extLst>
              <a:ext uri="{FF2B5EF4-FFF2-40B4-BE49-F238E27FC236}">
                <a16:creationId xmlns:a16="http://schemas.microsoft.com/office/drawing/2014/main" id="{C028AC41-0336-4E9E-9381-30D9224F4EFF}"/>
              </a:ext>
            </a:extLst>
          </p:cNvPr>
          <p:cNvPicPr>
            <a:picLocks noChangeAspect="1"/>
          </p:cNvPicPr>
          <p:nvPr/>
        </p:nvPicPr>
        <p:blipFill>
          <a:blip r:embed="rId3">
            <a:extLst>
              <a:ext uri="{28A0092B-C50C-407E-A947-70E740481C1C}">
                <a14:useLocalDpi xmlns:a14="http://schemas.microsoft.com/office/drawing/2010/main" val="0"/>
              </a:ext>
            </a:extLst>
          </a:blip>
          <a:srcRect l="-1" t="24433" r="2" b="24433"/>
          <a:stretch>
            <a:fillRect/>
          </a:stretch>
        </p:blipFill>
        <p:spPr>
          <a:xfrm>
            <a:off x="680320" y="2336873"/>
            <a:ext cx="4698358" cy="3599316"/>
          </a:xfrm>
          <a:prstGeom prst="rect">
            <a:avLst/>
          </a:prstGeom>
          <a:noFill/>
        </p:spPr>
      </p:pic>
    </p:spTree>
    <p:extLst>
      <p:ext uri="{BB962C8B-B14F-4D97-AF65-F5344CB8AC3E}">
        <p14:creationId xmlns:p14="http://schemas.microsoft.com/office/powerpoint/2010/main" val="56304578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FC58D7-EE8F-FE29-FFBD-AFB4A73594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6C2946-8546-1E80-B733-A7A8E343EDC1}"/>
              </a:ext>
            </a:extLst>
          </p:cNvPr>
          <p:cNvSpPr>
            <a:spLocks noGrp="1"/>
          </p:cNvSpPr>
          <p:nvPr>
            <p:ph type="title"/>
          </p:nvPr>
        </p:nvSpPr>
        <p:spPr>
          <a:xfrm>
            <a:off x="680323" y="753228"/>
            <a:ext cx="9613857" cy="1080938"/>
          </a:xfrm>
        </p:spPr>
        <p:txBody>
          <a:bodyPr anchor="ctr">
            <a:normAutofit/>
          </a:bodyPr>
          <a:lstStyle/>
          <a:p>
            <a:r>
              <a:rPr lang="en-US" dirty="0"/>
              <a:t>Legislative Intent</a:t>
            </a:r>
          </a:p>
        </p:txBody>
      </p:sp>
      <p:sp>
        <p:nvSpPr>
          <p:cNvPr id="3" name="Content Placeholder 2">
            <a:extLst>
              <a:ext uri="{FF2B5EF4-FFF2-40B4-BE49-F238E27FC236}">
                <a16:creationId xmlns:a16="http://schemas.microsoft.com/office/drawing/2014/main" id="{80D337CB-6AD1-9E53-E059-64CC952488B4}"/>
              </a:ext>
            </a:extLst>
          </p:cNvPr>
          <p:cNvSpPr>
            <a:spLocks noGrp="1"/>
          </p:cNvSpPr>
          <p:nvPr>
            <p:ph type="body" sz="half" idx="2"/>
          </p:nvPr>
        </p:nvSpPr>
        <p:spPr>
          <a:xfrm>
            <a:off x="680322" y="2336873"/>
            <a:ext cx="6479235" cy="3599315"/>
          </a:xfrm>
        </p:spPr>
        <p:txBody>
          <a:bodyPr vert="horz" lIns="91440" tIns="45720" rIns="91440" bIns="45720" rtlCol="0" anchor="ctr">
            <a:normAutofit/>
          </a:bodyPr>
          <a:lstStyle/>
          <a:p>
            <a:pPr marL="0" indent="0">
              <a:buNone/>
            </a:pPr>
            <a:endParaRPr lang="en-US" sz="2400" b="1" dirty="0"/>
          </a:p>
          <a:p>
            <a:pPr marL="457200" indent="-457200">
              <a:buFont typeface="+mj-lt"/>
              <a:buAutoNum type="arabicPeriod"/>
            </a:pPr>
            <a:r>
              <a:rPr lang="en-US" sz="2400" dirty="0"/>
              <a:t>Retraining should be available for those unemployed individuals whose skills are no longer in demand;</a:t>
            </a:r>
          </a:p>
          <a:p>
            <a:pPr marL="457200" indent="-457200">
              <a:buFont typeface="+mj-lt"/>
              <a:buAutoNum type="arabicPeriod"/>
            </a:pPr>
            <a:r>
              <a:rPr lang="en-US" sz="2400" dirty="0"/>
              <a:t>Training must enhance the individual’s marketable skills and earning power; and</a:t>
            </a:r>
          </a:p>
          <a:p>
            <a:pPr marL="457200" indent="-457200">
              <a:buFont typeface="+mj-lt"/>
              <a:buAutoNum type="arabicPeriod"/>
            </a:pPr>
            <a:r>
              <a:rPr lang="en-US" sz="2400" dirty="0"/>
              <a:t>Retraining must be targeted to high-demand occupations.</a:t>
            </a:r>
          </a:p>
          <a:p>
            <a:endParaRPr lang="en-US" sz="2400" dirty="0"/>
          </a:p>
          <a:p>
            <a:endParaRPr lang="en-US" sz="2400" dirty="0"/>
          </a:p>
          <a:p>
            <a:endParaRPr lang="en-US" sz="2400" dirty="0"/>
          </a:p>
        </p:txBody>
      </p:sp>
      <p:pic>
        <p:nvPicPr>
          <p:cNvPr id="1026" name="Picture 2" descr="A wide shot of the Legislative Building and Yoshino cherry trees in the fall. The trees have bright reddish orange leaves. ">
            <a:extLst>
              <a:ext uri="{FF2B5EF4-FFF2-40B4-BE49-F238E27FC236}">
                <a16:creationId xmlns:a16="http://schemas.microsoft.com/office/drawing/2014/main" id="{01ADB851-7F95-49F4-9732-621B8F32B52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29324" t="300" r="34538" b="-300"/>
          <a:stretch>
            <a:fillRect/>
          </a:stretch>
        </p:blipFill>
        <p:spPr bwMode="auto">
          <a:xfrm>
            <a:off x="7038423" y="2336874"/>
            <a:ext cx="4690842" cy="41020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9274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C8330-8CC7-E7CA-EFE1-A7E4F6F23F66}"/>
              </a:ext>
            </a:extLst>
          </p:cNvPr>
          <p:cNvSpPr>
            <a:spLocks noGrp="1"/>
          </p:cNvSpPr>
          <p:nvPr>
            <p:ph type="title"/>
          </p:nvPr>
        </p:nvSpPr>
        <p:spPr>
          <a:xfrm>
            <a:off x="680321" y="753228"/>
            <a:ext cx="9613861" cy="1080938"/>
          </a:xfrm>
        </p:spPr>
        <p:txBody>
          <a:bodyPr anchor="ctr">
            <a:normAutofit/>
          </a:bodyPr>
          <a:lstStyle/>
          <a:p>
            <a:r>
              <a:rPr lang="en-US" dirty="0"/>
              <a:t>JLARC audit </a:t>
            </a:r>
          </a:p>
        </p:txBody>
      </p:sp>
      <p:graphicFrame>
        <p:nvGraphicFramePr>
          <p:cNvPr id="6" name="Content Placeholder 2">
            <a:extLst>
              <a:ext uri="{FF2B5EF4-FFF2-40B4-BE49-F238E27FC236}">
                <a16:creationId xmlns:a16="http://schemas.microsoft.com/office/drawing/2014/main" id="{DBF5EAA9-9C80-0F42-2F70-21DC0F0601A0}"/>
              </a:ext>
            </a:extLst>
          </p:cNvPr>
          <p:cNvGraphicFramePr>
            <a:graphicFrameLocks noGrp="1"/>
          </p:cNvGraphicFramePr>
          <p:nvPr>
            <p:ph idx="1"/>
            <p:extLst>
              <p:ext uri="{D42A27DB-BD31-4B8C-83A1-F6EECF244321}">
                <p14:modId xmlns:p14="http://schemas.microsoft.com/office/powerpoint/2010/main" val="1404694291"/>
              </p:ext>
            </p:extLst>
          </p:nvPr>
        </p:nvGraphicFramePr>
        <p:xfrm>
          <a:off x="680321" y="2336873"/>
          <a:ext cx="9613861" cy="35993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38480611"/>
      </p:ext>
    </p:extLst>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B0C97-49E0-4DEF-B861-FA8ADFACF11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8D3478-F2D9-EFB9-9D5D-8C72BBCD852F}"/>
              </a:ext>
            </a:extLst>
          </p:cNvPr>
          <p:cNvSpPr>
            <a:spLocks noGrp="1"/>
          </p:cNvSpPr>
          <p:nvPr>
            <p:ph type="title"/>
          </p:nvPr>
        </p:nvSpPr>
        <p:spPr/>
        <p:txBody>
          <a:bodyPr>
            <a:normAutofit fontScale="90000"/>
          </a:bodyPr>
          <a:lstStyle/>
          <a:p>
            <a:br>
              <a:rPr lang="en-US" sz="3600" dirty="0">
                <a:ea typeface="+mn-lt"/>
                <a:cs typeface="+mn-lt"/>
              </a:rPr>
            </a:br>
            <a:r>
              <a:rPr lang="en-US" sz="3600" dirty="0">
                <a:ea typeface="+mn-lt"/>
                <a:cs typeface="+mn-lt"/>
              </a:rPr>
              <a:t>ESD Response</a:t>
            </a:r>
            <a:br>
              <a:rPr lang="en-US" sz="3600" dirty="0">
                <a:ea typeface="+mn-lt"/>
                <a:cs typeface="+mn-lt"/>
              </a:rPr>
            </a:br>
            <a:endParaRPr lang="en-US" dirty="0"/>
          </a:p>
        </p:txBody>
      </p:sp>
      <p:sp>
        <p:nvSpPr>
          <p:cNvPr id="3" name="Content Placeholder 2">
            <a:extLst>
              <a:ext uri="{FF2B5EF4-FFF2-40B4-BE49-F238E27FC236}">
                <a16:creationId xmlns:a16="http://schemas.microsoft.com/office/drawing/2014/main" id="{E79D5466-1607-63B4-2381-9BE8AF2182D0}"/>
              </a:ext>
            </a:extLst>
          </p:cNvPr>
          <p:cNvSpPr>
            <a:spLocks noGrp="1"/>
          </p:cNvSpPr>
          <p:nvPr>
            <p:ph idx="1"/>
          </p:nvPr>
        </p:nvSpPr>
        <p:spPr/>
        <p:txBody>
          <a:bodyPr vert="horz" lIns="91440" tIns="45720" rIns="91440" bIns="45720" rtlCol="0" anchor="t">
            <a:normAutofit fontScale="92500" lnSpcReduction="20000"/>
          </a:bodyPr>
          <a:lstStyle/>
          <a:p>
            <a:pPr marL="0" indent="0">
              <a:buNone/>
            </a:pPr>
            <a:r>
              <a:rPr lang="en-US" dirty="0">
                <a:cs typeface="Calibri"/>
              </a:rPr>
              <a:t>The </a:t>
            </a:r>
            <a:r>
              <a:rPr lang="en-US" dirty="0"/>
              <a:t>Legislature should consider modifying the program (not eliminating).</a:t>
            </a:r>
          </a:p>
          <a:p>
            <a:pPr marL="0" indent="0">
              <a:buNone/>
            </a:pPr>
            <a:endParaRPr lang="en-US" dirty="0">
              <a:cs typeface="Calibri"/>
            </a:endParaRPr>
          </a:p>
          <a:p>
            <a:pPr marL="0" indent="0">
              <a:buNone/>
            </a:pPr>
            <a:r>
              <a:rPr lang="en-US" b="1" u="sng" dirty="0">
                <a:cs typeface="Calibri"/>
              </a:rPr>
              <a:t>Key Points</a:t>
            </a:r>
            <a:endParaRPr lang="en-US" dirty="0"/>
          </a:p>
          <a:p>
            <a:pPr marL="457200" indent="-457200">
              <a:buFont typeface="+mj-lt"/>
              <a:buAutoNum type="arabicPeriod"/>
            </a:pPr>
            <a:r>
              <a:rPr lang="en-US" dirty="0"/>
              <a:t>The program has proven to be successful for younger and low-income participants and there are also overall positive effects for people of color.</a:t>
            </a:r>
          </a:p>
          <a:p>
            <a:pPr marL="457200" indent="-457200">
              <a:buFont typeface="+mj-lt"/>
              <a:buAutoNum type="arabicPeriod"/>
            </a:pPr>
            <a:r>
              <a:rPr lang="en-US" u="sng" dirty="0"/>
              <a:t>ESD proposes to collaborate with the workforce development stakeholder community to identify potential program modifications (administrative, WAC or RCW)</a:t>
            </a:r>
            <a:r>
              <a:rPr lang="en-US" dirty="0"/>
              <a:t>. </a:t>
            </a:r>
          </a:p>
          <a:p>
            <a:pPr marL="457200" indent="-457200">
              <a:buFont typeface="+mj-lt"/>
              <a:buAutoNum type="arabicPeriod"/>
            </a:pPr>
            <a:r>
              <a:rPr lang="en-US" dirty="0"/>
              <a:t>ESD will solicit input from the Legislature on opportunities to improve outcomes and further examine the recommendations offered in the audit report.</a:t>
            </a:r>
            <a:endParaRPr lang="en-US" dirty="0">
              <a:cs typeface="Calibri"/>
            </a:endParaRPr>
          </a:p>
          <a:p>
            <a:pPr marL="0" indent="0">
              <a:buNone/>
            </a:pPr>
            <a:endParaRPr lang="en-US" dirty="0">
              <a:cs typeface="Calibri"/>
            </a:endParaRPr>
          </a:p>
          <a:p>
            <a:endParaRPr lang="en-US" dirty="0">
              <a:cs typeface="Calibri"/>
            </a:endParaRPr>
          </a:p>
          <a:p>
            <a:endParaRPr lang="en-US" dirty="0">
              <a:cs typeface="Calibri"/>
            </a:endParaRPr>
          </a:p>
        </p:txBody>
      </p:sp>
    </p:spTree>
    <p:extLst>
      <p:ext uri="{BB962C8B-B14F-4D97-AF65-F5344CB8AC3E}">
        <p14:creationId xmlns:p14="http://schemas.microsoft.com/office/powerpoint/2010/main" val="20640069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287B-D5E5-F29F-2CE5-5BD872EA3170}"/>
              </a:ext>
            </a:extLst>
          </p:cNvPr>
          <p:cNvSpPr>
            <a:spLocks noGrp="1"/>
          </p:cNvSpPr>
          <p:nvPr>
            <p:ph type="title"/>
          </p:nvPr>
        </p:nvSpPr>
        <p:spPr/>
        <p:txBody>
          <a:bodyPr/>
          <a:lstStyle/>
          <a:p>
            <a:r>
              <a:rPr lang="en-US" dirty="0"/>
              <a:t>Process Improvements</a:t>
            </a:r>
          </a:p>
        </p:txBody>
      </p:sp>
      <p:sp>
        <p:nvSpPr>
          <p:cNvPr id="3" name="Content Placeholder 2">
            <a:extLst>
              <a:ext uri="{FF2B5EF4-FFF2-40B4-BE49-F238E27FC236}">
                <a16:creationId xmlns:a16="http://schemas.microsoft.com/office/drawing/2014/main" id="{72086A60-1B1F-7E05-8DE1-37A60236F581}"/>
              </a:ext>
            </a:extLst>
          </p:cNvPr>
          <p:cNvSpPr>
            <a:spLocks noGrp="1"/>
          </p:cNvSpPr>
          <p:nvPr>
            <p:ph idx="1"/>
          </p:nvPr>
        </p:nvSpPr>
        <p:spPr>
          <a:xfrm>
            <a:off x="680321" y="2336873"/>
            <a:ext cx="10860515" cy="3925382"/>
          </a:xfrm>
        </p:spPr>
        <p:txBody>
          <a:bodyPr>
            <a:normAutofit fontScale="92500" lnSpcReduction="20000"/>
          </a:bodyPr>
          <a:lstStyle/>
          <a:p>
            <a:r>
              <a:rPr lang="en-US" b="1" dirty="0"/>
              <a:t>Better Timing for Progress Report (Jun 2025):</a:t>
            </a:r>
            <a:r>
              <a:rPr lang="en-US" dirty="0"/>
              <a:t> </a:t>
            </a:r>
            <a:br>
              <a:rPr lang="en-US" dirty="0"/>
            </a:br>
            <a:r>
              <a:rPr lang="en-US" dirty="0"/>
              <a:t>Progress report requests are now sent at appropriate intervals (instead of less than six weeks after training start dates), giving schools enough time to assess student performance and reducing stress for both claimants and providers. </a:t>
            </a:r>
          </a:p>
          <a:p>
            <a:r>
              <a:rPr lang="en-US" b="1" dirty="0"/>
              <a:t>Improved Decision Letters (May 2025):</a:t>
            </a:r>
            <a:r>
              <a:rPr lang="en-US" dirty="0"/>
              <a:t> </a:t>
            </a:r>
            <a:br>
              <a:rPr lang="en-US" dirty="0"/>
            </a:br>
            <a:r>
              <a:rPr lang="en-US" dirty="0"/>
              <a:t>Decision letters now include additional necessary details, such as effective dates and benefit outcomes, ensuring claimants are properly informed and able to take next steps. </a:t>
            </a:r>
          </a:p>
          <a:p>
            <a:r>
              <a:rPr lang="en-US" b="1" dirty="0"/>
              <a:t>Checklist for Worker Retraining Advisors (Nov 2024):</a:t>
            </a:r>
            <a:r>
              <a:rPr lang="en-US" dirty="0"/>
              <a:t> </a:t>
            </a:r>
            <a:br>
              <a:rPr lang="en-US" dirty="0"/>
            </a:br>
            <a:r>
              <a:rPr lang="en-US" dirty="0"/>
              <a:t>A standardized checklist was shared with advisors at Washington’s community and technical colleges to support accurate TB applications and strengthen inter-program coordination. </a:t>
            </a:r>
          </a:p>
          <a:p>
            <a:r>
              <a:rPr lang="en-US" b="1" dirty="0"/>
              <a:t>Website Redesign and Updating Claimant Handbook (Nov 2024 &amp; Fall 2025)</a:t>
            </a:r>
            <a:endParaRPr lang="en-US" dirty="0"/>
          </a:p>
          <a:p>
            <a:pPr marL="0" indent="0">
              <a:buNone/>
            </a:pPr>
            <a:endParaRPr lang="en-US" dirty="0"/>
          </a:p>
          <a:p>
            <a:pPr marL="0" indent="0">
              <a:buNone/>
            </a:pPr>
            <a:r>
              <a:rPr lang="en-US" sz="2300" b="1" dirty="0"/>
              <a:t>Anything you wish you saw on the improvement list? </a:t>
            </a:r>
            <a:endParaRPr lang="en-US" sz="2300" dirty="0"/>
          </a:p>
        </p:txBody>
      </p:sp>
    </p:spTree>
    <p:extLst>
      <p:ext uri="{BB962C8B-B14F-4D97-AF65-F5344CB8AC3E}">
        <p14:creationId xmlns:p14="http://schemas.microsoft.com/office/powerpoint/2010/main" val="155255450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52882-6525-BDF0-DBCC-954128A98389}"/>
              </a:ext>
            </a:extLst>
          </p:cNvPr>
          <p:cNvSpPr>
            <a:spLocks noGrp="1"/>
          </p:cNvSpPr>
          <p:nvPr>
            <p:ph type="title"/>
          </p:nvPr>
        </p:nvSpPr>
        <p:spPr>
          <a:xfrm>
            <a:off x="680321" y="753227"/>
            <a:ext cx="9613859" cy="1080940"/>
          </a:xfrm>
        </p:spPr>
        <p:txBody>
          <a:bodyPr anchor="ctr">
            <a:normAutofit/>
          </a:bodyPr>
          <a:lstStyle/>
          <a:p>
            <a:r>
              <a:rPr lang="en-US" dirty="0"/>
              <a:t>Options for alignment</a:t>
            </a:r>
          </a:p>
        </p:txBody>
      </p:sp>
      <p:pic>
        <p:nvPicPr>
          <p:cNvPr id="5" name="Picture 4" descr="Coworkers with sticky notes">
            <a:extLst>
              <a:ext uri="{FF2B5EF4-FFF2-40B4-BE49-F238E27FC236}">
                <a16:creationId xmlns:a16="http://schemas.microsoft.com/office/drawing/2014/main" id="{1C64E220-6123-4627-64F4-AE8679AA32F4}"/>
              </a:ext>
            </a:extLst>
          </p:cNvPr>
          <p:cNvPicPr>
            <a:picLocks noChangeAspect="1"/>
          </p:cNvPicPr>
          <p:nvPr/>
        </p:nvPicPr>
        <p:blipFill>
          <a:blip r:embed="rId3">
            <a:extLst>
              <a:ext uri="{28A0092B-C50C-407E-A947-70E740481C1C}">
                <a14:useLocalDpi xmlns:a14="http://schemas.microsoft.com/office/drawing/2010/main" val="0"/>
              </a:ext>
            </a:extLst>
          </a:blip>
          <a:srcRect l="3984" r="8887" b="3"/>
          <a:stretch>
            <a:fillRect/>
          </a:stretch>
        </p:blipFill>
        <p:spPr>
          <a:xfrm>
            <a:off x="680320" y="2336873"/>
            <a:ext cx="4698358" cy="3599316"/>
          </a:xfrm>
          <a:prstGeom prst="rect">
            <a:avLst/>
          </a:prstGeom>
          <a:noFill/>
        </p:spPr>
      </p:pic>
      <p:sp>
        <p:nvSpPr>
          <p:cNvPr id="3" name="Content Placeholder 2">
            <a:extLst>
              <a:ext uri="{FF2B5EF4-FFF2-40B4-BE49-F238E27FC236}">
                <a16:creationId xmlns:a16="http://schemas.microsoft.com/office/drawing/2014/main" id="{B60A3F15-CDC2-16E9-7805-B2E4B338FCE4}"/>
              </a:ext>
            </a:extLst>
          </p:cNvPr>
          <p:cNvSpPr>
            <a:spLocks noGrp="1"/>
          </p:cNvSpPr>
          <p:nvPr>
            <p:ph sz="half" idx="2"/>
          </p:nvPr>
        </p:nvSpPr>
        <p:spPr>
          <a:xfrm>
            <a:off x="5594123" y="2336873"/>
            <a:ext cx="6169252" cy="3599316"/>
          </a:xfrm>
        </p:spPr>
        <p:txBody>
          <a:bodyPr>
            <a:normAutofit/>
          </a:bodyPr>
          <a:lstStyle/>
          <a:p>
            <a:pPr marL="0" indent="0">
              <a:buNone/>
            </a:pPr>
            <a:r>
              <a:rPr lang="en-US" sz="2200" b="1" dirty="0"/>
              <a:t>Option 1: Change the legislative intent </a:t>
            </a:r>
            <a:r>
              <a:rPr lang="en-US" sz="2200" dirty="0"/>
              <a:t>to align to current results (focus on wage replacement rather than increased earnings).</a:t>
            </a:r>
          </a:p>
          <a:p>
            <a:pPr marL="0" indent="0">
              <a:buNone/>
            </a:pPr>
            <a:endParaRPr lang="en-US" sz="2200" b="1" dirty="0"/>
          </a:p>
          <a:p>
            <a:pPr marL="0" indent="0">
              <a:buNone/>
            </a:pPr>
            <a:r>
              <a:rPr lang="en-US" sz="2200" b="1" dirty="0"/>
              <a:t>Option 2: Change the program </a:t>
            </a:r>
            <a:r>
              <a:rPr lang="en-US" sz="2200" dirty="0"/>
              <a:t>to align to legislative intent (target lower-income participants and extend benefits to better support this group).</a:t>
            </a:r>
          </a:p>
          <a:p>
            <a:endParaRPr lang="en-US" sz="2200" dirty="0"/>
          </a:p>
        </p:txBody>
      </p:sp>
    </p:spTree>
    <p:extLst>
      <p:ext uri="{BB962C8B-B14F-4D97-AF65-F5344CB8AC3E}">
        <p14:creationId xmlns:p14="http://schemas.microsoft.com/office/powerpoint/2010/main" val="5762148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Smiling woman in yellow">
            <a:extLst>
              <a:ext uri="{FF2B5EF4-FFF2-40B4-BE49-F238E27FC236}">
                <a16:creationId xmlns:a16="http://schemas.microsoft.com/office/drawing/2014/main" id="{1C1F3177-AA41-BEFC-B7D6-E3E3EABA43AD}"/>
              </a:ext>
            </a:extLst>
          </p:cNvPr>
          <p:cNvPicPr>
            <a:picLocks noChangeAspect="1"/>
          </p:cNvPicPr>
          <p:nvPr/>
        </p:nvPicPr>
        <p:blipFill>
          <a:blip r:embed="rId3">
            <a:extLst>
              <a:ext uri="{28A0092B-C50C-407E-A947-70E740481C1C}">
                <a14:useLocalDpi xmlns:a14="http://schemas.microsoft.com/office/drawing/2010/main" val="0"/>
              </a:ext>
            </a:extLst>
          </a:blip>
          <a:srcRect l="28409" t="8007" r="31869"/>
          <a:stretch>
            <a:fillRect/>
          </a:stretch>
        </p:blipFill>
        <p:spPr>
          <a:xfrm>
            <a:off x="0" y="0"/>
            <a:ext cx="4439744" cy="6858000"/>
          </a:xfrm>
          <a:prstGeom prst="rect">
            <a:avLst/>
          </a:prstGeom>
        </p:spPr>
      </p:pic>
      <p:sp>
        <p:nvSpPr>
          <p:cNvPr id="8" name="Rectangle: Rounded Corners 7">
            <a:extLst>
              <a:ext uri="{FF2B5EF4-FFF2-40B4-BE49-F238E27FC236}">
                <a16:creationId xmlns:a16="http://schemas.microsoft.com/office/drawing/2014/main" id="{B5B5E820-F080-4F07-A434-F297FF75F02F}"/>
              </a:ext>
            </a:extLst>
          </p:cNvPr>
          <p:cNvSpPr/>
          <p:nvPr/>
        </p:nvSpPr>
        <p:spPr>
          <a:xfrm>
            <a:off x="191375" y="5535262"/>
            <a:ext cx="4056993" cy="1208691"/>
          </a:xfrm>
          <a:prstGeom prst="roundRect">
            <a:avLst/>
          </a:prstGeom>
          <a:solidFill>
            <a:schemeClr val="accent1">
              <a:lumMod val="75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4FA25BA-FBB8-4A85-940B-17CCE205A751}"/>
              </a:ext>
            </a:extLst>
          </p:cNvPr>
          <p:cNvSpPr txBox="1"/>
          <p:nvPr/>
        </p:nvSpPr>
        <p:spPr>
          <a:xfrm>
            <a:off x="270495" y="5639842"/>
            <a:ext cx="3898751"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rPr>
              <a:t>“I broke the cycle of manual labor that was hard on my body and barely made ends meet.</a:t>
            </a:r>
            <a:r>
              <a:rPr lang="en-US" b="1" i="1" dirty="0">
                <a:solidFill>
                  <a:prstClr val="white"/>
                </a:solidFill>
                <a:latin typeface="Calibri" panose="020F0502020204030204"/>
              </a:rPr>
              <a:t>”</a:t>
            </a:r>
            <a:endParaRPr kumimoji="0" lang="en-US" sz="1800" b="1"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56E2E819-6B0B-446A-ACA8-883EFB1C33EC}"/>
              </a:ext>
            </a:extLst>
          </p:cNvPr>
          <p:cNvSpPr txBox="1"/>
          <p:nvPr/>
        </p:nvSpPr>
        <p:spPr>
          <a:xfrm>
            <a:off x="4631119" y="142043"/>
            <a:ext cx="7369506" cy="6524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a:solidFill>
                  <a:srgbClr val="4472C4"/>
                </a:solidFill>
                <a:latin typeface="Century Gothic" panose="020B0502020202020204" pitchFamily="34" charset="0"/>
              </a:rPr>
              <a:t>Nadia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4472C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Age: </a:t>
            </a:r>
            <a:r>
              <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rPr>
              <a:t>27	</a:t>
            </a: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				</a:t>
            </a:r>
            <a:endParaRPr kumimoji="0" lang="en-US" sz="220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kumimoji="0" lang="en-US" sz="2200" b="1" i="0" u="none" strike="noStrike" kern="1200" cap="none" spc="0" normalizeH="0" baseline="0" noProof="0" dirty="0">
                <a:ln>
                  <a:noFill/>
                </a:ln>
                <a:solidFill>
                  <a:prstClr val="black"/>
                </a:solidFill>
                <a:effectLst/>
                <a:uLnTx/>
                <a:uFillTx/>
                <a:latin typeface="Calibri" panose="020F0502020204030204"/>
                <a:ea typeface="+mn-ea"/>
                <a:cs typeface="+mn-cs"/>
              </a:rPr>
              <a:t>Original occupation: </a:t>
            </a:r>
            <a:r>
              <a:rPr lang="en-US" sz="2200" dirty="0">
                <a:solidFill>
                  <a:prstClr val="black"/>
                </a:solidFill>
                <a:latin typeface="Calibri" panose="020F0502020204030204"/>
              </a:rPr>
              <a:t>Housekeeper 	</a:t>
            </a:r>
            <a:r>
              <a:rPr lang="en-US" sz="2200" b="1" dirty="0">
                <a:solidFill>
                  <a:prstClr val="black"/>
                </a:solidFill>
                <a:ea typeface="Calibri" panose="020F0502020204030204" pitchFamily="34" charset="0"/>
                <a:cs typeface="Times New Roman" panose="02020603050405020304" pitchFamily="18" charset="0"/>
              </a:rPr>
              <a:t>Wages: </a:t>
            </a:r>
            <a:r>
              <a:rPr lang="en-US" sz="2200" dirty="0">
                <a:solidFill>
                  <a:prstClr val="black"/>
                </a:solidFill>
                <a:ea typeface="Calibri" panose="020F0502020204030204" pitchFamily="34" charset="0"/>
                <a:cs typeface="Times New Roman" panose="02020603050405020304" pitchFamily="18" charset="0"/>
              </a:rPr>
              <a:t>$42,361</a:t>
            </a: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a:defRPr/>
            </a:pPr>
            <a:r>
              <a:rPr lang="en-US" sz="2200" b="1" dirty="0">
                <a:solidFill>
                  <a:prstClr val="black"/>
                </a:solidFill>
                <a:latin typeface="Calibri" panose="020F0502020204030204"/>
                <a:ea typeface="Calibri" panose="020F0502020204030204" pitchFamily="34" charset="0"/>
                <a:cs typeface="Times New Roman" panose="02020603050405020304" pitchFamily="18" charset="0"/>
              </a:rPr>
              <a:t>New occupation: </a:t>
            </a:r>
            <a:r>
              <a:rPr lang="en-US" sz="2200" dirty="0">
                <a:solidFill>
                  <a:prstClr val="black"/>
                </a:solidFill>
                <a:latin typeface="Calibri" panose="020F0502020204030204"/>
                <a:ea typeface="Calibri" panose="020F0502020204030204" pitchFamily="34" charset="0"/>
                <a:cs typeface="Times New Roman" panose="02020603050405020304" pitchFamily="18" charset="0"/>
              </a:rPr>
              <a:t>Medical Assistant</a:t>
            </a:r>
            <a:r>
              <a:rPr lang="en-US" sz="2200" b="1" dirty="0">
                <a:solidFill>
                  <a:prstClr val="black"/>
                </a:solidFill>
                <a:latin typeface="Calibri" panose="020F0502020204030204"/>
                <a:ea typeface="Calibri" panose="020F0502020204030204" pitchFamily="34" charset="0"/>
                <a:cs typeface="Times New Roman" panose="02020603050405020304" pitchFamily="18" charset="0"/>
              </a:rPr>
              <a:t>	New w</a:t>
            </a:r>
            <a:r>
              <a:rPr lang="en-US" sz="2200" b="1" dirty="0">
                <a:solidFill>
                  <a:prstClr val="black"/>
                </a:solidFill>
                <a:ea typeface="Calibri" panose="020F0502020204030204" pitchFamily="34" charset="0"/>
                <a:cs typeface="Times New Roman" panose="02020603050405020304" pitchFamily="18" charset="0"/>
              </a:rPr>
              <a:t>ages: </a:t>
            </a:r>
            <a:r>
              <a:rPr lang="en-US" sz="2200" dirty="0">
                <a:solidFill>
                  <a:prstClr val="black"/>
                </a:solidFill>
                <a:ea typeface="Calibri" panose="020F0502020204030204" pitchFamily="34" charset="0"/>
                <a:cs typeface="Times New Roman" panose="02020603050405020304" pitchFamily="18" charset="0"/>
              </a:rPr>
              <a:t>$56,615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E7E6E6">
                  <a:lumMod val="50000"/>
                </a:srgb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1"/>
                </a:solidFill>
                <a:effectLst/>
                <a:uLnTx/>
                <a:uFillTx/>
                <a:latin typeface="Calibri" panose="020F0502020204030204"/>
                <a:ea typeface="+mn-ea"/>
                <a:cs typeface="+mn-cs"/>
              </a:rPr>
              <a:t>Nadia’s story: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rPr>
              <a:t>I worked in hotel housekeeping for the last </a:t>
            </a:r>
            <a:r>
              <a:rPr lang="en-US" sz="2200" i="1" dirty="0">
                <a:solidFill>
                  <a:prstClr val="black"/>
                </a:solidFill>
                <a:latin typeface="Calibri" panose="020F0502020204030204"/>
              </a:rPr>
              <a:t>5 years and was devastated when I lost my job. When I found out that I could get help going back to school, I decided to become a medical assistant. I got a job at a local clinic and feel like I have a career with a real future in the medical field.</a:t>
            </a:r>
            <a:endParaRPr kumimoji="0" lang="en-US" sz="2200" b="0" i="1"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a:p>
            <a:r>
              <a:rPr lang="en-US" sz="2200" b="1" dirty="0">
                <a:solidFill>
                  <a:prstClr val="black"/>
                </a:solidFill>
                <a:latin typeface="Calibri" panose="020F0502020204030204"/>
                <a:ea typeface="Calibri" panose="020F0502020204030204" pitchFamily="34" charset="0"/>
                <a:cs typeface="Times New Roman" panose="02020603050405020304" pitchFamily="18" charset="0"/>
              </a:rPr>
              <a:t>Nadia’s Goals:</a:t>
            </a:r>
          </a:p>
          <a:p>
            <a:pPr marL="800100" lvl="1" indent="-342900">
              <a:buFont typeface="Wingdings" panose="05000000000000000000" pitchFamily="2" charset="2"/>
              <a:buChar char="ü"/>
            </a:pPr>
            <a:r>
              <a:rPr lang="en-US" sz="2200" dirty="0">
                <a:solidFill>
                  <a:prstClr val="black"/>
                </a:solidFill>
                <a:latin typeface="Calibri" panose="020F0502020204030204"/>
                <a:ea typeface="Calibri" panose="020F0502020204030204" pitchFamily="34" charset="0"/>
                <a:cs typeface="Times New Roman" panose="02020603050405020304" pitchFamily="18" charset="0"/>
              </a:rPr>
              <a:t>Find a new job</a:t>
            </a:r>
          </a:p>
          <a:p>
            <a:pPr marL="800100" lvl="1" indent="-342900">
              <a:buFont typeface="Wingdings" panose="05000000000000000000" pitchFamily="2" charset="2"/>
              <a:buChar char="ü"/>
            </a:pPr>
            <a:r>
              <a:rPr lang="en-US" sz="2200" dirty="0">
                <a:solidFill>
                  <a:prstClr val="black"/>
                </a:solidFill>
                <a:latin typeface="Calibri" panose="020F0502020204030204"/>
                <a:ea typeface="Calibri" panose="020F0502020204030204" pitchFamily="34" charset="0"/>
                <a:cs typeface="Times New Roman" panose="02020603050405020304" pitchFamily="18" charset="0"/>
              </a:rPr>
              <a:t>Make higher wages</a:t>
            </a:r>
          </a:p>
          <a:p>
            <a:pPr marL="800100" lvl="1" indent="-342900">
              <a:buFont typeface="Wingdings" panose="05000000000000000000" pitchFamily="2" charset="2"/>
              <a:buChar char="ü"/>
            </a:pPr>
            <a:r>
              <a:rPr lang="en-US" sz="2200" dirty="0">
                <a:solidFill>
                  <a:prstClr val="black"/>
                </a:solidFill>
                <a:latin typeface="Calibri" panose="020F0502020204030204"/>
                <a:ea typeface="Calibri" panose="020F0502020204030204" pitchFamily="34" charset="0"/>
                <a:cs typeface="Times New Roman" panose="02020603050405020304" pitchFamily="18" charset="0"/>
              </a:rPr>
              <a:t>Skill up for a new career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0086289"/>
      </p:ext>
    </p:extLst>
  </p:cSld>
  <p:clrMapOvr>
    <a:masterClrMapping/>
  </p:clrMapOvr>
</p:sld>
</file>

<file path=ppt/theme/theme1.xml><?xml version="1.0" encoding="utf-8"?>
<a:theme xmlns:a="http://schemas.openxmlformats.org/drawingml/2006/main" name="5_Theme_ESDnew">
  <a:themeElements>
    <a:clrScheme name="ESD New colors">
      <a:dk1>
        <a:srgbClr val="333333"/>
      </a:dk1>
      <a:lt1>
        <a:srgbClr val="FFFFFF"/>
      </a:lt1>
      <a:dk2>
        <a:srgbClr val="666666"/>
      </a:dk2>
      <a:lt2>
        <a:srgbClr val="CCCCCC"/>
      </a:lt2>
      <a:accent1>
        <a:srgbClr val="34A2D2"/>
      </a:accent1>
      <a:accent2>
        <a:srgbClr val="0D3455"/>
      </a:accent2>
      <a:accent3>
        <a:srgbClr val="A24600"/>
      </a:accent3>
      <a:accent4>
        <a:srgbClr val="086470"/>
      </a:accent4>
      <a:accent5>
        <a:srgbClr val="669933"/>
      </a:accent5>
      <a:accent6>
        <a:srgbClr val="C9E7B1"/>
      </a:accent6>
      <a:hlink>
        <a:srgbClr val="32A3D3"/>
      </a:hlink>
      <a:folHlink>
        <a:srgbClr val="363064"/>
      </a:folHlink>
    </a:clrScheme>
    <a:fontScheme name="ESD NEW">
      <a:majorFont>
        <a:latin typeface="Century Gothic"/>
        <a:ea typeface=""/>
        <a:cs typeface=""/>
      </a:majorFont>
      <a:minorFont>
        <a:latin typeface="Calibri"/>
        <a:ea typeface=""/>
        <a:cs typeface=""/>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Theme_ESDnew" id="{E28D2FAD-31A1-449D-98C4-B3916E6A18CF}" vid="{F3993A36-1CDE-4C1E-8A3E-05AB6F7BB3B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3B30F6A89B1A845B8FFDD1B0ECEA45E" ma:contentTypeVersion="13" ma:contentTypeDescription="Create a new document." ma:contentTypeScope="" ma:versionID="f71193e1197cf61374349cbb59942cf8">
  <xsd:schema xmlns:xsd="http://www.w3.org/2001/XMLSchema" xmlns:xs="http://www.w3.org/2001/XMLSchema" xmlns:p="http://schemas.microsoft.com/office/2006/metadata/properties" xmlns:ns1="http://schemas.microsoft.com/sharepoint/v3" xmlns:ns2="bf1a2292-3182-4d05-a765-d9dd84f62ab7" xmlns:ns3="7bed489a-62cf-4500-9973-e109a4e57087" targetNamespace="http://schemas.microsoft.com/office/2006/metadata/properties" ma:root="true" ma:fieldsID="d9a64a00b12f606e234e5a1d55091ca5" ns1:_="" ns2:_="" ns3:_="">
    <xsd:import namespace="http://schemas.microsoft.com/sharepoint/v3"/>
    <xsd:import namespace="bf1a2292-3182-4d05-a765-d9dd84f62ab7"/>
    <xsd:import namespace="7bed489a-62cf-4500-9973-e109a4e570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1:_ip_UnifiedCompliancePolicyProperties" minOccurs="0"/>
                <xsd:element ref="ns1:_ip_UnifiedCompliancePolicyUIAction"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1" nillable="true" ma:displayName="Unified Compliance Policy Properties" ma:hidden="true" ma:internalName="_ip_UnifiedCompliancePolicyProperties">
      <xsd:simpleType>
        <xsd:restriction base="dms:Note"/>
      </xsd:simpleType>
    </xsd:element>
    <xsd:element name="_ip_UnifiedCompliancePolicyUIAction" ma:index="1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1a2292-3182-4d05-a765-d9dd84f62a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bed489a-62cf-4500-9973-e109a4e5708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b1a5ce17-8d2f-488a-8a3a-bdf19cfddff9}" ma:internalName="TaxCatchAll" ma:showField="CatchAllData" ma:web="7bed489a-62cf-4500-9973-e109a4e5708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7bed489a-62cf-4500-9973-e109a4e57087" xsi:nil="true"/>
    <_ip_UnifiedCompliancePolicyProperties xmlns="http://schemas.microsoft.com/sharepoint/v3" xsi:nil="true"/>
    <lcf76f155ced4ddcb4097134ff3c332f xmlns="bf1a2292-3182-4d05-a765-d9dd84f62ab7">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77068D6-41F5-4B32-AD6D-6812E44DA5EE}">
  <ds:schemaRefs>
    <ds:schemaRef ds:uri="http://schemas.microsoft.com/sharepoint/v3/contenttype/forms"/>
  </ds:schemaRefs>
</ds:datastoreItem>
</file>

<file path=customXml/itemProps2.xml><?xml version="1.0" encoding="utf-8"?>
<ds:datastoreItem xmlns:ds="http://schemas.openxmlformats.org/officeDocument/2006/customXml" ds:itemID="{1E27338C-E536-4C9E-8BF7-80DDC2A3FC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f1a2292-3182-4d05-a765-d9dd84f62ab7"/>
    <ds:schemaRef ds:uri="7bed489a-62cf-4500-9973-e109a4e5708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A733D34-DB8F-47AA-98C4-33B357C18537}">
  <ds:schemaRefs>
    <ds:schemaRef ds:uri="http://schemas.microsoft.com/office/2006/metadata/properties"/>
    <ds:schemaRef ds:uri="http://www.w3.org/XML/1998/namespac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7bed489a-62cf-4500-9973-e109a4e57087"/>
    <ds:schemaRef ds:uri="bf1a2292-3182-4d05-a765-d9dd84f62ab7"/>
    <ds:schemaRef ds:uri="http://schemas.microsoft.com/sharepoint/v3"/>
    <ds:schemaRef ds:uri="http://purl.org/dc/dcmitype/"/>
  </ds:schemaRefs>
</ds:datastoreItem>
</file>

<file path=docMetadata/LabelInfo.xml><?xml version="1.0" encoding="utf-8"?>
<clbl:labelList xmlns:clbl="http://schemas.microsoft.com/office/2020/mipLabelMetadata">
  <clbl:label id="{11d0e217-264e-400a-8ba0-57dcc127d72d}" enabled="0" method="" siteId="{11d0e217-264e-400a-8ba0-57dcc127d72d}" removed="1"/>
</clbl:labelList>
</file>

<file path=docProps/app.xml><?xml version="1.0" encoding="utf-8"?>
<Properties xmlns="http://schemas.openxmlformats.org/officeDocument/2006/extended-properties" xmlns:vt="http://schemas.openxmlformats.org/officeDocument/2006/docPropsVTypes">
  <TotalTime>7678</TotalTime>
  <Words>1213</Words>
  <Application>Microsoft Office PowerPoint</Application>
  <PresentationFormat>Widescreen</PresentationFormat>
  <Paragraphs>188</Paragraphs>
  <Slides>15</Slides>
  <Notes>15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15</vt:i4>
      </vt:variant>
    </vt:vector>
  </HeadingPairs>
  <TitlesOfParts>
    <vt:vector size="22" baseType="lpstr">
      <vt:lpstr>Aptos</vt:lpstr>
      <vt:lpstr>Arial</vt:lpstr>
      <vt:lpstr>Calibri</vt:lpstr>
      <vt:lpstr>Century Gothic</vt:lpstr>
      <vt:lpstr>Wingdings</vt:lpstr>
      <vt:lpstr>5_Theme_ESDnew</vt:lpstr>
      <vt:lpstr>Office Theme</vt:lpstr>
      <vt:lpstr>Training Benefits Program</vt:lpstr>
      <vt:lpstr>Today’s purpose</vt:lpstr>
      <vt:lpstr>Training Benefits Program Overview</vt:lpstr>
      <vt:lpstr>Legislative Intent</vt:lpstr>
      <vt:lpstr>JLARC audit </vt:lpstr>
      <vt:lpstr> ESD Response </vt:lpstr>
      <vt:lpstr>Process Improvements</vt:lpstr>
      <vt:lpstr>Options for alignment</vt:lpstr>
      <vt:lpstr>PowerPoint Presentation</vt:lpstr>
      <vt:lpstr>PowerPoint Presentation</vt:lpstr>
      <vt:lpstr>What questions do you have?</vt:lpstr>
      <vt:lpstr>Breakout session</vt:lpstr>
      <vt:lpstr>Stakeholder input: options &amp; impacts worksheet</vt:lpstr>
      <vt:lpstr>Stakeholder input: Recommendations worksheet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Zeitlin, Daniel (ESD)</dc:creator>
  <cp:lastModifiedBy>Crosby, Sara (ESD)</cp:lastModifiedBy>
  <cp:revision>3</cp:revision>
  <dcterms:created xsi:type="dcterms:W3CDTF">2025-01-27T17:19:11Z</dcterms:created>
  <dcterms:modified xsi:type="dcterms:W3CDTF">2025-10-24T00:42:59Z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0x010100B3B30F6A89B1A845B8FFDD1B0ECEA45E</vt:lpwstr>
  </property>
  <property fmtid="{D5CDD505-2E9C-101B-9397-08002B2CF9AE}" pid="3" name="MediaServiceImageTags">
    <vt:lpwstr/>
  </property>
</Properties>
</file>