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</p:sldMasterIdLst>
  <p:notesMasterIdLst>
    <p:notesMasterId r:id="rId19"/>
  </p:notesMasterIdLst>
  <p:handoutMasterIdLst>
    <p:handoutMasterId r:id="rId20"/>
  </p:handoutMasterIdLst>
  <p:sldIdLst>
    <p:sldId id="259" r:id="rId5"/>
    <p:sldId id="262" r:id="rId6"/>
    <p:sldId id="263" r:id="rId7"/>
    <p:sldId id="264" r:id="rId8"/>
    <p:sldId id="271" r:id="rId9"/>
    <p:sldId id="272" r:id="rId10"/>
    <p:sldId id="277" r:id="rId11"/>
    <p:sldId id="278" r:id="rId12"/>
    <p:sldId id="279" r:id="rId13"/>
    <p:sldId id="274" r:id="rId14"/>
    <p:sldId id="275" r:id="rId15"/>
    <p:sldId id="273" r:id="rId16"/>
    <p:sldId id="276" r:id="rId17"/>
    <p:sldId id="26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Summer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Diana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Mention the overview also linked in agenda (thank Shawn and Angie)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Completers and student lists are different students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User guides also linked in overview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02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Diana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Important to understand the role of NSC in enrollment reporting to NSLDS because it explains why they have some data already available</a:t>
            </a:r>
          </a:p>
          <a:p>
            <a:r>
              <a:rPr lang="en-US" dirty="0">
                <a:ea typeface="Calibri"/>
                <a:cs typeface="Calibri"/>
              </a:rPr>
              <a:t>Colleges submit enrollment records to NSC and NSC also collects financial aid records from servicers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Utilizing their records to support the colleges in meeting reporting requirements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Have a platform set up that colleges can use to validate their data, provide additionally required data, and submit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There are two different kinds of reporting for the student list: transitional is the less burdensome, and allows colleges to report graduates/withdrawn students for 2022-23 and 2023-24 only</a:t>
            </a:r>
          </a:p>
          <a:p>
            <a:r>
              <a:rPr lang="en-US" dirty="0">
                <a:ea typeface="Calibri"/>
                <a:cs typeface="Calibri"/>
              </a:rPr>
              <a:t>This is what we are expecting all colleges will select and the only kind of reporting SBCTC is able to assist with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62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Diana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What NSC is providing and what colleges need to do at a high level (will get to what WA CTCs need to do soon)</a:t>
            </a: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8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Diana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Our goal is to ease the burden where possible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Fields have been identified and query-building is commencing, more details to come (including updating the overview doc)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Colleges will still need to be prepared to pull and prep data to some extent</a:t>
            </a:r>
          </a:p>
          <a:p>
            <a:r>
              <a:rPr lang="en-US" dirty="0">
                <a:ea typeface="Calibri"/>
                <a:cs typeface="Calibri"/>
              </a:rPr>
              <a:t>Some fields colleges will pull themselves</a:t>
            </a:r>
          </a:p>
          <a:p>
            <a:r>
              <a:rPr lang="en-US" dirty="0">
                <a:ea typeface="Calibri"/>
                <a:cs typeface="Calibri"/>
              </a:rPr>
              <a:t>Query data will likely need to be merged with NSC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20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Summer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06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Summer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0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Summer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68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Summer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10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10/15/2024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10/15/2024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u="none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750" b="0" i="1" u="none" kern="1200" baseline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except where otherwise noted.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973916" y="6435073"/>
            <a:ext cx="480406" cy="228600"/>
            <a:chOff x="973916" y="6435073"/>
            <a:chExt cx="480406" cy="228600"/>
          </a:xfrm>
        </p:grpSpPr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916" y="6435073"/>
              <a:ext cx="228600" cy="2286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5722" y="6435073"/>
              <a:ext cx="228600" cy="228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10/15/2024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10/15/2024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10/15/2024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10/15/2024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10/15/2024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10/15/2024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10/15/2024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10/15/2024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sapartners.ed.gov/knowledge-center/library/nslds-user-resources/2024-04-30/nslds-financial-value-transparency-and-gainful-employment-fvt/ge-user-guide-updated-sept-16-202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udentclearinghouse.org/solutions/ed-compliance/gainful-employment/" TargetMode="External"/><Relationship Id="rId5" Type="http://schemas.openxmlformats.org/officeDocument/2006/relationships/hyperlink" Target="https://www.regulations.gov/document/ED-2023-OPE-0089-0086" TargetMode="External"/><Relationship Id="rId4" Type="http://schemas.openxmlformats.org/officeDocument/2006/relationships/hyperlink" Target="https://fsapartners.ed.gov/knowledge-center/topics/financial-value-transparency-and-gainful-employment-information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kenesson@sbctc.ed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sapartners.ed.gov/knowledge-center/library/nslds-user-resources/2024-04-30/nslds-financial-value-transparency-and-gainful-employment-fvt/ge-user-guide-updated-sept-16-202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FVT/GE Update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8" y="4786635"/>
            <a:ext cx="4614862" cy="758825"/>
          </a:xfrm>
        </p:spPr>
        <p:txBody>
          <a:bodyPr/>
          <a:lstStyle/>
          <a:p>
            <a:r>
              <a:rPr lang="en-US"/>
              <a:t>Summer Kenesson </a:t>
            </a:r>
            <a:r>
              <a:rPr lang="en-US" dirty="0"/>
              <a:t>&amp; Diana Knight</a:t>
            </a:r>
          </a:p>
          <a:p>
            <a:r>
              <a:rPr lang="en-US" dirty="0"/>
              <a:t>October 2024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01361-742C-2C65-A7B0-502FAA06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741EC-3B7E-4269-D381-6A48FEC6A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r>
              <a:rPr lang="en-US" sz="2400" dirty="0"/>
              <a:t>In January, DoE will do calculations of Debt to earnings (D/E) and Earnings Premium (EP) calculations using Employment Security data. Metrics are aligned with WA state data for thresholds.</a:t>
            </a:r>
          </a:p>
          <a:p>
            <a:r>
              <a:rPr lang="en-US" sz="2400" dirty="0"/>
              <a:t>Programs that fail one or both metrics will have mandatory notification process – SBCTC will provide guidance and communication materials. </a:t>
            </a:r>
          </a:p>
          <a:p>
            <a:r>
              <a:rPr lang="en-US" sz="2400" dirty="0"/>
              <a:t>Support for GE programs that fail one or both metrics will be available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A21C-8EC1-24D7-862A-3E6DCE8E6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042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521D-2D47-B706-7DA6-1567F22D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One other 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4DDC-E072-2AA8-293E-D22752546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The proposed changed to reduce maximum length of Title IV programs to 100% (from 150%) of hours described for licensure or certification is still on hold. </a:t>
            </a:r>
          </a:p>
          <a:p>
            <a:r>
              <a:rPr lang="en-US" b="1" i="1" dirty="0"/>
              <a:t>No need to take any action at the moment!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A5A08-7238-C667-EFF4-C2C3FBE6F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140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50D15-6DBB-C92A-A87B-CAE11790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Useful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A46E7-93E7-1EE7-3A3E-55A6BBFCA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GE/FVT </a:t>
            </a:r>
            <a:r>
              <a:rPr lang="en-US" dirty="0">
                <a:hlinkClick r:id="rId3"/>
              </a:rPr>
              <a:t>User Guide</a:t>
            </a:r>
            <a:r>
              <a:rPr lang="en-US" dirty="0"/>
              <a:t> - describes fields</a:t>
            </a:r>
          </a:p>
          <a:p>
            <a:r>
              <a:rPr lang="en-US" dirty="0">
                <a:hlinkClick r:id="rId4"/>
              </a:rPr>
              <a:t>Notices</a:t>
            </a:r>
            <a:r>
              <a:rPr lang="en-US" dirty="0"/>
              <a:t> – read the notices – titles are misleading and not updated</a:t>
            </a:r>
          </a:p>
          <a:p>
            <a:r>
              <a:rPr lang="en-US" dirty="0">
                <a:hlinkClick r:id="rId5"/>
              </a:rPr>
              <a:t>First analysis of program metrics</a:t>
            </a:r>
          </a:p>
          <a:p>
            <a:r>
              <a:rPr lang="en-US" dirty="0">
                <a:hlinkClick r:id="rId6"/>
              </a:rPr>
              <a:t>National Student Clearing House </a:t>
            </a:r>
            <a:r>
              <a:rPr lang="en-US" dirty="0"/>
              <a:t> - NSC reference pages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EBEB31-4282-C3F6-1862-3DACF01A5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062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45EA2-956E-EE6B-5393-DBC3C3287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375C5-AFE6-2149-FEE8-C24B4A862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Bear with us while we let </a:t>
            </a:r>
            <a:r>
              <a:rPr lang="en-US" dirty="0" err="1"/>
              <a:t>CTCLink</a:t>
            </a:r>
            <a:r>
              <a:rPr lang="en-US" dirty="0"/>
              <a:t> FA team support FA offices at start of fall quarter</a:t>
            </a:r>
          </a:p>
          <a:p>
            <a:r>
              <a:rPr lang="en-US" dirty="0"/>
              <a:t>We are happy to meet with colleges/college teams if you need us to walk through things with your college groups.</a:t>
            </a:r>
          </a:p>
          <a:p>
            <a:r>
              <a:rPr lang="en-US" dirty="0"/>
              <a:t>A 'GE/FVT' listserv has been requested.</a:t>
            </a:r>
          </a:p>
          <a:p>
            <a:r>
              <a:rPr lang="en-US" dirty="0">
                <a:hlinkClick r:id="rId3"/>
              </a:rPr>
              <a:t>Skenesson@sbctc.edu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E07E2-E1E1-C6BE-ACC9-E509F125C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361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8650" y="1639615"/>
            <a:ext cx="7886700" cy="405460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48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New deadline: January 15, 2025!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But there is a staged process, so we are working with RPC to have some elements (student and completers lists) complete by December 15 at the latest.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5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DFC53-C4D5-733D-7FE8-DE544152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Components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082BC-1CF5-2A40-21DE-4F8AAB9D3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A79739B-39DD-258F-9579-7C02FCBF4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</p:spPr>
        <p:txBody>
          <a:bodyPr lIns="91440" tIns="45720" rIns="91440" bIns="45720" anchor="t"/>
          <a:lstStyle/>
          <a:p>
            <a:r>
              <a:rPr lang="en-US" dirty="0"/>
              <a:t>Completer List</a:t>
            </a:r>
          </a:p>
          <a:p>
            <a:pPr lvl="1"/>
            <a:r>
              <a:rPr lang="en-US" dirty="0"/>
              <a:t>Sent to IRS for earnings data</a:t>
            </a:r>
          </a:p>
          <a:p>
            <a:r>
              <a:rPr lang="en-US" dirty="0"/>
              <a:t>Student List</a:t>
            </a:r>
          </a:p>
          <a:p>
            <a:pPr lvl="1"/>
            <a:r>
              <a:rPr lang="en-US" dirty="0"/>
              <a:t>Used to calculate debt</a:t>
            </a:r>
          </a:p>
          <a:p>
            <a:r>
              <a:rPr lang="en-US" dirty="0"/>
              <a:t>Program List</a:t>
            </a:r>
          </a:p>
          <a:p>
            <a:pPr lvl="1"/>
            <a:r>
              <a:rPr lang="en-US" dirty="0"/>
              <a:t>Used to determine which programs require FVT/GE reporting</a:t>
            </a:r>
          </a:p>
          <a:p>
            <a:pPr marL="457200" lvl="1" indent="0">
              <a:buNone/>
            </a:pPr>
            <a:r>
              <a:rPr lang="en-US" dirty="0">
                <a:hlinkClick r:id="rId3"/>
              </a:rPr>
              <a:t>User guides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126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DFC53-C4D5-733D-7FE8-DE544152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Clearinghouse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12667-389D-AE58-9723-5ACDB040E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415154"/>
            <a:ext cx="8336975" cy="4068771"/>
          </a:xfrm>
        </p:spPr>
        <p:txBody>
          <a:bodyPr lIns="91440" tIns="45720" rIns="91440" bIns="45720" anchor="t"/>
          <a:lstStyle/>
          <a:p>
            <a:r>
              <a:rPr lang="en-US" dirty="0"/>
              <a:t>Supports colleges in quarterly federally-required enrollment reporting</a:t>
            </a:r>
          </a:p>
          <a:p>
            <a:pPr lvl="1"/>
            <a:r>
              <a:rPr lang="en-US" dirty="0"/>
              <a:t>Sends NSLDS student enrollment and financial aid data each quarter</a:t>
            </a:r>
          </a:p>
          <a:p>
            <a:r>
              <a:rPr lang="en-US" dirty="0"/>
              <a:t>Created a platform to support colleges in FVT/GE reporting</a:t>
            </a:r>
          </a:p>
          <a:p>
            <a:r>
              <a:rPr lang="en-US" dirty="0"/>
              <a:t>Colleges submit their FVT/GE data, NSC validates and submits to NSLDS</a:t>
            </a:r>
          </a:p>
          <a:p>
            <a:r>
              <a:rPr lang="en-US" dirty="0"/>
              <a:t>We can only support 'transitional' (2 year) reporting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082BC-1CF5-2A40-21DE-4F8AAB9D3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96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DFC53-C4D5-733D-7FE8-DE544152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Clearinghouse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12667-389D-AE58-9723-5ACDB040E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415154"/>
            <a:ext cx="8336975" cy="4068771"/>
          </a:xfrm>
        </p:spPr>
        <p:txBody>
          <a:bodyPr/>
          <a:lstStyle/>
          <a:p>
            <a:r>
              <a:rPr lang="en-US" dirty="0"/>
              <a:t>Completer list: NSLDS Completer list</a:t>
            </a:r>
          </a:p>
          <a:p>
            <a:pPr lvl="1"/>
            <a:r>
              <a:rPr lang="en-US" dirty="0"/>
              <a:t>Colleges need to validate - not available yet</a:t>
            </a:r>
          </a:p>
          <a:p>
            <a:r>
              <a:rPr lang="en-US" dirty="0"/>
              <a:t>Student list: Compiled from enrollment reporting data</a:t>
            </a:r>
          </a:p>
          <a:p>
            <a:pPr lvl="1"/>
            <a:r>
              <a:rPr lang="en-US" dirty="0"/>
              <a:t>Colleges need to validate and augment with additional data</a:t>
            </a:r>
          </a:p>
          <a:p>
            <a:r>
              <a:rPr lang="en-US" dirty="0"/>
              <a:t>Program list: Compiled from enrollment reporting data</a:t>
            </a:r>
          </a:p>
          <a:p>
            <a:pPr lvl="1"/>
            <a:r>
              <a:rPr lang="en-US" dirty="0"/>
              <a:t>Colleges need to validate and augment with additional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082BC-1CF5-2A40-21DE-4F8AAB9D3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294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DFC53-C4D5-733D-7FE8-DE544152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SBCTC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12667-389D-AE58-9723-5ACDB040E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415154"/>
            <a:ext cx="8336975" cy="4068771"/>
          </a:xfrm>
        </p:spPr>
        <p:txBody>
          <a:bodyPr lIns="91440" tIns="45720" rIns="91440" bIns="45720" anchor="t"/>
          <a:lstStyle/>
          <a:p>
            <a:r>
              <a:rPr lang="en-US" dirty="0"/>
              <a:t>Working with </a:t>
            </a:r>
            <a:r>
              <a:rPr lang="en-US" dirty="0" err="1"/>
              <a:t>CTCLink</a:t>
            </a:r>
            <a:r>
              <a:rPr lang="en-US" dirty="0"/>
              <a:t> FA team and Query team</a:t>
            </a:r>
          </a:p>
          <a:p>
            <a:r>
              <a:rPr lang="en-US" dirty="0"/>
              <a:t>Working on building query/</a:t>
            </a:r>
            <a:r>
              <a:rPr lang="en-US" dirty="0" err="1"/>
              <a:t>ies</a:t>
            </a:r>
            <a:r>
              <a:rPr lang="en-US" dirty="0"/>
              <a:t> to support colleges in additional reporting requirements</a:t>
            </a:r>
            <a:endParaRPr lang="en-US"/>
          </a:p>
          <a:p>
            <a:pPr lvl="1"/>
            <a:r>
              <a:rPr lang="en-US" dirty="0"/>
              <a:t>Exact fields/layout still underway</a:t>
            </a:r>
          </a:p>
          <a:p>
            <a:r>
              <a:rPr lang="en-US" dirty="0"/>
              <a:t>Goal is to cover almost all required fields but colleges will be responsible for some additional fields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082BC-1CF5-2A40-21DE-4F8AAB9D3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212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020A6-C9A3-0DE0-B294-75F2C6D20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B7683-36C9-E47B-5AA7-BBDA631F0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RPC is primary point of communication for queries, but a GE listserv has been requested</a:t>
            </a:r>
          </a:p>
          <a:p>
            <a:r>
              <a:rPr lang="en-US" sz="2400" dirty="0"/>
              <a:t>RPC will have a GE workgroup for this year and upcoming years</a:t>
            </a:r>
          </a:p>
          <a:p>
            <a:r>
              <a:rPr lang="en-US" sz="2400" dirty="0"/>
              <a:t>Completers list – when available, review and apply exclusions and identify missing completers. Exclusions include:</a:t>
            </a:r>
          </a:p>
          <a:p>
            <a:pPr lvl="1"/>
            <a:r>
              <a:rPr lang="en-US" dirty="0"/>
              <a:t>Deceased students</a:t>
            </a:r>
          </a:p>
          <a:p>
            <a:pPr lvl="1"/>
            <a:r>
              <a:rPr lang="en-US" dirty="0"/>
              <a:t>Students enrolled in a CTP program</a:t>
            </a:r>
          </a:p>
          <a:p>
            <a:pPr lvl="1"/>
            <a:r>
              <a:rPr lang="en-US" dirty="0"/>
              <a:t>Students enrolled in approved prison programs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0442A2-A231-2C7B-52E7-F5A7954BE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174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6A297-87FB-36E8-368F-C35B9DE1D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A2D54-B8B2-0A85-3414-57EC6B9BE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 lists</a:t>
            </a:r>
          </a:p>
          <a:p>
            <a:pPr lvl="1"/>
            <a:r>
              <a:rPr lang="en-US" dirty="0"/>
              <a:t>Run SBCTC query and merge with the Student List</a:t>
            </a:r>
          </a:p>
          <a:p>
            <a:pPr lvl="1"/>
            <a:r>
              <a:rPr lang="en-US" dirty="0"/>
              <a:t>Pull any remaining fields</a:t>
            </a:r>
          </a:p>
          <a:p>
            <a:pPr lvl="2"/>
            <a:r>
              <a:rPr lang="en-US" dirty="0"/>
              <a:t>CTP program indicator</a:t>
            </a:r>
          </a:p>
          <a:p>
            <a:pPr lvl="2"/>
            <a:r>
              <a:rPr lang="en-US" dirty="0"/>
              <a:t>Prison program indicator</a:t>
            </a:r>
          </a:p>
          <a:p>
            <a:pPr lvl="2"/>
            <a:r>
              <a:rPr lang="en-US" dirty="0"/>
              <a:t>Invalid flag</a:t>
            </a:r>
          </a:p>
          <a:p>
            <a:pPr lvl="2"/>
            <a:r>
              <a:rPr lang="en-US" dirty="0"/>
              <a:t>GE program flag (Summer will assist with this)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D34B24-9972-E636-6920-1F6DFA736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85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72F71-FA6E-C63F-B400-2E00F0AC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FDF4D-A923-8B2B-B94D-4D88280C7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 lists</a:t>
            </a:r>
          </a:p>
          <a:p>
            <a:pPr lvl="1"/>
            <a:r>
              <a:rPr lang="en-US" dirty="0"/>
              <a:t>Won’t be available until student lists are complete</a:t>
            </a:r>
          </a:p>
          <a:p>
            <a:pPr lvl="1"/>
            <a:r>
              <a:rPr lang="en-US" dirty="0"/>
              <a:t>State licensure (but SBCTC is compiling a list of programs and will help with collecting data where available) - not required if unavailable</a:t>
            </a:r>
          </a:p>
          <a:p>
            <a:pPr lvl="1"/>
            <a:r>
              <a:rPr lang="en-US" dirty="0"/>
              <a:t>Industry accreditation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C86026-1579-7776-9C0A-5DDD7AF03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141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ECA933C-E61D-4F0A-B8CC-7399F5DE585F}" vid="{FB695196-C725-406F-B47F-C1D50E497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396f896-439a-41c5-bc2d-744d541d871f">
      <Terms xmlns="http://schemas.microsoft.com/office/infopath/2007/PartnerControls"/>
    </lcf76f155ced4ddcb4097134ff3c332f>
    <TaxCatchAll xmlns="3d060073-9512-4341-87a3-b62ebbd62d5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92531997F3144DB6980E3F52EAA0CB" ma:contentTypeVersion="14" ma:contentTypeDescription="Create a new document." ma:contentTypeScope="" ma:versionID="e9fa0ea2eb5ad988b2152c2e024e4924">
  <xsd:schema xmlns:xsd="http://www.w3.org/2001/XMLSchema" xmlns:xs="http://www.w3.org/2001/XMLSchema" xmlns:p="http://schemas.microsoft.com/office/2006/metadata/properties" xmlns:ns2="a396f896-439a-41c5-bc2d-744d541d871f" xmlns:ns3="3d060073-9512-4341-87a3-b62ebbd62d51" targetNamespace="http://schemas.microsoft.com/office/2006/metadata/properties" ma:root="true" ma:fieldsID="34501c35cf7195d81520756e910cdeb1" ns2:_="" ns3:_="">
    <xsd:import namespace="a396f896-439a-41c5-bc2d-744d541d871f"/>
    <xsd:import namespace="3d060073-9512-4341-87a3-b62ebbd62d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96f896-439a-41c5-bc2d-744d541d87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072a751-c2a1-410f-8384-0186ab4766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060073-9512-4341-87a3-b62ebbd62d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a8e4934-f6eb-4f3f-95d8-fe151b8c31b9}" ma:internalName="TaxCatchAll" ma:showField="CatchAllData" ma:web="3d060073-9512-4341-87a3-b62ebbd62d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C388AF-9EF2-40E4-AC4E-C9E502C2E4DC}">
  <ds:schemaRefs>
    <ds:schemaRef ds:uri="http://schemas.openxmlformats.org/package/2006/metadata/core-properties"/>
    <ds:schemaRef ds:uri="http://purl.org/dc/terms/"/>
    <ds:schemaRef ds:uri="http://www.w3.org/XML/1998/namespace"/>
    <ds:schemaRef ds:uri="a396f896-439a-41c5-bc2d-744d541d871f"/>
    <ds:schemaRef ds:uri="http://schemas.microsoft.com/office/2006/metadata/properties"/>
    <ds:schemaRef ds:uri="http://schemas.microsoft.com/office/2006/documentManagement/types"/>
    <ds:schemaRef ds:uri="3d060073-9512-4341-87a3-b62ebbd62d51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1692B0D-7F2C-4F34-9E92-BAC29EBC52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96f896-439a-41c5-bc2d-744d541d871f"/>
    <ds:schemaRef ds:uri="3d060073-9512-4341-87a3-b62ebbd62d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B5638D-D5BF-4859-98A2-1C19EAA93C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</TotalTime>
  <Words>838</Words>
  <Application>Microsoft Office PowerPoint</Application>
  <PresentationFormat>On-screen Show (4:3)</PresentationFormat>
  <Paragraphs>126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FVT/GE Update</vt:lpstr>
      <vt:lpstr>update</vt:lpstr>
      <vt:lpstr>Reporting Components</vt:lpstr>
      <vt:lpstr>Clearinghouse</vt:lpstr>
      <vt:lpstr>Clearinghouse</vt:lpstr>
      <vt:lpstr>SBCTC</vt:lpstr>
      <vt:lpstr>colleges</vt:lpstr>
      <vt:lpstr>colleges</vt:lpstr>
      <vt:lpstr>colleges</vt:lpstr>
      <vt:lpstr>Metrics</vt:lpstr>
      <vt:lpstr>One other thing</vt:lpstr>
      <vt:lpstr>Useful links</vt:lpstr>
      <vt:lpstr>questions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SBCTC PowerPoint template--standard version</dc:title>
  <dc:creator>Katie Rose</dc:creator>
  <cp:lastModifiedBy>Summer Kenesson</cp:lastModifiedBy>
  <cp:revision>270</cp:revision>
  <dcterms:created xsi:type="dcterms:W3CDTF">2019-07-26T22:41:21Z</dcterms:created>
  <dcterms:modified xsi:type="dcterms:W3CDTF">2024-10-15T16:18:39Z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0x0101001E92531997F3144DB6980E3F52EAA0CB</vt:lpwstr>
  </property>
  <property fmtid="{D5CDD505-2E9C-101B-9397-08002B2CF9AE}" pid="3" name="_dlc_DocIdItemGuid">
    <vt:lpwstr>bc372a88-358c-4bb6-8d38-dd951ccab0b4</vt:lpwstr>
  </property>
  <property fmtid="{D5CDD505-2E9C-101B-9397-08002B2CF9AE}" pid="4" name="MediaServiceImageTags">
    <vt:lpwstr/>
  </property>
</Properties>
</file>