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1" r:id="rId2"/>
    <p:sldId id="262" r:id="rId3"/>
    <p:sldId id="264" r:id="rId4"/>
    <p:sldId id="265" r:id="rId5"/>
    <p:sldId id="263" r:id="rId6"/>
    <p:sldId id="257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37"/>
    <p:restoredTop sz="95846"/>
  </p:normalViewPr>
  <p:slideViewPr>
    <p:cSldViewPr snapToGrid="0" snapToObjects="1">
      <p:cViewPr varScale="1">
        <p:scale>
          <a:sx n="80" d="100"/>
          <a:sy n="80" d="100"/>
        </p:scale>
        <p:origin x="130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CF1F-374F-7F4E-8966-A8148265877F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DA65-596E-5747-AEB5-A30759EE1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5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CF1F-374F-7F4E-8966-A8148265877F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DA65-596E-5747-AEB5-A30759EE1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75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CF1F-374F-7F4E-8966-A8148265877F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DA65-596E-5747-AEB5-A30759EE189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0307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CF1F-374F-7F4E-8966-A8148265877F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DA65-596E-5747-AEB5-A30759EE1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49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CF1F-374F-7F4E-8966-A8148265877F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DA65-596E-5747-AEB5-A30759EE189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305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CF1F-374F-7F4E-8966-A8148265877F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DA65-596E-5747-AEB5-A30759EE1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84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CF1F-374F-7F4E-8966-A8148265877F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DA65-596E-5747-AEB5-A30759EE1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13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CF1F-374F-7F4E-8966-A8148265877F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DA65-596E-5747-AEB5-A30759EE1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6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CF1F-374F-7F4E-8966-A8148265877F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DA65-596E-5747-AEB5-A30759EE1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7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CF1F-374F-7F4E-8966-A8148265877F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DA65-596E-5747-AEB5-A30759EE1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69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CF1F-374F-7F4E-8966-A8148265877F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DA65-596E-5747-AEB5-A30759EE1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18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CF1F-374F-7F4E-8966-A8148265877F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DA65-596E-5747-AEB5-A30759EE1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5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CF1F-374F-7F4E-8966-A8148265877F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DA65-596E-5747-AEB5-A30759EE1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61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CF1F-374F-7F4E-8966-A8148265877F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DA65-596E-5747-AEB5-A30759EE1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8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CF1F-374F-7F4E-8966-A8148265877F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DA65-596E-5747-AEB5-A30759EE1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1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CF1F-374F-7F4E-8966-A8148265877F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DA65-596E-5747-AEB5-A30759EE1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4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CF1F-374F-7F4E-8966-A8148265877F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A22DA65-596E-5747-AEB5-A30759EE1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9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library.mentor-connect.org/r73/helpful_hints_and_fatal_flaw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udyabroadcapacitybuilding.org/" TargetMode="External"/><Relationship Id="rId3" Type="http://schemas.openxmlformats.org/officeDocument/2006/relationships/hyperlink" Target="https://ccsstemnetwork.org/" TargetMode="External"/><Relationship Id="rId7" Type="http://schemas.openxmlformats.org/officeDocument/2006/relationships/hyperlink" Target="https://coenet.org/professional-development/" TargetMode="External"/><Relationship Id="rId2" Type="http://schemas.openxmlformats.org/officeDocument/2006/relationships/hyperlink" Target="https://www.ccpi-stem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cucc-ta.org/" TargetMode="External"/><Relationship Id="rId5" Type="http://schemas.openxmlformats.org/officeDocument/2006/relationships/hyperlink" Target="https://www.nifa.usda.gov/grants/training/2024-workshop" TargetMode="External"/><Relationship Id="rId4" Type="http://schemas.openxmlformats.org/officeDocument/2006/relationships/hyperlink" Target="https://www.mentor-connect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.nsf.gov/funding/opportunities/ate-advanced-technological-education/nsf24-584/solicitation" TargetMode="External"/><Relationship Id="rId2" Type="http://schemas.openxmlformats.org/officeDocument/2006/relationships/hyperlink" Target="https://www.mentor-connect.org/get-a-mentor/applications/new-to-ate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hyperlink" Target="https://library.mentor-connect.org/" TargetMode="External"/><Relationship Id="rId4" Type="http://schemas.openxmlformats.org/officeDocument/2006/relationships/hyperlink" Target="https://www.highimpact-tec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nsf.gov/awardsearch/showAward?AWD_ID=2400619&amp;HistoricalAwards=fals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lacier with snow and rocks&#10;&#10;Description automatically generated with medium confidence">
            <a:extLst>
              <a:ext uri="{FF2B5EF4-FFF2-40B4-BE49-F238E27FC236}">
                <a16:creationId xmlns:a16="http://schemas.microsoft.com/office/drawing/2014/main" id="{DE5A7DC3-C16D-DFBE-9DE1-0C8826A1B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4FABB9-6AA6-385E-5879-BA8C85437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668" y="252716"/>
            <a:ext cx="7766936" cy="829464"/>
          </a:xfrm>
          <a:ln>
            <a:noFill/>
          </a:ln>
        </p:spPr>
        <p:txBody>
          <a:bodyPr/>
          <a:lstStyle/>
          <a:p>
            <a:r>
              <a:rPr lang="en-US" sz="6000" dirty="0"/>
              <a:t>Where Do I Begin?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87C71D-115E-A909-C4A9-0CC14AB62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8290" y="1063343"/>
            <a:ext cx="8481270" cy="109689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Resources to Assist Grantseekers</a:t>
            </a:r>
          </a:p>
        </p:txBody>
      </p:sp>
    </p:spTree>
    <p:extLst>
      <p:ext uri="{BB962C8B-B14F-4D97-AF65-F5344CB8AC3E}">
        <p14:creationId xmlns:p14="http://schemas.microsoft.com/office/powerpoint/2010/main" val="177684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A9EF4-1FCE-6598-398B-13B178F5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57262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Good fortune is what happens when opportunity meets with planning.</a:t>
            </a:r>
            <a:br>
              <a:rPr lang="en-US" dirty="0"/>
            </a:br>
            <a:r>
              <a:rPr lang="en-US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Thomas Edison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7758F-3443-DE27-480B-E8C15E9E4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833417"/>
            <a:ext cx="8726725" cy="48802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Adapted from NSF’s </a:t>
            </a:r>
            <a:r>
              <a:rPr lang="en-US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Proposal Writing: 10 Helpful Hints &amp; Fatal Flaws</a:t>
            </a:r>
            <a:r>
              <a:rPr lang="en-US" b="1" dirty="0">
                <a:solidFill>
                  <a:schemeClr val="tx1"/>
                </a:solidFill>
              </a:rPr>
              <a:t>:</a:t>
            </a:r>
          </a:p>
          <a:p>
            <a:r>
              <a:rPr lang="en-US" dirty="0"/>
              <a:t>Start with a project that’s worthwhile, realistic, well-planned, and innovative. Be a sound investment for the funder and a safe choice for reviewers.</a:t>
            </a:r>
          </a:p>
          <a:p>
            <a:r>
              <a:rPr lang="en-US" dirty="0"/>
              <a:t>Build on prior research, models, relationships, etc. Show your work.</a:t>
            </a:r>
          </a:p>
          <a:p>
            <a:r>
              <a:rPr lang="en-US" dirty="0"/>
              <a:t>Focus on defining your project’s impact and how to most effectively achieve it. Don’t regard or describe grant funding as ultimate success.</a:t>
            </a:r>
          </a:p>
          <a:p>
            <a:r>
              <a:rPr lang="en-US" dirty="0"/>
              <a:t>Care deeply about your project. Believe in its importance, but be receptive to constructive criticism and new information. Recruit diverse advocates.</a:t>
            </a:r>
          </a:p>
          <a:p>
            <a:r>
              <a:rPr lang="en-US" dirty="0"/>
              <a:t>Assemble a strong team. Focus on who and what will be needed to </a:t>
            </a:r>
            <a:r>
              <a:rPr lang="en-US" u="sng" dirty="0"/>
              <a:t>implement</a:t>
            </a:r>
            <a:r>
              <a:rPr lang="en-US" dirty="0"/>
              <a:t> your project, and involve them in proposal development. Sing their praises!</a:t>
            </a:r>
          </a:p>
          <a:p>
            <a:r>
              <a:rPr lang="en-US" dirty="0"/>
              <a:t>Be professional. Read instructions carefully – and follow them. Leave no room for mistaken assumptions. </a:t>
            </a:r>
            <a:r>
              <a:rPr lang="en-US" b="1" u="sng" dirty="0">
                <a:solidFill>
                  <a:srgbClr val="C00000"/>
                </a:solidFill>
              </a:rPr>
              <a:t>Use every available resource to maximize success</a:t>
            </a:r>
            <a:r>
              <a:rPr lang="en-US" b="1" dirty="0">
                <a:solidFill>
                  <a:srgbClr val="C00000"/>
                </a:solidFill>
              </a:rPr>
              <a:t>.</a:t>
            </a:r>
          </a:p>
          <a:p>
            <a:r>
              <a:rPr lang="en-US" dirty="0"/>
              <a:t>Proposal development is talent development and capacity-building. A strong process will often achieve its goal, regardless of the proposal’s outcome!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84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61C6D-70DF-B31F-BA0C-797389C7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442452"/>
            <a:ext cx="9261987" cy="69809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Sample Proposal Development Timeline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E8DFF5-C090-7BFE-8412-3E736DBA0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2313" y="1120876"/>
            <a:ext cx="7226709" cy="5404935"/>
          </a:xfrm>
        </p:spPr>
      </p:pic>
    </p:spTree>
    <p:extLst>
      <p:ext uri="{BB962C8B-B14F-4D97-AF65-F5344CB8AC3E}">
        <p14:creationId xmlns:p14="http://schemas.microsoft.com/office/powerpoint/2010/main" val="1385854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238B0-3AC0-C5C4-01C4-89D10CE98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64695"/>
            <a:ext cx="8596668" cy="144378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Programs to Help Federal Grantseekers</a:t>
            </a:r>
            <a:br>
              <a:rPr lang="en-US" dirty="0"/>
            </a:br>
            <a:r>
              <a:rPr lang="en-US" sz="5000" b="1" dirty="0">
                <a:solidFill>
                  <a:srgbClr val="C00000"/>
                </a:solidFill>
                <a:latin typeface="Chiller" panose="04020404031007020602" pitchFamily="82" charset="0"/>
              </a:rPr>
              <a:t>Disregard at Your Own Peril!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F6457C4-3996-E55B-2C40-16C6A13F21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111151"/>
              </p:ext>
            </p:extLst>
          </p:nvPr>
        </p:nvGraphicFramePr>
        <p:xfrm>
          <a:off x="469453" y="1715417"/>
          <a:ext cx="9202722" cy="408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3060">
                  <a:extLst>
                    <a:ext uri="{9D8B030D-6E8A-4147-A177-3AD203B41FA5}">
                      <a16:colId xmlns:a16="http://schemas.microsoft.com/office/drawing/2014/main" val="4252200995"/>
                    </a:ext>
                  </a:extLst>
                </a:gridCol>
                <a:gridCol w="4219662">
                  <a:extLst>
                    <a:ext uri="{9D8B030D-6E8A-4147-A177-3AD203B41FA5}">
                      <a16:colId xmlns:a16="http://schemas.microsoft.com/office/drawing/2014/main" val="2398833836"/>
                    </a:ext>
                  </a:extLst>
                </a:gridCol>
              </a:tblGrid>
              <a:tr h="681302">
                <a:tc>
                  <a:txBody>
                    <a:bodyPr/>
                    <a:lstStyle/>
                    <a:p>
                      <a:r>
                        <a:rPr lang="en-US" sz="2000" dirty="0"/>
                        <a:t>Federal Agency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Assistance Programs (examples)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137840375"/>
                  </a:ext>
                </a:extLst>
              </a:tr>
              <a:tr h="681302">
                <a:tc>
                  <a:txBody>
                    <a:bodyPr/>
                    <a:lstStyle/>
                    <a:p>
                      <a:r>
                        <a:rPr lang="en-US" sz="1600" dirty="0"/>
                        <a:t>Division of Undergraduate Education (NSF)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CCPI-STEM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CCSN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Mentor-Connect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5777857"/>
                  </a:ext>
                </a:extLst>
              </a:tr>
              <a:tr h="681302">
                <a:tc>
                  <a:txBody>
                    <a:bodyPr/>
                    <a:lstStyle/>
                    <a:p>
                      <a:r>
                        <a:rPr lang="en-US" sz="1600" dirty="0"/>
                        <a:t>National Institute of Food &amp; Agriculture (USDA)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TA Workshops – 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by NIFA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8221264"/>
                  </a:ext>
                </a:extLst>
              </a:tr>
              <a:tr h="681302">
                <a:tc>
                  <a:txBody>
                    <a:bodyPr/>
                    <a:lstStyle/>
                    <a:p>
                      <a:r>
                        <a:rPr lang="en-US" sz="1600" dirty="0"/>
                        <a:t>Health Resources &amp; Services Administration (HHS)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Bootcamps, Communities of Practice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654778"/>
                  </a:ext>
                </a:extLst>
              </a:tr>
              <a:tr h="681302">
                <a:tc>
                  <a:txBody>
                    <a:bodyPr/>
                    <a:lstStyle/>
                    <a:p>
                      <a:r>
                        <a:rPr lang="en-US" sz="1600" dirty="0"/>
                        <a:t>Federal TRIO Programs (ED)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TA Workshops 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– by COE / NAEOP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308921"/>
                  </a:ext>
                </a:extLst>
              </a:tr>
              <a:tr h="681302">
                <a:tc>
                  <a:txBody>
                    <a:bodyPr/>
                    <a:lstStyle/>
                    <a:p>
                      <a:r>
                        <a:rPr lang="en-US" sz="1600" dirty="0"/>
                        <a:t>Bureau of Educational &amp; Cultural Affairs (State)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Capacity-building/TA Grants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6662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361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6E037-5D4E-057F-889B-AA5E7A2DC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0589" y="252550"/>
            <a:ext cx="6628542" cy="6605450"/>
          </a:xfrm>
        </p:spPr>
        <p:txBody>
          <a:bodyPr>
            <a:normAutofit lnSpcReduction="10000"/>
          </a:bodyPr>
          <a:lstStyle/>
          <a:p>
            <a:pPr>
              <a:spcBef>
                <a:spcPts val="800"/>
              </a:spcBef>
            </a:pPr>
            <a:r>
              <a:rPr lang="en-US" sz="2000" b="1" i="1" dirty="0"/>
              <a:t>Cohort-based, year-long support for</a:t>
            </a:r>
            <a:br>
              <a:rPr lang="en-US" sz="2000" b="1" i="1" dirty="0"/>
            </a:br>
            <a:r>
              <a:rPr lang="en-US" sz="2000" b="1" dirty="0"/>
              <a:t>NEW</a:t>
            </a:r>
            <a:r>
              <a:rPr lang="en-US" sz="2000" b="1" i="1" dirty="0"/>
              <a:t> NSF ATE applicants:</a:t>
            </a:r>
          </a:p>
          <a:p>
            <a:pPr marL="627063" lvl="1" indent="-287338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November 8, 2024 application deadline</a:t>
            </a:r>
            <a:endParaRPr lang="en-US" sz="2000" b="1" dirty="0">
              <a:solidFill>
                <a:srgbClr val="C00000"/>
              </a:solidFill>
            </a:endParaRPr>
          </a:p>
          <a:p>
            <a:pPr marL="627063" lvl="1" indent="-287338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Experienced mentorship to submit </a:t>
            </a:r>
            <a:r>
              <a:rPr lang="en-US" sz="2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“Small Scale Projects” NSF ATE proposal (for up to $475,000)</a:t>
            </a:r>
            <a:br>
              <a:rPr lang="en-US" sz="2000" dirty="0"/>
            </a:br>
            <a:r>
              <a:rPr lang="en-US" sz="2000" dirty="0"/>
              <a:t>in October 2025</a:t>
            </a:r>
          </a:p>
          <a:p>
            <a:pPr marL="627063" lvl="1" indent="-287338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3-day winter </a:t>
            </a:r>
            <a:r>
              <a:rPr lang="en-US" sz="2000" dirty="0" err="1"/>
              <a:t>grantwriting</a:t>
            </a:r>
            <a:r>
              <a:rPr lang="en-US" sz="2000" dirty="0"/>
              <a:t> workshop</a:t>
            </a:r>
          </a:p>
          <a:p>
            <a:pPr marL="627063" lvl="1" indent="-287338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1-day summer workshop and</a:t>
            </a:r>
            <a:br>
              <a:rPr lang="en-US" sz="2000" dirty="0"/>
            </a:br>
            <a:r>
              <a:rPr lang="en-US" sz="20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HI-TEC conference attendance (July 21-24, 2025)</a:t>
            </a:r>
            <a:endParaRPr lang="en-US" sz="2000" dirty="0">
              <a:solidFill>
                <a:schemeClr val="tx1"/>
              </a:solidFill>
            </a:endParaRPr>
          </a:p>
          <a:p>
            <a:pPr marL="627063" lvl="1" indent="-287338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Live and asynchronous webinars</a:t>
            </a:r>
          </a:p>
          <a:p>
            <a:pPr marL="627063" lvl="1" indent="-287338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 library</a:t>
            </a:r>
            <a:r>
              <a:rPr lang="en-US" sz="2000" dirty="0"/>
              <a:t> with reference guides,</a:t>
            </a:r>
            <a:br>
              <a:rPr lang="en-US" sz="2000" dirty="0"/>
            </a:br>
            <a:r>
              <a:rPr lang="en-US" sz="2000" dirty="0"/>
              <a:t>“coffee break” videos, templates, etc.</a:t>
            </a:r>
          </a:p>
          <a:p>
            <a:pPr marL="627063" lvl="1" indent="-287338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On-demand help desk support</a:t>
            </a:r>
          </a:p>
          <a:p>
            <a:pPr marL="627063" lvl="1" indent="-287338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Financial stipends and travel funding</a:t>
            </a:r>
          </a:p>
          <a:p>
            <a:pPr lvl="1">
              <a:spcBef>
                <a:spcPts val="800"/>
              </a:spcBef>
            </a:pPr>
            <a:endParaRPr lang="en-US" sz="1800" b="1" i="1" dirty="0"/>
          </a:p>
          <a:p>
            <a:pPr>
              <a:spcBef>
                <a:spcPts val="800"/>
              </a:spcBef>
            </a:pPr>
            <a:r>
              <a:rPr lang="en-US" sz="2000" b="1" i="1" dirty="0"/>
              <a:t>Participant Success:</a:t>
            </a:r>
          </a:p>
          <a:p>
            <a:pPr marL="627063" lvl="1" indent="-261938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86% submit NSF ATE proposals</a:t>
            </a:r>
          </a:p>
          <a:p>
            <a:pPr marL="627063" lvl="1" indent="-261938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</a:rPr>
              <a:t>70%+ are successful </a:t>
            </a:r>
            <a:r>
              <a:rPr lang="en-US" sz="2000" dirty="0"/>
              <a:t>– compared to overall </a:t>
            </a:r>
            <a:br>
              <a:rPr lang="en-US" sz="2000" dirty="0"/>
            </a:br>
            <a:r>
              <a:rPr lang="en-US" sz="2000" dirty="0"/>
              <a:t>26% NSF funding rate</a:t>
            </a:r>
          </a:p>
          <a:p>
            <a:pPr marL="822960" lvl="1" indent="-457200">
              <a:spcBef>
                <a:spcPts val="800"/>
              </a:spcBef>
              <a:buFont typeface="Wingdings" panose="05000000000000000000" pitchFamily="2" charset="2"/>
              <a:buChar char="Ø"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F0AA9-05E9-7990-76E2-6BED9490D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6719" y="514924"/>
            <a:ext cx="3854528" cy="5332203"/>
          </a:xfrm>
        </p:spPr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Spotlight:</a:t>
            </a:r>
            <a:endParaRPr lang="en-US" dirty="0"/>
          </a:p>
        </p:txBody>
      </p:sp>
      <p:pic>
        <p:nvPicPr>
          <p:cNvPr id="7" name="Picture 6" descr="logonew.png">
            <a:extLst>
              <a:ext uri="{FF2B5EF4-FFF2-40B4-BE49-F238E27FC236}">
                <a16:creationId xmlns:a16="http://schemas.microsoft.com/office/drawing/2014/main" id="{0B19DC4A-9130-7841-403C-EB6159C9EE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17" y="1201237"/>
            <a:ext cx="1991349" cy="202964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57236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25106C-5020-41EF-71C6-31A61429A45D}"/>
              </a:ext>
            </a:extLst>
          </p:cNvPr>
          <p:cNvSpPr txBox="1">
            <a:spLocks/>
          </p:cNvSpPr>
          <p:nvPr/>
        </p:nvSpPr>
        <p:spPr>
          <a:xfrm>
            <a:off x="248342" y="1202802"/>
            <a:ext cx="9340822" cy="5438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2000" b="1" i="1" dirty="0"/>
              <a:t>Project: </a:t>
            </a:r>
            <a:r>
              <a:rPr lang="en-US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Green River Electric Automotive Technology (GREAT)</a:t>
            </a:r>
            <a:endParaRPr lang="en-US" sz="2000" b="1" i="1" dirty="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</a:pPr>
            <a:r>
              <a:rPr lang="en-US" sz="2000" b="1" i="1" dirty="0"/>
              <a:t>Awarded to: </a:t>
            </a:r>
            <a:r>
              <a:rPr lang="en-US" sz="2000" dirty="0"/>
              <a:t>Green River College</a:t>
            </a:r>
            <a:endParaRPr lang="en-US" sz="2000" b="1" i="1" dirty="0"/>
          </a:p>
          <a:p>
            <a:pPr>
              <a:spcBef>
                <a:spcPts val="800"/>
              </a:spcBef>
            </a:pPr>
            <a:r>
              <a:rPr lang="en-US" sz="2000" b="1" i="1" dirty="0"/>
              <a:t>Amount to GRC: </a:t>
            </a:r>
            <a:r>
              <a:rPr lang="en-US" sz="2000" dirty="0"/>
              <a:t>$404,567 over three years. Start date: August 1, 2024.</a:t>
            </a:r>
          </a:p>
          <a:p>
            <a:pPr>
              <a:spcBef>
                <a:spcPts val="800"/>
              </a:spcBef>
            </a:pPr>
            <a:r>
              <a:rPr lang="en-US" sz="2000" b="1" i="1" dirty="0"/>
              <a:t>Led by:</a:t>
            </a:r>
            <a:r>
              <a:rPr lang="en-US" sz="2000" dirty="0"/>
              <a:t> Automotive Technology</a:t>
            </a:r>
          </a:p>
          <a:p>
            <a:pPr>
              <a:spcBef>
                <a:spcPts val="800"/>
              </a:spcBef>
            </a:pPr>
            <a:r>
              <a:rPr lang="en-US" sz="2000" b="1" i="1" dirty="0"/>
              <a:t>Goals:</a:t>
            </a:r>
          </a:p>
          <a:p>
            <a:pPr marL="822960" lvl="1" indent="-457200">
              <a:spcBef>
                <a:spcPts val="800"/>
              </a:spcBef>
              <a:buFont typeface="+mj-lt"/>
              <a:buAutoNum type="arabicPeriod"/>
            </a:pPr>
            <a:r>
              <a:rPr lang="en-US" sz="1800" dirty="0"/>
              <a:t>Launch new 6-month </a:t>
            </a:r>
            <a:r>
              <a:rPr lang="en-US" sz="1800" u="sng" dirty="0"/>
              <a:t>certificate</a:t>
            </a:r>
            <a:r>
              <a:rPr lang="en-US" sz="1800" dirty="0"/>
              <a:t> in Hybrid-Electric Vehicles and Electric Vehicles (HEV/EVs), focused on automotive professionals and educators.</a:t>
            </a:r>
          </a:p>
          <a:p>
            <a:pPr marL="822960" lvl="1" indent="-457200">
              <a:spcBef>
                <a:spcPts val="800"/>
              </a:spcBef>
              <a:buFont typeface="+mj-lt"/>
              <a:buAutoNum type="arabicPeriod"/>
            </a:pPr>
            <a:r>
              <a:rPr lang="en-US" sz="1800" dirty="0"/>
              <a:t>Recruit and retain more </a:t>
            </a:r>
            <a:r>
              <a:rPr lang="en-US" sz="1800" u="sng" dirty="0"/>
              <a:t>female</a:t>
            </a:r>
            <a:r>
              <a:rPr lang="en-US" sz="1800" dirty="0"/>
              <a:t> </a:t>
            </a:r>
            <a:r>
              <a:rPr lang="en-US" sz="1800" u="sng" dirty="0"/>
              <a:t>students</a:t>
            </a:r>
            <a:r>
              <a:rPr lang="en-US" sz="1800" dirty="0"/>
              <a:t>.</a:t>
            </a:r>
          </a:p>
          <a:p>
            <a:pPr marL="822960" lvl="1" indent="-457200">
              <a:spcBef>
                <a:spcPts val="800"/>
              </a:spcBef>
              <a:buFont typeface="+mj-lt"/>
              <a:buAutoNum type="arabicPeriod"/>
            </a:pPr>
            <a:r>
              <a:rPr lang="en-US" sz="1800" dirty="0"/>
              <a:t>Hold “boot camp” for </a:t>
            </a:r>
            <a:r>
              <a:rPr lang="en-US" sz="1800" u="sng" dirty="0"/>
              <a:t>high</a:t>
            </a:r>
            <a:r>
              <a:rPr lang="en-US" sz="1800" dirty="0"/>
              <a:t> </a:t>
            </a:r>
            <a:r>
              <a:rPr lang="en-US" sz="1800" u="sng" dirty="0"/>
              <a:t>school</a:t>
            </a:r>
            <a:r>
              <a:rPr lang="en-US" sz="1800" dirty="0"/>
              <a:t> </a:t>
            </a:r>
            <a:r>
              <a:rPr lang="en-US" sz="1800" u="sng" dirty="0"/>
              <a:t>educators</a:t>
            </a:r>
            <a:r>
              <a:rPr lang="en-US" sz="1800" dirty="0"/>
              <a:t> to improve their ability to inform and prepare students for future HEV/EV-related careers.</a:t>
            </a:r>
          </a:p>
          <a:p>
            <a:pPr>
              <a:spcBef>
                <a:spcPts val="800"/>
              </a:spcBef>
            </a:pPr>
            <a:r>
              <a:rPr lang="en-US" sz="2000" b="1" i="1" dirty="0"/>
              <a:t>Key Partners:</a:t>
            </a:r>
            <a:r>
              <a:rPr lang="en-US" sz="2000" dirty="0"/>
              <a:t> Amazing Women in Automotive, Evaluation and Grant Support Collaborative</a:t>
            </a:r>
          </a:p>
          <a:p>
            <a:pPr>
              <a:spcBef>
                <a:spcPts val="800"/>
              </a:spcBef>
            </a:pPr>
            <a:r>
              <a:rPr lang="en-US" sz="2000" b="1" dirty="0">
                <a:solidFill>
                  <a:srgbClr val="C00000"/>
                </a:solidFill>
              </a:rPr>
              <a:t>PLUS: $562,076 SBCTC Career Launch Capital Equipment grant (secured),</a:t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100" b="1" dirty="0">
                <a:solidFill>
                  <a:srgbClr val="C00000"/>
                </a:solidFill>
              </a:rPr>
              <a:t>          </a:t>
            </a:r>
            <a:r>
              <a:rPr lang="en-US" sz="2000" b="1" dirty="0">
                <a:solidFill>
                  <a:srgbClr val="C00000"/>
                </a:solidFill>
              </a:rPr>
              <a:t>$1,400,000 Congressionally Directed Spending request (pending)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E15341D-6B62-E771-6836-C61959D11902}"/>
              </a:ext>
            </a:extLst>
          </p:cNvPr>
          <p:cNvSpPr txBox="1">
            <a:spLocks/>
          </p:cNvSpPr>
          <p:nvPr/>
        </p:nvSpPr>
        <p:spPr>
          <a:xfrm>
            <a:off x="348916" y="486522"/>
            <a:ext cx="9011652" cy="716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>
                <a:solidFill>
                  <a:schemeClr val="accent2"/>
                </a:solidFill>
              </a:rPr>
              <a:t>Sample 2023 Mentor-Connect Project</a:t>
            </a:r>
          </a:p>
        </p:txBody>
      </p:sp>
      <p:pic>
        <p:nvPicPr>
          <p:cNvPr id="3" name="Picture 2" descr="A logo of a globe with a gold circle&#10;&#10;Description automatically generated">
            <a:extLst>
              <a:ext uri="{FF2B5EF4-FFF2-40B4-BE49-F238E27FC236}">
                <a16:creationId xmlns:a16="http://schemas.microsoft.com/office/drawing/2014/main" id="{5D9C4EA1-C104-12BD-33AB-C31C98E40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9791" y="261999"/>
            <a:ext cx="1877695" cy="188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05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climbing a mountain">
            <a:extLst>
              <a:ext uri="{FF2B5EF4-FFF2-40B4-BE49-F238E27FC236}">
                <a16:creationId xmlns:a16="http://schemas.microsoft.com/office/drawing/2014/main" id="{0F166AA5-442D-15C8-2DEF-35182C41F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5A98DA9-47C6-5767-F6CC-ED80206012B1}"/>
              </a:ext>
            </a:extLst>
          </p:cNvPr>
          <p:cNvSpPr txBox="1">
            <a:spLocks/>
          </p:cNvSpPr>
          <p:nvPr/>
        </p:nvSpPr>
        <p:spPr>
          <a:xfrm>
            <a:off x="543110" y="-83889"/>
            <a:ext cx="8596668" cy="22818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i="1" dirty="0">
                <a:solidFill>
                  <a:schemeClr val="bg1"/>
                </a:solidFill>
              </a:rPr>
              <a:t>The summit is just</a:t>
            </a:r>
          </a:p>
          <a:p>
            <a:r>
              <a:rPr lang="en-US" i="1" dirty="0">
                <a:solidFill>
                  <a:schemeClr val="bg1"/>
                </a:solidFill>
              </a:rPr>
              <a:t>a halfway point.</a:t>
            </a:r>
          </a:p>
          <a:p>
            <a:r>
              <a:rPr lang="en-US" sz="2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 Ed </a:t>
            </a:r>
            <a:r>
              <a:rPr lang="en-US" sz="27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Viesturs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40486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{F04183B1-60A5-8145-8148-EABB1A2812DE}tf10001060</Template>
  <TotalTime>460</TotalTime>
  <Words>556</Words>
  <Application>Microsoft Office PowerPoint</Application>
  <PresentationFormat>Widescreen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Chiller</vt:lpstr>
      <vt:lpstr>Trebuchet MS</vt:lpstr>
      <vt:lpstr>Wingdings</vt:lpstr>
      <vt:lpstr>Wingdings 3</vt:lpstr>
      <vt:lpstr>Facet</vt:lpstr>
      <vt:lpstr>Where Do I Begin?</vt:lpstr>
      <vt:lpstr>Good fortune is what happens when opportunity meets with planning. - Thomas Edison</vt:lpstr>
      <vt:lpstr>Sample Proposal Development Timeline</vt:lpstr>
      <vt:lpstr>Programs to Help Federal Grantseekers Disregard at Your Own Peril!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Development is a Career Launch Endorsed Program and was awarded a High-Demand Enrollment Expansion Grant</dc:title>
  <dc:creator>Roseann Berg</dc:creator>
  <cp:lastModifiedBy>Matthew Swenson</cp:lastModifiedBy>
  <cp:revision>16</cp:revision>
  <dcterms:created xsi:type="dcterms:W3CDTF">2022-04-21T23:21:38Z</dcterms:created>
  <dcterms:modified xsi:type="dcterms:W3CDTF">2024-10-11T16:44:15Z</dcterms:modified>
</cp:coreProperties>
</file>