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64" r:id="rId3"/>
    <p:sldId id="258" r:id="rId4"/>
    <p:sldId id="263" r:id="rId5"/>
    <p:sldId id="262"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4"/>
    <p:restoredTop sz="94896"/>
  </p:normalViewPr>
  <p:slideViewPr>
    <p:cSldViewPr snapToGrid="0">
      <p:cViewPr varScale="1">
        <p:scale>
          <a:sx n="85" d="100"/>
          <a:sy n="85" d="100"/>
        </p:scale>
        <p:origin x="1024" y="176"/>
      </p:cViewPr>
      <p:guideLst/>
    </p:cSldViewPr>
  </p:slideViewPr>
  <p:notesTextViewPr>
    <p:cViewPr>
      <p:scale>
        <a:sx n="1" d="1"/>
        <a:sy n="1" d="1"/>
      </p:scale>
      <p:origin x="0" y="0"/>
    </p:cViewPr>
  </p:notesTextViewPr>
  <p:notesViewPr>
    <p:cSldViewPr snapToGrid="0">
      <p:cViewPr varScale="1">
        <p:scale>
          <a:sx n="68" d="100"/>
          <a:sy n="68" d="100"/>
        </p:scale>
        <p:origin x="397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32FAD-0C62-CC4B-9CC9-15252ED96C7B}" type="datetimeFigureOut">
              <a:rPr lang="en-US" smtClean="0"/>
              <a:t>10/16/24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7AAA0-9291-9D4E-A9BF-31F06EEF8982}" type="slidenum">
              <a:rPr lang="en-US" smtClean="0"/>
              <a:t>‹#›</a:t>
            </a:fld>
            <a:endParaRPr lang="en-US"/>
          </a:p>
        </p:txBody>
      </p:sp>
    </p:spTree>
    <p:extLst>
      <p:ext uri="{BB962C8B-B14F-4D97-AF65-F5344CB8AC3E}">
        <p14:creationId xmlns:p14="http://schemas.microsoft.com/office/powerpoint/2010/main" val="380501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a:t>
            </a:r>
          </a:p>
          <a:p>
            <a:r>
              <a:rPr lang="en-US" dirty="0"/>
              <a:t>More info, the </a:t>
            </a:r>
            <a:r>
              <a:rPr lang="en-US" dirty="0" err="1"/>
              <a:t>betterl</a:t>
            </a:r>
            <a:r>
              <a:rPr lang="en-US" dirty="0"/>
              <a:t>. Broad outreach, more local outreach. Maintain the relationship and maintain he relationship Shout out to SCC staff, best practices for recruitment and retention </a:t>
            </a:r>
          </a:p>
        </p:txBody>
      </p:sp>
      <p:sp>
        <p:nvSpPr>
          <p:cNvPr id="4" name="Slide Number Placeholder 3"/>
          <p:cNvSpPr>
            <a:spLocks noGrp="1"/>
          </p:cNvSpPr>
          <p:nvPr>
            <p:ph type="sldNum" sz="quarter" idx="5"/>
          </p:nvPr>
        </p:nvSpPr>
        <p:spPr/>
        <p:txBody>
          <a:bodyPr/>
          <a:lstStyle/>
          <a:p>
            <a:fld id="{2577AAA0-9291-9D4E-A9BF-31F06EEF8982}" type="slidenum">
              <a:rPr lang="en-US" smtClean="0"/>
              <a:t>3</a:t>
            </a:fld>
            <a:endParaRPr lang="en-US"/>
          </a:p>
        </p:txBody>
      </p:sp>
    </p:spTree>
    <p:extLst>
      <p:ext uri="{BB962C8B-B14F-4D97-AF65-F5344CB8AC3E}">
        <p14:creationId xmlns:p14="http://schemas.microsoft.com/office/powerpoint/2010/main" val="1359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hopeful to partner with new Hospitality COE</a:t>
            </a:r>
          </a:p>
          <a:p>
            <a:r>
              <a:rPr lang="en-US" dirty="0" err="1"/>
              <a:t>SEAKing</a:t>
            </a:r>
            <a:r>
              <a:rPr lang="en-US" dirty="0"/>
              <a:t> WDC also awarded Tier 2, with participants </a:t>
            </a:r>
          </a:p>
        </p:txBody>
      </p:sp>
      <p:sp>
        <p:nvSpPr>
          <p:cNvPr id="4" name="Slide Number Placeholder 3"/>
          <p:cNvSpPr>
            <a:spLocks noGrp="1"/>
          </p:cNvSpPr>
          <p:nvPr>
            <p:ph type="sldNum" sz="quarter" idx="5"/>
          </p:nvPr>
        </p:nvSpPr>
        <p:spPr/>
        <p:txBody>
          <a:bodyPr/>
          <a:lstStyle/>
          <a:p>
            <a:fld id="{2577AAA0-9291-9D4E-A9BF-31F06EEF8982}" type="slidenum">
              <a:rPr lang="en-US" smtClean="0"/>
              <a:t>5</a:t>
            </a:fld>
            <a:endParaRPr lang="en-US"/>
          </a:p>
        </p:txBody>
      </p:sp>
    </p:spTree>
    <p:extLst>
      <p:ext uri="{BB962C8B-B14F-4D97-AF65-F5344CB8AC3E}">
        <p14:creationId xmlns:p14="http://schemas.microsoft.com/office/powerpoint/2010/main" val="183654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Distribution list has grown. Show of hands if you receive, mostly labor workforce news, events, updates.</a:t>
            </a:r>
          </a:p>
        </p:txBody>
      </p:sp>
      <p:sp>
        <p:nvSpPr>
          <p:cNvPr id="4" name="Slide Number Placeholder 3"/>
          <p:cNvSpPr>
            <a:spLocks noGrp="1"/>
          </p:cNvSpPr>
          <p:nvPr>
            <p:ph type="sldNum" sz="quarter" idx="5"/>
          </p:nvPr>
        </p:nvSpPr>
        <p:spPr/>
        <p:txBody>
          <a:bodyPr/>
          <a:lstStyle/>
          <a:p>
            <a:fld id="{2577AAA0-9291-9D4E-A9BF-31F06EEF8982}" type="slidenum">
              <a:rPr lang="en-US" smtClean="0"/>
              <a:t>6</a:t>
            </a:fld>
            <a:endParaRPr lang="en-US"/>
          </a:p>
        </p:txBody>
      </p:sp>
    </p:spTree>
    <p:extLst>
      <p:ext uri="{BB962C8B-B14F-4D97-AF65-F5344CB8AC3E}">
        <p14:creationId xmlns:p14="http://schemas.microsoft.com/office/powerpoint/2010/main" val="289782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10/16/24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10/16/24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10/16/24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10/16/24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10/16/24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10/16/24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wslc.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Lpoplack@wslc.org"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85A3B-C195-24E1-E069-A880B25AAC8E}"/>
              </a:ext>
            </a:extLst>
          </p:cNvPr>
          <p:cNvSpPr>
            <a:spLocks noGrp="1"/>
          </p:cNvSpPr>
          <p:nvPr>
            <p:ph type="ctrTitle"/>
          </p:nvPr>
        </p:nvSpPr>
        <p:spPr>
          <a:xfrm>
            <a:off x="1461052" y="2067339"/>
            <a:ext cx="9038119" cy="4333460"/>
          </a:xfrm>
        </p:spPr>
        <p:txBody>
          <a:bodyPr/>
          <a:lstStyle/>
          <a:p>
            <a:pPr algn="r"/>
            <a:r>
              <a:rPr lang="en-US" dirty="0"/>
              <a:t>Labor Liaison </a:t>
            </a:r>
            <a:br>
              <a:rPr lang="en-US" dirty="0"/>
            </a:br>
            <a:r>
              <a:rPr lang="en-US" sz="5400" dirty="0"/>
              <a:t>October WEC Report</a:t>
            </a:r>
            <a:br>
              <a:rPr lang="en-US" dirty="0"/>
            </a:br>
            <a:br>
              <a:rPr lang="en-US" dirty="0"/>
            </a:br>
            <a:endParaRPr lang="en-US" dirty="0"/>
          </a:p>
        </p:txBody>
      </p:sp>
      <p:pic>
        <p:nvPicPr>
          <p:cNvPr id="5" name="Picture 4" descr="Graphical user interface, text&#10;&#10;Description automatically generated with medium confidence">
            <a:hlinkClick r:id="rId2"/>
            <a:extLst>
              <a:ext uri="{FF2B5EF4-FFF2-40B4-BE49-F238E27FC236}">
                <a16:creationId xmlns:a16="http://schemas.microsoft.com/office/drawing/2014/main" id="{E96D3379-FD46-0BD3-AD37-EFEBAB8074A4}"/>
              </a:ext>
            </a:extLst>
          </p:cNvPr>
          <p:cNvPicPr>
            <a:picLocks noChangeAspect="1"/>
          </p:cNvPicPr>
          <p:nvPr/>
        </p:nvPicPr>
        <p:blipFill>
          <a:blip r:embed="rId3"/>
          <a:stretch>
            <a:fillRect/>
          </a:stretch>
        </p:blipFill>
        <p:spPr>
          <a:xfrm>
            <a:off x="244440" y="208722"/>
            <a:ext cx="4168534" cy="1389511"/>
          </a:xfrm>
          <a:prstGeom prst="rect">
            <a:avLst/>
          </a:prstGeom>
        </p:spPr>
      </p:pic>
    </p:spTree>
    <p:extLst>
      <p:ext uri="{BB962C8B-B14F-4D97-AF65-F5344CB8AC3E}">
        <p14:creationId xmlns:p14="http://schemas.microsoft.com/office/powerpoint/2010/main" val="105281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background with black and blue text&#10;&#10;Description automatically generated">
            <a:extLst>
              <a:ext uri="{FF2B5EF4-FFF2-40B4-BE49-F238E27FC236}">
                <a16:creationId xmlns:a16="http://schemas.microsoft.com/office/drawing/2014/main" id="{AB74234B-F74C-236B-8D42-BA03B3907A10}"/>
              </a:ext>
            </a:extLst>
          </p:cNvPr>
          <p:cNvPicPr>
            <a:picLocks noGrp="1" noChangeAspect="1"/>
          </p:cNvPicPr>
          <p:nvPr>
            <p:ph idx="1"/>
          </p:nvPr>
        </p:nvPicPr>
        <p:blipFill>
          <a:blip r:embed="rId2"/>
          <a:stretch>
            <a:fillRect/>
          </a:stretch>
        </p:blipFill>
        <p:spPr>
          <a:xfrm>
            <a:off x="646111" y="386398"/>
            <a:ext cx="8191500" cy="2933700"/>
          </a:xfrm>
        </p:spPr>
      </p:pic>
      <p:sp>
        <p:nvSpPr>
          <p:cNvPr id="6" name="TextBox 5">
            <a:extLst>
              <a:ext uri="{FF2B5EF4-FFF2-40B4-BE49-F238E27FC236}">
                <a16:creationId xmlns:a16="http://schemas.microsoft.com/office/drawing/2014/main" id="{40771F5C-4C4E-4921-E424-32ACC12406A3}"/>
              </a:ext>
            </a:extLst>
          </p:cNvPr>
          <p:cNvSpPr txBox="1"/>
          <p:nvPr/>
        </p:nvSpPr>
        <p:spPr>
          <a:xfrm>
            <a:off x="646111" y="3640667"/>
            <a:ext cx="10868556" cy="2862322"/>
          </a:xfrm>
          <a:prstGeom prst="rect">
            <a:avLst/>
          </a:prstGeom>
          <a:noFill/>
        </p:spPr>
        <p:txBody>
          <a:bodyPr wrap="square" rtlCol="0">
            <a:spAutoFit/>
          </a:bodyPr>
          <a:lstStyle/>
          <a:p>
            <a:r>
              <a:rPr lang="en-US" sz="2400" dirty="0"/>
              <a:t>WSLC AFL-CIO Convention</a:t>
            </a:r>
          </a:p>
          <a:p>
            <a:r>
              <a:rPr lang="en-US" sz="2400" dirty="0"/>
              <a:t>	Wenatchee, July 2024</a:t>
            </a:r>
          </a:p>
          <a:p>
            <a:r>
              <a:rPr lang="en-US" sz="2400" dirty="0"/>
              <a:t>	Set Priorities for the Upcoming Year</a:t>
            </a:r>
          </a:p>
          <a:p>
            <a:endParaRPr lang="en-US" sz="2400" dirty="0"/>
          </a:p>
          <a:p>
            <a:r>
              <a:rPr lang="en-US" sz="2400" dirty="0"/>
              <a:t>Workshop on Advisory Committees</a:t>
            </a:r>
          </a:p>
          <a:p>
            <a:r>
              <a:rPr lang="en-US" sz="2400" dirty="0"/>
              <a:t>	Thank You to Construction COE and Renton Tech for being panelists </a:t>
            </a:r>
          </a:p>
          <a:p>
            <a:endParaRPr lang="en-US" dirty="0"/>
          </a:p>
          <a:p>
            <a:endParaRPr lang="en-US" dirty="0"/>
          </a:p>
        </p:txBody>
      </p:sp>
    </p:spTree>
    <p:extLst>
      <p:ext uri="{BB962C8B-B14F-4D97-AF65-F5344CB8AC3E}">
        <p14:creationId xmlns:p14="http://schemas.microsoft.com/office/powerpoint/2010/main" val="350084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F1029CD-C49C-EE0C-F482-E8B3E9C6E9D5}"/>
              </a:ext>
            </a:extLst>
          </p:cNvPr>
          <p:cNvSpPr>
            <a:spLocks noGrp="1"/>
          </p:cNvSpPr>
          <p:nvPr>
            <p:ph type="title"/>
          </p:nvPr>
        </p:nvSpPr>
        <p:spPr>
          <a:xfrm>
            <a:off x="6683829" y="1447800"/>
            <a:ext cx="4397828" cy="3329581"/>
          </a:xfrm>
        </p:spPr>
        <p:txBody>
          <a:bodyPr vert="horz" lIns="91440" tIns="45720" rIns="91440" bIns="45720" rtlCol="0" anchor="b">
            <a:normAutofit/>
          </a:bodyPr>
          <a:lstStyle/>
          <a:p>
            <a:pPr>
              <a:lnSpc>
                <a:spcPct val="90000"/>
              </a:lnSpc>
            </a:pPr>
            <a:r>
              <a:rPr lang="en-US" sz="5600" b="0" i="0" kern="1200" dirty="0">
                <a:solidFill>
                  <a:schemeClr val="tx2"/>
                </a:solidFill>
                <a:latin typeface="+mj-lt"/>
                <a:ea typeface="+mj-ea"/>
                <a:cs typeface="+mj-cs"/>
              </a:rPr>
              <a:t>Advisory Committees </a:t>
            </a:r>
            <a:br>
              <a:rPr lang="en-US" sz="5600" b="0" i="0" kern="1200" dirty="0">
                <a:solidFill>
                  <a:schemeClr val="tx2"/>
                </a:solidFill>
                <a:latin typeface="+mj-lt"/>
                <a:ea typeface="+mj-ea"/>
                <a:cs typeface="+mj-cs"/>
              </a:rPr>
            </a:br>
            <a:r>
              <a:rPr lang="en-US" sz="5600" b="0" i="0" kern="1200" dirty="0">
                <a:solidFill>
                  <a:schemeClr val="tx2"/>
                </a:solidFill>
                <a:latin typeface="+mj-lt"/>
                <a:ea typeface="+mj-ea"/>
                <a:cs typeface="+mj-cs"/>
              </a:rPr>
              <a:t>											</a:t>
            </a:r>
          </a:p>
        </p:txBody>
      </p:sp>
      <p:sp>
        <p:nvSpPr>
          <p:cNvPr id="3" name="Content Placeholder 2">
            <a:extLst>
              <a:ext uri="{FF2B5EF4-FFF2-40B4-BE49-F238E27FC236}">
                <a16:creationId xmlns:a16="http://schemas.microsoft.com/office/drawing/2014/main" id="{C2BDF188-3764-0947-2C6A-914FA2364344}"/>
              </a:ext>
            </a:extLst>
          </p:cNvPr>
          <p:cNvSpPr>
            <a:spLocks noGrp="1"/>
          </p:cNvSpPr>
          <p:nvPr>
            <p:ph idx="1"/>
          </p:nvPr>
        </p:nvSpPr>
        <p:spPr>
          <a:xfrm>
            <a:off x="6683829" y="4777380"/>
            <a:ext cx="4397828" cy="861420"/>
          </a:xfrm>
        </p:spPr>
        <p:txBody>
          <a:bodyPr vert="horz" lIns="91440" tIns="45720" rIns="91440" bIns="45720" rtlCol="0" anchor="t">
            <a:normAutofit/>
          </a:bodyPr>
          <a:lstStyle/>
          <a:p>
            <a:pPr marL="0" lvl="1" indent="0">
              <a:lnSpc>
                <a:spcPct val="90000"/>
              </a:lnSpc>
              <a:buNone/>
            </a:pPr>
            <a:r>
              <a:rPr lang="en-US" sz="1600" cap="all">
                <a:solidFill>
                  <a:schemeClr val="bg2">
                    <a:lumMod val="40000"/>
                    <a:lumOff val="60000"/>
                  </a:schemeClr>
                </a:solidFill>
              </a:rPr>
              <a:t>https://docs.google.com/forms/d/e/1FAIpQLSeatiasXiicYVanP6b3dea__ASyQk7Y3eXs3Yj15H2uoq4JYQ/viewform</a:t>
            </a:r>
          </a:p>
        </p:txBody>
      </p:sp>
      <p:pic>
        <p:nvPicPr>
          <p:cNvPr id="5" name="Picture 4" descr="A qr code in a circle&#10;&#10;Description automatically generated">
            <a:extLst>
              <a:ext uri="{FF2B5EF4-FFF2-40B4-BE49-F238E27FC236}">
                <a16:creationId xmlns:a16="http://schemas.microsoft.com/office/drawing/2014/main" id="{F8F9E40B-C432-54E1-55F3-BB6E94FFC3C2}"/>
              </a:ext>
            </a:extLst>
          </p:cNvPr>
          <p:cNvPicPr>
            <a:picLocks noChangeAspect="1"/>
          </p:cNvPicPr>
          <p:nvPr/>
        </p:nvPicPr>
        <p:blipFill>
          <a:blip r:embed="rId8"/>
          <a:stretch>
            <a:fillRect/>
          </a:stretch>
        </p:blipFill>
        <p:spPr>
          <a:xfrm>
            <a:off x="643854" y="703489"/>
            <a:ext cx="5450557" cy="5450557"/>
          </a:xfrm>
          <a:prstGeom prst="rect">
            <a:avLst/>
          </a:prstGeom>
          <a:effectLst/>
        </p:spPr>
      </p:pic>
    </p:spTree>
    <p:extLst>
      <p:ext uri="{BB962C8B-B14F-4D97-AF65-F5344CB8AC3E}">
        <p14:creationId xmlns:p14="http://schemas.microsoft.com/office/powerpoint/2010/main" val="367234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28D1A6-C807-811F-E225-330A7489B4D0}"/>
              </a:ext>
            </a:extLst>
          </p:cNvPr>
          <p:cNvSpPr txBox="1"/>
          <p:nvPr/>
        </p:nvSpPr>
        <p:spPr>
          <a:xfrm>
            <a:off x="314793" y="1139252"/>
            <a:ext cx="10148341" cy="4778680"/>
          </a:xfrm>
          <a:prstGeom prst="rect">
            <a:avLst/>
          </a:prstGeom>
          <a:noFill/>
        </p:spPr>
        <p:txBody>
          <a:bodyPr wrap="square">
            <a:spAutoFit/>
          </a:bodyPr>
          <a:lstStyle/>
          <a:p>
            <a:pPr marL="342900" marR="0" lvl="0" indent="-342900">
              <a:lnSpc>
                <a:spcPct val="115000"/>
              </a:lnSpc>
              <a:spcBef>
                <a:spcPts val="0"/>
              </a:spcBef>
              <a:spcAft>
                <a:spcPts val="800"/>
              </a:spcAft>
              <a:buFont typeface="Wingdings 3" pitchFamily="2" charset="2"/>
              <a:buChar char="u"/>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Statewide training or workshop for college participants pertaining to how</a:t>
            </a:r>
          </a:p>
          <a:p>
            <a:pPr marL="0" marR="0">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unions function, recent changes in national organizations, and key workforce</a:t>
            </a:r>
          </a:p>
          <a:p>
            <a:pPr marL="0" marR="0">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issues from a labor perspective</a:t>
            </a:r>
          </a:p>
          <a:p>
            <a:pPr marL="0" marR="0">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285750" marR="0" indent="-285750">
              <a:lnSpc>
                <a:spcPct val="115000"/>
              </a:lnSpc>
              <a:spcBef>
                <a:spcPts val="0"/>
              </a:spcBef>
              <a:spcAft>
                <a:spcPts val="0"/>
              </a:spcAft>
              <a:buFont typeface="Wingdings" pitchFamily="2" charset="2"/>
              <a:buChar char="Ø"/>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Through the professional/technical programs dean, faculty, or Center of Excellence (COE) Director arrange presentations for classrooms, COE, or employment events provided by local union members, labor liaisons, advisory committee members, or others concerning their career planning, training, and work experience. </a:t>
            </a:r>
          </a:p>
          <a:p>
            <a:pPr marL="0" marR="0">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285750" marR="0" lvl="0" indent="-285750">
              <a:lnSpc>
                <a:spcPct val="115000"/>
              </a:lnSpc>
              <a:spcBef>
                <a:spcPts val="0"/>
              </a:spcBef>
              <a:spcAft>
                <a:spcPts val="0"/>
              </a:spcAft>
              <a:buFont typeface="Wingdings" pitchFamily="2" charset="2"/>
              <a:buChar char="v"/>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Coordinate and convene regional roundtable discussions to include SBCTC</a:t>
            </a:r>
          </a:p>
          <a:p>
            <a:pPr marL="0" marR="0">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colleges, apprenticeship coordinators, workforce development council labor</a:t>
            </a:r>
          </a:p>
          <a:p>
            <a:pPr marL="0" marR="0">
              <a:lnSpc>
                <a:spcPct val="115000"/>
              </a:lnSpc>
              <a:spcBef>
                <a:spcPts val="0"/>
              </a:spcBef>
              <a:spcAft>
                <a:spcPts val="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members to discuss upcoming Washington workforce needs</a:t>
            </a:r>
          </a:p>
        </p:txBody>
      </p:sp>
    </p:spTree>
    <p:extLst>
      <p:ext uri="{BB962C8B-B14F-4D97-AF65-F5344CB8AC3E}">
        <p14:creationId xmlns:p14="http://schemas.microsoft.com/office/powerpoint/2010/main" val="3103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61F9184-9789-574B-35E2-8A69DEB1E94C}"/>
              </a:ext>
            </a:extLst>
          </p:cNvPr>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DOL Critical Sectors Job </a:t>
            </a:r>
            <a:br>
              <a:rPr lang="en-US" sz="3300">
                <a:solidFill>
                  <a:srgbClr val="EBEBEB"/>
                </a:solidFill>
              </a:rPr>
            </a:br>
            <a:r>
              <a:rPr lang="en-US" sz="3300">
                <a:solidFill>
                  <a:srgbClr val="EBEBEB"/>
                </a:solidFill>
              </a:rPr>
              <a:t>Quality Grant</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a:extLst>
              <a:ext uri="{FF2B5EF4-FFF2-40B4-BE49-F238E27FC236}">
                <a16:creationId xmlns:a16="http://schemas.microsoft.com/office/drawing/2014/main" id="{AE68AFF7-F9BB-69DD-3EB0-AE72A94BB0C6}"/>
              </a:ext>
            </a:extLst>
          </p:cNvPr>
          <p:cNvSpPr>
            <a:spLocks noGrp="1"/>
          </p:cNvSpPr>
          <p:nvPr>
            <p:ph idx="1"/>
          </p:nvPr>
        </p:nvSpPr>
        <p:spPr>
          <a:xfrm>
            <a:off x="648931" y="2548281"/>
            <a:ext cx="5122606" cy="3658689"/>
          </a:xfrm>
        </p:spPr>
        <p:txBody>
          <a:bodyPr>
            <a:normAutofit/>
          </a:bodyPr>
          <a:lstStyle/>
          <a:p>
            <a:pPr marL="457200" lvl="1" indent="0">
              <a:buNone/>
            </a:pPr>
            <a:r>
              <a:rPr lang="en-US" dirty="0"/>
              <a:t>UNITEHERE Local 8</a:t>
            </a:r>
          </a:p>
          <a:p>
            <a:pPr marL="457200" lvl="1" indent="0">
              <a:buNone/>
            </a:pPr>
            <a:r>
              <a:rPr lang="en-US" dirty="0"/>
              <a:t>Hospitality Association</a:t>
            </a:r>
          </a:p>
          <a:p>
            <a:pPr marL="457200" lvl="1" indent="0">
              <a:buNone/>
            </a:pPr>
            <a:r>
              <a:rPr lang="en-US" dirty="0"/>
              <a:t>Tri-Cities WDC</a:t>
            </a:r>
          </a:p>
          <a:p>
            <a:pPr marL="457200" lvl="1" indent="0">
              <a:buNone/>
            </a:pPr>
            <a:r>
              <a:rPr lang="en-US" dirty="0"/>
              <a:t>WSLC</a:t>
            </a:r>
          </a:p>
          <a:p>
            <a:pPr lvl="1"/>
            <a:endParaRPr lang="en-US" dirty="0"/>
          </a:p>
          <a:p>
            <a:pPr lvl="1"/>
            <a:r>
              <a:rPr lang="en-US" dirty="0"/>
              <a:t>Awarded Round 2, Tier 1</a:t>
            </a:r>
          </a:p>
          <a:p>
            <a:pPr lvl="1"/>
            <a:r>
              <a:rPr lang="en-US" dirty="0"/>
              <a:t>Focus Groups by occupation, in the Tri-Cities</a:t>
            </a:r>
          </a:p>
          <a:p>
            <a:pPr lvl="1"/>
            <a:r>
              <a:rPr lang="en-US" dirty="0"/>
              <a:t>Mapping out Hospitality Pathways </a:t>
            </a:r>
          </a:p>
        </p:txBody>
      </p:sp>
      <p:pic>
        <p:nvPicPr>
          <p:cNvPr id="5" name="Picture 4" descr="A close-up of a document&#10;&#10;Description automatically generated">
            <a:extLst>
              <a:ext uri="{FF2B5EF4-FFF2-40B4-BE49-F238E27FC236}">
                <a16:creationId xmlns:a16="http://schemas.microsoft.com/office/drawing/2014/main" id="{44346CFB-3C73-6A90-2F24-B03E70B677C0}"/>
              </a:ext>
            </a:extLst>
          </p:cNvPr>
          <p:cNvPicPr>
            <a:picLocks noChangeAspect="1"/>
          </p:cNvPicPr>
          <p:nvPr/>
        </p:nvPicPr>
        <p:blipFill>
          <a:blip r:embed="rId3"/>
          <a:stretch>
            <a:fillRect/>
          </a:stretch>
        </p:blipFill>
        <p:spPr>
          <a:xfrm>
            <a:off x="5250941" y="2432135"/>
            <a:ext cx="6767527" cy="2131769"/>
          </a:xfrm>
          <a:prstGeom prst="rect">
            <a:avLst/>
          </a:prstGeom>
          <a:effectLst/>
        </p:spPr>
      </p:pic>
    </p:spTree>
    <p:extLst>
      <p:ext uri="{BB962C8B-B14F-4D97-AF65-F5344CB8AC3E}">
        <p14:creationId xmlns:p14="http://schemas.microsoft.com/office/powerpoint/2010/main" val="22291162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03F7-EB69-215F-4C30-B0868C5E8EE7}"/>
              </a:ext>
            </a:extLst>
          </p:cNvPr>
          <p:cNvSpPr>
            <a:spLocks noGrp="1"/>
          </p:cNvSpPr>
          <p:nvPr>
            <p:ph type="title"/>
          </p:nvPr>
        </p:nvSpPr>
        <p:spPr>
          <a:xfrm>
            <a:off x="1238200" y="194301"/>
            <a:ext cx="9404723" cy="1400530"/>
          </a:xfrm>
        </p:spPr>
        <p:txBody>
          <a:bodyPr/>
          <a:lstStyle/>
          <a:p>
            <a:r>
              <a:rPr lang="en-US" dirty="0"/>
              <a:t>Ways to Connect with the WSLC</a:t>
            </a:r>
          </a:p>
        </p:txBody>
      </p:sp>
      <p:pic>
        <p:nvPicPr>
          <p:cNvPr id="5" name="Content Placeholder 4" descr="A picture containing text, person&#10;&#10;Description automatically generated">
            <a:extLst>
              <a:ext uri="{FF2B5EF4-FFF2-40B4-BE49-F238E27FC236}">
                <a16:creationId xmlns:a16="http://schemas.microsoft.com/office/drawing/2014/main" id="{B0DDBC31-9E5C-625C-F300-9E4F4A597890}"/>
              </a:ext>
            </a:extLst>
          </p:cNvPr>
          <p:cNvPicPr>
            <a:picLocks noGrp="1" noChangeAspect="1"/>
          </p:cNvPicPr>
          <p:nvPr>
            <p:ph idx="1"/>
          </p:nvPr>
        </p:nvPicPr>
        <p:blipFill>
          <a:blip r:embed="rId3"/>
          <a:stretch>
            <a:fillRect/>
          </a:stretch>
        </p:blipFill>
        <p:spPr>
          <a:xfrm>
            <a:off x="321276" y="3784433"/>
            <a:ext cx="4894266" cy="2549017"/>
          </a:xfrm>
        </p:spPr>
      </p:pic>
      <p:pic>
        <p:nvPicPr>
          <p:cNvPr id="7" name="Picture 6" descr="Graphical user interface, text, application, chat or text message&#10;&#10;Description automatically generated">
            <a:extLst>
              <a:ext uri="{FF2B5EF4-FFF2-40B4-BE49-F238E27FC236}">
                <a16:creationId xmlns:a16="http://schemas.microsoft.com/office/drawing/2014/main" id="{6843447E-EF11-1246-29B2-FF7DD4B81EE3}"/>
              </a:ext>
            </a:extLst>
          </p:cNvPr>
          <p:cNvPicPr>
            <a:picLocks noChangeAspect="1"/>
          </p:cNvPicPr>
          <p:nvPr/>
        </p:nvPicPr>
        <p:blipFill>
          <a:blip r:embed="rId4"/>
          <a:stretch>
            <a:fillRect/>
          </a:stretch>
        </p:blipFill>
        <p:spPr>
          <a:xfrm>
            <a:off x="321276" y="1701026"/>
            <a:ext cx="4894266" cy="1977213"/>
          </a:xfrm>
          <a:prstGeom prst="rect">
            <a:avLst/>
          </a:prstGeom>
        </p:spPr>
      </p:pic>
      <p:pic>
        <p:nvPicPr>
          <p:cNvPr id="10" name="Picture 9" descr="Graphical user interface, website&#10;&#10;Description automatically generated">
            <a:extLst>
              <a:ext uri="{FF2B5EF4-FFF2-40B4-BE49-F238E27FC236}">
                <a16:creationId xmlns:a16="http://schemas.microsoft.com/office/drawing/2014/main" id="{140AFB23-B011-76FE-671E-A282619FA7DF}"/>
              </a:ext>
            </a:extLst>
          </p:cNvPr>
          <p:cNvPicPr>
            <a:picLocks noChangeAspect="1"/>
          </p:cNvPicPr>
          <p:nvPr/>
        </p:nvPicPr>
        <p:blipFill>
          <a:blip r:embed="rId5"/>
          <a:stretch>
            <a:fillRect/>
          </a:stretch>
        </p:blipFill>
        <p:spPr>
          <a:xfrm>
            <a:off x="5730496" y="1702145"/>
            <a:ext cx="5629500" cy="3340619"/>
          </a:xfrm>
          <a:prstGeom prst="rect">
            <a:avLst/>
          </a:prstGeom>
        </p:spPr>
      </p:pic>
      <p:sp>
        <p:nvSpPr>
          <p:cNvPr id="11" name="TextBox 10">
            <a:extLst>
              <a:ext uri="{FF2B5EF4-FFF2-40B4-BE49-F238E27FC236}">
                <a16:creationId xmlns:a16="http://schemas.microsoft.com/office/drawing/2014/main" id="{51721A17-E086-421E-DD50-F8E8138CBE32}"/>
              </a:ext>
            </a:extLst>
          </p:cNvPr>
          <p:cNvSpPr txBox="1"/>
          <p:nvPr/>
        </p:nvSpPr>
        <p:spPr>
          <a:xfrm>
            <a:off x="321276" y="1257301"/>
            <a:ext cx="4692147" cy="369332"/>
          </a:xfrm>
          <a:prstGeom prst="rect">
            <a:avLst/>
          </a:prstGeom>
          <a:noFill/>
        </p:spPr>
        <p:txBody>
          <a:bodyPr wrap="square" rtlCol="0">
            <a:spAutoFit/>
          </a:bodyPr>
          <a:lstStyle/>
          <a:p>
            <a:r>
              <a:rPr lang="en-US" dirty="0"/>
              <a:t>Social Media (LinkedIn &amp; Facebook):</a:t>
            </a:r>
          </a:p>
        </p:txBody>
      </p:sp>
      <p:sp>
        <p:nvSpPr>
          <p:cNvPr id="12" name="TextBox 11">
            <a:extLst>
              <a:ext uri="{FF2B5EF4-FFF2-40B4-BE49-F238E27FC236}">
                <a16:creationId xmlns:a16="http://schemas.microsoft.com/office/drawing/2014/main" id="{24AA6040-8E62-20B8-C071-0AA9B7FBFE07}"/>
              </a:ext>
            </a:extLst>
          </p:cNvPr>
          <p:cNvSpPr txBox="1"/>
          <p:nvPr/>
        </p:nvSpPr>
        <p:spPr>
          <a:xfrm>
            <a:off x="5730496" y="1257301"/>
            <a:ext cx="5501796" cy="369332"/>
          </a:xfrm>
          <a:prstGeom prst="rect">
            <a:avLst/>
          </a:prstGeom>
          <a:noFill/>
        </p:spPr>
        <p:txBody>
          <a:bodyPr wrap="square" rtlCol="0">
            <a:spAutoFit/>
          </a:bodyPr>
          <a:lstStyle/>
          <a:p>
            <a:r>
              <a:rPr lang="en-US" dirty="0"/>
              <a:t>Quarterly Newsletter:</a:t>
            </a:r>
          </a:p>
        </p:txBody>
      </p:sp>
      <p:sp>
        <p:nvSpPr>
          <p:cNvPr id="13" name="TextBox 12">
            <a:extLst>
              <a:ext uri="{FF2B5EF4-FFF2-40B4-BE49-F238E27FC236}">
                <a16:creationId xmlns:a16="http://schemas.microsoft.com/office/drawing/2014/main" id="{E42F54EE-BCC6-7BC3-FC74-B6AB609F47C4}"/>
              </a:ext>
            </a:extLst>
          </p:cNvPr>
          <p:cNvSpPr txBox="1"/>
          <p:nvPr/>
        </p:nvSpPr>
        <p:spPr>
          <a:xfrm>
            <a:off x="5820032" y="5239265"/>
            <a:ext cx="5647038" cy="369332"/>
          </a:xfrm>
          <a:prstGeom prst="rect">
            <a:avLst/>
          </a:prstGeom>
          <a:noFill/>
        </p:spPr>
        <p:txBody>
          <a:bodyPr wrap="square" rtlCol="0">
            <a:spAutoFit/>
          </a:bodyPr>
          <a:lstStyle/>
          <a:p>
            <a:r>
              <a:rPr lang="en-US" dirty="0"/>
              <a:t>Send an email to </a:t>
            </a:r>
            <a:r>
              <a:rPr lang="en-US" dirty="0">
                <a:hlinkClick r:id="rId6"/>
              </a:rPr>
              <a:t>Lpoplack@wslc.org</a:t>
            </a:r>
            <a:r>
              <a:rPr lang="en-US" dirty="0"/>
              <a:t> to sign up! </a:t>
            </a:r>
          </a:p>
        </p:txBody>
      </p:sp>
    </p:spTree>
    <p:extLst>
      <p:ext uri="{BB962C8B-B14F-4D97-AF65-F5344CB8AC3E}">
        <p14:creationId xmlns:p14="http://schemas.microsoft.com/office/powerpoint/2010/main" val="161076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3163D-E568-AC67-EAD5-E665597540AA}"/>
              </a:ext>
            </a:extLst>
          </p:cNvPr>
          <p:cNvSpPr>
            <a:spLocks noGrp="1"/>
          </p:cNvSpPr>
          <p:nvPr>
            <p:ph idx="1"/>
          </p:nvPr>
        </p:nvSpPr>
        <p:spPr>
          <a:xfrm>
            <a:off x="1544595" y="1618736"/>
            <a:ext cx="8327905" cy="4269356"/>
          </a:xfrm>
        </p:spPr>
        <p:txBody>
          <a:bodyPr/>
          <a:lstStyle/>
          <a:p>
            <a:pPr marL="0" indent="0">
              <a:buNone/>
            </a:pPr>
            <a:r>
              <a:rPr lang="en-US" sz="3200" dirty="0"/>
              <a:t>Rachel McAloon</a:t>
            </a:r>
            <a:br>
              <a:rPr lang="en-US" sz="3200" dirty="0"/>
            </a:br>
            <a:r>
              <a:rPr lang="en-US" sz="3200" dirty="0" err="1"/>
              <a:t>Rmcaloon</a:t>
            </a:r>
            <a:r>
              <a:rPr lang="en-US" sz="3200" dirty="0"/>
              <a:t> @</a:t>
            </a:r>
            <a:r>
              <a:rPr lang="en-US" sz="3200" dirty="0" err="1"/>
              <a:t>wslc.org</a:t>
            </a:r>
            <a:r>
              <a:rPr lang="en-US" sz="3200" dirty="0"/>
              <a:t>  </a:t>
            </a:r>
          </a:p>
          <a:p>
            <a:pPr marL="0" indent="0">
              <a:buNone/>
            </a:pPr>
            <a:r>
              <a:rPr lang="en-US" sz="3200" dirty="0"/>
              <a:t>360-515-1335</a:t>
            </a:r>
          </a:p>
          <a:p>
            <a:pPr marL="0" indent="0">
              <a:buNone/>
            </a:pPr>
            <a:endParaRPr lang="en-US" dirty="0"/>
          </a:p>
        </p:txBody>
      </p:sp>
    </p:spTree>
    <p:extLst>
      <p:ext uri="{BB962C8B-B14F-4D97-AF65-F5344CB8AC3E}">
        <p14:creationId xmlns:p14="http://schemas.microsoft.com/office/powerpoint/2010/main" val="29461498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651</TotalTime>
  <Words>329</Words>
  <Application>Microsoft Macintosh PowerPoint</Application>
  <PresentationFormat>Widescreen</PresentationFormat>
  <Paragraphs>42</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Century Gothic</vt:lpstr>
      <vt:lpstr>Wingdings</vt:lpstr>
      <vt:lpstr>Wingdings 3</vt:lpstr>
      <vt:lpstr>Ion</vt:lpstr>
      <vt:lpstr>Labor Liaison  October WEC Report  </vt:lpstr>
      <vt:lpstr>PowerPoint Presentation</vt:lpstr>
      <vt:lpstr>Advisory Committees             </vt:lpstr>
      <vt:lpstr>PowerPoint Presentation</vt:lpstr>
      <vt:lpstr>DOL Critical Sectors Job  Quality Grant</vt:lpstr>
      <vt:lpstr>Ways to Connect with the WSLC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Liaison  April WEC Report  Rachel McAloon rmcaloon @wslc.org</dc:title>
  <dc:creator>Rachel McAloon</dc:creator>
  <cp:lastModifiedBy>Rachel McAloon</cp:lastModifiedBy>
  <cp:revision>9</cp:revision>
  <dcterms:created xsi:type="dcterms:W3CDTF">2023-04-17T02:53:39Z</dcterms:created>
  <dcterms:modified xsi:type="dcterms:W3CDTF">2024-10-17T05:30:41Z</dcterms:modified>
</cp:coreProperties>
</file>