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4"/>
  </p:sldMasterIdLst>
  <p:notesMasterIdLst>
    <p:notesMasterId r:id="rId13"/>
  </p:notesMasterIdLst>
  <p:handoutMasterIdLst>
    <p:handoutMasterId r:id="rId14"/>
  </p:handoutMasterIdLst>
  <p:sldIdLst>
    <p:sldId id="259" r:id="rId5"/>
    <p:sldId id="472" r:id="rId6"/>
    <p:sldId id="473" r:id="rId7"/>
    <p:sldId id="402" r:id="rId8"/>
    <p:sldId id="476" r:id="rId9"/>
    <p:sldId id="474" r:id="rId10"/>
    <p:sldId id="477" r:id="rId11"/>
    <p:sldId id="47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4C1F0A-94EA-2108-FDFD-BDF524B687C7}" name="Kimberly Ingram" initials="KI" userId="S::kingram@sbctc.edu::f52c1617-9f2c-4a08-9f9e-3a7d4abb7177" providerId="AD"/>
  <p188:author id="{41141A81-6195-23DF-94B5-80BFF9AF7AEC}" name="Genevieve Howard" initials="GH" userId="Genevieve Howard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76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9" autoAdjust="0"/>
    <p:restoredTop sz="83414" autoAdjust="0"/>
  </p:normalViewPr>
  <p:slideViewPr>
    <p:cSldViewPr snapToGrid="0">
      <p:cViewPr varScale="1">
        <p:scale>
          <a:sx n="88" d="100"/>
          <a:sy n="88" d="100"/>
        </p:scale>
        <p:origin x="199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F7DCEB-A0DD-401E-A455-4A97B388A05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768A82-2EF0-4D0C-8802-E67FB666C8A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Allocation – Part of a larger budget that is reserved for specific agencies or uses</a:t>
          </a:r>
        </a:p>
      </dgm:t>
    </dgm:pt>
    <dgm:pt modelId="{34E5B53A-6C44-4321-BF1D-36E159A0E9DC}" type="parTrans" cxnId="{350C08D2-5155-4281-87F9-37C9C338A417}">
      <dgm:prSet/>
      <dgm:spPr/>
      <dgm:t>
        <a:bodyPr/>
        <a:lstStyle/>
        <a:p>
          <a:endParaRPr lang="en-US"/>
        </a:p>
      </dgm:t>
    </dgm:pt>
    <dgm:pt modelId="{F7D247A9-2B41-447A-A66C-2A7E1925C7D1}" type="sibTrans" cxnId="{350C08D2-5155-4281-87F9-37C9C338A417}">
      <dgm:prSet/>
      <dgm:spPr/>
      <dgm:t>
        <a:bodyPr/>
        <a:lstStyle/>
        <a:p>
          <a:endParaRPr lang="en-US"/>
        </a:p>
      </dgm:t>
    </dgm:pt>
    <dgm:pt modelId="{A34CD92A-5539-48B5-BDBD-C1EF6C7597A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Budget Proviso – Language in a budget that provide funds for a specific purpose, “provided solely for…”</a:t>
          </a:r>
        </a:p>
      </dgm:t>
    </dgm:pt>
    <dgm:pt modelId="{88410079-3B86-4AB6-B3B8-45B0923E1CBB}" type="parTrans" cxnId="{233D012E-4FED-42C4-A0BD-3B7480F6D8C4}">
      <dgm:prSet/>
      <dgm:spPr/>
      <dgm:t>
        <a:bodyPr/>
        <a:lstStyle/>
        <a:p>
          <a:endParaRPr lang="en-US"/>
        </a:p>
      </dgm:t>
    </dgm:pt>
    <dgm:pt modelId="{0974E043-E749-4127-8F0F-E777D5C9BE65}" type="sibTrans" cxnId="{233D012E-4FED-42C4-A0BD-3B7480F6D8C4}">
      <dgm:prSet/>
      <dgm:spPr/>
      <dgm:t>
        <a:bodyPr/>
        <a:lstStyle/>
        <a:p>
          <a:endParaRPr lang="en-US"/>
        </a:p>
      </dgm:t>
    </dgm:pt>
    <dgm:pt modelId="{999C0224-DAAF-42BC-910F-2A496275561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State Board Earmark – Funding intent that is continued after the system is not obligated to adhere to the proviso language.</a:t>
          </a:r>
        </a:p>
      </dgm:t>
    </dgm:pt>
    <dgm:pt modelId="{9F8BA87C-91E3-4378-A0A2-AB87960664C1}" type="parTrans" cxnId="{3D9FB9F0-2122-4EF0-ACFA-C6F9148ED91D}">
      <dgm:prSet/>
      <dgm:spPr/>
      <dgm:t>
        <a:bodyPr/>
        <a:lstStyle/>
        <a:p>
          <a:endParaRPr lang="en-US"/>
        </a:p>
      </dgm:t>
    </dgm:pt>
    <dgm:pt modelId="{42EEC218-CCB4-47A6-B6B5-B94E12254E76}" type="sibTrans" cxnId="{3D9FB9F0-2122-4EF0-ACFA-C6F9148ED91D}">
      <dgm:prSet/>
      <dgm:spPr/>
      <dgm:t>
        <a:bodyPr/>
        <a:lstStyle/>
        <a:p>
          <a:endParaRPr lang="en-US"/>
        </a:p>
      </dgm:t>
    </dgm:pt>
    <dgm:pt modelId="{363D0920-0CE3-4194-A3F3-01EB8F4A1E11}" type="pres">
      <dgm:prSet presAssocID="{0EF7DCEB-A0DD-401E-A455-4A97B388A055}" presName="root" presStyleCnt="0">
        <dgm:presLayoutVars>
          <dgm:dir/>
          <dgm:resizeHandles val="exact"/>
        </dgm:presLayoutVars>
      </dgm:prSet>
      <dgm:spPr/>
    </dgm:pt>
    <dgm:pt modelId="{81055EF1-0A8D-4E4F-94ED-66D828EDF02B}" type="pres">
      <dgm:prSet presAssocID="{41768A82-2EF0-4D0C-8802-E67FB666C8A5}" presName="compNode" presStyleCnt="0"/>
      <dgm:spPr/>
    </dgm:pt>
    <dgm:pt modelId="{1F505525-98B9-4D13-BA85-A72FCC20AE79}" type="pres">
      <dgm:prSet presAssocID="{41768A82-2EF0-4D0C-8802-E67FB666C8A5}" presName="bgRect" presStyleLbl="bgShp" presStyleIdx="0" presStyleCnt="3" custLinFactNeighborX="0" custLinFactNeighborY="-48600"/>
      <dgm:spPr/>
    </dgm:pt>
    <dgm:pt modelId="{559A2BA3-0CF6-4460-9523-7EE85A83C082}" type="pres">
      <dgm:prSet presAssocID="{41768A82-2EF0-4D0C-8802-E67FB666C8A5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1496C5FB-654C-4007-94BA-61771F18B0E0}" type="pres">
      <dgm:prSet presAssocID="{41768A82-2EF0-4D0C-8802-E67FB666C8A5}" presName="spaceRect" presStyleCnt="0"/>
      <dgm:spPr/>
    </dgm:pt>
    <dgm:pt modelId="{C7908108-B33A-4F0A-83EB-0424E53D5BCF}" type="pres">
      <dgm:prSet presAssocID="{41768A82-2EF0-4D0C-8802-E67FB666C8A5}" presName="parTx" presStyleLbl="revTx" presStyleIdx="0" presStyleCnt="3">
        <dgm:presLayoutVars>
          <dgm:chMax val="0"/>
          <dgm:chPref val="0"/>
        </dgm:presLayoutVars>
      </dgm:prSet>
      <dgm:spPr/>
    </dgm:pt>
    <dgm:pt modelId="{1EBBBF4C-8AE9-48E4-B546-C6833E2291B7}" type="pres">
      <dgm:prSet presAssocID="{F7D247A9-2B41-447A-A66C-2A7E1925C7D1}" presName="sibTrans" presStyleCnt="0"/>
      <dgm:spPr/>
    </dgm:pt>
    <dgm:pt modelId="{4A7FF2B5-5707-4E4A-B49B-8EC74C92EABB}" type="pres">
      <dgm:prSet presAssocID="{A34CD92A-5539-48B5-BDBD-C1EF6C7597A0}" presName="compNode" presStyleCnt="0"/>
      <dgm:spPr/>
    </dgm:pt>
    <dgm:pt modelId="{503AAB14-8272-4EDA-A314-41168E1BE54B}" type="pres">
      <dgm:prSet presAssocID="{A34CD92A-5539-48B5-BDBD-C1EF6C7597A0}" presName="bgRect" presStyleLbl="bgShp" presStyleIdx="1" presStyleCnt="3"/>
      <dgm:spPr/>
    </dgm:pt>
    <dgm:pt modelId="{3EAED027-19B8-4AFA-99CD-95F486B4BD95}" type="pres">
      <dgm:prSet presAssocID="{A34CD92A-5539-48B5-BDBD-C1EF6C7597A0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02AFC30B-F30E-4E35-B10C-CA44DB9E38BF}" type="pres">
      <dgm:prSet presAssocID="{A34CD92A-5539-48B5-BDBD-C1EF6C7597A0}" presName="spaceRect" presStyleCnt="0"/>
      <dgm:spPr/>
    </dgm:pt>
    <dgm:pt modelId="{6B308E51-0AD6-463C-9B59-8236635C1EF8}" type="pres">
      <dgm:prSet presAssocID="{A34CD92A-5539-48B5-BDBD-C1EF6C7597A0}" presName="parTx" presStyleLbl="revTx" presStyleIdx="1" presStyleCnt="3">
        <dgm:presLayoutVars>
          <dgm:chMax val="0"/>
          <dgm:chPref val="0"/>
        </dgm:presLayoutVars>
      </dgm:prSet>
      <dgm:spPr/>
    </dgm:pt>
    <dgm:pt modelId="{751D63E5-D1F5-4302-B3C1-C7213C834D72}" type="pres">
      <dgm:prSet presAssocID="{0974E043-E749-4127-8F0F-E777D5C9BE65}" presName="sibTrans" presStyleCnt="0"/>
      <dgm:spPr/>
    </dgm:pt>
    <dgm:pt modelId="{94D93382-8F5E-4E48-975C-A1AAD7888394}" type="pres">
      <dgm:prSet presAssocID="{999C0224-DAAF-42BC-910F-2A4962755619}" presName="compNode" presStyleCnt="0"/>
      <dgm:spPr/>
    </dgm:pt>
    <dgm:pt modelId="{B75AB17B-FF98-40CA-8A11-2D3BF5E80A89}" type="pres">
      <dgm:prSet presAssocID="{999C0224-DAAF-42BC-910F-2A4962755619}" presName="bgRect" presStyleLbl="bgShp" presStyleIdx="2" presStyleCnt="3"/>
      <dgm:spPr/>
    </dgm:pt>
    <dgm:pt modelId="{432D4530-2394-4C7B-955B-BF6E73CFB7E8}" type="pres">
      <dgm:prSet presAssocID="{999C0224-DAAF-42BC-910F-2A4962755619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FAB8121-1932-4456-A348-0278CB454F5D}" type="pres">
      <dgm:prSet presAssocID="{999C0224-DAAF-42BC-910F-2A4962755619}" presName="spaceRect" presStyleCnt="0"/>
      <dgm:spPr/>
    </dgm:pt>
    <dgm:pt modelId="{D1B03F4D-0213-4638-AF1B-BFB980502B01}" type="pres">
      <dgm:prSet presAssocID="{999C0224-DAAF-42BC-910F-2A496275561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345A310-4E80-478D-9856-44D5A22EAF82}" type="presOf" srcId="{0EF7DCEB-A0DD-401E-A455-4A97B388A055}" destId="{363D0920-0CE3-4194-A3F3-01EB8F4A1E11}" srcOrd="0" destOrd="0" presId="urn:microsoft.com/office/officeart/2018/2/layout/IconVerticalSolidList"/>
    <dgm:cxn modelId="{233D012E-4FED-42C4-A0BD-3B7480F6D8C4}" srcId="{0EF7DCEB-A0DD-401E-A455-4A97B388A055}" destId="{A34CD92A-5539-48B5-BDBD-C1EF6C7597A0}" srcOrd="1" destOrd="0" parTransId="{88410079-3B86-4AB6-B3B8-45B0923E1CBB}" sibTransId="{0974E043-E749-4127-8F0F-E777D5C9BE65}"/>
    <dgm:cxn modelId="{5503C230-56B7-4273-8943-786BA6528568}" type="presOf" srcId="{A34CD92A-5539-48B5-BDBD-C1EF6C7597A0}" destId="{6B308E51-0AD6-463C-9B59-8236635C1EF8}" srcOrd="0" destOrd="0" presId="urn:microsoft.com/office/officeart/2018/2/layout/IconVerticalSolidList"/>
    <dgm:cxn modelId="{F558BC31-A70D-46EF-B71C-A95BADE6E48B}" type="presOf" srcId="{999C0224-DAAF-42BC-910F-2A4962755619}" destId="{D1B03F4D-0213-4638-AF1B-BFB980502B01}" srcOrd="0" destOrd="0" presId="urn:microsoft.com/office/officeart/2018/2/layout/IconVerticalSolidList"/>
    <dgm:cxn modelId="{350C08D2-5155-4281-87F9-37C9C338A417}" srcId="{0EF7DCEB-A0DD-401E-A455-4A97B388A055}" destId="{41768A82-2EF0-4D0C-8802-E67FB666C8A5}" srcOrd="0" destOrd="0" parTransId="{34E5B53A-6C44-4321-BF1D-36E159A0E9DC}" sibTransId="{F7D247A9-2B41-447A-A66C-2A7E1925C7D1}"/>
    <dgm:cxn modelId="{519826D9-6971-4910-A999-ACDA45B6AF1E}" type="presOf" srcId="{41768A82-2EF0-4D0C-8802-E67FB666C8A5}" destId="{C7908108-B33A-4F0A-83EB-0424E53D5BCF}" srcOrd="0" destOrd="0" presId="urn:microsoft.com/office/officeart/2018/2/layout/IconVerticalSolidList"/>
    <dgm:cxn modelId="{3D9FB9F0-2122-4EF0-ACFA-C6F9148ED91D}" srcId="{0EF7DCEB-A0DD-401E-A455-4A97B388A055}" destId="{999C0224-DAAF-42BC-910F-2A4962755619}" srcOrd="2" destOrd="0" parTransId="{9F8BA87C-91E3-4378-A0A2-AB87960664C1}" sibTransId="{42EEC218-CCB4-47A6-B6B5-B94E12254E76}"/>
    <dgm:cxn modelId="{2CD54CED-CCE6-4F63-B4E3-49620B21C918}" type="presParOf" srcId="{363D0920-0CE3-4194-A3F3-01EB8F4A1E11}" destId="{81055EF1-0A8D-4E4F-94ED-66D828EDF02B}" srcOrd="0" destOrd="0" presId="urn:microsoft.com/office/officeart/2018/2/layout/IconVerticalSolidList"/>
    <dgm:cxn modelId="{6A7926BD-E821-4C95-AE63-F3627D3E8C18}" type="presParOf" srcId="{81055EF1-0A8D-4E4F-94ED-66D828EDF02B}" destId="{1F505525-98B9-4D13-BA85-A72FCC20AE79}" srcOrd="0" destOrd="0" presId="urn:microsoft.com/office/officeart/2018/2/layout/IconVerticalSolidList"/>
    <dgm:cxn modelId="{270D4927-C5F8-40FF-BD45-AB36B7C80AB5}" type="presParOf" srcId="{81055EF1-0A8D-4E4F-94ED-66D828EDF02B}" destId="{559A2BA3-0CF6-4460-9523-7EE85A83C082}" srcOrd="1" destOrd="0" presId="urn:microsoft.com/office/officeart/2018/2/layout/IconVerticalSolidList"/>
    <dgm:cxn modelId="{40487044-84EF-415A-BF35-9076E7BE7612}" type="presParOf" srcId="{81055EF1-0A8D-4E4F-94ED-66D828EDF02B}" destId="{1496C5FB-654C-4007-94BA-61771F18B0E0}" srcOrd="2" destOrd="0" presId="urn:microsoft.com/office/officeart/2018/2/layout/IconVerticalSolidList"/>
    <dgm:cxn modelId="{CC554B98-E8B3-4F81-BE8A-272F34B2E338}" type="presParOf" srcId="{81055EF1-0A8D-4E4F-94ED-66D828EDF02B}" destId="{C7908108-B33A-4F0A-83EB-0424E53D5BCF}" srcOrd="3" destOrd="0" presId="urn:microsoft.com/office/officeart/2018/2/layout/IconVerticalSolidList"/>
    <dgm:cxn modelId="{00D4194B-3E14-4DA4-AB67-B4B19F873B11}" type="presParOf" srcId="{363D0920-0CE3-4194-A3F3-01EB8F4A1E11}" destId="{1EBBBF4C-8AE9-48E4-B546-C6833E2291B7}" srcOrd="1" destOrd="0" presId="urn:microsoft.com/office/officeart/2018/2/layout/IconVerticalSolidList"/>
    <dgm:cxn modelId="{7CFD44E6-D5E0-44FC-8295-57330A953A55}" type="presParOf" srcId="{363D0920-0CE3-4194-A3F3-01EB8F4A1E11}" destId="{4A7FF2B5-5707-4E4A-B49B-8EC74C92EABB}" srcOrd="2" destOrd="0" presId="urn:microsoft.com/office/officeart/2018/2/layout/IconVerticalSolidList"/>
    <dgm:cxn modelId="{DC6157DD-3A34-4DA2-9B60-E5D6D395185A}" type="presParOf" srcId="{4A7FF2B5-5707-4E4A-B49B-8EC74C92EABB}" destId="{503AAB14-8272-4EDA-A314-41168E1BE54B}" srcOrd="0" destOrd="0" presId="urn:microsoft.com/office/officeart/2018/2/layout/IconVerticalSolidList"/>
    <dgm:cxn modelId="{D6A56EFC-0B2B-4C40-A33A-4013417AF8E7}" type="presParOf" srcId="{4A7FF2B5-5707-4E4A-B49B-8EC74C92EABB}" destId="{3EAED027-19B8-4AFA-99CD-95F486B4BD95}" srcOrd="1" destOrd="0" presId="urn:microsoft.com/office/officeart/2018/2/layout/IconVerticalSolidList"/>
    <dgm:cxn modelId="{332435D0-115D-461F-9213-6CAA7492F499}" type="presParOf" srcId="{4A7FF2B5-5707-4E4A-B49B-8EC74C92EABB}" destId="{02AFC30B-F30E-4E35-B10C-CA44DB9E38BF}" srcOrd="2" destOrd="0" presId="urn:microsoft.com/office/officeart/2018/2/layout/IconVerticalSolidList"/>
    <dgm:cxn modelId="{F412E989-D053-41B3-830B-655E97FDA5CF}" type="presParOf" srcId="{4A7FF2B5-5707-4E4A-B49B-8EC74C92EABB}" destId="{6B308E51-0AD6-463C-9B59-8236635C1EF8}" srcOrd="3" destOrd="0" presId="urn:microsoft.com/office/officeart/2018/2/layout/IconVerticalSolidList"/>
    <dgm:cxn modelId="{FB2C2C25-B31D-4E75-8C6C-10C91486D075}" type="presParOf" srcId="{363D0920-0CE3-4194-A3F3-01EB8F4A1E11}" destId="{751D63E5-D1F5-4302-B3C1-C7213C834D72}" srcOrd="3" destOrd="0" presId="urn:microsoft.com/office/officeart/2018/2/layout/IconVerticalSolidList"/>
    <dgm:cxn modelId="{46A13650-54B9-426B-A8A7-373C017952FC}" type="presParOf" srcId="{363D0920-0CE3-4194-A3F3-01EB8F4A1E11}" destId="{94D93382-8F5E-4E48-975C-A1AAD7888394}" srcOrd="4" destOrd="0" presId="urn:microsoft.com/office/officeart/2018/2/layout/IconVerticalSolidList"/>
    <dgm:cxn modelId="{13782080-A092-4862-ABC7-BB8E446793EE}" type="presParOf" srcId="{94D93382-8F5E-4E48-975C-A1AAD7888394}" destId="{B75AB17B-FF98-40CA-8A11-2D3BF5E80A89}" srcOrd="0" destOrd="0" presId="urn:microsoft.com/office/officeart/2018/2/layout/IconVerticalSolidList"/>
    <dgm:cxn modelId="{2CA14082-2ED4-40BC-A9BC-06D20FEB12CB}" type="presParOf" srcId="{94D93382-8F5E-4E48-975C-A1AAD7888394}" destId="{432D4530-2394-4C7B-955B-BF6E73CFB7E8}" srcOrd="1" destOrd="0" presId="urn:microsoft.com/office/officeart/2018/2/layout/IconVerticalSolidList"/>
    <dgm:cxn modelId="{416979C5-9AFF-40D9-AF3E-68C296528665}" type="presParOf" srcId="{94D93382-8F5E-4E48-975C-A1AAD7888394}" destId="{2FAB8121-1932-4456-A348-0278CB454F5D}" srcOrd="2" destOrd="0" presId="urn:microsoft.com/office/officeart/2018/2/layout/IconVerticalSolidList"/>
    <dgm:cxn modelId="{E849B61B-E615-4182-9272-32D1D8374110}" type="presParOf" srcId="{94D93382-8F5E-4E48-975C-A1AAD7888394}" destId="{D1B03F4D-0213-4638-AF1B-BFB980502B0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F81DFA-6FC5-40BA-B12D-1E5CA0E506C0}" type="doc">
      <dgm:prSet loTypeId="urn:microsoft.com/office/officeart/2005/8/layout/default" loCatId="list" qsTypeId="urn:microsoft.com/office/officeart/2005/8/quickstyle/simple4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4E35196A-6DC3-491E-984F-857DA292E386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+mj-lt"/>
            </a:rPr>
            <a:t>Aerospace High Demand 1,000 FTES </a:t>
          </a:r>
        </a:p>
      </dgm:t>
    </dgm:pt>
    <dgm:pt modelId="{63B976F0-609A-4438-B4CF-379A370A94B9}" type="parTrans" cxnId="{75190F53-97EE-4AC6-943B-D2DD7F7282EE}">
      <dgm:prSet/>
      <dgm:spPr/>
      <dgm:t>
        <a:bodyPr/>
        <a:lstStyle/>
        <a:p>
          <a:endParaRPr lang="en-US"/>
        </a:p>
      </dgm:t>
    </dgm:pt>
    <dgm:pt modelId="{482AE531-86CF-4329-BAB3-55E6107FA28E}" type="sibTrans" cxnId="{75190F53-97EE-4AC6-943B-D2DD7F7282EE}">
      <dgm:prSet/>
      <dgm:spPr/>
      <dgm:t>
        <a:bodyPr/>
        <a:lstStyle/>
        <a:p>
          <a:endParaRPr lang="en-US"/>
        </a:p>
      </dgm:t>
    </dgm:pt>
    <dgm:pt modelId="{091BFA9F-526A-453B-9F83-6CF0145F5B33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+mj-lt"/>
            </a:rPr>
            <a:t>Basic Food Employment and Training (BFET) Grant</a:t>
          </a:r>
        </a:p>
      </dgm:t>
    </dgm:pt>
    <dgm:pt modelId="{3BFDFD00-2FB1-412A-87E4-FD3426D8ABF4}" type="parTrans" cxnId="{D1ADD955-A10E-414D-B623-BFD9992E7DB2}">
      <dgm:prSet/>
      <dgm:spPr/>
      <dgm:t>
        <a:bodyPr/>
        <a:lstStyle/>
        <a:p>
          <a:endParaRPr lang="en-US"/>
        </a:p>
      </dgm:t>
    </dgm:pt>
    <dgm:pt modelId="{6E16AEF0-9977-48E3-BDF3-0733B0CFF5BF}" type="sibTrans" cxnId="{D1ADD955-A10E-414D-B623-BFD9992E7DB2}">
      <dgm:prSet/>
      <dgm:spPr/>
      <dgm:t>
        <a:bodyPr/>
        <a:lstStyle/>
        <a:p>
          <a:endParaRPr lang="en-US"/>
        </a:p>
      </dgm:t>
    </dgm:pt>
    <dgm:pt modelId="{E2A6251E-C92A-4AA7-9FD8-CE48230BC7FE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+mj-lt"/>
            </a:rPr>
            <a:t>CTE Dual Credit</a:t>
          </a:r>
        </a:p>
      </dgm:t>
    </dgm:pt>
    <dgm:pt modelId="{16E38C18-AC42-4337-A86D-DA32FBF7AFA5}" type="parTrans" cxnId="{F9FCD452-62E5-42CF-B066-21968B8CAEA6}">
      <dgm:prSet/>
      <dgm:spPr/>
      <dgm:t>
        <a:bodyPr/>
        <a:lstStyle/>
        <a:p>
          <a:endParaRPr lang="en-US"/>
        </a:p>
      </dgm:t>
    </dgm:pt>
    <dgm:pt modelId="{8548A617-813F-4ADC-A220-8F7DA5E925B2}" type="sibTrans" cxnId="{F9FCD452-62E5-42CF-B066-21968B8CAEA6}">
      <dgm:prSet/>
      <dgm:spPr/>
      <dgm:t>
        <a:bodyPr/>
        <a:lstStyle/>
        <a:p>
          <a:endParaRPr lang="en-US"/>
        </a:p>
      </dgm:t>
    </dgm:pt>
    <dgm:pt modelId="{04056163-6E1C-438A-8070-6990598A25C4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+mj-lt"/>
            </a:rPr>
            <a:t>Early Achievers Grant (EAG)</a:t>
          </a:r>
        </a:p>
      </dgm:t>
    </dgm:pt>
    <dgm:pt modelId="{B8172C55-7C11-40E6-929F-88109903E96D}" type="parTrans" cxnId="{EDD54EEA-E6FC-4E39-9335-55E17174AB4C}">
      <dgm:prSet/>
      <dgm:spPr/>
      <dgm:t>
        <a:bodyPr/>
        <a:lstStyle/>
        <a:p>
          <a:endParaRPr lang="en-US"/>
        </a:p>
      </dgm:t>
    </dgm:pt>
    <dgm:pt modelId="{874E8769-AB24-4910-B6A0-256C3E1FB4F4}" type="sibTrans" cxnId="{EDD54EEA-E6FC-4E39-9335-55E17174AB4C}">
      <dgm:prSet/>
      <dgm:spPr/>
      <dgm:t>
        <a:bodyPr/>
        <a:lstStyle/>
        <a:p>
          <a:endParaRPr lang="en-US"/>
        </a:p>
      </dgm:t>
    </dgm:pt>
    <dgm:pt modelId="{652C3ACF-7393-477C-84C2-492C11F15BFD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+mj-lt"/>
            </a:rPr>
            <a:t>Job Skills Program (JSP) Grant</a:t>
          </a:r>
        </a:p>
      </dgm:t>
    </dgm:pt>
    <dgm:pt modelId="{1DEF9D4E-5077-4723-9544-1B76BBF97A2A}" type="parTrans" cxnId="{24BEAE8E-7805-4E1B-8CE0-153417CA1F17}">
      <dgm:prSet/>
      <dgm:spPr/>
      <dgm:t>
        <a:bodyPr/>
        <a:lstStyle/>
        <a:p>
          <a:endParaRPr lang="en-US"/>
        </a:p>
      </dgm:t>
    </dgm:pt>
    <dgm:pt modelId="{9E5CC00B-7E74-42E0-A95E-B70ED3CB89EE}" type="sibTrans" cxnId="{24BEAE8E-7805-4E1B-8CE0-153417CA1F17}">
      <dgm:prSet/>
      <dgm:spPr/>
      <dgm:t>
        <a:bodyPr/>
        <a:lstStyle/>
        <a:p>
          <a:endParaRPr lang="en-US"/>
        </a:p>
      </dgm:t>
    </dgm:pt>
    <dgm:pt modelId="{2D5D01F4-D7AE-46A3-A5CE-B01DC56E2E07}">
      <dgm:prSet/>
      <dgm:spPr/>
      <dgm:t>
        <a:bodyPr/>
        <a:lstStyle/>
        <a:p>
          <a:r>
            <a:rPr lang="en-US" b="0">
              <a:solidFill>
                <a:schemeClr val="tx1"/>
              </a:solidFill>
              <a:latin typeface="+mj-lt"/>
            </a:rPr>
            <a:t>Perkins Plan Grant</a:t>
          </a:r>
        </a:p>
      </dgm:t>
    </dgm:pt>
    <dgm:pt modelId="{5D2FB376-FB8C-4244-832F-F8D73B1BAD54}" type="parTrans" cxnId="{AA3622D7-9539-49B8-8619-B9FFD28F70CC}">
      <dgm:prSet/>
      <dgm:spPr/>
      <dgm:t>
        <a:bodyPr/>
        <a:lstStyle/>
        <a:p>
          <a:endParaRPr lang="en-US"/>
        </a:p>
      </dgm:t>
    </dgm:pt>
    <dgm:pt modelId="{D5293730-6DDB-47D9-8BA8-0FF75764E6F6}" type="sibTrans" cxnId="{AA3622D7-9539-49B8-8619-B9FFD28F70CC}">
      <dgm:prSet/>
      <dgm:spPr/>
      <dgm:t>
        <a:bodyPr/>
        <a:lstStyle/>
        <a:p>
          <a:endParaRPr lang="en-US"/>
        </a:p>
      </dgm:t>
    </dgm:pt>
    <dgm:pt modelId="{E391C18E-4C22-45AC-B08E-9607D636E658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+mj-lt"/>
            </a:rPr>
            <a:t>Perkins Corrections Grant</a:t>
          </a:r>
        </a:p>
      </dgm:t>
    </dgm:pt>
    <dgm:pt modelId="{C8BFCBF0-72C7-41BF-840A-3B5B9B0F2A55}" type="parTrans" cxnId="{DEEE0636-3691-4514-87F6-D3218FF38BD7}">
      <dgm:prSet/>
      <dgm:spPr/>
      <dgm:t>
        <a:bodyPr/>
        <a:lstStyle/>
        <a:p>
          <a:endParaRPr lang="en-US"/>
        </a:p>
      </dgm:t>
    </dgm:pt>
    <dgm:pt modelId="{82F41263-7AB8-4546-A7D8-354C1BBB7338}" type="sibTrans" cxnId="{DEEE0636-3691-4514-87F6-D3218FF38BD7}">
      <dgm:prSet/>
      <dgm:spPr/>
      <dgm:t>
        <a:bodyPr/>
        <a:lstStyle/>
        <a:p>
          <a:endParaRPr lang="en-US"/>
        </a:p>
      </dgm:t>
    </dgm:pt>
    <dgm:pt modelId="{F5543BD3-2C2A-4928-81FD-FD49EF8EBB5C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+mj-lt"/>
            </a:rPr>
            <a:t>Perkins Leadership Block Grant</a:t>
          </a:r>
        </a:p>
      </dgm:t>
    </dgm:pt>
    <dgm:pt modelId="{18F81CCC-78AA-4EF7-ADC0-48072F21626E}" type="parTrans" cxnId="{BC8F68F2-CB68-4DCF-9040-EF741E5220CE}">
      <dgm:prSet/>
      <dgm:spPr/>
      <dgm:t>
        <a:bodyPr/>
        <a:lstStyle/>
        <a:p>
          <a:endParaRPr lang="en-US"/>
        </a:p>
      </dgm:t>
    </dgm:pt>
    <dgm:pt modelId="{103C5E3F-CD54-4A30-87F1-37DC0FB55756}" type="sibTrans" cxnId="{BC8F68F2-CB68-4DCF-9040-EF741E5220CE}">
      <dgm:prSet/>
      <dgm:spPr/>
      <dgm:t>
        <a:bodyPr/>
        <a:lstStyle/>
        <a:p>
          <a:endParaRPr lang="en-US"/>
        </a:p>
      </dgm:t>
    </dgm:pt>
    <dgm:pt modelId="{9EFE84B4-126F-4DED-816A-D160D16BC9DB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+mj-lt"/>
            </a:rPr>
            <a:t>Perkins Non-Traditional Gender Employment and Training Grant</a:t>
          </a:r>
        </a:p>
      </dgm:t>
    </dgm:pt>
    <dgm:pt modelId="{B50DFD92-6138-4378-B8FD-9D1D31D0E722}" type="parTrans" cxnId="{383C7824-71D4-41D6-A308-AF4B100A7F20}">
      <dgm:prSet/>
      <dgm:spPr/>
      <dgm:t>
        <a:bodyPr/>
        <a:lstStyle/>
        <a:p>
          <a:endParaRPr lang="en-US"/>
        </a:p>
      </dgm:t>
    </dgm:pt>
    <dgm:pt modelId="{8054CFDA-CFD7-4304-B138-33104C822B4D}" type="sibTrans" cxnId="{383C7824-71D4-41D6-A308-AF4B100A7F20}">
      <dgm:prSet/>
      <dgm:spPr/>
      <dgm:t>
        <a:bodyPr/>
        <a:lstStyle/>
        <a:p>
          <a:endParaRPr lang="en-US"/>
        </a:p>
      </dgm:t>
    </dgm:pt>
    <dgm:pt modelId="{9C259937-85C8-47D0-B589-FE0038BF998C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+mj-lt"/>
            </a:rPr>
            <a:t>Perkins Special Project Grant</a:t>
          </a:r>
        </a:p>
      </dgm:t>
    </dgm:pt>
    <dgm:pt modelId="{FDD3A852-6995-4A17-8B77-A8093ED32EE8}" type="parTrans" cxnId="{3B7E721F-006B-47C7-AB60-BED4877B039C}">
      <dgm:prSet/>
      <dgm:spPr/>
      <dgm:t>
        <a:bodyPr/>
        <a:lstStyle/>
        <a:p>
          <a:endParaRPr lang="en-US"/>
        </a:p>
      </dgm:t>
    </dgm:pt>
    <dgm:pt modelId="{EAB0B978-BB16-4AEC-932D-4DBBDFB56FB3}" type="sibTrans" cxnId="{3B7E721F-006B-47C7-AB60-BED4877B039C}">
      <dgm:prSet/>
      <dgm:spPr/>
      <dgm:t>
        <a:bodyPr/>
        <a:lstStyle/>
        <a:p>
          <a:endParaRPr lang="en-US"/>
        </a:p>
      </dgm:t>
    </dgm:pt>
    <dgm:pt modelId="{288E3FA6-EB04-44E3-8626-473E653F15C8}">
      <dgm:prSet/>
      <dgm:spPr/>
      <dgm:t>
        <a:bodyPr/>
        <a:lstStyle/>
        <a:p>
          <a:r>
            <a:rPr lang="en-US" b="0">
              <a:solidFill>
                <a:schemeClr val="tx1"/>
              </a:solidFill>
              <a:latin typeface="+mj-lt"/>
            </a:rPr>
            <a:t>Worker Retraining Program</a:t>
          </a:r>
        </a:p>
      </dgm:t>
    </dgm:pt>
    <dgm:pt modelId="{167CAA8C-4AF3-4B15-88FF-9B2C6671C8D7}" type="parTrans" cxnId="{B25A4F48-5A3E-4FB0-8072-AF6A90BA7D03}">
      <dgm:prSet/>
      <dgm:spPr/>
      <dgm:t>
        <a:bodyPr/>
        <a:lstStyle/>
        <a:p>
          <a:endParaRPr lang="en-US"/>
        </a:p>
      </dgm:t>
    </dgm:pt>
    <dgm:pt modelId="{63C3A265-E685-4A41-B7ED-14D18ED50038}" type="sibTrans" cxnId="{B25A4F48-5A3E-4FB0-8072-AF6A90BA7D03}">
      <dgm:prSet/>
      <dgm:spPr/>
      <dgm:t>
        <a:bodyPr/>
        <a:lstStyle/>
        <a:p>
          <a:endParaRPr lang="en-US"/>
        </a:p>
      </dgm:t>
    </dgm:pt>
    <dgm:pt modelId="{710BC7EF-ADF7-4383-AA74-049DBAC217A2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+mj-lt"/>
            </a:rPr>
            <a:t>Worker Retraining Program for Private Career Schools and Colleges</a:t>
          </a:r>
        </a:p>
      </dgm:t>
    </dgm:pt>
    <dgm:pt modelId="{AA100FF0-02DC-4444-8D12-B18617E1E9B0}" type="parTrans" cxnId="{E93CF548-627C-41C6-875A-CE15764F0345}">
      <dgm:prSet/>
      <dgm:spPr/>
      <dgm:t>
        <a:bodyPr/>
        <a:lstStyle/>
        <a:p>
          <a:endParaRPr lang="en-US"/>
        </a:p>
      </dgm:t>
    </dgm:pt>
    <dgm:pt modelId="{E8F3A3E5-9D4D-4068-970F-A6BD413E804B}" type="sibTrans" cxnId="{E93CF548-627C-41C6-875A-CE15764F0345}">
      <dgm:prSet/>
      <dgm:spPr/>
      <dgm:t>
        <a:bodyPr/>
        <a:lstStyle/>
        <a:p>
          <a:endParaRPr lang="en-US"/>
        </a:p>
      </dgm:t>
    </dgm:pt>
    <dgm:pt modelId="{91A6105B-DF10-4905-B085-386ADB56F5DB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+mj-lt"/>
            </a:rPr>
            <a:t>WorkFirst Delivery Agreement</a:t>
          </a:r>
        </a:p>
      </dgm:t>
    </dgm:pt>
    <dgm:pt modelId="{E98BBF93-AABA-4D8A-A79E-1663D8E97A8B}" type="parTrans" cxnId="{2FB16128-4B4C-4E1C-B731-D5DE29FE1303}">
      <dgm:prSet/>
      <dgm:spPr/>
      <dgm:t>
        <a:bodyPr/>
        <a:lstStyle/>
        <a:p>
          <a:endParaRPr lang="en-US"/>
        </a:p>
      </dgm:t>
    </dgm:pt>
    <dgm:pt modelId="{5A67C6BE-3EDD-4B3E-A885-30021E5888D0}" type="sibTrans" cxnId="{2FB16128-4B4C-4E1C-B731-D5DE29FE1303}">
      <dgm:prSet/>
      <dgm:spPr/>
      <dgm:t>
        <a:bodyPr/>
        <a:lstStyle/>
        <a:p>
          <a:endParaRPr lang="en-US"/>
        </a:p>
      </dgm:t>
    </dgm:pt>
    <dgm:pt modelId="{8C582AB9-ED18-4A28-8B7B-5A8FABAFB750}">
      <dgm:prSet/>
      <dgm:spPr/>
      <dgm:t>
        <a:bodyPr/>
        <a:lstStyle/>
        <a:p>
          <a:r>
            <a:rPr lang="en-US" b="0" dirty="0">
              <a:solidFill>
                <a:schemeClr val="tx1"/>
              </a:solidFill>
              <a:latin typeface="+mj-lt"/>
            </a:rPr>
            <a:t>Workforce Development Fund (combined with High Demand Enrollment Fund and Invest in WA)</a:t>
          </a:r>
        </a:p>
      </dgm:t>
    </dgm:pt>
    <dgm:pt modelId="{F547C015-A59D-48DE-B46A-178E0880BAFB}" type="parTrans" cxnId="{72149589-18D3-480E-8E17-06011F0146A7}">
      <dgm:prSet/>
      <dgm:spPr/>
      <dgm:t>
        <a:bodyPr/>
        <a:lstStyle/>
        <a:p>
          <a:endParaRPr lang="en-US"/>
        </a:p>
      </dgm:t>
    </dgm:pt>
    <dgm:pt modelId="{5DD052E9-8290-498D-B9C0-7A15E1BE8C4B}" type="sibTrans" cxnId="{72149589-18D3-480E-8E17-06011F0146A7}">
      <dgm:prSet/>
      <dgm:spPr/>
      <dgm:t>
        <a:bodyPr/>
        <a:lstStyle/>
        <a:p>
          <a:endParaRPr lang="en-US"/>
        </a:p>
      </dgm:t>
    </dgm:pt>
    <dgm:pt modelId="{BF4B7279-2F92-45AE-B354-C0D9873AFB29}" type="pres">
      <dgm:prSet presAssocID="{11F81DFA-6FC5-40BA-B12D-1E5CA0E506C0}" presName="diagram" presStyleCnt="0">
        <dgm:presLayoutVars>
          <dgm:dir/>
          <dgm:resizeHandles val="exact"/>
        </dgm:presLayoutVars>
      </dgm:prSet>
      <dgm:spPr/>
    </dgm:pt>
    <dgm:pt modelId="{883F9D18-0787-4638-82F1-CB5E51889DC5}" type="pres">
      <dgm:prSet presAssocID="{4E35196A-6DC3-491E-984F-857DA292E386}" presName="node" presStyleLbl="node1" presStyleIdx="0" presStyleCnt="14">
        <dgm:presLayoutVars>
          <dgm:bulletEnabled val="1"/>
        </dgm:presLayoutVars>
      </dgm:prSet>
      <dgm:spPr/>
    </dgm:pt>
    <dgm:pt modelId="{D0521EEF-9D20-45C3-951F-9C381B415CF9}" type="pres">
      <dgm:prSet presAssocID="{482AE531-86CF-4329-BAB3-55E6107FA28E}" presName="sibTrans" presStyleCnt="0"/>
      <dgm:spPr/>
    </dgm:pt>
    <dgm:pt modelId="{197AA206-F55E-4779-B0CE-D1252B954225}" type="pres">
      <dgm:prSet presAssocID="{091BFA9F-526A-453B-9F83-6CF0145F5B33}" presName="node" presStyleLbl="node1" presStyleIdx="1" presStyleCnt="14">
        <dgm:presLayoutVars>
          <dgm:bulletEnabled val="1"/>
        </dgm:presLayoutVars>
      </dgm:prSet>
      <dgm:spPr/>
    </dgm:pt>
    <dgm:pt modelId="{483B8269-F272-463B-95F0-E1D89C3496AD}" type="pres">
      <dgm:prSet presAssocID="{6E16AEF0-9977-48E3-BDF3-0733B0CFF5BF}" presName="sibTrans" presStyleCnt="0"/>
      <dgm:spPr/>
    </dgm:pt>
    <dgm:pt modelId="{4C6AB731-71D2-4612-8206-61D3E11A7EF7}" type="pres">
      <dgm:prSet presAssocID="{E2A6251E-C92A-4AA7-9FD8-CE48230BC7FE}" presName="node" presStyleLbl="node1" presStyleIdx="2" presStyleCnt="14">
        <dgm:presLayoutVars>
          <dgm:bulletEnabled val="1"/>
        </dgm:presLayoutVars>
      </dgm:prSet>
      <dgm:spPr/>
    </dgm:pt>
    <dgm:pt modelId="{2F9FE855-5F02-4810-8253-98CA5C5DDD0E}" type="pres">
      <dgm:prSet presAssocID="{8548A617-813F-4ADC-A220-8F7DA5E925B2}" presName="sibTrans" presStyleCnt="0"/>
      <dgm:spPr/>
    </dgm:pt>
    <dgm:pt modelId="{9D96D391-4A61-46CB-8524-0375784BD294}" type="pres">
      <dgm:prSet presAssocID="{04056163-6E1C-438A-8070-6990598A25C4}" presName="node" presStyleLbl="node1" presStyleIdx="3" presStyleCnt="14">
        <dgm:presLayoutVars>
          <dgm:bulletEnabled val="1"/>
        </dgm:presLayoutVars>
      </dgm:prSet>
      <dgm:spPr/>
    </dgm:pt>
    <dgm:pt modelId="{D5CE5831-1CBD-413E-BA65-88F4B804965F}" type="pres">
      <dgm:prSet presAssocID="{874E8769-AB24-4910-B6A0-256C3E1FB4F4}" presName="sibTrans" presStyleCnt="0"/>
      <dgm:spPr/>
    </dgm:pt>
    <dgm:pt modelId="{EA632D51-0898-4AB3-85B7-0BD8071059B9}" type="pres">
      <dgm:prSet presAssocID="{652C3ACF-7393-477C-84C2-492C11F15BFD}" presName="node" presStyleLbl="node1" presStyleIdx="4" presStyleCnt="14">
        <dgm:presLayoutVars>
          <dgm:bulletEnabled val="1"/>
        </dgm:presLayoutVars>
      </dgm:prSet>
      <dgm:spPr/>
    </dgm:pt>
    <dgm:pt modelId="{95E04E69-9BE5-4D4D-9071-A32342A9B8DD}" type="pres">
      <dgm:prSet presAssocID="{9E5CC00B-7E74-42E0-A95E-B70ED3CB89EE}" presName="sibTrans" presStyleCnt="0"/>
      <dgm:spPr/>
    </dgm:pt>
    <dgm:pt modelId="{5D894107-26DB-4C83-9B97-396A5E274869}" type="pres">
      <dgm:prSet presAssocID="{2D5D01F4-D7AE-46A3-A5CE-B01DC56E2E07}" presName="node" presStyleLbl="node1" presStyleIdx="5" presStyleCnt="14">
        <dgm:presLayoutVars>
          <dgm:bulletEnabled val="1"/>
        </dgm:presLayoutVars>
      </dgm:prSet>
      <dgm:spPr/>
    </dgm:pt>
    <dgm:pt modelId="{041923A8-6210-4225-90FA-E90A707DC525}" type="pres">
      <dgm:prSet presAssocID="{D5293730-6DDB-47D9-8BA8-0FF75764E6F6}" presName="sibTrans" presStyleCnt="0"/>
      <dgm:spPr/>
    </dgm:pt>
    <dgm:pt modelId="{026D3FC2-5B51-4665-9A95-71BE3D357AC8}" type="pres">
      <dgm:prSet presAssocID="{E391C18E-4C22-45AC-B08E-9607D636E658}" presName="node" presStyleLbl="node1" presStyleIdx="6" presStyleCnt="14">
        <dgm:presLayoutVars>
          <dgm:bulletEnabled val="1"/>
        </dgm:presLayoutVars>
      </dgm:prSet>
      <dgm:spPr/>
    </dgm:pt>
    <dgm:pt modelId="{0C0483E4-1A20-40A6-A443-2A8CBF89AD5F}" type="pres">
      <dgm:prSet presAssocID="{82F41263-7AB8-4546-A7D8-354C1BBB7338}" presName="sibTrans" presStyleCnt="0"/>
      <dgm:spPr/>
    </dgm:pt>
    <dgm:pt modelId="{E39EFF46-1DEF-4D04-AF5B-221AB6EE299B}" type="pres">
      <dgm:prSet presAssocID="{F5543BD3-2C2A-4928-81FD-FD49EF8EBB5C}" presName="node" presStyleLbl="node1" presStyleIdx="7" presStyleCnt="14">
        <dgm:presLayoutVars>
          <dgm:bulletEnabled val="1"/>
        </dgm:presLayoutVars>
      </dgm:prSet>
      <dgm:spPr/>
    </dgm:pt>
    <dgm:pt modelId="{6BB172DC-A774-48BB-B9FE-DD58936AD4DF}" type="pres">
      <dgm:prSet presAssocID="{103C5E3F-CD54-4A30-87F1-37DC0FB55756}" presName="sibTrans" presStyleCnt="0"/>
      <dgm:spPr/>
    </dgm:pt>
    <dgm:pt modelId="{750B58CE-5911-463A-85F9-13295C2DD627}" type="pres">
      <dgm:prSet presAssocID="{9EFE84B4-126F-4DED-816A-D160D16BC9DB}" presName="node" presStyleLbl="node1" presStyleIdx="8" presStyleCnt="14">
        <dgm:presLayoutVars>
          <dgm:bulletEnabled val="1"/>
        </dgm:presLayoutVars>
      </dgm:prSet>
      <dgm:spPr/>
    </dgm:pt>
    <dgm:pt modelId="{491A8B76-D0F6-4D38-9CAA-B3D42F15495F}" type="pres">
      <dgm:prSet presAssocID="{8054CFDA-CFD7-4304-B138-33104C822B4D}" presName="sibTrans" presStyleCnt="0"/>
      <dgm:spPr/>
    </dgm:pt>
    <dgm:pt modelId="{103E00D8-379F-49FB-9207-6AF4A640CD4B}" type="pres">
      <dgm:prSet presAssocID="{9C259937-85C8-47D0-B589-FE0038BF998C}" presName="node" presStyleLbl="node1" presStyleIdx="9" presStyleCnt="14">
        <dgm:presLayoutVars>
          <dgm:bulletEnabled val="1"/>
        </dgm:presLayoutVars>
      </dgm:prSet>
      <dgm:spPr/>
    </dgm:pt>
    <dgm:pt modelId="{13B3BBED-6986-4B6B-BD6D-E80256B8AE4C}" type="pres">
      <dgm:prSet presAssocID="{EAB0B978-BB16-4AEC-932D-4DBBDFB56FB3}" presName="sibTrans" presStyleCnt="0"/>
      <dgm:spPr/>
    </dgm:pt>
    <dgm:pt modelId="{EB3672FD-B673-4C33-AF32-D3FB4A9533DA}" type="pres">
      <dgm:prSet presAssocID="{288E3FA6-EB04-44E3-8626-473E653F15C8}" presName="node" presStyleLbl="node1" presStyleIdx="10" presStyleCnt="14">
        <dgm:presLayoutVars>
          <dgm:bulletEnabled val="1"/>
        </dgm:presLayoutVars>
      </dgm:prSet>
      <dgm:spPr/>
    </dgm:pt>
    <dgm:pt modelId="{2F46ACD7-6A81-44D8-BB10-F870F1814990}" type="pres">
      <dgm:prSet presAssocID="{63C3A265-E685-4A41-B7ED-14D18ED50038}" presName="sibTrans" presStyleCnt="0"/>
      <dgm:spPr/>
    </dgm:pt>
    <dgm:pt modelId="{75093C93-A1BD-4B0E-8F33-C234D24F0C59}" type="pres">
      <dgm:prSet presAssocID="{710BC7EF-ADF7-4383-AA74-049DBAC217A2}" presName="node" presStyleLbl="node1" presStyleIdx="11" presStyleCnt="14">
        <dgm:presLayoutVars>
          <dgm:bulletEnabled val="1"/>
        </dgm:presLayoutVars>
      </dgm:prSet>
      <dgm:spPr/>
    </dgm:pt>
    <dgm:pt modelId="{C1B6FC5D-44F7-484A-975E-19F354A16EB8}" type="pres">
      <dgm:prSet presAssocID="{E8F3A3E5-9D4D-4068-970F-A6BD413E804B}" presName="sibTrans" presStyleCnt="0"/>
      <dgm:spPr/>
    </dgm:pt>
    <dgm:pt modelId="{2EE1474C-9FED-4068-BA0A-CC50F1A9BD90}" type="pres">
      <dgm:prSet presAssocID="{91A6105B-DF10-4905-B085-386ADB56F5DB}" presName="node" presStyleLbl="node1" presStyleIdx="12" presStyleCnt="14">
        <dgm:presLayoutVars>
          <dgm:bulletEnabled val="1"/>
        </dgm:presLayoutVars>
      </dgm:prSet>
      <dgm:spPr/>
    </dgm:pt>
    <dgm:pt modelId="{BFFE6ACE-58AB-4FDF-8C51-5D338C896ECF}" type="pres">
      <dgm:prSet presAssocID="{5A67C6BE-3EDD-4B3E-A885-30021E5888D0}" presName="sibTrans" presStyleCnt="0"/>
      <dgm:spPr/>
    </dgm:pt>
    <dgm:pt modelId="{C25C3703-B151-44D7-AF6C-E834D3280238}" type="pres">
      <dgm:prSet presAssocID="{8C582AB9-ED18-4A28-8B7B-5A8FABAFB750}" presName="node" presStyleLbl="node1" presStyleIdx="13" presStyleCnt="14">
        <dgm:presLayoutVars>
          <dgm:bulletEnabled val="1"/>
        </dgm:presLayoutVars>
      </dgm:prSet>
      <dgm:spPr/>
    </dgm:pt>
  </dgm:ptLst>
  <dgm:cxnLst>
    <dgm:cxn modelId="{07196D07-FB75-49AD-9220-82F3D85FB4A0}" type="presOf" srcId="{4E35196A-6DC3-491E-984F-857DA292E386}" destId="{883F9D18-0787-4638-82F1-CB5E51889DC5}" srcOrd="0" destOrd="0" presId="urn:microsoft.com/office/officeart/2005/8/layout/default"/>
    <dgm:cxn modelId="{0412D607-DFB7-4631-A0AA-EB425FA2D480}" type="presOf" srcId="{9EFE84B4-126F-4DED-816A-D160D16BC9DB}" destId="{750B58CE-5911-463A-85F9-13295C2DD627}" srcOrd="0" destOrd="0" presId="urn:microsoft.com/office/officeart/2005/8/layout/default"/>
    <dgm:cxn modelId="{A41D6F0D-7F5E-45B9-B04E-98C4F34ABB47}" type="presOf" srcId="{8C582AB9-ED18-4A28-8B7B-5A8FABAFB750}" destId="{C25C3703-B151-44D7-AF6C-E834D3280238}" srcOrd="0" destOrd="0" presId="urn:microsoft.com/office/officeart/2005/8/layout/default"/>
    <dgm:cxn modelId="{3B7E721F-006B-47C7-AB60-BED4877B039C}" srcId="{11F81DFA-6FC5-40BA-B12D-1E5CA0E506C0}" destId="{9C259937-85C8-47D0-B589-FE0038BF998C}" srcOrd="9" destOrd="0" parTransId="{FDD3A852-6995-4A17-8B77-A8093ED32EE8}" sibTransId="{EAB0B978-BB16-4AEC-932D-4DBBDFB56FB3}"/>
    <dgm:cxn modelId="{383C7824-71D4-41D6-A308-AF4B100A7F20}" srcId="{11F81DFA-6FC5-40BA-B12D-1E5CA0E506C0}" destId="{9EFE84B4-126F-4DED-816A-D160D16BC9DB}" srcOrd="8" destOrd="0" parTransId="{B50DFD92-6138-4378-B8FD-9D1D31D0E722}" sibTransId="{8054CFDA-CFD7-4304-B138-33104C822B4D}"/>
    <dgm:cxn modelId="{2FB16128-4B4C-4E1C-B731-D5DE29FE1303}" srcId="{11F81DFA-6FC5-40BA-B12D-1E5CA0E506C0}" destId="{91A6105B-DF10-4905-B085-386ADB56F5DB}" srcOrd="12" destOrd="0" parTransId="{E98BBF93-AABA-4D8A-A79E-1663D8E97A8B}" sibTransId="{5A67C6BE-3EDD-4B3E-A885-30021E5888D0}"/>
    <dgm:cxn modelId="{AA376031-4C84-4800-B32D-CFACCDDAF40F}" type="presOf" srcId="{710BC7EF-ADF7-4383-AA74-049DBAC217A2}" destId="{75093C93-A1BD-4B0E-8F33-C234D24F0C59}" srcOrd="0" destOrd="0" presId="urn:microsoft.com/office/officeart/2005/8/layout/default"/>
    <dgm:cxn modelId="{DEEE0636-3691-4514-87F6-D3218FF38BD7}" srcId="{11F81DFA-6FC5-40BA-B12D-1E5CA0E506C0}" destId="{E391C18E-4C22-45AC-B08E-9607D636E658}" srcOrd="6" destOrd="0" parTransId="{C8BFCBF0-72C7-41BF-840A-3B5B9B0F2A55}" sibTransId="{82F41263-7AB8-4546-A7D8-354C1BBB7338}"/>
    <dgm:cxn modelId="{C9968A38-6E6B-4F03-BC08-632F4AEADE37}" type="presOf" srcId="{288E3FA6-EB04-44E3-8626-473E653F15C8}" destId="{EB3672FD-B673-4C33-AF32-D3FB4A9533DA}" srcOrd="0" destOrd="0" presId="urn:microsoft.com/office/officeart/2005/8/layout/default"/>
    <dgm:cxn modelId="{A0CA0B44-B885-4CC4-B85F-069701B1A499}" type="presOf" srcId="{91A6105B-DF10-4905-B085-386ADB56F5DB}" destId="{2EE1474C-9FED-4068-BA0A-CC50F1A9BD90}" srcOrd="0" destOrd="0" presId="urn:microsoft.com/office/officeart/2005/8/layout/default"/>
    <dgm:cxn modelId="{B25A4F48-5A3E-4FB0-8072-AF6A90BA7D03}" srcId="{11F81DFA-6FC5-40BA-B12D-1E5CA0E506C0}" destId="{288E3FA6-EB04-44E3-8626-473E653F15C8}" srcOrd="10" destOrd="0" parTransId="{167CAA8C-4AF3-4B15-88FF-9B2C6671C8D7}" sibTransId="{63C3A265-E685-4A41-B7ED-14D18ED50038}"/>
    <dgm:cxn modelId="{E93CF548-627C-41C6-875A-CE15764F0345}" srcId="{11F81DFA-6FC5-40BA-B12D-1E5CA0E506C0}" destId="{710BC7EF-ADF7-4383-AA74-049DBAC217A2}" srcOrd="11" destOrd="0" parTransId="{AA100FF0-02DC-4444-8D12-B18617E1E9B0}" sibTransId="{E8F3A3E5-9D4D-4068-970F-A6BD413E804B}"/>
    <dgm:cxn modelId="{118FBE49-EA21-4975-BA0F-A86F28E5BE27}" type="presOf" srcId="{2D5D01F4-D7AE-46A3-A5CE-B01DC56E2E07}" destId="{5D894107-26DB-4C83-9B97-396A5E274869}" srcOrd="0" destOrd="0" presId="urn:microsoft.com/office/officeart/2005/8/layout/default"/>
    <dgm:cxn modelId="{BC189D6D-7164-4395-A106-2AF28C03A78C}" type="presOf" srcId="{E391C18E-4C22-45AC-B08E-9607D636E658}" destId="{026D3FC2-5B51-4665-9A95-71BE3D357AC8}" srcOrd="0" destOrd="0" presId="urn:microsoft.com/office/officeart/2005/8/layout/default"/>
    <dgm:cxn modelId="{F9FCD452-62E5-42CF-B066-21968B8CAEA6}" srcId="{11F81DFA-6FC5-40BA-B12D-1E5CA0E506C0}" destId="{E2A6251E-C92A-4AA7-9FD8-CE48230BC7FE}" srcOrd="2" destOrd="0" parTransId="{16E38C18-AC42-4337-A86D-DA32FBF7AFA5}" sibTransId="{8548A617-813F-4ADC-A220-8F7DA5E925B2}"/>
    <dgm:cxn modelId="{B2F30973-2D26-47B7-B40D-E84D54019F58}" type="presOf" srcId="{11F81DFA-6FC5-40BA-B12D-1E5CA0E506C0}" destId="{BF4B7279-2F92-45AE-B354-C0D9873AFB29}" srcOrd="0" destOrd="0" presId="urn:microsoft.com/office/officeart/2005/8/layout/default"/>
    <dgm:cxn modelId="{75190F53-97EE-4AC6-943B-D2DD7F7282EE}" srcId="{11F81DFA-6FC5-40BA-B12D-1E5CA0E506C0}" destId="{4E35196A-6DC3-491E-984F-857DA292E386}" srcOrd="0" destOrd="0" parTransId="{63B976F0-609A-4438-B4CF-379A370A94B9}" sibTransId="{482AE531-86CF-4329-BAB3-55E6107FA28E}"/>
    <dgm:cxn modelId="{D1ADD955-A10E-414D-B623-BFD9992E7DB2}" srcId="{11F81DFA-6FC5-40BA-B12D-1E5CA0E506C0}" destId="{091BFA9F-526A-453B-9F83-6CF0145F5B33}" srcOrd="1" destOrd="0" parTransId="{3BFDFD00-2FB1-412A-87E4-FD3426D8ABF4}" sibTransId="{6E16AEF0-9977-48E3-BDF3-0733B0CFF5BF}"/>
    <dgm:cxn modelId="{D2D01276-8184-4A76-9B44-2D815321F621}" type="presOf" srcId="{E2A6251E-C92A-4AA7-9FD8-CE48230BC7FE}" destId="{4C6AB731-71D2-4612-8206-61D3E11A7EF7}" srcOrd="0" destOrd="0" presId="urn:microsoft.com/office/officeart/2005/8/layout/default"/>
    <dgm:cxn modelId="{72149589-18D3-480E-8E17-06011F0146A7}" srcId="{11F81DFA-6FC5-40BA-B12D-1E5CA0E506C0}" destId="{8C582AB9-ED18-4A28-8B7B-5A8FABAFB750}" srcOrd="13" destOrd="0" parTransId="{F547C015-A59D-48DE-B46A-178E0880BAFB}" sibTransId="{5DD052E9-8290-498D-B9C0-7A15E1BE8C4B}"/>
    <dgm:cxn modelId="{24BEAE8E-7805-4E1B-8CE0-153417CA1F17}" srcId="{11F81DFA-6FC5-40BA-B12D-1E5CA0E506C0}" destId="{652C3ACF-7393-477C-84C2-492C11F15BFD}" srcOrd="4" destOrd="0" parTransId="{1DEF9D4E-5077-4723-9544-1B76BBF97A2A}" sibTransId="{9E5CC00B-7E74-42E0-A95E-B70ED3CB89EE}"/>
    <dgm:cxn modelId="{941C3392-B9B1-4B11-B2E0-DB7DF8A0AC66}" type="presOf" srcId="{F5543BD3-2C2A-4928-81FD-FD49EF8EBB5C}" destId="{E39EFF46-1DEF-4D04-AF5B-221AB6EE299B}" srcOrd="0" destOrd="0" presId="urn:microsoft.com/office/officeart/2005/8/layout/default"/>
    <dgm:cxn modelId="{1C7E679C-90B6-4768-AEFC-92F305C5B897}" type="presOf" srcId="{04056163-6E1C-438A-8070-6990598A25C4}" destId="{9D96D391-4A61-46CB-8524-0375784BD294}" srcOrd="0" destOrd="0" presId="urn:microsoft.com/office/officeart/2005/8/layout/default"/>
    <dgm:cxn modelId="{F0BD9DA3-EA4E-4E22-A210-8A5BD2F947AF}" type="presOf" srcId="{652C3ACF-7393-477C-84C2-492C11F15BFD}" destId="{EA632D51-0898-4AB3-85B7-0BD8071059B9}" srcOrd="0" destOrd="0" presId="urn:microsoft.com/office/officeart/2005/8/layout/default"/>
    <dgm:cxn modelId="{8EA384B3-7CF0-42D5-8141-1937639CC5CB}" type="presOf" srcId="{9C259937-85C8-47D0-B589-FE0038BF998C}" destId="{103E00D8-379F-49FB-9207-6AF4A640CD4B}" srcOrd="0" destOrd="0" presId="urn:microsoft.com/office/officeart/2005/8/layout/default"/>
    <dgm:cxn modelId="{E40D2FB4-8CA7-4F94-AE6F-164D3A752AD8}" type="presOf" srcId="{091BFA9F-526A-453B-9F83-6CF0145F5B33}" destId="{197AA206-F55E-4779-B0CE-D1252B954225}" srcOrd="0" destOrd="0" presId="urn:microsoft.com/office/officeart/2005/8/layout/default"/>
    <dgm:cxn modelId="{AA3622D7-9539-49B8-8619-B9FFD28F70CC}" srcId="{11F81DFA-6FC5-40BA-B12D-1E5CA0E506C0}" destId="{2D5D01F4-D7AE-46A3-A5CE-B01DC56E2E07}" srcOrd="5" destOrd="0" parTransId="{5D2FB376-FB8C-4244-832F-F8D73B1BAD54}" sibTransId="{D5293730-6DDB-47D9-8BA8-0FF75764E6F6}"/>
    <dgm:cxn modelId="{EDD54EEA-E6FC-4E39-9335-55E17174AB4C}" srcId="{11F81DFA-6FC5-40BA-B12D-1E5CA0E506C0}" destId="{04056163-6E1C-438A-8070-6990598A25C4}" srcOrd="3" destOrd="0" parTransId="{B8172C55-7C11-40E6-929F-88109903E96D}" sibTransId="{874E8769-AB24-4910-B6A0-256C3E1FB4F4}"/>
    <dgm:cxn modelId="{BC8F68F2-CB68-4DCF-9040-EF741E5220CE}" srcId="{11F81DFA-6FC5-40BA-B12D-1E5CA0E506C0}" destId="{F5543BD3-2C2A-4928-81FD-FD49EF8EBB5C}" srcOrd="7" destOrd="0" parTransId="{18F81CCC-78AA-4EF7-ADC0-48072F21626E}" sibTransId="{103C5E3F-CD54-4A30-87F1-37DC0FB55756}"/>
    <dgm:cxn modelId="{76EDE267-45D0-45F3-995C-BD90FDBFEB62}" type="presParOf" srcId="{BF4B7279-2F92-45AE-B354-C0D9873AFB29}" destId="{883F9D18-0787-4638-82F1-CB5E51889DC5}" srcOrd="0" destOrd="0" presId="urn:microsoft.com/office/officeart/2005/8/layout/default"/>
    <dgm:cxn modelId="{3F6FD51E-E50B-4547-BFFB-878AECD76526}" type="presParOf" srcId="{BF4B7279-2F92-45AE-B354-C0D9873AFB29}" destId="{D0521EEF-9D20-45C3-951F-9C381B415CF9}" srcOrd="1" destOrd="0" presId="urn:microsoft.com/office/officeart/2005/8/layout/default"/>
    <dgm:cxn modelId="{40498F68-142C-43FA-84A9-D24767B2DC78}" type="presParOf" srcId="{BF4B7279-2F92-45AE-B354-C0D9873AFB29}" destId="{197AA206-F55E-4779-B0CE-D1252B954225}" srcOrd="2" destOrd="0" presId="urn:microsoft.com/office/officeart/2005/8/layout/default"/>
    <dgm:cxn modelId="{D279ED44-F060-46CA-B94F-491BCADF3F10}" type="presParOf" srcId="{BF4B7279-2F92-45AE-B354-C0D9873AFB29}" destId="{483B8269-F272-463B-95F0-E1D89C3496AD}" srcOrd="3" destOrd="0" presId="urn:microsoft.com/office/officeart/2005/8/layout/default"/>
    <dgm:cxn modelId="{4BED6249-F60E-45E9-B32B-90F5B0FDFD08}" type="presParOf" srcId="{BF4B7279-2F92-45AE-B354-C0D9873AFB29}" destId="{4C6AB731-71D2-4612-8206-61D3E11A7EF7}" srcOrd="4" destOrd="0" presId="urn:microsoft.com/office/officeart/2005/8/layout/default"/>
    <dgm:cxn modelId="{32701E5C-E8C3-46F0-BAD0-74DF16F929A2}" type="presParOf" srcId="{BF4B7279-2F92-45AE-B354-C0D9873AFB29}" destId="{2F9FE855-5F02-4810-8253-98CA5C5DDD0E}" srcOrd="5" destOrd="0" presId="urn:microsoft.com/office/officeart/2005/8/layout/default"/>
    <dgm:cxn modelId="{CC9B9321-169D-4017-B0EC-CBDA1E7792AC}" type="presParOf" srcId="{BF4B7279-2F92-45AE-B354-C0D9873AFB29}" destId="{9D96D391-4A61-46CB-8524-0375784BD294}" srcOrd="6" destOrd="0" presId="urn:microsoft.com/office/officeart/2005/8/layout/default"/>
    <dgm:cxn modelId="{B2911627-A3C7-4322-916D-5542CB166982}" type="presParOf" srcId="{BF4B7279-2F92-45AE-B354-C0D9873AFB29}" destId="{D5CE5831-1CBD-413E-BA65-88F4B804965F}" srcOrd="7" destOrd="0" presId="urn:microsoft.com/office/officeart/2005/8/layout/default"/>
    <dgm:cxn modelId="{52DC8BC4-D236-49E5-AEDC-3C7D6A765876}" type="presParOf" srcId="{BF4B7279-2F92-45AE-B354-C0D9873AFB29}" destId="{EA632D51-0898-4AB3-85B7-0BD8071059B9}" srcOrd="8" destOrd="0" presId="urn:microsoft.com/office/officeart/2005/8/layout/default"/>
    <dgm:cxn modelId="{75A8B2E5-1C08-4A40-960E-552EF555DAF9}" type="presParOf" srcId="{BF4B7279-2F92-45AE-B354-C0D9873AFB29}" destId="{95E04E69-9BE5-4D4D-9071-A32342A9B8DD}" srcOrd="9" destOrd="0" presId="urn:microsoft.com/office/officeart/2005/8/layout/default"/>
    <dgm:cxn modelId="{D5CF9EAD-78BE-4A26-9E7C-F41860A5991C}" type="presParOf" srcId="{BF4B7279-2F92-45AE-B354-C0D9873AFB29}" destId="{5D894107-26DB-4C83-9B97-396A5E274869}" srcOrd="10" destOrd="0" presId="urn:microsoft.com/office/officeart/2005/8/layout/default"/>
    <dgm:cxn modelId="{C8D74AAD-4760-4114-9340-AD2B15F4F883}" type="presParOf" srcId="{BF4B7279-2F92-45AE-B354-C0D9873AFB29}" destId="{041923A8-6210-4225-90FA-E90A707DC525}" srcOrd="11" destOrd="0" presId="urn:microsoft.com/office/officeart/2005/8/layout/default"/>
    <dgm:cxn modelId="{DBDBF181-ACD2-4E77-B93C-7D1A6C02AB6A}" type="presParOf" srcId="{BF4B7279-2F92-45AE-B354-C0D9873AFB29}" destId="{026D3FC2-5B51-4665-9A95-71BE3D357AC8}" srcOrd="12" destOrd="0" presId="urn:microsoft.com/office/officeart/2005/8/layout/default"/>
    <dgm:cxn modelId="{0DB07DC5-C9FE-4B31-974A-33D5526DE528}" type="presParOf" srcId="{BF4B7279-2F92-45AE-B354-C0D9873AFB29}" destId="{0C0483E4-1A20-40A6-A443-2A8CBF89AD5F}" srcOrd="13" destOrd="0" presId="urn:microsoft.com/office/officeart/2005/8/layout/default"/>
    <dgm:cxn modelId="{516AF4FC-2EE3-45F0-8792-B5600F59BEAE}" type="presParOf" srcId="{BF4B7279-2F92-45AE-B354-C0D9873AFB29}" destId="{E39EFF46-1DEF-4D04-AF5B-221AB6EE299B}" srcOrd="14" destOrd="0" presId="urn:microsoft.com/office/officeart/2005/8/layout/default"/>
    <dgm:cxn modelId="{13B9B3C7-EA54-403E-BDFD-6980C518E5D2}" type="presParOf" srcId="{BF4B7279-2F92-45AE-B354-C0D9873AFB29}" destId="{6BB172DC-A774-48BB-B9FE-DD58936AD4DF}" srcOrd="15" destOrd="0" presId="urn:microsoft.com/office/officeart/2005/8/layout/default"/>
    <dgm:cxn modelId="{20D50838-3323-4A67-A9C4-D2155AADBE8E}" type="presParOf" srcId="{BF4B7279-2F92-45AE-B354-C0D9873AFB29}" destId="{750B58CE-5911-463A-85F9-13295C2DD627}" srcOrd="16" destOrd="0" presId="urn:microsoft.com/office/officeart/2005/8/layout/default"/>
    <dgm:cxn modelId="{89052EA5-1489-4907-8CFC-9C5F88220312}" type="presParOf" srcId="{BF4B7279-2F92-45AE-B354-C0D9873AFB29}" destId="{491A8B76-D0F6-4D38-9CAA-B3D42F15495F}" srcOrd="17" destOrd="0" presId="urn:microsoft.com/office/officeart/2005/8/layout/default"/>
    <dgm:cxn modelId="{4A9C9ACB-E16E-4C3E-A194-F7A365E7FB05}" type="presParOf" srcId="{BF4B7279-2F92-45AE-B354-C0D9873AFB29}" destId="{103E00D8-379F-49FB-9207-6AF4A640CD4B}" srcOrd="18" destOrd="0" presId="urn:microsoft.com/office/officeart/2005/8/layout/default"/>
    <dgm:cxn modelId="{C999D69B-4604-4A7E-9090-FB1A23331709}" type="presParOf" srcId="{BF4B7279-2F92-45AE-B354-C0D9873AFB29}" destId="{13B3BBED-6986-4B6B-BD6D-E80256B8AE4C}" srcOrd="19" destOrd="0" presId="urn:microsoft.com/office/officeart/2005/8/layout/default"/>
    <dgm:cxn modelId="{7331C78F-E292-482A-9B10-35CBDB936FB7}" type="presParOf" srcId="{BF4B7279-2F92-45AE-B354-C0D9873AFB29}" destId="{EB3672FD-B673-4C33-AF32-D3FB4A9533DA}" srcOrd="20" destOrd="0" presId="urn:microsoft.com/office/officeart/2005/8/layout/default"/>
    <dgm:cxn modelId="{3BD2EADA-8332-4763-9EBF-E3D52E108A68}" type="presParOf" srcId="{BF4B7279-2F92-45AE-B354-C0D9873AFB29}" destId="{2F46ACD7-6A81-44D8-BB10-F870F1814990}" srcOrd="21" destOrd="0" presId="urn:microsoft.com/office/officeart/2005/8/layout/default"/>
    <dgm:cxn modelId="{5988F926-B021-4222-9799-CFF8D8180454}" type="presParOf" srcId="{BF4B7279-2F92-45AE-B354-C0D9873AFB29}" destId="{75093C93-A1BD-4B0E-8F33-C234D24F0C59}" srcOrd="22" destOrd="0" presId="urn:microsoft.com/office/officeart/2005/8/layout/default"/>
    <dgm:cxn modelId="{4C2CAE3D-5CD7-407C-AEA5-D5F54F990728}" type="presParOf" srcId="{BF4B7279-2F92-45AE-B354-C0D9873AFB29}" destId="{C1B6FC5D-44F7-484A-975E-19F354A16EB8}" srcOrd="23" destOrd="0" presId="urn:microsoft.com/office/officeart/2005/8/layout/default"/>
    <dgm:cxn modelId="{F58083D7-C58D-4C0C-B343-845E843A05F0}" type="presParOf" srcId="{BF4B7279-2F92-45AE-B354-C0D9873AFB29}" destId="{2EE1474C-9FED-4068-BA0A-CC50F1A9BD90}" srcOrd="24" destOrd="0" presId="urn:microsoft.com/office/officeart/2005/8/layout/default"/>
    <dgm:cxn modelId="{10FC41BD-701E-4EFC-AABD-162D3247C095}" type="presParOf" srcId="{BF4B7279-2F92-45AE-B354-C0D9873AFB29}" destId="{BFFE6ACE-58AB-4FDF-8C51-5D338C896ECF}" srcOrd="25" destOrd="0" presId="urn:microsoft.com/office/officeart/2005/8/layout/default"/>
    <dgm:cxn modelId="{2F7FFCEB-0FDB-436A-9970-CB7E00A0AE6A}" type="presParOf" srcId="{BF4B7279-2F92-45AE-B354-C0D9873AFB29}" destId="{C25C3703-B151-44D7-AF6C-E834D3280238}" srcOrd="2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505525-98B9-4D13-BA85-A72FCC20AE79}">
      <dsp:nvSpPr>
        <dsp:cNvPr id="0" name=""/>
        <dsp:cNvSpPr/>
      </dsp:nvSpPr>
      <dsp:spPr>
        <a:xfrm>
          <a:off x="0" y="0"/>
          <a:ext cx="8220075" cy="131186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9A2BA3-0CF6-4460-9523-7EE85A83C082}">
      <dsp:nvSpPr>
        <dsp:cNvPr id="0" name=""/>
        <dsp:cNvSpPr/>
      </dsp:nvSpPr>
      <dsp:spPr>
        <a:xfrm>
          <a:off x="396838" y="295729"/>
          <a:ext cx="721524" cy="7215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908108-B33A-4F0A-83EB-0424E53D5BCF}">
      <dsp:nvSpPr>
        <dsp:cNvPr id="0" name=""/>
        <dsp:cNvSpPr/>
      </dsp:nvSpPr>
      <dsp:spPr>
        <a:xfrm>
          <a:off x="1515200" y="560"/>
          <a:ext cx="6704874" cy="1311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839" tIns="138839" rIns="138839" bIns="138839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Allocation – Part of a larger budget that is reserved for specific agencies or uses</a:t>
          </a:r>
        </a:p>
      </dsp:txBody>
      <dsp:txXfrm>
        <a:off x="1515200" y="560"/>
        <a:ext cx="6704874" cy="1311861"/>
      </dsp:txXfrm>
    </dsp:sp>
    <dsp:sp modelId="{503AAB14-8272-4EDA-A314-41168E1BE54B}">
      <dsp:nvSpPr>
        <dsp:cNvPr id="0" name=""/>
        <dsp:cNvSpPr/>
      </dsp:nvSpPr>
      <dsp:spPr>
        <a:xfrm>
          <a:off x="0" y="1640388"/>
          <a:ext cx="8220075" cy="131186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AED027-19B8-4AFA-99CD-95F486B4BD95}">
      <dsp:nvSpPr>
        <dsp:cNvPr id="0" name=""/>
        <dsp:cNvSpPr/>
      </dsp:nvSpPr>
      <dsp:spPr>
        <a:xfrm>
          <a:off x="396838" y="1935556"/>
          <a:ext cx="721524" cy="7215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308E51-0AD6-463C-9B59-8236635C1EF8}">
      <dsp:nvSpPr>
        <dsp:cNvPr id="0" name=""/>
        <dsp:cNvSpPr/>
      </dsp:nvSpPr>
      <dsp:spPr>
        <a:xfrm>
          <a:off x="1515200" y="1640388"/>
          <a:ext cx="6704874" cy="1311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839" tIns="138839" rIns="138839" bIns="138839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Budget Proviso – Language in a budget that provide funds for a specific purpose, “provided solely for…”</a:t>
          </a:r>
        </a:p>
      </dsp:txBody>
      <dsp:txXfrm>
        <a:off x="1515200" y="1640388"/>
        <a:ext cx="6704874" cy="1311861"/>
      </dsp:txXfrm>
    </dsp:sp>
    <dsp:sp modelId="{B75AB17B-FF98-40CA-8A11-2D3BF5E80A89}">
      <dsp:nvSpPr>
        <dsp:cNvPr id="0" name=""/>
        <dsp:cNvSpPr/>
      </dsp:nvSpPr>
      <dsp:spPr>
        <a:xfrm>
          <a:off x="0" y="3280215"/>
          <a:ext cx="8220075" cy="131186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2D4530-2394-4C7B-955B-BF6E73CFB7E8}">
      <dsp:nvSpPr>
        <dsp:cNvPr id="0" name=""/>
        <dsp:cNvSpPr/>
      </dsp:nvSpPr>
      <dsp:spPr>
        <a:xfrm>
          <a:off x="396838" y="3575384"/>
          <a:ext cx="721524" cy="72152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03F4D-0213-4638-AF1B-BFB980502B01}">
      <dsp:nvSpPr>
        <dsp:cNvPr id="0" name=""/>
        <dsp:cNvSpPr/>
      </dsp:nvSpPr>
      <dsp:spPr>
        <a:xfrm>
          <a:off x="1515200" y="3280215"/>
          <a:ext cx="6704874" cy="13118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839" tIns="138839" rIns="138839" bIns="138839" numCol="1" spcCol="1270" anchor="ctr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State Board Earmark – Funding intent that is continued after the system is not obligated to adhere to the proviso language.</a:t>
          </a:r>
        </a:p>
      </dsp:txBody>
      <dsp:txXfrm>
        <a:off x="1515200" y="3280215"/>
        <a:ext cx="6704874" cy="13118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3F9D18-0787-4638-82F1-CB5E51889DC5}">
      <dsp:nvSpPr>
        <dsp:cNvPr id="0" name=""/>
        <dsp:cNvSpPr/>
      </dsp:nvSpPr>
      <dsp:spPr>
        <a:xfrm>
          <a:off x="455455" y="1581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chemeClr val="tx1"/>
              </a:solidFill>
              <a:latin typeface="+mj-lt"/>
            </a:rPr>
            <a:t>Aerospace High Demand 1,000 FTES </a:t>
          </a:r>
        </a:p>
      </dsp:txBody>
      <dsp:txXfrm>
        <a:off x="455455" y="1581"/>
        <a:ext cx="1699805" cy="1019883"/>
      </dsp:txXfrm>
    </dsp:sp>
    <dsp:sp modelId="{197AA206-F55E-4779-B0CE-D1252B954225}">
      <dsp:nvSpPr>
        <dsp:cNvPr id="0" name=""/>
        <dsp:cNvSpPr/>
      </dsp:nvSpPr>
      <dsp:spPr>
        <a:xfrm>
          <a:off x="2325241" y="1581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chemeClr val="tx1"/>
              </a:solidFill>
              <a:latin typeface="+mj-lt"/>
            </a:rPr>
            <a:t>Basic Food Employment and Training (BFET) Grant</a:t>
          </a:r>
        </a:p>
      </dsp:txBody>
      <dsp:txXfrm>
        <a:off x="2325241" y="1581"/>
        <a:ext cx="1699805" cy="1019883"/>
      </dsp:txXfrm>
    </dsp:sp>
    <dsp:sp modelId="{4C6AB731-71D2-4612-8206-61D3E11A7EF7}">
      <dsp:nvSpPr>
        <dsp:cNvPr id="0" name=""/>
        <dsp:cNvSpPr/>
      </dsp:nvSpPr>
      <dsp:spPr>
        <a:xfrm>
          <a:off x="4195027" y="1581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chemeClr val="tx1"/>
              </a:solidFill>
              <a:latin typeface="+mj-lt"/>
            </a:rPr>
            <a:t>CTE Dual Credit</a:t>
          </a:r>
        </a:p>
      </dsp:txBody>
      <dsp:txXfrm>
        <a:off x="4195027" y="1581"/>
        <a:ext cx="1699805" cy="1019883"/>
      </dsp:txXfrm>
    </dsp:sp>
    <dsp:sp modelId="{9D96D391-4A61-46CB-8524-0375784BD294}">
      <dsp:nvSpPr>
        <dsp:cNvPr id="0" name=""/>
        <dsp:cNvSpPr/>
      </dsp:nvSpPr>
      <dsp:spPr>
        <a:xfrm>
          <a:off x="6064813" y="1581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chemeClr val="tx1"/>
              </a:solidFill>
              <a:latin typeface="+mj-lt"/>
            </a:rPr>
            <a:t>Early Achievers Grant (EAG)</a:t>
          </a:r>
        </a:p>
      </dsp:txBody>
      <dsp:txXfrm>
        <a:off x="6064813" y="1581"/>
        <a:ext cx="1699805" cy="1019883"/>
      </dsp:txXfrm>
    </dsp:sp>
    <dsp:sp modelId="{EA632D51-0898-4AB3-85B7-0BD8071059B9}">
      <dsp:nvSpPr>
        <dsp:cNvPr id="0" name=""/>
        <dsp:cNvSpPr/>
      </dsp:nvSpPr>
      <dsp:spPr>
        <a:xfrm>
          <a:off x="455455" y="1191445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chemeClr val="tx1"/>
              </a:solidFill>
              <a:latin typeface="+mj-lt"/>
            </a:rPr>
            <a:t>Job Skills Program (JSP) Grant</a:t>
          </a:r>
        </a:p>
      </dsp:txBody>
      <dsp:txXfrm>
        <a:off x="455455" y="1191445"/>
        <a:ext cx="1699805" cy="1019883"/>
      </dsp:txXfrm>
    </dsp:sp>
    <dsp:sp modelId="{5D894107-26DB-4C83-9B97-396A5E274869}">
      <dsp:nvSpPr>
        <dsp:cNvPr id="0" name=""/>
        <dsp:cNvSpPr/>
      </dsp:nvSpPr>
      <dsp:spPr>
        <a:xfrm>
          <a:off x="2325241" y="1191445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>
              <a:solidFill>
                <a:schemeClr val="tx1"/>
              </a:solidFill>
              <a:latin typeface="+mj-lt"/>
            </a:rPr>
            <a:t>Perkins Plan Grant</a:t>
          </a:r>
        </a:p>
      </dsp:txBody>
      <dsp:txXfrm>
        <a:off x="2325241" y="1191445"/>
        <a:ext cx="1699805" cy="1019883"/>
      </dsp:txXfrm>
    </dsp:sp>
    <dsp:sp modelId="{026D3FC2-5B51-4665-9A95-71BE3D357AC8}">
      <dsp:nvSpPr>
        <dsp:cNvPr id="0" name=""/>
        <dsp:cNvSpPr/>
      </dsp:nvSpPr>
      <dsp:spPr>
        <a:xfrm>
          <a:off x="4195027" y="1191445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chemeClr val="tx1"/>
              </a:solidFill>
              <a:latin typeface="+mj-lt"/>
            </a:rPr>
            <a:t>Perkins Corrections Grant</a:t>
          </a:r>
        </a:p>
      </dsp:txBody>
      <dsp:txXfrm>
        <a:off x="4195027" y="1191445"/>
        <a:ext cx="1699805" cy="1019883"/>
      </dsp:txXfrm>
    </dsp:sp>
    <dsp:sp modelId="{E39EFF46-1DEF-4D04-AF5B-221AB6EE299B}">
      <dsp:nvSpPr>
        <dsp:cNvPr id="0" name=""/>
        <dsp:cNvSpPr/>
      </dsp:nvSpPr>
      <dsp:spPr>
        <a:xfrm>
          <a:off x="6064813" y="1191445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chemeClr val="tx1"/>
              </a:solidFill>
              <a:latin typeface="+mj-lt"/>
            </a:rPr>
            <a:t>Perkins Leadership Block Grant</a:t>
          </a:r>
        </a:p>
      </dsp:txBody>
      <dsp:txXfrm>
        <a:off x="6064813" y="1191445"/>
        <a:ext cx="1699805" cy="1019883"/>
      </dsp:txXfrm>
    </dsp:sp>
    <dsp:sp modelId="{750B58CE-5911-463A-85F9-13295C2DD627}">
      <dsp:nvSpPr>
        <dsp:cNvPr id="0" name=""/>
        <dsp:cNvSpPr/>
      </dsp:nvSpPr>
      <dsp:spPr>
        <a:xfrm>
          <a:off x="455455" y="2381309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chemeClr val="tx1"/>
              </a:solidFill>
              <a:latin typeface="+mj-lt"/>
            </a:rPr>
            <a:t>Perkins Non-Traditional Gender Employment and Training Grant</a:t>
          </a:r>
        </a:p>
      </dsp:txBody>
      <dsp:txXfrm>
        <a:off x="455455" y="2381309"/>
        <a:ext cx="1699805" cy="1019883"/>
      </dsp:txXfrm>
    </dsp:sp>
    <dsp:sp modelId="{103E00D8-379F-49FB-9207-6AF4A640CD4B}">
      <dsp:nvSpPr>
        <dsp:cNvPr id="0" name=""/>
        <dsp:cNvSpPr/>
      </dsp:nvSpPr>
      <dsp:spPr>
        <a:xfrm>
          <a:off x="2325241" y="2381309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chemeClr val="tx1"/>
              </a:solidFill>
              <a:latin typeface="+mj-lt"/>
            </a:rPr>
            <a:t>Perkins Special Project Grant</a:t>
          </a:r>
        </a:p>
      </dsp:txBody>
      <dsp:txXfrm>
        <a:off x="2325241" y="2381309"/>
        <a:ext cx="1699805" cy="1019883"/>
      </dsp:txXfrm>
    </dsp:sp>
    <dsp:sp modelId="{EB3672FD-B673-4C33-AF32-D3FB4A9533DA}">
      <dsp:nvSpPr>
        <dsp:cNvPr id="0" name=""/>
        <dsp:cNvSpPr/>
      </dsp:nvSpPr>
      <dsp:spPr>
        <a:xfrm>
          <a:off x="4195027" y="2381309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>
              <a:solidFill>
                <a:schemeClr val="tx1"/>
              </a:solidFill>
              <a:latin typeface="+mj-lt"/>
            </a:rPr>
            <a:t>Worker Retraining Program</a:t>
          </a:r>
        </a:p>
      </dsp:txBody>
      <dsp:txXfrm>
        <a:off x="4195027" y="2381309"/>
        <a:ext cx="1699805" cy="1019883"/>
      </dsp:txXfrm>
    </dsp:sp>
    <dsp:sp modelId="{75093C93-A1BD-4B0E-8F33-C234D24F0C59}">
      <dsp:nvSpPr>
        <dsp:cNvPr id="0" name=""/>
        <dsp:cNvSpPr/>
      </dsp:nvSpPr>
      <dsp:spPr>
        <a:xfrm>
          <a:off x="6064813" y="2381309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chemeClr val="tx1"/>
              </a:solidFill>
              <a:latin typeface="+mj-lt"/>
            </a:rPr>
            <a:t>Worker Retraining Program for Private Career Schools and Colleges</a:t>
          </a:r>
        </a:p>
      </dsp:txBody>
      <dsp:txXfrm>
        <a:off x="6064813" y="2381309"/>
        <a:ext cx="1699805" cy="1019883"/>
      </dsp:txXfrm>
    </dsp:sp>
    <dsp:sp modelId="{2EE1474C-9FED-4068-BA0A-CC50F1A9BD90}">
      <dsp:nvSpPr>
        <dsp:cNvPr id="0" name=""/>
        <dsp:cNvSpPr/>
      </dsp:nvSpPr>
      <dsp:spPr>
        <a:xfrm>
          <a:off x="2325241" y="3571173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chemeClr val="tx1"/>
              </a:solidFill>
              <a:latin typeface="+mj-lt"/>
            </a:rPr>
            <a:t>WorkFirst Delivery Agreement</a:t>
          </a:r>
        </a:p>
      </dsp:txBody>
      <dsp:txXfrm>
        <a:off x="2325241" y="3571173"/>
        <a:ext cx="1699805" cy="1019883"/>
      </dsp:txXfrm>
    </dsp:sp>
    <dsp:sp modelId="{C25C3703-B151-44D7-AF6C-E834D3280238}">
      <dsp:nvSpPr>
        <dsp:cNvPr id="0" name=""/>
        <dsp:cNvSpPr/>
      </dsp:nvSpPr>
      <dsp:spPr>
        <a:xfrm>
          <a:off x="4195027" y="3571173"/>
          <a:ext cx="1699805" cy="101988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solidFill>
                <a:schemeClr val="tx1"/>
              </a:solidFill>
              <a:latin typeface="+mj-lt"/>
            </a:rPr>
            <a:t>Workforce Development Fund (combined with High Demand Enrollment Fund and Invest in WA)</a:t>
          </a:r>
        </a:p>
      </dsp:txBody>
      <dsp:txXfrm>
        <a:off x="4195027" y="3571173"/>
        <a:ext cx="1699805" cy="1019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7D8E9-3331-4291-9F17-3FF41B935400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0C177-458E-4ECB-97EC-7EDCBA19DA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31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DBB64-96D6-42B0-8680-D8E44BBF474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84A02-D147-49A8-A06D-A5C08FF690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694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84A02-D147-49A8-A06D-A5C08FF690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888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 Triangle Pattern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8"/>
          <a:stretch/>
        </p:blipFill>
        <p:spPr>
          <a:xfrm>
            <a:off x="2317813" y="0"/>
            <a:ext cx="6829477" cy="3749964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69888" y="3863685"/>
            <a:ext cx="8336975" cy="999259"/>
          </a:xfrm>
          <a:prstGeom prst="rect">
            <a:avLst/>
          </a:prstGeom>
        </p:spPr>
        <p:txBody>
          <a:bodyPr/>
          <a:lstStyle>
            <a:lvl1pPr>
              <a:defRPr sz="4800" cap="all" baseline="0">
                <a:solidFill>
                  <a:srgbClr val="003764"/>
                </a:solidFill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0608" y="4976665"/>
            <a:ext cx="8388928" cy="67901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500" b="0" i="0" baseline="0">
                <a:solidFill>
                  <a:srgbClr val="003764"/>
                </a:solidFill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Subheading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369888" y="5769402"/>
            <a:ext cx="4614862" cy="758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003764"/>
                </a:solidFill>
              </a:defRPr>
            </a:lvl1pPr>
          </a:lstStyle>
          <a:p>
            <a:pPr lvl="0"/>
            <a:r>
              <a:rPr lang="en-US"/>
              <a:t>Presenter(s)</a:t>
            </a:r>
            <a:br>
              <a:rPr lang="en-US"/>
            </a:br>
            <a:r>
              <a:rPr lang="en-US"/>
              <a:t>Month Day, Year</a:t>
            </a:r>
          </a:p>
        </p:txBody>
      </p:sp>
    </p:spTree>
    <p:extLst>
      <p:ext uri="{BB962C8B-B14F-4D97-AF65-F5344CB8AC3E}">
        <p14:creationId xmlns:p14="http://schemas.microsoft.com/office/powerpoint/2010/main" val="285463824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ommunity and Technical Colleges. Washington State Board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1"/>
          <a:stretch/>
        </p:blipFill>
        <p:spPr>
          <a:xfrm>
            <a:off x="105297" y="154004"/>
            <a:ext cx="3286396" cy="1231537"/>
          </a:xfrm>
          <a:prstGeom prst="rect">
            <a:avLst/>
          </a:prstGeom>
        </p:spPr>
      </p:pic>
      <p:pic>
        <p:nvPicPr>
          <p:cNvPr id="12" name="Picture 11" descr="Header triangles patter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7"/>
          <a:stretch/>
        </p:blipFill>
        <p:spPr>
          <a:xfrm>
            <a:off x="5076294" y="0"/>
            <a:ext cx="4067706" cy="1481791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36860" y="1549936"/>
            <a:ext cx="8336975" cy="797070"/>
          </a:xfrm>
          <a:prstGeom prst="rect">
            <a:avLst/>
          </a:prstGeom>
        </p:spPr>
        <p:txBody>
          <a:bodyPr/>
          <a:lstStyle>
            <a:lvl1pPr>
              <a:defRPr sz="3500" cap="all" baseline="0">
                <a:solidFill>
                  <a:srgbClr val="00376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536860" y="2415155"/>
            <a:ext cx="8336975" cy="37570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764"/>
                </a:solidFill>
              </a:defRPr>
            </a:lvl1pPr>
            <a:lvl2pPr>
              <a:defRPr>
                <a:solidFill>
                  <a:srgbClr val="003764"/>
                </a:solidFill>
              </a:defRPr>
            </a:lvl2pPr>
            <a:lvl3pPr>
              <a:defRPr>
                <a:solidFill>
                  <a:srgbClr val="003764"/>
                </a:solidFill>
              </a:defRPr>
            </a:lvl3pPr>
            <a:lvl4pPr>
              <a:defRPr>
                <a:solidFill>
                  <a:srgbClr val="003764"/>
                </a:solidFill>
              </a:defRPr>
            </a:lvl4pPr>
            <a:lvl5pPr>
              <a:defRPr>
                <a:solidFill>
                  <a:srgbClr val="003764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12" descr="Yellow sidebar"/>
          <p:cNvSpPr/>
          <p:nvPr userDrawn="1"/>
        </p:nvSpPr>
        <p:spPr>
          <a:xfrm>
            <a:off x="0" y="0"/>
            <a:ext cx="100208" cy="6858000"/>
          </a:xfrm>
          <a:prstGeom prst="rect">
            <a:avLst/>
          </a:prstGeom>
          <a:solidFill>
            <a:srgbClr val="F4CE12"/>
          </a:solidFill>
          <a:ln>
            <a:solidFill>
              <a:srgbClr val="F4C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83926"/>
            <a:ext cx="20574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F79CB6C7-AD96-437F-A75B-A1987D8D9ACA}" type="datetime1">
              <a:rPr lang="en-US" smtClean="0"/>
              <a:t>10/7/2026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3926"/>
            <a:ext cx="30861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8/7/2023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06245" y="6483926"/>
            <a:ext cx="467590" cy="237549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fld id="{DEE5BC03-7CE3-4FE3-BC0A-0ACCA8AC1F2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94" y="528406"/>
            <a:ext cx="1828800" cy="42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78086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ommunity and Technical Colleges. Washington State Board.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1"/>
          <a:stretch/>
        </p:blipFill>
        <p:spPr>
          <a:xfrm>
            <a:off x="105297" y="154004"/>
            <a:ext cx="3286396" cy="1231537"/>
          </a:xfrm>
          <a:prstGeom prst="rect">
            <a:avLst/>
          </a:prstGeom>
        </p:spPr>
      </p:pic>
      <p:pic>
        <p:nvPicPr>
          <p:cNvPr id="11" name="Picture 10" descr="Header triangles patter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7"/>
          <a:stretch/>
        </p:blipFill>
        <p:spPr>
          <a:xfrm>
            <a:off x="5076294" y="0"/>
            <a:ext cx="4067706" cy="1481791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82468" y="1709744"/>
            <a:ext cx="8270588" cy="2852737"/>
          </a:xfrm>
          <a:prstGeom prst="rect">
            <a:avLst/>
          </a:prstGeom>
        </p:spPr>
        <p:txBody>
          <a:bodyPr anchor="b"/>
          <a:lstStyle>
            <a:lvl1pPr>
              <a:defRPr sz="4800" cap="all" baseline="0">
                <a:solidFill>
                  <a:srgbClr val="00376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582468" y="4589469"/>
            <a:ext cx="8270588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03764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Rectangle 11" descr="Yellow sidebar"/>
          <p:cNvSpPr/>
          <p:nvPr userDrawn="1"/>
        </p:nvSpPr>
        <p:spPr>
          <a:xfrm>
            <a:off x="0" y="0"/>
            <a:ext cx="100208" cy="6858000"/>
          </a:xfrm>
          <a:prstGeom prst="rect">
            <a:avLst/>
          </a:prstGeom>
          <a:solidFill>
            <a:srgbClr val="F4CE12"/>
          </a:solidFill>
          <a:ln>
            <a:solidFill>
              <a:srgbClr val="F4C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83926"/>
            <a:ext cx="20574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0E68BEF8-F67A-4B64-B2F2-CC4AA048128C}" type="datetime1">
              <a:rPr lang="en-US" smtClean="0"/>
              <a:t>10/7/2026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3926"/>
            <a:ext cx="30861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8/7/2023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636" y="6529852"/>
            <a:ext cx="457199" cy="191623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fld id="{DEE5BC03-7CE3-4FE3-BC0A-0ACCA8AC1F2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94" y="528406"/>
            <a:ext cx="1828800" cy="42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94987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ommunity and Technical Colleges. Washington State Board.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1"/>
          <a:stretch/>
        </p:blipFill>
        <p:spPr>
          <a:xfrm>
            <a:off x="105297" y="154004"/>
            <a:ext cx="3286396" cy="1231537"/>
          </a:xfrm>
          <a:prstGeom prst="rect">
            <a:avLst/>
          </a:prstGeom>
        </p:spPr>
      </p:pic>
      <p:pic>
        <p:nvPicPr>
          <p:cNvPr id="12" name="Picture 11" descr="Header triangles patter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7"/>
          <a:stretch/>
        </p:blipFill>
        <p:spPr>
          <a:xfrm>
            <a:off x="5076294" y="0"/>
            <a:ext cx="4067706" cy="1481791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22561" y="1462241"/>
            <a:ext cx="8534403" cy="719850"/>
          </a:xfrm>
          <a:prstGeom prst="rect">
            <a:avLst/>
          </a:prstGeom>
        </p:spPr>
        <p:txBody>
          <a:bodyPr/>
          <a:lstStyle>
            <a:lvl1pPr>
              <a:defRPr sz="3500" cap="all" baseline="0">
                <a:solidFill>
                  <a:srgbClr val="00376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"/>
          </p:nvPr>
        </p:nvSpPr>
        <p:spPr>
          <a:xfrm>
            <a:off x="422561" y="2400300"/>
            <a:ext cx="4014357" cy="39693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764"/>
                </a:solidFill>
              </a:defRPr>
            </a:lvl1pPr>
            <a:lvl2pPr>
              <a:defRPr>
                <a:solidFill>
                  <a:srgbClr val="003764"/>
                </a:solidFill>
              </a:defRPr>
            </a:lvl2pPr>
            <a:lvl3pPr>
              <a:defRPr>
                <a:solidFill>
                  <a:srgbClr val="003764"/>
                </a:solidFill>
              </a:defRPr>
            </a:lvl3pPr>
            <a:lvl4pPr>
              <a:defRPr>
                <a:solidFill>
                  <a:srgbClr val="003764"/>
                </a:solidFill>
              </a:defRPr>
            </a:lvl4pPr>
            <a:lvl5pPr>
              <a:defRPr>
                <a:solidFill>
                  <a:srgbClr val="003764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2"/>
          </p:nvPr>
        </p:nvSpPr>
        <p:spPr>
          <a:xfrm>
            <a:off x="4759271" y="2400304"/>
            <a:ext cx="4197693" cy="39693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764"/>
                </a:solidFill>
              </a:defRPr>
            </a:lvl1pPr>
            <a:lvl2pPr>
              <a:defRPr>
                <a:solidFill>
                  <a:srgbClr val="003764"/>
                </a:solidFill>
              </a:defRPr>
            </a:lvl2pPr>
            <a:lvl3pPr>
              <a:defRPr>
                <a:solidFill>
                  <a:srgbClr val="003764"/>
                </a:solidFill>
              </a:defRPr>
            </a:lvl3pPr>
            <a:lvl4pPr>
              <a:defRPr>
                <a:solidFill>
                  <a:srgbClr val="003764"/>
                </a:solidFill>
              </a:defRPr>
            </a:lvl4pPr>
            <a:lvl5pPr>
              <a:defRPr>
                <a:solidFill>
                  <a:srgbClr val="003764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12" descr="Yellow sidebar"/>
          <p:cNvSpPr/>
          <p:nvPr userDrawn="1"/>
        </p:nvSpPr>
        <p:spPr>
          <a:xfrm>
            <a:off x="0" y="0"/>
            <a:ext cx="100208" cy="6858000"/>
          </a:xfrm>
          <a:prstGeom prst="rect">
            <a:avLst/>
          </a:prstGeom>
          <a:solidFill>
            <a:srgbClr val="F4CE12"/>
          </a:solidFill>
          <a:ln>
            <a:solidFill>
              <a:srgbClr val="F4C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83926"/>
            <a:ext cx="20574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1001848F-E7F6-4E55-B1DE-CC691BBD4F09}" type="datetime1">
              <a:rPr lang="en-US" smtClean="0"/>
              <a:t>10/7/2026</a:t>
            </a:fld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3926"/>
            <a:ext cx="30861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8/7/2023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636" y="6529852"/>
            <a:ext cx="457199" cy="191623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fld id="{DEE5BC03-7CE3-4FE3-BC0A-0ACCA8AC1F2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94" y="528406"/>
            <a:ext cx="1828800" cy="42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18576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ommunity and Technical Colleges. Washington State Board.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1"/>
          <a:stretch/>
        </p:blipFill>
        <p:spPr>
          <a:xfrm>
            <a:off x="105297" y="154004"/>
            <a:ext cx="3286396" cy="1231537"/>
          </a:xfrm>
          <a:prstGeom prst="rect">
            <a:avLst/>
          </a:prstGeom>
        </p:spPr>
      </p:pic>
      <p:pic>
        <p:nvPicPr>
          <p:cNvPr id="13" name="Picture 12" descr="Header triangles patter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7"/>
          <a:stretch/>
        </p:blipFill>
        <p:spPr>
          <a:xfrm>
            <a:off x="5076294" y="4063"/>
            <a:ext cx="4067706" cy="1481791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507276" y="1485854"/>
            <a:ext cx="8335388" cy="736311"/>
          </a:xfrm>
          <a:prstGeom prst="rect">
            <a:avLst/>
          </a:prstGeom>
        </p:spPr>
        <p:txBody>
          <a:bodyPr/>
          <a:lstStyle>
            <a:lvl1pPr>
              <a:defRPr sz="3500" cap="all" baseline="0">
                <a:solidFill>
                  <a:srgbClr val="00376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"/>
          </p:nvPr>
        </p:nvSpPr>
        <p:spPr>
          <a:xfrm>
            <a:off x="507278" y="2385434"/>
            <a:ext cx="4002378" cy="52489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3764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sz="half" idx="2"/>
          </p:nvPr>
        </p:nvSpPr>
        <p:spPr>
          <a:xfrm>
            <a:off x="507278" y="3003840"/>
            <a:ext cx="4002378" cy="33138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764"/>
                </a:solidFill>
              </a:defRPr>
            </a:lvl1pPr>
            <a:lvl2pPr>
              <a:defRPr>
                <a:solidFill>
                  <a:srgbClr val="003764"/>
                </a:solidFill>
              </a:defRPr>
            </a:lvl2pPr>
            <a:lvl3pPr>
              <a:defRPr>
                <a:solidFill>
                  <a:srgbClr val="003764"/>
                </a:solidFill>
              </a:defRPr>
            </a:lvl3pPr>
            <a:lvl4pPr>
              <a:defRPr>
                <a:solidFill>
                  <a:srgbClr val="003764"/>
                </a:solidFill>
              </a:defRPr>
            </a:lvl4pPr>
            <a:lvl5pPr>
              <a:defRPr>
                <a:solidFill>
                  <a:srgbClr val="003764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0207" y="2385430"/>
            <a:ext cx="4052457" cy="5248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3764"/>
                </a:solidFill>
              </a:defRPr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Content Placeholder 5"/>
          <p:cNvSpPr>
            <a:spLocks noGrp="1"/>
          </p:cNvSpPr>
          <p:nvPr>
            <p:ph sz="quarter" idx="4"/>
          </p:nvPr>
        </p:nvSpPr>
        <p:spPr>
          <a:xfrm>
            <a:off x="4790207" y="3003840"/>
            <a:ext cx="4052457" cy="331383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764"/>
                </a:solidFill>
              </a:defRPr>
            </a:lvl1pPr>
            <a:lvl2pPr>
              <a:defRPr>
                <a:solidFill>
                  <a:srgbClr val="003764"/>
                </a:solidFill>
              </a:defRPr>
            </a:lvl2pPr>
            <a:lvl3pPr>
              <a:defRPr>
                <a:solidFill>
                  <a:srgbClr val="003764"/>
                </a:solidFill>
              </a:defRPr>
            </a:lvl3pPr>
            <a:lvl4pPr>
              <a:defRPr>
                <a:solidFill>
                  <a:srgbClr val="003764"/>
                </a:solidFill>
              </a:defRPr>
            </a:lvl4pPr>
            <a:lvl5pPr>
              <a:defRPr>
                <a:solidFill>
                  <a:srgbClr val="003764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Rectangle 13" descr="Yellow sidebar"/>
          <p:cNvSpPr/>
          <p:nvPr userDrawn="1"/>
        </p:nvSpPr>
        <p:spPr>
          <a:xfrm>
            <a:off x="0" y="0"/>
            <a:ext cx="100208" cy="6858000"/>
          </a:xfrm>
          <a:prstGeom prst="rect">
            <a:avLst/>
          </a:prstGeom>
          <a:solidFill>
            <a:srgbClr val="F4CE12"/>
          </a:solidFill>
          <a:ln>
            <a:solidFill>
              <a:srgbClr val="F4C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83926"/>
            <a:ext cx="20574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5E48A247-4D0D-4017-954A-CBEE1B524F16}" type="datetime1">
              <a:rPr lang="en-US" smtClean="0"/>
              <a:t>10/7/2026</a:t>
            </a:fld>
            <a:endParaRPr lang="en-US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3926"/>
            <a:ext cx="30861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8/7/2023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636" y="6529852"/>
            <a:ext cx="457199" cy="191623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fld id="{DEE5BC03-7CE3-4FE3-BC0A-0ACCA8AC1F2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94" y="528406"/>
            <a:ext cx="1828800" cy="42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6004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mmunity and Technical Colleges. Washington State Board.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1"/>
          <a:stretch/>
        </p:blipFill>
        <p:spPr>
          <a:xfrm>
            <a:off x="105297" y="154004"/>
            <a:ext cx="3286396" cy="1231537"/>
          </a:xfrm>
          <a:prstGeom prst="rect">
            <a:avLst/>
          </a:prstGeom>
        </p:spPr>
      </p:pic>
      <p:pic>
        <p:nvPicPr>
          <p:cNvPr id="9" name="Picture 8" descr="Header triangles patter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7"/>
          <a:stretch/>
        </p:blipFill>
        <p:spPr>
          <a:xfrm>
            <a:off x="5076294" y="0"/>
            <a:ext cx="4067706" cy="1481791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40327" y="1457982"/>
            <a:ext cx="8302337" cy="786457"/>
          </a:xfrm>
          <a:prstGeom prst="rect">
            <a:avLst/>
          </a:prstGeom>
        </p:spPr>
        <p:txBody>
          <a:bodyPr/>
          <a:lstStyle>
            <a:lvl1pPr>
              <a:defRPr sz="3500" cap="all" baseline="0">
                <a:solidFill>
                  <a:srgbClr val="00376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Rectangle 10" descr="Yellow sidebar"/>
          <p:cNvSpPr/>
          <p:nvPr userDrawn="1"/>
        </p:nvSpPr>
        <p:spPr>
          <a:xfrm>
            <a:off x="0" y="0"/>
            <a:ext cx="100208" cy="6858000"/>
          </a:xfrm>
          <a:prstGeom prst="rect">
            <a:avLst/>
          </a:prstGeom>
          <a:solidFill>
            <a:srgbClr val="F4CE12"/>
          </a:solidFill>
          <a:ln>
            <a:solidFill>
              <a:srgbClr val="F4C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83926"/>
            <a:ext cx="20574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3F43D62C-E4AB-4F6C-BB6E-7C3A3BBC5E2B}" type="datetime1">
              <a:rPr lang="en-US" smtClean="0"/>
              <a:t>10/7/2026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3926"/>
            <a:ext cx="30861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8/7/2023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636" y="6529852"/>
            <a:ext cx="457199" cy="191623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fld id="{DEE5BC03-7CE3-4FE3-BC0A-0ACCA8AC1F2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94" y="528406"/>
            <a:ext cx="1828800" cy="42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803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mmunity and Technical Colleges. Washington State Board.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1"/>
          <a:stretch/>
        </p:blipFill>
        <p:spPr>
          <a:xfrm>
            <a:off x="105297" y="154004"/>
            <a:ext cx="3286396" cy="1231537"/>
          </a:xfrm>
          <a:prstGeom prst="rect">
            <a:avLst/>
          </a:prstGeom>
        </p:spPr>
      </p:pic>
      <p:pic>
        <p:nvPicPr>
          <p:cNvPr id="10" name="Picture 9" descr="Header triangles patter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7"/>
          <a:stretch/>
        </p:blipFill>
        <p:spPr>
          <a:xfrm>
            <a:off x="5076294" y="0"/>
            <a:ext cx="4067706" cy="1481791"/>
          </a:xfrm>
          <a:prstGeom prst="rect">
            <a:avLst/>
          </a:prstGeom>
        </p:spPr>
      </p:pic>
      <p:sp>
        <p:nvSpPr>
          <p:cNvPr id="8" name="Rectangle 7" descr="Yellow sidebar"/>
          <p:cNvSpPr/>
          <p:nvPr userDrawn="1"/>
        </p:nvSpPr>
        <p:spPr>
          <a:xfrm>
            <a:off x="0" y="0"/>
            <a:ext cx="100208" cy="6858000"/>
          </a:xfrm>
          <a:prstGeom prst="rect">
            <a:avLst/>
          </a:prstGeom>
          <a:solidFill>
            <a:srgbClr val="F4CE12"/>
          </a:solidFill>
          <a:ln>
            <a:solidFill>
              <a:srgbClr val="F4C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83926"/>
            <a:ext cx="20574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92275FF0-9E97-4E0A-B533-109FB6621FD2}" type="datetime1">
              <a:rPr lang="en-US" smtClean="0"/>
              <a:t>10/7/2026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3926"/>
            <a:ext cx="30861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8/7/2023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636" y="6529852"/>
            <a:ext cx="457199" cy="191623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fld id="{DEE5BC03-7CE3-4FE3-BC0A-0ACCA8AC1F2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94" y="528406"/>
            <a:ext cx="1828800" cy="42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0902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mmunity and Technical Colleges. Washington State Board.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1"/>
          <a:stretch/>
        </p:blipFill>
        <p:spPr>
          <a:xfrm>
            <a:off x="105297" y="154004"/>
            <a:ext cx="3286396" cy="1231537"/>
          </a:xfrm>
          <a:prstGeom prst="rect">
            <a:avLst/>
          </a:prstGeom>
        </p:spPr>
      </p:pic>
      <p:pic>
        <p:nvPicPr>
          <p:cNvPr id="11" name="Picture 10" descr="Header triangles patter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7"/>
          <a:stretch/>
        </p:blipFill>
        <p:spPr>
          <a:xfrm>
            <a:off x="5076294" y="0"/>
            <a:ext cx="4067706" cy="1481791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86494" y="1385541"/>
            <a:ext cx="3160715" cy="1409614"/>
          </a:xfrm>
          <a:prstGeom prst="rect">
            <a:avLst/>
          </a:prstGeom>
        </p:spPr>
        <p:txBody>
          <a:bodyPr anchor="b"/>
          <a:lstStyle>
            <a:lvl1pPr>
              <a:defRPr sz="3500" cap="all" baseline="0">
                <a:solidFill>
                  <a:srgbClr val="00376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494" y="2888673"/>
            <a:ext cx="3160715" cy="34923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003764"/>
                </a:solidFill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3863540" y="1569027"/>
            <a:ext cx="5041469" cy="4812024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3764"/>
                </a:solidFill>
              </a:defRPr>
            </a:lvl1pPr>
            <a:lvl2pPr>
              <a:defRPr sz="2800">
                <a:solidFill>
                  <a:srgbClr val="003764"/>
                </a:solidFill>
              </a:defRPr>
            </a:lvl2pPr>
            <a:lvl3pPr>
              <a:defRPr sz="2400">
                <a:solidFill>
                  <a:srgbClr val="003764"/>
                </a:solidFill>
              </a:defRPr>
            </a:lvl3pPr>
            <a:lvl4pPr>
              <a:defRPr sz="2000">
                <a:solidFill>
                  <a:srgbClr val="003764"/>
                </a:solidFill>
              </a:defRPr>
            </a:lvl4pPr>
            <a:lvl5pPr>
              <a:defRPr sz="2000">
                <a:solidFill>
                  <a:srgbClr val="00376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12" descr="Yellow sidebar"/>
          <p:cNvSpPr/>
          <p:nvPr userDrawn="1"/>
        </p:nvSpPr>
        <p:spPr>
          <a:xfrm>
            <a:off x="0" y="0"/>
            <a:ext cx="100208" cy="6858000"/>
          </a:xfrm>
          <a:prstGeom prst="rect">
            <a:avLst/>
          </a:prstGeom>
          <a:solidFill>
            <a:srgbClr val="F4CE12"/>
          </a:solidFill>
          <a:ln>
            <a:solidFill>
              <a:srgbClr val="F4C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83926"/>
            <a:ext cx="20574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A3C062AC-1CC2-40A8-B531-F2154AC26E35}" type="datetime1">
              <a:rPr lang="en-US" smtClean="0"/>
              <a:t>10/7/2026</a:t>
            </a:fld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3926"/>
            <a:ext cx="30861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8/7/2023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636" y="6529852"/>
            <a:ext cx="457199" cy="191623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fld id="{DEE5BC03-7CE3-4FE3-BC0A-0ACCA8AC1F2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94" y="528406"/>
            <a:ext cx="1828800" cy="42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53962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mmunity and Technical Colleges. Washington State Board.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1"/>
          <a:stretch/>
        </p:blipFill>
        <p:spPr>
          <a:xfrm>
            <a:off x="105297" y="154004"/>
            <a:ext cx="3286396" cy="1231537"/>
          </a:xfrm>
          <a:prstGeom prst="rect">
            <a:avLst/>
          </a:prstGeom>
        </p:spPr>
      </p:pic>
      <p:pic>
        <p:nvPicPr>
          <p:cNvPr id="11" name="Picture 10" descr="Header triangles patter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7"/>
          <a:stretch/>
        </p:blipFill>
        <p:spPr>
          <a:xfrm>
            <a:off x="5076294" y="0"/>
            <a:ext cx="4067706" cy="1481791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03370" y="1385541"/>
            <a:ext cx="3358139" cy="1409614"/>
          </a:xfrm>
          <a:prstGeom prst="rect">
            <a:avLst/>
          </a:prstGeom>
        </p:spPr>
        <p:txBody>
          <a:bodyPr anchor="b"/>
          <a:lstStyle>
            <a:lvl1pPr>
              <a:defRPr sz="3500" cap="all" baseline="0">
                <a:solidFill>
                  <a:srgbClr val="00376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370" y="2888673"/>
            <a:ext cx="3358139" cy="3542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003764"/>
                </a:solidFill>
              </a:defRPr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4024047" y="1569026"/>
            <a:ext cx="4839398" cy="4862477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003764"/>
                </a:solidFill>
              </a:defRPr>
            </a:lvl1pPr>
            <a:lvl2pPr>
              <a:defRPr sz="2800">
                <a:solidFill>
                  <a:srgbClr val="003764"/>
                </a:solidFill>
              </a:defRPr>
            </a:lvl2pPr>
            <a:lvl3pPr>
              <a:defRPr sz="2400">
                <a:solidFill>
                  <a:srgbClr val="003764"/>
                </a:solidFill>
              </a:defRPr>
            </a:lvl3pPr>
            <a:lvl4pPr>
              <a:defRPr sz="2000">
                <a:solidFill>
                  <a:srgbClr val="003764"/>
                </a:solidFill>
              </a:defRPr>
            </a:lvl4pPr>
            <a:lvl5pPr>
              <a:defRPr sz="2000">
                <a:solidFill>
                  <a:srgbClr val="00376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12" descr="Yellow sidebar"/>
          <p:cNvSpPr/>
          <p:nvPr userDrawn="1"/>
        </p:nvSpPr>
        <p:spPr>
          <a:xfrm>
            <a:off x="0" y="0"/>
            <a:ext cx="100208" cy="6858000"/>
          </a:xfrm>
          <a:prstGeom prst="rect">
            <a:avLst/>
          </a:prstGeom>
          <a:solidFill>
            <a:srgbClr val="F4CE12"/>
          </a:solidFill>
          <a:ln>
            <a:solidFill>
              <a:srgbClr val="F4C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83926"/>
            <a:ext cx="20574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06EA93EB-E55E-4DBB-B6AA-C54A9BA5E4A4}" type="datetime1">
              <a:rPr lang="en-US" smtClean="0"/>
              <a:t>10/7/2026</a:t>
            </a:fld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3926"/>
            <a:ext cx="30861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8/7/2023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636" y="6529852"/>
            <a:ext cx="457199" cy="191623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fld id="{DEE5BC03-7CE3-4FE3-BC0A-0ACCA8AC1F2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94" y="528406"/>
            <a:ext cx="1828800" cy="42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74265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ommunity and Technical Colleges. Washington State Board.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1"/>
          <a:stretch/>
        </p:blipFill>
        <p:spPr>
          <a:xfrm>
            <a:off x="105297" y="154004"/>
            <a:ext cx="3286396" cy="1231537"/>
          </a:xfrm>
          <a:prstGeom prst="rect">
            <a:avLst/>
          </a:prstGeom>
        </p:spPr>
      </p:pic>
      <p:pic>
        <p:nvPicPr>
          <p:cNvPr id="12" name="Picture 11" descr="Header triangles pattern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7"/>
          <a:stretch/>
        </p:blipFill>
        <p:spPr>
          <a:xfrm>
            <a:off x="5076294" y="0"/>
            <a:ext cx="4067706" cy="14817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3500" cap="all" baseline="0">
                <a:solidFill>
                  <a:srgbClr val="00376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003764"/>
                </a:solidFill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 descr="Yellow sidebar"/>
          <p:cNvSpPr/>
          <p:nvPr userDrawn="1"/>
        </p:nvSpPr>
        <p:spPr>
          <a:xfrm>
            <a:off x="0" y="0"/>
            <a:ext cx="100208" cy="6858000"/>
          </a:xfrm>
          <a:prstGeom prst="rect">
            <a:avLst/>
          </a:prstGeom>
          <a:solidFill>
            <a:srgbClr val="F4CE12"/>
          </a:solidFill>
          <a:ln>
            <a:solidFill>
              <a:srgbClr val="F4C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83926"/>
            <a:ext cx="20574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D050C99A-C753-4499-A91D-5F42026EA8F2}" type="datetime1">
              <a:rPr lang="en-US" smtClean="0"/>
              <a:t>10/7/2026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3926"/>
            <a:ext cx="30861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8/7/2023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636" y="6529852"/>
            <a:ext cx="457199" cy="191623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fld id="{DEE5BC03-7CE3-4FE3-BC0A-0ACCA8AC1F2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94" y="528406"/>
            <a:ext cx="1828800" cy="42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62808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 descr="Yellow sidebar"/>
          <p:cNvSpPr/>
          <p:nvPr userDrawn="1"/>
        </p:nvSpPr>
        <p:spPr>
          <a:xfrm>
            <a:off x="0" y="0"/>
            <a:ext cx="100208" cy="6858000"/>
          </a:xfrm>
          <a:prstGeom prst="rect">
            <a:avLst/>
          </a:prstGeom>
          <a:solidFill>
            <a:srgbClr val="F4CE12"/>
          </a:solidFill>
          <a:ln>
            <a:solidFill>
              <a:srgbClr val="F4C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83926"/>
            <a:ext cx="20574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D050C99A-C753-4499-A91D-5F42026EA8F2}" type="datetime1">
              <a:rPr lang="en-US" smtClean="0"/>
              <a:t>10/7/2026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483926"/>
            <a:ext cx="3086100" cy="237549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r>
              <a:rPr lang="en-US"/>
              <a:t>8/7/2023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6636" y="6529852"/>
            <a:ext cx="457199" cy="191623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fld id="{DEE5BC03-7CE3-4FE3-BC0A-0ACCA8AC1F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19540" y="294198"/>
            <a:ext cx="8302337" cy="786457"/>
          </a:xfrm>
          <a:prstGeom prst="rect">
            <a:avLst/>
          </a:prstGeom>
        </p:spPr>
        <p:txBody>
          <a:bodyPr/>
          <a:lstStyle>
            <a:lvl1pPr>
              <a:defRPr sz="3500" cap="all" baseline="0">
                <a:solidFill>
                  <a:srgbClr val="00376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19540" y="1174172"/>
            <a:ext cx="8336975" cy="496685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764"/>
                </a:solidFill>
              </a:defRPr>
            </a:lvl1pPr>
            <a:lvl2pPr>
              <a:defRPr>
                <a:solidFill>
                  <a:srgbClr val="003764"/>
                </a:solidFill>
              </a:defRPr>
            </a:lvl2pPr>
            <a:lvl3pPr>
              <a:defRPr>
                <a:solidFill>
                  <a:srgbClr val="003764"/>
                </a:solidFill>
              </a:defRPr>
            </a:lvl3pPr>
            <a:lvl4pPr>
              <a:defRPr>
                <a:solidFill>
                  <a:srgbClr val="003764"/>
                </a:solidFill>
              </a:defRPr>
            </a:lvl4pPr>
            <a:lvl5pPr>
              <a:defRPr>
                <a:solidFill>
                  <a:srgbClr val="003764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789884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mmunity and Technical Colleges. Washington State Board.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71"/>
          <a:stretch/>
        </p:blipFill>
        <p:spPr>
          <a:xfrm>
            <a:off x="105297" y="154004"/>
            <a:ext cx="3286396" cy="12315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7"/>
          <a:stretch/>
        </p:blipFill>
        <p:spPr>
          <a:xfrm>
            <a:off x="5076294" y="0"/>
            <a:ext cx="4067706" cy="14817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D92FB4-D9B6-46D9-A190-13677DEF6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481790"/>
            <a:ext cx="8220075" cy="488950"/>
          </a:xfrm>
        </p:spPr>
        <p:txBody>
          <a:bodyPr/>
          <a:lstStyle>
            <a:lvl1pPr>
              <a:defRPr lang="en-US" sz="3600" b="0" kern="1200" dirty="0">
                <a:solidFill>
                  <a:srgbClr val="003764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71488" y="2098675"/>
            <a:ext cx="8220075" cy="4592638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aseline="0">
                <a:solidFill>
                  <a:srgbClr val="003764"/>
                </a:solidFill>
                <a:latin typeface="Franklin Gothic Book" panose="020B0503020102020204" pitchFamily="34" charset="0"/>
              </a:defRPr>
            </a:lvl1pPr>
            <a:lvl2pPr marL="742950" indent="-285750">
              <a:buClr>
                <a:srgbClr val="3E576B"/>
              </a:buClr>
              <a:buFont typeface="Arial" panose="020B0604020202020204" pitchFamily="34" charset="0"/>
              <a:buChar char="•"/>
              <a:defRPr sz="2000" baseline="0">
                <a:solidFill>
                  <a:srgbClr val="003764"/>
                </a:solidFill>
                <a:latin typeface="Franklin Gothic Book" panose="020B050302010202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1600" baseline="0">
                <a:solidFill>
                  <a:srgbClr val="003764"/>
                </a:solidFill>
                <a:latin typeface="Franklin Gothic Book" panose="020B0503020102020204" pitchFamily="34" charset="0"/>
              </a:defRPr>
            </a:lvl3pPr>
            <a:lvl4pPr>
              <a:defRPr sz="1200" baseline="0">
                <a:solidFill>
                  <a:srgbClr val="003764"/>
                </a:solidFill>
                <a:latin typeface="Franklin Gothic Book" panose="020B0503020102020204" pitchFamily="34" charset="0"/>
              </a:defRPr>
            </a:lvl4pPr>
            <a:lvl5pPr>
              <a:defRPr sz="1200" baseline="0">
                <a:solidFill>
                  <a:srgbClr val="003764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00208" cy="6858000"/>
          </a:xfrm>
          <a:prstGeom prst="rect">
            <a:avLst/>
          </a:prstGeom>
          <a:solidFill>
            <a:srgbClr val="F4CE12"/>
          </a:solidFill>
          <a:ln>
            <a:solidFill>
              <a:srgbClr val="F4CE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98752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23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51" r:id="rId10"/>
    <p:sldLayoutId id="2147483684" r:id="rId11"/>
    <p:sldLayoutId id="214748368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27052" y="4365184"/>
            <a:ext cx="8388928" cy="679016"/>
          </a:xfrm>
        </p:spPr>
        <p:txBody>
          <a:bodyPr lIns="91440" tIns="45720" rIns="91440" bIns="45720" anchor="t"/>
          <a:lstStyle/>
          <a:p>
            <a:r>
              <a:rPr lang="en-US" dirty="0"/>
              <a:t>Workforce Education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1452" y="3535187"/>
            <a:ext cx="8336975" cy="999259"/>
          </a:xfrm>
        </p:spPr>
        <p:txBody>
          <a:bodyPr lIns="91440" tIns="45720" rIns="91440" bIns="45720" anchor="t"/>
          <a:lstStyle/>
          <a:p>
            <a:r>
              <a:rPr lang="en-US" dirty="0"/>
              <a:t>Funding fundamentals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69888" y="5534217"/>
            <a:ext cx="7859712" cy="994010"/>
          </a:xfrm>
        </p:spPr>
        <p:txBody>
          <a:bodyPr lIns="91440" tIns="45720" rIns="91440" bIns="45720" anchor="t"/>
          <a:lstStyle/>
          <a:p>
            <a:r>
              <a:rPr lang="en-US" dirty="0"/>
              <a:t>Genevieve Howard, Associate Director</a:t>
            </a:r>
          </a:p>
          <a:p>
            <a:r>
              <a:rPr lang="en-US" dirty="0"/>
              <a:t>Fall WEC 2026</a:t>
            </a:r>
          </a:p>
        </p:txBody>
      </p:sp>
    </p:spTree>
    <p:extLst>
      <p:ext uri="{BB962C8B-B14F-4D97-AF65-F5344CB8AC3E}">
        <p14:creationId xmlns:p14="http://schemas.microsoft.com/office/powerpoint/2010/main" val="3283783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7F96E-7F3C-7386-EE6F-6C734B48D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Terminology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3720D1A-F504-7BC5-3A47-761D66EA7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8327504"/>
              </p:ext>
            </p:extLst>
          </p:nvPr>
        </p:nvGraphicFramePr>
        <p:xfrm>
          <a:off x="471488" y="2098675"/>
          <a:ext cx="8220075" cy="4592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004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FD009-2558-0E63-57D4-53BDCA78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1481790"/>
            <a:ext cx="8220075" cy="488950"/>
          </a:xfrm>
        </p:spPr>
        <p:txBody>
          <a:bodyPr>
            <a:normAutofit/>
          </a:bodyPr>
          <a:lstStyle/>
          <a:p>
            <a:r>
              <a:rPr lang="en-US" sz="2800" dirty="0"/>
              <a:t>Workforce Grants and Allocations</a:t>
            </a:r>
          </a:p>
        </p:txBody>
      </p:sp>
      <p:graphicFrame>
        <p:nvGraphicFramePr>
          <p:cNvPr id="5" name="Content Placeholder 2" descr="A set of 15 boxes arranged like an upside down pyramid. Each box has a different funding source listed inside.">
            <a:extLst>
              <a:ext uri="{FF2B5EF4-FFF2-40B4-BE49-F238E27FC236}">
                <a16:creationId xmlns:a16="http://schemas.microsoft.com/office/drawing/2014/main" id="{CF6C4622-A9BC-7A13-16C5-5B1AF9060B6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54363340"/>
              </p:ext>
            </p:extLst>
          </p:nvPr>
        </p:nvGraphicFramePr>
        <p:xfrm>
          <a:off x="471488" y="2098675"/>
          <a:ext cx="8220075" cy="4592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5889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C4B9E-9F24-A532-6204-826FB6D0D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en-US" sz="3500" cap="all" dirty="0"/>
              <a:t>Critical Components of funding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1A158-FCBA-21C4-50BA-8675190377D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lIns="91440" tIns="45720" rIns="91440" bIns="45720" anchor="t"/>
          <a:lstStyle/>
          <a:p>
            <a:pPr>
              <a:lnSpc>
                <a:spcPct val="150000"/>
              </a:lnSpc>
            </a:pPr>
            <a:r>
              <a:rPr lang="en-US" sz="1800" b="1" dirty="0"/>
              <a:t>Source of Funding </a:t>
            </a:r>
            <a:r>
              <a:rPr lang="en-US" sz="1800" dirty="0"/>
              <a:t>– Who provides the funding; state, federal, or other source?</a:t>
            </a:r>
          </a:p>
          <a:p>
            <a:pPr>
              <a:lnSpc>
                <a:spcPct val="150000"/>
              </a:lnSpc>
            </a:pPr>
            <a:r>
              <a:rPr lang="en-US" sz="1800" b="1" dirty="0"/>
              <a:t>Funding Intent </a:t>
            </a:r>
            <a:r>
              <a:rPr lang="en-US" sz="1800" dirty="0"/>
              <a:t>– Is there a specific legislative intent?</a:t>
            </a:r>
          </a:p>
          <a:p>
            <a:pPr>
              <a:lnSpc>
                <a:spcPct val="150000"/>
              </a:lnSpc>
            </a:pPr>
            <a:r>
              <a:rPr lang="en-US" sz="1800" b="1" dirty="0"/>
              <a:t>Eligibility</a:t>
            </a:r>
            <a:r>
              <a:rPr lang="en-US" sz="1800" dirty="0"/>
              <a:t> – What programs or services are eligible for funding?</a:t>
            </a:r>
          </a:p>
          <a:p>
            <a:pPr>
              <a:lnSpc>
                <a:spcPct val="150000"/>
              </a:lnSpc>
            </a:pPr>
            <a:r>
              <a:rPr lang="en-US" sz="1800" b="1" dirty="0"/>
              <a:t>Allowable Costs </a:t>
            </a:r>
            <a:r>
              <a:rPr lang="en-US" sz="1800" dirty="0"/>
              <a:t>– What can funding be used to purchase?</a:t>
            </a:r>
          </a:p>
          <a:p>
            <a:pPr>
              <a:lnSpc>
                <a:spcPct val="150000"/>
              </a:lnSpc>
            </a:pPr>
            <a:r>
              <a:rPr lang="en-US" sz="1800" b="1" dirty="0"/>
              <a:t>Allocation/Billing </a:t>
            </a:r>
            <a:r>
              <a:rPr lang="en-US" sz="1800" dirty="0"/>
              <a:t>– Is funding received in an allocation or are expense invoiced?</a:t>
            </a:r>
          </a:p>
          <a:p>
            <a:pPr>
              <a:lnSpc>
                <a:spcPct val="150000"/>
              </a:lnSpc>
            </a:pPr>
            <a:r>
              <a:rPr lang="en-US" sz="1800" b="1" dirty="0"/>
              <a:t>Reporting</a:t>
            </a:r>
            <a:r>
              <a:rPr lang="en-US" sz="1800" dirty="0"/>
              <a:t> – What are the reporting requirements?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Where do you find all this information?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b="1" u="sng" dirty="0">
                <a:highlight>
                  <a:srgbClr val="FFFF00"/>
                </a:highlight>
              </a:rPr>
              <a:t>Program and Fiscal Guidelines</a:t>
            </a:r>
          </a:p>
        </p:txBody>
      </p:sp>
    </p:spTree>
    <p:extLst>
      <p:ext uri="{BB962C8B-B14F-4D97-AF65-F5344CB8AC3E}">
        <p14:creationId xmlns:p14="http://schemas.microsoft.com/office/powerpoint/2010/main" val="2046285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the Worker Retraining Funding webpage from the SBCTC website.">
            <a:extLst>
              <a:ext uri="{FF2B5EF4-FFF2-40B4-BE49-F238E27FC236}">
                <a16:creationId xmlns:a16="http://schemas.microsoft.com/office/drawing/2014/main" id="{BA0CC0D7-C7A9-B5A7-45B3-ADBEDEB2E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72736"/>
            <a:ext cx="8131630" cy="67852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63772-9648-7D24-5619-EDCE4CF94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7210" y="72736"/>
            <a:ext cx="5679064" cy="328977"/>
          </a:xfrm>
        </p:spPr>
        <p:txBody>
          <a:bodyPr/>
          <a:lstStyle/>
          <a:p>
            <a:r>
              <a:rPr lang="en-US" dirty="0"/>
              <a:t>Worker Retraining Funding</a:t>
            </a:r>
          </a:p>
        </p:txBody>
      </p:sp>
    </p:spTree>
    <p:extLst>
      <p:ext uri="{BB962C8B-B14F-4D97-AF65-F5344CB8AC3E}">
        <p14:creationId xmlns:p14="http://schemas.microsoft.com/office/powerpoint/2010/main" val="3362387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FD5FC7B-C09C-D301-ED77-1C04A9374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28" y="0"/>
            <a:ext cx="80133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782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74F1A-B2FC-585A-EC24-E5AC6FEB2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Landscape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1A787-DA02-88C6-73BD-07E20915F99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/>
              <a:t>College leaders have expressed concerns to legislators that provisos are overly restrictive and limit colleges' ability to use funding to address local needs.</a:t>
            </a:r>
          </a:p>
          <a:p>
            <a:r>
              <a:rPr lang="en-US" sz="2800" dirty="0"/>
              <a:t>Due to these concerns the following item has been added to Instruction Commission’s work plan and assigned to WEC.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400" dirty="0"/>
              <a:t>“Support the development of efficiency models for grants, provisos, and earmarks”</a:t>
            </a:r>
          </a:p>
        </p:txBody>
      </p:sp>
    </p:spTree>
    <p:extLst>
      <p:ext uri="{BB962C8B-B14F-4D97-AF65-F5344CB8AC3E}">
        <p14:creationId xmlns:p14="http://schemas.microsoft.com/office/powerpoint/2010/main" val="3241267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16D72-A86F-D06D-CE0D-87E142C43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for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079D3-6C26-5AF5-9010-12ECC753BD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200" dirty="0"/>
              <a:t>What is hard or problematic about current grant processes?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What could be the impact if we change (positive, negative, neutral)?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What is the opportunity?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Do you have suggestions on how the processes could be streamlined?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656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BCTC">
      <a:dk1>
        <a:srgbClr val="003764"/>
      </a:dk1>
      <a:lt1>
        <a:sysClr val="window" lastClr="FFFFFF"/>
      </a:lt1>
      <a:dk2>
        <a:srgbClr val="0071CE"/>
      </a:dk2>
      <a:lt2>
        <a:srgbClr val="C3C6C8"/>
      </a:lt2>
      <a:accent1>
        <a:srgbClr val="F4CD00"/>
      </a:accent1>
      <a:accent2>
        <a:srgbClr val="65CBC9"/>
      </a:accent2>
      <a:accent3>
        <a:srgbClr val="FFB547"/>
      </a:accent3>
      <a:accent4>
        <a:srgbClr val="00C18B"/>
      </a:accent4>
      <a:accent5>
        <a:srgbClr val="3D6489"/>
      </a:accent5>
      <a:accent6>
        <a:srgbClr val="2A70B8"/>
      </a:accent6>
      <a:hlink>
        <a:srgbClr val="0563C1"/>
      </a:hlink>
      <a:folHlink>
        <a:srgbClr val="954F72"/>
      </a:folHlink>
    </a:clrScheme>
    <a:fontScheme name="SBCTC">
      <a:majorFont>
        <a:latin typeface="Franklin Gothic Medium"/>
        <a:ea typeface=""/>
        <a:cs typeface=""/>
      </a:majorFont>
      <a:minorFont>
        <a:latin typeface="Franklin Gothic Boo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tclink-powerpoint-template v2" id="{CED85A2D-7819-4F95-B1E1-139EA2C259C5}" vid="{CFFCF33F-0555-4687-B7F6-3D9C7C6AE6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685A0BC49EE0488C1DBDC291576BA0" ma:contentTypeVersion="18" ma:contentTypeDescription="Create a new document." ma:contentTypeScope="" ma:versionID="0984e45bf5f473fbd92360a6433fade7">
  <xsd:schema xmlns:xsd="http://www.w3.org/2001/XMLSchema" xmlns:xs="http://www.w3.org/2001/XMLSchema" xmlns:p="http://schemas.microsoft.com/office/2006/metadata/properties" xmlns:ns3="93a8054d-f771-420c-a31d-be004cb1017c" xmlns:ns4="9356501e-7ed8-47e9-af55-f6421fb2bac0" targetNamespace="http://schemas.microsoft.com/office/2006/metadata/properties" ma:root="true" ma:fieldsID="44ad52b0fb0f27cf3648c35cc724c17f" ns3:_="" ns4:_="">
    <xsd:import namespace="93a8054d-f771-420c-a31d-be004cb1017c"/>
    <xsd:import namespace="9356501e-7ed8-47e9-af55-f6421fb2ba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a8054d-f771-420c-a31d-be004cb101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56501e-7ed8-47e9-af55-f6421fb2bac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3a8054d-f771-420c-a31d-be004cb1017c" xsi:nil="true"/>
  </documentManagement>
</p:properties>
</file>

<file path=customXml/itemProps1.xml><?xml version="1.0" encoding="utf-8"?>
<ds:datastoreItem xmlns:ds="http://schemas.openxmlformats.org/officeDocument/2006/customXml" ds:itemID="{35B15573-D4E8-401E-A2FF-825A7FDD3B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a8054d-f771-420c-a31d-be004cb1017c"/>
    <ds:schemaRef ds:uri="9356501e-7ed8-47e9-af55-f6421fb2ba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FFF1E6-28D3-4914-BD51-A7A0F7AA83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3EFADC-1D35-452E-B9D9-9BF6AB623CB5}">
  <ds:schemaRefs>
    <ds:schemaRef ds:uri="http://purl.org/dc/dcmitype/"/>
    <ds:schemaRef ds:uri="9356501e-7ed8-47e9-af55-f6421fb2bac0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93a8054d-f771-420c-a31d-be004cb1017c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4549</TotalTime>
  <Words>355</Words>
  <Application>Microsoft Office PowerPoint</Application>
  <PresentationFormat>On-screen Show (4:3)</PresentationFormat>
  <Paragraphs>43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Courier New</vt:lpstr>
      <vt:lpstr>Franklin Gothic Book</vt:lpstr>
      <vt:lpstr>Franklin Gothic Medium</vt:lpstr>
      <vt:lpstr>Office Theme</vt:lpstr>
      <vt:lpstr>Funding fundamentals</vt:lpstr>
      <vt:lpstr>Budget Terminology</vt:lpstr>
      <vt:lpstr>Workforce Grants and Allocations</vt:lpstr>
      <vt:lpstr>Critical Components of funding</vt:lpstr>
      <vt:lpstr>Worker Retraining Funding</vt:lpstr>
      <vt:lpstr>PowerPoint Presentation</vt:lpstr>
      <vt:lpstr>Current Landscape</vt:lpstr>
      <vt:lpstr>Request for Input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ctcLink PowerPoint template--standard version</dc:title>
  <dc:creator>Katie Rose</dc:creator>
  <cp:lastModifiedBy>Genevieve Howard</cp:lastModifiedBy>
  <cp:revision>349</cp:revision>
  <dcterms:created xsi:type="dcterms:W3CDTF">2019-07-26T22:44:15Z</dcterms:created>
  <dcterms:modified xsi:type="dcterms:W3CDTF">2026-10-08T00:04:16Z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0x01010082685A0BC49EE0488C1DBDC291576BA0</vt:lpwstr>
  </property>
  <property fmtid="{D5CDD505-2E9C-101B-9397-08002B2CF9AE}" pid="3" name="_dlc_DocIdItemGuid">
    <vt:lpwstr>66812957-2943-4b4e-a31a-793b914714f7</vt:lpwstr>
  </property>
</Properties>
</file>