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4"/>
  </p:sldMasterIdLst>
  <p:notesMasterIdLst>
    <p:notesMasterId r:id="rId13"/>
  </p:notesMasterIdLst>
  <p:sldIdLst>
    <p:sldId id="273" r:id="rId5"/>
    <p:sldId id="257" r:id="rId6"/>
    <p:sldId id="276" r:id="rId7"/>
    <p:sldId id="277" r:id="rId8"/>
    <p:sldId id="278" r:id="rId9"/>
    <p:sldId id="281" r:id="rId10"/>
    <p:sldId id="279" r:id="rId11"/>
    <p:sldId id="28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370" autoAdjust="0"/>
  </p:normalViewPr>
  <p:slideViewPr>
    <p:cSldViewPr snapToGrid="0">
      <p:cViewPr>
        <p:scale>
          <a:sx n="57" d="100"/>
          <a:sy n="57" d="100"/>
        </p:scale>
        <p:origin x="99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94E405-E01C-428A-8A9F-C76694626C6C}" type="datetimeFigureOut">
              <a:t>10/12/2023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0FF4F7-5CE5-45EA-86CD-78C935A7EA9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928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43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0FF4F7-5CE5-45EA-86CD-78C935A7EA9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220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Provide report on annual updates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Ensure Programs of Study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/>
              <a:t>Responsive to community employment needs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/>
              <a:t>Aligned with local, tribal, regional, and state priorities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/>
              <a:t>Informed by labor market information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/>
              <a:t>Designed to meet labor market projections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/>
              <a:t>Allow employer input into develop and implementation of programs</a:t>
            </a:r>
          </a:p>
          <a:p>
            <a:pPr marL="228600" lvl="0" indent="-228600">
              <a:buFont typeface="Arial" panose="020B0604020202020204" pitchFamily="34" charset="0"/>
              <a:buChar char="•"/>
            </a:pPr>
            <a:r>
              <a:rPr lang="en-US" dirty="0"/>
              <a:t>Identify and encourage opportunities for work-based learning</a:t>
            </a:r>
          </a:p>
          <a:p>
            <a:pPr marL="228600" lvl="0" indent="-228600">
              <a:buFont typeface="Arial" panose="020B0604020202020204" pitchFamily="34" charset="0"/>
              <a:buChar char="•"/>
            </a:pPr>
            <a:r>
              <a:rPr lang="en-US" dirty="0"/>
              <a:t>Ensure funder is used in a coordinated manner with other local resources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0FF4F7-5CE5-45EA-86CD-78C935A7EA9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536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Doesn’t include Perkins Leadership Team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0FF4F7-5CE5-45EA-86CD-78C935A7EA9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5841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*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If “representative of a special population” or “other stakeholder” has been identified, please include the specific representation as a comment in the Evidence of Engagement column </a:t>
            </a:r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0FF4F7-5CE5-45EA-86CD-78C935A7EA9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2942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618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 Triangle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3090418" y="0"/>
            <a:ext cx="9105969" cy="3749964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93185" y="3863686"/>
            <a:ext cx="11115967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94144" y="4976665"/>
            <a:ext cx="11185237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493184" y="5769403"/>
            <a:ext cx="6153149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/>
              <a:t>Presenter(s)</a:t>
            </a:r>
            <a:br>
              <a:rPr lang="en-US"/>
            </a:br>
            <a:r>
              <a:rPr lang="en-US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285463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40396" y="154005"/>
            <a:ext cx="4381861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6768392" y="1"/>
            <a:ext cx="5423608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Rectangle 14" descr="Yellow sidebar"/>
          <p:cNvSpPr/>
          <p:nvPr userDrawn="1"/>
        </p:nvSpPr>
        <p:spPr>
          <a:xfrm>
            <a:off x="0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7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10/12/2023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7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2" y="6529853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62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0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7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10/12/2023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7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2" y="6529853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92720" y="294199"/>
            <a:ext cx="11069783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92721" y="1174172"/>
            <a:ext cx="11115967" cy="49668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7458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40396" y="154005"/>
            <a:ext cx="4381861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6768392" y="1"/>
            <a:ext cx="5423608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476958"/>
            <a:ext cx="10515600" cy="611619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Final Slide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2265367"/>
            <a:ext cx="10515600" cy="3428855"/>
          </a:xfrm>
          <a:prstGeom prst="rect">
            <a:avLst/>
          </a:prstGeom>
        </p:spPr>
        <p:txBody>
          <a:bodyPr/>
          <a:lstStyle>
            <a:lvl1pPr marL="457200" marR="0" indent="-45720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baseline="0">
                <a:solidFill>
                  <a:srgbClr val="003764"/>
                </a:solidFill>
              </a:defRPr>
            </a:lvl1pPr>
            <a:lvl2pPr marL="342884" indent="0">
              <a:buNone/>
              <a:defRPr>
                <a:solidFill>
                  <a:srgbClr val="003764"/>
                </a:solidFill>
              </a:defRPr>
            </a:lvl2pPr>
          </a:lstStyle>
          <a:p>
            <a:pPr marL="0" marR="0" lvl="0" indent="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Always use a Final Slide in order to include the Creative Commons footer language in the presentation.</a:t>
            </a:r>
            <a:br>
              <a:rPr lang="en-US"/>
            </a:br>
            <a:r>
              <a:rPr lang="en-US"/>
              <a:t>Ideas for the slide: Contact information; “Thank you;” “Questions?”</a:t>
            </a:r>
          </a:p>
        </p:txBody>
      </p:sp>
      <p:pic>
        <p:nvPicPr>
          <p:cNvPr id="14" name="Picture 13" descr="CC. Creative Commons license, attribution alone">
            <a:extLst>
              <a:ext uri="{FF2B5EF4-FFF2-40B4-BE49-F238E27FC236}">
                <a16:creationId xmlns:a16="http://schemas.microsoft.com/office/drawing/2014/main" id="{55C0BD8F-0D00-4252-96EA-53CD706830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38200" y="6399147"/>
            <a:ext cx="1113632" cy="29873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D9A014E-7345-4161-B6F8-70E7EA234759}"/>
              </a:ext>
            </a:extLst>
          </p:cNvPr>
          <p:cNvSpPr txBox="1"/>
          <p:nvPr userDrawn="1"/>
        </p:nvSpPr>
        <p:spPr>
          <a:xfrm>
            <a:off x="1939096" y="6445500"/>
            <a:ext cx="50466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0" i="1" kern="120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Except where otherwise noted, this work is licensed under </a:t>
            </a:r>
            <a:r>
              <a:rPr lang="en-US" sz="750" b="0" i="1" u="sng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CC BY 4.0</a:t>
            </a:r>
            <a:r>
              <a:rPr lang="en-US" sz="750" b="0" i="1">
                <a:solidFill>
                  <a:schemeClr val="bg1">
                    <a:lumMod val="50000"/>
                  </a:schemeClr>
                </a:solidFill>
                <a:latin typeface="+mn-lt"/>
              </a:rPr>
              <a:t>.</a:t>
            </a: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512388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mmunity and Technical Colleges. Washington State Board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40396" y="154005"/>
            <a:ext cx="4381861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6768392" y="1"/>
            <a:ext cx="5423608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715814" y="1549936"/>
            <a:ext cx="11115967" cy="79707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715814" y="2415155"/>
            <a:ext cx="11115967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7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F79CB6C7-AD96-437F-A75B-A1987D8D9ACA}" type="datetime1">
              <a:rPr lang="en-US" smtClean="0"/>
              <a:t>10/12/2023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7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08327" y="6483927"/>
            <a:ext cx="623453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78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40396" y="154005"/>
            <a:ext cx="4381861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6768392" y="1"/>
            <a:ext cx="5423608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776624" y="1709745"/>
            <a:ext cx="11027451" cy="2852737"/>
          </a:xfrm>
          <a:prstGeom prst="rect">
            <a:avLst/>
          </a:prstGeom>
        </p:spPr>
        <p:txBody>
          <a:bodyPr anchor="b"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776624" y="4589470"/>
            <a:ext cx="11027451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3764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1" descr="Yellow sidebar"/>
          <p:cNvSpPr/>
          <p:nvPr userDrawn="1"/>
        </p:nvSpPr>
        <p:spPr>
          <a:xfrm>
            <a:off x="0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7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E68BEF8-F67A-4B64-B2F2-CC4AA048128C}" type="datetime1">
              <a:rPr lang="en-US" smtClean="0"/>
              <a:t>10/12/2023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7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2" y="6529853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94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40396" y="154005"/>
            <a:ext cx="4381861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6768392" y="1"/>
            <a:ext cx="5423608" cy="148179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63415" y="1462241"/>
            <a:ext cx="11379204" cy="71985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563415" y="2400301"/>
            <a:ext cx="5352476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6345695" y="2400305"/>
            <a:ext cx="5596924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7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1001848F-E7F6-4E55-B1DE-CC691BBD4F09}" type="datetime1">
              <a:rPr lang="en-US" smtClean="0"/>
              <a:t>10/12/2023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7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2" y="6529853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18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40396" y="154005"/>
            <a:ext cx="4381861" cy="1231537"/>
          </a:xfrm>
          <a:prstGeom prst="rect">
            <a:avLst/>
          </a:prstGeom>
        </p:spPr>
      </p:pic>
      <p:pic>
        <p:nvPicPr>
          <p:cNvPr id="13" name="Picture 12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6768392" y="4064"/>
            <a:ext cx="5423608" cy="148179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76368" y="1485854"/>
            <a:ext cx="11113851" cy="736311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676371" y="2385435"/>
            <a:ext cx="5336504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676371" y="3003841"/>
            <a:ext cx="5336504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86943" y="2385430"/>
            <a:ext cx="5403276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6386943" y="3003841"/>
            <a:ext cx="5403276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Rectangle 13" descr="Yellow sidebar"/>
          <p:cNvSpPr/>
          <p:nvPr userDrawn="1"/>
        </p:nvSpPr>
        <p:spPr>
          <a:xfrm>
            <a:off x="0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7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5E48A247-4D0D-4017-954A-CBEE1B524F16}" type="datetime1">
              <a:rPr lang="en-US" smtClean="0"/>
              <a:t>10/12/2023</a:t>
            </a:fld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7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2" y="6529853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36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40396" y="154005"/>
            <a:ext cx="4381861" cy="1231537"/>
          </a:xfrm>
          <a:prstGeom prst="rect">
            <a:avLst/>
          </a:prstGeom>
        </p:spPr>
      </p:pic>
      <p:pic>
        <p:nvPicPr>
          <p:cNvPr id="9" name="Picture 8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6768392" y="1"/>
            <a:ext cx="5423608" cy="1481791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0436" y="1457982"/>
            <a:ext cx="11069783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Rectangle 10" descr="Yellow sidebar"/>
          <p:cNvSpPr/>
          <p:nvPr userDrawn="1"/>
        </p:nvSpPr>
        <p:spPr>
          <a:xfrm>
            <a:off x="0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7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3F43D62C-E4AB-4F6C-BB6E-7C3A3BBC5E2B}" type="datetime1">
              <a:rPr lang="en-US" smtClean="0"/>
              <a:t>10/12/2023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7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2" y="6529853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1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40396" y="154005"/>
            <a:ext cx="4381861" cy="1231537"/>
          </a:xfrm>
          <a:prstGeom prst="rect">
            <a:avLst/>
          </a:prstGeom>
        </p:spPr>
      </p:pic>
      <p:pic>
        <p:nvPicPr>
          <p:cNvPr id="10" name="Picture 9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6768392" y="1"/>
            <a:ext cx="5423608" cy="1481791"/>
          </a:xfrm>
          <a:prstGeom prst="rect">
            <a:avLst/>
          </a:prstGeom>
        </p:spPr>
      </p:pic>
      <p:sp>
        <p:nvSpPr>
          <p:cNvPr id="8" name="Rectangle 7" descr="Yellow sidebar"/>
          <p:cNvSpPr/>
          <p:nvPr userDrawn="1"/>
        </p:nvSpPr>
        <p:spPr>
          <a:xfrm>
            <a:off x="0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7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92275FF0-9E97-4E0A-B533-109FB6621FD2}" type="datetime1">
              <a:rPr lang="en-US" smtClean="0"/>
              <a:t>10/12/2023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7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2" y="6529853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40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40396" y="154005"/>
            <a:ext cx="4381861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6768392" y="1"/>
            <a:ext cx="5423608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48659" y="1385541"/>
            <a:ext cx="4214287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648659" y="2888673"/>
            <a:ext cx="4214287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151387" y="1569027"/>
            <a:ext cx="6721959" cy="481202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7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A3C062AC-1CC2-40A8-B531-F2154AC26E35}" type="datetime1">
              <a:rPr lang="en-US" smtClean="0"/>
              <a:t>10/12/2023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7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2" y="6529853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53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40396" y="154005"/>
            <a:ext cx="4381861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6768392" y="1"/>
            <a:ext cx="5423608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7827" y="1385541"/>
            <a:ext cx="4477519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827" y="2888674"/>
            <a:ext cx="447751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5396" y="1569027"/>
            <a:ext cx="6452531" cy="486247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7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6EA93EB-E55E-4DBB-B6AA-C54A9BA5E4A4}" type="datetime1">
              <a:rPr lang="en-US" smtClean="0"/>
              <a:t>10/12/2023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7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2" y="6529853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74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233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51" r:id="rId10"/>
    <p:sldLayoutId id="2147483672" r:id="rId11"/>
    <p:sldLayoutId id="2147483674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bctc.edu/resources/documents/colleges-staff/programs-services/workforce-education/2017collaboration/clna-stakeholder-verification.xls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wbelden@sbctc.edu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hyperlink" Target="mailto:kingram@sbctc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Perkins Information and Updates 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8923B85B-7EF1-B55E-7641-746FADB95E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3578" y="4523437"/>
            <a:ext cx="11185237" cy="679016"/>
          </a:xfrm>
        </p:spPr>
        <p:txBody>
          <a:bodyPr/>
          <a:lstStyle/>
          <a:p>
            <a:r>
              <a:rPr lang="en-US" dirty="0"/>
              <a:t>Workforce Education Council Fall Meeting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Kimberly Ingram, Program Administrator</a:t>
            </a:r>
          </a:p>
          <a:p>
            <a:r>
              <a:rPr lang="en-US" dirty="0"/>
              <a:t>October 12, 2023</a:t>
            </a:r>
          </a:p>
        </p:txBody>
      </p:sp>
    </p:spTree>
    <p:extLst>
      <p:ext uri="{BB962C8B-B14F-4D97-AF65-F5344CB8AC3E}">
        <p14:creationId xmlns:p14="http://schemas.microsoft.com/office/powerpoint/2010/main" val="3283783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3CF0D-CB78-EFFE-4035-7A351A63D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659" y="1385541"/>
            <a:ext cx="4214287" cy="1409614"/>
          </a:xfrm>
        </p:spPr>
        <p:txBody>
          <a:bodyPr lIns="91440" tIns="45720" rIns="91440" bIns="45720" anchor="b">
            <a:normAutofit/>
          </a:bodyPr>
          <a:lstStyle/>
          <a:p>
            <a:r>
              <a:rPr lang="en-US" dirty="0"/>
              <a:t>Registration questions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EB6A50-076F-0AD5-EE1C-35456CE06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2182" y="6529853"/>
            <a:ext cx="609599" cy="1916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DEE5BC03-7CE3-4FE3-BC0A-0ACCA8AC1F24}" type="slidenum">
              <a:rPr lang="en-US" sz="700" smtClean="0"/>
              <a:pPr>
                <a:lnSpc>
                  <a:spcPct val="90000"/>
                </a:lnSpc>
                <a:spcAft>
                  <a:spcPts val="600"/>
                </a:spcAft>
              </a:pPr>
              <a:t>2</a:t>
            </a:fld>
            <a:endParaRPr lang="en-US" sz="7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60221B-8560-A4D7-FC3B-40BA291C78F3}"/>
              </a:ext>
            </a:extLst>
          </p:cNvPr>
          <p:cNvSpPr/>
          <p:nvPr/>
        </p:nvSpPr>
        <p:spPr>
          <a:xfrm>
            <a:off x="5151387" y="1569027"/>
            <a:ext cx="6721959" cy="4812024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218B893-124B-3FF7-FF81-FF1C502E8D6E}"/>
              </a:ext>
            </a:extLst>
          </p:cNvPr>
          <p:cNvSpPr/>
          <p:nvPr/>
        </p:nvSpPr>
        <p:spPr>
          <a:xfrm>
            <a:off x="5151387" y="1591650"/>
            <a:ext cx="6721959" cy="593190"/>
          </a:xfrm>
          <a:custGeom>
            <a:avLst/>
            <a:gdLst>
              <a:gd name="connsiteX0" fmla="*/ 0 w 6721959"/>
              <a:gd name="connsiteY0" fmla="*/ 98867 h 593190"/>
              <a:gd name="connsiteX1" fmla="*/ 98867 w 6721959"/>
              <a:gd name="connsiteY1" fmla="*/ 0 h 593190"/>
              <a:gd name="connsiteX2" fmla="*/ 6623092 w 6721959"/>
              <a:gd name="connsiteY2" fmla="*/ 0 h 593190"/>
              <a:gd name="connsiteX3" fmla="*/ 6721959 w 6721959"/>
              <a:gd name="connsiteY3" fmla="*/ 98867 h 593190"/>
              <a:gd name="connsiteX4" fmla="*/ 6721959 w 6721959"/>
              <a:gd name="connsiteY4" fmla="*/ 494323 h 593190"/>
              <a:gd name="connsiteX5" fmla="*/ 6623092 w 6721959"/>
              <a:gd name="connsiteY5" fmla="*/ 593190 h 593190"/>
              <a:gd name="connsiteX6" fmla="*/ 98867 w 6721959"/>
              <a:gd name="connsiteY6" fmla="*/ 593190 h 593190"/>
              <a:gd name="connsiteX7" fmla="*/ 0 w 6721959"/>
              <a:gd name="connsiteY7" fmla="*/ 494323 h 593190"/>
              <a:gd name="connsiteX8" fmla="*/ 0 w 6721959"/>
              <a:gd name="connsiteY8" fmla="*/ 98867 h 593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21959" h="593190">
                <a:moveTo>
                  <a:pt x="0" y="98867"/>
                </a:moveTo>
                <a:cubicBezTo>
                  <a:pt x="0" y="44264"/>
                  <a:pt x="44264" y="0"/>
                  <a:pt x="98867" y="0"/>
                </a:cubicBezTo>
                <a:lnTo>
                  <a:pt x="6623092" y="0"/>
                </a:lnTo>
                <a:cubicBezTo>
                  <a:pt x="6677695" y="0"/>
                  <a:pt x="6721959" y="44264"/>
                  <a:pt x="6721959" y="98867"/>
                </a:cubicBezTo>
                <a:lnTo>
                  <a:pt x="6721959" y="494323"/>
                </a:lnTo>
                <a:cubicBezTo>
                  <a:pt x="6721959" y="548926"/>
                  <a:pt x="6677695" y="593190"/>
                  <a:pt x="6623092" y="593190"/>
                </a:cubicBezTo>
                <a:lnTo>
                  <a:pt x="98867" y="593190"/>
                </a:lnTo>
                <a:cubicBezTo>
                  <a:pt x="44264" y="593190"/>
                  <a:pt x="0" y="548926"/>
                  <a:pt x="0" y="494323"/>
                </a:cubicBezTo>
                <a:lnTo>
                  <a:pt x="0" y="98867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3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017" tIns="128017" rIns="128017" bIns="128017" numCol="1" spcCol="1270" anchor="ctr" anchorCtr="0">
            <a:noAutofit/>
          </a:bodyPr>
          <a:lstStyle/>
          <a:p>
            <a:pPr lvl="0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600" dirty="0"/>
              <a:t>Analyzing College Data</a:t>
            </a:r>
            <a:endParaRPr lang="en-US" sz="2600" kern="120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C14C81F-3D6D-64D4-9EFB-9C0D7A015F53}"/>
              </a:ext>
            </a:extLst>
          </p:cNvPr>
          <p:cNvSpPr/>
          <p:nvPr/>
        </p:nvSpPr>
        <p:spPr>
          <a:xfrm>
            <a:off x="5151387" y="2259720"/>
            <a:ext cx="6721959" cy="593190"/>
          </a:xfrm>
          <a:custGeom>
            <a:avLst/>
            <a:gdLst>
              <a:gd name="connsiteX0" fmla="*/ 0 w 6721959"/>
              <a:gd name="connsiteY0" fmla="*/ 98867 h 593190"/>
              <a:gd name="connsiteX1" fmla="*/ 98867 w 6721959"/>
              <a:gd name="connsiteY1" fmla="*/ 0 h 593190"/>
              <a:gd name="connsiteX2" fmla="*/ 6623092 w 6721959"/>
              <a:gd name="connsiteY2" fmla="*/ 0 h 593190"/>
              <a:gd name="connsiteX3" fmla="*/ 6721959 w 6721959"/>
              <a:gd name="connsiteY3" fmla="*/ 98867 h 593190"/>
              <a:gd name="connsiteX4" fmla="*/ 6721959 w 6721959"/>
              <a:gd name="connsiteY4" fmla="*/ 494323 h 593190"/>
              <a:gd name="connsiteX5" fmla="*/ 6623092 w 6721959"/>
              <a:gd name="connsiteY5" fmla="*/ 593190 h 593190"/>
              <a:gd name="connsiteX6" fmla="*/ 98867 w 6721959"/>
              <a:gd name="connsiteY6" fmla="*/ 593190 h 593190"/>
              <a:gd name="connsiteX7" fmla="*/ 0 w 6721959"/>
              <a:gd name="connsiteY7" fmla="*/ 494323 h 593190"/>
              <a:gd name="connsiteX8" fmla="*/ 0 w 6721959"/>
              <a:gd name="connsiteY8" fmla="*/ 98867 h 593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21959" h="593190">
                <a:moveTo>
                  <a:pt x="0" y="98867"/>
                </a:moveTo>
                <a:cubicBezTo>
                  <a:pt x="0" y="44264"/>
                  <a:pt x="44264" y="0"/>
                  <a:pt x="98867" y="0"/>
                </a:cubicBezTo>
                <a:lnTo>
                  <a:pt x="6623092" y="0"/>
                </a:lnTo>
                <a:cubicBezTo>
                  <a:pt x="6677695" y="0"/>
                  <a:pt x="6721959" y="44264"/>
                  <a:pt x="6721959" y="98867"/>
                </a:cubicBezTo>
                <a:lnTo>
                  <a:pt x="6721959" y="494323"/>
                </a:lnTo>
                <a:cubicBezTo>
                  <a:pt x="6721959" y="548926"/>
                  <a:pt x="6677695" y="593190"/>
                  <a:pt x="6623092" y="593190"/>
                </a:cubicBezTo>
                <a:lnTo>
                  <a:pt x="98867" y="593190"/>
                </a:lnTo>
                <a:cubicBezTo>
                  <a:pt x="44264" y="593190"/>
                  <a:pt x="0" y="548926"/>
                  <a:pt x="0" y="494323"/>
                </a:cubicBezTo>
                <a:lnTo>
                  <a:pt x="0" y="98867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12104"/>
              <a:satOff val="4075"/>
              <a:lumOff val="915"/>
              <a:alphaOff val="0"/>
            </a:schemeClr>
          </a:fillRef>
          <a:effectRef idx="3">
            <a:schemeClr val="accent5">
              <a:hueOff val="12104"/>
              <a:satOff val="4075"/>
              <a:lumOff val="91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017" tIns="128017" rIns="128017" bIns="128017" numCol="1" spcCol="1270" anchor="ctr" anchorCtr="0">
            <a:noAutofit/>
          </a:bodyPr>
          <a:lstStyle/>
          <a:p>
            <a:pPr marL="0" lvl="0" indent="0" algn="l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600" kern="1200" dirty="0"/>
              <a:t>Continuous Attention to CLNA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33D885E5-ECF1-8BA8-9D48-CBACB9CA7631}"/>
              </a:ext>
            </a:extLst>
          </p:cNvPr>
          <p:cNvSpPr/>
          <p:nvPr/>
        </p:nvSpPr>
        <p:spPr>
          <a:xfrm>
            <a:off x="5151387" y="2927790"/>
            <a:ext cx="6721959" cy="593190"/>
          </a:xfrm>
          <a:custGeom>
            <a:avLst/>
            <a:gdLst>
              <a:gd name="connsiteX0" fmla="*/ 0 w 6721959"/>
              <a:gd name="connsiteY0" fmla="*/ 98867 h 593190"/>
              <a:gd name="connsiteX1" fmla="*/ 98867 w 6721959"/>
              <a:gd name="connsiteY1" fmla="*/ 0 h 593190"/>
              <a:gd name="connsiteX2" fmla="*/ 6623092 w 6721959"/>
              <a:gd name="connsiteY2" fmla="*/ 0 h 593190"/>
              <a:gd name="connsiteX3" fmla="*/ 6721959 w 6721959"/>
              <a:gd name="connsiteY3" fmla="*/ 98867 h 593190"/>
              <a:gd name="connsiteX4" fmla="*/ 6721959 w 6721959"/>
              <a:gd name="connsiteY4" fmla="*/ 494323 h 593190"/>
              <a:gd name="connsiteX5" fmla="*/ 6623092 w 6721959"/>
              <a:gd name="connsiteY5" fmla="*/ 593190 h 593190"/>
              <a:gd name="connsiteX6" fmla="*/ 98867 w 6721959"/>
              <a:gd name="connsiteY6" fmla="*/ 593190 h 593190"/>
              <a:gd name="connsiteX7" fmla="*/ 0 w 6721959"/>
              <a:gd name="connsiteY7" fmla="*/ 494323 h 593190"/>
              <a:gd name="connsiteX8" fmla="*/ 0 w 6721959"/>
              <a:gd name="connsiteY8" fmla="*/ 98867 h 593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21959" h="593190">
                <a:moveTo>
                  <a:pt x="0" y="98867"/>
                </a:moveTo>
                <a:cubicBezTo>
                  <a:pt x="0" y="44264"/>
                  <a:pt x="44264" y="0"/>
                  <a:pt x="98867" y="0"/>
                </a:cubicBezTo>
                <a:lnTo>
                  <a:pt x="6623092" y="0"/>
                </a:lnTo>
                <a:cubicBezTo>
                  <a:pt x="6677695" y="0"/>
                  <a:pt x="6721959" y="44264"/>
                  <a:pt x="6721959" y="98867"/>
                </a:cubicBezTo>
                <a:lnTo>
                  <a:pt x="6721959" y="494323"/>
                </a:lnTo>
                <a:cubicBezTo>
                  <a:pt x="6721959" y="548926"/>
                  <a:pt x="6677695" y="593190"/>
                  <a:pt x="6623092" y="593190"/>
                </a:cubicBezTo>
                <a:lnTo>
                  <a:pt x="98867" y="593190"/>
                </a:lnTo>
                <a:cubicBezTo>
                  <a:pt x="44264" y="593190"/>
                  <a:pt x="0" y="548926"/>
                  <a:pt x="0" y="494323"/>
                </a:cubicBezTo>
                <a:lnTo>
                  <a:pt x="0" y="98867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24209"/>
              <a:satOff val="8151"/>
              <a:lumOff val="1830"/>
              <a:alphaOff val="0"/>
            </a:schemeClr>
          </a:fillRef>
          <a:effectRef idx="3">
            <a:schemeClr val="accent5">
              <a:hueOff val="24209"/>
              <a:satOff val="8151"/>
              <a:lumOff val="183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017" tIns="128017" rIns="128017" bIns="128017" numCol="1" spcCol="1270" anchor="ctr" anchorCtr="0">
            <a:noAutofit/>
          </a:bodyPr>
          <a:lstStyle/>
          <a:p>
            <a:pPr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600" dirty="0"/>
              <a:t>Regional CLNA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891FE66-E8D5-25B1-73A0-FCDE102879AD}"/>
              </a:ext>
            </a:extLst>
          </p:cNvPr>
          <p:cNvSpPr/>
          <p:nvPr/>
        </p:nvSpPr>
        <p:spPr>
          <a:xfrm>
            <a:off x="5151387" y="3595861"/>
            <a:ext cx="6721959" cy="668070"/>
          </a:xfrm>
          <a:custGeom>
            <a:avLst/>
            <a:gdLst>
              <a:gd name="connsiteX0" fmla="*/ 0 w 6721959"/>
              <a:gd name="connsiteY0" fmla="*/ 126395 h 758357"/>
              <a:gd name="connsiteX1" fmla="*/ 126395 w 6721959"/>
              <a:gd name="connsiteY1" fmla="*/ 0 h 758357"/>
              <a:gd name="connsiteX2" fmla="*/ 6595564 w 6721959"/>
              <a:gd name="connsiteY2" fmla="*/ 0 h 758357"/>
              <a:gd name="connsiteX3" fmla="*/ 6721959 w 6721959"/>
              <a:gd name="connsiteY3" fmla="*/ 126395 h 758357"/>
              <a:gd name="connsiteX4" fmla="*/ 6721959 w 6721959"/>
              <a:gd name="connsiteY4" fmla="*/ 631962 h 758357"/>
              <a:gd name="connsiteX5" fmla="*/ 6595564 w 6721959"/>
              <a:gd name="connsiteY5" fmla="*/ 758357 h 758357"/>
              <a:gd name="connsiteX6" fmla="*/ 126395 w 6721959"/>
              <a:gd name="connsiteY6" fmla="*/ 758357 h 758357"/>
              <a:gd name="connsiteX7" fmla="*/ 0 w 6721959"/>
              <a:gd name="connsiteY7" fmla="*/ 631962 h 758357"/>
              <a:gd name="connsiteX8" fmla="*/ 0 w 6721959"/>
              <a:gd name="connsiteY8" fmla="*/ 126395 h 758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21959" h="758357">
                <a:moveTo>
                  <a:pt x="0" y="126395"/>
                </a:moveTo>
                <a:cubicBezTo>
                  <a:pt x="0" y="56589"/>
                  <a:pt x="56589" y="0"/>
                  <a:pt x="126395" y="0"/>
                </a:cubicBezTo>
                <a:lnTo>
                  <a:pt x="6595564" y="0"/>
                </a:lnTo>
                <a:cubicBezTo>
                  <a:pt x="6665370" y="0"/>
                  <a:pt x="6721959" y="56589"/>
                  <a:pt x="6721959" y="126395"/>
                </a:cubicBezTo>
                <a:lnTo>
                  <a:pt x="6721959" y="631962"/>
                </a:lnTo>
                <a:cubicBezTo>
                  <a:pt x="6721959" y="701768"/>
                  <a:pt x="6665370" y="758357"/>
                  <a:pt x="6595564" y="758357"/>
                </a:cubicBezTo>
                <a:lnTo>
                  <a:pt x="126395" y="758357"/>
                </a:lnTo>
                <a:cubicBezTo>
                  <a:pt x="56589" y="758357"/>
                  <a:pt x="0" y="701768"/>
                  <a:pt x="0" y="631962"/>
                </a:cubicBezTo>
                <a:lnTo>
                  <a:pt x="0" y="126395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36313"/>
              <a:satOff val="12226"/>
              <a:lumOff val="2744"/>
              <a:alphaOff val="0"/>
            </a:schemeClr>
          </a:fillRef>
          <a:effectRef idx="3">
            <a:schemeClr val="accent5">
              <a:hueOff val="36313"/>
              <a:satOff val="12226"/>
              <a:lumOff val="274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6080" tIns="136080" rIns="136080" bIns="136080" numCol="1" spcCol="1270" anchor="ctr" anchorCtr="0">
            <a:noAutofit/>
          </a:bodyPr>
          <a:lstStyle/>
          <a:p>
            <a:pPr marL="0" lvl="0" indent="0" algn="l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600" kern="1200" dirty="0"/>
              <a:t>Tribal Connections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C11157D-C51D-2C0A-2055-A72A1299E53E}"/>
              </a:ext>
            </a:extLst>
          </p:cNvPr>
          <p:cNvSpPr/>
          <p:nvPr/>
        </p:nvSpPr>
        <p:spPr>
          <a:xfrm>
            <a:off x="5151386" y="4355654"/>
            <a:ext cx="6721959" cy="666632"/>
          </a:xfrm>
          <a:custGeom>
            <a:avLst/>
            <a:gdLst>
              <a:gd name="connsiteX0" fmla="*/ 0 w 6721959"/>
              <a:gd name="connsiteY0" fmla="*/ 98867 h 593190"/>
              <a:gd name="connsiteX1" fmla="*/ 98867 w 6721959"/>
              <a:gd name="connsiteY1" fmla="*/ 0 h 593190"/>
              <a:gd name="connsiteX2" fmla="*/ 6623092 w 6721959"/>
              <a:gd name="connsiteY2" fmla="*/ 0 h 593190"/>
              <a:gd name="connsiteX3" fmla="*/ 6721959 w 6721959"/>
              <a:gd name="connsiteY3" fmla="*/ 98867 h 593190"/>
              <a:gd name="connsiteX4" fmla="*/ 6721959 w 6721959"/>
              <a:gd name="connsiteY4" fmla="*/ 494323 h 593190"/>
              <a:gd name="connsiteX5" fmla="*/ 6623092 w 6721959"/>
              <a:gd name="connsiteY5" fmla="*/ 593190 h 593190"/>
              <a:gd name="connsiteX6" fmla="*/ 98867 w 6721959"/>
              <a:gd name="connsiteY6" fmla="*/ 593190 h 593190"/>
              <a:gd name="connsiteX7" fmla="*/ 0 w 6721959"/>
              <a:gd name="connsiteY7" fmla="*/ 494323 h 593190"/>
              <a:gd name="connsiteX8" fmla="*/ 0 w 6721959"/>
              <a:gd name="connsiteY8" fmla="*/ 98867 h 593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21959" h="593190">
                <a:moveTo>
                  <a:pt x="0" y="98867"/>
                </a:moveTo>
                <a:cubicBezTo>
                  <a:pt x="0" y="44264"/>
                  <a:pt x="44264" y="0"/>
                  <a:pt x="98867" y="0"/>
                </a:cubicBezTo>
                <a:lnTo>
                  <a:pt x="6623092" y="0"/>
                </a:lnTo>
                <a:cubicBezTo>
                  <a:pt x="6677695" y="0"/>
                  <a:pt x="6721959" y="44264"/>
                  <a:pt x="6721959" y="98867"/>
                </a:cubicBezTo>
                <a:lnTo>
                  <a:pt x="6721959" y="494323"/>
                </a:lnTo>
                <a:cubicBezTo>
                  <a:pt x="6721959" y="548926"/>
                  <a:pt x="6677695" y="593190"/>
                  <a:pt x="6623092" y="593190"/>
                </a:cubicBezTo>
                <a:lnTo>
                  <a:pt x="98867" y="593190"/>
                </a:lnTo>
                <a:cubicBezTo>
                  <a:pt x="44264" y="593190"/>
                  <a:pt x="0" y="548926"/>
                  <a:pt x="0" y="494323"/>
                </a:cubicBezTo>
                <a:lnTo>
                  <a:pt x="0" y="98867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48417"/>
              <a:satOff val="16301"/>
              <a:lumOff val="3659"/>
              <a:alphaOff val="0"/>
            </a:schemeClr>
          </a:fillRef>
          <a:effectRef idx="3">
            <a:schemeClr val="accent5">
              <a:hueOff val="48417"/>
              <a:satOff val="16301"/>
              <a:lumOff val="365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017" tIns="128017" rIns="128017" bIns="128017" numCol="1" spcCol="1270" anchor="ctr" anchorCtr="0">
            <a:noAutofit/>
          </a:bodyPr>
          <a:lstStyle/>
          <a:p>
            <a:pPr lvl="0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600" dirty="0"/>
              <a:t>Representatives of Special Populations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7E2A169B-EAB7-5EF7-5887-E4B0A7C6CA5E}"/>
              </a:ext>
            </a:extLst>
          </p:cNvPr>
          <p:cNvSpPr/>
          <p:nvPr/>
        </p:nvSpPr>
        <p:spPr>
          <a:xfrm>
            <a:off x="5151386" y="5097646"/>
            <a:ext cx="6721959" cy="593190"/>
          </a:xfrm>
          <a:custGeom>
            <a:avLst/>
            <a:gdLst>
              <a:gd name="connsiteX0" fmla="*/ 0 w 6721959"/>
              <a:gd name="connsiteY0" fmla="*/ 98867 h 593190"/>
              <a:gd name="connsiteX1" fmla="*/ 98867 w 6721959"/>
              <a:gd name="connsiteY1" fmla="*/ 0 h 593190"/>
              <a:gd name="connsiteX2" fmla="*/ 6623092 w 6721959"/>
              <a:gd name="connsiteY2" fmla="*/ 0 h 593190"/>
              <a:gd name="connsiteX3" fmla="*/ 6721959 w 6721959"/>
              <a:gd name="connsiteY3" fmla="*/ 98867 h 593190"/>
              <a:gd name="connsiteX4" fmla="*/ 6721959 w 6721959"/>
              <a:gd name="connsiteY4" fmla="*/ 494323 h 593190"/>
              <a:gd name="connsiteX5" fmla="*/ 6623092 w 6721959"/>
              <a:gd name="connsiteY5" fmla="*/ 593190 h 593190"/>
              <a:gd name="connsiteX6" fmla="*/ 98867 w 6721959"/>
              <a:gd name="connsiteY6" fmla="*/ 593190 h 593190"/>
              <a:gd name="connsiteX7" fmla="*/ 0 w 6721959"/>
              <a:gd name="connsiteY7" fmla="*/ 494323 h 593190"/>
              <a:gd name="connsiteX8" fmla="*/ 0 w 6721959"/>
              <a:gd name="connsiteY8" fmla="*/ 98867 h 593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21959" h="593190">
                <a:moveTo>
                  <a:pt x="0" y="98867"/>
                </a:moveTo>
                <a:cubicBezTo>
                  <a:pt x="0" y="44264"/>
                  <a:pt x="44264" y="0"/>
                  <a:pt x="98867" y="0"/>
                </a:cubicBezTo>
                <a:lnTo>
                  <a:pt x="6623092" y="0"/>
                </a:lnTo>
                <a:cubicBezTo>
                  <a:pt x="6677695" y="0"/>
                  <a:pt x="6721959" y="44264"/>
                  <a:pt x="6721959" y="98867"/>
                </a:cubicBezTo>
                <a:lnTo>
                  <a:pt x="6721959" y="494323"/>
                </a:lnTo>
                <a:cubicBezTo>
                  <a:pt x="6721959" y="548926"/>
                  <a:pt x="6677695" y="593190"/>
                  <a:pt x="6623092" y="593190"/>
                </a:cubicBezTo>
                <a:lnTo>
                  <a:pt x="98867" y="593190"/>
                </a:lnTo>
                <a:cubicBezTo>
                  <a:pt x="44264" y="593190"/>
                  <a:pt x="0" y="548926"/>
                  <a:pt x="0" y="494323"/>
                </a:cubicBezTo>
                <a:lnTo>
                  <a:pt x="0" y="98867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60522"/>
              <a:satOff val="20377"/>
              <a:lumOff val="4574"/>
              <a:alphaOff val="0"/>
            </a:schemeClr>
          </a:fillRef>
          <a:effectRef idx="3">
            <a:schemeClr val="accent5">
              <a:hueOff val="60522"/>
              <a:satOff val="20377"/>
              <a:lumOff val="457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017" tIns="128017" rIns="128017" bIns="128017" numCol="1" spcCol="1270" anchor="ctr" anchorCtr="0">
            <a:noAutofit/>
          </a:bodyPr>
          <a:lstStyle/>
          <a:p>
            <a:pPr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600" dirty="0"/>
              <a:t>Center of Excellence Support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FF4056C3-5622-77AE-C57C-2FBC2D8FB581}"/>
              </a:ext>
            </a:extLst>
          </p:cNvPr>
          <p:cNvSpPr/>
          <p:nvPr/>
        </p:nvSpPr>
        <p:spPr>
          <a:xfrm>
            <a:off x="5151387" y="5765237"/>
            <a:ext cx="6721959" cy="593190"/>
          </a:xfrm>
          <a:custGeom>
            <a:avLst/>
            <a:gdLst>
              <a:gd name="connsiteX0" fmla="*/ 0 w 6721959"/>
              <a:gd name="connsiteY0" fmla="*/ 98867 h 593190"/>
              <a:gd name="connsiteX1" fmla="*/ 98867 w 6721959"/>
              <a:gd name="connsiteY1" fmla="*/ 0 h 593190"/>
              <a:gd name="connsiteX2" fmla="*/ 6623092 w 6721959"/>
              <a:gd name="connsiteY2" fmla="*/ 0 h 593190"/>
              <a:gd name="connsiteX3" fmla="*/ 6721959 w 6721959"/>
              <a:gd name="connsiteY3" fmla="*/ 98867 h 593190"/>
              <a:gd name="connsiteX4" fmla="*/ 6721959 w 6721959"/>
              <a:gd name="connsiteY4" fmla="*/ 494323 h 593190"/>
              <a:gd name="connsiteX5" fmla="*/ 6623092 w 6721959"/>
              <a:gd name="connsiteY5" fmla="*/ 593190 h 593190"/>
              <a:gd name="connsiteX6" fmla="*/ 98867 w 6721959"/>
              <a:gd name="connsiteY6" fmla="*/ 593190 h 593190"/>
              <a:gd name="connsiteX7" fmla="*/ 0 w 6721959"/>
              <a:gd name="connsiteY7" fmla="*/ 494323 h 593190"/>
              <a:gd name="connsiteX8" fmla="*/ 0 w 6721959"/>
              <a:gd name="connsiteY8" fmla="*/ 98867 h 593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21959" h="593190">
                <a:moveTo>
                  <a:pt x="0" y="98867"/>
                </a:moveTo>
                <a:cubicBezTo>
                  <a:pt x="0" y="44264"/>
                  <a:pt x="44264" y="0"/>
                  <a:pt x="98867" y="0"/>
                </a:cubicBezTo>
                <a:lnTo>
                  <a:pt x="6623092" y="0"/>
                </a:lnTo>
                <a:cubicBezTo>
                  <a:pt x="6677695" y="0"/>
                  <a:pt x="6721959" y="44264"/>
                  <a:pt x="6721959" y="98867"/>
                </a:cubicBezTo>
                <a:lnTo>
                  <a:pt x="6721959" y="494323"/>
                </a:lnTo>
                <a:cubicBezTo>
                  <a:pt x="6721959" y="548926"/>
                  <a:pt x="6677695" y="593190"/>
                  <a:pt x="6623092" y="593190"/>
                </a:cubicBezTo>
                <a:lnTo>
                  <a:pt x="98867" y="593190"/>
                </a:lnTo>
                <a:cubicBezTo>
                  <a:pt x="44264" y="593190"/>
                  <a:pt x="0" y="548926"/>
                  <a:pt x="0" y="494323"/>
                </a:cubicBezTo>
                <a:lnTo>
                  <a:pt x="0" y="98867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72626"/>
              <a:satOff val="24452"/>
              <a:lumOff val="5489"/>
              <a:alphaOff val="0"/>
            </a:schemeClr>
          </a:fillRef>
          <a:effectRef idx="3">
            <a:schemeClr val="accent5">
              <a:hueOff val="72626"/>
              <a:satOff val="24452"/>
              <a:lumOff val="548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017" tIns="128017" rIns="128017" bIns="128017" numCol="1" spcCol="1270" anchor="ctr" anchorCtr="0">
            <a:noAutofit/>
          </a:bodyPr>
          <a:lstStyle/>
          <a:p>
            <a:pPr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600" dirty="0"/>
              <a:t>Stakeholders and Partners</a:t>
            </a:r>
            <a:endParaRPr lang="en-US" sz="2600" kern="1200" dirty="0"/>
          </a:p>
        </p:txBody>
      </p:sp>
      <p:pic>
        <p:nvPicPr>
          <p:cNvPr id="7" name="Graphic 6" descr="Thought with solid fill">
            <a:extLst>
              <a:ext uri="{FF2B5EF4-FFF2-40B4-BE49-F238E27FC236}">
                <a16:creationId xmlns:a16="http://schemas.microsoft.com/office/drawing/2014/main" id="{BB4327FD-7363-F254-F44E-1B3DD11C49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48659" y="2901626"/>
            <a:ext cx="3137254" cy="3137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939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3CF0D-CB78-EFFE-4035-7A351A63D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dirty="0"/>
              <a:t>Stakeholders and partners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0600A-A97F-A3B4-F776-B74B098C99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pPr>
              <a:lnSpc>
                <a:spcPct val="150000"/>
              </a:lnSpc>
            </a:pPr>
            <a:r>
              <a:rPr lang="en-US" dirty="0"/>
              <a:t>Stakeholder Verification (CLNA or </a:t>
            </a:r>
            <a:r>
              <a:rPr lang="en-US" dirty="0">
                <a:hlinkClick r:id="rId3"/>
              </a:rPr>
              <a:t>excel form</a:t>
            </a:r>
            <a:r>
              <a:rPr lang="en-US" dirty="0"/>
              <a:t>)</a:t>
            </a:r>
          </a:p>
          <a:p>
            <a:pPr>
              <a:lnSpc>
                <a:spcPct val="150000"/>
              </a:lnSpc>
            </a:pPr>
            <a:r>
              <a:rPr lang="en-US" dirty="0"/>
              <a:t>Diverse body of stakeholders/partners</a:t>
            </a:r>
          </a:p>
          <a:p>
            <a:pPr>
              <a:lnSpc>
                <a:spcPct val="150000"/>
              </a:lnSpc>
            </a:pPr>
            <a:r>
              <a:rPr lang="en-US" dirty="0"/>
              <a:t>Consult on an ongoing basis</a:t>
            </a:r>
          </a:p>
          <a:p>
            <a:pPr>
              <a:lnSpc>
                <a:spcPct val="150000"/>
              </a:lnSpc>
            </a:pPr>
            <a:r>
              <a:rPr lang="en-US" dirty="0"/>
              <a:t>College must store Evidence of Engagement for 3 years</a:t>
            </a:r>
          </a:p>
          <a:p>
            <a:pPr>
              <a:lnSpc>
                <a:spcPct val="150000"/>
              </a:lnSpc>
            </a:pPr>
            <a:r>
              <a:rPr lang="en-US" dirty="0"/>
              <a:t>Minimum of 2 representatives from each category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EB6A50-076F-0AD5-EE1C-35456CE06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431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3CF0D-CB78-EFFE-4035-7A351A63D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dirty="0"/>
              <a:t>Stakeholders and partners-Categories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0600A-A97F-A3B4-F776-B74B098C99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dirty="0"/>
              <a:t>Secondary CTE representation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dirty="0"/>
              <a:t>Post-Secondary CTE representation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dirty="0"/>
              <a:t>Workforce, Industry, and Business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dirty="0"/>
              <a:t>Students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dirty="0"/>
              <a:t>Representatives of Special Populations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dirty="0"/>
              <a:t>Representatives serving Out-of-school, At-risk, or Homeless Youth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dirty="0"/>
              <a:t>Representatives from Tribal Organizations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EB6A50-076F-0AD5-EE1C-35456CE06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942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3CF0D-CB78-EFFE-4035-7A351A63D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dirty="0"/>
              <a:t>Stakeholders and partners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0600A-A97F-A3B4-F776-B74B098C9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814" y="2179674"/>
            <a:ext cx="11115967" cy="3992527"/>
          </a:xfrm>
        </p:spPr>
        <p:txBody>
          <a:bodyPr lIns="91440" tIns="45720" rIns="91440" bIns="45720" anchor="t"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Advisory Committee Member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Basic Education for Adults/Title II WIOA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Economic Development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Local Business and Industry Representative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Local Workforce Development Area Representative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Postsecondary Administrator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EB6A50-076F-0AD5-EE1C-35456CE06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3CF0D-CB78-EFFE-4035-7A351A63D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dirty="0"/>
              <a:t>Stakeholders and partners (2/3)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0600A-A97F-A3B4-F776-B74B098C9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814" y="2179674"/>
            <a:ext cx="11115967" cy="3992527"/>
          </a:xfrm>
        </p:spPr>
        <p:txBody>
          <a:bodyPr lIns="91440" tIns="45720" rIns="91440" bIns="45720" anchor="t"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Postsecondary Career Counseling and Advising Professionals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Postsecondary CTE Faculty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Representatives of Indian Tribes and Tribal Organizations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Representatives of Special Populations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Secondary Administrator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Secondary Career and Guidance Counselor or Counselor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sz="14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EB6A50-076F-0AD5-EE1C-35456CE06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954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3CF0D-CB78-EFFE-4035-7A351A63D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dirty="0"/>
              <a:t>Stakeholders and partners (3/3)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0600A-A97F-A3B4-F776-B74B098C9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814" y="2222205"/>
            <a:ext cx="11115967" cy="3949996"/>
          </a:xfrm>
        </p:spPr>
        <p:txBody>
          <a:bodyPr lIns="91440" tIns="45720" rIns="91440" bIns="45720" anchor="t"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Secondary CTE Administrator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Secondary CTE Educator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Secondary Instructional Support/Paraprofessionals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Student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Youth/Adult Corrections Education Representative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Other Relevant Stakeholders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EB6A50-076F-0AD5-EE1C-35456CE06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75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 &amp; Contact Information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 lIns="91440" tIns="45720" rIns="91440" bIns="45720" anchor="t"/>
          <a:lstStyle/>
          <a:p>
            <a:pPr marL="0" indent="0">
              <a:buNone/>
            </a:pPr>
            <a:r>
              <a:rPr lang="en-US" dirty="0"/>
              <a:t>Bill Belden, Policy Associate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wbelden@sbctc.edu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Kimberly Ingram, Program Administrator</a:t>
            </a:r>
          </a:p>
          <a:p>
            <a:pPr marL="0" indent="0">
              <a:buNone/>
            </a:pPr>
            <a:r>
              <a:rPr lang="en-US" dirty="0">
                <a:hlinkClick r:id="rId4"/>
              </a:rPr>
              <a:t>kingram@sbctc.edu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73021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BCTC">
      <a:dk1>
        <a:srgbClr val="003764"/>
      </a:dk1>
      <a:lt1>
        <a:sysClr val="window" lastClr="FFFFFF"/>
      </a:lt1>
      <a:dk2>
        <a:srgbClr val="0071CE"/>
      </a:dk2>
      <a:lt2>
        <a:srgbClr val="C3C6C8"/>
      </a:lt2>
      <a:accent1>
        <a:srgbClr val="F4CD00"/>
      </a:accent1>
      <a:accent2>
        <a:srgbClr val="65CBC9"/>
      </a:accent2>
      <a:accent3>
        <a:srgbClr val="FFB547"/>
      </a:accent3>
      <a:accent4>
        <a:srgbClr val="00C18B"/>
      </a:accent4>
      <a:accent5>
        <a:srgbClr val="3D6489"/>
      </a:accent5>
      <a:accent6>
        <a:srgbClr val="2A70B8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98FFB89-CD0A-4600-B5B7-284311B06406}" vid="{A645EE94-F025-4290-8BAC-E89C32ADF8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685A0BC49EE0488C1DBDC291576BA0" ma:contentTypeVersion="16" ma:contentTypeDescription="Create a new document." ma:contentTypeScope="" ma:versionID="9cae1521b7e698ea89f8c9587c1e0ddd">
  <xsd:schema xmlns:xsd="http://www.w3.org/2001/XMLSchema" xmlns:xs="http://www.w3.org/2001/XMLSchema" xmlns:p="http://schemas.microsoft.com/office/2006/metadata/properties" xmlns:ns3="93a8054d-f771-420c-a31d-be004cb1017c" xmlns:ns4="9356501e-7ed8-47e9-af55-f6421fb2bac0" targetNamespace="http://schemas.microsoft.com/office/2006/metadata/properties" ma:root="true" ma:fieldsID="3df4b94492a39e3ad248701ca8bf47cb" ns3:_="" ns4:_="">
    <xsd:import namespace="93a8054d-f771-420c-a31d-be004cb1017c"/>
    <xsd:import namespace="9356501e-7ed8-47e9-af55-f6421fb2bac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a8054d-f771-420c-a31d-be004cb101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56501e-7ed8-47e9-af55-f6421fb2bac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3a8054d-f771-420c-a31d-be004cb1017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10EF375-A780-4515-BC76-ED3BF5D2B2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a8054d-f771-420c-a31d-be004cb1017c"/>
    <ds:schemaRef ds:uri="9356501e-7ed8-47e9-af55-f6421fb2ba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A001794-3159-410A-BE63-B6D978EA5387}">
  <ds:schemaRefs>
    <ds:schemaRef ds:uri="http://purl.org/dc/elements/1.1/"/>
    <ds:schemaRef ds:uri="http://purl.org/dc/dcmitype/"/>
    <ds:schemaRef ds:uri="93a8054d-f771-420c-a31d-be004cb1017c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9356501e-7ed8-47e9-af55-f6421fb2bac0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58A4A28-0742-4F66-9858-83827B40229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3072</TotalTime>
  <Words>343</Words>
  <Application>Microsoft Office PowerPoint</Application>
  <PresentationFormat>Widescreen</PresentationFormat>
  <Paragraphs>77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Franklin Gothic Book</vt:lpstr>
      <vt:lpstr>Franklin Gothic Medium</vt:lpstr>
      <vt:lpstr>Segoe UI</vt:lpstr>
      <vt:lpstr>Office Theme</vt:lpstr>
      <vt:lpstr>Perkins Information and Updates </vt:lpstr>
      <vt:lpstr>Registration questions</vt:lpstr>
      <vt:lpstr>Stakeholders and partners</vt:lpstr>
      <vt:lpstr>Stakeholders and partners-Categories</vt:lpstr>
      <vt:lpstr>Stakeholders and partners (1/3)</vt:lpstr>
      <vt:lpstr>Stakeholders and partners (2/3)</vt:lpstr>
      <vt:lpstr>Stakeholders and partners (3/3)</vt:lpstr>
      <vt:lpstr>Questions &amp; 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Kimberly Ingram</dc:creator>
  <cp:lastModifiedBy>Kimberly Ingram</cp:lastModifiedBy>
  <cp:revision>9</cp:revision>
  <dcterms:created xsi:type="dcterms:W3CDTF">2023-04-26T15:31:34Z</dcterms:created>
  <dcterms:modified xsi:type="dcterms:W3CDTF">2023-10-12T18:03:24Z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0x01010082685A0BC49EE0488C1DBDC291576BA0</vt:lpwstr>
  </property>
</Properties>
</file>