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581655" y="2583180"/>
            <a:ext cx="3980688" cy="701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3763"/>
                </a:solidFill>
                <a:latin typeface="Franklin Gothic Book"/>
                <a:cs typeface="Franklin Gothic Book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3763"/>
                </a:solidFill>
                <a:latin typeface="Franklin Gothic Book"/>
                <a:cs typeface="Franklin Gothic Book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3763"/>
                </a:solidFill>
                <a:latin typeface="Franklin Gothic Book"/>
                <a:cs typeface="Franklin Gothic Book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3763"/>
                </a:solidFill>
                <a:latin typeface="Franklin Gothic Book"/>
                <a:cs typeface="Franklin Gothic Book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003763"/>
                </a:solidFill>
                <a:latin typeface="Franklin Gothic Book"/>
                <a:cs typeface="Franklin Gothic Book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3456" y="244095"/>
            <a:ext cx="2535533" cy="90778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076825" y="0"/>
            <a:ext cx="4067175" cy="148590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763" y="4762"/>
            <a:ext cx="104775" cy="6853555"/>
          </a:xfrm>
          <a:custGeom>
            <a:avLst/>
            <a:gdLst/>
            <a:ahLst/>
            <a:cxnLst/>
            <a:rect l="l" t="t" r="r" b="b"/>
            <a:pathLst>
              <a:path w="104775" h="6853555">
                <a:moveTo>
                  <a:pt x="104775" y="0"/>
                </a:moveTo>
                <a:lnTo>
                  <a:pt x="0" y="0"/>
                </a:lnTo>
                <a:lnTo>
                  <a:pt x="0" y="6853237"/>
                </a:lnTo>
                <a:lnTo>
                  <a:pt x="104775" y="6853237"/>
                </a:lnTo>
                <a:lnTo>
                  <a:pt x="104775" y="0"/>
                </a:lnTo>
                <a:close/>
              </a:path>
            </a:pathLst>
          </a:custGeom>
          <a:solidFill>
            <a:srgbClr val="F4CE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763" y="4762"/>
            <a:ext cx="104775" cy="6853555"/>
          </a:xfrm>
          <a:custGeom>
            <a:avLst/>
            <a:gdLst/>
            <a:ahLst/>
            <a:cxnLst/>
            <a:rect l="l" t="t" r="r" b="b"/>
            <a:pathLst>
              <a:path w="104775" h="6853555">
                <a:moveTo>
                  <a:pt x="104775" y="6853237"/>
                </a:moveTo>
                <a:lnTo>
                  <a:pt x="104775" y="0"/>
                </a:lnTo>
                <a:lnTo>
                  <a:pt x="0" y="0"/>
                </a:lnTo>
                <a:lnTo>
                  <a:pt x="0" y="6853237"/>
                </a:lnTo>
              </a:path>
            </a:pathLst>
          </a:custGeom>
          <a:ln w="12700">
            <a:solidFill>
              <a:srgbClr val="F4CE1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6267" y="1518285"/>
            <a:ext cx="7911464" cy="518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003763"/>
                </a:solidFill>
                <a:latin typeface="Franklin Gothic Medium"/>
                <a:cs typeface="Franklin Gothic Medium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6213" y="2142489"/>
            <a:ext cx="7879715" cy="30619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654415" y="6534960"/>
            <a:ext cx="197484" cy="1447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003763"/>
                </a:solidFill>
                <a:latin typeface="Franklin Gothic Book"/>
                <a:cs typeface="Franklin Gothic Book"/>
              </a:defRPr>
            </a:lvl1pPr>
          </a:lstStyle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sbctc.edu/colleges-staff/programs-services/professional-technical/" TargetMode="External"/><Relationship Id="rId3" Type="http://schemas.openxmlformats.org/officeDocument/2006/relationships/hyperlink" Target="https://www.sbctc.edu/resources/documents/colleges-staff/policies-rules/policy-manual/college-advisory-committee-procedures.pdf" TargetMode="External"/><Relationship Id="rId4" Type="http://schemas.openxmlformats.org/officeDocument/2006/relationships/hyperlink" Target="https://programapproval.sbctc.edu/login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s.google.com/forms/d/e/1FAIpQLScCwRaq5Rm1cR5O9G_cJVMEyGbKJrUILIiB-aQ7fajAimNIOQ/viewform" TargetMode="External"/><Relationship Id="rId3" Type="http://schemas.openxmlformats.org/officeDocument/2006/relationships/hyperlink" Target="https://docs.google.com/document/d/1d__Ug3FjhNlQPBS_K1LVogfmg41Ha84F9h5jp44wZ8Q/edit?tab=t.0" TargetMode="Externa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programapproval@sbctc.edu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14575" y="0"/>
            <a:ext cx="6829425" cy="3752850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49262" y="2693924"/>
            <a:ext cx="6016625" cy="1185545"/>
          </a:xfrm>
          <a:prstGeom prst="rect"/>
        </p:spPr>
        <p:txBody>
          <a:bodyPr wrap="square" lIns="0" tIns="76200" rIns="0" bIns="0" rtlCol="0" vert="horz">
            <a:spAutoFit/>
          </a:bodyPr>
          <a:lstStyle/>
          <a:p>
            <a:pPr marL="12700" marR="5080">
              <a:lnSpc>
                <a:spcPts val="4350"/>
              </a:lnSpc>
              <a:spcBef>
                <a:spcPts val="600"/>
              </a:spcBef>
            </a:pPr>
            <a:r>
              <a:rPr dirty="0" sz="3950"/>
              <a:t>PROFESSIONAL-</a:t>
            </a:r>
            <a:r>
              <a:rPr dirty="0" sz="3950" spc="-10"/>
              <a:t>TECHNICAL </a:t>
            </a:r>
            <a:r>
              <a:rPr dirty="0" sz="3950"/>
              <a:t>PROGRAM</a:t>
            </a:r>
            <a:r>
              <a:rPr dirty="0" sz="3950" spc="60"/>
              <a:t> </a:t>
            </a:r>
            <a:r>
              <a:rPr dirty="0" sz="3950" spc="-10"/>
              <a:t>GUIDELINES</a:t>
            </a:r>
            <a:endParaRPr sz="3950"/>
          </a:p>
        </p:txBody>
      </p:sp>
      <p:sp>
        <p:nvSpPr>
          <p:cNvPr id="4" name="object 4"/>
          <p:cNvSpPr txBox="1"/>
          <p:nvPr/>
        </p:nvSpPr>
        <p:spPr>
          <a:xfrm>
            <a:off x="449262" y="4078097"/>
            <a:ext cx="4456430" cy="103631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20600"/>
              </a:lnSpc>
              <a:spcBef>
                <a:spcPts val="95"/>
              </a:spcBef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Washington</a:t>
            </a:r>
            <a:r>
              <a:rPr dirty="0" sz="2750" spc="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SBCTC</a:t>
            </a:r>
            <a:r>
              <a:rPr dirty="0" sz="27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Workforce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Education</a:t>
            </a:r>
            <a:r>
              <a:rPr dirty="0" sz="2750" spc="1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Department</a:t>
            </a:r>
            <a:endParaRPr sz="2750">
              <a:latin typeface="Franklin Gothic Book"/>
              <a:cs typeface="Franklin Gothic 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9262" y="5943600"/>
            <a:ext cx="7345680" cy="54864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 marR="5080">
              <a:lnSpc>
                <a:spcPts val="1950"/>
              </a:lnSpc>
              <a:spcBef>
                <a:spcPts val="340"/>
              </a:spcBef>
            </a:pPr>
            <a:r>
              <a:rPr dirty="0" sz="1800" i="1">
                <a:solidFill>
                  <a:srgbClr val="003763"/>
                </a:solidFill>
                <a:latin typeface="Franklin Gothic Book"/>
                <a:cs typeface="Franklin Gothic Book"/>
              </a:rPr>
              <a:t>This</a:t>
            </a:r>
            <a:r>
              <a:rPr dirty="0" sz="1800" spc="-50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800" i="1">
                <a:solidFill>
                  <a:srgbClr val="003763"/>
                </a:solidFill>
                <a:latin typeface="Franklin Gothic Book"/>
                <a:cs typeface="Franklin Gothic Book"/>
              </a:rPr>
              <a:t>presentation</a:t>
            </a:r>
            <a:r>
              <a:rPr dirty="0" sz="1800" spc="-50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800" i="1">
                <a:solidFill>
                  <a:srgbClr val="003763"/>
                </a:solidFill>
                <a:latin typeface="Franklin Gothic Book"/>
                <a:cs typeface="Franklin Gothic Book"/>
              </a:rPr>
              <a:t>will</a:t>
            </a:r>
            <a:r>
              <a:rPr dirty="0" sz="1800" spc="-10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800" i="1">
                <a:solidFill>
                  <a:srgbClr val="003763"/>
                </a:solidFill>
                <a:latin typeface="Franklin Gothic Book"/>
                <a:cs typeface="Franklin Gothic Book"/>
              </a:rPr>
              <a:t>focus</a:t>
            </a:r>
            <a:r>
              <a:rPr dirty="0" sz="1800" spc="-45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800" i="1">
                <a:solidFill>
                  <a:srgbClr val="003763"/>
                </a:solidFill>
                <a:latin typeface="Franklin Gothic Book"/>
                <a:cs typeface="Franklin Gothic Book"/>
              </a:rPr>
              <a:t>only</a:t>
            </a:r>
            <a:r>
              <a:rPr dirty="0" sz="1800" spc="-55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800" i="1">
                <a:solidFill>
                  <a:srgbClr val="003763"/>
                </a:solidFill>
                <a:latin typeface="Franklin Gothic Book"/>
                <a:cs typeface="Franklin Gothic Book"/>
              </a:rPr>
              <a:t>on</a:t>
            </a:r>
            <a:r>
              <a:rPr dirty="0" sz="1800" spc="-55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800" spc="-10" i="1">
                <a:solidFill>
                  <a:srgbClr val="003763"/>
                </a:solidFill>
                <a:latin typeface="Franklin Gothic Book"/>
                <a:cs typeface="Franklin Gothic Book"/>
              </a:rPr>
              <a:t>professional-</a:t>
            </a:r>
            <a:r>
              <a:rPr dirty="0" sz="1800" i="1">
                <a:solidFill>
                  <a:srgbClr val="003763"/>
                </a:solidFill>
                <a:latin typeface="Franklin Gothic Book"/>
                <a:cs typeface="Franklin Gothic Book"/>
              </a:rPr>
              <a:t>technical</a:t>
            </a:r>
            <a:r>
              <a:rPr dirty="0" sz="1800" spc="-5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800" i="1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r>
              <a:rPr dirty="0" sz="1800" spc="-15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800" spc="-10" i="1">
                <a:solidFill>
                  <a:srgbClr val="003763"/>
                </a:solidFill>
                <a:latin typeface="Franklin Gothic Book"/>
                <a:cs typeface="Franklin Gothic Book"/>
              </a:rPr>
              <a:t>approval</a:t>
            </a:r>
            <a:r>
              <a:rPr dirty="0" sz="1800" spc="-10" i="1">
                <a:solidFill>
                  <a:srgbClr val="003763"/>
                </a:solidFill>
                <a:latin typeface="Franklin Gothic Book"/>
                <a:cs typeface="Franklin Gothic Book"/>
              </a:rPr>
              <a:t> processes.</a:t>
            </a:r>
            <a:endParaRPr sz="18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16267" y="1117282"/>
            <a:ext cx="5448300" cy="426084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10"/>
              <a:t>ADVISORY</a:t>
            </a:r>
            <a:r>
              <a:rPr dirty="0" spc="-114"/>
              <a:t> </a:t>
            </a:r>
            <a:r>
              <a:rPr dirty="0"/>
              <a:t>COMMITTEE</a:t>
            </a:r>
            <a:r>
              <a:rPr dirty="0" spc="-90"/>
              <a:t> </a:t>
            </a:r>
            <a:r>
              <a:rPr dirty="0" spc="-10"/>
              <a:t>REQUIREMENT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16267" y="1690624"/>
            <a:ext cx="8103234" cy="49231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0029" indent="-227329">
              <a:lnSpc>
                <a:spcPts val="2755"/>
              </a:lnSpc>
              <a:spcBef>
                <a:spcPts val="105"/>
              </a:spcBef>
              <a:buFont typeface="Arial"/>
              <a:buChar char="•"/>
              <a:tabLst>
                <a:tab pos="240029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Every</a:t>
            </a:r>
            <a:r>
              <a:rPr dirty="0" sz="2400" spc="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25">
                <a:solidFill>
                  <a:srgbClr val="003763"/>
                </a:solidFill>
                <a:latin typeface="Franklin Gothic Book"/>
                <a:cs typeface="Franklin Gothic Book"/>
              </a:rPr>
              <a:t>professional-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technical</a:t>
            </a:r>
            <a:r>
              <a:rPr dirty="0" sz="24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r>
              <a:rPr dirty="0" sz="2400" spc="-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requires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an</a:t>
            </a:r>
            <a:r>
              <a:rPr dirty="0" sz="24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advisory</a:t>
            </a:r>
            <a:endParaRPr sz="2400">
              <a:latin typeface="Franklin Gothic Book"/>
              <a:cs typeface="Franklin Gothic Book"/>
            </a:endParaRPr>
          </a:p>
          <a:p>
            <a:pPr marL="241300">
              <a:lnSpc>
                <a:spcPts val="2755"/>
              </a:lnSpc>
            </a:pP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committee</a:t>
            </a:r>
            <a:endParaRPr sz="2400">
              <a:latin typeface="Franklin Gothic Book"/>
              <a:cs typeface="Franklin Gothic Book"/>
            </a:endParaRPr>
          </a:p>
          <a:p>
            <a:pPr lvl="1" marL="698500" indent="-228600">
              <a:lnSpc>
                <a:spcPts val="2290"/>
              </a:lnSpc>
              <a:spcBef>
                <a:spcPts val="22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 submitted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as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dirty="0" sz="20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primary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or</a:t>
            </a:r>
            <a:r>
              <a:rPr dirty="0" sz="2000" spc="-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short-term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must</a:t>
            </a:r>
            <a:r>
              <a:rPr dirty="0" sz="20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provide</a:t>
            </a:r>
            <a:r>
              <a:rPr dirty="0" sz="20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25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endParaRPr sz="2000">
              <a:latin typeface="Franklin Gothic Book"/>
              <a:cs typeface="Franklin Gothic Book"/>
            </a:endParaRPr>
          </a:p>
          <a:p>
            <a:pPr marL="698500">
              <a:lnSpc>
                <a:spcPts val="2290"/>
              </a:lnSpc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advisory</a:t>
            </a:r>
            <a:r>
              <a:rPr dirty="0" sz="2000" spc="-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membership</a:t>
            </a:r>
            <a:r>
              <a:rPr dirty="0" sz="20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20">
                <a:solidFill>
                  <a:srgbClr val="003763"/>
                </a:solidFill>
                <a:latin typeface="Franklin Gothic Book"/>
                <a:cs typeface="Franklin Gothic Book"/>
              </a:rPr>
              <a:t>form</a:t>
            </a:r>
            <a:endParaRPr sz="2000">
              <a:latin typeface="Franklin Gothic Book"/>
              <a:cs typeface="Franklin Gothic Book"/>
            </a:endParaRPr>
          </a:p>
          <a:p>
            <a:pPr marL="240029" indent="-227329">
              <a:lnSpc>
                <a:spcPts val="2715"/>
              </a:lnSpc>
              <a:spcBef>
                <a:spcPts val="730"/>
              </a:spcBef>
              <a:buFont typeface="Arial"/>
              <a:buChar char="•"/>
              <a:tabLst>
                <a:tab pos="240029" algn="l"/>
              </a:tabLst>
            </a:pP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Provide</a:t>
            </a:r>
            <a:r>
              <a:rPr dirty="0" sz="2400" spc="-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industry</a:t>
            </a:r>
            <a:r>
              <a:rPr dirty="0" sz="2400" spc="-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validation,</a:t>
            </a:r>
            <a:r>
              <a:rPr dirty="0" sz="24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curriculum</a:t>
            </a:r>
            <a:r>
              <a:rPr dirty="0" sz="24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input,</a:t>
            </a:r>
            <a:r>
              <a:rPr dirty="0" sz="24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hiring</a:t>
            </a:r>
            <a:r>
              <a:rPr dirty="0" sz="24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demand</a:t>
            </a:r>
            <a:endParaRPr sz="2400">
              <a:latin typeface="Franklin Gothic Book"/>
              <a:cs typeface="Franklin Gothic Book"/>
            </a:endParaRPr>
          </a:p>
          <a:p>
            <a:pPr marL="241300">
              <a:lnSpc>
                <a:spcPts val="2715"/>
              </a:lnSpc>
            </a:pP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evidence</a:t>
            </a:r>
            <a:endParaRPr sz="2400">
              <a:latin typeface="Franklin Gothic Book"/>
              <a:cs typeface="Franklin Gothic Book"/>
            </a:endParaRPr>
          </a:p>
          <a:p>
            <a:pPr marL="240029" indent="-227329">
              <a:lnSpc>
                <a:spcPts val="2755"/>
              </a:lnSpc>
              <a:spcBef>
                <a:spcPts val="725"/>
              </a:spcBef>
              <a:buFont typeface="Arial"/>
              <a:buChar char="•"/>
              <a:tabLst>
                <a:tab pos="240029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4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advisory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membership</a:t>
            </a:r>
            <a:r>
              <a:rPr dirty="0" sz="24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must</a:t>
            </a:r>
            <a:r>
              <a:rPr dirty="0" sz="2400" spc="-114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have</a:t>
            </a:r>
            <a:r>
              <a:rPr dirty="0" sz="24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balance</a:t>
            </a:r>
            <a:r>
              <a:rPr dirty="0" sz="24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dirty="0" sz="24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25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endParaRPr sz="2400">
              <a:latin typeface="Franklin Gothic Book"/>
              <a:cs typeface="Franklin Gothic Book"/>
            </a:endParaRPr>
          </a:p>
          <a:p>
            <a:pPr marL="241300">
              <a:lnSpc>
                <a:spcPts val="2755"/>
              </a:lnSpc>
            </a:pP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employee/employer</a:t>
            </a:r>
            <a:r>
              <a:rPr dirty="0" sz="2400" spc="-1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representation</a:t>
            </a:r>
            <a:endParaRPr sz="2400">
              <a:latin typeface="Franklin Gothic Book"/>
              <a:cs typeface="Franklin Gothic Book"/>
            </a:endParaRPr>
          </a:p>
          <a:p>
            <a:pPr lvl="1" marL="698500" marR="5080" indent="-229235">
              <a:lnSpc>
                <a:spcPct val="89200"/>
              </a:lnSpc>
              <a:spcBef>
                <a:spcPts val="56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Expectation</a:t>
            </a:r>
            <a:r>
              <a:rPr dirty="0" sz="20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is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dirty="0" sz="20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there</a:t>
            </a:r>
            <a:r>
              <a:rPr dirty="0" sz="2000" spc="-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be</a:t>
            </a:r>
            <a:r>
              <a:rPr dirty="0" sz="20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dirty="0" sz="2000" spc="-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minimum</a:t>
            </a:r>
            <a:r>
              <a:rPr dirty="0" sz="2000" spc="-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0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two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 employer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 and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25">
                <a:solidFill>
                  <a:srgbClr val="003763"/>
                </a:solidFill>
                <a:latin typeface="Franklin Gothic Book"/>
                <a:cs typeface="Franklin Gothic Book"/>
              </a:rPr>
              <a:t>two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employee</a:t>
            </a:r>
            <a:r>
              <a:rPr dirty="0" sz="2000" spc="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representatives;</a:t>
            </a:r>
            <a:r>
              <a:rPr dirty="0" sz="20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these</a:t>
            </a:r>
            <a:r>
              <a:rPr dirty="0" sz="20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members</a:t>
            </a:r>
            <a:r>
              <a:rPr dirty="0" sz="2000" spc="-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must</a:t>
            </a:r>
            <a:r>
              <a:rPr dirty="0" sz="20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be</a:t>
            </a:r>
            <a:r>
              <a:rPr dirty="0" sz="2000" spc="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majority</a:t>
            </a:r>
            <a:r>
              <a:rPr dirty="0" sz="2000" spc="-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of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voting members</a:t>
            </a:r>
            <a:endParaRPr sz="2000">
              <a:latin typeface="Franklin Gothic Book"/>
              <a:cs typeface="Franklin Gothic Book"/>
            </a:endParaRPr>
          </a:p>
          <a:p>
            <a:pPr marL="239395" marR="299720" indent="-227329">
              <a:lnSpc>
                <a:spcPts val="2560"/>
              </a:lnSpc>
              <a:spcBef>
                <a:spcPts val="10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Labor</a:t>
            </a:r>
            <a:r>
              <a:rPr dirty="0" sz="2400" spc="-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representation</a:t>
            </a:r>
            <a:r>
              <a:rPr dirty="0" sz="24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requirement</a:t>
            </a:r>
            <a:r>
              <a:rPr dirty="0" sz="2400" spc="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–</a:t>
            </a:r>
            <a:r>
              <a:rPr dirty="0" sz="24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is</a:t>
            </a:r>
            <a:r>
              <a:rPr dirty="0" sz="24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occupation 	represented</a:t>
            </a:r>
            <a:r>
              <a:rPr dirty="0" sz="24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dirty="0" sz="24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your</a:t>
            </a:r>
            <a:r>
              <a:rPr dirty="0" sz="2400" spc="-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region?</a:t>
            </a:r>
            <a:r>
              <a:rPr dirty="0" sz="24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Documentation</a:t>
            </a:r>
            <a:r>
              <a:rPr dirty="0" sz="2400" spc="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400" spc="-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recruitment.</a:t>
            </a:r>
            <a:endParaRPr sz="2400">
              <a:latin typeface="Franklin Gothic Book"/>
              <a:cs typeface="Franklin Gothic Book"/>
            </a:endParaRPr>
          </a:p>
          <a:p>
            <a:pPr lvl="1" marL="698500" indent="-228600">
              <a:lnSpc>
                <a:spcPct val="100000"/>
              </a:lnSpc>
              <a:spcBef>
                <a:spcPts val="26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SBCTC</a:t>
            </a:r>
            <a:r>
              <a:rPr dirty="0" sz="2000" spc="-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maintains</a:t>
            </a:r>
            <a:r>
              <a:rPr dirty="0" sz="2000" spc="-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contract</a:t>
            </a:r>
            <a:r>
              <a:rPr dirty="0" sz="20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dirty="0" sz="20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Washington</a:t>
            </a:r>
            <a:r>
              <a:rPr dirty="0" sz="20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State</a:t>
            </a:r>
            <a:r>
              <a:rPr dirty="0" sz="2000" spc="-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Labor</a:t>
            </a:r>
            <a:r>
              <a:rPr dirty="0" sz="2000" spc="-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Council</a:t>
            </a:r>
            <a:endParaRPr sz="20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16267" y="1105852"/>
            <a:ext cx="6350635" cy="44894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750"/>
              <a:t>LABOR</a:t>
            </a:r>
            <a:r>
              <a:rPr dirty="0" sz="2750" spc="105"/>
              <a:t> </a:t>
            </a:r>
            <a:r>
              <a:rPr dirty="0" sz="2750"/>
              <a:t>MARKET</a:t>
            </a:r>
            <a:r>
              <a:rPr dirty="0" sz="2750" spc="185"/>
              <a:t> </a:t>
            </a:r>
            <a:r>
              <a:rPr dirty="0" sz="2750"/>
              <a:t>AND</a:t>
            </a:r>
            <a:r>
              <a:rPr dirty="0" sz="2750" spc="80"/>
              <a:t> </a:t>
            </a:r>
            <a:r>
              <a:rPr dirty="0" sz="2750"/>
              <a:t>DEMAND</a:t>
            </a:r>
            <a:r>
              <a:rPr dirty="0" sz="2750" spc="80"/>
              <a:t> </a:t>
            </a:r>
            <a:r>
              <a:rPr dirty="0" sz="2750" spc="-10"/>
              <a:t>EVIDENCE</a:t>
            </a:r>
            <a:endParaRPr sz="275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482917" y="1619249"/>
            <a:ext cx="8006715" cy="47796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0029" indent="-227329">
              <a:lnSpc>
                <a:spcPts val="2755"/>
              </a:lnSpc>
              <a:spcBef>
                <a:spcPts val="105"/>
              </a:spcBef>
              <a:buFont typeface="Arial"/>
              <a:buChar char="•"/>
              <a:tabLst>
                <a:tab pos="240029" algn="l"/>
              </a:tabLst>
            </a:pPr>
            <a:r>
              <a:rPr dirty="0" sz="2400" spc="-25">
                <a:solidFill>
                  <a:srgbClr val="003763"/>
                </a:solidFill>
                <a:latin typeface="Franklin Gothic Book"/>
                <a:cs typeface="Franklin Gothic Book"/>
              </a:rPr>
              <a:t>Professional-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technical</a:t>
            </a:r>
            <a:r>
              <a:rPr dirty="0" sz="24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r>
              <a:rPr dirty="0" sz="24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approval</a:t>
            </a:r>
            <a:r>
              <a:rPr dirty="0" sz="24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requires</a:t>
            </a:r>
            <a:r>
              <a:rPr dirty="0" sz="24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clear</a:t>
            </a:r>
            <a:endParaRPr sz="2400">
              <a:latin typeface="Franklin Gothic Book"/>
              <a:cs typeface="Franklin Gothic Book"/>
            </a:endParaRPr>
          </a:p>
          <a:p>
            <a:pPr marL="241300">
              <a:lnSpc>
                <a:spcPts val="2755"/>
              </a:lnSpc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evidence</a:t>
            </a:r>
            <a:r>
              <a:rPr dirty="0" sz="2400" spc="-114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4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workforce</a:t>
            </a:r>
            <a:r>
              <a:rPr dirty="0" sz="24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outcomes</a:t>
            </a:r>
            <a:endParaRPr sz="2400">
              <a:latin typeface="Franklin Gothic Book"/>
              <a:cs typeface="Franklin Gothic Book"/>
            </a:endParaRPr>
          </a:p>
          <a:p>
            <a:pPr lvl="1" marL="698500" indent="-228600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Required</a:t>
            </a:r>
            <a:r>
              <a:rPr dirty="0" sz="2000" spc="-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dirty="0" sz="20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employment</a:t>
            </a:r>
            <a:endParaRPr sz="2000">
              <a:latin typeface="Franklin Gothic Book"/>
              <a:cs typeface="Franklin Gothic Book"/>
            </a:endParaRPr>
          </a:p>
          <a:p>
            <a:pPr lvl="1" marL="698500" indent="-228600">
              <a:lnSpc>
                <a:spcPct val="100000"/>
              </a:lnSpc>
              <a:spcBef>
                <a:spcPts val="30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Wage</a:t>
            </a:r>
            <a:r>
              <a:rPr dirty="0" sz="2000" spc="-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alignment</a:t>
            </a:r>
            <a:endParaRPr sz="2000">
              <a:latin typeface="Franklin Gothic Book"/>
              <a:cs typeface="Franklin Gothic Book"/>
            </a:endParaRPr>
          </a:p>
          <a:p>
            <a:pPr lvl="1" marL="698500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Tied</a:t>
            </a:r>
            <a:r>
              <a:rPr dirty="0" sz="2000" spc="-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dirty="0" sz="20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industry</a:t>
            </a:r>
            <a:r>
              <a:rPr dirty="0" sz="200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demand</a:t>
            </a:r>
            <a:endParaRPr sz="2000">
              <a:latin typeface="Franklin Gothic Book"/>
              <a:cs typeface="Franklin Gothic Book"/>
            </a:endParaRPr>
          </a:p>
          <a:p>
            <a:pPr marL="240029" marR="5080" indent="-227329">
              <a:lnSpc>
                <a:spcPts val="2630"/>
              </a:lnSpc>
              <a:spcBef>
                <a:spcPts val="102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All</a:t>
            </a:r>
            <a:r>
              <a:rPr dirty="0" sz="2400" spc="-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certificates</a:t>
            </a:r>
            <a:r>
              <a:rPr dirty="0" sz="2400" spc="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4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degrees</a:t>
            </a:r>
            <a:r>
              <a:rPr dirty="0" sz="2400" spc="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must</a:t>
            </a:r>
            <a:r>
              <a:rPr dirty="0" sz="2400" spc="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demonstrate</a:t>
            </a:r>
            <a:r>
              <a:rPr dirty="0" sz="24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4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workforce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value</a:t>
            </a:r>
            <a:r>
              <a:rPr dirty="0" sz="24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40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400" spc="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specific</a:t>
            </a:r>
            <a:r>
              <a:rPr dirty="0" sz="2400" spc="-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credential</a:t>
            </a:r>
            <a:endParaRPr sz="2400">
              <a:latin typeface="Franklin Gothic Book"/>
              <a:cs typeface="Franklin Gothic Book"/>
            </a:endParaRPr>
          </a:p>
          <a:p>
            <a:pPr lvl="1" marL="698500" indent="-228600">
              <a:lnSpc>
                <a:spcPct val="100000"/>
              </a:lnSpc>
              <a:spcBef>
                <a:spcPts val="17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What</a:t>
            </a:r>
            <a:r>
              <a:rPr dirty="0" sz="20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occupations</a:t>
            </a:r>
            <a:r>
              <a:rPr dirty="0" sz="20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students</a:t>
            </a:r>
            <a:r>
              <a:rPr dirty="0" sz="20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qualify</a:t>
            </a:r>
            <a:r>
              <a:rPr dirty="0" sz="20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dirty="0" sz="2000" spc="-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upon</a:t>
            </a:r>
            <a:r>
              <a:rPr dirty="0" sz="2000" spc="-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completion</a:t>
            </a:r>
            <a:endParaRPr sz="2000">
              <a:latin typeface="Franklin Gothic Book"/>
              <a:cs typeface="Franklin Gothic Book"/>
            </a:endParaRPr>
          </a:p>
          <a:p>
            <a:pPr lvl="1" marL="698500" indent="-228600">
              <a:lnSpc>
                <a:spcPct val="100000"/>
              </a:lnSpc>
              <a:spcBef>
                <a:spcPts val="30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Whether</a:t>
            </a:r>
            <a:r>
              <a:rPr dirty="0" sz="20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0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credential</a:t>
            </a:r>
            <a:r>
              <a:rPr dirty="0" sz="20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is</a:t>
            </a:r>
            <a:r>
              <a:rPr dirty="0" sz="2000" spc="-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required</a:t>
            </a:r>
            <a:r>
              <a:rPr dirty="0" sz="2000" spc="-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dirty="0" sz="20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employment</a:t>
            </a:r>
            <a:endParaRPr sz="2000">
              <a:latin typeface="Franklin Gothic Book"/>
              <a:cs typeface="Franklin Gothic Book"/>
            </a:endParaRPr>
          </a:p>
          <a:p>
            <a:pPr lvl="1" marL="698500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How</a:t>
            </a:r>
            <a:r>
              <a:rPr dirty="0" sz="2000" spc="-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0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credential</a:t>
            </a:r>
            <a:r>
              <a:rPr dirty="0" sz="2000" spc="-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supports</a:t>
            </a:r>
            <a:r>
              <a:rPr dirty="0" sz="20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employability</a:t>
            </a:r>
            <a:endParaRPr sz="2000">
              <a:latin typeface="Franklin Gothic Book"/>
              <a:cs typeface="Franklin Gothic Book"/>
            </a:endParaRPr>
          </a:p>
          <a:p>
            <a:pPr marL="240029" indent="-227329">
              <a:lnSpc>
                <a:spcPts val="2715"/>
              </a:lnSpc>
              <a:spcBef>
                <a:spcPts val="730"/>
              </a:spcBef>
              <a:buFont typeface="Arial"/>
              <a:buChar char="•"/>
              <a:tabLst>
                <a:tab pos="240029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Regional</a:t>
            </a:r>
            <a:r>
              <a:rPr dirty="0" sz="24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labor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market</a:t>
            </a:r>
            <a:r>
              <a:rPr dirty="0" sz="2400" spc="-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4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wage</a:t>
            </a:r>
            <a:r>
              <a:rPr dirty="0" sz="24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data</a:t>
            </a:r>
            <a:r>
              <a:rPr dirty="0" sz="24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must</a:t>
            </a:r>
            <a:r>
              <a:rPr dirty="0" sz="2400" spc="-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support</a:t>
            </a:r>
            <a:r>
              <a:rPr dirty="0" sz="24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25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endParaRPr sz="2400">
              <a:latin typeface="Franklin Gothic Book"/>
              <a:cs typeface="Franklin Gothic Book"/>
            </a:endParaRPr>
          </a:p>
          <a:p>
            <a:pPr marL="241300">
              <a:lnSpc>
                <a:spcPts val="2715"/>
              </a:lnSpc>
            </a:pP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request</a:t>
            </a:r>
            <a:endParaRPr sz="2400">
              <a:latin typeface="Franklin Gothic Book"/>
              <a:cs typeface="Franklin Gothic Book"/>
            </a:endParaRPr>
          </a:p>
          <a:p>
            <a:pPr marL="297180">
              <a:lnSpc>
                <a:spcPct val="100000"/>
              </a:lnSpc>
              <a:spcBef>
                <a:spcPts val="725"/>
              </a:spcBef>
            </a:pPr>
            <a:r>
              <a:rPr dirty="0" sz="2400" i="1">
                <a:solidFill>
                  <a:srgbClr val="003763"/>
                </a:solidFill>
                <a:latin typeface="Franklin Gothic Book"/>
                <a:cs typeface="Franklin Gothic Book"/>
              </a:rPr>
              <a:t>See </a:t>
            </a:r>
            <a:r>
              <a:rPr dirty="0" sz="2400" spc="-10" i="1">
                <a:solidFill>
                  <a:srgbClr val="003763"/>
                </a:solidFill>
                <a:latin typeface="Franklin Gothic Book"/>
                <a:cs typeface="Franklin Gothic Book"/>
              </a:rPr>
              <a:t>Resources</a:t>
            </a:r>
            <a:r>
              <a:rPr dirty="0" sz="2400" spc="-80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i="1">
                <a:solidFill>
                  <a:srgbClr val="003763"/>
                </a:solidFill>
                <a:latin typeface="Franklin Gothic Book"/>
                <a:cs typeface="Franklin Gothic Book"/>
              </a:rPr>
              <a:t>section</a:t>
            </a:r>
            <a:r>
              <a:rPr dirty="0" sz="2400" spc="-60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i="1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dirty="0" sz="2400" spc="-10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i="1">
                <a:solidFill>
                  <a:srgbClr val="003763"/>
                </a:solidFill>
                <a:latin typeface="Franklin Gothic Book"/>
                <a:cs typeface="Franklin Gothic Book"/>
              </a:rPr>
              <a:t>suggested</a:t>
            </a:r>
            <a:r>
              <a:rPr dirty="0" sz="2400" spc="-35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i="1">
                <a:solidFill>
                  <a:srgbClr val="003763"/>
                </a:solidFill>
                <a:latin typeface="Franklin Gothic Book"/>
                <a:cs typeface="Franklin Gothic Book"/>
              </a:rPr>
              <a:t>support</a:t>
            </a:r>
            <a:r>
              <a:rPr dirty="0" sz="2400" spc="-20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i="1">
                <a:solidFill>
                  <a:srgbClr val="003763"/>
                </a:solidFill>
                <a:latin typeface="Franklin Gothic Book"/>
                <a:cs typeface="Franklin Gothic Book"/>
              </a:rPr>
              <a:t>data</a:t>
            </a:r>
            <a:r>
              <a:rPr dirty="0" sz="2400" spc="-30" i="1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 i="1">
                <a:solidFill>
                  <a:srgbClr val="003763"/>
                </a:solidFill>
                <a:latin typeface="Franklin Gothic Book"/>
                <a:cs typeface="Franklin Gothic Book"/>
              </a:rPr>
              <a:t>sources</a:t>
            </a:r>
            <a:endParaRPr sz="240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16267" y="1373822"/>
            <a:ext cx="8033384" cy="426084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CLINICAL</a:t>
            </a:r>
            <a:r>
              <a:rPr dirty="0" spc="-60"/>
              <a:t> </a:t>
            </a:r>
            <a:r>
              <a:rPr dirty="0"/>
              <a:t>AND</a:t>
            </a:r>
            <a:r>
              <a:rPr dirty="0" spc="-10"/>
              <a:t> </a:t>
            </a:r>
            <a:r>
              <a:rPr dirty="0" spc="-30"/>
              <a:t>WORK-</a:t>
            </a:r>
            <a:r>
              <a:rPr dirty="0"/>
              <a:t>BASED</a:t>
            </a:r>
            <a:r>
              <a:rPr dirty="0" spc="-15"/>
              <a:t> </a:t>
            </a:r>
            <a:r>
              <a:rPr dirty="0"/>
              <a:t>LEARNING</a:t>
            </a:r>
            <a:r>
              <a:rPr dirty="0" spc="-55"/>
              <a:t> </a:t>
            </a:r>
            <a:r>
              <a:rPr dirty="0" spc="-10"/>
              <a:t>REQUIREMENTS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16267" y="2052319"/>
            <a:ext cx="8105140" cy="313944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241300" marR="1205865" indent="-229235">
              <a:lnSpc>
                <a:spcPts val="3010"/>
              </a:lnSpc>
              <a:spcBef>
                <a:spcPts val="47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r>
              <a:rPr dirty="0" sz="2750" spc="1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requiring</a:t>
            </a:r>
            <a:r>
              <a:rPr dirty="0" sz="2750" spc="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clinical</a:t>
            </a:r>
            <a:r>
              <a:rPr dirty="0" sz="2750" spc="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placements</a:t>
            </a:r>
            <a:r>
              <a:rPr dirty="0" sz="2750" spc="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0">
                <a:solidFill>
                  <a:srgbClr val="003763"/>
                </a:solidFill>
                <a:latin typeface="Franklin Gothic Book"/>
                <a:cs typeface="Franklin Gothic Book"/>
              </a:rPr>
              <a:t>must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document</a:t>
            </a:r>
            <a:r>
              <a:rPr dirty="0" sz="2750" spc="204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sufficient</a:t>
            </a:r>
            <a:r>
              <a:rPr dirty="0" sz="2750" spc="2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capacity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Signed</a:t>
            </a:r>
            <a:r>
              <a:rPr dirty="0" sz="2750" spc="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agreements</a:t>
            </a:r>
            <a:r>
              <a:rPr dirty="0" sz="2750" spc="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may</a:t>
            </a:r>
            <a:r>
              <a:rPr dirty="0" sz="2750" spc="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be</a:t>
            </a:r>
            <a:r>
              <a:rPr dirty="0" sz="2750" spc="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required</a:t>
            </a:r>
            <a:r>
              <a:rPr dirty="0" sz="2750" spc="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before</a:t>
            </a:r>
            <a:r>
              <a:rPr dirty="0" sz="2750" spc="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approval</a:t>
            </a:r>
            <a:endParaRPr sz="2750">
              <a:latin typeface="Franklin Gothic Book"/>
              <a:cs typeface="Franklin Gothic Book"/>
            </a:endParaRPr>
          </a:p>
          <a:p>
            <a:pPr marL="241300" marR="1397000" indent="-229235">
              <a:lnSpc>
                <a:spcPts val="3080"/>
              </a:lnSpc>
              <a:spcBef>
                <a:spcPts val="96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SBCTC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evaluates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impact</a:t>
            </a:r>
            <a:r>
              <a:rPr dirty="0" sz="2750" spc="-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on</a:t>
            </a:r>
            <a:r>
              <a:rPr dirty="0" sz="2750" spc="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existing</a:t>
            </a:r>
            <a:r>
              <a:rPr dirty="0" sz="2750" spc="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college placements</a:t>
            </a:r>
            <a:endParaRPr sz="2750">
              <a:latin typeface="Franklin Gothic Book"/>
              <a:cs typeface="Franklin Gothic Book"/>
            </a:endParaRPr>
          </a:p>
          <a:p>
            <a:pPr marL="241300" marR="1369060" indent="-229235">
              <a:lnSpc>
                <a:spcPts val="3080"/>
              </a:lnSpc>
              <a:spcBef>
                <a:spcPts val="90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Insufficient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placement</a:t>
            </a:r>
            <a:r>
              <a:rPr dirty="0" sz="27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capacity</a:t>
            </a:r>
            <a:r>
              <a:rPr dirty="0" sz="2750" spc="1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may</a:t>
            </a:r>
            <a:r>
              <a:rPr dirty="0" sz="2750" spc="1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lead</a:t>
            </a:r>
            <a:r>
              <a:rPr dirty="0" sz="2750" spc="1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5">
                <a:solidFill>
                  <a:srgbClr val="003763"/>
                </a:solidFill>
                <a:latin typeface="Franklin Gothic Book"/>
                <a:cs typeface="Franklin Gothic Book"/>
              </a:rPr>
              <a:t>to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objections</a:t>
            </a:r>
            <a:endParaRPr sz="275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267" y="1537652"/>
            <a:ext cx="7499350" cy="32994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APPROVAL</a:t>
            </a:r>
            <a:r>
              <a:rPr dirty="0" sz="2600" spc="-7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PROCESS</a:t>
            </a:r>
            <a:r>
              <a:rPr dirty="0" sz="2600" spc="-3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Medium"/>
                <a:cs typeface="Franklin Gothic Medium"/>
              </a:rPr>
              <a:t>TIMELINE</a:t>
            </a:r>
            <a:endParaRPr sz="26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2600">
              <a:latin typeface="Franklin Gothic Medium"/>
              <a:cs typeface="Franklin Gothic Medium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r>
              <a:rPr dirty="0" sz="2750" spc="1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submits</a:t>
            </a:r>
            <a:r>
              <a:rPr dirty="0" sz="2750" spc="1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5">
                <a:solidFill>
                  <a:srgbClr val="003763"/>
                </a:solidFill>
                <a:latin typeface="Franklin Gothic Book"/>
                <a:cs typeface="Franklin Gothic Book"/>
              </a:rPr>
              <a:t>PAR</a:t>
            </a:r>
            <a:endParaRPr sz="275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SBCTC</a:t>
            </a:r>
            <a:r>
              <a:rPr dirty="0" sz="2750" spc="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review</a:t>
            </a:r>
            <a:r>
              <a:rPr dirty="0" sz="2750" spc="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(allow</a:t>
            </a:r>
            <a:r>
              <a:rPr dirty="0" sz="2750" spc="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two</a:t>
            </a:r>
            <a:r>
              <a:rPr dirty="0" sz="2750" spc="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weeks)</a:t>
            </a:r>
            <a:endParaRPr sz="275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750" spc="-45">
                <a:solidFill>
                  <a:srgbClr val="003763"/>
                </a:solidFill>
                <a:latin typeface="Franklin Gothic Book"/>
                <a:cs typeface="Franklin Gothic Book"/>
              </a:rPr>
              <a:t>Two-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week</a:t>
            </a:r>
            <a:r>
              <a:rPr dirty="0" sz="2750" spc="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system</a:t>
            </a:r>
            <a:r>
              <a:rPr dirty="0" sz="2750" spc="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comment</a:t>
            </a:r>
            <a:r>
              <a:rPr dirty="0" sz="2750" spc="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period</a:t>
            </a:r>
            <a:r>
              <a:rPr dirty="0" sz="2750" spc="1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(if</a:t>
            </a:r>
            <a:r>
              <a:rPr dirty="0" sz="2750" spc="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applicable)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Approval</a:t>
            </a:r>
            <a:r>
              <a:rPr dirty="0" sz="2750" spc="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plan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code</a:t>
            </a:r>
            <a:r>
              <a:rPr dirty="0" sz="2750" spc="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creation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Must</a:t>
            </a:r>
            <a:r>
              <a:rPr dirty="0" sz="2750" spc="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launch</a:t>
            </a:r>
            <a:r>
              <a:rPr dirty="0" sz="2750" spc="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within</a:t>
            </a:r>
            <a:r>
              <a:rPr dirty="0" sz="2750" spc="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1</a:t>
            </a:r>
            <a:r>
              <a:rPr dirty="0" sz="2750" spc="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0">
                <a:solidFill>
                  <a:srgbClr val="003763"/>
                </a:solidFill>
                <a:latin typeface="Franklin Gothic Book"/>
                <a:cs typeface="Franklin Gothic Book"/>
              </a:rPr>
              <a:t>year</a:t>
            </a:r>
            <a:endParaRPr sz="275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267" y="1537652"/>
            <a:ext cx="8061959" cy="37287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OBJECTION</a:t>
            </a:r>
            <a:r>
              <a:rPr dirty="0" sz="2600" spc="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PROCESS</a:t>
            </a:r>
            <a:r>
              <a:rPr dirty="0" sz="2600" spc="7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(IF</a:t>
            </a:r>
            <a:r>
              <a:rPr dirty="0" sz="2600" spc="1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Medium"/>
                <a:cs typeface="Franklin Gothic Medium"/>
              </a:rPr>
              <a:t>NEEDED)</a:t>
            </a:r>
            <a:endParaRPr sz="26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2600">
              <a:latin typeface="Franklin Gothic Medium"/>
              <a:cs typeface="Franklin Gothic Medium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Grounds:</a:t>
            </a:r>
            <a:endParaRPr sz="275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Duplication</a:t>
            </a:r>
            <a:endParaRPr sz="240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Insufficient</a:t>
            </a:r>
            <a:r>
              <a:rPr dirty="0" sz="2400" spc="-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demand</a:t>
            </a:r>
            <a:endParaRPr sz="240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Lack</a:t>
            </a:r>
            <a:r>
              <a:rPr dirty="0" sz="24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4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clinical/work</a:t>
            </a:r>
            <a:r>
              <a:rPr dirty="0" sz="24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placements</a:t>
            </a:r>
            <a:endParaRPr sz="240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Process:</a:t>
            </a:r>
            <a:endParaRPr sz="275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ts val="2715"/>
              </a:lnSpc>
              <a:spcBef>
                <a:spcPts val="280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College</a:t>
            </a:r>
            <a:r>
              <a:rPr dirty="0" sz="2400" spc="-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discussion</a:t>
            </a:r>
            <a:r>
              <a:rPr dirty="0" sz="24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240">
                <a:solidFill>
                  <a:srgbClr val="003763"/>
                </a:solidFill>
                <a:latin typeface="Wingdings"/>
                <a:cs typeface="Wingdings"/>
              </a:rPr>
              <a:t></a:t>
            </a:r>
            <a:r>
              <a:rPr dirty="0" sz="2400" spc="-5">
                <a:solidFill>
                  <a:srgbClr val="003763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formal</a:t>
            </a:r>
            <a:r>
              <a:rPr dirty="0" sz="2400" spc="-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objection</a:t>
            </a:r>
            <a:r>
              <a:rPr dirty="0" sz="2400" spc="-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240">
                <a:solidFill>
                  <a:srgbClr val="003763"/>
                </a:solidFill>
                <a:latin typeface="Wingdings"/>
                <a:cs typeface="Wingdings"/>
              </a:rPr>
              <a:t></a:t>
            </a:r>
            <a:r>
              <a:rPr dirty="0" sz="2400">
                <a:solidFill>
                  <a:srgbClr val="003763"/>
                </a:solidFill>
                <a:latin typeface="Times New Roman"/>
                <a:cs typeface="Times New Roman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panel</a:t>
            </a:r>
            <a:r>
              <a:rPr dirty="0" sz="2400" spc="-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review</a:t>
            </a:r>
            <a:r>
              <a:rPr dirty="0" sz="24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50">
                <a:solidFill>
                  <a:srgbClr val="003763"/>
                </a:solidFill>
                <a:latin typeface="Wingdings"/>
                <a:cs typeface="Wingdings"/>
              </a:rPr>
              <a:t></a:t>
            </a:r>
            <a:endParaRPr sz="2400">
              <a:latin typeface="Wingdings"/>
              <a:cs typeface="Wingdings"/>
            </a:endParaRPr>
          </a:p>
          <a:p>
            <a:pPr marL="698500">
              <a:lnSpc>
                <a:spcPts val="2715"/>
              </a:lnSpc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final</a:t>
            </a:r>
            <a:r>
              <a:rPr dirty="0" sz="2400" spc="-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SBCTC</a:t>
            </a:r>
            <a:r>
              <a:rPr dirty="0" sz="24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decision</a:t>
            </a:r>
            <a:endParaRPr sz="240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2561590">
              <a:lnSpc>
                <a:spcPct val="100000"/>
              </a:lnSpc>
              <a:spcBef>
                <a:spcPts val="125"/>
              </a:spcBef>
            </a:pPr>
            <a:r>
              <a:rPr dirty="0"/>
              <a:t>OBJECTION</a:t>
            </a:r>
            <a:r>
              <a:rPr dirty="0" spc="135"/>
              <a:t> </a:t>
            </a:r>
            <a:r>
              <a:rPr dirty="0" spc="-10"/>
              <a:t>PROCESS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34313" y="2142489"/>
          <a:ext cx="7879715" cy="3061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0695"/>
                <a:gridCol w="6040120"/>
              </a:tblGrid>
              <a:tr h="456565"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Party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908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A6FB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Action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908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2A6FB8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SBCTC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A6FB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Notice</a:t>
                      </a:r>
                      <a:r>
                        <a:rPr dirty="0" sz="1400" spc="-4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of</a:t>
                      </a:r>
                      <a:r>
                        <a:rPr dirty="0" sz="14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intent</a:t>
                      </a:r>
                      <a:r>
                        <a:rPr dirty="0" sz="1400" spc="-3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2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sent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6"/>
                    </a:solidFill>
                  </a:tcPr>
                </a:tc>
              </a:tr>
              <a:tr h="634365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420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Objecting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College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1803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A6FB8"/>
                    </a:solidFill>
                  </a:tcPr>
                </a:tc>
                <a:tc>
                  <a:txBody>
                    <a:bodyPr/>
                    <a:lstStyle/>
                    <a:p>
                      <a:pPr marL="82486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Deadline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to</a:t>
                      </a:r>
                      <a:r>
                        <a:rPr dirty="0" sz="1400" spc="-6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provide </a:t>
                      </a:r>
                      <a:r>
                        <a:rPr dirty="0" sz="1400" spc="-2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SBCTC</a:t>
                      </a:r>
                      <a:r>
                        <a:rPr dirty="0" sz="1400" spc="-7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with</a:t>
                      </a:r>
                      <a:r>
                        <a:rPr dirty="0" sz="1400" spc="-8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written</a:t>
                      </a:r>
                      <a:r>
                        <a:rPr dirty="0" sz="14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objection</a:t>
                      </a:r>
                      <a:r>
                        <a:rPr dirty="0" sz="1400" spc="-3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(2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weeks)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  <a:p>
                      <a:pPr marL="1438275" indent="-342900">
                        <a:lnSpc>
                          <a:spcPct val="100000"/>
                        </a:lnSpc>
                        <a:spcBef>
                          <a:spcPts val="125"/>
                        </a:spcBef>
                        <a:buFont typeface="Symbol"/>
                        <a:buChar char=""/>
                        <a:tabLst>
                          <a:tab pos="1438275" algn="l"/>
                        </a:tabLst>
                      </a:pP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Colleges</a:t>
                      </a:r>
                      <a:r>
                        <a:rPr dirty="0" sz="1400" spc="-6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resolve</a:t>
                      </a:r>
                      <a:r>
                        <a:rPr dirty="0" sz="1400" spc="-7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objection</a:t>
                      </a:r>
                      <a:r>
                        <a:rPr dirty="0" sz="1400" spc="-3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or</a:t>
                      </a:r>
                      <a:r>
                        <a:rPr dirty="0" sz="1400" spc="-3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request 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extension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660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3"/>
                    </a:solidFill>
                  </a:tcPr>
                </a:tc>
              </a:tr>
              <a:tr h="319405">
                <a:tc>
                  <a:txBody>
                    <a:bodyPr/>
                    <a:lstStyle/>
                    <a:p>
                      <a:pPr algn="ctr" marL="571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Proposing</a:t>
                      </a:r>
                      <a:r>
                        <a:rPr dirty="0" sz="1400" spc="-6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College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A6FB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Initial</a:t>
                      </a:r>
                      <a:r>
                        <a:rPr dirty="0" sz="1400" spc="-1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college</a:t>
                      </a:r>
                      <a:r>
                        <a:rPr dirty="0" sz="1400" spc="-6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response</a:t>
                      </a:r>
                      <a:r>
                        <a:rPr dirty="0" sz="1400" spc="1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due</a:t>
                      </a:r>
                      <a:r>
                        <a:rPr dirty="0" sz="1400" spc="-5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(5</a:t>
                      </a:r>
                      <a:r>
                        <a:rPr dirty="0" sz="1400" spc="-7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business</a:t>
                      </a:r>
                      <a:r>
                        <a:rPr dirty="0" sz="1400" spc="-5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days)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2349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6"/>
                    </a:solidFill>
                  </a:tcPr>
                </a:tc>
              </a:tr>
              <a:tr h="319405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40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Objecting</a:t>
                      </a:r>
                      <a:r>
                        <a:rPr dirty="0" sz="1400" spc="-25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College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241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A6FB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9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Final</a:t>
                      </a:r>
                      <a:r>
                        <a:rPr dirty="0" sz="1400" spc="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response/revision</a:t>
                      </a:r>
                      <a:r>
                        <a:rPr dirty="0" sz="1400" spc="2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due</a:t>
                      </a:r>
                      <a:r>
                        <a:rPr dirty="0" sz="1400" spc="-3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(3</a:t>
                      </a:r>
                      <a:r>
                        <a:rPr dirty="0" sz="1400" spc="-4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business</a:t>
                      </a:r>
                      <a:r>
                        <a:rPr dirty="0" sz="14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days)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241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3"/>
                    </a:solidFill>
                  </a:tcPr>
                </a:tc>
              </a:tr>
              <a:tr h="31940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SBCTC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A6FB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Begin</a:t>
                      </a:r>
                      <a:r>
                        <a:rPr dirty="0" sz="1400" spc="-9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to</a:t>
                      </a:r>
                      <a:r>
                        <a:rPr dirty="0" sz="1400" spc="-7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assemble advisory</a:t>
                      </a:r>
                      <a:r>
                        <a:rPr dirty="0" sz="1400" spc="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panel</a:t>
                      </a:r>
                      <a:r>
                        <a:rPr dirty="0" sz="1400" spc="-3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(14</a:t>
                      </a:r>
                      <a:r>
                        <a:rPr dirty="0" sz="1400" spc="-1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business</a:t>
                      </a:r>
                      <a:r>
                        <a:rPr dirty="0" sz="1400" spc="-6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days)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6"/>
                    </a:solidFill>
                  </a:tcPr>
                </a:tc>
              </a:tr>
              <a:tr h="319405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SBCTC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A6FB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Advisory</a:t>
                      </a:r>
                      <a:r>
                        <a:rPr dirty="0" sz="1400" spc="-3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panel</a:t>
                      </a:r>
                      <a:r>
                        <a:rPr dirty="0" sz="1400" spc="1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review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EBF3"/>
                    </a:solidFill>
                  </a:tcPr>
                </a:tc>
              </a:tr>
              <a:tr h="384810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4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SBCTC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5841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2A6FB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Executive</a:t>
                      </a:r>
                      <a:r>
                        <a:rPr dirty="0" sz="1400" spc="-4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Director’s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Decision</a:t>
                      </a:r>
                      <a:r>
                        <a:rPr dirty="0" sz="1400" spc="-3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(7</a:t>
                      </a:r>
                      <a:r>
                        <a:rPr dirty="0" sz="14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working</a:t>
                      </a:r>
                      <a:r>
                        <a:rPr dirty="0" sz="1400" spc="-8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4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days)</a:t>
                      </a:r>
                      <a:endParaRPr sz="14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5841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267" y="1537652"/>
            <a:ext cx="5584825" cy="31178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COLLEGES</a:t>
            </a:r>
            <a:r>
              <a:rPr dirty="0" sz="2600" spc="3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Medium"/>
                <a:cs typeface="Franklin Gothic Medium"/>
              </a:rPr>
              <a:t>MUST:</a:t>
            </a:r>
            <a:endParaRPr sz="26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2600">
              <a:latin typeface="Franklin Gothic Medium"/>
              <a:cs typeface="Franklin Gothic Medium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Launch</a:t>
            </a:r>
            <a:r>
              <a:rPr dirty="0" sz="2750" spc="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r>
              <a:rPr dirty="0" sz="2750" spc="1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within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timeframe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Maintain</a:t>
            </a:r>
            <a:r>
              <a:rPr dirty="0" sz="2750" spc="1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alignment</a:t>
            </a:r>
            <a:r>
              <a:rPr dirty="0" sz="2750" spc="1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0">
                <a:solidFill>
                  <a:srgbClr val="003763"/>
                </a:solidFill>
                <a:latin typeface="Franklin Gothic Book"/>
                <a:cs typeface="Franklin Gothic Book"/>
              </a:rPr>
              <a:t>with:</a:t>
            </a:r>
            <a:endParaRPr sz="275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Accreditation</a:t>
            </a:r>
            <a:endParaRPr sz="240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Industry</a:t>
            </a:r>
            <a:r>
              <a:rPr dirty="0" sz="2400" spc="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20">
                <a:solidFill>
                  <a:srgbClr val="003763"/>
                </a:solidFill>
                <a:latin typeface="Franklin Gothic Book"/>
                <a:cs typeface="Franklin Gothic Book"/>
              </a:rPr>
              <a:t>needs</a:t>
            </a:r>
            <a:endParaRPr sz="240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Submit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changes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via</a:t>
            </a:r>
            <a:r>
              <a:rPr dirty="0" sz="2750" spc="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750" spc="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PAR</a:t>
            </a:r>
            <a:r>
              <a:rPr dirty="0" sz="2750" spc="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system</a:t>
            </a:r>
            <a:endParaRPr sz="275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267" y="1430274"/>
            <a:ext cx="7994015" cy="46532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PROGRAM</a:t>
            </a:r>
            <a:r>
              <a:rPr dirty="0" sz="2600" spc="-14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INVENTORY</a:t>
            </a:r>
            <a:r>
              <a:rPr dirty="0" sz="2600" spc="-8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Medium"/>
                <a:cs typeface="Franklin Gothic Medium"/>
              </a:rPr>
              <a:t>MAINTENANCE</a:t>
            </a:r>
            <a:endParaRPr sz="26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2600">
              <a:latin typeface="Franklin Gothic Medium"/>
              <a:cs typeface="Franklin Gothic Medium"/>
            </a:endParaRPr>
          </a:p>
          <a:p>
            <a:pPr marL="241300" marR="647700" indent="-229235">
              <a:lnSpc>
                <a:spcPts val="285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Changes</a:t>
            </a:r>
            <a:r>
              <a:rPr dirty="0" sz="26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dirty="0" sz="26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title,</a:t>
            </a:r>
            <a:r>
              <a:rPr dirty="0" sz="26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credits,</a:t>
            </a:r>
            <a:r>
              <a:rPr dirty="0" sz="26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or</a:t>
            </a:r>
            <a:r>
              <a:rPr dirty="0" sz="2600" spc="-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CIP</a:t>
            </a:r>
            <a:r>
              <a:rPr dirty="0" sz="26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code</a:t>
            </a:r>
            <a:r>
              <a:rPr dirty="0" sz="2600" spc="-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require</a:t>
            </a:r>
            <a:r>
              <a:rPr dirty="0" sz="26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Book"/>
                <a:cs typeface="Franklin Gothic Book"/>
              </a:rPr>
              <a:t>SBCTC approval</a:t>
            </a:r>
            <a:endParaRPr sz="2600">
              <a:latin typeface="Franklin Gothic Book"/>
              <a:cs typeface="Franklin Gothic Book"/>
            </a:endParaRPr>
          </a:p>
          <a:p>
            <a:pPr marL="241300" marR="170180" indent="-229235">
              <a:lnSpc>
                <a:spcPts val="2780"/>
              </a:lnSpc>
              <a:spcBef>
                <a:spcPts val="104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50%</a:t>
            </a:r>
            <a:r>
              <a:rPr dirty="0" sz="2600" spc="-114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or</a:t>
            </a:r>
            <a:r>
              <a:rPr dirty="0" sz="260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greater</a:t>
            </a:r>
            <a:r>
              <a:rPr dirty="0" sz="260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curriculum</a:t>
            </a:r>
            <a:r>
              <a:rPr dirty="0" sz="26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modification</a:t>
            </a:r>
            <a:r>
              <a:rPr dirty="0" sz="2600" spc="-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requires</a:t>
            </a:r>
            <a:r>
              <a:rPr dirty="0" sz="26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dirty="0" sz="26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 spc="-25">
                <a:solidFill>
                  <a:srgbClr val="003763"/>
                </a:solidFill>
                <a:latin typeface="Franklin Gothic Book"/>
                <a:cs typeface="Franklin Gothic Book"/>
              </a:rPr>
              <a:t>new </a:t>
            </a:r>
            <a:r>
              <a:rPr dirty="0" sz="2600" spc="-10">
                <a:solidFill>
                  <a:srgbClr val="003763"/>
                </a:solidFill>
                <a:latin typeface="Franklin Gothic Book"/>
                <a:cs typeface="Franklin Gothic Book"/>
              </a:rPr>
              <a:t>approval</a:t>
            </a:r>
            <a:r>
              <a:rPr dirty="0" sz="2600" spc="-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Book"/>
                <a:cs typeface="Franklin Gothic Book"/>
              </a:rPr>
              <a:t>process</a:t>
            </a:r>
            <a:endParaRPr sz="2600">
              <a:latin typeface="Franklin Gothic Book"/>
              <a:cs typeface="Franklin Gothic Book"/>
            </a:endParaRPr>
          </a:p>
          <a:p>
            <a:pPr marL="241300" marR="175260" indent="-229235">
              <a:lnSpc>
                <a:spcPts val="278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If</a:t>
            </a:r>
            <a:r>
              <a:rPr dirty="0" sz="26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600" spc="-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credential</a:t>
            </a:r>
            <a:r>
              <a:rPr dirty="0" sz="2600" spc="-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changes,</a:t>
            </a:r>
            <a:r>
              <a:rPr dirty="0" sz="26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dirty="0" sz="26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requires</a:t>
            </a:r>
            <a:r>
              <a:rPr dirty="0" sz="2600" spc="-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dirty="0" sz="26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dirty="0" sz="2600" spc="-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Book"/>
                <a:cs typeface="Franklin Gothic Book"/>
              </a:rPr>
              <a:t>approval process</a:t>
            </a:r>
            <a:endParaRPr sz="2600">
              <a:latin typeface="Franklin Gothic Book"/>
              <a:cs typeface="Franklin Gothic Book"/>
            </a:endParaRPr>
          </a:p>
          <a:p>
            <a:pPr marL="241300" marR="5080" indent="-229235">
              <a:lnSpc>
                <a:spcPts val="2860"/>
              </a:lnSpc>
              <a:spcBef>
                <a:spcPts val="98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r>
              <a:rPr dirty="0" sz="2600" spc="-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dirty="0" sz="26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Book"/>
                <a:cs typeface="Franklin Gothic Book"/>
              </a:rPr>
              <a:t>teach-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out</a:t>
            </a:r>
            <a:r>
              <a:rPr dirty="0" sz="26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may</a:t>
            </a:r>
            <a:r>
              <a:rPr dirty="0" sz="26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remain</a:t>
            </a:r>
            <a:r>
              <a:rPr dirty="0" sz="26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active</a:t>
            </a:r>
            <a:r>
              <a:rPr dirty="0" sz="2600" spc="-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dirty="0" sz="26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up</a:t>
            </a:r>
            <a:r>
              <a:rPr dirty="0" sz="26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dirty="0" sz="2600" spc="-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Book"/>
                <a:cs typeface="Franklin Gothic Book"/>
              </a:rPr>
              <a:t>three years</a:t>
            </a:r>
            <a:endParaRPr sz="260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Inactive</a:t>
            </a:r>
            <a:r>
              <a:rPr dirty="0" sz="2600" spc="-1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r>
              <a:rPr dirty="0" sz="26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require</a:t>
            </a:r>
            <a:r>
              <a:rPr dirty="0" sz="2600" spc="-1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a</a:t>
            </a:r>
            <a:r>
              <a:rPr dirty="0" sz="26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dirty="0" sz="26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PAR</a:t>
            </a:r>
            <a:r>
              <a:rPr dirty="0" sz="2600" spc="-1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dirty="0" sz="26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Book"/>
                <a:cs typeface="Franklin Gothic Book"/>
              </a:rPr>
              <a:t>reinstatement</a:t>
            </a:r>
            <a:endParaRPr sz="260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267" y="1377568"/>
            <a:ext cx="7676515" cy="447103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KEY</a:t>
            </a:r>
            <a:r>
              <a:rPr dirty="0" sz="2600" spc="-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Medium"/>
                <a:cs typeface="Franklin Gothic Medium"/>
              </a:rPr>
              <a:t>TAKEAWAYS</a:t>
            </a:r>
            <a:endParaRPr sz="26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1764"/>
              </a:spcBef>
            </a:pPr>
            <a:endParaRPr sz="2600">
              <a:latin typeface="Franklin Gothic Medium"/>
              <a:cs typeface="Franklin Gothic Medium"/>
            </a:endParaRPr>
          </a:p>
          <a:p>
            <a:pPr marL="240029" marR="153035" indent="-227965">
              <a:lnSpc>
                <a:spcPts val="30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PAR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processes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are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designed</a:t>
            </a:r>
            <a:r>
              <a:rPr dirty="0" sz="2750" spc="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to</a:t>
            </a:r>
            <a:r>
              <a:rPr dirty="0" sz="2750" spc="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ensure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workforce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relevance</a:t>
            </a:r>
            <a:r>
              <a:rPr dirty="0" sz="2750" spc="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system</a:t>
            </a:r>
            <a:r>
              <a:rPr dirty="0" sz="2750" spc="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coordination</a:t>
            </a:r>
            <a:endParaRPr sz="2750">
              <a:latin typeface="Franklin Gothic Book"/>
              <a:cs typeface="Franklin Gothic Book"/>
            </a:endParaRPr>
          </a:p>
          <a:p>
            <a:pPr marL="240029" marR="229235" indent="-227965">
              <a:lnSpc>
                <a:spcPts val="300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r>
              <a:rPr dirty="0" sz="2750" spc="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type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credential</a:t>
            </a:r>
            <a:r>
              <a:rPr dirty="0" sz="2750" spc="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level</a:t>
            </a:r>
            <a:r>
              <a:rPr dirty="0" sz="2750" spc="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determine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5">
                <a:solidFill>
                  <a:srgbClr val="003763"/>
                </a:solidFill>
                <a:latin typeface="Franklin Gothic Book"/>
                <a:cs typeface="Franklin Gothic Book"/>
              </a:rPr>
              <a:t>the </a:t>
            </a:r>
            <a:r>
              <a:rPr dirty="0" sz="2750" spc="-25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requirements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dirty="0" sz="27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approval</a:t>
            </a:r>
            <a:endParaRPr sz="2750">
              <a:latin typeface="Franklin Gothic Book"/>
              <a:cs typeface="Franklin Gothic Book"/>
            </a:endParaRPr>
          </a:p>
          <a:p>
            <a:pPr marL="240029" marR="459740" indent="-227965">
              <a:lnSpc>
                <a:spcPts val="300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Collaboration,</a:t>
            </a:r>
            <a:r>
              <a:rPr dirty="0" sz="2750" spc="1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advisory</a:t>
            </a:r>
            <a:r>
              <a:rPr dirty="0" sz="2750" spc="1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engagement,</a:t>
            </a:r>
            <a:r>
              <a:rPr dirty="0" sz="2750" spc="1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2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labor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market</a:t>
            </a:r>
            <a:r>
              <a:rPr dirty="0" sz="2750" spc="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evidence</a:t>
            </a:r>
            <a:r>
              <a:rPr dirty="0" sz="2750" spc="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are</a:t>
            </a:r>
            <a:r>
              <a:rPr dirty="0" sz="2750" spc="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essential</a:t>
            </a:r>
            <a:endParaRPr sz="2750">
              <a:latin typeface="Franklin Gothic Book"/>
              <a:cs typeface="Franklin Gothic Book"/>
            </a:endParaRPr>
          </a:p>
          <a:p>
            <a:pPr marL="240029" marR="5080" indent="-227965">
              <a:lnSpc>
                <a:spcPts val="3000"/>
              </a:lnSpc>
              <a:spcBef>
                <a:spcPts val="106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remain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responsible</a:t>
            </a:r>
            <a:r>
              <a:rPr dirty="0" sz="2750" spc="1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accreditation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5">
                <a:solidFill>
                  <a:srgbClr val="003763"/>
                </a:solidFill>
                <a:latin typeface="Franklin Gothic Book"/>
                <a:cs typeface="Franklin Gothic Book"/>
              </a:rPr>
              <a:t>and </a:t>
            </a:r>
            <a:r>
              <a:rPr dirty="0" sz="2750" spc="-25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NWCCU</a:t>
            </a:r>
            <a:r>
              <a:rPr dirty="0" sz="2750" spc="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compliance</a:t>
            </a:r>
            <a:endParaRPr sz="275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818254" y="955293"/>
            <a:ext cx="1790064" cy="42672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10"/>
              <a:t>RESOURCES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16267" y="1605914"/>
            <a:ext cx="7998459" cy="467487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241300" marR="398780" indent="-229235">
              <a:lnSpc>
                <a:spcPts val="3000"/>
              </a:lnSpc>
              <a:spcBef>
                <a:spcPts val="4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PAR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Guidelines:</a:t>
            </a:r>
            <a:r>
              <a:rPr dirty="0" sz="2750" spc="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https://www.sbctc.edu/colleges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-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staff/programs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-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services/professiona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</a:rPr>
              <a:t>l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-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technical/</a:t>
            </a:r>
            <a:endParaRPr sz="2750">
              <a:latin typeface="Franklin Gothic Book"/>
              <a:cs typeface="Franklin Gothic Book"/>
            </a:endParaRPr>
          </a:p>
          <a:p>
            <a:pPr marL="241300" marR="255270" indent="-229235">
              <a:lnSpc>
                <a:spcPct val="91000"/>
              </a:lnSpc>
              <a:spcBef>
                <a:spcPts val="10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CtcLink</a:t>
            </a:r>
            <a:r>
              <a:rPr dirty="0" sz="27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System</a:t>
            </a:r>
            <a:r>
              <a:rPr dirty="0" sz="2750" spc="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Inventory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–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Under</a:t>
            </a:r>
            <a:r>
              <a:rPr dirty="0" sz="2750" spc="1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Resource</a:t>
            </a:r>
            <a:r>
              <a:rPr dirty="0" sz="2750" spc="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Links: 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https://www.sbctc.edu/colleges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-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staff/programs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-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services/professional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-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technical/</a:t>
            </a:r>
            <a:endParaRPr sz="2750">
              <a:latin typeface="Franklin Gothic Book"/>
              <a:cs typeface="Franklin Gothic Book"/>
            </a:endParaRPr>
          </a:p>
          <a:p>
            <a:pPr marL="240029" marR="5080" indent="-227965">
              <a:lnSpc>
                <a:spcPct val="91800"/>
              </a:lnSpc>
              <a:spcBef>
                <a:spcPts val="103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Advisory</a:t>
            </a:r>
            <a:r>
              <a:rPr dirty="0" sz="2750" spc="1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Procedures: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https://www.sbctc.edu/resources/documents/colle</a:t>
            </a:r>
            <a:r>
              <a:rPr dirty="0" u="none" sz="2750" spc="-10">
                <a:solidFill>
                  <a:srgbClr val="0462C1"/>
                </a:solidFill>
                <a:latin typeface="Franklin Gothic Book"/>
                <a:cs typeface="Franklin Gothic Book"/>
              </a:rPr>
              <a:t> </a:t>
            </a:r>
            <a:r>
              <a:rPr dirty="0" u="none" sz="2750" spc="-10">
                <a:solidFill>
                  <a:srgbClr val="0462C1"/>
                </a:solidFill>
                <a:latin typeface="Franklin Gothic Book"/>
                <a:cs typeface="Franklin Gothic Book"/>
              </a:rPr>
              <a:t>	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ges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-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staff/policies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-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rules/policy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-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manual/college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-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	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advisory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-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committee</a:t>
            </a:r>
            <a:r>
              <a:rPr dirty="0" u="sng" sz="275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-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3"/>
              </a:rPr>
              <a:t>procedures.pdf</a:t>
            </a:r>
            <a:endParaRPr sz="2750">
              <a:latin typeface="Franklin Gothic Book"/>
              <a:cs typeface="Franklin Gothic Book"/>
            </a:endParaRPr>
          </a:p>
          <a:p>
            <a:pPr marL="240029" marR="1620520" indent="-22796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r>
              <a:rPr dirty="0" sz="2750" spc="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Approval</a:t>
            </a:r>
            <a:r>
              <a:rPr dirty="0" sz="2750" spc="-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Site: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4"/>
              </a:rPr>
              <a:t>https://programapproval.sbctc.edu/login</a:t>
            </a:r>
            <a:endParaRPr sz="275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267" y="1699323"/>
            <a:ext cx="7721600" cy="366839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750">
                <a:solidFill>
                  <a:srgbClr val="003763"/>
                </a:solidFill>
                <a:latin typeface="Franklin Gothic Medium"/>
                <a:cs typeface="Franklin Gothic Medium"/>
              </a:rPr>
              <a:t>PURPOSE</a:t>
            </a:r>
            <a:r>
              <a:rPr dirty="0" sz="2750" spc="10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Medium"/>
                <a:cs typeface="Franklin Gothic Medium"/>
              </a:rPr>
              <a:t>AND</a:t>
            </a:r>
            <a:r>
              <a:rPr dirty="0" sz="2750" spc="9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Medium"/>
                <a:cs typeface="Franklin Gothic Medium"/>
              </a:rPr>
              <a:t>AUTHORITY</a:t>
            </a:r>
            <a:endParaRPr sz="275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2750">
              <a:latin typeface="Franklin Gothic Medium"/>
              <a:cs typeface="Franklin Gothic Medium"/>
            </a:endParaRPr>
          </a:p>
          <a:p>
            <a:pPr marL="241300" marR="5080" indent="-229235">
              <a:lnSpc>
                <a:spcPct val="1024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All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professional-technical</a:t>
            </a:r>
            <a:r>
              <a:rPr dirty="0" sz="2750" spc="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r>
              <a:rPr dirty="0" sz="2750" spc="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require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SBCTC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approval</a:t>
            </a:r>
            <a:r>
              <a:rPr dirty="0" sz="2750" spc="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before</a:t>
            </a:r>
            <a:r>
              <a:rPr dirty="0" sz="275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implementation</a:t>
            </a:r>
            <a:endParaRPr sz="2750">
              <a:latin typeface="Franklin Gothic Book"/>
              <a:cs typeface="Franklin Gothic Book"/>
            </a:endParaRPr>
          </a:p>
          <a:p>
            <a:pPr marL="241300" marR="290195" indent="-229235">
              <a:lnSpc>
                <a:spcPct val="102499"/>
              </a:lnSpc>
              <a:spcBef>
                <a:spcPts val="59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Authority</a:t>
            </a:r>
            <a:r>
              <a:rPr dirty="0" sz="2750" spc="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established</a:t>
            </a:r>
            <a:r>
              <a:rPr dirty="0" sz="2750" spc="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through</a:t>
            </a:r>
            <a:r>
              <a:rPr dirty="0" sz="2750" spc="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RCW</a:t>
            </a:r>
            <a:r>
              <a:rPr dirty="0" sz="2750" spc="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28B.50.140,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RCW</a:t>
            </a:r>
            <a:r>
              <a:rPr dirty="0" sz="2750" spc="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28B.50.215</a:t>
            </a:r>
            <a:r>
              <a:rPr dirty="0" sz="2750" spc="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SBCTC</a:t>
            </a:r>
            <a:r>
              <a:rPr dirty="0" sz="2750" spc="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policy</a:t>
            </a:r>
            <a:endParaRPr sz="2750">
              <a:latin typeface="Franklin Gothic Book"/>
              <a:cs typeface="Franklin Gothic Book"/>
            </a:endParaRPr>
          </a:p>
          <a:p>
            <a:pPr marL="241300" marR="1044575" indent="-229235">
              <a:lnSpc>
                <a:spcPct val="102499"/>
              </a:lnSpc>
              <a:spcBef>
                <a:spcPts val="52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Guidelines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ensure</a:t>
            </a:r>
            <a:r>
              <a:rPr dirty="0" sz="2750" spc="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quality,</a:t>
            </a:r>
            <a:r>
              <a:rPr dirty="0" sz="2750" spc="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consistency,</a:t>
            </a:r>
            <a:r>
              <a:rPr dirty="0" sz="275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5">
                <a:solidFill>
                  <a:srgbClr val="003763"/>
                </a:solidFill>
                <a:latin typeface="Franklin Gothic Book"/>
                <a:cs typeface="Franklin Gothic Book"/>
              </a:rPr>
              <a:t>and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workforce</a:t>
            </a:r>
            <a:r>
              <a:rPr dirty="0" sz="2750" spc="-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alignment</a:t>
            </a:r>
            <a:endParaRPr sz="275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267" y="1850770"/>
            <a:ext cx="7979409" cy="362267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 marR="552450">
              <a:lnSpc>
                <a:spcPts val="2850"/>
              </a:lnSpc>
              <a:spcBef>
                <a:spcPts val="450"/>
              </a:spcBef>
            </a:pP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SUGGESTED</a:t>
            </a:r>
            <a:r>
              <a:rPr dirty="0" sz="2600" spc="-1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RESOURCES</a:t>
            </a:r>
            <a:r>
              <a:rPr dirty="0" sz="2600" spc="5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FOR</a:t>
            </a:r>
            <a:r>
              <a:rPr dirty="0" sz="2600" spc="1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LABOR</a:t>
            </a:r>
            <a:r>
              <a:rPr dirty="0" sz="2600" spc="1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MARKET</a:t>
            </a:r>
            <a:r>
              <a:rPr dirty="0" sz="2600" spc="5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 spc="-25">
                <a:solidFill>
                  <a:srgbClr val="003763"/>
                </a:solidFill>
                <a:latin typeface="Franklin Gothic Medium"/>
                <a:cs typeface="Franklin Gothic Medium"/>
              </a:rPr>
              <a:t>AND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WAGE</a:t>
            </a:r>
            <a:r>
              <a:rPr dirty="0" sz="2600" spc="-14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 spc="-20">
                <a:solidFill>
                  <a:srgbClr val="003763"/>
                </a:solidFill>
                <a:latin typeface="Franklin Gothic Medium"/>
                <a:cs typeface="Franklin Gothic Medium"/>
              </a:rPr>
              <a:t>DATA</a:t>
            </a:r>
            <a:endParaRPr sz="26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2600">
              <a:latin typeface="Franklin Gothic Medium"/>
              <a:cs typeface="Franklin Gothic Medium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ESD</a:t>
            </a:r>
            <a:r>
              <a:rPr dirty="0" sz="2750" spc="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WDC</a:t>
            </a:r>
            <a:r>
              <a:rPr dirty="0" sz="27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labor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market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information</a:t>
            </a:r>
            <a:endParaRPr sz="275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Career</a:t>
            </a:r>
            <a:r>
              <a:rPr dirty="0" sz="2750" spc="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Bridge</a:t>
            </a:r>
            <a:r>
              <a:rPr dirty="0" sz="2750" spc="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wage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employment</a:t>
            </a:r>
            <a:r>
              <a:rPr dirty="0" sz="2750" spc="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0">
                <a:solidFill>
                  <a:srgbClr val="003763"/>
                </a:solidFill>
                <a:latin typeface="Franklin Gothic Book"/>
                <a:cs typeface="Franklin Gothic Book"/>
              </a:rPr>
              <a:t>data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Bureau</a:t>
            </a:r>
            <a:r>
              <a:rPr dirty="0" sz="2750" spc="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750" spc="1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Labor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Statistics</a:t>
            </a:r>
            <a:r>
              <a:rPr dirty="0" sz="2750" spc="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(BLS)</a:t>
            </a:r>
            <a:endParaRPr sz="2750">
              <a:latin typeface="Franklin Gothic Book"/>
              <a:cs typeface="Franklin Gothic Book"/>
            </a:endParaRPr>
          </a:p>
          <a:p>
            <a:pPr marL="241300" marR="5080" indent="-229235">
              <a:lnSpc>
                <a:spcPts val="3000"/>
              </a:lnSpc>
              <a:spcBef>
                <a:spcPts val="11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Regional</a:t>
            </a:r>
            <a:r>
              <a:rPr dirty="0" sz="2750" spc="114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employer</a:t>
            </a:r>
            <a:r>
              <a:rPr dirty="0" sz="2750" spc="1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industry</a:t>
            </a:r>
            <a:r>
              <a:rPr dirty="0" sz="2750" spc="1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advisory</a:t>
            </a:r>
            <a:r>
              <a:rPr dirty="0" sz="2750" spc="1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committee feedback</a:t>
            </a:r>
            <a:endParaRPr sz="275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838960" y="1841118"/>
            <a:ext cx="5662930" cy="42672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APPRENTICESHIP</a:t>
            </a:r>
            <a:r>
              <a:rPr dirty="0" spc="-90"/>
              <a:t> </a:t>
            </a:r>
            <a:r>
              <a:rPr dirty="0" spc="-20"/>
              <a:t>REGISTRATION</a:t>
            </a:r>
            <a:r>
              <a:rPr dirty="0" spc="-75"/>
              <a:t> </a:t>
            </a:r>
            <a:r>
              <a:rPr dirty="0" spc="-20"/>
              <a:t>FORM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16267" y="3107118"/>
            <a:ext cx="8082915" cy="172720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240029" marR="5080" indent="-227965">
              <a:lnSpc>
                <a:spcPct val="91000"/>
              </a:lnSpc>
              <a:spcBef>
                <a:spcPts val="425"/>
              </a:spcBef>
              <a:buClr>
                <a:srgbClr val="003763"/>
              </a:buClr>
              <a:buFont typeface="Arial"/>
              <a:buChar char="•"/>
              <a:tabLst>
                <a:tab pos="241300" algn="l"/>
              </a:tabLst>
            </a:pP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https://docs.google.com/forms/d/e/1FAIpQLScCwR</a:t>
            </a:r>
            <a:r>
              <a:rPr dirty="0" u="none" sz="2750" spc="-10">
                <a:solidFill>
                  <a:srgbClr val="0462C1"/>
                </a:solidFill>
                <a:latin typeface="Franklin Gothic Book"/>
                <a:cs typeface="Franklin Gothic Book"/>
              </a:rPr>
              <a:t> </a:t>
            </a:r>
            <a:r>
              <a:rPr dirty="0" u="none" sz="2750" spc="-10">
                <a:solidFill>
                  <a:srgbClr val="0462C1"/>
                </a:solidFill>
                <a:latin typeface="Franklin Gothic Book"/>
                <a:cs typeface="Franklin Gothic Book"/>
              </a:rPr>
              <a:t>	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aq5Rm1cR5O9G_cJVMEyGbKJrUILIiB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-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	</a:t>
            </a:r>
            <a:r>
              <a:rPr dirty="0" u="sng" sz="275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Franklin Gothic Book"/>
                <a:cs typeface="Franklin Gothic Book"/>
                <a:hlinkClick r:id="rId2"/>
              </a:rPr>
              <a:t>aQ7fajAimNIOQ/viewform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300" algn="l"/>
              </a:tabLst>
            </a:pPr>
            <a:r>
              <a:rPr dirty="0" u="sng" sz="2750">
                <a:solidFill>
                  <a:srgbClr val="003763"/>
                </a:solidFill>
                <a:uFill>
                  <a:solidFill>
                    <a:srgbClr val="003763"/>
                  </a:solidFill>
                </a:uFill>
                <a:latin typeface="Franklin Gothic Book"/>
                <a:cs typeface="Franklin Gothic Book"/>
                <a:hlinkClick r:id="rId3"/>
              </a:rPr>
              <a:t>ctcLink</a:t>
            </a:r>
            <a:r>
              <a:rPr dirty="0" u="sng" sz="2750" spc="110">
                <a:solidFill>
                  <a:srgbClr val="003763"/>
                </a:solidFill>
                <a:uFill>
                  <a:solidFill>
                    <a:srgbClr val="003763"/>
                  </a:solidFill>
                </a:uFill>
                <a:latin typeface="Franklin Gothic Book"/>
                <a:cs typeface="Franklin Gothic Book"/>
                <a:hlinkClick r:id="rId3"/>
              </a:rPr>
              <a:t> </a:t>
            </a:r>
            <a:r>
              <a:rPr dirty="0" u="sng" sz="2750">
                <a:solidFill>
                  <a:srgbClr val="003763"/>
                </a:solidFill>
                <a:uFill>
                  <a:solidFill>
                    <a:srgbClr val="003763"/>
                  </a:solidFill>
                </a:uFill>
                <a:latin typeface="Franklin Gothic Book"/>
                <a:cs typeface="Franklin Gothic Book"/>
                <a:hlinkClick r:id="rId3"/>
              </a:rPr>
              <a:t>Apprenticeship</a:t>
            </a:r>
            <a:r>
              <a:rPr dirty="0" u="sng" sz="2750" spc="100">
                <a:solidFill>
                  <a:srgbClr val="003763"/>
                </a:solidFill>
                <a:uFill>
                  <a:solidFill>
                    <a:srgbClr val="003763"/>
                  </a:solidFill>
                </a:uFill>
                <a:latin typeface="Franklin Gothic Book"/>
                <a:cs typeface="Franklin Gothic Book"/>
                <a:hlinkClick r:id="rId3"/>
              </a:rPr>
              <a:t> </a:t>
            </a:r>
            <a:r>
              <a:rPr dirty="0" u="sng" sz="2750">
                <a:solidFill>
                  <a:srgbClr val="003763"/>
                </a:solidFill>
                <a:uFill>
                  <a:solidFill>
                    <a:srgbClr val="003763"/>
                  </a:solidFill>
                </a:uFill>
                <a:latin typeface="Franklin Gothic Book"/>
                <a:cs typeface="Franklin Gothic Book"/>
                <a:hlinkClick r:id="rId3"/>
              </a:rPr>
              <a:t>Coding</a:t>
            </a:r>
            <a:r>
              <a:rPr dirty="0" u="sng" sz="2750" spc="140">
                <a:solidFill>
                  <a:srgbClr val="003763"/>
                </a:solidFill>
                <a:uFill>
                  <a:solidFill>
                    <a:srgbClr val="003763"/>
                  </a:solidFill>
                </a:uFill>
                <a:latin typeface="Franklin Gothic Book"/>
                <a:cs typeface="Franklin Gothic Book"/>
                <a:hlinkClick r:id="rId3"/>
              </a:rPr>
              <a:t> </a:t>
            </a:r>
            <a:r>
              <a:rPr dirty="0" u="sng" sz="2750">
                <a:solidFill>
                  <a:srgbClr val="003763"/>
                </a:solidFill>
                <a:uFill>
                  <a:solidFill>
                    <a:srgbClr val="003763"/>
                  </a:solidFill>
                </a:uFill>
                <a:latin typeface="Franklin Gothic Book"/>
                <a:cs typeface="Franklin Gothic Book"/>
                <a:hlinkClick r:id="rId3"/>
              </a:rPr>
              <a:t>2023</a:t>
            </a:r>
            <a:r>
              <a:rPr dirty="0" u="sng" sz="2750" spc="185">
                <a:solidFill>
                  <a:srgbClr val="003763"/>
                </a:solidFill>
                <a:uFill>
                  <a:solidFill>
                    <a:srgbClr val="003763"/>
                  </a:solidFill>
                </a:uFill>
                <a:latin typeface="Franklin Gothic Book"/>
                <a:cs typeface="Franklin Gothic Book"/>
                <a:hlinkClick r:id="rId3"/>
              </a:rPr>
              <a:t> </a:t>
            </a:r>
            <a:r>
              <a:rPr dirty="0" u="sng" sz="2750" spc="-10">
                <a:solidFill>
                  <a:srgbClr val="003763"/>
                </a:solidFill>
                <a:uFill>
                  <a:solidFill>
                    <a:srgbClr val="003763"/>
                  </a:solidFill>
                </a:uFill>
                <a:latin typeface="Franklin Gothic Book"/>
                <a:cs typeface="Franklin Gothic Book"/>
                <a:hlinkClick r:id="rId3"/>
              </a:rPr>
              <a:t>handbook</a:t>
            </a:r>
            <a:endParaRPr sz="275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34290">
              <a:lnSpc>
                <a:spcPct val="100000"/>
              </a:lnSpc>
              <a:spcBef>
                <a:spcPts val="130"/>
              </a:spcBef>
            </a:pPr>
            <a:r>
              <a:rPr dirty="0" sz="4400" spc="-10"/>
              <a:t>Discussion/Q&amp;A</a:t>
            </a:r>
            <a:endParaRPr sz="44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354965" y="3794505"/>
            <a:ext cx="8451215" cy="7010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400">
                <a:solidFill>
                  <a:srgbClr val="003763"/>
                </a:solidFill>
                <a:latin typeface="Franklin Gothic Medium"/>
                <a:cs typeface="Franklin Gothic Medium"/>
              </a:rPr>
              <a:t>Email:</a:t>
            </a:r>
            <a:r>
              <a:rPr dirty="0" sz="4400" spc="-7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4400" spc="-10">
                <a:solidFill>
                  <a:srgbClr val="003763"/>
                </a:solidFill>
                <a:latin typeface="Franklin Gothic Medium"/>
                <a:cs typeface="Franklin Gothic Medium"/>
                <a:hlinkClick r:id="rId2"/>
              </a:rPr>
              <a:t>programapproval@sbctc.edu</a:t>
            </a:r>
            <a:endParaRPr sz="44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DISTRIBUTION</a:t>
            </a:r>
            <a:r>
              <a:rPr dirty="0" spc="-65"/>
              <a:t> </a:t>
            </a:r>
            <a:r>
              <a:rPr dirty="0"/>
              <a:t>OF</a:t>
            </a:r>
            <a:r>
              <a:rPr dirty="0" spc="-65"/>
              <a:t> </a:t>
            </a:r>
            <a:r>
              <a:rPr dirty="0" spc="-10"/>
              <a:t>RESPONSIBILITIES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17219" y="2369502"/>
            <a:ext cx="7957820" cy="2738120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240029" marR="318135" indent="-227965">
              <a:lnSpc>
                <a:spcPct val="102400"/>
              </a:lnSpc>
              <a:spcBef>
                <a:spcPts val="4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SBCTC:</a:t>
            </a:r>
            <a:r>
              <a:rPr dirty="0" sz="2750" spc="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maintains</a:t>
            </a:r>
            <a:r>
              <a:rPr dirty="0" sz="2750" spc="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standards,</a:t>
            </a:r>
            <a:r>
              <a:rPr dirty="0" sz="2750" spc="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approves</a:t>
            </a:r>
            <a:r>
              <a:rPr dirty="0" sz="2750" spc="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programs,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oversees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inventory</a:t>
            </a:r>
            <a:endParaRPr sz="2750">
              <a:latin typeface="Franklin Gothic Book"/>
              <a:cs typeface="Franklin Gothic Book"/>
            </a:endParaRPr>
          </a:p>
          <a:p>
            <a:pPr marL="240029" marR="5080" indent="-227965">
              <a:lnSpc>
                <a:spcPct val="102400"/>
              </a:lnSpc>
              <a:spcBef>
                <a:spcPts val="6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WEC</a:t>
            </a:r>
            <a:r>
              <a:rPr dirty="0" sz="2750" spc="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Instruction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Commission:</a:t>
            </a:r>
            <a:r>
              <a:rPr dirty="0" sz="2750" spc="1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provide</a:t>
            </a:r>
            <a:r>
              <a:rPr dirty="0" sz="2750" spc="1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guidance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process</a:t>
            </a:r>
            <a:r>
              <a:rPr dirty="0" sz="2750" spc="1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improvements</a:t>
            </a:r>
            <a:endParaRPr sz="2750">
              <a:latin typeface="Franklin Gothic Book"/>
              <a:cs typeface="Franklin Gothic Book"/>
            </a:endParaRPr>
          </a:p>
          <a:p>
            <a:pPr marL="240029" marR="1196340" indent="-227965">
              <a:lnSpc>
                <a:spcPct val="102400"/>
              </a:lnSpc>
              <a:spcBef>
                <a:spcPts val="52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Colleges:</a:t>
            </a:r>
            <a:r>
              <a:rPr dirty="0" sz="2750" spc="1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ensure</a:t>
            </a:r>
            <a:r>
              <a:rPr dirty="0" sz="2750" spc="1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compliance,</a:t>
            </a:r>
            <a:r>
              <a:rPr dirty="0" sz="2750" spc="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collaboration,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accreditation,</a:t>
            </a:r>
            <a:r>
              <a:rPr dirty="0" sz="2750" spc="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2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advisory</a:t>
            </a:r>
            <a:r>
              <a:rPr dirty="0" sz="2750" spc="2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oversight</a:t>
            </a:r>
            <a:endParaRPr sz="275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267" y="1537652"/>
            <a:ext cx="5866130" cy="4186554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WHAT</a:t>
            </a:r>
            <a:r>
              <a:rPr dirty="0" sz="2600" spc="-5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PROGRAMS</a:t>
            </a:r>
            <a:r>
              <a:rPr dirty="0" sz="2600" spc="1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REQUIRE</a:t>
            </a:r>
            <a:r>
              <a:rPr dirty="0" sz="2600" spc="-4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Medium"/>
                <a:cs typeface="Franklin Gothic Medium"/>
              </a:rPr>
              <a:t>APPROVAL?</a:t>
            </a:r>
            <a:endParaRPr sz="26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2600">
              <a:latin typeface="Franklin Gothic Medium"/>
              <a:cs typeface="Franklin Gothic Medium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All</a:t>
            </a:r>
            <a:r>
              <a:rPr dirty="0" sz="2750" spc="114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professional-technical</a:t>
            </a:r>
            <a:r>
              <a:rPr dirty="0" sz="2750" spc="1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endParaRPr sz="275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Certificates</a:t>
            </a:r>
            <a:r>
              <a:rPr dirty="0" sz="24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(C00,</a:t>
            </a:r>
            <a:r>
              <a:rPr dirty="0" sz="24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C01,</a:t>
            </a:r>
            <a:r>
              <a:rPr dirty="0" sz="24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C20,</a:t>
            </a:r>
            <a:r>
              <a:rPr dirty="0" sz="24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C45,</a:t>
            </a:r>
            <a:r>
              <a:rPr dirty="0" sz="24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20">
                <a:solidFill>
                  <a:srgbClr val="003763"/>
                </a:solidFill>
                <a:latin typeface="Franklin Gothic Book"/>
                <a:cs typeface="Franklin Gothic Book"/>
              </a:rPr>
              <a:t>C90)</a:t>
            </a:r>
            <a:endParaRPr sz="240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Associate</a:t>
            </a:r>
            <a:r>
              <a:rPr dirty="0" sz="24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degrees</a:t>
            </a:r>
            <a:r>
              <a:rPr dirty="0" sz="2400" spc="-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(AAS,</a:t>
            </a:r>
            <a:r>
              <a:rPr dirty="0" sz="24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35">
                <a:solidFill>
                  <a:srgbClr val="003763"/>
                </a:solidFill>
                <a:latin typeface="Franklin Gothic Book"/>
                <a:cs typeface="Franklin Gothic Book"/>
              </a:rPr>
              <a:t>AAS-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T,</a:t>
            </a:r>
            <a:r>
              <a:rPr dirty="0" sz="24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20">
                <a:solidFill>
                  <a:srgbClr val="003763"/>
                </a:solidFill>
                <a:latin typeface="Franklin Gothic Book"/>
                <a:cs typeface="Franklin Gothic Book"/>
              </a:rPr>
              <a:t>etc)</a:t>
            </a:r>
            <a:endParaRPr sz="240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75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Apprenticeships</a:t>
            </a:r>
            <a:r>
              <a:rPr dirty="0" sz="24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4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MOT</a:t>
            </a:r>
            <a:r>
              <a:rPr dirty="0" sz="2400" spc="-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degrees</a:t>
            </a:r>
            <a:endParaRPr sz="240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Approval</a:t>
            </a:r>
            <a:r>
              <a:rPr dirty="0" sz="275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required</a:t>
            </a:r>
            <a:r>
              <a:rPr dirty="0" sz="2750" spc="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0">
                <a:solidFill>
                  <a:srgbClr val="003763"/>
                </a:solidFill>
                <a:latin typeface="Franklin Gothic Book"/>
                <a:cs typeface="Franklin Gothic Book"/>
              </a:rPr>
              <a:t>for:</a:t>
            </a:r>
            <a:endParaRPr sz="275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dirty="0" sz="2400" spc="-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endParaRPr sz="240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Major</a:t>
            </a:r>
            <a:r>
              <a:rPr dirty="0" sz="240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curriculum</a:t>
            </a:r>
            <a:r>
              <a:rPr dirty="0" sz="2400" spc="-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or</a:t>
            </a:r>
            <a:r>
              <a:rPr dirty="0" sz="24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credit</a:t>
            </a:r>
            <a:r>
              <a:rPr dirty="0" sz="2400" spc="-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changes</a:t>
            </a:r>
            <a:endParaRPr sz="240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195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Status</a:t>
            </a:r>
            <a:r>
              <a:rPr dirty="0" sz="2400" spc="-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changes</a:t>
            </a:r>
            <a:endParaRPr sz="240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200"/>
              <a:t>CREDENTIAL</a:t>
            </a:r>
            <a:r>
              <a:rPr dirty="0" sz="3200" spc="-114"/>
              <a:t> </a:t>
            </a:r>
            <a:r>
              <a:rPr dirty="0" sz="3200" spc="-10"/>
              <a:t>CATEGORIES</a:t>
            </a:r>
            <a:endParaRPr sz="3200"/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17219" y="2306383"/>
            <a:ext cx="5945505" cy="3049270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C00:</a:t>
            </a:r>
            <a:r>
              <a:rPr dirty="0" sz="2750" spc="1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non-credit</a:t>
            </a:r>
            <a:r>
              <a:rPr dirty="0" sz="2750" spc="14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certificates</a:t>
            </a:r>
            <a:endParaRPr sz="275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C01:</a:t>
            </a:r>
            <a:r>
              <a:rPr dirty="0" sz="2750" spc="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1-19</a:t>
            </a:r>
            <a:r>
              <a:rPr dirty="0" sz="27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credit</a:t>
            </a:r>
            <a:r>
              <a:rPr dirty="0" sz="2750" spc="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certificates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C20:</a:t>
            </a:r>
            <a:r>
              <a:rPr dirty="0" sz="2750" spc="1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20-44</a:t>
            </a:r>
            <a:r>
              <a:rPr dirty="0" sz="2750" spc="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credit</a:t>
            </a:r>
            <a:r>
              <a:rPr dirty="0" sz="2750" spc="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certificates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C45:</a:t>
            </a:r>
            <a:r>
              <a:rPr dirty="0" sz="2750" spc="1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45-89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credit</a:t>
            </a:r>
            <a:r>
              <a:rPr dirty="0" sz="2750" spc="114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certificates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C90:</a:t>
            </a:r>
            <a:r>
              <a:rPr dirty="0" sz="2750" spc="1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90+</a:t>
            </a:r>
            <a:r>
              <a:rPr dirty="0" sz="27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credit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certificates</a:t>
            </a:r>
            <a:endParaRPr sz="275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AAS/AAS-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T:</a:t>
            </a:r>
            <a:r>
              <a:rPr dirty="0" sz="2750" spc="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associate-level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 credentials</a:t>
            </a:r>
            <a:endParaRPr sz="275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KEY</a:t>
            </a:r>
            <a:r>
              <a:rPr dirty="0" spc="-50"/>
              <a:t> </a:t>
            </a:r>
            <a:r>
              <a:rPr dirty="0"/>
              <a:t>PROGRAM</a:t>
            </a:r>
            <a:r>
              <a:rPr dirty="0" spc="-55"/>
              <a:t> </a:t>
            </a:r>
            <a:r>
              <a:rPr dirty="0" spc="-10"/>
              <a:t>DEFINITIONS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26744" y="2125662"/>
            <a:ext cx="7978775" cy="1797685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Primary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Program:</a:t>
            </a:r>
            <a:r>
              <a:rPr dirty="0" sz="2000" spc="-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standalone</a:t>
            </a:r>
            <a:r>
              <a:rPr dirty="0" sz="20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r>
              <a:rPr dirty="0" sz="20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that</a:t>
            </a:r>
            <a:r>
              <a:rPr dirty="0" sz="20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may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have</a:t>
            </a:r>
            <a:r>
              <a:rPr dirty="0" sz="2000" spc="-1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options</a:t>
            </a:r>
            <a:endParaRPr sz="2000">
              <a:latin typeface="Franklin Gothic Book"/>
              <a:cs typeface="Franklin Gothic Book"/>
            </a:endParaRPr>
          </a:p>
          <a:p>
            <a:pPr marL="241300" marR="5080" indent="-229235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Option</a:t>
            </a:r>
            <a:r>
              <a:rPr dirty="0" sz="20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Program: variant</a:t>
            </a:r>
            <a:r>
              <a:rPr dirty="0" sz="20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000" spc="-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000" spc="-8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primary</a:t>
            </a:r>
            <a:r>
              <a:rPr dirty="0" sz="2000" spc="-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shares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at</a:t>
            </a:r>
            <a:r>
              <a:rPr dirty="0" sz="20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least</a:t>
            </a:r>
            <a:r>
              <a:rPr dirty="0" sz="2000" spc="-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25">
                <a:solidFill>
                  <a:srgbClr val="003763"/>
                </a:solidFill>
                <a:latin typeface="Franklin Gothic Book"/>
                <a:cs typeface="Franklin Gothic Book"/>
              </a:rPr>
              <a:t>50%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00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000" spc="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technical</a:t>
            </a:r>
            <a:r>
              <a:rPr dirty="0" sz="200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core</a:t>
            </a:r>
            <a:r>
              <a:rPr dirty="0" sz="2000" spc="2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000" spc="-6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the</a:t>
            </a:r>
            <a:r>
              <a:rPr dirty="0" sz="20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primary</a:t>
            </a:r>
            <a:r>
              <a:rPr dirty="0" sz="2000" spc="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program</a:t>
            </a:r>
            <a:endParaRPr sz="200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Short-term</a:t>
            </a:r>
            <a:r>
              <a:rPr dirty="0" sz="2000" spc="-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certificate:</a:t>
            </a:r>
            <a:r>
              <a:rPr dirty="0" sz="2000" spc="-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20">
                <a:solidFill>
                  <a:srgbClr val="003763"/>
                </a:solidFill>
                <a:latin typeface="Franklin Gothic Book"/>
                <a:cs typeface="Franklin Gothic Book"/>
              </a:rPr>
              <a:t>fewer</a:t>
            </a:r>
            <a:r>
              <a:rPr dirty="0" sz="20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than</a:t>
            </a:r>
            <a:r>
              <a:rPr dirty="0" sz="2000" spc="-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>
                <a:solidFill>
                  <a:srgbClr val="003763"/>
                </a:solidFill>
                <a:latin typeface="Franklin Gothic Book"/>
                <a:cs typeface="Franklin Gothic Book"/>
              </a:rPr>
              <a:t>20</a:t>
            </a:r>
            <a:r>
              <a:rPr dirty="0" sz="20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000" spc="-10">
                <a:solidFill>
                  <a:srgbClr val="003763"/>
                </a:solidFill>
                <a:latin typeface="Franklin Gothic Book"/>
                <a:cs typeface="Franklin Gothic Book"/>
              </a:rPr>
              <a:t>credits</a:t>
            </a:r>
            <a:endParaRPr sz="2000">
              <a:latin typeface="Franklin Gothic Book"/>
              <a:cs typeface="Franklin Gothic Book"/>
            </a:endParaRPr>
          </a:p>
          <a:p>
            <a:pPr lvl="1" marL="699135" indent="-228600">
              <a:lnSpc>
                <a:spcPct val="100000"/>
              </a:lnSpc>
              <a:spcBef>
                <a:spcPts val="680"/>
              </a:spcBef>
              <a:buFont typeface="Arial"/>
              <a:buChar char="•"/>
              <a:tabLst>
                <a:tab pos="699135" algn="l"/>
              </a:tabLst>
            </a:pPr>
            <a:r>
              <a:rPr dirty="0" sz="1550">
                <a:solidFill>
                  <a:srgbClr val="003763"/>
                </a:solidFill>
                <a:latin typeface="Franklin Gothic Book"/>
                <a:cs typeface="Franklin Gothic Book"/>
              </a:rPr>
              <a:t>Workforce</a:t>
            </a:r>
            <a:r>
              <a:rPr dirty="0" sz="1550" spc="1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550">
                <a:solidFill>
                  <a:srgbClr val="003763"/>
                </a:solidFill>
                <a:latin typeface="Franklin Gothic Book"/>
                <a:cs typeface="Franklin Gothic Book"/>
              </a:rPr>
              <a:t>Pell</a:t>
            </a:r>
            <a:r>
              <a:rPr dirty="0" sz="1550" spc="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550">
                <a:solidFill>
                  <a:srgbClr val="003763"/>
                </a:solidFill>
                <a:latin typeface="Franklin Gothic Book"/>
                <a:cs typeface="Franklin Gothic Book"/>
              </a:rPr>
              <a:t>definitions</a:t>
            </a:r>
            <a:r>
              <a:rPr dirty="0" sz="15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550">
                <a:solidFill>
                  <a:srgbClr val="003763"/>
                </a:solidFill>
                <a:latin typeface="Franklin Gothic Book"/>
                <a:cs typeface="Franklin Gothic Book"/>
              </a:rPr>
              <a:t>are</a:t>
            </a:r>
            <a:r>
              <a:rPr dirty="0" sz="1550" spc="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550">
                <a:solidFill>
                  <a:srgbClr val="003763"/>
                </a:solidFill>
                <a:latin typeface="Franklin Gothic Book"/>
                <a:cs typeface="Franklin Gothic Book"/>
              </a:rPr>
              <a:t>not</a:t>
            </a:r>
            <a:r>
              <a:rPr dirty="0" sz="1550" spc="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550">
                <a:solidFill>
                  <a:srgbClr val="003763"/>
                </a:solidFill>
                <a:latin typeface="Franklin Gothic Book"/>
                <a:cs typeface="Franklin Gothic Book"/>
              </a:rPr>
              <a:t>reflected</a:t>
            </a:r>
            <a:r>
              <a:rPr dirty="0" sz="1550" spc="114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550">
                <a:solidFill>
                  <a:srgbClr val="003763"/>
                </a:solidFill>
                <a:latin typeface="Franklin Gothic Book"/>
                <a:cs typeface="Franklin Gothic Book"/>
              </a:rPr>
              <a:t>in</a:t>
            </a:r>
            <a:r>
              <a:rPr dirty="0" sz="1550" spc="1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550">
                <a:solidFill>
                  <a:srgbClr val="003763"/>
                </a:solidFill>
                <a:latin typeface="Franklin Gothic Book"/>
                <a:cs typeface="Franklin Gothic Book"/>
              </a:rPr>
              <a:t>this</a:t>
            </a:r>
            <a:r>
              <a:rPr dirty="0" sz="15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1550" spc="-10">
                <a:solidFill>
                  <a:srgbClr val="003763"/>
                </a:solidFill>
                <a:latin typeface="Franklin Gothic Book"/>
                <a:cs typeface="Franklin Gothic Book"/>
              </a:rPr>
              <a:t>definition</a:t>
            </a:r>
            <a:endParaRPr sz="155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16267" y="1537652"/>
            <a:ext cx="3249930" cy="426084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APPROVAL</a:t>
            </a:r>
            <a:r>
              <a:rPr dirty="0" spc="-130"/>
              <a:t> </a:t>
            </a:r>
            <a:r>
              <a:rPr dirty="0" spc="-30"/>
              <a:t>PATHWAYS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30225" y="2408301"/>
          <a:ext cx="8426450" cy="3143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9395"/>
                <a:gridCol w="2779395"/>
                <a:gridCol w="2779394"/>
              </a:tblGrid>
              <a:tr h="387985">
                <a:tc>
                  <a:txBody>
                    <a:bodyPr/>
                    <a:lstStyle/>
                    <a:p>
                      <a:pPr algn="ctr" marL="88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Program</a:t>
                      </a:r>
                      <a:r>
                        <a:rPr dirty="0" sz="1800" spc="-2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 Type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400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4CD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Credential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400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4CD00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 spc="-10">
                          <a:solidFill>
                            <a:srgbClr val="FFFFFF"/>
                          </a:solidFill>
                          <a:latin typeface="Franklin Gothic Book"/>
                          <a:cs typeface="Franklin Gothic Book"/>
                        </a:rPr>
                        <a:t>Process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400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4CD00"/>
                    </a:solidFill>
                  </a:tcPr>
                </a:tc>
              </a:tr>
              <a:tr h="387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Primary/Short-</a:t>
                      </a:r>
                      <a:r>
                        <a:rPr dirty="0" sz="1800" spc="-2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Term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514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CC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C01</a:t>
                      </a:r>
                      <a:r>
                        <a:rPr dirty="0" sz="1800" spc="-6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(1-</a:t>
                      </a: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19)</a:t>
                      </a:r>
                      <a:r>
                        <a:rPr dirty="0" sz="1800" spc="-5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Certificate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400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CC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Registration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5143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CCA"/>
                    </a:solidFill>
                  </a:tcPr>
                </a:tc>
              </a:tr>
              <a:tr h="387985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Primary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F6E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C20</a:t>
                      </a:r>
                      <a:r>
                        <a:rPr dirty="0" sz="18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(20-</a:t>
                      </a: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44)</a:t>
                      </a:r>
                      <a:r>
                        <a:rPr dirty="0" sz="1800" spc="-1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Certificate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406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F6E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Expedited</a:t>
                      </a:r>
                      <a:r>
                        <a:rPr dirty="0" sz="1800" spc="-5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PAR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F6E7"/>
                    </a:solidFill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Primary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1936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CC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C45</a:t>
                      </a:r>
                      <a:r>
                        <a:rPr dirty="0" sz="18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(45-</a:t>
                      </a: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89),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C90</a:t>
                      </a:r>
                      <a:r>
                        <a:rPr dirty="0" sz="18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2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(90+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  <a:p>
                      <a:pPr algn="ctr" marL="88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certificate),</a:t>
                      </a:r>
                      <a:r>
                        <a:rPr dirty="0" sz="1800" spc="-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and</a:t>
                      </a:r>
                      <a:r>
                        <a:rPr dirty="0" sz="1800" spc="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1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AAS/AAS-</a:t>
                      </a:r>
                      <a:r>
                        <a:rPr dirty="0" sz="1800" spc="-5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T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CC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ct val="100000"/>
                        </a:lnSpc>
                        <a:spcBef>
                          <a:spcPts val="1525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Full</a:t>
                      </a:r>
                      <a:r>
                        <a:rPr dirty="0" sz="1800" spc="-1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PAR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1936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CCA"/>
                    </a:solidFill>
                  </a:tcPr>
                </a:tc>
              </a:tr>
              <a:tr h="6394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Option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1797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F6E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C01</a:t>
                      </a:r>
                      <a:r>
                        <a:rPr dirty="0" sz="1800" spc="-4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(1-</a:t>
                      </a: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19),</a:t>
                      </a:r>
                      <a:r>
                        <a:rPr dirty="0" sz="1800" spc="-3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C20</a:t>
                      </a:r>
                      <a:r>
                        <a:rPr dirty="0" sz="1800" spc="-3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2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(20-</a:t>
                      </a:r>
                      <a:r>
                        <a:rPr dirty="0" sz="18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44)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certificate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F6E7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Registration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1797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CF6E7"/>
                    </a:solidFill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40"/>
                        </a:spcBef>
                      </a:pP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Option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1955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CCA"/>
                    </a:solidFill>
                  </a:tcPr>
                </a:tc>
                <a:tc>
                  <a:txBody>
                    <a:bodyPr/>
                    <a:lstStyle/>
                    <a:p>
                      <a:pPr marL="28511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C45</a:t>
                      </a:r>
                      <a:r>
                        <a:rPr dirty="0" sz="18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(45-</a:t>
                      </a: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89),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C90</a:t>
                      </a:r>
                      <a:r>
                        <a:rPr dirty="0" sz="18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2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(90+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  <a:p>
                      <a:pPr marL="3143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certificate),</a:t>
                      </a:r>
                      <a:r>
                        <a:rPr dirty="0" sz="1800" spc="-2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1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AAS/AAS-</a:t>
                      </a:r>
                      <a:r>
                        <a:rPr dirty="0" sz="1800" spc="-5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T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431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CCA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1540"/>
                        </a:spcBef>
                      </a:pPr>
                      <a:r>
                        <a:rPr dirty="0" sz="180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Expedited</a:t>
                      </a:r>
                      <a:r>
                        <a:rPr dirty="0" sz="1800" spc="-50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 </a:t>
                      </a:r>
                      <a:r>
                        <a:rPr dirty="0" sz="1800" spc="-25">
                          <a:solidFill>
                            <a:srgbClr val="003763"/>
                          </a:solidFill>
                          <a:latin typeface="Franklin Gothic Book"/>
                          <a:cs typeface="Franklin Gothic Book"/>
                        </a:rPr>
                        <a:t>PAR</a:t>
                      </a:r>
                      <a:endParaRPr sz="1800">
                        <a:latin typeface="Franklin Gothic Book"/>
                        <a:cs typeface="Franklin Gothic Book"/>
                      </a:endParaRPr>
                    </a:p>
                  </a:txBody>
                  <a:tcPr marL="0" marR="0" marB="0" marT="19558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CC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6267" y="1528127"/>
            <a:ext cx="6455410" cy="336613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ADDITIONAL</a:t>
            </a:r>
            <a:r>
              <a:rPr dirty="0" sz="2600" spc="-10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TYPES</a:t>
            </a:r>
            <a:r>
              <a:rPr dirty="0" sz="2600" spc="-4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>
                <a:solidFill>
                  <a:srgbClr val="003763"/>
                </a:solidFill>
                <a:latin typeface="Franklin Gothic Medium"/>
                <a:cs typeface="Franklin Gothic Medium"/>
              </a:rPr>
              <a:t>OF</a:t>
            </a:r>
            <a:r>
              <a:rPr dirty="0" sz="2600" spc="45">
                <a:solidFill>
                  <a:srgbClr val="003763"/>
                </a:solidFill>
                <a:latin typeface="Franklin Gothic Medium"/>
                <a:cs typeface="Franklin Gothic Medium"/>
              </a:rPr>
              <a:t> </a:t>
            </a:r>
            <a:r>
              <a:rPr dirty="0" sz="2600" spc="-10">
                <a:solidFill>
                  <a:srgbClr val="003763"/>
                </a:solidFill>
                <a:latin typeface="Franklin Gothic Medium"/>
                <a:cs typeface="Franklin Gothic Medium"/>
              </a:rPr>
              <a:t>PROGRAMS</a:t>
            </a:r>
            <a:endParaRPr sz="2600">
              <a:latin typeface="Franklin Gothic Medium"/>
              <a:cs typeface="Franklin Gothic Medium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2600">
              <a:latin typeface="Franklin Gothic Medium"/>
              <a:cs typeface="Franklin Gothic Medium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Apprenticeships</a:t>
            </a:r>
            <a:endParaRPr sz="2750">
              <a:latin typeface="Franklin Gothic Book"/>
              <a:cs typeface="Franklin Gothic Book"/>
            </a:endParaRPr>
          </a:p>
          <a:p>
            <a:pPr>
              <a:lnSpc>
                <a:spcPct val="100000"/>
              </a:lnSpc>
              <a:spcBef>
                <a:spcPts val="1614"/>
              </a:spcBef>
              <a:buClr>
                <a:srgbClr val="003763"/>
              </a:buClr>
              <a:buFont typeface="Arial"/>
              <a:buChar char="•"/>
            </a:pP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Multi-Occupational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Trades</a:t>
            </a:r>
            <a:r>
              <a:rPr dirty="0" sz="2750" spc="5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(MOT</a:t>
            </a:r>
            <a:r>
              <a:rPr dirty="0" sz="2750" spc="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Degrees)</a:t>
            </a:r>
            <a:endParaRPr sz="2750">
              <a:latin typeface="Franklin Gothic Book"/>
              <a:cs typeface="Franklin Gothic Book"/>
            </a:endParaRPr>
          </a:p>
          <a:p>
            <a:pPr>
              <a:lnSpc>
                <a:spcPct val="100000"/>
              </a:lnSpc>
              <a:spcBef>
                <a:spcPts val="1620"/>
              </a:spcBef>
              <a:buClr>
                <a:srgbClr val="003763"/>
              </a:buClr>
              <a:buFont typeface="Arial"/>
              <a:buChar char="•"/>
            </a:pPr>
            <a:endParaRPr sz="2750">
              <a:latin typeface="Franklin Gothic Book"/>
              <a:cs typeface="Franklin Gothic Book"/>
            </a:endParaRPr>
          </a:p>
          <a:p>
            <a:pPr marL="240665" indent="-227965">
              <a:lnSpc>
                <a:spcPct val="100000"/>
              </a:lnSpc>
              <a:buFont typeface="Arial"/>
              <a:buChar char="•"/>
              <a:tabLst>
                <a:tab pos="240665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Collaborative</a:t>
            </a:r>
            <a:r>
              <a:rPr dirty="0" sz="2750" spc="114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endParaRPr sz="275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616267" y="1195324"/>
            <a:ext cx="4619625" cy="42672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10"/>
              <a:t>COLLABORATION</a:t>
            </a:r>
            <a:r>
              <a:rPr dirty="0" spc="-114"/>
              <a:t> </a:t>
            </a:r>
            <a:r>
              <a:rPr dirty="0" spc="-10"/>
              <a:t>REQUIREMENT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9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16267" y="1709737"/>
            <a:ext cx="8129905" cy="442658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240029" marR="955040" indent="-227965">
              <a:lnSpc>
                <a:spcPts val="3000"/>
              </a:lnSpc>
              <a:spcBef>
                <a:spcPts val="47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Required</a:t>
            </a:r>
            <a:r>
              <a:rPr dirty="0" sz="2750" spc="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for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most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new</a:t>
            </a:r>
            <a:r>
              <a:rPr dirty="0" sz="2750" spc="13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primary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r>
              <a:rPr dirty="0" sz="2750" spc="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0">
                <a:solidFill>
                  <a:srgbClr val="003763"/>
                </a:solidFill>
                <a:latin typeface="Franklin Gothic Book"/>
                <a:cs typeface="Franklin Gothic Book"/>
              </a:rPr>
              <a:t>(45+ </a:t>
            </a:r>
            <a:r>
              <a:rPr dirty="0" sz="2750" spc="-20">
                <a:solidFill>
                  <a:srgbClr val="003763"/>
                </a:solidFill>
                <a:latin typeface="Franklin Gothic Book"/>
                <a:cs typeface="Franklin Gothic Book"/>
              </a:rPr>
              <a:t>	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credits)</a:t>
            </a:r>
            <a:endParaRPr sz="2750">
              <a:latin typeface="Franklin Gothic Book"/>
              <a:cs typeface="Franklin Gothic Book"/>
            </a:endParaRPr>
          </a:p>
          <a:p>
            <a:pPr marL="241300" indent="-228600">
              <a:lnSpc>
                <a:spcPct val="100000"/>
              </a:lnSpc>
              <a:spcBef>
                <a:spcPts val="71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Evidence</a:t>
            </a:r>
            <a:r>
              <a:rPr dirty="0" sz="2750" spc="9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of</a:t>
            </a:r>
            <a:r>
              <a:rPr dirty="0" sz="2750" spc="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collaboration</a:t>
            </a:r>
            <a:r>
              <a:rPr dirty="0" sz="2750" spc="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dirty="0" sz="2750" spc="1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at</a:t>
            </a:r>
            <a:r>
              <a:rPr dirty="0" sz="2750" spc="1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least</a:t>
            </a:r>
            <a:r>
              <a:rPr dirty="0" sz="2750" spc="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three</a:t>
            </a:r>
            <a:r>
              <a:rPr dirty="0" sz="2750" spc="10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endParaRPr sz="2750">
              <a:latin typeface="Franklin Gothic Book"/>
              <a:cs typeface="Franklin Gothic Book"/>
            </a:endParaRPr>
          </a:p>
          <a:p>
            <a:pPr lvl="1" marL="697230" indent="-227329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7230" algn="l"/>
              </a:tabLst>
            </a:pP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Document</a:t>
            </a:r>
            <a:r>
              <a:rPr dirty="0" sz="2400" spc="-11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conversations</a:t>
            </a:r>
            <a:r>
              <a:rPr dirty="0" sz="2400" spc="-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400" spc="-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400" spc="-10">
                <a:solidFill>
                  <a:srgbClr val="003763"/>
                </a:solidFill>
                <a:latin typeface="Franklin Gothic Book"/>
                <a:cs typeface="Franklin Gothic Book"/>
              </a:rPr>
              <a:t>impacts</a:t>
            </a:r>
            <a:endParaRPr sz="2400">
              <a:latin typeface="Franklin Gothic Book"/>
              <a:cs typeface="Franklin Gothic Book"/>
            </a:endParaRPr>
          </a:p>
          <a:p>
            <a:pPr marL="241300" marR="977900" indent="-229235">
              <a:lnSpc>
                <a:spcPts val="3000"/>
              </a:lnSpc>
              <a:spcBef>
                <a:spcPts val="110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Priority</a:t>
            </a:r>
            <a:r>
              <a:rPr dirty="0" sz="2750" spc="1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collaboration</a:t>
            </a:r>
            <a:r>
              <a:rPr dirty="0" sz="2750" spc="7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with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nearby</a:t>
            </a:r>
            <a:r>
              <a:rPr dirty="0" sz="2750" spc="1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colleges</a:t>
            </a:r>
            <a:r>
              <a:rPr dirty="0" sz="2750" spc="6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20">
                <a:solidFill>
                  <a:srgbClr val="003763"/>
                </a:solidFill>
                <a:latin typeface="Franklin Gothic Book"/>
                <a:cs typeface="Franklin Gothic Book"/>
              </a:rPr>
              <a:t>with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similar</a:t>
            </a:r>
            <a:r>
              <a:rPr dirty="0" sz="2750" spc="12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endParaRPr sz="2750">
              <a:latin typeface="Franklin Gothic Book"/>
              <a:cs typeface="Franklin Gothic Book"/>
            </a:endParaRPr>
          </a:p>
          <a:p>
            <a:pPr marL="241300" marR="456565" indent="-229235">
              <a:lnSpc>
                <a:spcPts val="301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Goal is to</a:t>
            </a:r>
            <a:r>
              <a:rPr dirty="0" sz="2750" spc="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avoid duplications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 promote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system-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wide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efficiency</a:t>
            </a:r>
            <a:endParaRPr sz="2750">
              <a:latin typeface="Franklin Gothic Book"/>
              <a:cs typeface="Franklin Gothic Book"/>
            </a:endParaRPr>
          </a:p>
          <a:p>
            <a:pPr marL="241300" marR="269240" indent="-229235">
              <a:lnSpc>
                <a:spcPts val="3000"/>
              </a:lnSpc>
              <a:spcBef>
                <a:spcPts val="1050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Programs</a:t>
            </a:r>
            <a:r>
              <a:rPr dirty="0" sz="2750" spc="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at</a:t>
            </a:r>
            <a:r>
              <a:rPr dirty="0" sz="2750" spc="8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corrections</a:t>
            </a:r>
            <a:r>
              <a:rPr dirty="0" sz="2750" spc="9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facilities</a:t>
            </a:r>
            <a:r>
              <a:rPr dirty="0" sz="2750" spc="10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and</a:t>
            </a:r>
            <a:r>
              <a:rPr dirty="0" sz="2750" spc="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MOT</a:t>
            </a:r>
            <a:r>
              <a:rPr dirty="0" sz="2750" spc="3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degrees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are</a:t>
            </a:r>
            <a:r>
              <a:rPr dirty="0" sz="2750" spc="5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exempt</a:t>
            </a:r>
            <a:r>
              <a:rPr dirty="0" sz="2750" spc="45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from</a:t>
            </a:r>
            <a:r>
              <a:rPr dirty="0" sz="27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>
                <a:solidFill>
                  <a:srgbClr val="003763"/>
                </a:solidFill>
                <a:latin typeface="Franklin Gothic Book"/>
                <a:cs typeface="Franklin Gothic Book"/>
              </a:rPr>
              <a:t>collaboration</a:t>
            </a:r>
            <a:r>
              <a:rPr dirty="0" sz="2750" spc="70">
                <a:solidFill>
                  <a:srgbClr val="003763"/>
                </a:solidFill>
                <a:latin typeface="Franklin Gothic Book"/>
                <a:cs typeface="Franklin Gothic Book"/>
              </a:rPr>
              <a:t> </a:t>
            </a:r>
            <a:r>
              <a:rPr dirty="0" sz="2750" spc="-10">
                <a:solidFill>
                  <a:srgbClr val="003763"/>
                </a:solidFill>
                <a:latin typeface="Franklin Gothic Book"/>
                <a:cs typeface="Franklin Gothic Book"/>
              </a:rPr>
              <a:t>requirements</a:t>
            </a:r>
            <a:endParaRPr sz="2750">
              <a:latin typeface="Franklin Gothic Book"/>
              <a:cs typeface="Franklin Gothic Boo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2026-06-02T23:09:52Z</dcterms:created>
  <dcterms:modified xsi:type="dcterms:W3CDTF">2026-06-02T23:09:52Z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2026-06-02T00:00:00Z</vt:filetime>
  </property>
  <property fmtid="{D5CDD505-2E9C-101B-9397-08002B2CF9AE}" pid="3" name="LastSaved">
    <vt:filetime>2026-06-02T00:00:00Z</vt:filetime>
  </property>
</Properties>
</file>