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54"/>
  </p:notesMasterIdLst>
  <p:handoutMasterIdLst>
    <p:handoutMasterId r:id="rId55"/>
  </p:handoutMasterIdLst>
  <p:sldIdLst>
    <p:sldId id="259" r:id="rId5"/>
    <p:sldId id="347" r:id="rId6"/>
    <p:sldId id="506" r:id="rId7"/>
    <p:sldId id="507" r:id="rId8"/>
    <p:sldId id="508" r:id="rId9"/>
    <p:sldId id="509" r:id="rId10"/>
    <p:sldId id="451" r:id="rId11"/>
    <p:sldId id="360" r:id="rId12"/>
    <p:sldId id="384" r:id="rId13"/>
    <p:sldId id="454" r:id="rId14"/>
    <p:sldId id="355" r:id="rId15"/>
    <p:sldId id="401" r:id="rId16"/>
    <p:sldId id="387" r:id="rId17"/>
    <p:sldId id="465" r:id="rId18"/>
    <p:sldId id="370" r:id="rId19"/>
    <p:sldId id="469" r:id="rId20"/>
    <p:sldId id="358" r:id="rId21"/>
    <p:sldId id="382" r:id="rId22"/>
    <p:sldId id="396" r:id="rId23"/>
    <p:sldId id="461" r:id="rId24"/>
    <p:sldId id="405" r:id="rId25"/>
    <p:sldId id="471" r:id="rId26"/>
    <p:sldId id="356" r:id="rId27"/>
    <p:sldId id="470" r:id="rId28"/>
    <p:sldId id="340" r:id="rId29"/>
    <p:sldId id="455" r:id="rId30"/>
    <p:sldId id="428" r:id="rId31"/>
    <p:sldId id="458" r:id="rId32"/>
    <p:sldId id="456" r:id="rId33"/>
    <p:sldId id="457" r:id="rId34"/>
    <p:sldId id="464" r:id="rId35"/>
    <p:sldId id="496" r:id="rId36"/>
    <p:sldId id="494" r:id="rId37"/>
    <p:sldId id="493" r:id="rId38"/>
    <p:sldId id="271" r:id="rId39"/>
    <p:sldId id="497" r:id="rId40"/>
    <p:sldId id="500" r:id="rId41"/>
    <p:sldId id="463" r:id="rId42"/>
    <p:sldId id="466" r:id="rId43"/>
    <p:sldId id="475" r:id="rId44"/>
    <p:sldId id="474" r:id="rId45"/>
    <p:sldId id="502" r:id="rId46"/>
    <p:sldId id="503" r:id="rId47"/>
    <p:sldId id="472" r:id="rId48"/>
    <p:sldId id="473" r:id="rId49"/>
    <p:sldId id="256" r:id="rId50"/>
    <p:sldId id="476" r:id="rId51"/>
    <p:sldId id="504" r:id="rId52"/>
    <p:sldId id="505" r:id="rId53"/>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7DC275-7A2B-F5FB-1F81-4D2F7ED52EEB}" name="William Belden" initials="WB" userId="S::wbelden@sbctc.edu::bc4b5dc7-8207-46ac-b5ce-0e58659641bb" providerId="AD"/>
  <p188:author id="{332AAAEC-9657-9037-0478-BC33105D90C5}" name="Genevieve Howard" initials="GH" userId="S::ghoward@sbctc.edu::4ab22cc7-ab2e-4640-9d0c-62dc461fe9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000000"/>
    <a:srgbClr val="C3C6C8"/>
    <a:srgbClr val="65CBC9"/>
    <a:srgbClr val="FE9700"/>
    <a:srgbClr val="0071CE"/>
    <a:srgbClr val="00C18B"/>
    <a:srgbClr val="E6E6E6"/>
    <a:srgbClr val="F4CD00"/>
    <a:srgbClr val="FFB5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9F49B-BAE7-0DAE-4114-25A767A1B02A}" v="244" dt="2025-05-02T00:14:50.342"/>
    <p1510:client id="{5BF50B06-B883-C1FC-862E-8CB9A5E0EBBE}" v="95" dt="2025-05-02T15:50:09.741"/>
    <p1510:client id="{5F175884-86B7-9D65-4B8E-849CB71156BA}" v="172" dt="2025-05-01T17:32:57.550"/>
    <p1510:client id="{81F4DB66-70DF-C3BC-E9F3-9E3EC2013FBF}" v="857" dt="2025-05-01T23:21:09.599"/>
    <p1510:client id="{9C06CBF3-9A3F-746B-A4CF-443B061D956A}" v="587" dt="2025-05-02T21:30:34.349"/>
    <p1510:client id="{B8800F7B-2629-464D-A40E-90C446681846}" v="255" dt="2025-05-01T23:21:30.130"/>
    <p1510:client id="{D90B221F-DC61-D1C0-DB07-9CF62916DA9B}" v="66" dt="2025-05-01T21:15:46.0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7DA7D8E9-3331-4291-9F17-3FF41B935400}" type="datetimeFigureOut">
              <a:rPr lang="en-US" smtClean="0"/>
              <a:t>5/2/2025</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5A6DBB64-96D6-42B0-8680-D8E44BBF474E}" type="datetimeFigureOut">
              <a:rPr lang="en-US" smtClean="0"/>
              <a:t>5/2/2025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84A02-D147-49A8-A06D-A5C08FF69055}" type="slidenum">
              <a:rPr lang="en-US" smtClean="0"/>
              <a:t>1</a:t>
            </a:fld>
            <a:endParaRPr lang="en-US"/>
          </a:p>
        </p:txBody>
      </p:sp>
    </p:spTree>
    <p:extLst>
      <p:ext uri="{BB962C8B-B14F-4D97-AF65-F5344CB8AC3E}">
        <p14:creationId xmlns:p14="http://schemas.microsoft.com/office/powerpoint/2010/main" val="416286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7F308-154D-A812-CAA1-4BD459E5A5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6DACF-27AD-9435-E139-297BB9EBF9CA}"/>
              </a:ext>
            </a:extLst>
          </p:cNvPr>
          <p:cNvSpPr>
            <a:spLocks noGrp="1" noRot="1" noChangeAspect="1"/>
          </p:cNvSpPr>
          <p:nvPr>
            <p:ph type="sldImg"/>
          </p:nvPr>
        </p:nvSpPr>
        <p:spPr>
          <a:xfrm>
            <a:off x="1338263" y="1162050"/>
            <a:ext cx="4181475" cy="3136900"/>
          </a:xfrm>
        </p:spPr>
      </p:sp>
      <p:sp>
        <p:nvSpPr>
          <p:cNvPr id="3" name="Notes Placeholder 2">
            <a:extLst>
              <a:ext uri="{FF2B5EF4-FFF2-40B4-BE49-F238E27FC236}">
                <a16:creationId xmlns:a16="http://schemas.microsoft.com/office/drawing/2014/main" id="{9FDD5720-4A54-D40C-32C8-B04B398FDEC4}"/>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C5EB6222-CC05-1B59-35FA-42A067512C8F}"/>
              </a:ext>
            </a:extLst>
          </p:cNvPr>
          <p:cNvSpPr>
            <a:spLocks noGrp="1"/>
          </p:cNvSpPr>
          <p:nvPr>
            <p:ph type="sldNum" sz="quarter" idx="5"/>
          </p:nvPr>
        </p:nvSpPr>
        <p:spPr/>
        <p:txBody>
          <a:bodyPr/>
          <a:lstStyle/>
          <a:p>
            <a:fld id="{87384A02-D147-49A8-A06D-A5C08FF69055}" type="slidenum">
              <a:rPr lang="en-US" smtClean="0"/>
              <a:t>32</a:t>
            </a:fld>
            <a:endParaRPr lang="en-US"/>
          </a:p>
        </p:txBody>
      </p:sp>
    </p:spTree>
    <p:extLst>
      <p:ext uri="{BB962C8B-B14F-4D97-AF65-F5344CB8AC3E}">
        <p14:creationId xmlns:p14="http://schemas.microsoft.com/office/powerpoint/2010/main" val="1682031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2A7B2-6CD2-8238-8D48-5639A8B10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3EA756-9344-CF5B-ADB4-3093743803F9}"/>
              </a:ext>
            </a:extLst>
          </p:cNvPr>
          <p:cNvSpPr>
            <a:spLocks noGrp="1" noRot="1" noChangeAspect="1"/>
          </p:cNvSpPr>
          <p:nvPr>
            <p:ph type="sldImg"/>
          </p:nvPr>
        </p:nvSpPr>
        <p:spPr>
          <a:xfrm>
            <a:off x="1338263" y="1162050"/>
            <a:ext cx="4181475" cy="3136900"/>
          </a:xfrm>
        </p:spPr>
      </p:sp>
      <p:sp>
        <p:nvSpPr>
          <p:cNvPr id="3" name="Notes Placeholder 2">
            <a:extLst>
              <a:ext uri="{FF2B5EF4-FFF2-40B4-BE49-F238E27FC236}">
                <a16:creationId xmlns:a16="http://schemas.microsoft.com/office/drawing/2014/main" id="{FEF1586D-C8AF-27E7-274C-68638D57D77B}"/>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F63828E4-F05C-94FD-E00C-C3BAE47A7330}"/>
              </a:ext>
            </a:extLst>
          </p:cNvPr>
          <p:cNvSpPr>
            <a:spLocks noGrp="1"/>
          </p:cNvSpPr>
          <p:nvPr>
            <p:ph type="sldNum" sz="quarter" idx="5"/>
          </p:nvPr>
        </p:nvSpPr>
        <p:spPr/>
        <p:txBody>
          <a:bodyPr/>
          <a:lstStyle/>
          <a:p>
            <a:fld id="{87384A02-D147-49A8-A06D-A5C08FF69055}" type="slidenum">
              <a:rPr lang="en-US" smtClean="0"/>
              <a:t>38</a:t>
            </a:fld>
            <a:endParaRPr lang="en-US"/>
          </a:p>
        </p:txBody>
      </p:sp>
    </p:spTree>
    <p:extLst>
      <p:ext uri="{BB962C8B-B14F-4D97-AF65-F5344CB8AC3E}">
        <p14:creationId xmlns:p14="http://schemas.microsoft.com/office/powerpoint/2010/main" val="3469911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30925-C181-1C9E-2ADD-FA32C3634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7EFE9-B814-D0FA-1E0B-8E43A5B44091}"/>
              </a:ext>
            </a:extLst>
          </p:cNvPr>
          <p:cNvSpPr>
            <a:spLocks noGrp="1" noRot="1" noChangeAspect="1"/>
          </p:cNvSpPr>
          <p:nvPr>
            <p:ph type="sldImg"/>
          </p:nvPr>
        </p:nvSpPr>
        <p:spPr>
          <a:xfrm>
            <a:off x="1338263" y="1162050"/>
            <a:ext cx="4181475" cy="3136900"/>
          </a:xfrm>
        </p:spPr>
      </p:sp>
      <p:sp>
        <p:nvSpPr>
          <p:cNvPr id="3" name="Notes Placeholder 2">
            <a:extLst>
              <a:ext uri="{FF2B5EF4-FFF2-40B4-BE49-F238E27FC236}">
                <a16:creationId xmlns:a16="http://schemas.microsoft.com/office/drawing/2014/main" id="{491E293E-E4C2-8176-D143-2E0192C4A1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7205FB-0C3A-B21F-D7D1-78DAF0C74E24}"/>
              </a:ext>
            </a:extLst>
          </p:cNvPr>
          <p:cNvSpPr>
            <a:spLocks noGrp="1"/>
          </p:cNvSpPr>
          <p:nvPr>
            <p:ph type="sldNum" sz="quarter" idx="10"/>
          </p:nvPr>
        </p:nvSpPr>
        <p:spPr/>
        <p:txBody>
          <a:bodyPr/>
          <a:lstStyle/>
          <a:p>
            <a:fld id="{87384A02-D147-49A8-A06D-A5C08FF69055}" type="slidenum">
              <a:rPr lang="en-US" smtClean="0"/>
              <a:t>39</a:t>
            </a:fld>
            <a:endParaRPr lang="en-US"/>
          </a:p>
        </p:txBody>
      </p:sp>
    </p:spTree>
    <p:extLst>
      <p:ext uri="{BB962C8B-B14F-4D97-AF65-F5344CB8AC3E}">
        <p14:creationId xmlns:p14="http://schemas.microsoft.com/office/powerpoint/2010/main" val="4238342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5A745-C685-52BD-3243-122C4E598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B8513C-ACFD-368E-B1C0-7D5445D5F5E8}"/>
              </a:ext>
            </a:extLst>
          </p:cNvPr>
          <p:cNvSpPr>
            <a:spLocks noGrp="1" noRot="1" noChangeAspect="1"/>
          </p:cNvSpPr>
          <p:nvPr>
            <p:ph type="sldImg"/>
          </p:nvPr>
        </p:nvSpPr>
        <p:spPr>
          <a:xfrm>
            <a:off x="641350" y="1162050"/>
            <a:ext cx="5575300" cy="3136900"/>
          </a:xfrm>
        </p:spPr>
      </p:sp>
      <p:sp>
        <p:nvSpPr>
          <p:cNvPr id="3" name="Notes Placeholder 2">
            <a:extLst>
              <a:ext uri="{FF2B5EF4-FFF2-40B4-BE49-F238E27FC236}">
                <a16:creationId xmlns:a16="http://schemas.microsoft.com/office/drawing/2014/main" id="{419404FD-70B5-1B26-30F1-B743647E78A4}"/>
              </a:ext>
            </a:extLst>
          </p:cNvPr>
          <p:cNvSpPr>
            <a:spLocks noGrp="1"/>
          </p:cNvSpPr>
          <p:nvPr>
            <p:ph type="body" idx="1"/>
          </p:nvPr>
        </p:nvSpPr>
        <p:spPr/>
        <p:txBody>
          <a:bodyPr/>
          <a:lstStyle/>
          <a:p>
            <a:r>
              <a:rPr lang="en-US">
                <a:ea typeface="Calibri"/>
                <a:cs typeface="Calibri"/>
              </a:rPr>
              <a:t>Notice of important dates</a:t>
            </a:r>
          </a:p>
          <a:p>
            <a:r>
              <a:rPr lang="en-US">
                <a:ea typeface="Calibri"/>
                <a:cs typeface="Calibri"/>
              </a:rPr>
              <a:t>Welcome to our last two colleges to come onto SSEH! Bates and South Seattle are running planning grants this year and will beginning FY26 with full SSEH programs. </a:t>
            </a:r>
          </a:p>
          <a:p>
            <a:r>
              <a:rPr lang="en-US">
                <a:ea typeface="Calibri"/>
                <a:cs typeface="Calibri"/>
              </a:rPr>
              <a:t>Welcome to Shoreline, Spokane Falls, and </a:t>
            </a:r>
            <a:r>
              <a:rPr lang="en-US" err="1">
                <a:ea typeface="Calibri"/>
                <a:cs typeface="Calibri"/>
              </a:rPr>
              <a:t>Wentachee</a:t>
            </a:r>
            <a:r>
              <a:rPr lang="en-US">
                <a:ea typeface="Calibri"/>
                <a:cs typeface="Calibri"/>
              </a:rPr>
              <a:t> Valley to SEAG. These three colleges are running planning grants this year and will beginning FY26 with full SEAG programs. </a:t>
            </a:r>
          </a:p>
          <a:p>
            <a:endParaRPr lang="en-US">
              <a:ea typeface="Calibri"/>
              <a:cs typeface="Calibri"/>
            </a:endParaRPr>
          </a:p>
          <a:p>
            <a:pPr marL="0" indent="0">
              <a:buNone/>
            </a:pPr>
            <a:r>
              <a:rPr lang="en-US" sz="1200" b="1">
                <a:latin typeface="Franklin Gothic Medium"/>
              </a:rPr>
              <a:t>Clean Energy Workforce Trends: </a:t>
            </a:r>
            <a:r>
              <a:rPr lang="en-US" sz="1200">
                <a:latin typeface="Franklin Gothic Medium"/>
              </a:rPr>
              <a:t>[MONICA INSERT HIGHLIGHT] 44,000 new jobs</a:t>
            </a:r>
          </a:p>
          <a:p>
            <a:pPr marL="0" indent="0">
              <a:buNone/>
            </a:pPr>
            <a:r>
              <a:rPr lang="en-US" sz="1200">
                <a:latin typeface="Franklin Gothic Medium"/>
              </a:rPr>
              <a:t>Define Sector and relevant programs. </a:t>
            </a: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3D8E9F10-94DE-BF3A-CEA5-A48EBA35149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384A02-D147-49A8-A06D-A5C08FF69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90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84A02-D147-49A8-A06D-A5C08FF69055}" type="slidenum">
              <a:rPr lang="en-US" smtClean="0"/>
              <a:t>2</a:t>
            </a:fld>
            <a:endParaRPr lang="en-US"/>
          </a:p>
        </p:txBody>
      </p:sp>
    </p:spTree>
    <p:extLst>
      <p:ext uri="{BB962C8B-B14F-4D97-AF65-F5344CB8AC3E}">
        <p14:creationId xmlns:p14="http://schemas.microsoft.com/office/powerpoint/2010/main" val="4119304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84A02-D147-49A8-A06D-A5C08FF69055}" type="slidenum">
              <a:rPr lang="en-US" smtClean="0"/>
              <a:t>7</a:t>
            </a:fld>
            <a:endParaRPr lang="en-US"/>
          </a:p>
        </p:txBody>
      </p:sp>
    </p:spTree>
    <p:extLst>
      <p:ext uri="{BB962C8B-B14F-4D97-AF65-F5344CB8AC3E}">
        <p14:creationId xmlns:p14="http://schemas.microsoft.com/office/powerpoint/2010/main" val="344106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384A02-D147-49A8-A06D-A5C08FF69055}" type="slidenum">
              <a:rPr lang="en-US" smtClean="0"/>
              <a:t>12</a:t>
            </a:fld>
            <a:endParaRPr lang="en-US"/>
          </a:p>
        </p:txBody>
      </p:sp>
    </p:spTree>
    <p:extLst>
      <p:ext uri="{BB962C8B-B14F-4D97-AF65-F5344CB8AC3E}">
        <p14:creationId xmlns:p14="http://schemas.microsoft.com/office/powerpoint/2010/main" val="405697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176108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159BE-2BA4-B308-205F-F134E3945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999F9-7A3F-5325-6E2A-43436133C675}"/>
              </a:ext>
            </a:extLst>
          </p:cNvPr>
          <p:cNvSpPr>
            <a:spLocks noGrp="1" noRot="1" noChangeAspect="1"/>
          </p:cNvSpPr>
          <p:nvPr>
            <p:ph type="sldImg"/>
          </p:nvPr>
        </p:nvSpPr>
        <p:spPr>
          <a:xfrm>
            <a:off x="1338263" y="1162050"/>
            <a:ext cx="4181475" cy="3136900"/>
          </a:xfrm>
        </p:spPr>
      </p:sp>
      <p:sp>
        <p:nvSpPr>
          <p:cNvPr id="3" name="Notes Placeholder 2">
            <a:extLst>
              <a:ext uri="{FF2B5EF4-FFF2-40B4-BE49-F238E27FC236}">
                <a16:creationId xmlns:a16="http://schemas.microsoft.com/office/drawing/2014/main" id="{E14D79F2-4CB5-69F9-EFC8-236FECA149C7}"/>
              </a:ext>
            </a:extLst>
          </p:cNvPr>
          <p:cNvSpPr>
            <a:spLocks noGrp="1"/>
          </p:cNvSpPr>
          <p:nvPr>
            <p:ph type="body" idx="1"/>
          </p:nvPr>
        </p:nvSpPr>
        <p:spPr/>
        <p:txBody>
          <a:bodyPr/>
          <a:lstStyle/>
          <a:p>
            <a:endParaRPr lang="en-US" sz="1200" b="0" i="0" u="none" strike="noStrike"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87A5E0A-C1AB-96F7-80CD-5558322361CE}"/>
              </a:ext>
            </a:extLst>
          </p:cNvPr>
          <p:cNvSpPr>
            <a:spLocks noGrp="1"/>
          </p:cNvSpPr>
          <p:nvPr>
            <p:ph type="sldNum" sz="quarter" idx="10"/>
          </p:nvPr>
        </p:nvSpPr>
        <p:spPr/>
        <p:txBody>
          <a:bodyPr/>
          <a:lstStyle/>
          <a:p>
            <a:fld id="{87384A02-D147-49A8-A06D-A5C08FF69055}" type="slidenum">
              <a:rPr lang="en-US" smtClean="0"/>
              <a:t>16</a:t>
            </a:fld>
            <a:endParaRPr lang="en-US"/>
          </a:p>
        </p:txBody>
      </p:sp>
    </p:spTree>
    <p:extLst>
      <p:ext uri="{BB962C8B-B14F-4D97-AF65-F5344CB8AC3E}">
        <p14:creationId xmlns:p14="http://schemas.microsoft.com/office/powerpoint/2010/main" val="406556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EFB16-511E-10FF-B0E1-69A9B24D7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01F35-5F2A-B76B-03BE-9806E91E0776}"/>
              </a:ext>
            </a:extLst>
          </p:cNvPr>
          <p:cNvSpPr>
            <a:spLocks noGrp="1" noRot="1" noChangeAspect="1"/>
          </p:cNvSpPr>
          <p:nvPr>
            <p:ph type="sldImg"/>
          </p:nvPr>
        </p:nvSpPr>
        <p:spPr>
          <a:xfrm>
            <a:off x="1338263" y="1162050"/>
            <a:ext cx="4181475" cy="3136900"/>
          </a:xfrm>
        </p:spPr>
      </p:sp>
      <p:sp>
        <p:nvSpPr>
          <p:cNvPr id="3" name="Notes Placeholder 2">
            <a:extLst>
              <a:ext uri="{FF2B5EF4-FFF2-40B4-BE49-F238E27FC236}">
                <a16:creationId xmlns:a16="http://schemas.microsoft.com/office/drawing/2014/main" id="{310E0859-348B-7EF5-993A-76E4EF896725}"/>
              </a:ext>
            </a:extLst>
          </p:cNvPr>
          <p:cNvSpPr>
            <a:spLocks noGrp="1"/>
          </p:cNvSpPr>
          <p:nvPr>
            <p:ph type="body" idx="1"/>
          </p:nvPr>
        </p:nvSpPr>
        <p:spPr/>
        <p:txBody>
          <a:bodyPr/>
          <a:lstStyle/>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8945D04A-6330-9F7F-E317-4EC19ED01BDE}"/>
              </a:ext>
            </a:extLst>
          </p:cNvPr>
          <p:cNvSpPr>
            <a:spLocks noGrp="1"/>
          </p:cNvSpPr>
          <p:nvPr>
            <p:ph type="sldNum" sz="quarter" idx="5"/>
          </p:nvPr>
        </p:nvSpPr>
        <p:spPr/>
        <p:txBody>
          <a:bodyPr/>
          <a:lstStyle/>
          <a:p>
            <a:fld id="{87384A02-D147-49A8-A06D-A5C08FF69055}" type="slidenum">
              <a:rPr lang="en-US" smtClean="0"/>
              <a:t>20</a:t>
            </a:fld>
            <a:endParaRPr lang="en-US"/>
          </a:p>
        </p:txBody>
      </p:sp>
    </p:spTree>
    <p:extLst>
      <p:ext uri="{BB962C8B-B14F-4D97-AF65-F5344CB8AC3E}">
        <p14:creationId xmlns:p14="http://schemas.microsoft.com/office/powerpoint/2010/main" val="3037169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a:ea typeface="Calibri"/>
                <a:cs typeface="Calibri"/>
              </a:rPr>
              <a:t>The WF grant goes live July 1 with the new fiscal year. The SSEH, SEAG, OG, and Basic Needs allocations are anticipated to go out in the first allocation schedule. Make sure to connect with your business office folks. A friendly reminder that for allocations colleges receive associated fund codes for each allocation, please use these codes when setting up your allocation in </a:t>
            </a:r>
            <a:r>
              <a:rPr lang="en-US" err="1">
                <a:ea typeface="Calibri"/>
                <a:cs typeface="Calibri"/>
              </a:rPr>
              <a:t>ctcLink</a:t>
            </a:r>
            <a:r>
              <a:rPr lang="en-US">
                <a:ea typeface="Calibri"/>
                <a:cs typeface="Calibri"/>
              </a:rPr>
              <a:t>. </a:t>
            </a:r>
            <a:endParaRPr lang="en-US"/>
          </a:p>
          <a:p>
            <a:endParaRPr lang="en-US">
              <a:ea typeface="Calibri"/>
              <a:cs typeface="Calibri"/>
            </a:endParaRPr>
          </a:p>
          <a:p>
            <a:r>
              <a:rPr lang="en-US">
                <a:ea typeface="Calibri"/>
                <a:cs typeface="Calibri"/>
              </a:rPr>
              <a:t>Of the SSP programs only WF and BFET will run a summer funding survey. WF will help college with revisions needed from their planning numbers that support actual program needs. Summer survey for BFET will be the last survey of the FFY and will follow the previous years scaled survey.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7384A02-D147-49A8-A06D-A5C08FF69055}" type="slidenum">
              <a:rPr lang="en-US" smtClean="0"/>
              <a:t>21</a:t>
            </a:fld>
            <a:endParaRPr lang="en-US"/>
          </a:p>
        </p:txBody>
      </p:sp>
    </p:spTree>
    <p:extLst>
      <p:ext uri="{BB962C8B-B14F-4D97-AF65-F5344CB8AC3E}">
        <p14:creationId xmlns:p14="http://schemas.microsoft.com/office/powerpoint/2010/main" val="4206938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B40D3-05CD-BB28-F3DC-8A0EC7394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D0296-8ABC-83F3-20F4-E446C90B706C}"/>
              </a:ext>
            </a:extLst>
          </p:cNvPr>
          <p:cNvSpPr>
            <a:spLocks noGrp="1" noRot="1" noChangeAspect="1"/>
          </p:cNvSpPr>
          <p:nvPr>
            <p:ph type="sldImg"/>
          </p:nvPr>
        </p:nvSpPr>
        <p:spPr>
          <a:xfrm>
            <a:off x="1338263" y="1162050"/>
            <a:ext cx="4181475" cy="3136900"/>
          </a:xfrm>
        </p:spPr>
      </p:sp>
      <p:sp>
        <p:nvSpPr>
          <p:cNvPr id="3" name="Notes Placeholder 2">
            <a:extLst>
              <a:ext uri="{FF2B5EF4-FFF2-40B4-BE49-F238E27FC236}">
                <a16:creationId xmlns:a16="http://schemas.microsoft.com/office/drawing/2014/main" id="{6085B3D7-FCE3-019F-36B7-9D821F97FB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8FB71A-2108-AC7C-EB5C-24E1ADEFB399}"/>
              </a:ext>
            </a:extLst>
          </p:cNvPr>
          <p:cNvSpPr>
            <a:spLocks noGrp="1"/>
          </p:cNvSpPr>
          <p:nvPr>
            <p:ph type="sldNum" sz="quarter" idx="10"/>
          </p:nvPr>
        </p:nvSpPr>
        <p:spPr/>
        <p:txBody>
          <a:bodyPr/>
          <a:lstStyle/>
          <a:p>
            <a:fld id="{87384A02-D147-49A8-A06D-A5C08FF69055}" type="slidenum">
              <a:rPr lang="en-US" smtClean="0"/>
              <a:t>31</a:t>
            </a:fld>
            <a:endParaRPr lang="en-US"/>
          </a:p>
        </p:txBody>
      </p:sp>
    </p:spTree>
    <p:extLst>
      <p:ext uri="{BB962C8B-B14F-4D97-AF65-F5344CB8AC3E}">
        <p14:creationId xmlns:p14="http://schemas.microsoft.com/office/powerpoint/2010/main" val="654642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4" y="0"/>
            <a:ext cx="6829477" cy="3749964"/>
          </a:xfrm>
          <a:prstGeom prst="rect">
            <a:avLst/>
          </a:prstGeom>
        </p:spPr>
      </p:pic>
      <p:sp>
        <p:nvSpPr>
          <p:cNvPr id="13" name="Title 1"/>
          <p:cNvSpPr>
            <a:spLocks noGrp="1"/>
          </p:cNvSpPr>
          <p:nvPr>
            <p:ph type="title" hasCustomPrompt="1"/>
          </p:nvPr>
        </p:nvSpPr>
        <p:spPr>
          <a:xfrm>
            <a:off x="369890" y="3863689"/>
            <a:ext cx="8336975" cy="999259"/>
          </a:xfrm>
          <a:prstGeom prst="rect">
            <a:avLst/>
          </a:prstGeom>
        </p:spPr>
        <p:txBody>
          <a:bodyPr/>
          <a:lstStyle>
            <a:lvl1pPr>
              <a:defRPr sz="2700" cap="all" baseline="0">
                <a:solidFill>
                  <a:srgbClr val="003764"/>
                </a:solidFill>
              </a:defRPr>
            </a:lvl1pPr>
          </a:lstStyle>
          <a:p>
            <a:r>
              <a:rPr lang="en-US"/>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1969" b="0" i="0" baseline="0">
                <a:solidFill>
                  <a:srgbClr val="003764"/>
                </a:solidFill>
                <a:latin typeface="+mj-lt"/>
              </a:defRPr>
            </a:lvl1pPr>
            <a:lvl2pPr marL="257163" indent="0" algn="ctr">
              <a:buNone/>
              <a:defRPr sz="1125"/>
            </a:lvl2pPr>
            <a:lvl3pPr marL="514325"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8" indent="0" algn="ctr">
              <a:buNone/>
              <a:defRPr sz="900"/>
            </a:lvl9pPr>
          </a:lstStyle>
          <a:p>
            <a:r>
              <a:rPr lang="en-US"/>
              <a:t>Subheading</a:t>
            </a:r>
          </a:p>
        </p:txBody>
      </p:sp>
      <p:sp>
        <p:nvSpPr>
          <p:cNvPr id="19" name="Text Placeholder 18"/>
          <p:cNvSpPr>
            <a:spLocks noGrp="1"/>
          </p:cNvSpPr>
          <p:nvPr>
            <p:ph type="body" sz="quarter" idx="10" hasCustomPrompt="1"/>
          </p:nvPr>
        </p:nvSpPr>
        <p:spPr>
          <a:xfrm>
            <a:off x="369888" y="5769406"/>
            <a:ext cx="4614862" cy="758825"/>
          </a:xfrm>
          <a:prstGeom prst="rect">
            <a:avLst/>
          </a:prstGeom>
        </p:spPr>
        <p:txBody>
          <a:bodyPr/>
          <a:lstStyle>
            <a:lvl1pPr marL="0" indent="0">
              <a:buNone/>
              <a:defRPr sz="1125" baseline="0">
                <a:solidFill>
                  <a:srgbClr val="003764"/>
                </a:solidFill>
              </a:defRPr>
            </a:lvl1pPr>
          </a:lstStyle>
          <a:p>
            <a:pPr lvl="0"/>
            <a:r>
              <a:rPr lang="en-US"/>
              <a:t>Presenter(s)</a:t>
            </a:r>
            <a:br>
              <a:rPr lang="en-US"/>
            </a:br>
            <a:r>
              <a:rPr lang="en-US"/>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8"/>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
            <a:ext cx="4067706" cy="1481791"/>
          </a:xfrm>
          <a:prstGeom prst="rect">
            <a:avLst/>
          </a:prstGeom>
        </p:spPr>
      </p:pic>
      <p:sp>
        <p:nvSpPr>
          <p:cNvPr id="2" name="Title 1"/>
          <p:cNvSpPr>
            <a:spLocks noGrp="1"/>
          </p:cNvSpPr>
          <p:nvPr>
            <p:ph type="title"/>
          </p:nvPr>
        </p:nvSpPr>
        <p:spPr>
          <a:xfrm>
            <a:off x="623888" y="1709749"/>
            <a:ext cx="7886700" cy="2852737"/>
          </a:xfrm>
          <a:prstGeom prst="rect">
            <a:avLst/>
          </a:prstGeom>
        </p:spPr>
        <p:txBody>
          <a:bodyPr anchor="b"/>
          <a:lstStyle>
            <a:lvl1pPr>
              <a:defRPr sz="1969" cap="all" baseline="0">
                <a:solidFill>
                  <a:srgbClr val="003764"/>
                </a:solidFill>
              </a:defRPr>
            </a:lvl1pPr>
          </a:lstStyle>
          <a:p>
            <a:r>
              <a:rPr lang="en-US"/>
              <a:t>Click to edit Master title style</a:t>
            </a:r>
          </a:p>
        </p:txBody>
      </p:sp>
      <p:sp>
        <p:nvSpPr>
          <p:cNvPr id="3" name="Text Placeholder 2"/>
          <p:cNvSpPr>
            <a:spLocks noGrp="1"/>
          </p:cNvSpPr>
          <p:nvPr>
            <p:ph type="body" idx="1"/>
          </p:nvPr>
        </p:nvSpPr>
        <p:spPr>
          <a:xfrm>
            <a:off x="623888" y="4589474"/>
            <a:ext cx="7886700" cy="1500187"/>
          </a:xfrm>
          <a:prstGeom prst="rect">
            <a:avLst/>
          </a:prstGeom>
        </p:spPr>
        <p:txBody>
          <a:bodyPr/>
          <a:lstStyle>
            <a:lvl1pPr marL="0" indent="0">
              <a:buNone/>
              <a:defRPr sz="1013">
                <a:solidFill>
                  <a:srgbClr val="003764"/>
                </a:solidFill>
              </a:defRPr>
            </a:lvl1pPr>
            <a:lvl2pPr marL="192872" indent="0">
              <a:buNone/>
              <a:defRPr sz="844">
                <a:solidFill>
                  <a:schemeClr val="tx1">
                    <a:tint val="75000"/>
                  </a:schemeClr>
                </a:solidFill>
              </a:defRPr>
            </a:lvl2pPr>
            <a:lvl3pPr marL="385744" indent="0">
              <a:buNone/>
              <a:defRPr sz="760">
                <a:solidFill>
                  <a:schemeClr val="tx1">
                    <a:tint val="75000"/>
                  </a:schemeClr>
                </a:solidFill>
              </a:defRPr>
            </a:lvl3pPr>
            <a:lvl4pPr marL="578615" indent="0">
              <a:buNone/>
              <a:defRPr sz="675">
                <a:solidFill>
                  <a:schemeClr val="tx1">
                    <a:tint val="75000"/>
                  </a:schemeClr>
                </a:solidFill>
              </a:defRPr>
            </a:lvl4pPr>
            <a:lvl5pPr marL="771487" indent="0">
              <a:buNone/>
              <a:defRPr sz="675">
                <a:solidFill>
                  <a:schemeClr val="tx1">
                    <a:tint val="75000"/>
                  </a:schemeClr>
                </a:solidFill>
              </a:defRPr>
            </a:lvl5pPr>
            <a:lvl6pPr marL="964358" indent="0">
              <a:buNone/>
              <a:defRPr sz="675">
                <a:solidFill>
                  <a:schemeClr val="tx1">
                    <a:tint val="75000"/>
                  </a:schemeClr>
                </a:solidFill>
              </a:defRPr>
            </a:lvl6pPr>
            <a:lvl7pPr marL="1157230" indent="0">
              <a:buNone/>
              <a:defRPr sz="675">
                <a:solidFill>
                  <a:schemeClr val="tx1">
                    <a:tint val="75000"/>
                  </a:schemeClr>
                </a:solidFill>
              </a:defRPr>
            </a:lvl7pPr>
            <a:lvl8pPr marL="1350101" indent="0">
              <a:buNone/>
              <a:defRPr sz="675">
                <a:solidFill>
                  <a:schemeClr val="tx1">
                    <a:tint val="75000"/>
                  </a:schemeClr>
                </a:solidFill>
              </a:defRPr>
            </a:lvl8pPr>
            <a:lvl9pPr marL="1542974" indent="0">
              <a:buNone/>
              <a:defRPr sz="675">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p:cNvSpPr>
            <a:spLocks noGrp="1"/>
          </p:cNvSpPr>
          <p:nvPr>
            <p:ph type="dt" sz="half" idx="10"/>
          </p:nvPr>
        </p:nvSpPr>
        <p:spPr>
          <a:xfrm>
            <a:off x="628650" y="6483930"/>
            <a:ext cx="2057400" cy="237549"/>
          </a:xfrm>
          <a:prstGeom prst="rect">
            <a:avLst/>
          </a:prstGeom>
        </p:spPr>
        <p:txBody>
          <a:bodyPr/>
          <a:lstStyle>
            <a:lvl1pPr>
              <a:defRPr sz="619"/>
            </a:lvl1pPr>
          </a:lstStyle>
          <a:p>
            <a:fld id="{D050C99A-C753-4499-A91D-5F42026EA8F2}" type="datetime1">
              <a:rPr lang="en-US" smtClean="0"/>
              <a:t>5/2/2025</a:t>
            </a:fld>
            <a:endParaRPr lang="en-US"/>
          </a:p>
        </p:txBody>
      </p:sp>
      <p:sp>
        <p:nvSpPr>
          <p:cNvPr id="11" name="Footer Placeholder 4"/>
          <p:cNvSpPr>
            <a:spLocks noGrp="1"/>
          </p:cNvSpPr>
          <p:nvPr>
            <p:ph type="ftr" sz="quarter" idx="11"/>
          </p:nvPr>
        </p:nvSpPr>
        <p:spPr>
          <a:xfrm>
            <a:off x="3028950" y="6483930"/>
            <a:ext cx="3086100" cy="237549"/>
          </a:xfrm>
          <a:prstGeom prst="rect">
            <a:avLst/>
          </a:prstGeom>
        </p:spPr>
        <p:txBody>
          <a:bodyPr/>
          <a:lstStyle>
            <a:lvl1pPr>
              <a:defRPr sz="619"/>
            </a:lvl1pPr>
          </a:lstStyle>
          <a:p>
            <a:endParaRPr lang="en-US"/>
          </a:p>
        </p:txBody>
      </p:sp>
      <p:sp>
        <p:nvSpPr>
          <p:cNvPr id="14" name="Slide Number Placeholder 5"/>
          <p:cNvSpPr>
            <a:spLocks noGrp="1"/>
          </p:cNvSpPr>
          <p:nvPr>
            <p:ph type="sldNum" sz="quarter" idx="12"/>
          </p:nvPr>
        </p:nvSpPr>
        <p:spPr>
          <a:xfrm>
            <a:off x="8416638" y="6529856"/>
            <a:ext cx="457199" cy="191623"/>
          </a:xfrm>
          <a:prstGeom prst="rect">
            <a:avLst/>
          </a:prstGeom>
        </p:spPr>
        <p:txBody>
          <a:bodyPr/>
          <a:lstStyle>
            <a:lvl1pPr algn="r">
              <a:defRPr sz="619"/>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p:cNvSpPr>
            <a:spLocks noGrp="1"/>
          </p:cNvSpPr>
          <p:nvPr>
            <p:ph type="dt" sz="half" idx="10"/>
          </p:nvPr>
        </p:nvSpPr>
        <p:spPr>
          <a:xfrm>
            <a:off x="628650" y="6483930"/>
            <a:ext cx="2057400" cy="237549"/>
          </a:xfrm>
          <a:prstGeom prst="rect">
            <a:avLst/>
          </a:prstGeom>
        </p:spPr>
        <p:txBody>
          <a:bodyPr/>
          <a:lstStyle>
            <a:lvl1pPr>
              <a:defRPr sz="619"/>
            </a:lvl1pPr>
          </a:lstStyle>
          <a:p>
            <a:fld id="{D050C99A-C753-4499-A91D-5F42026EA8F2}" type="datetime1">
              <a:rPr lang="en-US" smtClean="0"/>
              <a:t>5/2/2025</a:t>
            </a:fld>
            <a:endParaRPr lang="en-US"/>
          </a:p>
        </p:txBody>
      </p:sp>
      <p:sp>
        <p:nvSpPr>
          <p:cNvPr id="11" name="Footer Placeholder 4"/>
          <p:cNvSpPr>
            <a:spLocks noGrp="1"/>
          </p:cNvSpPr>
          <p:nvPr>
            <p:ph type="ftr" sz="quarter" idx="11"/>
          </p:nvPr>
        </p:nvSpPr>
        <p:spPr>
          <a:xfrm>
            <a:off x="3028950" y="6483930"/>
            <a:ext cx="3086100" cy="237549"/>
          </a:xfrm>
          <a:prstGeom prst="rect">
            <a:avLst/>
          </a:prstGeom>
        </p:spPr>
        <p:txBody>
          <a:bodyPr/>
          <a:lstStyle>
            <a:lvl1pPr>
              <a:defRPr sz="619"/>
            </a:lvl1pPr>
          </a:lstStyle>
          <a:p>
            <a:endParaRPr lang="en-US"/>
          </a:p>
        </p:txBody>
      </p:sp>
      <p:sp>
        <p:nvSpPr>
          <p:cNvPr id="14" name="Slide Number Placeholder 5"/>
          <p:cNvSpPr>
            <a:spLocks noGrp="1"/>
          </p:cNvSpPr>
          <p:nvPr>
            <p:ph type="sldNum" sz="quarter" idx="12"/>
          </p:nvPr>
        </p:nvSpPr>
        <p:spPr>
          <a:xfrm>
            <a:off x="8416638" y="6529856"/>
            <a:ext cx="457199" cy="191623"/>
          </a:xfrm>
          <a:prstGeom prst="rect">
            <a:avLst/>
          </a:prstGeom>
        </p:spPr>
        <p:txBody>
          <a:bodyPr/>
          <a:lstStyle>
            <a:lvl1pPr algn="r">
              <a:defRPr sz="619"/>
            </a:lvl1pPr>
          </a:lstStyle>
          <a:p>
            <a:fld id="{DEE5BC03-7CE3-4FE3-BC0A-0ACCA8AC1F24}" type="slidenum">
              <a:rPr lang="en-US" smtClean="0"/>
              <a:pPr/>
              <a:t>‹#›</a:t>
            </a:fld>
            <a:endParaRPr lang="en-US"/>
          </a:p>
        </p:txBody>
      </p:sp>
      <p:sp>
        <p:nvSpPr>
          <p:cNvPr id="6" name="Title 1"/>
          <p:cNvSpPr>
            <a:spLocks noGrp="1"/>
          </p:cNvSpPr>
          <p:nvPr>
            <p:ph type="title"/>
          </p:nvPr>
        </p:nvSpPr>
        <p:spPr>
          <a:xfrm>
            <a:off x="519540" y="294202"/>
            <a:ext cx="8302337" cy="786457"/>
          </a:xfrm>
          <a:prstGeom prst="rect">
            <a:avLst/>
          </a:prstGeom>
        </p:spPr>
        <p:txBody>
          <a:bodyPr/>
          <a:lstStyle>
            <a:lvl1pPr>
              <a:defRPr sz="1969" cap="all" baseline="0">
                <a:solidFill>
                  <a:srgbClr val="003764"/>
                </a:solidFill>
              </a:defRPr>
            </a:lvl1pPr>
          </a:lstStyle>
          <a:p>
            <a:r>
              <a:rPr lang="en-US"/>
              <a:t>Click to edit Master title style</a:t>
            </a:r>
          </a:p>
        </p:txBody>
      </p:sp>
      <p:sp>
        <p:nvSpPr>
          <p:cNvPr id="7" name="Content Placeholder 2"/>
          <p:cNvSpPr>
            <a:spLocks noGrp="1"/>
          </p:cNvSpPr>
          <p:nvPr>
            <p:ph idx="1"/>
          </p:nvPr>
        </p:nvSpPr>
        <p:spPr>
          <a:xfrm>
            <a:off x="519542"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58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10"/>
            <a:ext cx="3286396" cy="1231537"/>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6"/>
            <a:ext cx="4067706" cy="1481791"/>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471488" y="1481790"/>
            <a:ext cx="8220075" cy="488950"/>
          </a:xfrm>
        </p:spPr>
        <p:txBody>
          <a:bodyPr/>
          <a:lstStyle>
            <a:lvl1pPr>
              <a:defRPr lang="en-US" sz="1519" b="0" kern="1200" dirty="0">
                <a:solidFill>
                  <a:srgbClr val="003764"/>
                </a:solidFill>
                <a:latin typeface="Franklin Gothic Medium" panose="020B0603020102020204" pitchFamily="34" charset="0"/>
                <a:ea typeface="+mn-ea"/>
                <a:cs typeface="+mn-cs"/>
              </a:defRPr>
            </a:lvl1pPr>
          </a:lstStyle>
          <a:p>
            <a:pPr marL="0" lvl="0" indent="0" algn="l" defTabSz="385763" rtl="0" eaLnBrk="1" latinLnBrk="0" hangingPunct="1">
              <a:lnSpc>
                <a:spcPct val="90000"/>
              </a:lnSpc>
              <a:spcBef>
                <a:spcPts val="422"/>
              </a:spcBef>
              <a:buFont typeface="Arial" panose="020B0604020202020204" pitchFamily="34" charset="0"/>
              <a:buNone/>
            </a:pPr>
            <a:r>
              <a:rPr lang="en-US"/>
              <a:t>Click to edit Master title style</a:t>
            </a:r>
          </a:p>
        </p:txBody>
      </p:sp>
      <p:sp>
        <p:nvSpPr>
          <p:cNvPr id="4" name="Content Placeholder 3"/>
          <p:cNvSpPr>
            <a:spLocks noGrp="1"/>
          </p:cNvSpPr>
          <p:nvPr>
            <p:ph sz="quarter" idx="13"/>
          </p:nvPr>
        </p:nvSpPr>
        <p:spPr>
          <a:xfrm>
            <a:off x="471488" y="2098675"/>
            <a:ext cx="8220075" cy="4592638"/>
          </a:xfrm>
          <a:prstGeom prst="rect">
            <a:avLst/>
          </a:prstGeom>
        </p:spPr>
        <p:txBody>
          <a:bodyPr/>
          <a:lstStyle>
            <a:lvl1pPr marL="144661" indent="-144661">
              <a:buFont typeface="Arial" panose="020B0604020202020204" pitchFamily="34" charset="0"/>
              <a:buChar char="•"/>
              <a:defRPr sz="1013" baseline="0">
                <a:solidFill>
                  <a:srgbClr val="003764"/>
                </a:solidFill>
                <a:latin typeface="Franklin Gothic Book" panose="020B0503020102020204" pitchFamily="34" charset="0"/>
              </a:defRPr>
            </a:lvl1pPr>
            <a:lvl2pPr marL="313433" indent="-120551">
              <a:buClr>
                <a:srgbClr val="3E576B"/>
              </a:buClr>
              <a:buFont typeface="Arial" panose="020B0604020202020204" pitchFamily="34" charset="0"/>
              <a:buChar char="•"/>
              <a:defRPr sz="844" baseline="0">
                <a:solidFill>
                  <a:srgbClr val="003764"/>
                </a:solidFill>
                <a:latin typeface="Franklin Gothic Book" panose="020B0503020102020204" pitchFamily="34" charset="0"/>
              </a:defRPr>
            </a:lvl2pPr>
            <a:lvl3pPr marL="506314" indent="-120551">
              <a:buFont typeface="Arial" panose="020B0604020202020204" pitchFamily="34" charset="0"/>
              <a:buChar char="•"/>
              <a:defRPr sz="675" baseline="0">
                <a:solidFill>
                  <a:srgbClr val="003764"/>
                </a:solidFill>
                <a:latin typeface="Franklin Gothic Book" panose="020B0503020102020204" pitchFamily="34" charset="0"/>
              </a:defRPr>
            </a:lvl3pPr>
            <a:lvl4pPr>
              <a:defRPr sz="506" baseline="0">
                <a:solidFill>
                  <a:srgbClr val="003764"/>
                </a:solidFill>
                <a:latin typeface="Franklin Gothic Book" panose="020B0503020102020204" pitchFamily="34" charset="0"/>
              </a:defRPr>
            </a:lvl4pPr>
            <a:lvl5pPr>
              <a:defRPr sz="506" baseline="0">
                <a:solidFill>
                  <a:srgbClr val="003764"/>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Tree>
    <p:extLst>
      <p:ext uri="{BB962C8B-B14F-4D97-AF65-F5344CB8AC3E}">
        <p14:creationId xmlns:p14="http://schemas.microsoft.com/office/powerpoint/2010/main" val="732355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8"/>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1969" cap="all" baseline="0">
                <a:solidFill>
                  <a:srgbClr val="003764"/>
                </a:solidFill>
              </a:defRPr>
            </a:lvl1pPr>
          </a:lstStyle>
          <a:p>
            <a:r>
              <a:rPr lang="en-US"/>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257175" marR="0" indent="-257175" algn="l" defTabSz="385744" rtl="0" eaLnBrk="1" fontAlgn="auto" latinLnBrk="0" hangingPunct="1">
              <a:lnSpc>
                <a:spcPct val="90000"/>
              </a:lnSpc>
              <a:spcBef>
                <a:spcPts val="422"/>
              </a:spcBef>
              <a:spcAft>
                <a:spcPts val="0"/>
              </a:spcAft>
              <a:buClrTx/>
              <a:buSzTx/>
              <a:buFont typeface="Arial" panose="020B0604020202020204" pitchFamily="34" charset="0"/>
              <a:buChar char="•"/>
              <a:tabLst/>
              <a:defRPr baseline="0">
                <a:solidFill>
                  <a:srgbClr val="003764"/>
                </a:solidFill>
              </a:defRPr>
            </a:lvl1pPr>
            <a:lvl2pPr marL="192872" indent="0">
              <a:buNone/>
              <a:defRPr>
                <a:solidFill>
                  <a:srgbClr val="003764"/>
                </a:solidFill>
              </a:defRPr>
            </a:lvl2pPr>
          </a:lstStyle>
          <a:p>
            <a:pPr marL="0" marR="0" lvl="0" indent="0" algn="l" defTabSz="385744" rtl="0" eaLnBrk="1" fontAlgn="auto" latinLnBrk="0" hangingPunct="1">
              <a:lnSpc>
                <a:spcPct val="90000"/>
              </a:lnSpc>
              <a:spcBef>
                <a:spcPts val="422"/>
              </a:spcBef>
              <a:spcAft>
                <a:spcPts val="0"/>
              </a:spcAft>
              <a:buClrTx/>
              <a:buSzTx/>
              <a:buFont typeface="Arial" panose="020B0604020202020204" pitchFamily="34" charset="0"/>
              <a:buNone/>
              <a:tabLst/>
              <a:defRPr/>
            </a:pPr>
            <a:r>
              <a:rPr lang="en-US"/>
              <a:t>Always use a Final Slide in order to include the Creative Commons footer language in the presentation.</a:t>
            </a:r>
            <a:br>
              <a:rPr lang="en-US"/>
            </a:br>
            <a:r>
              <a:rPr lang="en-US"/>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500"/>
            <a:ext cx="3784962" cy="157287"/>
          </a:xfrm>
          <a:prstGeom prst="rect">
            <a:avLst/>
          </a:prstGeom>
          <a:noFill/>
        </p:spPr>
        <p:txBody>
          <a:bodyPr wrap="square" rtlCol="0">
            <a:spAutoFit/>
          </a:bodyPr>
          <a:lstStyle/>
          <a:p>
            <a:r>
              <a:rPr lang="en-US" sz="422" b="0" i="1" kern="1200">
                <a:solidFill>
                  <a:schemeClr val="bg1">
                    <a:lumMod val="50000"/>
                  </a:schemeClr>
                </a:solidFill>
                <a:effectLst/>
                <a:latin typeface="+mn-lt"/>
                <a:ea typeface="+mn-ea"/>
                <a:cs typeface="+mn-cs"/>
              </a:rPr>
              <a:t>Except where otherwise noted, this work is licensed under </a:t>
            </a:r>
            <a:r>
              <a:rPr lang="en-US" sz="422" b="0" i="1" u="sng" kern="1200">
                <a:solidFill>
                  <a:schemeClr val="tx1"/>
                </a:solidFill>
                <a:effectLst/>
                <a:latin typeface="+mn-lt"/>
                <a:ea typeface="+mn-ea"/>
                <a:cs typeface="+mn-cs"/>
              </a:rPr>
              <a:t>CC BY 4.0</a:t>
            </a:r>
            <a:r>
              <a:rPr lang="en-US" sz="422" b="0" i="1">
                <a:solidFill>
                  <a:schemeClr val="bg1">
                    <a:lumMod val="50000"/>
                  </a:schemeClr>
                </a:solidFill>
                <a:latin typeface="+mn-lt"/>
              </a:rPr>
              <a:t>.</a:t>
            </a:r>
          </a:p>
        </p:txBody>
      </p:sp>
      <p:sp>
        <p:nvSpPr>
          <p:cNvPr id="13" name="Rectangle 12"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512388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4" y="0"/>
            <a:ext cx="6829477" cy="3749964"/>
          </a:xfrm>
          <a:prstGeom prst="rect">
            <a:avLst/>
          </a:prstGeom>
        </p:spPr>
      </p:pic>
      <p:sp>
        <p:nvSpPr>
          <p:cNvPr id="13" name="Title 1"/>
          <p:cNvSpPr>
            <a:spLocks noGrp="1"/>
          </p:cNvSpPr>
          <p:nvPr>
            <p:ph type="title" hasCustomPrompt="1"/>
          </p:nvPr>
        </p:nvSpPr>
        <p:spPr>
          <a:xfrm>
            <a:off x="369889" y="3863687"/>
            <a:ext cx="8336975" cy="999259"/>
          </a:xfrm>
          <a:prstGeom prst="rect">
            <a:avLst/>
          </a:prstGeom>
        </p:spPr>
        <p:txBody>
          <a:bodyPr/>
          <a:lstStyle>
            <a:lvl1pPr>
              <a:defRPr sz="3600" cap="all" baseline="0">
                <a:solidFill>
                  <a:srgbClr val="003764"/>
                </a:solidFill>
              </a:defRPr>
            </a:lvl1pPr>
          </a:lstStyle>
          <a:p>
            <a:r>
              <a:rPr lang="en-US"/>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2625" b="0" i="0" baseline="0">
                <a:solidFill>
                  <a:srgbClr val="003764"/>
                </a:solidFill>
                <a:latin typeface="+mj-lt"/>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Subheading</a:t>
            </a:r>
          </a:p>
        </p:txBody>
      </p:sp>
      <p:sp>
        <p:nvSpPr>
          <p:cNvPr id="19" name="Text Placeholder 18"/>
          <p:cNvSpPr>
            <a:spLocks noGrp="1"/>
          </p:cNvSpPr>
          <p:nvPr>
            <p:ph type="body" sz="quarter" idx="10" hasCustomPrompt="1"/>
          </p:nvPr>
        </p:nvSpPr>
        <p:spPr>
          <a:xfrm>
            <a:off x="369888" y="5769404"/>
            <a:ext cx="4614862" cy="758825"/>
          </a:xfrm>
          <a:prstGeom prst="rect">
            <a:avLst/>
          </a:prstGeom>
        </p:spPr>
        <p:txBody>
          <a:bodyPr/>
          <a:lstStyle>
            <a:lvl1pPr marL="0" indent="0">
              <a:buNone/>
              <a:defRPr sz="1500" baseline="0">
                <a:solidFill>
                  <a:srgbClr val="003764"/>
                </a:solidFill>
              </a:defRPr>
            </a:lvl1pPr>
          </a:lstStyle>
          <a:p>
            <a:pPr lvl="0"/>
            <a:r>
              <a:rPr lang="en-US"/>
              <a:t>Presenter(s)</a:t>
            </a:r>
            <a:br>
              <a:rPr lang="en-US"/>
            </a:br>
            <a:r>
              <a:rPr lang="en-US"/>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6"/>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2"/>
            <a:ext cx="4067706" cy="1481791"/>
          </a:xfrm>
          <a:prstGeom prst="rect">
            <a:avLst/>
          </a:prstGeom>
        </p:spPr>
      </p:pic>
      <p:sp>
        <p:nvSpPr>
          <p:cNvPr id="14" name="Title 1"/>
          <p:cNvSpPr>
            <a:spLocks noGrp="1"/>
          </p:cNvSpPr>
          <p:nvPr>
            <p:ph type="title"/>
          </p:nvPr>
        </p:nvSpPr>
        <p:spPr>
          <a:xfrm>
            <a:off x="536861" y="1549936"/>
            <a:ext cx="8336975" cy="797070"/>
          </a:xfrm>
          <a:prstGeom prst="rect">
            <a:avLst/>
          </a:prstGeom>
        </p:spPr>
        <p:txBody>
          <a:bodyPr/>
          <a:lstStyle>
            <a:lvl1pPr>
              <a:defRPr sz="2625" cap="all" baseline="0">
                <a:solidFill>
                  <a:srgbClr val="003764"/>
                </a:solidFill>
              </a:defRPr>
            </a:lvl1pPr>
          </a:lstStyle>
          <a:p>
            <a:r>
              <a:rPr lang="en-US"/>
              <a:t>Click to edit Master title style</a:t>
            </a:r>
          </a:p>
        </p:txBody>
      </p:sp>
      <p:sp>
        <p:nvSpPr>
          <p:cNvPr id="15" name="Content Placeholder 2"/>
          <p:cNvSpPr>
            <a:spLocks noGrp="1"/>
          </p:cNvSpPr>
          <p:nvPr>
            <p:ph idx="1"/>
          </p:nvPr>
        </p:nvSpPr>
        <p:spPr>
          <a:xfrm>
            <a:off x="536861"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p:cNvSpPr>
            <a:spLocks noGrp="1"/>
          </p:cNvSpPr>
          <p:nvPr>
            <p:ph type="dt" sz="half" idx="10"/>
          </p:nvPr>
        </p:nvSpPr>
        <p:spPr>
          <a:xfrm>
            <a:off x="628650" y="6483928"/>
            <a:ext cx="2057400" cy="237549"/>
          </a:xfrm>
          <a:prstGeom prst="rect">
            <a:avLst/>
          </a:prstGeom>
        </p:spPr>
        <p:txBody>
          <a:bodyPr/>
          <a:lstStyle>
            <a:lvl1pPr>
              <a:defRPr sz="825"/>
            </a:lvl1pPr>
          </a:lstStyle>
          <a:p>
            <a:fld id="{F79CB6C7-AD96-437F-A75B-A1987D8D9ACA}" type="datetime1">
              <a:rPr lang="en-US" smtClean="0"/>
              <a:t>5/2/2025</a:t>
            </a:fld>
            <a:endParaRPr lang="en-US"/>
          </a:p>
        </p:txBody>
      </p:sp>
      <p:sp>
        <p:nvSpPr>
          <p:cNvPr id="16" name="Footer Placeholder 4"/>
          <p:cNvSpPr>
            <a:spLocks noGrp="1"/>
          </p:cNvSpPr>
          <p:nvPr>
            <p:ph type="ftr" sz="quarter" idx="11"/>
          </p:nvPr>
        </p:nvSpPr>
        <p:spPr>
          <a:xfrm>
            <a:off x="3028950" y="6483928"/>
            <a:ext cx="3086100" cy="237549"/>
          </a:xfrm>
          <a:prstGeom prst="rect">
            <a:avLst/>
          </a:prstGeom>
        </p:spPr>
        <p:txBody>
          <a:bodyPr/>
          <a:lstStyle>
            <a:lvl1pPr>
              <a:defRPr sz="825"/>
            </a:lvl1pPr>
          </a:lstStyle>
          <a:p>
            <a:endParaRPr lang="en-US"/>
          </a:p>
        </p:txBody>
      </p:sp>
      <p:sp>
        <p:nvSpPr>
          <p:cNvPr id="17" name="Slide Number Placeholder 5"/>
          <p:cNvSpPr>
            <a:spLocks noGrp="1"/>
          </p:cNvSpPr>
          <p:nvPr>
            <p:ph type="sldNum" sz="quarter" idx="12"/>
          </p:nvPr>
        </p:nvSpPr>
        <p:spPr>
          <a:xfrm>
            <a:off x="8406246" y="6483928"/>
            <a:ext cx="467590" cy="237549"/>
          </a:xfrm>
          <a:prstGeom prst="rect">
            <a:avLst/>
          </a:prstGeom>
        </p:spPr>
        <p:txBody>
          <a:bodyPr/>
          <a:lstStyle>
            <a:lvl1pPr algn="r">
              <a:defRPr sz="825"/>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801780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6"/>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2"/>
            <a:ext cx="4067706" cy="1481791"/>
          </a:xfrm>
          <a:prstGeom prst="rect">
            <a:avLst/>
          </a:prstGeom>
        </p:spPr>
      </p:pic>
      <p:sp>
        <p:nvSpPr>
          <p:cNvPr id="14" name="Title 1"/>
          <p:cNvSpPr>
            <a:spLocks noGrp="1"/>
          </p:cNvSpPr>
          <p:nvPr>
            <p:ph type="title"/>
          </p:nvPr>
        </p:nvSpPr>
        <p:spPr>
          <a:xfrm>
            <a:off x="582469" y="1709746"/>
            <a:ext cx="8270588" cy="2852737"/>
          </a:xfrm>
          <a:prstGeom prst="rect">
            <a:avLst/>
          </a:prstGeom>
        </p:spPr>
        <p:txBody>
          <a:bodyPr anchor="b"/>
          <a:lstStyle>
            <a:lvl1pPr>
              <a:defRPr sz="3600" cap="all" baseline="0">
                <a:solidFill>
                  <a:srgbClr val="003764"/>
                </a:solidFill>
              </a:defRPr>
            </a:lvl1pPr>
          </a:lstStyle>
          <a:p>
            <a:r>
              <a:rPr lang="en-US"/>
              <a:t>Click to edit Master title style</a:t>
            </a:r>
          </a:p>
        </p:txBody>
      </p:sp>
      <p:sp>
        <p:nvSpPr>
          <p:cNvPr id="15" name="Text Placeholder 2"/>
          <p:cNvSpPr>
            <a:spLocks noGrp="1"/>
          </p:cNvSpPr>
          <p:nvPr>
            <p:ph type="body" idx="1"/>
          </p:nvPr>
        </p:nvSpPr>
        <p:spPr>
          <a:xfrm>
            <a:off x="582469" y="4589471"/>
            <a:ext cx="8270588"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p:cNvSpPr>
            <a:spLocks noGrp="1"/>
          </p:cNvSpPr>
          <p:nvPr>
            <p:ph type="dt" sz="half" idx="10"/>
          </p:nvPr>
        </p:nvSpPr>
        <p:spPr>
          <a:xfrm>
            <a:off x="628650" y="6483928"/>
            <a:ext cx="2057400" cy="237549"/>
          </a:xfrm>
          <a:prstGeom prst="rect">
            <a:avLst/>
          </a:prstGeom>
        </p:spPr>
        <p:txBody>
          <a:bodyPr/>
          <a:lstStyle>
            <a:lvl1pPr>
              <a:defRPr sz="825"/>
            </a:lvl1pPr>
          </a:lstStyle>
          <a:p>
            <a:fld id="{0E68BEF8-F67A-4B64-B2F2-CC4AA048128C}" type="datetime1">
              <a:rPr lang="en-US" smtClean="0"/>
              <a:t>5/2/2025</a:t>
            </a:fld>
            <a:endParaRPr lang="en-US"/>
          </a:p>
        </p:txBody>
      </p:sp>
      <p:sp>
        <p:nvSpPr>
          <p:cNvPr id="16" name="Footer Placeholder 4"/>
          <p:cNvSpPr>
            <a:spLocks noGrp="1"/>
          </p:cNvSpPr>
          <p:nvPr>
            <p:ph type="ftr" sz="quarter" idx="11"/>
          </p:nvPr>
        </p:nvSpPr>
        <p:spPr>
          <a:xfrm>
            <a:off x="3028950" y="6483928"/>
            <a:ext cx="3086100" cy="237549"/>
          </a:xfrm>
          <a:prstGeom prst="rect">
            <a:avLst/>
          </a:prstGeom>
        </p:spPr>
        <p:txBody>
          <a:bodyPr/>
          <a:lstStyle>
            <a:lvl1pPr>
              <a:defRPr sz="825"/>
            </a:lvl1pPr>
          </a:lstStyle>
          <a:p>
            <a:endParaRPr lang="en-US"/>
          </a:p>
        </p:txBody>
      </p:sp>
      <p:sp>
        <p:nvSpPr>
          <p:cNvPr id="17" name="Slide Number Placeholder 5"/>
          <p:cNvSpPr>
            <a:spLocks noGrp="1"/>
          </p:cNvSpPr>
          <p:nvPr>
            <p:ph type="sldNum" sz="quarter" idx="12"/>
          </p:nvPr>
        </p:nvSpPr>
        <p:spPr>
          <a:xfrm>
            <a:off x="8416637" y="6529854"/>
            <a:ext cx="457199" cy="191623"/>
          </a:xfrm>
          <a:prstGeom prst="rect">
            <a:avLst/>
          </a:prstGeom>
        </p:spPr>
        <p:txBody>
          <a:bodyPr/>
          <a:lstStyle>
            <a:lvl1pPr algn="r">
              <a:defRPr sz="825"/>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273949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6"/>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2"/>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2625" cap="all" baseline="0">
                <a:solidFill>
                  <a:srgbClr val="003764"/>
                </a:solidFill>
              </a:defRPr>
            </a:lvl1pPr>
          </a:lstStyle>
          <a:p>
            <a:r>
              <a:rPr lang="en-US"/>
              <a:t>Click to edit Master title style</a:t>
            </a:r>
          </a:p>
        </p:txBody>
      </p:sp>
      <p:sp>
        <p:nvSpPr>
          <p:cNvPr id="16" name="Content Placeholder 2"/>
          <p:cNvSpPr>
            <a:spLocks noGrp="1"/>
          </p:cNvSpPr>
          <p:nvPr>
            <p:ph sz="half" idx="1"/>
          </p:nvPr>
        </p:nvSpPr>
        <p:spPr>
          <a:xfrm>
            <a:off x="422561" y="2400302"/>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half" idx="2"/>
          </p:nvPr>
        </p:nvSpPr>
        <p:spPr>
          <a:xfrm>
            <a:off x="4759271" y="2400306"/>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Date Placeholder 3"/>
          <p:cNvSpPr>
            <a:spLocks noGrp="1"/>
          </p:cNvSpPr>
          <p:nvPr>
            <p:ph type="dt" sz="half" idx="10"/>
          </p:nvPr>
        </p:nvSpPr>
        <p:spPr>
          <a:xfrm>
            <a:off x="628650" y="6483928"/>
            <a:ext cx="2057400" cy="237549"/>
          </a:xfrm>
          <a:prstGeom prst="rect">
            <a:avLst/>
          </a:prstGeom>
        </p:spPr>
        <p:txBody>
          <a:bodyPr/>
          <a:lstStyle>
            <a:lvl1pPr>
              <a:defRPr sz="825"/>
            </a:lvl1pPr>
          </a:lstStyle>
          <a:p>
            <a:fld id="{1001848F-E7F6-4E55-B1DE-CC691BBD4F09}" type="datetime1">
              <a:rPr lang="en-US" smtClean="0"/>
              <a:t>5/2/2025</a:t>
            </a:fld>
            <a:endParaRPr lang="en-US"/>
          </a:p>
        </p:txBody>
      </p:sp>
      <p:sp>
        <p:nvSpPr>
          <p:cNvPr id="18" name="Footer Placeholder 4"/>
          <p:cNvSpPr>
            <a:spLocks noGrp="1"/>
          </p:cNvSpPr>
          <p:nvPr>
            <p:ph type="ftr" sz="quarter" idx="11"/>
          </p:nvPr>
        </p:nvSpPr>
        <p:spPr>
          <a:xfrm>
            <a:off x="3028950" y="6483928"/>
            <a:ext cx="3086100" cy="237549"/>
          </a:xfrm>
          <a:prstGeom prst="rect">
            <a:avLst/>
          </a:prstGeom>
        </p:spPr>
        <p:txBody>
          <a:bodyPr/>
          <a:lstStyle>
            <a:lvl1pPr>
              <a:defRPr sz="825"/>
            </a:lvl1pPr>
          </a:lstStyle>
          <a:p>
            <a:endParaRPr lang="en-US"/>
          </a:p>
        </p:txBody>
      </p:sp>
      <p:sp>
        <p:nvSpPr>
          <p:cNvPr id="19" name="Slide Number Placeholder 5"/>
          <p:cNvSpPr>
            <a:spLocks noGrp="1"/>
          </p:cNvSpPr>
          <p:nvPr>
            <p:ph type="sldNum" sz="quarter" idx="12"/>
          </p:nvPr>
        </p:nvSpPr>
        <p:spPr>
          <a:xfrm>
            <a:off x="8416637" y="6529854"/>
            <a:ext cx="457199" cy="191623"/>
          </a:xfrm>
          <a:prstGeom prst="rect">
            <a:avLst/>
          </a:prstGeom>
        </p:spPr>
        <p:txBody>
          <a:bodyPr/>
          <a:lstStyle>
            <a:lvl1pPr algn="r">
              <a:defRPr sz="825"/>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4227185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6"/>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5"/>
            <a:ext cx="4067706" cy="1481791"/>
          </a:xfrm>
          <a:prstGeom prst="rect">
            <a:avLst/>
          </a:prstGeom>
        </p:spPr>
      </p:pic>
      <p:sp>
        <p:nvSpPr>
          <p:cNvPr id="16" name="Title 1"/>
          <p:cNvSpPr>
            <a:spLocks noGrp="1"/>
          </p:cNvSpPr>
          <p:nvPr>
            <p:ph type="title"/>
          </p:nvPr>
        </p:nvSpPr>
        <p:spPr>
          <a:xfrm>
            <a:off x="507277" y="1485854"/>
            <a:ext cx="8335388" cy="736311"/>
          </a:xfrm>
          <a:prstGeom prst="rect">
            <a:avLst/>
          </a:prstGeom>
        </p:spPr>
        <p:txBody>
          <a:bodyPr/>
          <a:lstStyle>
            <a:lvl1pPr>
              <a:defRPr sz="2625" cap="all" baseline="0">
                <a:solidFill>
                  <a:srgbClr val="003764"/>
                </a:solidFill>
              </a:defRPr>
            </a:lvl1pPr>
          </a:lstStyle>
          <a:p>
            <a:r>
              <a:rPr lang="en-US"/>
              <a:t>Click to edit Master title style</a:t>
            </a:r>
          </a:p>
        </p:txBody>
      </p:sp>
      <p:sp>
        <p:nvSpPr>
          <p:cNvPr id="17" name="Text Placeholder 2"/>
          <p:cNvSpPr>
            <a:spLocks noGrp="1"/>
          </p:cNvSpPr>
          <p:nvPr>
            <p:ph type="body" idx="1"/>
          </p:nvPr>
        </p:nvSpPr>
        <p:spPr>
          <a:xfrm>
            <a:off x="507278" y="2385436"/>
            <a:ext cx="4002378" cy="524893"/>
          </a:xfrm>
          <a:prstGeom prst="rect">
            <a:avLst/>
          </a:prstGeom>
        </p:spPr>
        <p:txBody>
          <a:bodyPr anchor="b"/>
          <a:lstStyle>
            <a:lvl1pPr marL="0" indent="0">
              <a:buNone/>
              <a:defRPr sz="1800" b="1">
                <a:solidFill>
                  <a:srgbClr val="003764"/>
                </a:solidFil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18" name="Content Placeholder 3"/>
          <p:cNvSpPr>
            <a:spLocks noGrp="1"/>
          </p:cNvSpPr>
          <p:nvPr>
            <p:ph sz="half" idx="2"/>
          </p:nvPr>
        </p:nvSpPr>
        <p:spPr>
          <a:xfrm>
            <a:off x="507278" y="3003842"/>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1800" b="1">
                <a:solidFill>
                  <a:srgbClr val="003764"/>
                </a:solidFil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20" name="Content Placeholder 5"/>
          <p:cNvSpPr>
            <a:spLocks noGrp="1"/>
          </p:cNvSpPr>
          <p:nvPr>
            <p:ph sz="quarter" idx="4"/>
          </p:nvPr>
        </p:nvSpPr>
        <p:spPr>
          <a:xfrm>
            <a:off x="4790207" y="3003842"/>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Date Placeholder 3"/>
          <p:cNvSpPr>
            <a:spLocks noGrp="1"/>
          </p:cNvSpPr>
          <p:nvPr>
            <p:ph type="dt" sz="half" idx="10"/>
          </p:nvPr>
        </p:nvSpPr>
        <p:spPr>
          <a:xfrm>
            <a:off x="628650" y="6483928"/>
            <a:ext cx="2057400" cy="237549"/>
          </a:xfrm>
          <a:prstGeom prst="rect">
            <a:avLst/>
          </a:prstGeom>
        </p:spPr>
        <p:txBody>
          <a:bodyPr/>
          <a:lstStyle>
            <a:lvl1pPr>
              <a:defRPr sz="825"/>
            </a:lvl1pPr>
          </a:lstStyle>
          <a:p>
            <a:fld id="{5E48A247-4D0D-4017-954A-CBEE1B524F16}" type="datetime1">
              <a:rPr lang="en-US" smtClean="0"/>
              <a:t>5/2/2025</a:t>
            </a:fld>
            <a:endParaRPr lang="en-US"/>
          </a:p>
        </p:txBody>
      </p:sp>
      <p:sp>
        <p:nvSpPr>
          <p:cNvPr id="22" name="Footer Placeholder 4"/>
          <p:cNvSpPr>
            <a:spLocks noGrp="1"/>
          </p:cNvSpPr>
          <p:nvPr>
            <p:ph type="ftr" sz="quarter" idx="11"/>
          </p:nvPr>
        </p:nvSpPr>
        <p:spPr>
          <a:xfrm>
            <a:off x="3028950" y="6483928"/>
            <a:ext cx="3086100" cy="237549"/>
          </a:xfrm>
          <a:prstGeom prst="rect">
            <a:avLst/>
          </a:prstGeom>
        </p:spPr>
        <p:txBody>
          <a:bodyPr/>
          <a:lstStyle>
            <a:lvl1pPr>
              <a:defRPr sz="825"/>
            </a:lvl1pPr>
          </a:lstStyle>
          <a:p>
            <a:endParaRPr lang="en-US"/>
          </a:p>
        </p:txBody>
      </p:sp>
      <p:sp>
        <p:nvSpPr>
          <p:cNvPr id="23" name="Slide Number Placeholder 5"/>
          <p:cNvSpPr>
            <a:spLocks noGrp="1"/>
          </p:cNvSpPr>
          <p:nvPr>
            <p:ph type="sldNum" sz="quarter" idx="12"/>
          </p:nvPr>
        </p:nvSpPr>
        <p:spPr>
          <a:xfrm>
            <a:off x="8416637" y="6529854"/>
            <a:ext cx="457199" cy="191623"/>
          </a:xfrm>
          <a:prstGeom prst="rect">
            <a:avLst/>
          </a:prstGeom>
        </p:spPr>
        <p:txBody>
          <a:bodyPr/>
          <a:lstStyle>
            <a:lvl1pPr algn="r">
              <a:defRPr sz="825"/>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974360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6"/>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2"/>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2625" cap="all" baseline="0">
                <a:solidFill>
                  <a:srgbClr val="003764"/>
                </a:solidFill>
              </a:defRPr>
            </a:lvl1pPr>
          </a:lstStyle>
          <a:p>
            <a:r>
              <a:rPr lang="en-US"/>
              <a:t>Click to edit Master title style</a:t>
            </a:r>
          </a:p>
        </p:txBody>
      </p:sp>
      <p:sp>
        <p:nvSpPr>
          <p:cNvPr id="11" name="Rectangle 10"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p:cNvSpPr>
            <a:spLocks noGrp="1"/>
          </p:cNvSpPr>
          <p:nvPr>
            <p:ph type="dt" sz="half" idx="10"/>
          </p:nvPr>
        </p:nvSpPr>
        <p:spPr>
          <a:xfrm>
            <a:off x="628650" y="6483928"/>
            <a:ext cx="2057400" cy="237549"/>
          </a:xfrm>
          <a:prstGeom prst="rect">
            <a:avLst/>
          </a:prstGeom>
        </p:spPr>
        <p:txBody>
          <a:bodyPr/>
          <a:lstStyle>
            <a:lvl1pPr>
              <a:defRPr sz="825"/>
            </a:lvl1pPr>
          </a:lstStyle>
          <a:p>
            <a:fld id="{3F43D62C-E4AB-4F6C-BB6E-7C3A3BBC5E2B}" type="datetime1">
              <a:rPr lang="en-US" smtClean="0"/>
              <a:t>5/2/2025</a:t>
            </a:fld>
            <a:endParaRPr lang="en-US"/>
          </a:p>
        </p:txBody>
      </p:sp>
      <p:sp>
        <p:nvSpPr>
          <p:cNvPr id="14" name="Footer Placeholder 4"/>
          <p:cNvSpPr>
            <a:spLocks noGrp="1"/>
          </p:cNvSpPr>
          <p:nvPr>
            <p:ph type="ftr" sz="quarter" idx="11"/>
          </p:nvPr>
        </p:nvSpPr>
        <p:spPr>
          <a:xfrm>
            <a:off x="3028950" y="6483928"/>
            <a:ext cx="3086100" cy="237549"/>
          </a:xfrm>
          <a:prstGeom prst="rect">
            <a:avLst/>
          </a:prstGeom>
        </p:spPr>
        <p:txBody>
          <a:bodyPr/>
          <a:lstStyle>
            <a:lvl1pPr>
              <a:defRPr sz="825"/>
            </a:lvl1pPr>
          </a:lstStyle>
          <a:p>
            <a:endParaRPr lang="en-US"/>
          </a:p>
        </p:txBody>
      </p:sp>
      <p:sp>
        <p:nvSpPr>
          <p:cNvPr id="15" name="Slide Number Placeholder 5"/>
          <p:cNvSpPr>
            <a:spLocks noGrp="1"/>
          </p:cNvSpPr>
          <p:nvPr>
            <p:ph type="sldNum" sz="quarter" idx="12"/>
          </p:nvPr>
        </p:nvSpPr>
        <p:spPr>
          <a:xfrm>
            <a:off x="8416637" y="6529854"/>
            <a:ext cx="457199" cy="191623"/>
          </a:xfrm>
          <a:prstGeom prst="rect">
            <a:avLst/>
          </a:prstGeom>
        </p:spPr>
        <p:txBody>
          <a:bodyPr/>
          <a:lstStyle>
            <a:lvl1pPr algn="r">
              <a:defRPr sz="825"/>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2251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8"/>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
            <a:ext cx="4067706" cy="1481791"/>
          </a:xfrm>
          <a:prstGeom prst="rect">
            <a:avLst/>
          </a:prstGeom>
        </p:spPr>
      </p:pic>
      <p:sp>
        <p:nvSpPr>
          <p:cNvPr id="14" name="Title 1"/>
          <p:cNvSpPr>
            <a:spLocks noGrp="1"/>
          </p:cNvSpPr>
          <p:nvPr>
            <p:ph type="title"/>
          </p:nvPr>
        </p:nvSpPr>
        <p:spPr>
          <a:xfrm>
            <a:off x="536862" y="1549936"/>
            <a:ext cx="8336975" cy="797070"/>
          </a:xfrm>
          <a:prstGeom prst="rect">
            <a:avLst/>
          </a:prstGeom>
        </p:spPr>
        <p:txBody>
          <a:bodyPr/>
          <a:lstStyle>
            <a:lvl1pPr>
              <a:defRPr sz="1969" cap="all" baseline="0">
                <a:solidFill>
                  <a:srgbClr val="003764"/>
                </a:solidFill>
              </a:defRPr>
            </a:lvl1pPr>
          </a:lstStyle>
          <a:p>
            <a:r>
              <a:rPr lang="en-US"/>
              <a:t>Click to edit Master title style</a:t>
            </a:r>
          </a:p>
        </p:txBody>
      </p:sp>
      <p:sp>
        <p:nvSpPr>
          <p:cNvPr id="15" name="Content Placeholder 2"/>
          <p:cNvSpPr>
            <a:spLocks noGrp="1"/>
          </p:cNvSpPr>
          <p:nvPr>
            <p:ph idx="1"/>
          </p:nvPr>
        </p:nvSpPr>
        <p:spPr>
          <a:xfrm>
            <a:off x="536862"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p:cNvSpPr>
            <a:spLocks noGrp="1"/>
          </p:cNvSpPr>
          <p:nvPr>
            <p:ph type="dt" sz="half" idx="10"/>
          </p:nvPr>
        </p:nvSpPr>
        <p:spPr>
          <a:xfrm>
            <a:off x="628650" y="6483930"/>
            <a:ext cx="2057400" cy="237549"/>
          </a:xfrm>
          <a:prstGeom prst="rect">
            <a:avLst/>
          </a:prstGeom>
        </p:spPr>
        <p:txBody>
          <a:bodyPr/>
          <a:lstStyle>
            <a:lvl1pPr>
              <a:defRPr sz="619"/>
            </a:lvl1pPr>
          </a:lstStyle>
          <a:p>
            <a:fld id="{F79CB6C7-AD96-437F-A75B-A1987D8D9ACA}" type="datetime1">
              <a:rPr lang="en-US" smtClean="0"/>
              <a:t>5/2/2025</a:t>
            </a:fld>
            <a:endParaRPr lang="en-US"/>
          </a:p>
        </p:txBody>
      </p:sp>
      <p:sp>
        <p:nvSpPr>
          <p:cNvPr id="16" name="Footer Placeholder 4"/>
          <p:cNvSpPr>
            <a:spLocks noGrp="1"/>
          </p:cNvSpPr>
          <p:nvPr>
            <p:ph type="ftr" sz="quarter" idx="11"/>
          </p:nvPr>
        </p:nvSpPr>
        <p:spPr>
          <a:xfrm>
            <a:off x="3028950" y="6483930"/>
            <a:ext cx="3086100" cy="237549"/>
          </a:xfrm>
          <a:prstGeom prst="rect">
            <a:avLst/>
          </a:prstGeom>
        </p:spPr>
        <p:txBody>
          <a:bodyPr/>
          <a:lstStyle>
            <a:lvl1pPr>
              <a:defRPr sz="619"/>
            </a:lvl1pPr>
          </a:lstStyle>
          <a:p>
            <a:endParaRPr lang="en-US"/>
          </a:p>
        </p:txBody>
      </p:sp>
      <p:sp>
        <p:nvSpPr>
          <p:cNvPr id="17" name="Slide Number Placeholder 5"/>
          <p:cNvSpPr>
            <a:spLocks noGrp="1"/>
          </p:cNvSpPr>
          <p:nvPr>
            <p:ph type="sldNum" sz="quarter" idx="12"/>
          </p:nvPr>
        </p:nvSpPr>
        <p:spPr>
          <a:xfrm>
            <a:off x="8406246" y="6483930"/>
            <a:ext cx="467590" cy="237549"/>
          </a:xfrm>
          <a:prstGeom prst="rect">
            <a:avLst/>
          </a:prstGeom>
        </p:spPr>
        <p:txBody>
          <a:bodyPr/>
          <a:lstStyle>
            <a:lvl1pPr algn="r">
              <a:defRPr sz="619"/>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801780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6"/>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2"/>
            <a:ext cx="4067706" cy="1481791"/>
          </a:xfrm>
          <a:prstGeom prst="rect">
            <a:avLst/>
          </a:prstGeom>
        </p:spPr>
      </p:pic>
      <p:sp>
        <p:nvSpPr>
          <p:cNvPr id="8" name="Rectangle 7"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Date Placeholder 3"/>
          <p:cNvSpPr>
            <a:spLocks noGrp="1"/>
          </p:cNvSpPr>
          <p:nvPr>
            <p:ph type="dt" sz="half" idx="10"/>
          </p:nvPr>
        </p:nvSpPr>
        <p:spPr>
          <a:xfrm>
            <a:off x="628650" y="6483928"/>
            <a:ext cx="2057400" cy="237549"/>
          </a:xfrm>
          <a:prstGeom prst="rect">
            <a:avLst/>
          </a:prstGeom>
        </p:spPr>
        <p:txBody>
          <a:bodyPr/>
          <a:lstStyle>
            <a:lvl1pPr>
              <a:defRPr sz="825"/>
            </a:lvl1pPr>
          </a:lstStyle>
          <a:p>
            <a:fld id="{92275FF0-9E97-4E0A-B533-109FB6621FD2}" type="datetime1">
              <a:rPr lang="en-US" smtClean="0"/>
              <a:t>5/2/2025</a:t>
            </a:fld>
            <a:endParaRPr lang="en-US"/>
          </a:p>
        </p:txBody>
      </p:sp>
      <p:sp>
        <p:nvSpPr>
          <p:cNvPr id="12" name="Footer Placeholder 4"/>
          <p:cNvSpPr>
            <a:spLocks noGrp="1"/>
          </p:cNvSpPr>
          <p:nvPr>
            <p:ph type="ftr" sz="quarter" idx="11"/>
          </p:nvPr>
        </p:nvSpPr>
        <p:spPr>
          <a:xfrm>
            <a:off x="3028950" y="6483928"/>
            <a:ext cx="3086100" cy="237549"/>
          </a:xfrm>
          <a:prstGeom prst="rect">
            <a:avLst/>
          </a:prstGeom>
        </p:spPr>
        <p:txBody>
          <a:bodyPr/>
          <a:lstStyle>
            <a:lvl1pPr>
              <a:defRPr sz="825"/>
            </a:lvl1pPr>
          </a:lstStyle>
          <a:p>
            <a:endParaRPr lang="en-US"/>
          </a:p>
        </p:txBody>
      </p:sp>
      <p:sp>
        <p:nvSpPr>
          <p:cNvPr id="13" name="Slide Number Placeholder 5"/>
          <p:cNvSpPr>
            <a:spLocks noGrp="1"/>
          </p:cNvSpPr>
          <p:nvPr>
            <p:ph type="sldNum" sz="quarter" idx="12"/>
          </p:nvPr>
        </p:nvSpPr>
        <p:spPr>
          <a:xfrm>
            <a:off x="8416637" y="6529854"/>
            <a:ext cx="457199" cy="191623"/>
          </a:xfrm>
          <a:prstGeom prst="rect">
            <a:avLst/>
          </a:prstGeom>
        </p:spPr>
        <p:txBody>
          <a:bodyPr/>
          <a:lstStyle>
            <a:lvl1pPr algn="r">
              <a:defRPr sz="825"/>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926409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6"/>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2"/>
            <a:ext cx="4067706" cy="1481791"/>
          </a:xfrm>
          <a:prstGeom prst="rect">
            <a:avLst/>
          </a:prstGeom>
        </p:spPr>
      </p:pic>
      <p:sp>
        <p:nvSpPr>
          <p:cNvPr id="14" name="Title 1"/>
          <p:cNvSpPr>
            <a:spLocks noGrp="1"/>
          </p:cNvSpPr>
          <p:nvPr>
            <p:ph type="title"/>
          </p:nvPr>
        </p:nvSpPr>
        <p:spPr>
          <a:xfrm>
            <a:off x="486495" y="1385541"/>
            <a:ext cx="3160715" cy="1409614"/>
          </a:xfrm>
          <a:prstGeom prst="rect">
            <a:avLst/>
          </a:prstGeom>
        </p:spPr>
        <p:txBody>
          <a:bodyPr anchor="b"/>
          <a:lstStyle>
            <a:lvl1pPr>
              <a:defRPr sz="2625"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86495" y="2888673"/>
            <a:ext cx="3160715" cy="3492378"/>
          </a:xfrm>
          <a:prstGeom prst="rect">
            <a:avLst/>
          </a:prstGeom>
        </p:spPr>
        <p:txBody>
          <a:bodyPr/>
          <a:lstStyle>
            <a:lvl1pPr marL="0" indent="0">
              <a:buNone/>
              <a:defRPr sz="1200">
                <a:solidFill>
                  <a:srgbClr val="003764"/>
                </a:solidFill>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Edit Master text styles</a:t>
            </a:r>
          </a:p>
        </p:txBody>
      </p:sp>
      <p:sp>
        <p:nvSpPr>
          <p:cNvPr id="15" name="Content Placeholder 2"/>
          <p:cNvSpPr>
            <a:spLocks noGrp="1"/>
          </p:cNvSpPr>
          <p:nvPr>
            <p:ph idx="1"/>
          </p:nvPr>
        </p:nvSpPr>
        <p:spPr>
          <a:xfrm>
            <a:off x="3863541" y="1569027"/>
            <a:ext cx="5041469" cy="4812024"/>
          </a:xfrm>
          <a:prstGeom prst="rect">
            <a:avLst/>
          </a:prstGeom>
        </p:spPr>
        <p:txBody>
          <a:bodyPr/>
          <a:lstStyle>
            <a:lvl1pPr>
              <a:defRPr sz="2400">
                <a:solidFill>
                  <a:srgbClr val="003764"/>
                </a:solidFill>
              </a:defRPr>
            </a:lvl1pPr>
            <a:lvl2pPr>
              <a:defRPr sz="2100">
                <a:solidFill>
                  <a:srgbClr val="003764"/>
                </a:solidFill>
              </a:defRPr>
            </a:lvl2pPr>
            <a:lvl3pPr>
              <a:defRPr sz="1800">
                <a:solidFill>
                  <a:srgbClr val="003764"/>
                </a:solidFill>
              </a:defRPr>
            </a:lvl3pPr>
            <a:lvl4pPr>
              <a:defRPr sz="1500">
                <a:solidFill>
                  <a:srgbClr val="003764"/>
                </a:solidFill>
              </a:defRPr>
            </a:lvl4pPr>
            <a:lvl5pPr>
              <a:defRPr sz="1500">
                <a:solidFill>
                  <a:srgbClr val="003764"/>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Date Placeholder 3"/>
          <p:cNvSpPr>
            <a:spLocks noGrp="1"/>
          </p:cNvSpPr>
          <p:nvPr>
            <p:ph type="dt" sz="half" idx="10"/>
          </p:nvPr>
        </p:nvSpPr>
        <p:spPr>
          <a:xfrm>
            <a:off x="628650" y="6483928"/>
            <a:ext cx="2057400" cy="237549"/>
          </a:xfrm>
          <a:prstGeom prst="rect">
            <a:avLst/>
          </a:prstGeom>
        </p:spPr>
        <p:txBody>
          <a:bodyPr/>
          <a:lstStyle>
            <a:lvl1pPr>
              <a:defRPr sz="825"/>
            </a:lvl1pPr>
          </a:lstStyle>
          <a:p>
            <a:fld id="{A3C062AC-1CC2-40A8-B531-F2154AC26E35}" type="datetime1">
              <a:rPr lang="en-US" smtClean="0"/>
              <a:t>5/2/2025</a:t>
            </a:fld>
            <a:endParaRPr lang="en-US"/>
          </a:p>
        </p:txBody>
      </p:sp>
      <p:sp>
        <p:nvSpPr>
          <p:cNvPr id="18" name="Footer Placeholder 4"/>
          <p:cNvSpPr>
            <a:spLocks noGrp="1"/>
          </p:cNvSpPr>
          <p:nvPr>
            <p:ph type="ftr" sz="quarter" idx="11"/>
          </p:nvPr>
        </p:nvSpPr>
        <p:spPr>
          <a:xfrm>
            <a:off x="3028950" y="6483928"/>
            <a:ext cx="3086100" cy="237549"/>
          </a:xfrm>
          <a:prstGeom prst="rect">
            <a:avLst/>
          </a:prstGeom>
        </p:spPr>
        <p:txBody>
          <a:bodyPr/>
          <a:lstStyle>
            <a:lvl1pPr>
              <a:defRPr sz="825"/>
            </a:lvl1pPr>
          </a:lstStyle>
          <a:p>
            <a:endParaRPr lang="en-US"/>
          </a:p>
        </p:txBody>
      </p:sp>
      <p:sp>
        <p:nvSpPr>
          <p:cNvPr id="19" name="Slide Number Placeholder 5"/>
          <p:cNvSpPr>
            <a:spLocks noGrp="1"/>
          </p:cNvSpPr>
          <p:nvPr>
            <p:ph type="sldNum" sz="quarter" idx="12"/>
          </p:nvPr>
        </p:nvSpPr>
        <p:spPr>
          <a:xfrm>
            <a:off x="8416637" y="6529854"/>
            <a:ext cx="457199" cy="191623"/>
          </a:xfrm>
          <a:prstGeom prst="rect">
            <a:avLst/>
          </a:prstGeom>
        </p:spPr>
        <p:txBody>
          <a:bodyPr/>
          <a:lstStyle>
            <a:lvl1pPr algn="r">
              <a:defRPr sz="825"/>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245539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6"/>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2"/>
            <a:ext cx="4067706" cy="1481791"/>
          </a:xfrm>
          <a:prstGeom prst="rect">
            <a:avLst/>
          </a:prstGeom>
        </p:spPr>
      </p:pic>
      <p:sp>
        <p:nvSpPr>
          <p:cNvPr id="14" name="Title 1"/>
          <p:cNvSpPr>
            <a:spLocks noGrp="1"/>
          </p:cNvSpPr>
          <p:nvPr>
            <p:ph type="title"/>
          </p:nvPr>
        </p:nvSpPr>
        <p:spPr>
          <a:xfrm>
            <a:off x="403371" y="1385541"/>
            <a:ext cx="3358139" cy="1409614"/>
          </a:xfrm>
          <a:prstGeom prst="rect">
            <a:avLst/>
          </a:prstGeom>
        </p:spPr>
        <p:txBody>
          <a:bodyPr anchor="b"/>
          <a:lstStyle>
            <a:lvl1pPr>
              <a:defRPr sz="2625"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03371" y="2888675"/>
            <a:ext cx="3358139" cy="3542831"/>
          </a:xfrm>
          <a:prstGeom prst="rect">
            <a:avLst/>
          </a:prstGeom>
        </p:spPr>
        <p:txBody>
          <a:bodyPr/>
          <a:lstStyle>
            <a:lvl1pPr marL="0" indent="0">
              <a:buNone/>
              <a:defRPr sz="1200">
                <a:solidFill>
                  <a:srgbClr val="003764"/>
                </a:solidFill>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Edit Master text styles</a:t>
            </a:r>
          </a:p>
        </p:txBody>
      </p:sp>
      <p:sp>
        <p:nvSpPr>
          <p:cNvPr id="15" name="Content Placeholder 2"/>
          <p:cNvSpPr>
            <a:spLocks noGrp="1"/>
          </p:cNvSpPr>
          <p:nvPr>
            <p:ph idx="1"/>
          </p:nvPr>
        </p:nvSpPr>
        <p:spPr>
          <a:xfrm>
            <a:off x="4024048" y="1569028"/>
            <a:ext cx="4839398" cy="4862477"/>
          </a:xfrm>
          <a:prstGeom prst="rect">
            <a:avLst/>
          </a:prstGeom>
        </p:spPr>
        <p:txBody>
          <a:bodyPr/>
          <a:lstStyle>
            <a:lvl1pPr>
              <a:defRPr sz="2400">
                <a:solidFill>
                  <a:srgbClr val="003764"/>
                </a:solidFill>
              </a:defRPr>
            </a:lvl1pPr>
            <a:lvl2pPr>
              <a:defRPr sz="2100">
                <a:solidFill>
                  <a:srgbClr val="003764"/>
                </a:solidFill>
              </a:defRPr>
            </a:lvl2pPr>
            <a:lvl3pPr>
              <a:defRPr sz="1800">
                <a:solidFill>
                  <a:srgbClr val="003764"/>
                </a:solidFill>
              </a:defRPr>
            </a:lvl3pPr>
            <a:lvl4pPr>
              <a:defRPr sz="1500">
                <a:solidFill>
                  <a:srgbClr val="003764"/>
                </a:solidFill>
              </a:defRPr>
            </a:lvl4pPr>
            <a:lvl5pPr>
              <a:defRPr sz="1500">
                <a:solidFill>
                  <a:srgbClr val="003764"/>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Date Placeholder 3"/>
          <p:cNvSpPr>
            <a:spLocks noGrp="1"/>
          </p:cNvSpPr>
          <p:nvPr>
            <p:ph type="dt" sz="half" idx="10"/>
          </p:nvPr>
        </p:nvSpPr>
        <p:spPr>
          <a:xfrm>
            <a:off x="628650" y="6483928"/>
            <a:ext cx="2057400" cy="237549"/>
          </a:xfrm>
          <a:prstGeom prst="rect">
            <a:avLst/>
          </a:prstGeom>
        </p:spPr>
        <p:txBody>
          <a:bodyPr/>
          <a:lstStyle>
            <a:lvl1pPr>
              <a:defRPr sz="825"/>
            </a:lvl1pPr>
          </a:lstStyle>
          <a:p>
            <a:fld id="{06EA93EB-E55E-4DBB-B6AA-C54A9BA5E4A4}" type="datetime1">
              <a:rPr lang="en-US" smtClean="0"/>
              <a:t>5/2/2025</a:t>
            </a:fld>
            <a:endParaRPr lang="en-US"/>
          </a:p>
        </p:txBody>
      </p:sp>
      <p:sp>
        <p:nvSpPr>
          <p:cNvPr id="18" name="Footer Placeholder 4"/>
          <p:cNvSpPr>
            <a:spLocks noGrp="1"/>
          </p:cNvSpPr>
          <p:nvPr>
            <p:ph type="ftr" sz="quarter" idx="11"/>
          </p:nvPr>
        </p:nvSpPr>
        <p:spPr>
          <a:xfrm>
            <a:off x="3028950" y="6483928"/>
            <a:ext cx="3086100" cy="237549"/>
          </a:xfrm>
          <a:prstGeom prst="rect">
            <a:avLst/>
          </a:prstGeom>
        </p:spPr>
        <p:txBody>
          <a:bodyPr/>
          <a:lstStyle>
            <a:lvl1pPr>
              <a:defRPr sz="825"/>
            </a:lvl1pPr>
          </a:lstStyle>
          <a:p>
            <a:endParaRPr lang="en-US"/>
          </a:p>
        </p:txBody>
      </p:sp>
      <p:sp>
        <p:nvSpPr>
          <p:cNvPr id="19" name="Slide Number Placeholder 5"/>
          <p:cNvSpPr>
            <a:spLocks noGrp="1"/>
          </p:cNvSpPr>
          <p:nvPr>
            <p:ph type="sldNum" sz="quarter" idx="12"/>
          </p:nvPr>
        </p:nvSpPr>
        <p:spPr>
          <a:xfrm>
            <a:off x="8416637" y="6529854"/>
            <a:ext cx="457199" cy="191623"/>
          </a:xfrm>
          <a:prstGeom prst="rect">
            <a:avLst/>
          </a:prstGeom>
        </p:spPr>
        <p:txBody>
          <a:bodyPr/>
          <a:lstStyle>
            <a:lvl1pPr algn="r">
              <a:defRPr sz="825"/>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3798742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6"/>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2"/>
            <a:ext cx="4067706" cy="1481791"/>
          </a:xfrm>
          <a:prstGeom prst="rect">
            <a:avLst/>
          </a:prstGeom>
        </p:spPr>
      </p:pic>
      <p:sp>
        <p:nvSpPr>
          <p:cNvPr id="2" name="Title 1"/>
          <p:cNvSpPr>
            <a:spLocks noGrp="1"/>
          </p:cNvSpPr>
          <p:nvPr>
            <p:ph type="title"/>
          </p:nvPr>
        </p:nvSpPr>
        <p:spPr>
          <a:xfrm>
            <a:off x="623888" y="1709747"/>
            <a:ext cx="7886700" cy="2852737"/>
          </a:xfrm>
          <a:prstGeom prst="rect">
            <a:avLst/>
          </a:prstGeom>
        </p:spPr>
        <p:txBody>
          <a:bodyPr anchor="b"/>
          <a:lstStyle>
            <a:lvl1pPr>
              <a:defRPr sz="2625" cap="all" baseline="0">
                <a:solidFill>
                  <a:srgbClr val="003764"/>
                </a:solidFill>
              </a:defRPr>
            </a:lvl1pPr>
          </a:lstStyle>
          <a:p>
            <a:r>
              <a:rPr lang="en-US"/>
              <a:t>Click to edit Master title style</a:t>
            </a:r>
          </a:p>
        </p:txBody>
      </p:sp>
      <p:sp>
        <p:nvSpPr>
          <p:cNvPr id="3" name="Text Placeholder 2"/>
          <p:cNvSpPr>
            <a:spLocks noGrp="1"/>
          </p:cNvSpPr>
          <p:nvPr>
            <p:ph type="body" idx="1"/>
          </p:nvPr>
        </p:nvSpPr>
        <p:spPr>
          <a:xfrm>
            <a:off x="623888" y="4589472"/>
            <a:ext cx="7886700" cy="1500187"/>
          </a:xfrm>
          <a:prstGeom prst="rect">
            <a:avLst/>
          </a:prstGeom>
        </p:spPr>
        <p:txBody>
          <a:bodyPr/>
          <a:lstStyle>
            <a:lvl1pPr marL="0" indent="0">
              <a:buNone/>
              <a:defRPr sz="1350">
                <a:solidFill>
                  <a:srgbClr val="003764"/>
                </a:solidFill>
              </a:defRPr>
            </a:lvl1pPr>
            <a:lvl2pPr marL="257163" indent="0">
              <a:buNone/>
              <a:defRPr sz="1125">
                <a:solidFill>
                  <a:schemeClr val="tx1">
                    <a:tint val="75000"/>
                  </a:schemeClr>
                </a:solidFill>
              </a:defRPr>
            </a:lvl2pPr>
            <a:lvl3pPr marL="514325"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8" indent="0">
              <a:buNone/>
              <a:defRPr sz="9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p:cNvSpPr>
            <a:spLocks noGrp="1"/>
          </p:cNvSpPr>
          <p:nvPr>
            <p:ph type="dt" sz="half" idx="10"/>
          </p:nvPr>
        </p:nvSpPr>
        <p:spPr>
          <a:xfrm>
            <a:off x="628650" y="6483928"/>
            <a:ext cx="2057400" cy="237549"/>
          </a:xfrm>
          <a:prstGeom prst="rect">
            <a:avLst/>
          </a:prstGeom>
        </p:spPr>
        <p:txBody>
          <a:bodyPr/>
          <a:lstStyle>
            <a:lvl1pPr>
              <a:defRPr sz="825"/>
            </a:lvl1pPr>
          </a:lstStyle>
          <a:p>
            <a:fld id="{D050C99A-C753-4499-A91D-5F42026EA8F2}" type="datetime1">
              <a:rPr lang="en-US" smtClean="0"/>
              <a:t>5/2/2025</a:t>
            </a:fld>
            <a:endParaRPr lang="en-US"/>
          </a:p>
        </p:txBody>
      </p:sp>
      <p:sp>
        <p:nvSpPr>
          <p:cNvPr id="11" name="Footer Placeholder 4"/>
          <p:cNvSpPr>
            <a:spLocks noGrp="1"/>
          </p:cNvSpPr>
          <p:nvPr>
            <p:ph type="ftr" sz="quarter" idx="11"/>
          </p:nvPr>
        </p:nvSpPr>
        <p:spPr>
          <a:xfrm>
            <a:off x="3028950" y="6483928"/>
            <a:ext cx="3086100" cy="237549"/>
          </a:xfrm>
          <a:prstGeom prst="rect">
            <a:avLst/>
          </a:prstGeom>
        </p:spPr>
        <p:txBody>
          <a:bodyPr/>
          <a:lstStyle>
            <a:lvl1pPr>
              <a:defRPr sz="825"/>
            </a:lvl1pPr>
          </a:lstStyle>
          <a:p>
            <a:endParaRPr lang="en-US"/>
          </a:p>
        </p:txBody>
      </p:sp>
      <p:sp>
        <p:nvSpPr>
          <p:cNvPr id="14" name="Slide Number Placeholder 5"/>
          <p:cNvSpPr>
            <a:spLocks noGrp="1"/>
          </p:cNvSpPr>
          <p:nvPr>
            <p:ph type="sldNum" sz="quarter" idx="12"/>
          </p:nvPr>
        </p:nvSpPr>
        <p:spPr>
          <a:xfrm>
            <a:off x="8416637" y="6529854"/>
            <a:ext cx="457199" cy="191623"/>
          </a:xfrm>
          <a:prstGeom prst="rect">
            <a:avLst/>
          </a:prstGeom>
        </p:spPr>
        <p:txBody>
          <a:bodyPr/>
          <a:lstStyle>
            <a:lvl1pPr algn="r">
              <a:defRPr sz="825"/>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682628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Cover Triangle Pattern"/>
          <p:cNvPicPr>
            <a:picLocks noChangeAspect="1"/>
          </p:cNvPicPr>
          <p:nvPr userDrawn="1"/>
        </p:nvPicPr>
        <p:blipFill rotWithShape="1">
          <a:blip r:embed="rId2">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9" name="Title 8"/>
          <p:cNvSpPr>
            <a:spLocks noGrp="1"/>
          </p:cNvSpPr>
          <p:nvPr>
            <p:ph type="title" hasCustomPrompt="1"/>
          </p:nvPr>
        </p:nvSpPr>
        <p:spPr>
          <a:xfrm>
            <a:off x="938797" y="3929983"/>
            <a:ext cx="7289497" cy="754602"/>
          </a:xfrm>
        </p:spPr>
        <p:txBody>
          <a:bodyPr/>
          <a:lstStyle>
            <a:lvl1pPr>
              <a:defRPr sz="4800" b="0">
                <a:solidFill>
                  <a:srgbClr val="003764"/>
                </a:solidFill>
                <a:latin typeface="Franklin Gothic Medium" panose="020B0603020102020204" pitchFamily="34" charset="0"/>
              </a:defRPr>
            </a:lvl1pPr>
          </a:lstStyle>
          <a:p>
            <a:r>
              <a:rPr lang="en-US"/>
              <a:t>TITLE SLIDE</a:t>
            </a:r>
          </a:p>
        </p:txBody>
      </p:sp>
      <p:sp>
        <p:nvSpPr>
          <p:cNvPr id="6" name="Text Placeholder 5"/>
          <p:cNvSpPr>
            <a:spLocks noGrp="1"/>
          </p:cNvSpPr>
          <p:nvPr>
            <p:ph type="body" sz="quarter" idx="10" hasCustomPrompt="1"/>
          </p:nvPr>
        </p:nvSpPr>
        <p:spPr>
          <a:xfrm>
            <a:off x="948019" y="4684586"/>
            <a:ext cx="7280275" cy="432360"/>
          </a:xfrm>
          <a:prstGeom prst="rect">
            <a:avLst/>
          </a:prstGeom>
        </p:spPr>
        <p:txBody>
          <a:bodyPr/>
          <a:lstStyle>
            <a:lvl1pPr>
              <a:defRPr sz="2400" i="1">
                <a:latin typeface="Franklin Gothic Medium" panose="020B0603020102020204" pitchFamily="34" charset="0"/>
              </a:defRPr>
            </a:lvl1pPr>
          </a:lstStyle>
          <a:p>
            <a:pPr lvl="0"/>
            <a:r>
              <a:rPr lang="en-US"/>
              <a:t>Sub-head</a:t>
            </a:r>
          </a:p>
        </p:txBody>
      </p:sp>
      <p:sp>
        <p:nvSpPr>
          <p:cNvPr id="10" name="Text Placeholder 9"/>
          <p:cNvSpPr>
            <a:spLocks noGrp="1"/>
          </p:cNvSpPr>
          <p:nvPr>
            <p:ph type="body" sz="quarter" idx="11" hasCustomPrompt="1"/>
          </p:nvPr>
        </p:nvSpPr>
        <p:spPr>
          <a:xfrm>
            <a:off x="948018" y="5704114"/>
            <a:ext cx="5463667" cy="881847"/>
          </a:xfrm>
          <a:prstGeom prst="rect">
            <a:avLst/>
          </a:prstGeom>
        </p:spPr>
        <p:txBody>
          <a:bodyPr/>
          <a:lstStyle>
            <a:lvl1pPr>
              <a:defRPr sz="1800" b="0" i="0" baseline="0">
                <a:latin typeface="Franklin Gothic Medium" panose="020B0603020102020204" pitchFamily="34" charset="0"/>
              </a:defRPr>
            </a:lvl1pPr>
          </a:lstStyle>
          <a:p>
            <a:pPr lvl="0"/>
            <a:r>
              <a:rPr lang="en-US"/>
              <a:t>Presenter(s)</a:t>
            </a:r>
            <a:br>
              <a:rPr lang="en-US"/>
            </a:br>
            <a:r>
              <a:rPr lang="en-US"/>
              <a:t>Month Date, Year </a:t>
            </a:r>
          </a:p>
        </p:txBody>
      </p:sp>
    </p:spTree>
    <p:extLst>
      <p:ext uri="{BB962C8B-B14F-4D97-AF65-F5344CB8AC3E}">
        <p14:creationId xmlns:p14="http://schemas.microsoft.com/office/powerpoint/2010/main" val="561980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Community and Technical Colleges. Washington State Boar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38" y="55093"/>
            <a:ext cx="3196405" cy="1371603"/>
          </a:xfrm>
          <a:prstGeom prst="rect">
            <a:avLst/>
          </a:prstGeom>
        </p:spPr>
      </p:pic>
      <p:pic>
        <p:nvPicPr>
          <p:cNvPr id="11" name="Picture 10"/>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a:extLst>
              <a:ext uri="{FF2B5EF4-FFF2-40B4-BE49-F238E27FC236}">
                <a16:creationId xmlns:a16="http://schemas.microsoft.com/office/drawing/2014/main" id="{6EF0E18F-94BC-464A-A0B8-3708355F7CE4}"/>
              </a:ext>
            </a:extLst>
          </p:cNvPr>
          <p:cNvSpPr>
            <a:spLocks noGrp="1"/>
          </p:cNvSpPr>
          <p:nvPr>
            <p:ph type="title" hasCustomPrompt="1"/>
          </p:nvPr>
        </p:nvSpPr>
        <p:spPr>
          <a:xfrm>
            <a:off x="479426" y="1636295"/>
            <a:ext cx="8100160" cy="669102"/>
          </a:xfrm>
        </p:spPr>
        <p:txBody>
          <a:bodyPr/>
          <a:lstStyle>
            <a:lvl1pPr>
              <a:defRPr lang="en-US" sz="3600" b="0" kern="1200" dirty="0">
                <a:solidFill>
                  <a:srgbClr val="003764"/>
                </a:solidFill>
                <a:latin typeface="Franklin Gothic Medium" panose="020B06030201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TWO CONTENT</a:t>
            </a:r>
          </a:p>
        </p:txBody>
      </p:sp>
      <p:sp>
        <p:nvSpPr>
          <p:cNvPr id="3" name="Content Placeholder 2"/>
          <p:cNvSpPr>
            <a:spLocks noGrp="1"/>
          </p:cNvSpPr>
          <p:nvPr>
            <p:ph sz="quarter" idx="12"/>
          </p:nvPr>
        </p:nvSpPr>
        <p:spPr>
          <a:xfrm>
            <a:off x="479426" y="2555875"/>
            <a:ext cx="3780848" cy="4114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p:txBody>
      </p:sp>
      <p:sp>
        <p:nvSpPr>
          <p:cNvPr id="14" name="Content Placeholder 2"/>
          <p:cNvSpPr>
            <a:spLocks noGrp="1"/>
          </p:cNvSpPr>
          <p:nvPr>
            <p:ph sz="quarter" idx="13"/>
          </p:nvPr>
        </p:nvSpPr>
        <p:spPr>
          <a:xfrm>
            <a:off x="4798738" y="2555875"/>
            <a:ext cx="3780848" cy="4114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p:txBody>
      </p:sp>
      <p:sp>
        <p:nvSpPr>
          <p:cNvPr id="12" name="Rectangle 11"/>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436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p:cNvSpPr>
            <a:spLocks noGrp="1"/>
          </p:cNvSpPr>
          <p:nvPr>
            <p:ph type="dt" sz="half" idx="10"/>
          </p:nvPr>
        </p:nvSpPr>
        <p:spPr>
          <a:xfrm>
            <a:off x="628650" y="6483928"/>
            <a:ext cx="2057400" cy="237549"/>
          </a:xfrm>
          <a:prstGeom prst="rect">
            <a:avLst/>
          </a:prstGeom>
        </p:spPr>
        <p:txBody>
          <a:bodyPr/>
          <a:lstStyle>
            <a:lvl1pPr>
              <a:defRPr sz="825"/>
            </a:lvl1pPr>
          </a:lstStyle>
          <a:p>
            <a:fld id="{D050C99A-C753-4499-A91D-5F42026EA8F2}" type="datetime1">
              <a:rPr lang="en-US" smtClean="0"/>
              <a:t>5/2/2025</a:t>
            </a:fld>
            <a:endParaRPr lang="en-US"/>
          </a:p>
        </p:txBody>
      </p:sp>
      <p:sp>
        <p:nvSpPr>
          <p:cNvPr id="11" name="Footer Placeholder 4"/>
          <p:cNvSpPr>
            <a:spLocks noGrp="1"/>
          </p:cNvSpPr>
          <p:nvPr>
            <p:ph type="ftr" sz="quarter" idx="11"/>
          </p:nvPr>
        </p:nvSpPr>
        <p:spPr>
          <a:xfrm>
            <a:off x="3028950" y="6483928"/>
            <a:ext cx="3086100" cy="237549"/>
          </a:xfrm>
          <a:prstGeom prst="rect">
            <a:avLst/>
          </a:prstGeom>
        </p:spPr>
        <p:txBody>
          <a:bodyPr/>
          <a:lstStyle>
            <a:lvl1pPr>
              <a:defRPr sz="825"/>
            </a:lvl1pPr>
          </a:lstStyle>
          <a:p>
            <a:endParaRPr lang="en-US"/>
          </a:p>
        </p:txBody>
      </p:sp>
      <p:sp>
        <p:nvSpPr>
          <p:cNvPr id="14" name="Slide Number Placeholder 5"/>
          <p:cNvSpPr>
            <a:spLocks noGrp="1"/>
          </p:cNvSpPr>
          <p:nvPr>
            <p:ph type="sldNum" sz="quarter" idx="12"/>
          </p:nvPr>
        </p:nvSpPr>
        <p:spPr>
          <a:xfrm>
            <a:off x="8416637" y="6529854"/>
            <a:ext cx="457199" cy="191623"/>
          </a:xfrm>
          <a:prstGeom prst="rect">
            <a:avLst/>
          </a:prstGeom>
        </p:spPr>
        <p:txBody>
          <a:bodyPr/>
          <a:lstStyle>
            <a:lvl1pPr algn="r">
              <a:defRPr sz="825"/>
            </a:lvl1pPr>
          </a:lstStyle>
          <a:p>
            <a:fld id="{DEE5BC03-7CE3-4FE3-BC0A-0ACCA8AC1F24}" type="slidenum">
              <a:rPr lang="en-US" smtClean="0"/>
              <a:pPr/>
              <a:t>‹#›</a:t>
            </a:fld>
            <a:endParaRPr lang="en-US"/>
          </a:p>
        </p:txBody>
      </p:sp>
      <p:sp>
        <p:nvSpPr>
          <p:cNvPr id="6" name="Title 1"/>
          <p:cNvSpPr>
            <a:spLocks noGrp="1"/>
          </p:cNvSpPr>
          <p:nvPr>
            <p:ph type="title"/>
          </p:nvPr>
        </p:nvSpPr>
        <p:spPr>
          <a:xfrm>
            <a:off x="519540" y="294200"/>
            <a:ext cx="8302337" cy="786457"/>
          </a:xfrm>
          <a:prstGeom prst="rect">
            <a:avLst/>
          </a:prstGeom>
        </p:spPr>
        <p:txBody>
          <a:bodyPr/>
          <a:lstStyle>
            <a:lvl1pPr>
              <a:defRPr sz="2625" cap="all" baseline="0">
                <a:solidFill>
                  <a:srgbClr val="003764"/>
                </a:solidFill>
              </a:defRPr>
            </a:lvl1pPr>
          </a:lstStyle>
          <a:p>
            <a:r>
              <a:rPr lang="en-US"/>
              <a:t>Click to edit Master title style</a:t>
            </a:r>
          </a:p>
        </p:txBody>
      </p:sp>
      <p:sp>
        <p:nvSpPr>
          <p:cNvPr id="7" name="Content Placeholder 2"/>
          <p:cNvSpPr>
            <a:spLocks noGrp="1"/>
          </p:cNvSpPr>
          <p:nvPr>
            <p:ph idx="1"/>
          </p:nvPr>
        </p:nvSpPr>
        <p:spPr>
          <a:xfrm>
            <a:off x="519541"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584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4D8E-D1BD-1E85-5996-97581A032E5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B604E40-EED8-C0B3-7CB5-3667BDF602E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CC8DCFA-311A-6196-2BAC-21CF796596DA}"/>
              </a:ext>
            </a:extLst>
          </p:cNvPr>
          <p:cNvSpPr>
            <a:spLocks noGrp="1"/>
          </p:cNvSpPr>
          <p:nvPr>
            <p:ph type="dt" sz="half" idx="10"/>
          </p:nvPr>
        </p:nvSpPr>
        <p:spPr/>
        <p:txBody>
          <a:bodyPr/>
          <a:lstStyle/>
          <a:p>
            <a:fld id="{5B5B7B73-52D8-49EC-8047-65865C0BC156}" type="datetimeFigureOut">
              <a:rPr lang="en-US" smtClean="0"/>
              <a:t>5/2/2025</a:t>
            </a:fld>
            <a:endParaRPr lang="en-US"/>
          </a:p>
        </p:txBody>
      </p:sp>
      <p:sp>
        <p:nvSpPr>
          <p:cNvPr id="5" name="Footer Placeholder 4">
            <a:extLst>
              <a:ext uri="{FF2B5EF4-FFF2-40B4-BE49-F238E27FC236}">
                <a16:creationId xmlns:a16="http://schemas.microsoft.com/office/drawing/2014/main" id="{4FEE2E68-0672-8141-3B53-4841CD5D7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F84239-E91A-B185-56EA-CA4948DBC564}"/>
              </a:ext>
            </a:extLst>
          </p:cNvPr>
          <p:cNvSpPr>
            <a:spLocks noGrp="1"/>
          </p:cNvSpPr>
          <p:nvPr>
            <p:ph type="sldNum" sz="quarter" idx="12"/>
          </p:nvPr>
        </p:nvSpPr>
        <p:spPr/>
        <p:txBody>
          <a:bodyPr/>
          <a:lstStyle/>
          <a:p>
            <a:fld id="{840FF728-0B09-4CF7-8E14-02E4CDFAAA88}" type="slidenum">
              <a:rPr lang="en-US" smtClean="0"/>
              <a:t>‹#›</a:t>
            </a:fld>
            <a:endParaRPr lang="en-US"/>
          </a:p>
        </p:txBody>
      </p:sp>
    </p:spTree>
    <p:extLst>
      <p:ext uri="{BB962C8B-B14F-4D97-AF65-F5344CB8AC3E}">
        <p14:creationId xmlns:p14="http://schemas.microsoft.com/office/powerpoint/2010/main" val="18217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8"/>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
            <a:ext cx="4067706" cy="1481791"/>
          </a:xfrm>
          <a:prstGeom prst="rect">
            <a:avLst/>
          </a:prstGeom>
        </p:spPr>
      </p:pic>
      <p:sp>
        <p:nvSpPr>
          <p:cNvPr id="14" name="Title 1"/>
          <p:cNvSpPr>
            <a:spLocks noGrp="1"/>
          </p:cNvSpPr>
          <p:nvPr>
            <p:ph type="title"/>
          </p:nvPr>
        </p:nvSpPr>
        <p:spPr>
          <a:xfrm>
            <a:off x="582469" y="1709748"/>
            <a:ext cx="8270588" cy="2852737"/>
          </a:xfrm>
          <a:prstGeom prst="rect">
            <a:avLst/>
          </a:prstGeom>
        </p:spPr>
        <p:txBody>
          <a:bodyPr anchor="b"/>
          <a:lstStyle>
            <a:lvl1pPr>
              <a:defRPr sz="2700" cap="all" baseline="0">
                <a:solidFill>
                  <a:srgbClr val="003764"/>
                </a:solidFill>
              </a:defRPr>
            </a:lvl1pPr>
          </a:lstStyle>
          <a:p>
            <a:r>
              <a:rPr lang="en-US"/>
              <a:t>Click to edit Master title style</a:t>
            </a:r>
          </a:p>
        </p:txBody>
      </p:sp>
      <p:sp>
        <p:nvSpPr>
          <p:cNvPr id="15" name="Text Placeholder 2"/>
          <p:cNvSpPr>
            <a:spLocks noGrp="1"/>
          </p:cNvSpPr>
          <p:nvPr>
            <p:ph type="body" idx="1"/>
          </p:nvPr>
        </p:nvSpPr>
        <p:spPr>
          <a:xfrm>
            <a:off x="582469" y="4589473"/>
            <a:ext cx="8270588" cy="1500187"/>
          </a:xfrm>
          <a:prstGeom prst="rect">
            <a:avLst/>
          </a:prstGeom>
        </p:spPr>
        <p:txBody>
          <a:bodyPr/>
          <a:lstStyle>
            <a:lvl1pPr marL="0" indent="0">
              <a:buNone/>
              <a:defRPr sz="1350">
                <a:solidFill>
                  <a:srgbClr val="003764"/>
                </a:solidFill>
              </a:defRPr>
            </a:lvl1pPr>
            <a:lvl2pPr marL="257163" indent="0">
              <a:buNone/>
              <a:defRPr sz="1125">
                <a:solidFill>
                  <a:schemeClr val="tx1">
                    <a:tint val="75000"/>
                  </a:schemeClr>
                </a:solidFill>
              </a:defRPr>
            </a:lvl2pPr>
            <a:lvl3pPr marL="514325"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8" indent="0">
              <a:buNone/>
              <a:defRPr sz="9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p:cNvSpPr>
            <a:spLocks noGrp="1"/>
          </p:cNvSpPr>
          <p:nvPr>
            <p:ph type="dt" sz="half" idx="10"/>
          </p:nvPr>
        </p:nvSpPr>
        <p:spPr>
          <a:xfrm>
            <a:off x="628650" y="6483930"/>
            <a:ext cx="2057400" cy="237549"/>
          </a:xfrm>
          <a:prstGeom prst="rect">
            <a:avLst/>
          </a:prstGeom>
        </p:spPr>
        <p:txBody>
          <a:bodyPr/>
          <a:lstStyle>
            <a:lvl1pPr>
              <a:defRPr sz="619"/>
            </a:lvl1pPr>
          </a:lstStyle>
          <a:p>
            <a:fld id="{0E68BEF8-F67A-4B64-B2F2-CC4AA048128C}" type="datetime1">
              <a:rPr lang="en-US" smtClean="0"/>
              <a:t>5/2/2025</a:t>
            </a:fld>
            <a:endParaRPr lang="en-US"/>
          </a:p>
        </p:txBody>
      </p:sp>
      <p:sp>
        <p:nvSpPr>
          <p:cNvPr id="16" name="Footer Placeholder 4"/>
          <p:cNvSpPr>
            <a:spLocks noGrp="1"/>
          </p:cNvSpPr>
          <p:nvPr>
            <p:ph type="ftr" sz="quarter" idx="11"/>
          </p:nvPr>
        </p:nvSpPr>
        <p:spPr>
          <a:xfrm>
            <a:off x="3028950" y="6483930"/>
            <a:ext cx="3086100" cy="237549"/>
          </a:xfrm>
          <a:prstGeom prst="rect">
            <a:avLst/>
          </a:prstGeom>
        </p:spPr>
        <p:txBody>
          <a:bodyPr/>
          <a:lstStyle>
            <a:lvl1pPr>
              <a:defRPr sz="619"/>
            </a:lvl1pPr>
          </a:lstStyle>
          <a:p>
            <a:endParaRPr lang="en-US"/>
          </a:p>
        </p:txBody>
      </p:sp>
      <p:sp>
        <p:nvSpPr>
          <p:cNvPr id="17" name="Slide Number Placeholder 5"/>
          <p:cNvSpPr>
            <a:spLocks noGrp="1"/>
          </p:cNvSpPr>
          <p:nvPr>
            <p:ph type="sldNum" sz="quarter" idx="12"/>
          </p:nvPr>
        </p:nvSpPr>
        <p:spPr>
          <a:xfrm>
            <a:off x="8416638" y="6529856"/>
            <a:ext cx="457199" cy="191623"/>
          </a:xfrm>
          <a:prstGeom prst="rect">
            <a:avLst/>
          </a:prstGeom>
        </p:spPr>
        <p:txBody>
          <a:bodyPr/>
          <a:lstStyle>
            <a:lvl1pPr algn="r">
              <a:defRPr sz="619"/>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8"/>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1969" cap="all" baseline="0">
                <a:solidFill>
                  <a:srgbClr val="003764"/>
                </a:solidFill>
              </a:defRPr>
            </a:lvl1pPr>
          </a:lstStyle>
          <a:p>
            <a:r>
              <a:rPr lang="en-US"/>
              <a:t>Click to edit Master title style</a:t>
            </a:r>
          </a:p>
        </p:txBody>
      </p:sp>
      <p:sp>
        <p:nvSpPr>
          <p:cNvPr id="16" name="Content Placeholder 2"/>
          <p:cNvSpPr>
            <a:spLocks noGrp="1"/>
          </p:cNvSpPr>
          <p:nvPr>
            <p:ph sz="half" idx="1"/>
          </p:nvPr>
        </p:nvSpPr>
        <p:spPr>
          <a:xfrm>
            <a:off x="422561" y="2400304"/>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half" idx="2"/>
          </p:nvPr>
        </p:nvSpPr>
        <p:spPr>
          <a:xfrm>
            <a:off x="4759271" y="2400308"/>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Date Placeholder 3"/>
          <p:cNvSpPr>
            <a:spLocks noGrp="1"/>
          </p:cNvSpPr>
          <p:nvPr>
            <p:ph type="dt" sz="half" idx="10"/>
          </p:nvPr>
        </p:nvSpPr>
        <p:spPr>
          <a:xfrm>
            <a:off x="628650" y="6483930"/>
            <a:ext cx="2057400" cy="237549"/>
          </a:xfrm>
          <a:prstGeom prst="rect">
            <a:avLst/>
          </a:prstGeom>
        </p:spPr>
        <p:txBody>
          <a:bodyPr/>
          <a:lstStyle>
            <a:lvl1pPr>
              <a:defRPr sz="619"/>
            </a:lvl1pPr>
          </a:lstStyle>
          <a:p>
            <a:fld id="{1001848F-E7F6-4E55-B1DE-CC691BBD4F09}" type="datetime1">
              <a:rPr lang="en-US" smtClean="0"/>
              <a:t>5/2/2025</a:t>
            </a:fld>
            <a:endParaRPr lang="en-US"/>
          </a:p>
        </p:txBody>
      </p:sp>
      <p:sp>
        <p:nvSpPr>
          <p:cNvPr id="18" name="Footer Placeholder 4"/>
          <p:cNvSpPr>
            <a:spLocks noGrp="1"/>
          </p:cNvSpPr>
          <p:nvPr>
            <p:ph type="ftr" sz="quarter" idx="11"/>
          </p:nvPr>
        </p:nvSpPr>
        <p:spPr>
          <a:xfrm>
            <a:off x="3028950" y="6483930"/>
            <a:ext cx="3086100" cy="237549"/>
          </a:xfrm>
          <a:prstGeom prst="rect">
            <a:avLst/>
          </a:prstGeom>
        </p:spPr>
        <p:txBody>
          <a:bodyPr/>
          <a:lstStyle>
            <a:lvl1pPr>
              <a:defRPr sz="619"/>
            </a:lvl1pPr>
          </a:lstStyle>
          <a:p>
            <a:endParaRPr lang="en-US"/>
          </a:p>
        </p:txBody>
      </p:sp>
      <p:sp>
        <p:nvSpPr>
          <p:cNvPr id="19" name="Slide Number Placeholder 5"/>
          <p:cNvSpPr>
            <a:spLocks noGrp="1"/>
          </p:cNvSpPr>
          <p:nvPr>
            <p:ph type="sldNum" sz="quarter" idx="12"/>
          </p:nvPr>
        </p:nvSpPr>
        <p:spPr>
          <a:xfrm>
            <a:off x="8416638" y="6529856"/>
            <a:ext cx="457199" cy="191623"/>
          </a:xfrm>
          <a:prstGeom prst="rect">
            <a:avLst/>
          </a:prstGeom>
        </p:spPr>
        <p:txBody>
          <a:bodyPr/>
          <a:lstStyle>
            <a:lvl1pPr algn="r">
              <a:defRPr sz="619"/>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8"/>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7"/>
            <a:ext cx="4067706" cy="1481791"/>
          </a:xfrm>
          <a:prstGeom prst="rect">
            <a:avLst/>
          </a:prstGeom>
        </p:spPr>
      </p:pic>
      <p:sp>
        <p:nvSpPr>
          <p:cNvPr id="16" name="Title 1"/>
          <p:cNvSpPr>
            <a:spLocks noGrp="1"/>
          </p:cNvSpPr>
          <p:nvPr>
            <p:ph type="title"/>
          </p:nvPr>
        </p:nvSpPr>
        <p:spPr>
          <a:xfrm>
            <a:off x="507277" y="1485854"/>
            <a:ext cx="8335388" cy="736311"/>
          </a:xfrm>
          <a:prstGeom prst="rect">
            <a:avLst/>
          </a:prstGeom>
        </p:spPr>
        <p:txBody>
          <a:bodyPr/>
          <a:lstStyle>
            <a:lvl1pPr>
              <a:defRPr sz="1969" cap="all" baseline="0">
                <a:solidFill>
                  <a:srgbClr val="003764"/>
                </a:solidFill>
              </a:defRPr>
            </a:lvl1pPr>
          </a:lstStyle>
          <a:p>
            <a:r>
              <a:rPr lang="en-US"/>
              <a:t>Click to edit Master title style</a:t>
            </a:r>
          </a:p>
        </p:txBody>
      </p:sp>
      <p:sp>
        <p:nvSpPr>
          <p:cNvPr id="17" name="Text Placeholder 2"/>
          <p:cNvSpPr>
            <a:spLocks noGrp="1"/>
          </p:cNvSpPr>
          <p:nvPr>
            <p:ph type="body" idx="1"/>
          </p:nvPr>
        </p:nvSpPr>
        <p:spPr>
          <a:xfrm>
            <a:off x="507278" y="2385438"/>
            <a:ext cx="4002378" cy="524893"/>
          </a:xfrm>
          <a:prstGeom prst="rect">
            <a:avLst/>
          </a:prstGeom>
        </p:spPr>
        <p:txBody>
          <a:bodyPr anchor="b"/>
          <a:lstStyle>
            <a:lvl1pPr marL="0" indent="0">
              <a:buNone/>
              <a:defRPr sz="1350" b="1">
                <a:solidFill>
                  <a:srgbClr val="003764"/>
                </a:solidFill>
              </a:defRPr>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a:t>Edit Master text styles</a:t>
            </a:r>
          </a:p>
        </p:txBody>
      </p:sp>
      <p:sp>
        <p:nvSpPr>
          <p:cNvPr id="18" name="Content Placeholder 3"/>
          <p:cNvSpPr>
            <a:spLocks noGrp="1"/>
          </p:cNvSpPr>
          <p:nvPr>
            <p:ph sz="half" idx="2"/>
          </p:nvPr>
        </p:nvSpPr>
        <p:spPr>
          <a:xfrm>
            <a:off x="507278" y="3003844"/>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1350" b="1">
                <a:solidFill>
                  <a:srgbClr val="003764"/>
                </a:solidFill>
              </a:defRPr>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a:t>Edit Master text styles</a:t>
            </a:r>
          </a:p>
        </p:txBody>
      </p:sp>
      <p:sp>
        <p:nvSpPr>
          <p:cNvPr id="20" name="Content Placeholder 5"/>
          <p:cNvSpPr>
            <a:spLocks noGrp="1"/>
          </p:cNvSpPr>
          <p:nvPr>
            <p:ph sz="quarter" idx="4"/>
          </p:nvPr>
        </p:nvSpPr>
        <p:spPr>
          <a:xfrm>
            <a:off x="4790207" y="3003844"/>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Date Placeholder 3"/>
          <p:cNvSpPr>
            <a:spLocks noGrp="1"/>
          </p:cNvSpPr>
          <p:nvPr>
            <p:ph type="dt" sz="half" idx="10"/>
          </p:nvPr>
        </p:nvSpPr>
        <p:spPr>
          <a:xfrm>
            <a:off x="628650" y="6483930"/>
            <a:ext cx="2057400" cy="237549"/>
          </a:xfrm>
          <a:prstGeom prst="rect">
            <a:avLst/>
          </a:prstGeom>
        </p:spPr>
        <p:txBody>
          <a:bodyPr/>
          <a:lstStyle>
            <a:lvl1pPr>
              <a:defRPr sz="619"/>
            </a:lvl1pPr>
          </a:lstStyle>
          <a:p>
            <a:fld id="{5E48A247-4D0D-4017-954A-CBEE1B524F16}" type="datetime1">
              <a:rPr lang="en-US" smtClean="0"/>
              <a:t>5/2/2025</a:t>
            </a:fld>
            <a:endParaRPr lang="en-US"/>
          </a:p>
        </p:txBody>
      </p:sp>
      <p:sp>
        <p:nvSpPr>
          <p:cNvPr id="22" name="Footer Placeholder 4"/>
          <p:cNvSpPr>
            <a:spLocks noGrp="1"/>
          </p:cNvSpPr>
          <p:nvPr>
            <p:ph type="ftr" sz="quarter" idx="11"/>
          </p:nvPr>
        </p:nvSpPr>
        <p:spPr>
          <a:xfrm>
            <a:off x="3028950" y="6483930"/>
            <a:ext cx="3086100" cy="237549"/>
          </a:xfrm>
          <a:prstGeom prst="rect">
            <a:avLst/>
          </a:prstGeom>
        </p:spPr>
        <p:txBody>
          <a:bodyPr/>
          <a:lstStyle>
            <a:lvl1pPr>
              <a:defRPr sz="619"/>
            </a:lvl1pPr>
          </a:lstStyle>
          <a:p>
            <a:endParaRPr lang="en-US"/>
          </a:p>
        </p:txBody>
      </p:sp>
      <p:sp>
        <p:nvSpPr>
          <p:cNvPr id="23" name="Slide Number Placeholder 5"/>
          <p:cNvSpPr>
            <a:spLocks noGrp="1"/>
          </p:cNvSpPr>
          <p:nvPr>
            <p:ph type="sldNum" sz="quarter" idx="12"/>
          </p:nvPr>
        </p:nvSpPr>
        <p:spPr>
          <a:xfrm>
            <a:off x="8416638" y="6529856"/>
            <a:ext cx="457199" cy="191623"/>
          </a:xfrm>
          <a:prstGeom prst="rect">
            <a:avLst/>
          </a:prstGeom>
        </p:spPr>
        <p:txBody>
          <a:bodyPr/>
          <a:lstStyle>
            <a:lvl1pPr algn="r">
              <a:defRPr sz="619"/>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8"/>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1969" cap="all" baseline="0">
                <a:solidFill>
                  <a:srgbClr val="003764"/>
                </a:solidFill>
              </a:defRPr>
            </a:lvl1pPr>
          </a:lstStyle>
          <a:p>
            <a:r>
              <a:rPr lang="en-US"/>
              <a:t>Click to edit Master title style</a:t>
            </a:r>
          </a:p>
        </p:txBody>
      </p:sp>
      <p:sp>
        <p:nvSpPr>
          <p:cNvPr id="11" name="Rectangle 10"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p:cNvSpPr>
            <a:spLocks noGrp="1"/>
          </p:cNvSpPr>
          <p:nvPr>
            <p:ph type="dt" sz="half" idx="10"/>
          </p:nvPr>
        </p:nvSpPr>
        <p:spPr>
          <a:xfrm>
            <a:off x="628650" y="6483930"/>
            <a:ext cx="2057400" cy="237549"/>
          </a:xfrm>
          <a:prstGeom prst="rect">
            <a:avLst/>
          </a:prstGeom>
        </p:spPr>
        <p:txBody>
          <a:bodyPr/>
          <a:lstStyle>
            <a:lvl1pPr>
              <a:defRPr sz="619"/>
            </a:lvl1pPr>
          </a:lstStyle>
          <a:p>
            <a:fld id="{3F43D62C-E4AB-4F6C-BB6E-7C3A3BBC5E2B}" type="datetime1">
              <a:rPr lang="en-US" smtClean="0"/>
              <a:t>5/2/2025</a:t>
            </a:fld>
            <a:endParaRPr lang="en-US"/>
          </a:p>
        </p:txBody>
      </p:sp>
      <p:sp>
        <p:nvSpPr>
          <p:cNvPr id="14" name="Footer Placeholder 4"/>
          <p:cNvSpPr>
            <a:spLocks noGrp="1"/>
          </p:cNvSpPr>
          <p:nvPr>
            <p:ph type="ftr" sz="quarter" idx="11"/>
          </p:nvPr>
        </p:nvSpPr>
        <p:spPr>
          <a:xfrm>
            <a:off x="3028950" y="6483930"/>
            <a:ext cx="3086100" cy="237549"/>
          </a:xfrm>
          <a:prstGeom prst="rect">
            <a:avLst/>
          </a:prstGeom>
        </p:spPr>
        <p:txBody>
          <a:bodyPr/>
          <a:lstStyle>
            <a:lvl1pPr>
              <a:defRPr sz="619"/>
            </a:lvl1pPr>
          </a:lstStyle>
          <a:p>
            <a:endParaRPr lang="en-US"/>
          </a:p>
        </p:txBody>
      </p:sp>
      <p:sp>
        <p:nvSpPr>
          <p:cNvPr id="15" name="Slide Number Placeholder 5"/>
          <p:cNvSpPr>
            <a:spLocks noGrp="1"/>
          </p:cNvSpPr>
          <p:nvPr>
            <p:ph type="sldNum" sz="quarter" idx="12"/>
          </p:nvPr>
        </p:nvSpPr>
        <p:spPr>
          <a:xfrm>
            <a:off x="8416638" y="6529856"/>
            <a:ext cx="457199" cy="191623"/>
          </a:xfrm>
          <a:prstGeom prst="rect">
            <a:avLst/>
          </a:prstGeom>
        </p:spPr>
        <p:txBody>
          <a:bodyPr/>
          <a:lstStyle>
            <a:lvl1pPr algn="r">
              <a:defRPr sz="619"/>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8"/>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
            <a:ext cx="4067706" cy="1481791"/>
          </a:xfrm>
          <a:prstGeom prst="rect">
            <a:avLst/>
          </a:prstGeom>
        </p:spPr>
      </p:pic>
      <p:sp>
        <p:nvSpPr>
          <p:cNvPr id="8" name="Rectangle 7"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Date Placeholder 3"/>
          <p:cNvSpPr>
            <a:spLocks noGrp="1"/>
          </p:cNvSpPr>
          <p:nvPr>
            <p:ph type="dt" sz="half" idx="10"/>
          </p:nvPr>
        </p:nvSpPr>
        <p:spPr>
          <a:xfrm>
            <a:off x="628650" y="6483930"/>
            <a:ext cx="2057400" cy="237549"/>
          </a:xfrm>
          <a:prstGeom prst="rect">
            <a:avLst/>
          </a:prstGeom>
        </p:spPr>
        <p:txBody>
          <a:bodyPr/>
          <a:lstStyle>
            <a:lvl1pPr>
              <a:defRPr sz="619"/>
            </a:lvl1pPr>
          </a:lstStyle>
          <a:p>
            <a:fld id="{92275FF0-9E97-4E0A-B533-109FB6621FD2}" type="datetime1">
              <a:rPr lang="en-US" smtClean="0"/>
              <a:t>5/2/2025</a:t>
            </a:fld>
            <a:endParaRPr lang="en-US"/>
          </a:p>
        </p:txBody>
      </p:sp>
      <p:sp>
        <p:nvSpPr>
          <p:cNvPr id="12" name="Footer Placeholder 4"/>
          <p:cNvSpPr>
            <a:spLocks noGrp="1"/>
          </p:cNvSpPr>
          <p:nvPr>
            <p:ph type="ftr" sz="quarter" idx="11"/>
          </p:nvPr>
        </p:nvSpPr>
        <p:spPr>
          <a:xfrm>
            <a:off x="3028950" y="6483930"/>
            <a:ext cx="3086100" cy="237549"/>
          </a:xfrm>
          <a:prstGeom prst="rect">
            <a:avLst/>
          </a:prstGeom>
        </p:spPr>
        <p:txBody>
          <a:bodyPr/>
          <a:lstStyle>
            <a:lvl1pPr>
              <a:defRPr sz="619"/>
            </a:lvl1pPr>
          </a:lstStyle>
          <a:p>
            <a:endParaRPr lang="en-US"/>
          </a:p>
        </p:txBody>
      </p:sp>
      <p:sp>
        <p:nvSpPr>
          <p:cNvPr id="13" name="Slide Number Placeholder 5"/>
          <p:cNvSpPr>
            <a:spLocks noGrp="1"/>
          </p:cNvSpPr>
          <p:nvPr>
            <p:ph type="sldNum" sz="quarter" idx="12"/>
          </p:nvPr>
        </p:nvSpPr>
        <p:spPr>
          <a:xfrm>
            <a:off x="8416638" y="6529856"/>
            <a:ext cx="457199" cy="191623"/>
          </a:xfrm>
          <a:prstGeom prst="rect">
            <a:avLst/>
          </a:prstGeom>
        </p:spPr>
        <p:txBody>
          <a:bodyPr/>
          <a:lstStyle>
            <a:lvl1pPr algn="r">
              <a:defRPr sz="619"/>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8"/>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
            <a:ext cx="4067706" cy="1481791"/>
          </a:xfrm>
          <a:prstGeom prst="rect">
            <a:avLst/>
          </a:prstGeom>
        </p:spPr>
      </p:pic>
      <p:sp>
        <p:nvSpPr>
          <p:cNvPr id="14" name="Title 1"/>
          <p:cNvSpPr>
            <a:spLocks noGrp="1"/>
          </p:cNvSpPr>
          <p:nvPr>
            <p:ph type="title"/>
          </p:nvPr>
        </p:nvSpPr>
        <p:spPr>
          <a:xfrm>
            <a:off x="486496" y="1385541"/>
            <a:ext cx="3160715" cy="1409614"/>
          </a:xfrm>
          <a:prstGeom prst="rect">
            <a:avLst/>
          </a:prstGeom>
        </p:spPr>
        <p:txBody>
          <a:bodyPr anchor="b"/>
          <a:lstStyle>
            <a:lvl1pPr>
              <a:defRPr sz="1969"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86496" y="2888673"/>
            <a:ext cx="3160715" cy="3492378"/>
          </a:xfrm>
          <a:prstGeom prst="rect">
            <a:avLst/>
          </a:prstGeom>
        </p:spPr>
        <p:txBody>
          <a:bodyPr/>
          <a:lstStyle>
            <a:lvl1pPr marL="0" indent="0">
              <a:buNone/>
              <a:defRPr sz="900">
                <a:solidFill>
                  <a:srgbClr val="003764"/>
                </a:solidFill>
              </a:defRPr>
            </a:lvl1pPr>
            <a:lvl2pPr marL="257163" indent="0">
              <a:buNone/>
              <a:defRPr sz="788"/>
            </a:lvl2pPr>
            <a:lvl3pPr marL="514325"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8" indent="0">
              <a:buNone/>
              <a:defRPr sz="563"/>
            </a:lvl9pPr>
          </a:lstStyle>
          <a:p>
            <a:pPr lvl="0"/>
            <a:r>
              <a:rPr lang="en-US"/>
              <a:t>Edit Master text styles</a:t>
            </a:r>
          </a:p>
        </p:txBody>
      </p:sp>
      <p:sp>
        <p:nvSpPr>
          <p:cNvPr id="15" name="Content Placeholder 2"/>
          <p:cNvSpPr>
            <a:spLocks noGrp="1"/>
          </p:cNvSpPr>
          <p:nvPr>
            <p:ph idx="1"/>
          </p:nvPr>
        </p:nvSpPr>
        <p:spPr>
          <a:xfrm>
            <a:off x="3863542" y="1569027"/>
            <a:ext cx="5041469" cy="4812024"/>
          </a:xfrm>
          <a:prstGeom prst="rect">
            <a:avLst/>
          </a:prstGeom>
        </p:spPr>
        <p:txBody>
          <a:bodyPr/>
          <a:lstStyle>
            <a:lvl1pPr>
              <a:defRPr sz="1800">
                <a:solidFill>
                  <a:srgbClr val="003764"/>
                </a:solidFill>
              </a:defRPr>
            </a:lvl1pPr>
            <a:lvl2pPr>
              <a:defRPr sz="1575">
                <a:solidFill>
                  <a:srgbClr val="003764"/>
                </a:solidFill>
              </a:defRPr>
            </a:lvl2pPr>
            <a:lvl3pPr>
              <a:defRPr sz="1350">
                <a:solidFill>
                  <a:srgbClr val="003764"/>
                </a:solidFill>
              </a:defRPr>
            </a:lvl3pPr>
            <a:lvl4pPr>
              <a:defRPr sz="1125">
                <a:solidFill>
                  <a:srgbClr val="003764"/>
                </a:solidFill>
              </a:defRPr>
            </a:lvl4pPr>
            <a:lvl5pPr>
              <a:defRPr sz="1125">
                <a:solidFill>
                  <a:srgbClr val="003764"/>
                </a:solidFill>
              </a:defRPr>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Date Placeholder 3"/>
          <p:cNvSpPr>
            <a:spLocks noGrp="1"/>
          </p:cNvSpPr>
          <p:nvPr>
            <p:ph type="dt" sz="half" idx="10"/>
          </p:nvPr>
        </p:nvSpPr>
        <p:spPr>
          <a:xfrm>
            <a:off x="628650" y="6483930"/>
            <a:ext cx="2057400" cy="237549"/>
          </a:xfrm>
          <a:prstGeom prst="rect">
            <a:avLst/>
          </a:prstGeom>
        </p:spPr>
        <p:txBody>
          <a:bodyPr/>
          <a:lstStyle>
            <a:lvl1pPr>
              <a:defRPr sz="619"/>
            </a:lvl1pPr>
          </a:lstStyle>
          <a:p>
            <a:fld id="{A3C062AC-1CC2-40A8-B531-F2154AC26E35}" type="datetime1">
              <a:rPr lang="en-US" smtClean="0"/>
              <a:t>5/2/2025</a:t>
            </a:fld>
            <a:endParaRPr lang="en-US"/>
          </a:p>
        </p:txBody>
      </p:sp>
      <p:sp>
        <p:nvSpPr>
          <p:cNvPr id="18" name="Footer Placeholder 4"/>
          <p:cNvSpPr>
            <a:spLocks noGrp="1"/>
          </p:cNvSpPr>
          <p:nvPr>
            <p:ph type="ftr" sz="quarter" idx="11"/>
          </p:nvPr>
        </p:nvSpPr>
        <p:spPr>
          <a:xfrm>
            <a:off x="3028950" y="6483930"/>
            <a:ext cx="3086100" cy="237549"/>
          </a:xfrm>
          <a:prstGeom prst="rect">
            <a:avLst/>
          </a:prstGeom>
        </p:spPr>
        <p:txBody>
          <a:bodyPr/>
          <a:lstStyle>
            <a:lvl1pPr>
              <a:defRPr sz="619"/>
            </a:lvl1pPr>
          </a:lstStyle>
          <a:p>
            <a:endParaRPr lang="en-US"/>
          </a:p>
        </p:txBody>
      </p:sp>
      <p:sp>
        <p:nvSpPr>
          <p:cNvPr id="19" name="Slide Number Placeholder 5"/>
          <p:cNvSpPr>
            <a:spLocks noGrp="1"/>
          </p:cNvSpPr>
          <p:nvPr>
            <p:ph type="sldNum" sz="quarter" idx="12"/>
          </p:nvPr>
        </p:nvSpPr>
        <p:spPr>
          <a:xfrm>
            <a:off x="8416638" y="6529856"/>
            <a:ext cx="457199" cy="191623"/>
          </a:xfrm>
          <a:prstGeom prst="rect">
            <a:avLst/>
          </a:prstGeom>
        </p:spPr>
        <p:txBody>
          <a:bodyPr/>
          <a:lstStyle>
            <a:lvl1pPr algn="r">
              <a:defRPr sz="619"/>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8"/>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
            <a:ext cx="4067706" cy="1481791"/>
          </a:xfrm>
          <a:prstGeom prst="rect">
            <a:avLst/>
          </a:prstGeom>
        </p:spPr>
      </p:pic>
      <p:sp>
        <p:nvSpPr>
          <p:cNvPr id="14" name="Title 1"/>
          <p:cNvSpPr>
            <a:spLocks noGrp="1"/>
          </p:cNvSpPr>
          <p:nvPr>
            <p:ph type="title"/>
          </p:nvPr>
        </p:nvSpPr>
        <p:spPr>
          <a:xfrm>
            <a:off x="403372" y="1385541"/>
            <a:ext cx="3358139" cy="1409614"/>
          </a:xfrm>
          <a:prstGeom prst="rect">
            <a:avLst/>
          </a:prstGeom>
        </p:spPr>
        <p:txBody>
          <a:bodyPr anchor="b"/>
          <a:lstStyle>
            <a:lvl1pPr>
              <a:defRPr sz="1969"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03372" y="2888677"/>
            <a:ext cx="3358139" cy="3542831"/>
          </a:xfrm>
          <a:prstGeom prst="rect">
            <a:avLst/>
          </a:prstGeom>
        </p:spPr>
        <p:txBody>
          <a:bodyPr/>
          <a:lstStyle>
            <a:lvl1pPr marL="0" indent="0">
              <a:buNone/>
              <a:defRPr sz="900">
                <a:solidFill>
                  <a:srgbClr val="003764"/>
                </a:solidFill>
              </a:defRPr>
            </a:lvl1pPr>
            <a:lvl2pPr marL="257163" indent="0">
              <a:buNone/>
              <a:defRPr sz="788"/>
            </a:lvl2pPr>
            <a:lvl3pPr marL="514325"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8" indent="0">
              <a:buNone/>
              <a:defRPr sz="563"/>
            </a:lvl9pPr>
          </a:lstStyle>
          <a:p>
            <a:pPr lvl="0"/>
            <a:r>
              <a:rPr lang="en-US"/>
              <a:t>Edit Master text styles</a:t>
            </a:r>
          </a:p>
        </p:txBody>
      </p:sp>
      <p:sp>
        <p:nvSpPr>
          <p:cNvPr id="15" name="Content Placeholder 2"/>
          <p:cNvSpPr>
            <a:spLocks noGrp="1"/>
          </p:cNvSpPr>
          <p:nvPr>
            <p:ph idx="1"/>
          </p:nvPr>
        </p:nvSpPr>
        <p:spPr>
          <a:xfrm>
            <a:off x="4024048" y="1569030"/>
            <a:ext cx="4839398" cy="4862477"/>
          </a:xfrm>
          <a:prstGeom prst="rect">
            <a:avLst/>
          </a:prstGeom>
        </p:spPr>
        <p:txBody>
          <a:bodyPr/>
          <a:lstStyle>
            <a:lvl1pPr>
              <a:defRPr sz="1800">
                <a:solidFill>
                  <a:srgbClr val="003764"/>
                </a:solidFill>
              </a:defRPr>
            </a:lvl1pPr>
            <a:lvl2pPr>
              <a:defRPr sz="1575">
                <a:solidFill>
                  <a:srgbClr val="003764"/>
                </a:solidFill>
              </a:defRPr>
            </a:lvl2pPr>
            <a:lvl3pPr>
              <a:defRPr sz="1350">
                <a:solidFill>
                  <a:srgbClr val="003764"/>
                </a:solidFill>
              </a:defRPr>
            </a:lvl3pPr>
            <a:lvl4pPr>
              <a:defRPr sz="1125">
                <a:solidFill>
                  <a:srgbClr val="003764"/>
                </a:solidFill>
              </a:defRPr>
            </a:lvl4pPr>
            <a:lvl5pPr>
              <a:defRPr sz="1125">
                <a:solidFill>
                  <a:srgbClr val="003764"/>
                </a:solidFill>
              </a:defRPr>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1"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Date Placeholder 3"/>
          <p:cNvSpPr>
            <a:spLocks noGrp="1"/>
          </p:cNvSpPr>
          <p:nvPr>
            <p:ph type="dt" sz="half" idx="10"/>
          </p:nvPr>
        </p:nvSpPr>
        <p:spPr>
          <a:xfrm>
            <a:off x="628650" y="6483930"/>
            <a:ext cx="2057400" cy="237549"/>
          </a:xfrm>
          <a:prstGeom prst="rect">
            <a:avLst/>
          </a:prstGeom>
        </p:spPr>
        <p:txBody>
          <a:bodyPr/>
          <a:lstStyle>
            <a:lvl1pPr>
              <a:defRPr sz="619"/>
            </a:lvl1pPr>
          </a:lstStyle>
          <a:p>
            <a:fld id="{06EA93EB-E55E-4DBB-B6AA-C54A9BA5E4A4}" type="datetime1">
              <a:rPr lang="en-US" smtClean="0"/>
              <a:t>5/2/2025</a:t>
            </a:fld>
            <a:endParaRPr lang="en-US"/>
          </a:p>
        </p:txBody>
      </p:sp>
      <p:sp>
        <p:nvSpPr>
          <p:cNvPr id="18" name="Footer Placeholder 4"/>
          <p:cNvSpPr>
            <a:spLocks noGrp="1"/>
          </p:cNvSpPr>
          <p:nvPr>
            <p:ph type="ftr" sz="quarter" idx="11"/>
          </p:nvPr>
        </p:nvSpPr>
        <p:spPr>
          <a:xfrm>
            <a:off x="3028950" y="6483930"/>
            <a:ext cx="3086100" cy="237549"/>
          </a:xfrm>
          <a:prstGeom prst="rect">
            <a:avLst/>
          </a:prstGeom>
        </p:spPr>
        <p:txBody>
          <a:bodyPr/>
          <a:lstStyle>
            <a:lvl1pPr>
              <a:defRPr sz="619"/>
            </a:lvl1pPr>
          </a:lstStyle>
          <a:p>
            <a:endParaRPr lang="en-US"/>
          </a:p>
        </p:txBody>
      </p:sp>
      <p:sp>
        <p:nvSpPr>
          <p:cNvPr id="19" name="Slide Number Placeholder 5"/>
          <p:cNvSpPr>
            <a:spLocks noGrp="1"/>
          </p:cNvSpPr>
          <p:nvPr>
            <p:ph type="sldNum" sz="quarter" idx="12"/>
          </p:nvPr>
        </p:nvSpPr>
        <p:spPr>
          <a:xfrm>
            <a:off x="8416638" y="6529856"/>
            <a:ext cx="457199" cy="191623"/>
          </a:xfrm>
          <a:prstGeom prst="rect">
            <a:avLst/>
          </a:prstGeom>
        </p:spPr>
        <p:txBody>
          <a:bodyPr/>
          <a:lstStyle>
            <a:lvl1pPr algn="r">
              <a:defRPr sz="619"/>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73" r:id="rId12"/>
    <p:sldLayoutId id="2147483674"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51" r:id="rId23"/>
    <p:sldLayoutId id="2147483686" r:id="rId24"/>
    <p:sldLayoutId id="2147483687" r:id="rId25"/>
    <p:sldLayoutId id="2147483672" r:id="rId26"/>
    <p:sldLayoutId id="2147483688"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kingram@sbctc.edu" TargetMode="External"/><Relationship Id="rId2" Type="http://schemas.openxmlformats.org/officeDocument/2006/relationships/hyperlink" Target="mailto:wbelden@sbctc.edu" TargetMode="External"/><Relationship Id="rId1" Type="http://schemas.openxmlformats.org/officeDocument/2006/relationships/slideLayout" Target="../slideLayouts/slideLayout2.xml"/><Relationship Id="rId4" Type="http://schemas.openxmlformats.org/officeDocument/2006/relationships/hyperlink" Target="mailto:smeans@sbctc.ed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pp.leg.wa.gov/billsummary/?BillNumber=1167&amp;Year=2025&amp;Initiative=fals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app.leg.wa.gov/billsummary/?BillNumber=1722&amp;Year=2025&amp;Initiative=false" TargetMode="External"/><Relationship Id="rId5" Type="http://schemas.openxmlformats.org/officeDocument/2006/relationships/hyperlink" Target="https://app.leg.wa.gov/billsummary/?BillNumber=1414&amp;Year=2025&amp;Initiative=false" TargetMode="External"/><Relationship Id="rId4" Type="http://schemas.openxmlformats.org/officeDocument/2006/relationships/hyperlink" Target="https://app.leg.wa.gov/billsummary/?BillNumber=1273&amp;Year=2025&amp;Initiative=false"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sbctc.edu/colleges-staff/grants/perkins-gran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kingram@sbctc.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programapproval@sbctc.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harper@sbctc.edu" TargetMode="External"/><Relationship Id="rId2" Type="http://schemas.openxmlformats.org/officeDocument/2006/relationships/hyperlink" Target="mailto:anikolaeva@sbctc.edu" TargetMode="External"/><Relationship Id="rId1" Type="http://schemas.openxmlformats.org/officeDocument/2006/relationships/slideLayout" Target="../slideLayouts/slideLayout2.xml"/><Relationship Id="rId4" Type="http://schemas.openxmlformats.org/officeDocument/2006/relationships/hyperlink" Target="mailto:smcbride@sbctc.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mailto:lcohglan@sbctc.edu" TargetMode="External"/><Relationship Id="rId3" Type="http://schemas.openxmlformats.org/officeDocument/2006/relationships/hyperlink" Target="mailto:sacosta@sbctc.edu" TargetMode="External"/><Relationship Id="rId7" Type="http://schemas.openxmlformats.org/officeDocument/2006/relationships/hyperlink" Target="mailto:cmcmullen@sbctc.edu" TargetMode="External"/><Relationship Id="rId2" Type="http://schemas.openxmlformats.org/officeDocument/2006/relationships/hyperlink" Target="mailto:jdellinger@sbctc.edu" TargetMode="External"/><Relationship Id="rId1" Type="http://schemas.openxmlformats.org/officeDocument/2006/relationships/slideLayout" Target="../slideLayouts/slideLayout2.xml"/><Relationship Id="rId6" Type="http://schemas.openxmlformats.org/officeDocument/2006/relationships/hyperlink" Target="mailto:yhayashi-saguil@sbctc.edu" TargetMode="External"/><Relationship Id="rId5" Type="http://schemas.openxmlformats.org/officeDocument/2006/relationships/hyperlink" Target="mailto:rkay@sbctc.edu" TargetMode="External"/><Relationship Id="rId4" Type="http://schemas.openxmlformats.org/officeDocument/2006/relationships/hyperlink" Target="mailto:djilek@sbctc.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vchungtuyco@sbctc.edu" TargetMode="External"/><Relationship Id="rId2" Type="http://schemas.openxmlformats.org/officeDocument/2006/relationships/hyperlink" Target="mailto:cmckinnon@sbctc.ed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pp.leg.wa.gov/BillSummary/?BillNumber=1874&amp;Year=2025&amp;Initiative=false" TargetMode="External"/><Relationship Id="rId2" Type="http://schemas.openxmlformats.org/officeDocument/2006/relationships/hyperlink" Target="https://app.leg.wa.gov/BillSummary/?BillNumber=5682&amp;Year=2025&amp;Initiative=false" TargetMode="External"/><Relationship Id="rId1" Type="http://schemas.openxmlformats.org/officeDocument/2006/relationships/slideLayout" Target="../slideLayouts/slideLayout2.xml"/><Relationship Id="rId4" Type="http://schemas.openxmlformats.org/officeDocument/2006/relationships/hyperlink" Target="https://app.leg.wa.gov/billsummary/?BillNumber=8006&amp;Year=2025&amp;Initiative=false"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sbctc.edu/colleges-staff/programs-services/customized-traini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lawfilesext.leg.wa.gov/biennium/2023-24/Pdf/Bills/Session%20Laws/Senate/6296.SL.pdf?q=2024101115454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ddesignlab.org/micro-pathway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khang@sbctc.ed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kgitchel@sbctc.edu" TargetMode="External"/><Relationship Id="rId2" Type="http://schemas.openxmlformats.org/officeDocument/2006/relationships/hyperlink" Target="mailto:ghoward@sbctc.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rive.google.com/file/d/17vd44VGh4bWkcfAReemAc1wbNdlIzgH8/view?usp=drive_li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9" y="3429001"/>
            <a:ext cx="8336975" cy="569119"/>
          </a:xfrm>
        </p:spPr>
        <p:txBody>
          <a:bodyPr/>
          <a:lstStyle/>
          <a:p>
            <a:r>
              <a:rPr lang="en-US" sz="3000"/>
              <a:t>SBCTC Spring update</a:t>
            </a:r>
          </a:p>
        </p:txBody>
      </p:sp>
      <p:sp>
        <p:nvSpPr>
          <p:cNvPr id="6" name="Text Placeholder 5"/>
          <p:cNvSpPr>
            <a:spLocks noGrp="1"/>
          </p:cNvSpPr>
          <p:nvPr>
            <p:ph type="body" sz="quarter" idx="10"/>
          </p:nvPr>
        </p:nvSpPr>
        <p:spPr>
          <a:xfrm>
            <a:off x="369889" y="4288536"/>
            <a:ext cx="6907211" cy="2240279"/>
          </a:xfrm>
        </p:spPr>
        <p:txBody>
          <a:bodyPr lIns="68580" tIns="34290" rIns="68580" bIns="34290" anchor="t"/>
          <a:lstStyle/>
          <a:p>
            <a:pPr algn="r"/>
            <a:r>
              <a:rPr lang="en-US" sz="2400" i="1"/>
              <a:t>Thursday, May 8, 2025</a:t>
            </a:r>
          </a:p>
          <a:p>
            <a:r>
              <a:rPr lang="en-US" sz="2400" i="1"/>
              <a:t>Agenda:</a:t>
            </a:r>
          </a:p>
          <a:p>
            <a:pPr marL="857225" lvl="2" indent="-342900" algn="l">
              <a:buFont typeface="Arial" panose="020B0604020202020204" pitchFamily="34" charset="0"/>
              <a:buChar char="•"/>
            </a:pPr>
            <a:r>
              <a:rPr lang="en-US" sz="2400"/>
              <a:t>System Highlights</a:t>
            </a:r>
          </a:p>
          <a:p>
            <a:pPr marL="857225" lvl="2" indent="-342900" algn="l">
              <a:buFont typeface="Arial" panose="020B0604020202020204" pitchFamily="34" charset="0"/>
              <a:buChar char="•"/>
            </a:pPr>
            <a:r>
              <a:rPr lang="en-US" sz="2400"/>
              <a:t>Legislative &amp; Program Updates</a:t>
            </a:r>
          </a:p>
          <a:p>
            <a:pPr marL="857225" lvl="2" indent="-342900" algn="l">
              <a:buFont typeface="Arial" panose="020B0604020202020204" pitchFamily="34" charset="0"/>
              <a:buChar char="•"/>
            </a:pPr>
            <a:r>
              <a:rPr lang="en-US" sz="2400"/>
              <a:t>Funding Updates</a:t>
            </a:r>
          </a:p>
          <a:p>
            <a:endParaRPr lang="en-US" sz="2100" i="1"/>
          </a:p>
        </p:txBody>
      </p:sp>
    </p:spTree>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p:txBody>
          <a:bodyPr lIns="68580" tIns="34290" rIns="68580" bIns="34290" anchor="t"/>
          <a:lstStyle/>
          <a:p>
            <a:r>
              <a:rPr lang="en-US" sz="3200">
                <a:ea typeface="+mj-lt"/>
                <a:cs typeface="+mj-lt"/>
              </a:rPr>
              <a:t>funding &amp; program Updates</a:t>
            </a:r>
            <a:endParaRPr lang="en-US" sz="3200"/>
          </a:p>
        </p:txBody>
      </p:sp>
      <p:sp>
        <p:nvSpPr>
          <p:cNvPr id="3" name="Content Placeholder 2">
            <a:extLst>
              <a:ext uri="{FF2B5EF4-FFF2-40B4-BE49-F238E27FC236}">
                <a16:creationId xmlns:a16="http://schemas.microsoft.com/office/drawing/2014/main" id="{9A7D7E83-B489-81A2-283B-AAD9BAFBE37C}"/>
              </a:ext>
            </a:extLst>
          </p:cNvPr>
          <p:cNvSpPr>
            <a:spLocks noGrp="1"/>
          </p:cNvSpPr>
          <p:nvPr>
            <p:ph idx="1"/>
          </p:nvPr>
        </p:nvSpPr>
        <p:spPr>
          <a:xfrm>
            <a:off x="536862" y="2188818"/>
            <a:ext cx="8336975" cy="3757046"/>
          </a:xfrm>
        </p:spPr>
        <p:txBody>
          <a:bodyPr lIns="91440" tIns="45720" rIns="91440" bIns="45720" anchor="t"/>
          <a:lstStyle/>
          <a:p>
            <a:pPr marL="0" indent="0">
              <a:buNone/>
            </a:pPr>
            <a:r>
              <a:rPr lang="en-US" b="1"/>
              <a:t>Apprenticeship</a:t>
            </a:r>
          </a:p>
          <a:p>
            <a:r>
              <a:rPr lang="en-US" sz="2400"/>
              <a:t>Does your college offer the Multi-Occupational Trades (MOT) AAS?</a:t>
            </a:r>
          </a:p>
          <a:p>
            <a:pPr lvl="1">
              <a:buFont typeface="Courier New" panose="020B0604020202020204" pitchFamily="34" charset="0"/>
              <a:buChar char="o"/>
            </a:pPr>
            <a:r>
              <a:rPr lang="en-US" sz="2000"/>
              <a:t>Developing an apprenticeship degree pathway landing page at each college to identify AAS options and BA/BAS pathway options.</a:t>
            </a:r>
          </a:p>
          <a:p>
            <a:r>
              <a:rPr lang="en-US" sz="2400"/>
              <a:t>Washington College Grant for Apprentices (WCG-A) </a:t>
            </a:r>
            <a:endParaRPr lang="en-US"/>
          </a:p>
          <a:p>
            <a:pPr lvl="1">
              <a:buFont typeface="Courier New" panose="020B0604020202020204" pitchFamily="34" charset="0"/>
              <a:buChar char="o"/>
            </a:pPr>
            <a:r>
              <a:rPr lang="en-US" sz="2000"/>
              <a:t>Six pilot colleges (Bates, Everett, Columbia Basin, Renton, Spokane, and South) working with SBCTC and WSAC to  provide WCG-A through their FA offices.</a:t>
            </a:r>
          </a:p>
          <a:p>
            <a:pPr lvl="1">
              <a:buFont typeface="Courier New" panose="020B0604020202020204" pitchFamily="34" charset="0"/>
              <a:buChar char="o"/>
            </a:pPr>
            <a:r>
              <a:rPr lang="en-US" sz="2000"/>
              <a:t>Once the pilot process is complete </a:t>
            </a:r>
            <a:r>
              <a:rPr lang="en-US" sz="2000" u="sng">
                <a:solidFill>
                  <a:srgbClr val="FF0000"/>
                </a:solidFill>
              </a:rPr>
              <a:t>all apprenticeship colleges </a:t>
            </a:r>
            <a:r>
              <a:rPr lang="en-US" sz="2000"/>
              <a:t>will be required to provide WCG-A through their FA offices in the 2025-26 academic year.</a:t>
            </a:r>
          </a:p>
          <a:p>
            <a:pPr lvl="1">
              <a:buFont typeface="Courier New" panose="020B0604020202020204" pitchFamily="34" charset="0"/>
              <a:buChar char="o"/>
            </a:pPr>
            <a:endParaRPr lang="en-US" sz="2000"/>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a:prstGeom prst="rect">
            <a:avLst/>
          </a:prstGeom>
        </p:spPr>
        <p:txBody>
          <a:bodyPr/>
          <a:lstStyle/>
          <a:p>
            <a:fld id="{DEE5BC03-7CE3-4FE3-BC0A-0ACCA8AC1F24}" type="slidenum">
              <a:rPr lang="en-US" smtClean="0"/>
              <a:pPr/>
              <a:t>10</a:t>
            </a:fld>
            <a:endParaRPr lang="en-US"/>
          </a:p>
        </p:txBody>
      </p:sp>
    </p:spTree>
    <p:extLst>
      <p:ext uri="{BB962C8B-B14F-4D97-AF65-F5344CB8AC3E}">
        <p14:creationId xmlns:p14="http://schemas.microsoft.com/office/powerpoint/2010/main" val="2335274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p:txBody>
          <a:bodyPr/>
          <a:lstStyle/>
          <a:p>
            <a:r>
              <a:rPr lang="en-US" sz="3200" b="1">
                <a:latin typeface="Franklin Gothic Book" panose="020B0503020102020204" pitchFamily="34" charset="0"/>
              </a:rPr>
              <a:t>Program support</a:t>
            </a:r>
            <a:endParaRPr lang="en-US" sz="3200"/>
          </a:p>
        </p:txBody>
      </p:sp>
      <p:sp>
        <p:nvSpPr>
          <p:cNvPr id="3" name="Content Placeholder 2">
            <a:extLst>
              <a:ext uri="{FF2B5EF4-FFF2-40B4-BE49-F238E27FC236}">
                <a16:creationId xmlns:a16="http://schemas.microsoft.com/office/drawing/2014/main" id="{01B0B806-200F-4863-920F-16A5FBA1CF1C}"/>
              </a:ext>
            </a:extLst>
          </p:cNvPr>
          <p:cNvSpPr>
            <a:spLocks noGrp="1"/>
          </p:cNvSpPr>
          <p:nvPr>
            <p:ph idx="1"/>
          </p:nvPr>
        </p:nvSpPr>
        <p:spPr/>
        <p:txBody>
          <a:bodyPr lIns="68580" tIns="34290" rIns="68580" bIns="34290" anchor="t"/>
          <a:lstStyle/>
          <a:p>
            <a:pPr marL="0" indent="0">
              <a:buNone/>
            </a:pPr>
            <a:r>
              <a:rPr lang="en-US" sz="1500" b="1">
                <a:latin typeface="Franklin Gothic Book"/>
              </a:rPr>
              <a:t>Program Support</a:t>
            </a:r>
            <a:r>
              <a:rPr lang="en-US" sz="1500">
                <a:latin typeface="Franklin Gothic Book"/>
              </a:rPr>
              <a:t>: Provide overarching program support to strengthen business, industry and colleges.</a:t>
            </a:r>
          </a:p>
          <a:p>
            <a:r>
              <a:rPr lang="en-US" sz="1500"/>
              <a:t>Team Members: </a:t>
            </a:r>
            <a:endParaRPr lang="en-US" sz="1500">
              <a:latin typeface="Franklin Gothic Book"/>
            </a:endParaRPr>
          </a:p>
          <a:p>
            <a:pPr lvl="1"/>
            <a:r>
              <a:rPr lang="en-US" sz="1500"/>
              <a:t>William Belden, Policy Associate; </a:t>
            </a:r>
            <a:r>
              <a:rPr lang="en-US" sz="1500">
                <a:hlinkClick r:id="rId2"/>
              </a:rPr>
              <a:t>wbelden@sbctc.edu</a:t>
            </a:r>
            <a:endParaRPr lang="en-US" sz="1500"/>
          </a:p>
          <a:p>
            <a:pPr lvl="1"/>
            <a:r>
              <a:rPr lang="en-US" sz="1500"/>
              <a:t>Kimberly Ingram, Program Administrator; </a:t>
            </a:r>
            <a:r>
              <a:rPr lang="en-US" sz="1500" u="sng">
                <a:hlinkClick r:id="rId3"/>
              </a:rPr>
              <a:t>kingram@sbctc.edu</a:t>
            </a:r>
            <a:endParaRPr lang="en-US" sz="1500"/>
          </a:p>
          <a:p>
            <a:pPr lvl="1"/>
            <a:r>
              <a:rPr lang="en-US" sz="1500"/>
              <a:t>Shelby Means, Program Inventory Coordinator; </a:t>
            </a:r>
            <a:r>
              <a:rPr lang="en-US" sz="1500">
                <a:hlinkClick r:id="rId4"/>
              </a:rPr>
              <a:t>smeans@sbctc.edu</a:t>
            </a:r>
            <a:r>
              <a:rPr lang="en-US" sz="1500"/>
              <a:t> </a:t>
            </a:r>
          </a:p>
          <a:p>
            <a:pPr marL="0" indent="0">
              <a:buNone/>
            </a:pPr>
            <a:r>
              <a:rPr lang="en-US" sz="1500" b="1">
                <a:latin typeface="Franklin Gothic Book"/>
              </a:rPr>
              <a:t>Programs</a:t>
            </a:r>
            <a:r>
              <a:rPr lang="en-US" sz="1500">
                <a:latin typeface="Franklin Gothic Book"/>
              </a:rPr>
              <a:t>:</a:t>
            </a: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smtClean="0"/>
              <a:pPr/>
              <a:t>11</a:t>
            </a:fld>
            <a:endParaRPr lang="en-US"/>
          </a:p>
        </p:txBody>
      </p:sp>
      <p:graphicFrame>
        <p:nvGraphicFramePr>
          <p:cNvPr id="5" name="Table 4">
            <a:extLst>
              <a:ext uri="{FF2B5EF4-FFF2-40B4-BE49-F238E27FC236}">
                <a16:creationId xmlns:a16="http://schemas.microsoft.com/office/drawing/2014/main" id="{4A4A4212-F4BE-4268-AFD9-67EDB0FDC5C5}"/>
              </a:ext>
            </a:extLst>
          </p:cNvPr>
          <p:cNvGraphicFramePr>
            <a:graphicFrameLocks noGrp="1"/>
          </p:cNvGraphicFramePr>
          <p:nvPr>
            <p:extLst>
              <p:ext uri="{D42A27DB-BD31-4B8C-83A1-F6EECF244321}">
                <p14:modId xmlns:p14="http://schemas.microsoft.com/office/powerpoint/2010/main" val="3494062474"/>
              </p:ext>
            </p:extLst>
          </p:nvPr>
        </p:nvGraphicFramePr>
        <p:xfrm>
          <a:off x="1654490" y="4453710"/>
          <a:ext cx="6035040" cy="1097280"/>
        </p:xfrm>
        <a:graphic>
          <a:graphicData uri="http://schemas.openxmlformats.org/drawingml/2006/table">
            <a:tbl>
              <a:tblPr firstRow="1" bandRow="1">
                <a:tableStyleId>{5C22544A-7EE6-4342-B048-85BDC9FD1C3A}</a:tableStyleId>
              </a:tblPr>
              <a:tblGrid>
                <a:gridCol w="3017520">
                  <a:extLst>
                    <a:ext uri="{9D8B030D-6E8A-4147-A177-3AD203B41FA5}">
                      <a16:colId xmlns:a16="http://schemas.microsoft.com/office/drawing/2014/main" val="828185752"/>
                    </a:ext>
                  </a:extLst>
                </a:gridCol>
                <a:gridCol w="3017520">
                  <a:extLst>
                    <a:ext uri="{9D8B030D-6E8A-4147-A177-3AD203B41FA5}">
                      <a16:colId xmlns:a16="http://schemas.microsoft.com/office/drawing/2014/main" val="3126903809"/>
                    </a:ext>
                  </a:extLst>
                </a:gridCol>
              </a:tblGrid>
              <a:tr h="274320">
                <a:tc>
                  <a:txBody>
                    <a:bodyPr/>
                    <a:lstStyle/>
                    <a:p>
                      <a:pPr marL="213995" indent="-213995" algn="l"/>
                      <a:r>
                        <a:rPr lang="en-US" sz="1100" b="0">
                          <a:solidFill>
                            <a:srgbClr val="000000"/>
                          </a:solidFill>
                          <a:latin typeface="Franklin Gothic Book"/>
                        </a:rPr>
                        <a:t>Carl D. Perkins</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marL="213995" indent="-213995" algn="l"/>
                      <a:r>
                        <a:rPr lang="en-US" sz="1100" b="0">
                          <a:solidFill>
                            <a:srgbClr val="000000"/>
                          </a:solidFill>
                          <a:latin typeface="Franklin Gothic Book"/>
                        </a:rPr>
                        <a:t>CTE Dual Credit</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4062450456"/>
                  </a:ext>
                </a:extLst>
              </a:tr>
              <a:tr h="274320">
                <a:tc>
                  <a:txBody>
                    <a:bodyPr/>
                    <a:lstStyle/>
                    <a:p>
                      <a:pPr marL="213995" indent="-213995" algn="l"/>
                      <a:r>
                        <a:rPr lang="en-US" sz="1100" b="0">
                          <a:solidFill>
                            <a:srgbClr val="000000"/>
                          </a:solidFill>
                          <a:latin typeface="Franklin Gothic Book"/>
                        </a:rPr>
                        <a:t>Comprehensive Local Needs Assessment (CLNA)</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13995" indent="-213995" algn="l"/>
                      <a:r>
                        <a:rPr lang="en-US" sz="1100" b="0">
                          <a:solidFill>
                            <a:srgbClr val="000000"/>
                          </a:solidFill>
                          <a:latin typeface="Franklin Gothic Book"/>
                        </a:rPr>
                        <a:t>High Demand Grant</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01771501"/>
                  </a:ext>
                </a:extLst>
              </a:tr>
              <a:tr h="274320">
                <a:tc>
                  <a:txBody>
                    <a:bodyPr/>
                    <a:lstStyle/>
                    <a:p>
                      <a:pPr marL="213995" indent="-213995" algn="l"/>
                      <a:r>
                        <a:rPr lang="en-US" sz="1100" b="0">
                          <a:solidFill>
                            <a:srgbClr val="000000"/>
                          </a:solidFill>
                          <a:latin typeface="Franklin Gothic Book"/>
                        </a:rPr>
                        <a:t>Program Approval Review &amp; Program Inventory</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13995" indent="-213995" algn="l"/>
                      <a:r>
                        <a:rPr lang="en-US" sz="1100" b="0">
                          <a:solidFill>
                            <a:srgbClr val="000000"/>
                          </a:solidFill>
                          <a:latin typeface="Franklin Gothic Book"/>
                        </a:rPr>
                        <a:t>Workforce Education Council (WEC)</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4393097"/>
                  </a:ext>
                </a:extLst>
              </a:tr>
              <a:tr h="274320">
                <a:tc>
                  <a:txBody>
                    <a:bodyPr/>
                    <a:lstStyle/>
                    <a:p>
                      <a:pPr marL="213995" indent="-213995" algn="l"/>
                      <a:r>
                        <a:rPr lang="en-US" sz="1100" b="0">
                          <a:solidFill>
                            <a:srgbClr val="000000"/>
                          </a:solidFill>
                          <a:latin typeface="Franklin Gothic Book"/>
                        </a:rPr>
                        <a:t>Prof-Tech Certification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13995" indent="-213995" algn="l"/>
                      <a:r>
                        <a:rPr lang="en-US" sz="1100" b="0">
                          <a:solidFill>
                            <a:srgbClr val="000000"/>
                          </a:solidFill>
                          <a:latin typeface="Franklin Gothic Book"/>
                        </a:rPr>
                        <a:t>Customer Advisory Committee (CAC)</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513085842"/>
                  </a:ext>
                </a:extLst>
              </a:tr>
            </a:tbl>
          </a:graphicData>
        </a:graphic>
      </p:graphicFrame>
    </p:spTree>
    <p:extLst>
      <p:ext uri="{BB962C8B-B14F-4D97-AF65-F5344CB8AC3E}">
        <p14:creationId xmlns:p14="http://schemas.microsoft.com/office/powerpoint/2010/main" val="3120184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2" y="1549936"/>
            <a:ext cx="8336975" cy="672056"/>
          </a:xfrm>
        </p:spPr>
        <p:txBody>
          <a:bodyPr lIns="68580" tIns="34290" rIns="68580" bIns="34290" anchor="t"/>
          <a:lstStyle/>
          <a:p>
            <a:r>
              <a:rPr lang="en-US" sz="3200"/>
              <a:t>Legislative Updates</a:t>
            </a:r>
          </a:p>
        </p:txBody>
      </p:sp>
      <p:sp>
        <p:nvSpPr>
          <p:cNvPr id="3" name="Content Placeholder 2"/>
          <p:cNvSpPr>
            <a:spLocks noGrp="1"/>
          </p:cNvSpPr>
          <p:nvPr>
            <p:ph idx="1"/>
          </p:nvPr>
        </p:nvSpPr>
        <p:spPr>
          <a:xfrm>
            <a:off x="536862" y="2322576"/>
            <a:ext cx="8336975" cy="3849625"/>
          </a:xfrm>
        </p:spPr>
        <p:txBody>
          <a:bodyPr lIns="68580" tIns="34290" rIns="68580" bIns="34290" anchor="t"/>
          <a:lstStyle/>
          <a:p>
            <a:r>
              <a:rPr lang="en-US" sz="1350" b="1">
                <a:latin typeface="Franklin Gothic Book"/>
                <a:ea typeface="Calibri"/>
                <a:cs typeface="Calibri"/>
                <a:hlinkClick r:id="rId3"/>
              </a:rPr>
              <a:t>HB 1167</a:t>
            </a:r>
            <a:r>
              <a:rPr lang="en-US" sz="1350">
                <a:latin typeface="Franklin Gothic Book"/>
                <a:ea typeface="Calibri"/>
                <a:cs typeface="Calibri"/>
              </a:rPr>
              <a:t> Careers in Maritime Professions (Core Plus).</a:t>
            </a:r>
          </a:p>
          <a:p>
            <a:pPr lvl="1"/>
            <a:r>
              <a:rPr lang="en-US" sz="1050">
                <a:ea typeface="Calibri"/>
                <a:cs typeface="Calibri"/>
              </a:rPr>
              <a:t>Work-integrated learning </a:t>
            </a:r>
            <a:r>
              <a:rPr lang="en-US" sz="1050"/>
              <a:t>opportunities </a:t>
            </a:r>
            <a:r>
              <a:rPr lang="en-US" sz="1050">
                <a:ea typeface="Calibri"/>
                <a:cs typeface="Calibri"/>
              </a:rPr>
              <a:t>in Maritime.</a:t>
            </a:r>
          </a:p>
          <a:p>
            <a:pPr lvl="1"/>
            <a:r>
              <a:rPr lang="en-US" sz="1050">
                <a:ea typeface="Calibri"/>
                <a:cs typeface="Calibri"/>
              </a:rPr>
              <a:t>Articulate to postsecondary education approved by US Coast Guard.</a:t>
            </a:r>
          </a:p>
          <a:p>
            <a:pPr lvl="1"/>
            <a:r>
              <a:rPr lang="en-US" sz="1050" b="1">
                <a:ea typeface="Calibri"/>
                <a:cs typeface="Calibri"/>
              </a:rPr>
              <a:t>Delivered to Governor</a:t>
            </a:r>
          </a:p>
          <a:p>
            <a:r>
              <a:rPr lang="en-US" sz="1350" b="1">
                <a:hlinkClick r:id="rId4"/>
              </a:rPr>
              <a:t>2SHB 1273</a:t>
            </a:r>
            <a:r>
              <a:rPr lang="en-US" sz="1350">
                <a:ea typeface="+mn-lt"/>
                <a:cs typeface="+mn-lt"/>
              </a:rPr>
              <a:t> </a:t>
            </a:r>
            <a:r>
              <a:rPr lang="en-US" sz="1350"/>
              <a:t>Improving</a:t>
            </a:r>
            <a:r>
              <a:rPr lang="en-US" sz="1350">
                <a:ea typeface="+mn-lt"/>
                <a:cs typeface="+mn-lt"/>
              </a:rPr>
              <a:t> Access to Dual Credit and CTE Dual Credit.</a:t>
            </a:r>
            <a:endParaRPr lang="en-US" sz="1350"/>
          </a:p>
          <a:p>
            <a:pPr lvl="1"/>
            <a:r>
              <a:rPr lang="en-US" sz="1050">
                <a:latin typeface="Franklin Gothic Book"/>
                <a:ea typeface="Calibri"/>
                <a:cs typeface="Calibri"/>
              </a:rPr>
              <a:t>Alignment with regional credential pathways and apprenticeships leading to in-demand career fields</a:t>
            </a:r>
            <a:endParaRPr lang="en-US" sz="1050">
              <a:latin typeface="Franklin Gothic Book"/>
            </a:endParaRPr>
          </a:p>
          <a:p>
            <a:pPr lvl="1"/>
            <a:r>
              <a:rPr lang="en-US" sz="1050" b="1">
                <a:latin typeface="Franklin Gothic Book"/>
                <a:ea typeface="Calibri"/>
                <a:cs typeface="Calibri"/>
              </a:rPr>
              <a:t>Signed by Governor</a:t>
            </a:r>
          </a:p>
          <a:p>
            <a:r>
              <a:rPr lang="en-US" sz="1350" b="1">
                <a:ea typeface="Calibri"/>
                <a:cs typeface="Calibri"/>
                <a:hlinkClick r:id="rId5"/>
              </a:rPr>
              <a:t>ESHB 1414</a:t>
            </a:r>
            <a:r>
              <a:rPr lang="en-US" sz="1350" b="1">
                <a:ea typeface="Calibri"/>
                <a:cs typeface="Calibri"/>
              </a:rPr>
              <a:t> </a:t>
            </a:r>
            <a:r>
              <a:rPr lang="en-US" sz="1350">
                <a:ea typeface="Calibri"/>
                <a:cs typeface="Calibri"/>
              </a:rPr>
              <a:t>Improving Access to Career Opportunities for Students. </a:t>
            </a:r>
          </a:p>
          <a:p>
            <a:pPr lvl="1"/>
            <a:r>
              <a:rPr lang="en-US" sz="1050">
                <a:ea typeface="Calibri"/>
                <a:cs typeface="Calibri"/>
              </a:rPr>
              <a:t>Specific to 16- and 17-year-old students</a:t>
            </a:r>
          </a:p>
          <a:p>
            <a:pPr lvl="1"/>
            <a:r>
              <a:rPr lang="en-US" sz="1050">
                <a:ea typeface="Calibri"/>
                <a:cs typeface="Calibri"/>
              </a:rPr>
              <a:t>OSPI to expand career and technical education taskforce to review laws, rules, and policies specific to employment.</a:t>
            </a:r>
          </a:p>
          <a:p>
            <a:pPr lvl="1"/>
            <a:r>
              <a:rPr lang="en-US" sz="1050" b="1">
                <a:ea typeface="Calibri"/>
                <a:cs typeface="Calibri"/>
              </a:rPr>
              <a:t>Signed by Governor</a:t>
            </a:r>
            <a:endParaRPr lang="en-US" sz="1350" b="1">
              <a:ea typeface="Calibri"/>
              <a:cs typeface="Calibri"/>
            </a:endParaRPr>
          </a:p>
          <a:p>
            <a:r>
              <a:rPr lang="en-US" sz="1350" b="1">
                <a:ea typeface="Calibri"/>
                <a:cs typeface="Calibri"/>
                <a:hlinkClick r:id="rId6"/>
              </a:rPr>
              <a:t>HB 1722</a:t>
            </a:r>
            <a:r>
              <a:rPr lang="en-US" sz="1350">
                <a:ea typeface="Calibri"/>
                <a:cs typeface="Calibri"/>
              </a:rPr>
              <a:t> Review Age Restrictions to Participation in CTE Career Pathways.</a:t>
            </a:r>
          </a:p>
          <a:p>
            <a:pPr lvl="1"/>
            <a:r>
              <a:rPr lang="en-US" sz="1050">
                <a:ea typeface="Calibri"/>
                <a:cs typeface="Calibri"/>
              </a:rPr>
              <a:t>Specific to 16- and 17-year-old students</a:t>
            </a:r>
          </a:p>
          <a:p>
            <a:pPr lvl="1"/>
            <a:r>
              <a:rPr lang="en-US" sz="1050">
                <a:ea typeface="Calibri"/>
                <a:cs typeface="Calibri"/>
              </a:rPr>
              <a:t>Emergency medical services, fire services, and health professions</a:t>
            </a:r>
          </a:p>
          <a:p>
            <a:pPr lvl="1"/>
            <a:r>
              <a:rPr lang="en-US" sz="1050">
                <a:ea typeface="Calibri"/>
                <a:cs typeface="Calibri"/>
              </a:rPr>
              <a:t>Requires training until student graduates HS or turns 18.</a:t>
            </a:r>
          </a:p>
          <a:p>
            <a:pPr lvl="1"/>
            <a:r>
              <a:rPr lang="en-US" sz="1050" b="1">
                <a:ea typeface="Calibri"/>
                <a:cs typeface="Calibri"/>
              </a:rPr>
              <a:t>Signed by Governor</a:t>
            </a:r>
            <a:endParaRPr lang="en-US" sz="1050">
              <a:ea typeface="Calibri"/>
              <a:cs typeface="Calibri"/>
            </a:endParaRPr>
          </a:p>
          <a:p>
            <a:pPr lvl="1"/>
            <a:endParaRPr lang="en-US" sz="1200">
              <a:ea typeface="Calibri"/>
              <a:cs typeface="Calibri"/>
            </a:endParaRPr>
          </a:p>
          <a:p>
            <a:pPr marL="1028700" lvl="3" indent="0">
              <a:buNone/>
            </a:pPr>
            <a:endParaRPr lang="en-US" sz="1050">
              <a:ea typeface="Calibri"/>
              <a:cs typeface="Calibri"/>
            </a:endParaRPr>
          </a:p>
          <a:p>
            <a:pPr lvl="2"/>
            <a:endParaRPr lang="en-US" sz="1200">
              <a:ea typeface="Calibri"/>
              <a:cs typeface="Calibri"/>
            </a:endParaRPr>
          </a:p>
          <a:p>
            <a:pPr lvl="2"/>
            <a:endParaRPr lang="en-US" sz="1200">
              <a:ea typeface="Calibri"/>
              <a:cs typeface="Calibri"/>
            </a:endParaRPr>
          </a:p>
        </p:txBody>
      </p:sp>
      <p:sp>
        <p:nvSpPr>
          <p:cNvPr id="4" name="Slide Number Placeholder 3"/>
          <p:cNvSpPr>
            <a:spLocks noGrp="1"/>
          </p:cNvSpPr>
          <p:nvPr>
            <p:ph type="sldNum" sz="quarter" idx="12"/>
          </p:nvPr>
        </p:nvSpPr>
        <p:spPr/>
        <p:txBody>
          <a:bodyPr/>
          <a:lstStyle/>
          <a:p>
            <a:fld id="{DEE5BC03-7CE3-4FE3-BC0A-0ACCA8AC1F24}" type="slidenum">
              <a:rPr lang="en-US" smtClean="0"/>
              <a:pPr/>
              <a:t>12</a:t>
            </a:fld>
            <a:endParaRPr lang="en-US"/>
          </a:p>
        </p:txBody>
      </p:sp>
    </p:spTree>
    <p:extLst>
      <p:ext uri="{BB962C8B-B14F-4D97-AF65-F5344CB8AC3E}">
        <p14:creationId xmlns:p14="http://schemas.microsoft.com/office/powerpoint/2010/main" val="159242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p:txBody>
          <a:bodyPr lIns="68580" tIns="34290" rIns="68580" bIns="34290" anchor="t"/>
          <a:lstStyle/>
          <a:p>
            <a:r>
              <a:rPr lang="en-US" sz="3200">
                <a:ea typeface="+mj-lt"/>
                <a:cs typeface="+mj-lt"/>
              </a:rPr>
              <a:t>FY26 Perkins workforce Grants</a:t>
            </a:r>
            <a:endParaRPr lang="en-US" sz="3200"/>
          </a:p>
        </p:txBody>
      </p:sp>
      <p:sp>
        <p:nvSpPr>
          <p:cNvPr id="6" name="Content Placeholder 5">
            <a:extLst>
              <a:ext uri="{FF2B5EF4-FFF2-40B4-BE49-F238E27FC236}">
                <a16:creationId xmlns:a16="http://schemas.microsoft.com/office/drawing/2014/main" id="{D32BE89A-1B2D-0C4A-B762-CCB4E89F7D28}"/>
              </a:ext>
            </a:extLst>
          </p:cNvPr>
          <p:cNvSpPr>
            <a:spLocks noGrp="1"/>
          </p:cNvSpPr>
          <p:nvPr>
            <p:ph idx="1"/>
          </p:nvPr>
        </p:nvSpPr>
        <p:spPr/>
        <p:txBody>
          <a:bodyPr lIns="68580" tIns="34290" rIns="68580" bIns="34290" anchor="t"/>
          <a:lstStyle/>
          <a:p>
            <a:pPr marL="0" indent="0">
              <a:buNone/>
            </a:pPr>
            <a:endParaRPr lang="en-US" sz="1200">
              <a:ea typeface="+mn-lt"/>
              <a:cs typeface="+mn-lt"/>
            </a:endParaRPr>
          </a:p>
          <a:p>
            <a:endParaRPr lang="en-US" sz="1200">
              <a:ea typeface="+mn-lt"/>
              <a:cs typeface="+mn-lt"/>
            </a:endParaRP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smtClean="0"/>
              <a:pPr/>
              <a:t>13</a:t>
            </a:fld>
            <a:endParaRPr lang="en-US"/>
          </a:p>
        </p:txBody>
      </p:sp>
      <p:graphicFrame>
        <p:nvGraphicFramePr>
          <p:cNvPr id="8" name="Table 7">
            <a:extLst>
              <a:ext uri="{FF2B5EF4-FFF2-40B4-BE49-F238E27FC236}">
                <a16:creationId xmlns:a16="http://schemas.microsoft.com/office/drawing/2014/main" id="{ECAAC191-ECE4-26AC-4431-338ECC0CDEAC}"/>
              </a:ext>
            </a:extLst>
          </p:cNvPr>
          <p:cNvGraphicFramePr>
            <a:graphicFrameLocks noGrp="1"/>
          </p:cNvGraphicFramePr>
          <p:nvPr>
            <p:extLst>
              <p:ext uri="{D42A27DB-BD31-4B8C-83A1-F6EECF244321}">
                <p14:modId xmlns:p14="http://schemas.microsoft.com/office/powerpoint/2010/main" val="248245386"/>
              </p:ext>
            </p:extLst>
          </p:nvPr>
        </p:nvGraphicFramePr>
        <p:xfrm>
          <a:off x="644071" y="2213428"/>
          <a:ext cx="7449825" cy="1323607"/>
        </p:xfrm>
        <a:graphic>
          <a:graphicData uri="http://schemas.openxmlformats.org/drawingml/2006/table">
            <a:tbl>
              <a:tblPr firstRow="1" bandRow="1">
                <a:tableStyleId>{5C22544A-7EE6-4342-B048-85BDC9FD1C3A}</a:tableStyleId>
              </a:tblPr>
              <a:tblGrid>
                <a:gridCol w="5709582">
                  <a:extLst>
                    <a:ext uri="{9D8B030D-6E8A-4147-A177-3AD203B41FA5}">
                      <a16:colId xmlns:a16="http://schemas.microsoft.com/office/drawing/2014/main" val="2387101407"/>
                    </a:ext>
                  </a:extLst>
                </a:gridCol>
                <a:gridCol w="1740243">
                  <a:extLst>
                    <a:ext uri="{9D8B030D-6E8A-4147-A177-3AD203B41FA5}">
                      <a16:colId xmlns:a16="http://schemas.microsoft.com/office/drawing/2014/main" val="2503790037"/>
                    </a:ext>
                  </a:extLst>
                </a:gridCol>
              </a:tblGrid>
              <a:tr h="454927">
                <a:tc gridSpan="2">
                  <a:txBody>
                    <a:bodyPr/>
                    <a:lstStyle/>
                    <a:p>
                      <a:pPr algn="ctr"/>
                      <a:r>
                        <a:rPr lang="en-US" sz="2400">
                          <a:solidFill>
                            <a:schemeClr val="tx1"/>
                          </a:solidFill>
                        </a:rPr>
                        <a:t>Perkins Plan Grant </a:t>
                      </a:r>
                    </a:p>
                  </a:txBody>
                  <a:tcPr marL="68580" marR="68580" marT="34290" marB="34290" anchor="ctr"/>
                </a:tc>
                <a:tc hMerge="1">
                  <a:txBody>
                    <a:bodyPr/>
                    <a:lstStyle/>
                    <a:p>
                      <a:endParaRPr lang="en-US"/>
                    </a:p>
                  </a:txBody>
                  <a:tcPr/>
                </a:tc>
                <a:extLst>
                  <a:ext uri="{0D108BD9-81ED-4DB2-BD59-A6C34878D82A}">
                    <a16:rowId xmlns:a16="http://schemas.microsoft.com/office/drawing/2014/main" val="2255278365"/>
                  </a:ext>
                </a:extLst>
              </a:tr>
              <a:tr h="383845">
                <a:tc>
                  <a:txBody>
                    <a:bodyPr/>
                    <a:lstStyle/>
                    <a:p>
                      <a:pPr algn="r"/>
                      <a:r>
                        <a:rPr lang="en-US" sz="2400" b="1">
                          <a:latin typeface="Franklin Gothic Medium"/>
                        </a:rPr>
                        <a:t>College Required Revisions Due</a:t>
                      </a:r>
                    </a:p>
                  </a:txBody>
                  <a:tcPr marL="68580" marR="68580" marT="34290" marB="34290"/>
                </a:tc>
                <a:tc>
                  <a:txBody>
                    <a:bodyPr/>
                    <a:lstStyle/>
                    <a:p>
                      <a:r>
                        <a:rPr lang="en-US" sz="2400"/>
                        <a:t>5/22/2025</a:t>
                      </a:r>
                    </a:p>
                  </a:txBody>
                  <a:tcPr marL="68580" marR="68580" marT="34290" marB="34290"/>
                </a:tc>
                <a:extLst>
                  <a:ext uri="{0D108BD9-81ED-4DB2-BD59-A6C34878D82A}">
                    <a16:rowId xmlns:a16="http://schemas.microsoft.com/office/drawing/2014/main" val="2323893843"/>
                  </a:ext>
                </a:extLst>
              </a:tr>
              <a:tr h="383845">
                <a:tc>
                  <a:txBody>
                    <a:bodyPr/>
                    <a:lstStyle/>
                    <a:p>
                      <a:pPr algn="r"/>
                      <a:r>
                        <a:rPr lang="en-US" sz="2400" b="1">
                          <a:latin typeface="Franklin Gothic Medium"/>
                        </a:rPr>
                        <a:t>SBCTC Approval*</a:t>
                      </a:r>
                      <a:endParaRPr lang="en-US" sz="2400"/>
                    </a:p>
                  </a:txBody>
                  <a:tcPr marL="68580" marR="68580" marT="34290" marB="34290"/>
                </a:tc>
                <a:tc>
                  <a:txBody>
                    <a:bodyPr/>
                    <a:lstStyle/>
                    <a:p>
                      <a:r>
                        <a:rPr lang="en-US" sz="2400"/>
                        <a:t>7/1/2025</a:t>
                      </a:r>
                    </a:p>
                  </a:txBody>
                  <a:tcPr marL="68580" marR="68580" marT="34290" marB="34290"/>
                </a:tc>
                <a:extLst>
                  <a:ext uri="{0D108BD9-81ED-4DB2-BD59-A6C34878D82A}">
                    <a16:rowId xmlns:a16="http://schemas.microsoft.com/office/drawing/2014/main" val="4120962674"/>
                  </a:ext>
                </a:extLst>
              </a:tr>
            </a:tbl>
          </a:graphicData>
        </a:graphic>
      </p:graphicFrame>
      <p:graphicFrame>
        <p:nvGraphicFramePr>
          <p:cNvPr id="9" name="Table 8">
            <a:extLst>
              <a:ext uri="{FF2B5EF4-FFF2-40B4-BE49-F238E27FC236}">
                <a16:creationId xmlns:a16="http://schemas.microsoft.com/office/drawing/2014/main" id="{FD3DE71E-64C8-BC11-BDE5-ABF46B523040}"/>
              </a:ext>
            </a:extLst>
          </p:cNvPr>
          <p:cNvGraphicFramePr>
            <a:graphicFrameLocks noGrp="1"/>
          </p:cNvGraphicFramePr>
          <p:nvPr>
            <p:extLst>
              <p:ext uri="{D42A27DB-BD31-4B8C-83A1-F6EECF244321}">
                <p14:modId xmlns:p14="http://schemas.microsoft.com/office/powerpoint/2010/main" val="1998618070"/>
              </p:ext>
            </p:extLst>
          </p:nvPr>
        </p:nvGraphicFramePr>
        <p:xfrm>
          <a:off x="644071" y="3537856"/>
          <a:ext cx="7454529" cy="2537460"/>
        </p:xfrm>
        <a:graphic>
          <a:graphicData uri="http://schemas.openxmlformats.org/drawingml/2006/table">
            <a:tbl>
              <a:tblPr firstRow="1" bandRow="1">
                <a:tableStyleId>{5C22544A-7EE6-4342-B048-85BDC9FD1C3A}</a:tableStyleId>
              </a:tblPr>
              <a:tblGrid>
                <a:gridCol w="5709582">
                  <a:extLst>
                    <a:ext uri="{9D8B030D-6E8A-4147-A177-3AD203B41FA5}">
                      <a16:colId xmlns:a16="http://schemas.microsoft.com/office/drawing/2014/main" val="172144276"/>
                    </a:ext>
                  </a:extLst>
                </a:gridCol>
                <a:gridCol w="1744947">
                  <a:extLst>
                    <a:ext uri="{9D8B030D-6E8A-4147-A177-3AD203B41FA5}">
                      <a16:colId xmlns:a16="http://schemas.microsoft.com/office/drawing/2014/main" val="107366680"/>
                    </a:ext>
                  </a:extLst>
                </a:gridCol>
              </a:tblGrid>
              <a:tr h="398795">
                <a:tc gridSpan="2">
                  <a:txBody>
                    <a:bodyPr/>
                    <a:lstStyle/>
                    <a:p>
                      <a:pPr algn="ctr"/>
                      <a:r>
                        <a:rPr lang="en-US" sz="2400">
                          <a:solidFill>
                            <a:schemeClr val="tx1"/>
                          </a:solidFill>
                        </a:rPr>
                        <a:t>Perkins Leadership Grants</a:t>
                      </a:r>
                    </a:p>
                  </a:txBody>
                  <a:tcPr marL="68580" marR="68580" marT="34290" marB="34290" anchor="ctr"/>
                </a:tc>
                <a:tc hMerge="1">
                  <a:txBody>
                    <a:bodyPr/>
                    <a:lstStyle/>
                    <a:p>
                      <a:endParaRPr lang="en-US"/>
                    </a:p>
                  </a:txBody>
                  <a:tcPr/>
                </a:tc>
                <a:extLst>
                  <a:ext uri="{0D108BD9-81ED-4DB2-BD59-A6C34878D82A}">
                    <a16:rowId xmlns:a16="http://schemas.microsoft.com/office/drawing/2014/main" val="2659380944"/>
                  </a:ext>
                </a:extLst>
              </a:tr>
              <a:tr h="334125">
                <a:tc>
                  <a:txBody>
                    <a:bodyPr/>
                    <a:lstStyle/>
                    <a:p>
                      <a:pPr algn="r"/>
                      <a:r>
                        <a:rPr lang="en-US" sz="2400">
                          <a:latin typeface="Franklin Gothic Medium"/>
                        </a:rPr>
                        <a:t>SBCTC Application Feedback</a:t>
                      </a:r>
                    </a:p>
                  </a:txBody>
                  <a:tcPr marL="68580" marR="68580" marT="34290" marB="34290"/>
                </a:tc>
                <a:tc>
                  <a:txBody>
                    <a:bodyPr/>
                    <a:lstStyle/>
                    <a:p>
                      <a:r>
                        <a:rPr lang="en-US" sz="2400"/>
                        <a:t>5/23/2025</a:t>
                      </a:r>
                    </a:p>
                  </a:txBody>
                  <a:tcPr marL="68580" marR="68580" marT="34290" marB="34290" anchor="ctr"/>
                </a:tc>
                <a:extLst>
                  <a:ext uri="{0D108BD9-81ED-4DB2-BD59-A6C34878D82A}">
                    <a16:rowId xmlns:a16="http://schemas.microsoft.com/office/drawing/2014/main" val="2503076736"/>
                  </a:ext>
                </a:extLst>
              </a:tr>
              <a:tr h="334125">
                <a:tc>
                  <a:txBody>
                    <a:bodyPr/>
                    <a:lstStyle/>
                    <a:p>
                      <a:pPr lvl="0" algn="r">
                        <a:buNone/>
                      </a:pPr>
                      <a:r>
                        <a:rPr lang="en-US" sz="2400">
                          <a:latin typeface="Franklin Gothic Medium"/>
                        </a:rPr>
                        <a:t>College Required Revisions Due</a:t>
                      </a:r>
                      <a:endParaRPr lang="en-US" sz="2400"/>
                    </a:p>
                  </a:txBody>
                  <a:tcPr marL="68580" marR="68580" marT="34290" marB="34290"/>
                </a:tc>
                <a:tc>
                  <a:txBody>
                    <a:bodyPr/>
                    <a:lstStyle/>
                    <a:p>
                      <a:r>
                        <a:rPr lang="en-US" sz="2400"/>
                        <a:t>6/11/2025</a:t>
                      </a:r>
                    </a:p>
                  </a:txBody>
                  <a:tcPr marL="68580" marR="68580" marT="34290" marB="34290" anchor="ctr"/>
                </a:tc>
                <a:extLst>
                  <a:ext uri="{0D108BD9-81ED-4DB2-BD59-A6C34878D82A}">
                    <a16:rowId xmlns:a16="http://schemas.microsoft.com/office/drawing/2014/main" val="3975106126"/>
                  </a:ext>
                </a:extLst>
              </a:tr>
              <a:tr h="334125">
                <a:tc>
                  <a:txBody>
                    <a:bodyPr/>
                    <a:lstStyle/>
                    <a:p>
                      <a:pPr lvl="0" algn="r">
                        <a:buNone/>
                      </a:pPr>
                      <a:r>
                        <a:rPr lang="en-US" sz="2400">
                          <a:latin typeface="Franklin Gothic Medium"/>
                        </a:rPr>
                        <a:t>SBCTC Approval*</a:t>
                      </a:r>
                      <a:endParaRPr lang="en-US" sz="2400"/>
                    </a:p>
                  </a:txBody>
                  <a:tcPr marL="68580" marR="68580" marT="34290" marB="34290"/>
                </a:tc>
                <a:tc>
                  <a:txBody>
                    <a:bodyPr/>
                    <a:lstStyle/>
                    <a:p>
                      <a:r>
                        <a:rPr lang="en-US" sz="2400"/>
                        <a:t>7/1/2025</a:t>
                      </a:r>
                    </a:p>
                  </a:txBody>
                  <a:tcPr marL="68580" marR="68580" marT="34290" marB="34290" anchor="ctr"/>
                </a:tc>
                <a:extLst>
                  <a:ext uri="{0D108BD9-81ED-4DB2-BD59-A6C34878D82A}">
                    <a16:rowId xmlns:a16="http://schemas.microsoft.com/office/drawing/2014/main" val="4152368905"/>
                  </a:ext>
                </a:extLst>
              </a:tr>
              <a:tr h="679029">
                <a:tc>
                  <a:txBody>
                    <a:bodyPr/>
                    <a:lstStyle/>
                    <a:p>
                      <a:pPr lvl="0" algn="r">
                        <a:buNone/>
                      </a:pPr>
                      <a:r>
                        <a:rPr lang="en-US" sz="2400" b="0" i="0" u="none" strike="noStrike" noProof="0">
                          <a:solidFill>
                            <a:srgbClr val="003764"/>
                          </a:solidFill>
                          <a:latin typeface="Franklin Gothic Medium"/>
                        </a:rPr>
                        <a:t>Availability of Additional Funding for Special Project and Non-Trad Announced</a:t>
                      </a:r>
                    </a:p>
                  </a:txBody>
                  <a:tcPr marL="68580" marR="68580" marT="34290" marB="34290" anchor="ctr"/>
                </a:tc>
                <a:tc>
                  <a:txBody>
                    <a:bodyPr/>
                    <a:lstStyle/>
                    <a:p>
                      <a:pPr lvl="0">
                        <a:buNone/>
                      </a:pPr>
                      <a:r>
                        <a:rPr lang="en-US" sz="2400" b="0" i="0" u="none" strike="noStrike" noProof="0">
                          <a:solidFill>
                            <a:srgbClr val="003764"/>
                          </a:solidFill>
                          <a:latin typeface="Franklin Gothic Book"/>
                        </a:rPr>
                        <a:t>7/18/2025</a:t>
                      </a:r>
                      <a:endParaRPr lang="en-US" sz="2400"/>
                    </a:p>
                  </a:txBody>
                  <a:tcPr marL="68580" marR="68580" marT="34290" marB="34290" anchor="ctr"/>
                </a:tc>
                <a:extLst>
                  <a:ext uri="{0D108BD9-81ED-4DB2-BD59-A6C34878D82A}">
                    <a16:rowId xmlns:a16="http://schemas.microsoft.com/office/drawing/2014/main" val="85899351"/>
                  </a:ext>
                </a:extLst>
              </a:tr>
            </a:tbl>
          </a:graphicData>
        </a:graphic>
      </p:graphicFrame>
      <p:sp>
        <p:nvSpPr>
          <p:cNvPr id="11" name="TextBox 10">
            <a:extLst>
              <a:ext uri="{FF2B5EF4-FFF2-40B4-BE49-F238E27FC236}">
                <a16:creationId xmlns:a16="http://schemas.microsoft.com/office/drawing/2014/main" id="{2C642D63-5E3B-53A4-F983-BCA0144C6650}"/>
              </a:ext>
            </a:extLst>
          </p:cNvPr>
          <p:cNvSpPr txBox="1"/>
          <p:nvPr/>
        </p:nvSpPr>
        <p:spPr>
          <a:xfrm>
            <a:off x="644696" y="6211257"/>
            <a:ext cx="586323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a:t>*</a:t>
            </a:r>
            <a:r>
              <a:rPr lang="en-US" sz="1350">
                <a:hlinkClick r:id="rId2"/>
              </a:rPr>
              <a:t>Perkins Approval Process Overview</a:t>
            </a:r>
            <a:r>
              <a:rPr lang="en-US" sz="1350"/>
              <a:t> webinar</a:t>
            </a:r>
          </a:p>
        </p:txBody>
      </p:sp>
    </p:spTree>
    <p:extLst>
      <p:ext uri="{BB962C8B-B14F-4D97-AF65-F5344CB8AC3E}">
        <p14:creationId xmlns:p14="http://schemas.microsoft.com/office/powerpoint/2010/main" val="8210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p:txBody>
          <a:bodyPr lIns="68580" tIns="34290" rIns="68580" bIns="34290" anchor="t"/>
          <a:lstStyle/>
          <a:p>
            <a:r>
              <a:rPr lang="en-US" sz="3200">
                <a:ea typeface="+mj-lt"/>
                <a:cs typeface="+mj-lt"/>
              </a:rPr>
              <a:t>Perkins updates</a:t>
            </a:r>
            <a:endParaRPr lang="en-US" sz="3200"/>
          </a:p>
        </p:txBody>
      </p:sp>
      <p:sp>
        <p:nvSpPr>
          <p:cNvPr id="6" name="Content Placeholder 5">
            <a:extLst>
              <a:ext uri="{FF2B5EF4-FFF2-40B4-BE49-F238E27FC236}">
                <a16:creationId xmlns:a16="http://schemas.microsoft.com/office/drawing/2014/main" id="{D32BE89A-1B2D-0C4A-B762-CCB4E89F7D28}"/>
              </a:ext>
            </a:extLst>
          </p:cNvPr>
          <p:cNvSpPr>
            <a:spLocks noGrp="1"/>
          </p:cNvSpPr>
          <p:nvPr>
            <p:ph idx="1"/>
          </p:nvPr>
        </p:nvSpPr>
        <p:spPr>
          <a:xfrm>
            <a:off x="536862" y="2188370"/>
            <a:ext cx="8336975" cy="3983831"/>
          </a:xfrm>
        </p:spPr>
        <p:txBody>
          <a:bodyPr lIns="68580" tIns="34290" rIns="68580" bIns="34290" anchor="t"/>
          <a:lstStyle/>
          <a:p>
            <a:pPr marL="342900" lvl="1">
              <a:lnSpc>
                <a:spcPct val="100000"/>
              </a:lnSpc>
              <a:spcBef>
                <a:spcPts val="0"/>
              </a:spcBef>
            </a:pPr>
            <a:r>
              <a:rPr lang="en-US" sz="2800">
                <a:ea typeface="+mn-lt"/>
                <a:cs typeface="+mn-lt"/>
              </a:rPr>
              <a:t>Perkins Annual Reports</a:t>
            </a:r>
            <a:endParaRPr lang="en-US" sz="2800"/>
          </a:p>
          <a:p>
            <a:pPr marL="685800" lvl="2" indent="-257175">
              <a:lnSpc>
                <a:spcPct val="100000"/>
              </a:lnSpc>
              <a:spcBef>
                <a:spcPts val="0"/>
              </a:spcBef>
              <a:buFont typeface="Wingdings" panose="020B0604020202020204" pitchFamily="34" charset="0"/>
              <a:buChar char="§"/>
            </a:pPr>
            <a:r>
              <a:rPr lang="en-US" sz="2400">
                <a:ea typeface="+mn-lt"/>
                <a:cs typeface="+mn-lt"/>
              </a:rPr>
              <a:t>FY25 Annual Reports—Due </a:t>
            </a:r>
            <a:r>
              <a:rPr lang="en-US" sz="2400" b="1">
                <a:ea typeface="+mn-lt"/>
                <a:cs typeface="+mn-lt"/>
              </a:rPr>
              <a:t>July 31</a:t>
            </a:r>
            <a:r>
              <a:rPr lang="en-US" sz="2400">
                <a:ea typeface="+mn-lt"/>
                <a:cs typeface="+mn-lt"/>
              </a:rPr>
              <a:t>, 2025</a:t>
            </a:r>
          </a:p>
          <a:p>
            <a:pPr marL="914400" lvl="3">
              <a:lnSpc>
                <a:spcPct val="100000"/>
              </a:lnSpc>
              <a:spcBef>
                <a:spcPts val="0"/>
              </a:spcBef>
            </a:pPr>
            <a:r>
              <a:rPr lang="en-US" sz="2400">
                <a:ea typeface="+mn-lt"/>
                <a:cs typeface="+mn-lt"/>
              </a:rPr>
              <a:t>Link for FY25—Emailed early May</a:t>
            </a:r>
            <a:endParaRPr lang="en-US" sz="2400">
              <a:highlight>
                <a:srgbClr val="FFFF00"/>
              </a:highlight>
              <a:ea typeface="+mn-lt"/>
              <a:cs typeface="+mn-lt"/>
            </a:endParaRPr>
          </a:p>
          <a:p>
            <a:pPr marL="685800" lvl="2" indent="-257175">
              <a:lnSpc>
                <a:spcPct val="100000"/>
              </a:lnSpc>
              <a:spcBef>
                <a:spcPts val="0"/>
              </a:spcBef>
              <a:buFont typeface="Wingdings" panose="020B0604020202020204" pitchFamily="34" charset="0"/>
              <a:buChar char="§"/>
            </a:pPr>
            <a:r>
              <a:rPr lang="en-US" sz="2400">
                <a:ea typeface="+mn-lt"/>
                <a:cs typeface="+mn-lt"/>
              </a:rPr>
              <a:t>FY26 Annual Reports—Due </a:t>
            </a:r>
            <a:r>
              <a:rPr lang="en-US" sz="2400" b="1">
                <a:ea typeface="+mn-lt"/>
                <a:cs typeface="+mn-lt"/>
              </a:rPr>
              <a:t>June 30</a:t>
            </a:r>
            <a:r>
              <a:rPr lang="en-US" sz="2400">
                <a:ea typeface="+mn-lt"/>
                <a:cs typeface="+mn-lt"/>
              </a:rPr>
              <a:t>, 2026</a:t>
            </a:r>
            <a:endParaRPr lang="en-US" sz="2400"/>
          </a:p>
          <a:p>
            <a:pPr marL="342900" lvl="1">
              <a:lnSpc>
                <a:spcPct val="150000"/>
              </a:lnSpc>
              <a:spcBef>
                <a:spcPts val="0"/>
              </a:spcBef>
            </a:pPr>
            <a:r>
              <a:rPr lang="en-US" sz="2800"/>
              <a:t>Resources</a:t>
            </a:r>
          </a:p>
          <a:p>
            <a:pPr marL="685800" lvl="2" indent="-257175">
              <a:lnSpc>
                <a:spcPct val="100000"/>
              </a:lnSpc>
              <a:spcBef>
                <a:spcPts val="0"/>
              </a:spcBef>
              <a:buFont typeface="Wingdings" panose="020B0604020202020204" pitchFamily="34" charset="0"/>
              <a:buChar char="§"/>
            </a:pPr>
            <a:r>
              <a:rPr lang="en-US" sz="2400"/>
              <a:t>Perkins Canvas Class </a:t>
            </a:r>
          </a:p>
          <a:p>
            <a:pPr marL="685800" lvl="2" indent="-257175">
              <a:lnSpc>
                <a:spcPct val="100000"/>
              </a:lnSpc>
              <a:spcBef>
                <a:spcPts val="0"/>
              </a:spcBef>
              <a:buFont typeface="Wingdings" panose="020B0604020202020204" pitchFamily="34" charset="0"/>
              <a:buChar char="§"/>
            </a:pPr>
            <a:r>
              <a:rPr lang="en-US" sz="2400"/>
              <a:t>Website Improvements</a:t>
            </a:r>
          </a:p>
          <a:p>
            <a:pPr marL="685800" lvl="2" indent="-257175">
              <a:lnSpc>
                <a:spcPct val="100000"/>
              </a:lnSpc>
              <a:spcBef>
                <a:spcPts val="0"/>
              </a:spcBef>
              <a:buFont typeface="Wingdings" panose="020B0604020202020204" pitchFamily="34" charset="0"/>
              <a:buChar char="§"/>
            </a:pPr>
            <a:r>
              <a:rPr lang="en-US" sz="2400"/>
              <a:t>Email </a:t>
            </a:r>
            <a:r>
              <a:rPr lang="en-US" sz="2400">
                <a:hlinkClick r:id="rId2"/>
              </a:rPr>
              <a:t>kingram@sbctc.edu</a:t>
            </a:r>
            <a:endParaRPr lang="en-US" sz="2400"/>
          </a:p>
          <a:p>
            <a:pPr marL="342900" lvl="1">
              <a:lnSpc>
                <a:spcPct val="150000"/>
              </a:lnSpc>
              <a:spcBef>
                <a:spcPts val="0"/>
              </a:spcBef>
            </a:pPr>
            <a:r>
              <a:rPr lang="en-US" sz="2800"/>
              <a:t>2026 Initial CLNA—Due </a:t>
            </a:r>
            <a:r>
              <a:rPr lang="en-US" sz="2800" b="1"/>
              <a:t>January 15</a:t>
            </a:r>
            <a:r>
              <a:rPr lang="en-US" sz="2800"/>
              <a:t>, 2026</a:t>
            </a:r>
          </a:p>
          <a:p>
            <a:pPr marL="342900" lvl="1">
              <a:lnSpc>
                <a:spcPct val="150000"/>
              </a:lnSpc>
              <a:spcBef>
                <a:spcPts val="0"/>
              </a:spcBef>
            </a:pPr>
            <a:r>
              <a:rPr lang="en-US" sz="2800">
                <a:ea typeface="+mn-lt"/>
                <a:cs typeface="+mn-lt"/>
              </a:rPr>
              <a:t>Degree Awarding—Due September (TBA)</a:t>
            </a:r>
          </a:p>
          <a:p>
            <a:pPr marL="342900" lvl="1">
              <a:lnSpc>
                <a:spcPct val="200000"/>
              </a:lnSpc>
            </a:pPr>
            <a:endParaRPr lang="en-US">
              <a:ea typeface="+mn-lt"/>
              <a:cs typeface="+mn-lt"/>
            </a:endParaRPr>
          </a:p>
          <a:p>
            <a:pPr marL="342900" lvl="1">
              <a:lnSpc>
                <a:spcPct val="150000"/>
              </a:lnSpc>
            </a:pPr>
            <a:endParaRPr lang="en-US" sz="1500">
              <a:ea typeface="+mn-lt"/>
              <a:cs typeface="+mn-lt"/>
            </a:endParaRPr>
          </a:p>
          <a:p>
            <a:pPr marL="0" indent="0">
              <a:lnSpc>
                <a:spcPct val="100000"/>
              </a:lnSpc>
              <a:buNone/>
            </a:pPr>
            <a:endParaRPr lang="en-US" sz="1350">
              <a:ea typeface="+mn-lt"/>
              <a:cs typeface="+mn-lt"/>
            </a:endParaRPr>
          </a:p>
          <a:p>
            <a:pPr marL="385445" lvl="1" indent="-213995">
              <a:lnSpc>
                <a:spcPct val="100000"/>
              </a:lnSpc>
              <a:buFont typeface="Arial"/>
            </a:pPr>
            <a:endParaRPr lang="en-US" sz="1350">
              <a:ea typeface="+mn-lt"/>
              <a:cs typeface="+mn-lt"/>
            </a:endParaRPr>
          </a:p>
          <a:p>
            <a:endParaRPr lang="en-US" sz="1650">
              <a:ea typeface="+mn-lt"/>
              <a:cs typeface="+mn-lt"/>
            </a:endParaRPr>
          </a:p>
          <a:p>
            <a:endParaRPr lang="en-US" sz="1200">
              <a:ea typeface="+mn-lt"/>
              <a:cs typeface="+mn-lt"/>
            </a:endParaRP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dirty="0" smtClean="0"/>
              <a:pPr/>
              <a:t>14</a:t>
            </a:fld>
            <a:endParaRPr lang="en-US"/>
          </a:p>
        </p:txBody>
      </p:sp>
    </p:spTree>
    <p:extLst>
      <p:ext uri="{BB962C8B-B14F-4D97-AF65-F5344CB8AC3E}">
        <p14:creationId xmlns:p14="http://schemas.microsoft.com/office/powerpoint/2010/main" val="1921963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2" y="1225296"/>
            <a:ext cx="8336975" cy="475488"/>
          </a:xfrm>
        </p:spPr>
        <p:txBody>
          <a:bodyPr lIns="68580" tIns="34290" rIns="68580" bIns="34290" anchor="t"/>
          <a:lstStyle/>
          <a:p>
            <a:r>
              <a:rPr lang="en-US" sz="3200"/>
              <a:t>Program Approval Updates</a:t>
            </a:r>
          </a:p>
        </p:txBody>
      </p:sp>
      <p:sp>
        <p:nvSpPr>
          <p:cNvPr id="3" name="Content Placeholder 2"/>
          <p:cNvSpPr>
            <a:spLocks noGrp="1"/>
          </p:cNvSpPr>
          <p:nvPr>
            <p:ph idx="1"/>
          </p:nvPr>
        </p:nvSpPr>
        <p:spPr>
          <a:xfrm>
            <a:off x="536862" y="1801368"/>
            <a:ext cx="8336975" cy="4370833"/>
          </a:xfrm>
        </p:spPr>
        <p:txBody>
          <a:bodyPr lIns="68580" tIns="34290" rIns="68580" bIns="34290" anchor="t"/>
          <a:lstStyle/>
          <a:p>
            <a:pPr indent="0">
              <a:spcAft>
                <a:spcPts val="300"/>
              </a:spcAft>
              <a:buNone/>
            </a:pPr>
            <a:r>
              <a:rPr lang="en-US" sz="1400" b="1"/>
              <a:t>Updates to Plan Request Process and Plan Inventory</a:t>
            </a:r>
          </a:p>
          <a:p>
            <a:pPr marL="400050" indent="-171450">
              <a:spcAft>
                <a:spcPts val="300"/>
              </a:spcAft>
              <a:buFont typeface="Courier New" panose="020B0604020202020204" pitchFamily="34" charset="0"/>
              <a:buChar char="o"/>
            </a:pPr>
            <a:r>
              <a:rPr lang="en-US" sz="1200" b="1"/>
              <a:t>New SOC Code Field </a:t>
            </a:r>
          </a:p>
          <a:p>
            <a:pPr marL="857250" lvl="1" indent="-171450">
              <a:spcAft>
                <a:spcPts val="300"/>
              </a:spcAft>
            </a:pPr>
            <a:r>
              <a:rPr lang="en-US" sz="1200" b="1"/>
              <a:t>SOC (Standard Occupational Classification) code used by employment security department to connect programs to workforce outcomes.</a:t>
            </a:r>
          </a:p>
          <a:p>
            <a:pPr marL="857250" lvl="1" indent="-171450">
              <a:spcAft>
                <a:spcPts val="300"/>
              </a:spcAft>
            </a:pPr>
            <a:r>
              <a:rPr lang="en-US" sz="1200" b="1"/>
              <a:t>Added to new plan request form and will be used for new submissions.</a:t>
            </a:r>
          </a:p>
          <a:p>
            <a:pPr marL="857250" lvl="1" indent="-171450">
              <a:spcAft>
                <a:spcPts val="300"/>
              </a:spcAft>
            </a:pPr>
            <a:r>
              <a:rPr lang="en-US" sz="1200" b="1"/>
              <a:t>If colleges submit a modification request and the CIP code changes, we will also collect the updated SOC code. </a:t>
            </a:r>
          </a:p>
          <a:p>
            <a:pPr marL="857250" lvl="1" indent="-171450">
              <a:spcAft>
                <a:spcPts val="300"/>
              </a:spcAft>
            </a:pPr>
            <a:r>
              <a:rPr lang="en-US" sz="1200" b="1"/>
              <a:t>For credentials already in inventory, we will add the SOC code, and this will be another phase of the project. </a:t>
            </a:r>
          </a:p>
          <a:p>
            <a:pPr marL="400050" indent="-171450">
              <a:spcAft>
                <a:spcPts val="300"/>
              </a:spcAft>
              <a:buFont typeface="Courier New" panose="020B0604020202020204" pitchFamily="34" charset="0"/>
              <a:buChar char="o"/>
            </a:pPr>
            <a:r>
              <a:rPr lang="en-US" sz="1200" b="1"/>
              <a:t>Identifying fully online programs</a:t>
            </a:r>
          </a:p>
          <a:p>
            <a:pPr marL="857250" lvl="1" indent="-171450">
              <a:spcAft>
                <a:spcPts val="300"/>
              </a:spcAft>
            </a:pPr>
            <a:r>
              <a:rPr lang="en-US" sz="1200" b="1"/>
              <a:t>Request to identify credentials in our inventory that can be completed through only online coursework.  </a:t>
            </a:r>
          </a:p>
          <a:p>
            <a:pPr marL="857250" lvl="1" indent="-171450">
              <a:spcAft>
                <a:spcPts val="300"/>
              </a:spcAft>
            </a:pPr>
            <a:r>
              <a:rPr lang="en-US" sz="1200" b="1"/>
              <a:t>Already in the new plan request form and currently collecting for new programs.</a:t>
            </a:r>
          </a:p>
          <a:p>
            <a:pPr marL="857250" lvl="1" indent="-171450">
              <a:spcAft>
                <a:spcPts val="300"/>
              </a:spcAft>
            </a:pPr>
            <a:r>
              <a:rPr lang="en-US" sz="1200" b="1"/>
              <a:t>This identifier will soon show in our inventory and the program search tool. </a:t>
            </a:r>
          </a:p>
          <a:p>
            <a:pPr marL="857250" lvl="1" indent="-171450">
              <a:spcAft>
                <a:spcPts val="300"/>
              </a:spcAft>
            </a:pPr>
            <a:r>
              <a:rPr lang="en-US" sz="1200" b="1"/>
              <a:t>If you’re already tracking this information at your college, please send a list of plan codes to </a:t>
            </a:r>
            <a:r>
              <a:rPr lang="en-US" sz="1200" b="1">
                <a:hlinkClick r:id="rId3"/>
              </a:rPr>
              <a:t>programapproval@sbctc.edu</a:t>
            </a:r>
            <a:endParaRPr lang="en-US" sz="1200" b="1"/>
          </a:p>
          <a:p>
            <a:pPr marL="400050" indent="-171450">
              <a:spcAft>
                <a:spcPts val="300"/>
              </a:spcAft>
              <a:buFont typeface="Courier New" panose="020B0604020202020204" pitchFamily="34" charset="0"/>
              <a:buChar char="o"/>
            </a:pPr>
            <a:r>
              <a:rPr lang="en-US" sz="1200" b="1"/>
              <a:t>Updates to PAR Guidelines</a:t>
            </a:r>
          </a:p>
          <a:p>
            <a:pPr marL="857250" lvl="1" indent="-171450">
              <a:spcAft>
                <a:spcPts val="300"/>
              </a:spcAft>
            </a:pPr>
            <a:r>
              <a:rPr lang="en-US" sz="1200" b="1"/>
              <a:t>PDF posted on the WEC resource page and listed on the Professional/Technical Program Approval page.</a:t>
            </a:r>
            <a:endParaRPr lang="en-US" sz="1200"/>
          </a:p>
          <a:p>
            <a:pPr lvl="2"/>
            <a:endParaRPr lang="en-US" sz="1200"/>
          </a:p>
        </p:txBody>
      </p:sp>
      <p:sp>
        <p:nvSpPr>
          <p:cNvPr id="4" name="Slide Number Placeholder 3"/>
          <p:cNvSpPr>
            <a:spLocks noGrp="1"/>
          </p:cNvSpPr>
          <p:nvPr>
            <p:ph type="sldNum" sz="quarter" idx="12"/>
          </p:nvPr>
        </p:nvSpPr>
        <p:spPr/>
        <p:txBody>
          <a:bodyPr/>
          <a:lstStyle/>
          <a:p>
            <a:fld id="{DEE5BC03-7CE3-4FE3-BC0A-0ACCA8AC1F24}" type="slidenum">
              <a:rPr lang="en-US" smtClean="0"/>
              <a:pPr/>
              <a:t>15</a:t>
            </a:fld>
            <a:endParaRPr lang="en-US"/>
          </a:p>
        </p:txBody>
      </p:sp>
    </p:spTree>
    <p:extLst>
      <p:ext uri="{BB962C8B-B14F-4D97-AF65-F5344CB8AC3E}">
        <p14:creationId xmlns:p14="http://schemas.microsoft.com/office/powerpoint/2010/main" val="3383783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4C2BB-80B7-8B36-DC47-CEF890BEBA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86CDA-73AE-5F42-4919-E9C864CE3C3C}"/>
              </a:ext>
            </a:extLst>
          </p:cNvPr>
          <p:cNvSpPr>
            <a:spLocks noGrp="1"/>
          </p:cNvSpPr>
          <p:nvPr>
            <p:ph type="title"/>
          </p:nvPr>
        </p:nvSpPr>
        <p:spPr>
          <a:xfrm>
            <a:off x="536862" y="1549936"/>
            <a:ext cx="8336975" cy="672056"/>
          </a:xfrm>
        </p:spPr>
        <p:txBody>
          <a:bodyPr lIns="68580" tIns="34290" rIns="68580" bIns="34290" anchor="t"/>
          <a:lstStyle/>
          <a:p>
            <a:r>
              <a:rPr lang="en-US" sz="3200"/>
              <a:t>Program Updates</a:t>
            </a:r>
          </a:p>
        </p:txBody>
      </p:sp>
      <p:sp>
        <p:nvSpPr>
          <p:cNvPr id="3" name="Content Placeholder 2">
            <a:extLst>
              <a:ext uri="{FF2B5EF4-FFF2-40B4-BE49-F238E27FC236}">
                <a16:creationId xmlns:a16="http://schemas.microsoft.com/office/drawing/2014/main" id="{1DD92718-2A0E-12E7-34F0-FBE23F2A4697}"/>
              </a:ext>
            </a:extLst>
          </p:cNvPr>
          <p:cNvSpPr>
            <a:spLocks noGrp="1"/>
          </p:cNvSpPr>
          <p:nvPr>
            <p:ph idx="1"/>
          </p:nvPr>
        </p:nvSpPr>
        <p:spPr>
          <a:xfrm>
            <a:off x="536862" y="2221992"/>
            <a:ext cx="8336975" cy="4416552"/>
          </a:xfrm>
        </p:spPr>
        <p:txBody>
          <a:bodyPr lIns="68580" tIns="34290" rIns="68580" bIns="34290" anchor="t"/>
          <a:lstStyle/>
          <a:p>
            <a:r>
              <a:rPr lang="en-US" sz="2000">
                <a:ea typeface="Calibri"/>
                <a:cs typeface="Calibri"/>
              </a:rPr>
              <a:t>PAR Changes</a:t>
            </a:r>
          </a:p>
          <a:p>
            <a:pPr lvl="1"/>
            <a:r>
              <a:rPr lang="en-US" sz="1600">
                <a:ea typeface="Calibri"/>
                <a:cs typeface="Calibri"/>
              </a:rPr>
              <a:t>Removed all references to Related Instruction</a:t>
            </a:r>
          </a:p>
          <a:p>
            <a:pPr lvl="1" fontAlgn="base"/>
            <a:r>
              <a:rPr lang="en-US" sz="1600" b="0" i="0">
                <a:effectLst/>
              </a:rPr>
              <a:t>Colleges have begun implementing changes to associates degrees, aligning them with the updated language in 1.C.6 of the NWCCU guidelines.</a:t>
            </a:r>
          </a:p>
          <a:p>
            <a:pPr lvl="1" fontAlgn="base"/>
            <a:r>
              <a:rPr lang="en-US" sz="1600" b="0" i="0">
                <a:effectLst/>
              </a:rPr>
              <a:t>Colleges identified language in the SBCTC PAR Guidelines (2024) referencing WAC 250-61-100 – providing guidance related to associate degree requirements. This WAC section outlines general education requirements for associate degrees, including communications, computation, and human relations.</a:t>
            </a:r>
          </a:p>
          <a:p>
            <a:pPr lvl="1" fontAlgn="base"/>
            <a:r>
              <a:rPr lang="en-US" sz="1600" b="0" i="0">
                <a:effectLst/>
              </a:rPr>
              <a:t>Clarified exemption for public higher education institutions from WAC Chapter 250-61.</a:t>
            </a:r>
          </a:p>
          <a:p>
            <a:r>
              <a:rPr lang="en-US" sz="2000">
                <a:ea typeface="Calibri"/>
                <a:cs typeface="Calibri"/>
              </a:rPr>
              <a:t>CTE Dual Credit</a:t>
            </a:r>
          </a:p>
          <a:p>
            <a:pPr lvl="1"/>
            <a:r>
              <a:rPr lang="en-US" sz="1600">
                <a:ea typeface="Calibri"/>
                <a:cs typeface="Calibri"/>
              </a:rPr>
              <a:t>Pilot Sites: OAAP, Direct Enrollment, Course Coding</a:t>
            </a:r>
          </a:p>
          <a:p>
            <a:r>
              <a:rPr lang="en-US" sz="2000">
                <a:ea typeface="Calibri"/>
                <a:cs typeface="Calibri"/>
              </a:rPr>
              <a:t>ProCert Reminder Messaging</a:t>
            </a:r>
          </a:p>
          <a:p>
            <a:pPr lvl="1"/>
            <a:r>
              <a:rPr lang="en-US" sz="1600">
                <a:ea typeface="Calibri"/>
                <a:cs typeface="Calibri"/>
              </a:rPr>
              <a:t>Any account not responding will be removed from notifications after 12 months.</a:t>
            </a:r>
          </a:p>
          <a:p>
            <a:pPr lvl="1"/>
            <a:r>
              <a:rPr lang="en-US" sz="1600">
                <a:ea typeface="Calibri"/>
                <a:cs typeface="Calibri"/>
              </a:rPr>
              <a:t>Reminders will be sent once per month (first Tuesday) for all outstanding activities.</a:t>
            </a:r>
          </a:p>
          <a:p>
            <a:pPr lvl="1"/>
            <a:r>
              <a:rPr lang="en-US" sz="1600">
                <a:ea typeface="Calibri"/>
                <a:cs typeface="Calibri"/>
              </a:rPr>
              <a:t>Bloodborne Pathogens, First Aid, and CPR will be combined into one notification.</a:t>
            </a:r>
          </a:p>
          <a:p>
            <a:endParaRPr lang="en-US" sz="1050">
              <a:ea typeface="Calibri"/>
              <a:cs typeface="Calibri"/>
            </a:endParaRPr>
          </a:p>
        </p:txBody>
      </p:sp>
      <p:sp>
        <p:nvSpPr>
          <p:cNvPr id="4" name="Slide Number Placeholder 3">
            <a:extLst>
              <a:ext uri="{FF2B5EF4-FFF2-40B4-BE49-F238E27FC236}">
                <a16:creationId xmlns:a16="http://schemas.microsoft.com/office/drawing/2014/main" id="{97BBE136-A7D8-9285-2631-F5450F1FF0E6}"/>
              </a:ext>
            </a:extLst>
          </p:cNvPr>
          <p:cNvSpPr>
            <a:spLocks noGrp="1"/>
          </p:cNvSpPr>
          <p:nvPr>
            <p:ph type="sldNum" sz="quarter" idx="12"/>
          </p:nvPr>
        </p:nvSpPr>
        <p:spPr/>
        <p:txBody>
          <a:bodyPr/>
          <a:lstStyle/>
          <a:p>
            <a:fld id="{DEE5BC03-7CE3-4FE3-BC0A-0ACCA8AC1F24}" type="slidenum">
              <a:rPr lang="en-US" smtClean="0"/>
              <a:pPr/>
              <a:t>16</a:t>
            </a:fld>
            <a:endParaRPr lang="en-US"/>
          </a:p>
        </p:txBody>
      </p:sp>
    </p:spTree>
    <p:extLst>
      <p:ext uri="{BB962C8B-B14F-4D97-AF65-F5344CB8AC3E}">
        <p14:creationId xmlns:p14="http://schemas.microsoft.com/office/powerpoint/2010/main" val="3417376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p:txBody>
          <a:bodyPr/>
          <a:lstStyle/>
          <a:p>
            <a:r>
              <a:rPr lang="en-US" sz="2400" b="1">
                <a:latin typeface="Franklin Gothic Book" panose="020B0503020102020204" pitchFamily="34" charset="0"/>
              </a:rPr>
              <a:t>Sector Response</a:t>
            </a:r>
            <a:endParaRPr lang="en-US" sz="2400"/>
          </a:p>
        </p:txBody>
      </p:sp>
      <p:sp>
        <p:nvSpPr>
          <p:cNvPr id="3" name="Content Placeholder 2">
            <a:extLst>
              <a:ext uri="{FF2B5EF4-FFF2-40B4-BE49-F238E27FC236}">
                <a16:creationId xmlns:a16="http://schemas.microsoft.com/office/drawing/2014/main" id="{01B0B806-200F-4863-920F-16A5FBA1CF1C}"/>
              </a:ext>
            </a:extLst>
          </p:cNvPr>
          <p:cNvSpPr>
            <a:spLocks noGrp="1"/>
          </p:cNvSpPr>
          <p:nvPr>
            <p:ph idx="1"/>
          </p:nvPr>
        </p:nvSpPr>
        <p:spPr/>
        <p:txBody>
          <a:bodyPr lIns="68580" tIns="34290" rIns="68580" bIns="34290" anchor="t"/>
          <a:lstStyle/>
          <a:p>
            <a:pPr marL="0" indent="0">
              <a:buNone/>
            </a:pPr>
            <a:r>
              <a:rPr lang="en-US" sz="1500" b="1">
                <a:latin typeface="Franklin Gothic Book"/>
              </a:rPr>
              <a:t>Sector Response: </a:t>
            </a:r>
            <a:r>
              <a:rPr lang="en-US" sz="1500">
                <a:latin typeface="Franklin Gothic Book"/>
              </a:rPr>
              <a:t>Support colleges as they deliver career and sector-based educational opportunities to students.</a:t>
            </a:r>
          </a:p>
          <a:p>
            <a:r>
              <a:rPr lang="en-US" sz="1500"/>
              <a:t>Team Members: </a:t>
            </a:r>
            <a:endParaRPr lang="en-US" sz="1500">
              <a:latin typeface="Franklin Gothic Book"/>
            </a:endParaRPr>
          </a:p>
          <a:p>
            <a:pPr lvl="1" fontAlgn="base"/>
            <a:r>
              <a:rPr lang="en-US" sz="1500"/>
              <a:t>Anna Olson, Policy Associate; </a:t>
            </a:r>
            <a:r>
              <a:rPr lang="en-US" sz="1500">
                <a:hlinkClick r:id="rId2"/>
              </a:rPr>
              <a:t>aolson@sbctc.edu</a:t>
            </a:r>
            <a:r>
              <a:rPr lang="en-US" sz="1500"/>
              <a:t>   </a:t>
            </a:r>
          </a:p>
          <a:p>
            <a:pPr lvl="1"/>
            <a:r>
              <a:rPr lang="en-US" sz="1500"/>
              <a:t>Megan Harper, Program Administrator; </a:t>
            </a:r>
            <a:r>
              <a:rPr lang="en-US" sz="1500" u="sng">
                <a:hlinkClick r:id="rId3"/>
              </a:rPr>
              <a:t>mharper@sbctc.edu</a:t>
            </a:r>
            <a:endParaRPr lang="en-US" sz="1500"/>
          </a:p>
          <a:p>
            <a:pPr lvl="1"/>
            <a:r>
              <a:rPr lang="en-US" sz="1500"/>
              <a:t>Shanna McBride, Program Administrator; </a:t>
            </a:r>
            <a:r>
              <a:rPr lang="en-US" sz="1500" u="sng">
                <a:hlinkClick r:id="rId4"/>
              </a:rPr>
              <a:t>smcbride@sbctc.edu</a:t>
            </a:r>
            <a:endParaRPr lang="en-US" sz="1200">
              <a:latin typeface="Franklin Gothic Book"/>
            </a:endParaRPr>
          </a:p>
          <a:p>
            <a:pPr marL="0" indent="0">
              <a:buNone/>
            </a:pPr>
            <a:endParaRPr lang="en-US" sz="1200" b="1">
              <a:latin typeface="Franklin Gothic Book"/>
            </a:endParaRPr>
          </a:p>
          <a:p>
            <a:pPr marL="0" indent="0">
              <a:buNone/>
            </a:pPr>
            <a:r>
              <a:rPr lang="en-US" sz="1200" b="1">
                <a:latin typeface="Franklin Gothic Book"/>
              </a:rPr>
              <a:t>Programs</a:t>
            </a:r>
            <a:r>
              <a:rPr lang="en-US" sz="1200">
                <a:latin typeface="Franklin Gothic Book"/>
              </a:rPr>
              <a:t>:</a:t>
            </a: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smtClean="0"/>
              <a:pPr/>
              <a:t>17</a:t>
            </a:fld>
            <a:endParaRPr lang="en-US"/>
          </a:p>
        </p:txBody>
      </p:sp>
      <p:graphicFrame>
        <p:nvGraphicFramePr>
          <p:cNvPr id="5" name="Table 4">
            <a:extLst>
              <a:ext uri="{FF2B5EF4-FFF2-40B4-BE49-F238E27FC236}">
                <a16:creationId xmlns:a16="http://schemas.microsoft.com/office/drawing/2014/main" id="{4A4A4212-F4BE-4268-AFD9-67EDB0FDC5C5}"/>
              </a:ext>
            </a:extLst>
          </p:cNvPr>
          <p:cNvGraphicFramePr>
            <a:graphicFrameLocks noGrp="1"/>
          </p:cNvGraphicFramePr>
          <p:nvPr>
            <p:extLst>
              <p:ext uri="{D42A27DB-BD31-4B8C-83A1-F6EECF244321}">
                <p14:modId xmlns:p14="http://schemas.microsoft.com/office/powerpoint/2010/main" val="734857242"/>
              </p:ext>
            </p:extLst>
          </p:nvPr>
        </p:nvGraphicFramePr>
        <p:xfrm>
          <a:off x="1654490" y="4533072"/>
          <a:ext cx="6035040" cy="1097280"/>
        </p:xfrm>
        <a:graphic>
          <a:graphicData uri="http://schemas.openxmlformats.org/drawingml/2006/table">
            <a:tbl>
              <a:tblPr firstRow="1" bandRow="1">
                <a:tableStyleId>{5C22544A-7EE6-4342-B048-85BDC9FD1C3A}</a:tableStyleId>
              </a:tblPr>
              <a:tblGrid>
                <a:gridCol w="3017520">
                  <a:extLst>
                    <a:ext uri="{9D8B030D-6E8A-4147-A177-3AD203B41FA5}">
                      <a16:colId xmlns:a16="http://schemas.microsoft.com/office/drawing/2014/main" val="828185752"/>
                    </a:ext>
                  </a:extLst>
                </a:gridCol>
                <a:gridCol w="3017520">
                  <a:extLst>
                    <a:ext uri="{9D8B030D-6E8A-4147-A177-3AD203B41FA5}">
                      <a16:colId xmlns:a16="http://schemas.microsoft.com/office/drawing/2014/main" val="3126903809"/>
                    </a:ext>
                  </a:extLst>
                </a:gridCol>
              </a:tblGrid>
              <a:tr h="274320">
                <a:tc>
                  <a:txBody>
                    <a:bodyPr/>
                    <a:lstStyle/>
                    <a:p>
                      <a:pPr marL="257175" marR="0" lvl="0" indent="-257175" algn="l" defTabSz="914400" rtl="0" eaLnBrk="1" fontAlgn="auto" latinLnBrk="0" hangingPunct="1">
                        <a:lnSpc>
                          <a:spcPct val="100000"/>
                        </a:lnSpc>
                        <a:spcBef>
                          <a:spcPts val="0"/>
                        </a:spcBef>
                        <a:spcAft>
                          <a:spcPts val="0"/>
                        </a:spcAft>
                        <a:buClrTx/>
                        <a:buSzTx/>
                        <a:buFontTx/>
                        <a:buNone/>
                        <a:tabLst/>
                        <a:defRPr/>
                      </a:pPr>
                      <a:r>
                        <a:rPr lang="en-US" sz="1100" b="0">
                          <a:solidFill>
                            <a:srgbClr val="003764"/>
                          </a:solidFill>
                          <a:latin typeface="+mn-lt"/>
                        </a:rPr>
                        <a:t>Allied Health </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marL="257175" marR="0" lvl="0" indent="-257175" algn="l" defTabSz="914400" rtl="0" eaLnBrk="1" fontAlgn="auto" latinLnBrk="0" hangingPunct="1">
                        <a:lnSpc>
                          <a:spcPct val="100000"/>
                        </a:lnSpc>
                        <a:spcBef>
                          <a:spcPts val="0"/>
                        </a:spcBef>
                        <a:spcAft>
                          <a:spcPts val="0"/>
                        </a:spcAft>
                        <a:buClrTx/>
                        <a:buSzTx/>
                        <a:buFontTx/>
                        <a:buNone/>
                        <a:tabLst/>
                        <a:defRPr/>
                      </a:pPr>
                      <a:r>
                        <a:rPr lang="en-US" sz="1100" b="0">
                          <a:solidFill>
                            <a:srgbClr val="003764"/>
                          </a:solidFill>
                          <a:latin typeface="Franklin Gothic Book"/>
                        </a:rPr>
                        <a:t> </a:t>
                      </a:r>
                      <a:r>
                        <a:rPr lang="en-US" sz="1100" b="0">
                          <a:solidFill>
                            <a:srgbClr val="003764"/>
                          </a:solidFill>
                          <a:latin typeface="+mn-lt"/>
                        </a:rPr>
                        <a:t>Cybersecurity </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3201771501"/>
                  </a:ext>
                </a:extLst>
              </a:tr>
              <a:tr h="274320">
                <a:tc>
                  <a:txBody>
                    <a:bodyPr/>
                    <a:lstStyle/>
                    <a:p>
                      <a:pPr marL="257175" indent="-257175"/>
                      <a:r>
                        <a:rPr lang="en-US" sz="1100">
                          <a:solidFill>
                            <a:srgbClr val="003764"/>
                          </a:solidFill>
                          <a:latin typeface="Franklin Gothic Book"/>
                        </a:rPr>
                        <a:t>Early Achievers Grant (EAG)</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57175" indent="-257175"/>
                      <a:r>
                        <a:rPr lang="en-US" sz="1100">
                          <a:solidFill>
                            <a:srgbClr val="003764"/>
                          </a:solidFill>
                          <a:latin typeface="Franklin Gothic Book"/>
                        </a:rPr>
                        <a:t>Early Learning/Parenting Education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4393097"/>
                  </a:ext>
                </a:extLst>
              </a:tr>
              <a:tr h="274320">
                <a:tc>
                  <a:txBody>
                    <a:bodyPr/>
                    <a:lstStyle/>
                    <a:p>
                      <a:pPr marL="257175" marR="0" lvl="0" indent="-257175" algn="l" defTabSz="914400" rtl="0" eaLnBrk="1" fontAlgn="auto" latinLnBrk="0" hangingPunct="1">
                        <a:lnSpc>
                          <a:spcPct val="100000"/>
                        </a:lnSpc>
                        <a:spcBef>
                          <a:spcPts val="0"/>
                        </a:spcBef>
                        <a:spcAft>
                          <a:spcPts val="0"/>
                        </a:spcAft>
                        <a:buClrTx/>
                        <a:buSzTx/>
                        <a:buFontTx/>
                        <a:buNone/>
                        <a:tabLst/>
                        <a:defRPr/>
                      </a:pPr>
                      <a:r>
                        <a:rPr lang="en-US" sz="1100" b="0">
                          <a:solidFill>
                            <a:srgbClr val="003764"/>
                          </a:solidFill>
                          <a:latin typeface="+mn-lt"/>
                        </a:rPr>
                        <a:t>Hospital Employees Education &amp; Training (HEET)</a:t>
                      </a: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marL="257175" indent="-257175"/>
                      <a:r>
                        <a:rPr lang="en-US" sz="1100" b="0">
                          <a:solidFill>
                            <a:srgbClr val="003764"/>
                          </a:solidFill>
                          <a:latin typeface="+mn-lt"/>
                        </a:rPr>
                        <a:t>Nursing Expansion </a:t>
                      </a:r>
                      <a:endParaRPr lang="en-US" sz="1100">
                        <a:solidFill>
                          <a:srgbClr val="003764"/>
                        </a:solidFill>
                        <a:latin typeface="Franklin Gothic Book"/>
                      </a:endParaRP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3085842"/>
                  </a:ext>
                </a:extLst>
              </a:tr>
              <a:tr h="274320">
                <a:tc>
                  <a:txBody>
                    <a:bodyPr/>
                    <a:lstStyle/>
                    <a:p>
                      <a:pPr marL="257175" marR="0" lvl="0" indent="-257175" algn="l" defTabSz="914400" rtl="0" eaLnBrk="1" fontAlgn="auto" latinLnBrk="0" hangingPunct="1">
                        <a:lnSpc>
                          <a:spcPct val="100000"/>
                        </a:lnSpc>
                        <a:spcBef>
                          <a:spcPts val="0"/>
                        </a:spcBef>
                        <a:spcAft>
                          <a:spcPts val="0"/>
                        </a:spcAft>
                        <a:buClrTx/>
                        <a:buSzTx/>
                        <a:buFontTx/>
                        <a:buNone/>
                        <a:tabLst/>
                        <a:defRPr/>
                      </a:pPr>
                      <a:r>
                        <a:rPr lang="en-US" sz="1100">
                          <a:solidFill>
                            <a:srgbClr val="003764"/>
                          </a:solidFill>
                          <a:latin typeface="+mn-lt"/>
                        </a:rPr>
                        <a:t>Worker Retraining (WRT)</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57175" marR="0" lvl="0" indent="-257175" algn="l" defTabSz="914400" rtl="0" eaLnBrk="1" fontAlgn="auto" latinLnBrk="0" hangingPunct="1">
                        <a:lnSpc>
                          <a:spcPct val="100000"/>
                        </a:lnSpc>
                        <a:spcBef>
                          <a:spcPts val="0"/>
                        </a:spcBef>
                        <a:spcAft>
                          <a:spcPts val="0"/>
                        </a:spcAft>
                        <a:buClrTx/>
                        <a:buSzTx/>
                        <a:buFontTx/>
                        <a:buNone/>
                        <a:tabLst/>
                        <a:defRPr/>
                      </a:pPr>
                      <a:endParaRPr lang="en-US" sz="1100" b="0">
                        <a:solidFill>
                          <a:srgbClr val="003764"/>
                        </a:solidFill>
                        <a:latin typeface="+mn-lt"/>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16950388"/>
                  </a:ext>
                </a:extLst>
              </a:tr>
            </a:tbl>
          </a:graphicData>
        </a:graphic>
      </p:graphicFrame>
    </p:spTree>
    <p:extLst>
      <p:ext uri="{BB962C8B-B14F-4D97-AF65-F5344CB8AC3E}">
        <p14:creationId xmlns:p14="http://schemas.microsoft.com/office/powerpoint/2010/main" val="116592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p:txBody>
          <a:bodyPr lIns="68580" tIns="34290" rIns="68580" bIns="34290" anchor="t"/>
          <a:lstStyle/>
          <a:p>
            <a:r>
              <a:rPr lang="en-US" sz="2400">
                <a:ea typeface="+mj-lt"/>
                <a:cs typeface="+mj-lt"/>
              </a:rPr>
              <a:t>Legislative, Funding &amp; Program Updates</a:t>
            </a:r>
            <a:br>
              <a:rPr lang="en-US" sz="2400">
                <a:ea typeface="+mj-lt"/>
                <a:cs typeface="+mj-lt"/>
              </a:rPr>
            </a:br>
            <a:endParaRPr lang="en-US" sz="2400">
              <a:ea typeface="+mj-lt"/>
              <a:cs typeface="+mj-lt"/>
            </a:endParaRPr>
          </a:p>
        </p:txBody>
      </p:sp>
      <p:sp>
        <p:nvSpPr>
          <p:cNvPr id="6" name="Content Placeholder 5">
            <a:extLst>
              <a:ext uri="{FF2B5EF4-FFF2-40B4-BE49-F238E27FC236}">
                <a16:creationId xmlns:a16="http://schemas.microsoft.com/office/drawing/2014/main" id="{D32BE89A-1B2D-0C4A-B762-CCB4E89F7D28}"/>
              </a:ext>
            </a:extLst>
          </p:cNvPr>
          <p:cNvSpPr>
            <a:spLocks noGrp="1"/>
          </p:cNvSpPr>
          <p:nvPr>
            <p:ph idx="1"/>
          </p:nvPr>
        </p:nvSpPr>
        <p:spPr/>
        <p:txBody>
          <a:bodyPr lIns="68580" tIns="34290" rIns="68580" bIns="34290" anchor="t"/>
          <a:lstStyle/>
          <a:p>
            <a:pPr marL="342900" lvl="1" indent="0">
              <a:buNone/>
            </a:pPr>
            <a:br>
              <a:rPr lang="en-US" sz="900">
                <a:ea typeface="+mn-lt"/>
                <a:cs typeface="+mn-lt"/>
              </a:rPr>
            </a:br>
            <a:endParaRPr lang="en-US" sz="900">
              <a:ea typeface="+mn-lt"/>
              <a:cs typeface="+mn-lt"/>
            </a:endParaRP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smtClean="0"/>
              <a:pPr/>
              <a:t>18</a:t>
            </a:fld>
            <a:endParaRPr lang="en-US"/>
          </a:p>
        </p:txBody>
      </p:sp>
      <p:sp>
        <p:nvSpPr>
          <p:cNvPr id="3" name="TextBox 2">
            <a:extLst>
              <a:ext uri="{FF2B5EF4-FFF2-40B4-BE49-F238E27FC236}">
                <a16:creationId xmlns:a16="http://schemas.microsoft.com/office/drawing/2014/main" id="{72CFD3D3-7065-7B06-4E2D-4F5B4615E927}"/>
              </a:ext>
            </a:extLst>
          </p:cNvPr>
          <p:cNvSpPr txBox="1"/>
          <p:nvPr/>
        </p:nvSpPr>
        <p:spPr>
          <a:xfrm>
            <a:off x="687823" y="2255654"/>
            <a:ext cx="786950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HB 1648: </a:t>
            </a:r>
          </a:p>
          <a:p>
            <a:pPr marL="285750" indent="-285750">
              <a:buFont typeface="Calibri"/>
              <a:buChar char="-"/>
            </a:pPr>
            <a:r>
              <a:rPr lang="en-US"/>
              <a:t>Extending the deadline for early learning professionals to meet staff qualifications from August 1, 2026 to August 1, 2030</a:t>
            </a:r>
          </a:p>
          <a:p>
            <a:pPr marL="285750" indent="-285750">
              <a:buFont typeface="Calibri"/>
              <a:buChar char="-"/>
            </a:pPr>
            <a:r>
              <a:rPr lang="en-US"/>
              <a:t>Allows childcare providers until August 1, 2030 to meet staff qualifications through an experience-based competency </a:t>
            </a:r>
          </a:p>
        </p:txBody>
      </p:sp>
      <p:sp>
        <p:nvSpPr>
          <p:cNvPr id="5" name="TextBox 4">
            <a:extLst>
              <a:ext uri="{FF2B5EF4-FFF2-40B4-BE49-F238E27FC236}">
                <a16:creationId xmlns:a16="http://schemas.microsoft.com/office/drawing/2014/main" id="{9924E831-2D8C-B37F-988D-F129E04F44DC}"/>
              </a:ext>
            </a:extLst>
          </p:cNvPr>
          <p:cNvSpPr txBox="1"/>
          <p:nvPr/>
        </p:nvSpPr>
        <p:spPr>
          <a:xfrm>
            <a:off x="687823" y="3813575"/>
            <a:ext cx="788973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HEET: TBD</a:t>
            </a:r>
            <a:endParaRPr lang="en-US"/>
          </a:p>
          <a:p>
            <a:endParaRPr lang="en-US" b="1"/>
          </a:p>
          <a:p>
            <a:r>
              <a:rPr lang="en-US" b="1"/>
              <a:t>Worker Retraining: </a:t>
            </a:r>
          </a:p>
          <a:p>
            <a:pPr marL="285750" indent="-285750">
              <a:buFont typeface="Calibri"/>
              <a:buChar char="-"/>
            </a:pPr>
            <a:r>
              <a:rPr lang="en-US"/>
              <a:t>Enrollments up 12% Winter 2024 to Winter 2025</a:t>
            </a:r>
            <a:endParaRPr lang="en-US" b="1"/>
          </a:p>
          <a:p>
            <a:pPr marL="285750" indent="-285750">
              <a:buFont typeface="Calibri"/>
              <a:buChar char="-"/>
            </a:pPr>
            <a:r>
              <a:rPr lang="en-US"/>
              <a:t>No changes to funding in the state budget </a:t>
            </a:r>
            <a:br>
              <a:rPr lang="en-US" b="1"/>
            </a:br>
            <a:endParaRPr lang="en-US" b="1"/>
          </a:p>
          <a:p>
            <a:endParaRPr lang="en-US" b="1"/>
          </a:p>
        </p:txBody>
      </p:sp>
    </p:spTree>
    <p:extLst>
      <p:ext uri="{BB962C8B-B14F-4D97-AF65-F5344CB8AC3E}">
        <p14:creationId xmlns:p14="http://schemas.microsoft.com/office/powerpoint/2010/main" val="3409449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p:txBody>
          <a:bodyPr lIns="68580" tIns="34290" rIns="68580" bIns="34290" anchor="t"/>
          <a:lstStyle/>
          <a:p>
            <a:r>
              <a:rPr lang="en-US" sz="2400" b="1">
                <a:latin typeface="Franklin Gothic Book"/>
              </a:rPr>
              <a:t>Student support Programs</a:t>
            </a:r>
            <a:endParaRPr lang="en-US" sz="2400"/>
          </a:p>
        </p:txBody>
      </p:sp>
      <p:sp>
        <p:nvSpPr>
          <p:cNvPr id="3" name="Content Placeholder 2">
            <a:extLst>
              <a:ext uri="{FF2B5EF4-FFF2-40B4-BE49-F238E27FC236}">
                <a16:creationId xmlns:a16="http://schemas.microsoft.com/office/drawing/2014/main" id="{01B0B806-200F-4863-920F-16A5FBA1CF1C}"/>
              </a:ext>
            </a:extLst>
          </p:cNvPr>
          <p:cNvSpPr>
            <a:spLocks noGrp="1"/>
          </p:cNvSpPr>
          <p:nvPr>
            <p:ph idx="1"/>
          </p:nvPr>
        </p:nvSpPr>
        <p:spPr/>
        <p:txBody>
          <a:bodyPr lIns="68580" tIns="34290" rIns="68580" bIns="34290" anchor="t"/>
          <a:lstStyle/>
          <a:p>
            <a:pPr marL="0" indent="0">
              <a:buNone/>
            </a:pPr>
            <a:r>
              <a:rPr lang="en-US" sz="1500" b="1">
                <a:latin typeface="Franklin Gothic Book"/>
              </a:rPr>
              <a:t>Core Student Supports Team:</a:t>
            </a:r>
          </a:p>
          <a:p>
            <a:r>
              <a:rPr lang="en-US" sz="1500">
                <a:latin typeface="Franklin Gothic Book"/>
              </a:rPr>
              <a:t>Jennifer Dellinger, </a:t>
            </a:r>
            <a:r>
              <a:rPr lang="en-US" sz="1500"/>
              <a:t>Policy Associate, </a:t>
            </a:r>
            <a:r>
              <a:rPr lang="en-US" sz="1500">
                <a:hlinkClick r:id="rId2"/>
              </a:rPr>
              <a:t>jdellinger@sbctc.edu</a:t>
            </a:r>
            <a:r>
              <a:rPr lang="en-US" sz="1500"/>
              <a:t> </a:t>
            </a:r>
            <a:endParaRPr lang="en-US" sz="1500">
              <a:latin typeface="Franklin Gothic Book"/>
            </a:endParaRPr>
          </a:p>
          <a:p>
            <a:r>
              <a:rPr lang="en-US" sz="1500">
                <a:latin typeface="Franklin Gothic Book"/>
              </a:rPr>
              <a:t>Vacant, </a:t>
            </a:r>
            <a:r>
              <a:rPr lang="en-US" sz="1500"/>
              <a:t>Program Administrator, (WorkFirst)</a:t>
            </a:r>
            <a:endParaRPr lang="en-US" sz="1500">
              <a:latin typeface="Franklin Gothic Book"/>
            </a:endParaRPr>
          </a:p>
          <a:p>
            <a:r>
              <a:rPr lang="en-US" sz="1500"/>
              <a:t>Sheila Acosta, Program Administrator, </a:t>
            </a:r>
            <a:r>
              <a:rPr lang="en-US" sz="1500">
                <a:hlinkClick r:id="rId3"/>
              </a:rPr>
              <a:t>sacosta@sbctc.edu</a:t>
            </a:r>
            <a:r>
              <a:rPr lang="en-US" sz="1500"/>
              <a:t> </a:t>
            </a:r>
            <a:endParaRPr lang="en-US" sz="1500">
              <a:latin typeface="Franklin Gothic Book"/>
            </a:endParaRPr>
          </a:p>
          <a:p>
            <a:r>
              <a:rPr lang="en-US" sz="1500"/>
              <a:t>Dylan Jilek, Integrations Coordinator, </a:t>
            </a:r>
            <a:r>
              <a:rPr lang="en-US" sz="1500">
                <a:hlinkClick r:id="rId4"/>
              </a:rPr>
              <a:t>djilek@sbctc.edu</a:t>
            </a:r>
            <a:r>
              <a:rPr lang="en-US" sz="1500"/>
              <a:t> </a:t>
            </a:r>
            <a:endParaRPr lang="en-US" sz="1500">
              <a:latin typeface="Franklin Gothic Book"/>
            </a:endParaRPr>
          </a:p>
          <a:p>
            <a:r>
              <a:rPr lang="en-US" sz="1500"/>
              <a:t>Rebecca Kay, Relationship &amp; Compliance Analyst, </a:t>
            </a:r>
            <a:r>
              <a:rPr lang="en-US" sz="1500">
                <a:hlinkClick r:id="rId5"/>
              </a:rPr>
              <a:t>rkay@sbctc.edu</a:t>
            </a:r>
            <a:r>
              <a:rPr lang="en-US" sz="1500"/>
              <a:t> </a:t>
            </a:r>
          </a:p>
          <a:p>
            <a:endParaRPr lang="en-US" sz="1500">
              <a:latin typeface="Franklin Gothic Book"/>
            </a:endParaRPr>
          </a:p>
          <a:p>
            <a:pPr marL="0" indent="0">
              <a:buNone/>
            </a:pPr>
            <a:r>
              <a:rPr lang="en-US" sz="1500" b="1">
                <a:latin typeface="Franklin Gothic Book"/>
              </a:rPr>
              <a:t>Integrated Student Supports Team: </a:t>
            </a:r>
          </a:p>
          <a:p>
            <a:pPr marL="257175" indent="-257175"/>
            <a:r>
              <a:rPr lang="en-US" sz="1500">
                <a:latin typeface="Franklin Gothic Book"/>
              </a:rPr>
              <a:t>Jessica Perez, Interim Policy Associate, </a:t>
            </a:r>
            <a:r>
              <a:rPr lang="en-US" sz="1500">
                <a:latin typeface="Franklin Gothic Book"/>
                <a:hlinkClick r:id="rId6"/>
              </a:rPr>
              <a:t>jperez@sbctc.edu</a:t>
            </a:r>
            <a:endParaRPr lang="en-US" sz="1500">
              <a:latin typeface="Franklin Gothic Book"/>
            </a:endParaRPr>
          </a:p>
          <a:p>
            <a:pPr marL="257175" indent="-257175"/>
            <a:r>
              <a:rPr lang="en-US" sz="1500">
                <a:latin typeface="Franklin Gothic Book"/>
              </a:rPr>
              <a:t>Christine McMullen, Policy Associate, </a:t>
            </a:r>
            <a:r>
              <a:rPr lang="en-US" sz="1500">
                <a:latin typeface="Franklin Gothic Book"/>
                <a:hlinkClick r:id="rId7"/>
              </a:rPr>
              <a:t>cmcmullen@sbctc.edu</a:t>
            </a:r>
            <a:endParaRPr lang="en-US" sz="1500">
              <a:latin typeface="Franklin Gothic Book"/>
            </a:endParaRPr>
          </a:p>
          <a:p>
            <a:pPr marL="257175" indent="-257175"/>
            <a:r>
              <a:rPr lang="en-US" sz="1500">
                <a:latin typeface="Franklin Gothic Book"/>
              </a:rPr>
              <a:t>Laura Coghlan, Program Administrator, </a:t>
            </a:r>
            <a:r>
              <a:rPr lang="en-US" sz="1500">
                <a:latin typeface="Franklin Gothic Book"/>
                <a:hlinkClick r:id="rId8"/>
              </a:rPr>
              <a:t>lcoghlan@sbctc.edu</a:t>
            </a:r>
            <a:r>
              <a:rPr lang="en-US" sz="1500">
                <a:latin typeface="Franklin Gothic Book"/>
              </a:rPr>
              <a:t> </a:t>
            </a: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smtClean="0"/>
              <a:pPr/>
              <a:t>19</a:t>
            </a:fld>
            <a:endParaRPr lang="en-US"/>
          </a:p>
        </p:txBody>
      </p:sp>
    </p:spTree>
    <p:extLst>
      <p:ext uri="{BB962C8B-B14F-4D97-AF65-F5344CB8AC3E}">
        <p14:creationId xmlns:p14="http://schemas.microsoft.com/office/powerpoint/2010/main" val="134058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a:t>System Highlights</a:t>
            </a:r>
            <a:br>
              <a:rPr lang="en-US" sz="3300"/>
            </a:br>
            <a:endParaRPr lang="en-US" sz="3300"/>
          </a:p>
        </p:txBody>
      </p:sp>
      <p:sp>
        <p:nvSpPr>
          <p:cNvPr id="2" name="Subtitle 1">
            <a:extLst>
              <a:ext uri="{FF2B5EF4-FFF2-40B4-BE49-F238E27FC236}">
                <a16:creationId xmlns:a16="http://schemas.microsoft.com/office/drawing/2014/main" id="{4C78C2B9-3F2C-D742-C50D-0CAE09EAB2A0}"/>
              </a:ext>
            </a:extLst>
          </p:cNvPr>
          <p:cNvSpPr>
            <a:spLocks noGrp="1"/>
          </p:cNvSpPr>
          <p:nvPr>
            <p:ph type="subTitle" idx="1"/>
          </p:nvPr>
        </p:nvSpPr>
        <p:spPr/>
        <p:txBody>
          <a:bodyPr lIns="91440" tIns="45720" rIns="91440" bIns="45720" anchor="t"/>
          <a:lstStyle/>
          <a:p>
            <a:r>
              <a:rPr lang="en-US" sz="1950"/>
              <a:t>Marie Bruin, Director of Workforce Education</a:t>
            </a:r>
          </a:p>
        </p:txBody>
      </p:sp>
      <p:sp>
        <p:nvSpPr>
          <p:cNvPr id="3" name="Text Placeholder 2">
            <a:extLst>
              <a:ext uri="{FF2B5EF4-FFF2-40B4-BE49-F238E27FC236}">
                <a16:creationId xmlns:a16="http://schemas.microsoft.com/office/drawing/2014/main" id="{712523DA-1914-6B23-8921-8361A862EA3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11955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8E2D0-E18B-0EC6-C29A-3438BC839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0A6232-6667-9FC7-171E-6E117B75FBB6}"/>
              </a:ext>
            </a:extLst>
          </p:cNvPr>
          <p:cNvSpPr>
            <a:spLocks noGrp="1"/>
          </p:cNvSpPr>
          <p:nvPr>
            <p:ph type="title"/>
          </p:nvPr>
        </p:nvSpPr>
        <p:spPr/>
        <p:txBody>
          <a:bodyPr lIns="68580" tIns="34290" rIns="68580" bIns="34290" anchor="t"/>
          <a:lstStyle/>
          <a:p>
            <a:r>
              <a:rPr lang="en-US" sz="2400"/>
              <a:t>Program &amp; Grant Updates</a:t>
            </a:r>
          </a:p>
        </p:txBody>
      </p:sp>
      <p:sp>
        <p:nvSpPr>
          <p:cNvPr id="5" name="Content Placeholder 4">
            <a:extLst>
              <a:ext uri="{FF2B5EF4-FFF2-40B4-BE49-F238E27FC236}">
                <a16:creationId xmlns:a16="http://schemas.microsoft.com/office/drawing/2014/main" id="{918704FF-C5D9-B01B-8E4D-22DAB67C1A91}"/>
              </a:ext>
            </a:extLst>
          </p:cNvPr>
          <p:cNvSpPr>
            <a:spLocks noGrp="1"/>
          </p:cNvSpPr>
          <p:nvPr>
            <p:ph idx="1"/>
          </p:nvPr>
        </p:nvSpPr>
        <p:spPr/>
        <p:txBody>
          <a:bodyPr lIns="91440" tIns="45720" rIns="91440" bIns="45720" anchor="t"/>
          <a:lstStyle/>
          <a:p>
            <a:r>
              <a:rPr lang="en-US"/>
              <a:t>Program Applications</a:t>
            </a:r>
          </a:p>
          <a:p>
            <a:pPr lvl="1" indent="-457200">
              <a:buFont typeface="Courier New" panose="020B0604020202020204" pitchFamily="34" charset="0"/>
              <a:buChar char="o"/>
            </a:pPr>
            <a:r>
              <a:rPr lang="en-US"/>
              <a:t>WorkFirst Delivery Agreement </a:t>
            </a:r>
          </a:p>
          <a:p>
            <a:pPr lvl="2" indent="-457200">
              <a:buFont typeface="Wingdings" panose="020B0604020202020204" pitchFamily="34" charset="0"/>
              <a:buChar char="§"/>
            </a:pPr>
            <a:r>
              <a:rPr lang="en-US"/>
              <a:t>Fiscal and program approvals under way</a:t>
            </a:r>
          </a:p>
          <a:p>
            <a:pPr lvl="2" indent="-457200">
              <a:buFont typeface="Wingdings" panose="020B0604020202020204" pitchFamily="34" charset="0"/>
              <a:buChar char="§"/>
            </a:pPr>
            <a:r>
              <a:rPr lang="en-US"/>
              <a:t>Final approvals will be granted once the SBCTC Board approves the budget (typically by June 30)</a:t>
            </a:r>
          </a:p>
          <a:p>
            <a:pPr lvl="1" indent="-457200">
              <a:buFont typeface="Courier New" panose="020B0604020202020204" pitchFamily="34" charset="0"/>
              <a:buChar char="o"/>
            </a:pPr>
            <a:r>
              <a:rPr lang="en-US"/>
              <a:t>BFET</a:t>
            </a:r>
          </a:p>
          <a:p>
            <a:pPr lvl="2" indent="-457200">
              <a:buFont typeface="Wingdings" panose="020B0604020202020204" pitchFamily="34" charset="0"/>
              <a:buChar char="§"/>
            </a:pPr>
            <a:r>
              <a:rPr lang="en-US"/>
              <a:t>Expecting DSHS Budget Workbooks by mid-May</a:t>
            </a:r>
          </a:p>
          <a:p>
            <a:pPr lvl="2" indent="-457200">
              <a:buFont typeface="Wingdings" panose="020B0604020202020204" pitchFamily="34" charset="0"/>
              <a:buChar char="§"/>
            </a:pPr>
            <a:r>
              <a:rPr lang="en-US"/>
              <a:t>SBCTC Program Application Releases – June 12th</a:t>
            </a:r>
          </a:p>
        </p:txBody>
      </p:sp>
      <p:sp>
        <p:nvSpPr>
          <p:cNvPr id="4" name="Slide Number Placeholder 3">
            <a:extLst>
              <a:ext uri="{FF2B5EF4-FFF2-40B4-BE49-F238E27FC236}">
                <a16:creationId xmlns:a16="http://schemas.microsoft.com/office/drawing/2014/main" id="{6C4C2591-9A04-F886-46FB-C964FDB1D362}"/>
              </a:ext>
            </a:extLst>
          </p:cNvPr>
          <p:cNvSpPr>
            <a:spLocks noGrp="1"/>
          </p:cNvSpPr>
          <p:nvPr>
            <p:ph type="sldNum" sz="quarter" idx="12"/>
          </p:nvPr>
        </p:nvSpPr>
        <p:spPr/>
        <p:txBody>
          <a:bodyPr/>
          <a:lstStyle/>
          <a:p>
            <a:fld id="{DEE5BC03-7CE3-4FE3-BC0A-0ACCA8AC1F24}" type="slidenum">
              <a:rPr lang="en-US" smtClean="0"/>
              <a:pPr/>
              <a:t>20</a:t>
            </a:fld>
            <a:endParaRPr lang="en-US"/>
          </a:p>
        </p:txBody>
      </p:sp>
    </p:spTree>
    <p:extLst>
      <p:ext uri="{BB962C8B-B14F-4D97-AF65-F5344CB8AC3E}">
        <p14:creationId xmlns:p14="http://schemas.microsoft.com/office/powerpoint/2010/main" val="367233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4C182-CA70-F7B5-FBA3-FC9CD4574390}"/>
              </a:ext>
            </a:extLst>
          </p:cNvPr>
          <p:cNvSpPr>
            <a:spLocks noGrp="1"/>
          </p:cNvSpPr>
          <p:nvPr>
            <p:ph type="title"/>
          </p:nvPr>
        </p:nvSpPr>
        <p:spPr/>
        <p:txBody>
          <a:bodyPr lIns="68580" tIns="34290" rIns="68580" bIns="34290" anchor="t"/>
          <a:lstStyle/>
          <a:p>
            <a:r>
              <a:rPr lang="en-US" sz="2400"/>
              <a:t>Program &amp; Grant Updates</a:t>
            </a:r>
          </a:p>
        </p:txBody>
      </p:sp>
      <p:sp>
        <p:nvSpPr>
          <p:cNvPr id="6" name="Content Placeholder 5">
            <a:extLst>
              <a:ext uri="{FF2B5EF4-FFF2-40B4-BE49-F238E27FC236}">
                <a16:creationId xmlns:a16="http://schemas.microsoft.com/office/drawing/2014/main" id="{5D505B09-837D-8DD1-FC9B-398E34D99E7C}"/>
              </a:ext>
            </a:extLst>
          </p:cNvPr>
          <p:cNvSpPr>
            <a:spLocks noGrp="1"/>
          </p:cNvSpPr>
          <p:nvPr>
            <p:ph idx="1"/>
          </p:nvPr>
        </p:nvSpPr>
        <p:spPr>
          <a:xfrm>
            <a:off x="536862" y="2198380"/>
            <a:ext cx="8336975" cy="4279277"/>
          </a:xfrm>
        </p:spPr>
        <p:txBody>
          <a:bodyPr lIns="91440" tIns="45720" rIns="91440" bIns="45720" anchor="t"/>
          <a:lstStyle/>
          <a:p>
            <a:pPr marL="457200" indent="-457200"/>
            <a:r>
              <a:rPr lang="en-US"/>
              <a:t>Funding &amp; Allocations</a:t>
            </a:r>
          </a:p>
          <a:p>
            <a:pPr marL="914400" lvl="1" indent="-457200">
              <a:buFont typeface="Courier New,monospace" panose="020B0604020202020204" pitchFamily="34" charset="0"/>
              <a:buChar char="o"/>
            </a:pPr>
            <a:r>
              <a:rPr lang="en-US"/>
              <a:t>July 1st – </a:t>
            </a:r>
          </a:p>
          <a:p>
            <a:pPr marL="1371600" lvl="2" indent="-457200">
              <a:buFont typeface="Wingdings" panose="020B0604020202020204" pitchFamily="34" charset="0"/>
              <a:buChar char="§"/>
            </a:pPr>
            <a:r>
              <a:rPr lang="en-US"/>
              <a:t>WorkFirst Delivery Agreement Grant</a:t>
            </a:r>
          </a:p>
          <a:p>
            <a:pPr marL="1371600" lvl="2" indent="-457200">
              <a:buFont typeface="Wingdings" panose="020B0604020202020204" pitchFamily="34" charset="0"/>
              <a:buChar char="§"/>
            </a:pPr>
            <a:r>
              <a:rPr lang="en-US"/>
              <a:t>SSEH Allocation</a:t>
            </a:r>
          </a:p>
          <a:p>
            <a:pPr marL="1371600" lvl="2" indent="-457200">
              <a:buFont typeface="Wingdings" panose="020B0604020202020204" pitchFamily="34" charset="0"/>
              <a:buChar char="§"/>
            </a:pPr>
            <a:r>
              <a:rPr lang="en-US"/>
              <a:t>SEAG Allocation</a:t>
            </a:r>
          </a:p>
          <a:p>
            <a:pPr marL="1371600" lvl="2" indent="-457200">
              <a:buFont typeface="Wingdings" panose="020B0604020202020204" pitchFamily="34" charset="0"/>
              <a:buChar char="§"/>
            </a:pPr>
            <a:r>
              <a:rPr lang="en-US"/>
              <a:t>OG &amp; OG Health</a:t>
            </a:r>
          </a:p>
          <a:p>
            <a:pPr marL="1371600" lvl="2" indent="-457200">
              <a:buFont typeface="Wingdings" panose="020B0604020202020204" pitchFamily="34" charset="0"/>
              <a:buChar char="§"/>
            </a:pPr>
            <a:r>
              <a:rPr lang="en-US"/>
              <a:t>Student Basic Needs/Navigators/Meal Pilot Allocation</a:t>
            </a:r>
          </a:p>
          <a:p>
            <a:pPr marL="457200" indent="-457200"/>
            <a:r>
              <a:rPr lang="en-US"/>
              <a:t>SSP Summer Funding Survey Timelines</a:t>
            </a:r>
          </a:p>
          <a:p>
            <a:pPr lvl="1">
              <a:buFont typeface="Courier New,monospace" panose="020B0604020202020204" pitchFamily="34" charset="0"/>
              <a:buChar char="o"/>
            </a:pPr>
            <a:r>
              <a:rPr lang="en-US"/>
              <a:t>WF and BFET – July 14th – 28th </a:t>
            </a:r>
          </a:p>
          <a:p>
            <a:pPr lvl="1">
              <a:buFont typeface="Courier New,monospace" panose="020B0604020202020204" pitchFamily="34" charset="0"/>
              <a:buChar char="o"/>
            </a:pPr>
            <a:r>
              <a:rPr lang="en-US"/>
              <a:t>Opportunity Grant – no summer survey</a:t>
            </a:r>
          </a:p>
          <a:p>
            <a:pPr lvl="1">
              <a:buFont typeface="Courier New,monospace" panose="020B0604020202020204" pitchFamily="34" charset="0"/>
              <a:buChar char="o"/>
            </a:pPr>
            <a:r>
              <a:rPr lang="en-US"/>
              <a:t>SSEH &amp; SEAG – no summer survey</a:t>
            </a:r>
          </a:p>
        </p:txBody>
      </p:sp>
      <p:sp>
        <p:nvSpPr>
          <p:cNvPr id="4" name="Slide Number Placeholder 3">
            <a:extLst>
              <a:ext uri="{FF2B5EF4-FFF2-40B4-BE49-F238E27FC236}">
                <a16:creationId xmlns:a16="http://schemas.microsoft.com/office/drawing/2014/main" id="{C36CEE0B-5C5C-61F6-8512-3AD5822EB84A}"/>
              </a:ext>
            </a:extLst>
          </p:cNvPr>
          <p:cNvSpPr>
            <a:spLocks noGrp="1"/>
          </p:cNvSpPr>
          <p:nvPr>
            <p:ph type="sldNum" sz="quarter" idx="12"/>
          </p:nvPr>
        </p:nvSpPr>
        <p:spPr/>
        <p:txBody>
          <a:bodyPr/>
          <a:lstStyle/>
          <a:p>
            <a:fld id="{DEE5BC03-7CE3-4FE3-BC0A-0ACCA8AC1F24}" type="slidenum">
              <a:rPr lang="en-US" smtClean="0"/>
              <a:pPr/>
              <a:t>21</a:t>
            </a:fld>
            <a:endParaRPr lang="en-US"/>
          </a:p>
        </p:txBody>
      </p:sp>
    </p:spTree>
    <p:extLst>
      <p:ext uri="{BB962C8B-B14F-4D97-AF65-F5344CB8AC3E}">
        <p14:creationId xmlns:p14="http://schemas.microsoft.com/office/powerpoint/2010/main" val="845204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A69D-A6A4-6618-C7ED-E17A30A58A70}"/>
              </a:ext>
            </a:extLst>
          </p:cNvPr>
          <p:cNvSpPr>
            <a:spLocks noGrp="1"/>
          </p:cNvSpPr>
          <p:nvPr>
            <p:ph type="title"/>
          </p:nvPr>
        </p:nvSpPr>
        <p:spPr/>
        <p:txBody>
          <a:bodyPr/>
          <a:lstStyle/>
          <a:p>
            <a:r>
              <a:rPr lang="en-US" sz="2400" cap="all" baseline="0">
                <a:solidFill>
                  <a:srgbClr val="003764"/>
                </a:solidFill>
                <a:latin typeface="Franklin Gothic Medium"/>
              </a:rPr>
              <a:t>Program &amp; Grant Updates</a:t>
            </a:r>
            <a:endParaRPr lang="en-US"/>
          </a:p>
        </p:txBody>
      </p:sp>
      <p:sp>
        <p:nvSpPr>
          <p:cNvPr id="3" name="Content Placeholder 2">
            <a:extLst>
              <a:ext uri="{FF2B5EF4-FFF2-40B4-BE49-F238E27FC236}">
                <a16:creationId xmlns:a16="http://schemas.microsoft.com/office/drawing/2014/main" id="{6ACFF60B-9C5E-5D04-2249-433BD622443D}"/>
              </a:ext>
            </a:extLst>
          </p:cNvPr>
          <p:cNvSpPr>
            <a:spLocks noGrp="1"/>
          </p:cNvSpPr>
          <p:nvPr>
            <p:ph idx="1"/>
          </p:nvPr>
        </p:nvSpPr>
        <p:spPr>
          <a:xfrm>
            <a:off x="536862" y="2203844"/>
            <a:ext cx="8336975" cy="3757046"/>
          </a:xfrm>
        </p:spPr>
        <p:txBody>
          <a:bodyPr lIns="91440" tIns="45720" rIns="91440" bIns="45720" anchor="t"/>
          <a:lstStyle/>
          <a:p>
            <a:r>
              <a:rPr lang="en-US"/>
              <a:t>SBCTC Webpage Updates</a:t>
            </a:r>
          </a:p>
          <a:p>
            <a:pPr lvl="1" indent="-457200">
              <a:buFont typeface="Courier New" panose="020B0604020202020204" pitchFamily="34" charset="0"/>
              <a:buChar char="o"/>
            </a:pPr>
            <a:r>
              <a:rPr lang="en-US"/>
              <a:t>New lay out – </a:t>
            </a:r>
          </a:p>
          <a:p>
            <a:pPr lvl="2" indent="-457200">
              <a:buFont typeface="Wingdings" panose="020B0604020202020204" pitchFamily="34" charset="0"/>
              <a:buChar char="§"/>
            </a:pPr>
            <a:r>
              <a:rPr lang="en-US"/>
              <a:t>SSP has a landing page in Workforce and Student Services. </a:t>
            </a:r>
          </a:p>
          <a:p>
            <a:pPr lvl="2" indent="-457200">
              <a:buFont typeface="Wingdings" panose="020B0604020202020204" pitchFamily="34" charset="0"/>
              <a:buChar char="§"/>
            </a:pPr>
            <a:r>
              <a:rPr lang="en-US"/>
              <a:t>SSP programs are nestled within </a:t>
            </a:r>
          </a:p>
          <a:p>
            <a:pPr lvl="2" indent="-457200">
              <a:buFont typeface="Wingdings" panose="020B0604020202020204" pitchFamily="34" charset="0"/>
              <a:buChar char="§"/>
            </a:pPr>
            <a:r>
              <a:rPr lang="en-US"/>
              <a:t>Working on process for updating college contacts</a:t>
            </a:r>
          </a:p>
          <a:p>
            <a:r>
              <a:rPr lang="en-US"/>
              <a:t>Canvas Community Updates</a:t>
            </a:r>
          </a:p>
          <a:p>
            <a:pPr lvl="1" indent="-457200">
              <a:buFont typeface="Courier New" panose="020B0604020202020204" pitchFamily="34" charset="0"/>
              <a:buChar char="o"/>
            </a:pPr>
            <a:r>
              <a:rPr lang="en-US"/>
              <a:t>Announcements</a:t>
            </a:r>
          </a:p>
          <a:p>
            <a:pPr lvl="2" indent="-457200">
              <a:buFont typeface="Wingdings" panose="020B0604020202020204" pitchFamily="34" charset="0"/>
              <a:buChar char="§"/>
            </a:pPr>
            <a:r>
              <a:rPr lang="en-US"/>
              <a:t>Now colleges can respond to announcements to engage and interact with each other</a:t>
            </a:r>
          </a:p>
          <a:p>
            <a:pPr lvl="1" indent="-457200">
              <a:buFont typeface="Courier New" panose="020B0604020202020204" pitchFamily="34" charset="0"/>
              <a:buChar char="o"/>
            </a:pPr>
            <a:r>
              <a:rPr lang="en-US"/>
              <a:t>Discussion Boards</a:t>
            </a:r>
          </a:p>
          <a:p>
            <a:pPr lvl="2" indent="-457200">
              <a:buFont typeface="Wingdings" panose="020B0604020202020204" pitchFamily="34" charset="0"/>
              <a:buChar char="§"/>
            </a:pPr>
            <a:r>
              <a:rPr lang="en-US"/>
              <a:t>Encouraging use for the system to connect, ask questions, and share – SSEH and Navigators currently use, and they work well.</a:t>
            </a:r>
          </a:p>
          <a:p>
            <a:pPr marL="685800" lvl="1" indent="-457200">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81926D5C-6A69-2029-1EB5-1A20CB493DD9}"/>
              </a:ext>
            </a:extLst>
          </p:cNvPr>
          <p:cNvSpPr>
            <a:spLocks noGrp="1"/>
          </p:cNvSpPr>
          <p:nvPr>
            <p:ph type="sldNum" sz="quarter" idx="12"/>
          </p:nvPr>
        </p:nvSpPr>
        <p:spPr/>
        <p:txBody>
          <a:bodyPr/>
          <a:lstStyle/>
          <a:p>
            <a:fld id="{DEE5BC03-7CE3-4FE3-BC0A-0ACCA8AC1F24}" type="slidenum">
              <a:rPr lang="en-US" smtClean="0"/>
              <a:pPr/>
              <a:t>22</a:t>
            </a:fld>
            <a:endParaRPr lang="en-US"/>
          </a:p>
        </p:txBody>
      </p:sp>
    </p:spTree>
    <p:extLst>
      <p:ext uri="{BB962C8B-B14F-4D97-AF65-F5344CB8AC3E}">
        <p14:creationId xmlns:p14="http://schemas.microsoft.com/office/powerpoint/2010/main" val="868139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a:xfrm>
            <a:off x="536862" y="1406162"/>
            <a:ext cx="8336975" cy="797070"/>
          </a:xfrm>
        </p:spPr>
        <p:txBody>
          <a:bodyPr/>
          <a:lstStyle/>
          <a:p>
            <a:r>
              <a:rPr lang="en-US" sz="2400" b="1">
                <a:latin typeface="Franklin Gothic Book" panose="020B0503020102020204" pitchFamily="34" charset="0"/>
              </a:rPr>
              <a:t>Industry Demand</a:t>
            </a:r>
            <a:endParaRPr lang="en-US" sz="2400"/>
          </a:p>
        </p:txBody>
      </p:sp>
      <p:sp>
        <p:nvSpPr>
          <p:cNvPr id="3" name="Content Placeholder 2">
            <a:extLst>
              <a:ext uri="{FF2B5EF4-FFF2-40B4-BE49-F238E27FC236}">
                <a16:creationId xmlns:a16="http://schemas.microsoft.com/office/drawing/2014/main" id="{01B0B806-200F-4863-920F-16A5FBA1CF1C}"/>
              </a:ext>
            </a:extLst>
          </p:cNvPr>
          <p:cNvSpPr>
            <a:spLocks noGrp="1"/>
          </p:cNvSpPr>
          <p:nvPr>
            <p:ph idx="1"/>
          </p:nvPr>
        </p:nvSpPr>
        <p:spPr>
          <a:xfrm>
            <a:off x="536862" y="1854439"/>
            <a:ext cx="8940823" cy="4145234"/>
          </a:xfrm>
        </p:spPr>
        <p:txBody>
          <a:bodyPr lIns="68580" tIns="34290" rIns="68580" bIns="34290" anchor="t"/>
          <a:lstStyle/>
          <a:p>
            <a:pPr marL="0" indent="0">
              <a:buNone/>
            </a:pPr>
            <a:r>
              <a:rPr lang="en-US" sz="2000" b="1">
                <a:latin typeface="Franklin Gothic Book"/>
              </a:rPr>
              <a:t>Industry Demand: </a:t>
            </a:r>
            <a:r>
              <a:rPr lang="en-US" sz="2000">
                <a:latin typeface="Franklin Gothic Book"/>
              </a:rPr>
              <a:t>Meets the needs of industries, employers, and incumbent workers.</a:t>
            </a:r>
          </a:p>
          <a:p>
            <a:r>
              <a:rPr lang="en-US" sz="1900"/>
              <a:t>Team Members: </a:t>
            </a:r>
          </a:p>
          <a:p>
            <a:pPr lvl="1" fontAlgn="base"/>
            <a:r>
              <a:rPr lang="en-US" sz="1900"/>
              <a:t>Carolyn McKinnon, Policy Associate: </a:t>
            </a:r>
            <a:r>
              <a:rPr lang="en-US" sz="1900" u="sng">
                <a:hlinkClick r:id="rId2"/>
              </a:rPr>
              <a:t>cmckinnon@sbctc.edu</a:t>
            </a:r>
            <a:endParaRPr lang="en-US" sz="1900" u="sng"/>
          </a:p>
          <a:p>
            <a:pPr lvl="1" fontAlgn="base"/>
            <a:r>
              <a:rPr lang="en-US" sz="1900"/>
              <a:t>Vicky </a:t>
            </a:r>
            <a:r>
              <a:rPr lang="en-US" sz="1900" err="1"/>
              <a:t>Chungtuyco</a:t>
            </a:r>
            <a:r>
              <a:rPr lang="en-US" sz="1900"/>
              <a:t>, Interim Program Administrator</a:t>
            </a:r>
            <a:r>
              <a:rPr lang="en-US" sz="1900">
                <a:solidFill>
                  <a:schemeClr val="accent6">
                    <a:lumMod val="76000"/>
                  </a:schemeClr>
                </a:solidFill>
              </a:rPr>
              <a:t>:</a:t>
            </a:r>
            <a:r>
              <a:rPr lang="en-US" sz="1900">
                <a:solidFill>
                  <a:srgbClr val="000000"/>
                </a:solidFill>
              </a:rPr>
              <a:t> </a:t>
            </a:r>
            <a:r>
              <a:rPr lang="en-US" sz="1900">
                <a:hlinkClick r:id="rId3"/>
              </a:rPr>
              <a:t>vchungtuyco@sbctc.edu</a:t>
            </a:r>
            <a:endParaRPr lang="en-US" sz="1900"/>
          </a:p>
          <a:p>
            <a:pPr marL="0" indent="0">
              <a:buNone/>
            </a:pPr>
            <a:r>
              <a:rPr lang="en-US" sz="1800" b="1">
                <a:latin typeface="Franklin Gothic Book"/>
              </a:rPr>
              <a:t>Programs</a:t>
            </a:r>
            <a:r>
              <a:rPr lang="en-US" sz="1800">
                <a:latin typeface="Franklin Gothic Book"/>
              </a:rPr>
              <a:t>:</a:t>
            </a:r>
            <a:endParaRPr lang="en-US" sz="1800"/>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smtClean="0"/>
              <a:pPr/>
              <a:t>23</a:t>
            </a:fld>
            <a:endParaRPr lang="en-US"/>
          </a:p>
        </p:txBody>
      </p:sp>
      <p:graphicFrame>
        <p:nvGraphicFramePr>
          <p:cNvPr id="5" name="Table 4">
            <a:extLst>
              <a:ext uri="{FF2B5EF4-FFF2-40B4-BE49-F238E27FC236}">
                <a16:creationId xmlns:a16="http://schemas.microsoft.com/office/drawing/2014/main" id="{4A4A4212-F4BE-4268-AFD9-67EDB0FDC5C5}"/>
              </a:ext>
            </a:extLst>
          </p:cNvPr>
          <p:cNvGraphicFramePr>
            <a:graphicFrameLocks noGrp="1"/>
          </p:cNvGraphicFramePr>
          <p:nvPr>
            <p:extLst>
              <p:ext uri="{D42A27DB-BD31-4B8C-83A1-F6EECF244321}">
                <p14:modId xmlns:p14="http://schemas.microsoft.com/office/powerpoint/2010/main" val="1999804433"/>
              </p:ext>
            </p:extLst>
          </p:nvPr>
        </p:nvGraphicFramePr>
        <p:xfrm>
          <a:off x="460074" y="4155056"/>
          <a:ext cx="8219233" cy="1645920"/>
        </p:xfrm>
        <a:graphic>
          <a:graphicData uri="http://schemas.openxmlformats.org/drawingml/2006/table">
            <a:tbl>
              <a:tblPr firstRow="1" bandRow="1">
                <a:tableStyleId>{5C22544A-7EE6-4342-B048-85BDC9FD1C3A}</a:tableStyleId>
              </a:tblPr>
              <a:tblGrid>
                <a:gridCol w="4129472">
                  <a:extLst>
                    <a:ext uri="{9D8B030D-6E8A-4147-A177-3AD203B41FA5}">
                      <a16:colId xmlns:a16="http://schemas.microsoft.com/office/drawing/2014/main" val="828185752"/>
                    </a:ext>
                  </a:extLst>
                </a:gridCol>
                <a:gridCol w="4089761">
                  <a:extLst>
                    <a:ext uri="{9D8B030D-6E8A-4147-A177-3AD203B41FA5}">
                      <a16:colId xmlns:a16="http://schemas.microsoft.com/office/drawing/2014/main" val="3126903809"/>
                    </a:ext>
                  </a:extLst>
                </a:gridCol>
              </a:tblGrid>
              <a:tr h="488587">
                <a:tc>
                  <a:txBody>
                    <a:bodyPr/>
                    <a:lstStyle/>
                    <a:p>
                      <a:pPr marL="257175" indent="-257175"/>
                      <a:r>
                        <a:rPr lang="en-US" sz="1800" b="0">
                          <a:solidFill>
                            <a:schemeClr val="tx1"/>
                          </a:solidFill>
                          <a:latin typeface="Franklin Gothic Book"/>
                        </a:rPr>
                        <a:t>Job Skills Program (JSP)</a:t>
                      </a:r>
                      <a:endParaRPr lang="en-US" sz="1800"/>
                    </a:p>
                    <a:p>
                      <a:pPr marL="257175" lvl="0" indent="-257175">
                        <a:buNone/>
                      </a:pPr>
                      <a:r>
                        <a:rPr lang="en-US" sz="1800" b="0" i="0" u="none" strike="noStrike" noProof="0">
                          <a:solidFill>
                            <a:schemeClr val="tx1"/>
                          </a:solidFill>
                          <a:latin typeface="Franklin Gothic Book"/>
                        </a:rPr>
                        <a:t>Customized Training (CTP)</a:t>
                      </a:r>
                      <a:endParaRPr lang="en-US" sz="1800"/>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57175" indent="-257175"/>
                      <a:r>
                        <a:rPr lang="en-US" sz="1800" b="0" strike="sngStrike">
                          <a:solidFill>
                            <a:schemeClr val="tx1"/>
                          </a:solidFill>
                          <a:latin typeface="Franklin Gothic Book"/>
                        </a:rPr>
                        <a:t>Commercial Drivers Licensing Fund and Grant </a:t>
                      </a:r>
                      <a:endParaRPr lang="en-US" sz="1800" strike="sngStrike"/>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3201771501"/>
                  </a:ext>
                </a:extLst>
              </a:tr>
              <a:tr h="338253">
                <a:tc>
                  <a:txBody>
                    <a:bodyPr/>
                    <a:lstStyle/>
                    <a:p>
                      <a:pPr marL="257175" indent="-257175" algn="l" defTabSz="914400" rtl="0" eaLnBrk="1" latinLnBrk="0" hangingPunct="1"/>
                      <a:r>
                        <a:rPr lang="en-US" sz="1800" kern="1200">
                          <a:solidFill>
                            <a:schemeClr val="dk1"/>
                          </a:solidFill>
                          <a:latin typeface="Franklin Gothic Book"/>
                          <a:ea typeface="+mn-ea"/>
                          <a:cs typeface="+mn-cs"/>
                        </a:rPr>
                        <a:t>Workforce Development Funds</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7175" indent="-257175" algn="l" defTabSz="914400" rtl="0" eaLnBrk="1" latinLnBrk="0" hangingPunct="1"/>
                      <a:r>
                        <a:rPr lang="en-US" sz="1800" kern="1200">
                          <a:solidFill>
                            <a:schemeClr val="dk1"/>
                          </a:solidFill>
                          <a:latin typeface="Franklin Gothic Book"/>
                          <a:ea typeface="+mn-ea"/>
                          <a:cs typeface="+mn-cs"/>
                        </a:rPr>
                        <a:t>Invest in Washington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4393097"/>
                  </a:ext>
                </a:extLst>
              </a:tr>
              <a:tr h="338253">
                <a:tc>
                  <a:txBody>
                    <a:bodyPr/>
                    <a:lstStyle/>
                    <a:p>
                      <a:pPr marL="257175" indent="-257175"/>
                      <a:r>
                        <a:rPr lang="en-US" sz="1800">
                          <a:latin typeface="Franklin Gothic Book"/>
                        </a:rPr>
                        <a:t>Centers of Excellence (COEs)</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7175" indent="-257175"/>
                      <a:r>
                        <a:rPr lang="en-US" sz="1800">
                          <a:latin typeface="Franklin Gothic Book"/>
                        </a:rPr>
                        <a:t>Continuing Education Council (CEC)</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513085842"/>
                  </a:ext>
                </a:extLst>
              </a:tr>
              <a:tr h="338253">
                <a:tc>
                  <a:txBody>
                    <a:bodyPr/>
                    <a:lstStyle/>
                    <a:p>
                      <a:pPr marL="257175" indent="-257175"/>
                      <a:r>
                        <a:rPr lang="en-US" sz="1800">
                          <a:latin typeface="Franklin Gothic Book"/>
                        </a:rPr>
                        <a:t>Business (AWBI) &amp; Labor (WSLC) Liaisons</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tc>
                  <a:txBody>
                    <a:bodyPr/>
                    <a:lstStyle/>
                    <a:p>
                      <a:pPr marL="257175" indent="-257175"/>
                      <a:r>
                        <a:rPr lang="en-US" sz="1800">
                          <a:latin typeface="Franklin Gothic Book"/>
                        </a:rPr>
                        <a:t>Economic Development</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76510291"/>
                  </a:ext>
                </a:extLst>
              </a:tr>
            </a:tbl>
          </a:graphicData>
        </a:graphic>
      </p:graphicFrame>
    </p:spTree>
    <p:extLst>
      <p:ext uri="{BB962C8B-B14F-4D97-AF65-F5344CB8AC3E}">
        <p14:creationId xmlns:p14="http://schemas.microsoft.com/office/powerpoint/2010/main" val="2693905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3A3E-908E-8A58-55AC-9154CD7E2B61}"/>
              </a:ext>
            </a:extLst>
          </p:cNvPr>
          <p:cNvSpPr>
            <a:spLocks noGrp="1"/>
          </p:cNvSpPr>
          <p:nvPr>
            <p:ph type="title"/>
          </p:nvPr>
        </p:nvSpPr>
        <p:spPr/>
        <p:txBody>
          <a:bodyPr lIns="91440" tIns="45720" rIns="91440" bIns="45720" anchor="t"/>
          <a:lstStyle/>
          <a:p>
            <a:r>
              <a:rPr lang="en-US" sz="3500"/>
              <a:t>Legislative updates</a:t>
            </a:r>
          </a:p>
        </p:txBody>
      </p:sp>
      <p:sp>
        <p:nvSpPr>
          <p:cNvPr id="3" name="Content Placeholder 2">
            <a:extLst>
              <a:ext uri="{FF2B5EF4-FFF2-40B4-BE49-F238E27FC236}">
                <a16:creationId xmlns:a16="http://schemas.microsoft.com/office/drawing/2014/main" id="{062C48CF-7C18-D4DC-9EA0-1391D6BAC8E3}"/>
              </a:ext>
            </a:extLst>
          </p:cNvPr>
          <p:cNvSpPr>
            <a:spLocks noGrp="1"/>
          </p:cNvSpPr>
          <p:nvPr>
            <p:ph idx="1"/>
          </p:nvPr>
        </p:nvSpPr>
        <p:spPr/>
        <p:txBody>
          <a:bodyPr lIns="91440" tIns="45720" rIns="91440" bIns="45720" anchor="t"/>
          <a:lstStyle/>
          <a:p>
            <a:r>
              <a:rPr lang="en-US" sz="2400">
                <a:hlinkClick r:id="rId2"/>
              </a:rPr>
              <a:t>SB 5682</a:t>
            </a:r>
            <a:r>
              <a:rPr lang="en-US" sz="2400"/>
              <a:t> Extends the tax credit associated with the Customized Training Program by 5 years PASSED! </a:t>
            </a:r>
            <a:endParaRPr lang="en-US"/>
          </a:p>
          <a:p>
            <a:r>
              <a:rPr lang="en-US" sz="2400">
                <a:hlinkClick r:id="rId3"/>
              </a:rPr>
              <a:t>EHB 1874</a:t>
            </a:r>
            <a:r>
              <a:rPr lang="en-US"/>
              <a:t> </a:t>
            </a:r>
            <a:r>
              <a:rPr lang="en-US" sz="2400"/>
              <a:t>Requires that cosmetologists, barbers, estheticians, and hair designers be trained on care, styling and treatment of textured hair. PASSED! </a:t>
            </a:r>
          </a:p>
          <a:p>
            <a:r>
              <a:rPr lang="en-US" sz="2400">
                <a:hlinkClick r:id="rId4"/>
              </a:rPr>
              <a:t>SJM 8006</a:t>
            </a:r>
            <a:r>
              <a:rPr lang="en-US" sz="2400"/>
              <a:t> Calls on the WA Supreme Court to re-open the Limited License Legal Technician to new licensees. </a:t>
            </a:r>
            <a:r>
              <a:rPr lang="en-US" sz="2400" b="1"/>
              <a:t>Did NOT make cutoff, </a:t>
            </a:r>
            <a:r>
              <a:rPr lang="en-US" sz="2400"/>
              <a:t>but if you had LLLT courses, worth monitoring WA Supreme Court and WSBA for potential updates.</a:t>
            </a:r>
          </a:p>
        </p:txBody>
      </p:sp>
      <p:sp>
        <p:nvSpPr>
          <p:cNvPr id="4" name="Slide Number Placeholder 3">
            <a:extLst>
              <a:ext uri="{FF2B5EF4-FFF2-40B4-BE49-F238E27FC236}">
                <a16:creationId xmlns:a16="http://schemas.microsoft.com/office/drawing/2014/main" id="{4D3A3D5F-EB9A-0CCF-9D40-DD78D432D3FC}"/>
              </a:ext>
            </a:extLst>
          </p:cNvPr>
          <p:cNvSpPr>
            <a:spLocks noGrp="1"/>
          </p:cNvSpPr>
          <p:nvPr>
            <p:ph type="sldNum" sz="quarter" idx="12"/>
          </p:nvPr>
        </p:nvSpPr>
        <p:spPr/>
        <p:txBody>
          <a:bodyPr/>
          <a:lstStyle/>
          <a:p>
            <a:fld id="{DEE5BC03-7CE3-4FE3-BC0A-0ACCA8AC1F24}" type="slidenum">
              <a:rPr lang="en-US" smtClean="0"/>
              <a:pPr/>
              <a:t>24</a:t>
            </a:fld>
            <a:endParaRPr lang="en-US"/>
          </a:p>
        </p:txBody>
      </p:sp>
    </p:spTree>
    <p:extLst>
      <p:ext uri="{BB962C8B-B14F-4D97-AF65-F5344CB8AC3E}">
        <p14:creationId xmlns:p14="http://schemas.microsoft.com/office/powerpoint/2010/main" val="2094130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a:xfrm>
            <a:off x="536860" y="1209675"/>
            <a:ext cx="8336975" cy="504825"/>
          </a:xfrm>
        </p:spPr>
        <p:txBody>
          <a:bodyPr lIns="91440" tIns="45720" rIns="91440" bIns="45720" anchor="t"/>
          <a:lstStyle/>
          <a:p>
            <a:r>
              <a:rPr lang="en-US">
                <a:ea typeface="+mj-lt"/>
                <a:cs typeface="+mj-lt"/>
              </a:rPr>
              <a:t>funding Updates</a:t>
            </a:r>
            <a:endParaRPr lang="en-US"/>
          </a:p>
        </p:txBody>
      </p:sp>
      <p:sp>
        <p:nvSpPr>
          <p:cNvPr id="6" name="Content Placeholder 5">
            <a:extLst>
              <a:ext uri="{FF2B5EF4-FFF2-40B4-BE49-F238E27FC236}">
                <a16:creationId xmlns:a16="http://schemas.microsoft.com/office/drawing/2014/main" id="{D32BE89A-1B2D-0C4A-B762-CCB4E89F7D28}"/>
              </a:ext>
            </a:extLst>
          </p:cNvPr>
          <p:cNvSpPr>
            <a:spLocks noGrp="1"/>
          </p:cNvSpPr>
          <p:nvPr>
            <p:ph idx="1"/>
          </p:nvPr>
        </p:nvSpPr>
        <p:spPr>
          <a:xfrm>
            <a:off x="536860" y="1905000"/>
            <a:ext cx="8336975" cy="4707183"/>
          </a:xfrm>
        </p:spPr>
        <p:txBody>
          <a:bodyPr lIns="91440" tIns="45720" rIns="91440" bIns="45720" anchor="t"/>
          <a:lstStyle/>
          <a:p>
            <a:pPr marL="0" indent="0">
              <a:buNone/>
            </a:pPr>
            <a:r>
              <a:rPr lang="en-US" sz="1800" b="1">
                <a:ea typeface="+mn-lt"/>
                <a:cs typeface="+mn-lt"/>
              </a:rPr>
              <a:t>Job Skills Program</a:t>
            </a:r>
          </a:p>
          <a:p>
            <a:r>
              <a:rPr lang="en-US" sz="1800">
                <a:ea typeface="+mn-lt"/>
                <a:cs typeface="+mn-lt"/>
              </a:rPr>
              <a:t>FY26 Application closes in OGMS on May 8, 2025, for projects starting July 1, 2025.</a:t>
            </a:r>
          </a:p>
          <a:p>
            <a:r>
              <a:rPr lang="en-US" sz="1800">
                <a:ea typeface="+mn-lt"/>
                <a:cs typeface="+mn-lt"/>
              </a:rPr>
              <a:t>This year’s funding totals $7,542,207 and is provisional until the 2025-27 Washington State Operating Budget is signed into law. </a:t>
            </a:r>
          </a:p>
          <a:p>
            <a:r>
              <a:rPr lang="en-US" sz="1800">
                <a:ea typeface="+mn-lt"/>
                <a:cs typeface="+mn-lt"/>
              </a:rPr>
              <a:t>Quarterly application rounds until fully awarded. Check State Board webpage for status.</a:t>
            </a:r>
          </a:p>
          <a:p>
            <a:r>
              <a:rPr lang="en-US" sz="1800">
                <a:ea typeface="+mn-lt"/>
                <a:cs typeface="+mn-lt"/>
              </a:rPr>
              <a:t>Final day of grant period is June 30, 2026; all activities must be concluded – no extensions</a:t>
            </a:r>
          </a:p>
          <a:p>
            <a:pPr marL="0" indent="0">
              <a:buNone/>
            </a:pPr>
            <a:r>
              <a:rPr lang="en-US" sz="1800" b="1">
                <a:ea typeface="+mn-lt"/>
                <a:cs typeface="+mn-lt"/>
              </a:rPr>
              <a:t>Customized Training Program</a:t>
            </a:r>
          </a:p>
          <a:p>
            <a:r>
              <a:rPr lang="en-US" sz="1800">
                <a:ea typeface="+mn-lt"/>
                <a:cs typeface="+mn-lt"/>
              </a:rPr>
              <a:t>Helps offset costs of contract training for employers through an interest-free revolving loan fund and Business &amp; Occupation Tax credit. </a:t>
            </a:r>
          </a:p>
          <a:p>
            <a:r>
              <a:rPr lang="en-US" sz="1800">
                <a:ea typeface="+mn-lt"/>
                <a:cs typeface="+mn-lt"/>
              </a:rPr>
              <a:t>Apply anytime using a short application. A waitlist is maintained until loan funds are available. </a:t>
            </a:r>
          </a:p>
          <a:p>
            <a:r>
              <a:rPr lang="en-US" sz="1800">
                <a:ea typeface="+mn-lt"/>
                <a:cs typeface="+mn-lt"/>
              </a:rPr>
              <a:t>Don't use the old application. Get a new one on the</a:t>
            </a:r>
            <a:r>
              <a:rPr lang="en-US" sz="1800">
                <a:solidFill>
                  <a:schemeClr val="tx2"/>
                </a:solidFill>
                <a:ea typeface="+mn-lt"/>
                <a:cs typeface="+mn-lt"/>
              </a:rPr>
              <a:t> </a:t>
            </a:r>
            <a:r>
              <a:rPr lang="en-US" sz="2000">
                <a:solidFill>
                  <a:schemeClr val="tx2"/>
                </a:solidFill>
                <a:hlinkClick r:id="rId2">
                  <a:extLst>
                    <a:ext uri="{A12FA001-AC4F-418D-AE19-62706E023703}">
                      <ahyp:hlinkClr xmlns:ahyp="http://schemas.microsoft.com/office/drawing/2018/hyperlinkcolor" val="tx"/>
                    </a:ext>
                  </a:extLst>
                </a:hlinkClick>
              </a:rPr>
              <a:t>State Board website</a:t>
            </a:r>
            <a:r>
              <a:rPr lang="en-US" sz="1800">
                <a:ea typeface="+mn-lt"/>
                <a:cs typeface="+mn-lt"/>
              </a:rPr>
              <a:t>. </a:t>
            </a: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dirty="0" smtClean="0"/>
              <a:pPr/>
              <a:t>25</a:t>
            </a:fld>
            <a:endParaRPr lang="en-US"/>
          </a:p>
        </p:txBody>
      </p:sp>
    </p:spTree>
    <p:extLst>
      <p:ext uri="{BB962C8B-B14F-4D97-AF65-F5344CB8AC3E}">
        <p14:creationId xmlns:p14="http://schemas.microsoft.com/office/powerpoint/2010/main" val="4128186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a:xfrm>
            <a:off x="536860" y="1209675"/>
            <a:ext cx="8336975" cy="504825"/>
          </a:xfrm>
        </p:spPr>
        <p:txBody>
          <a:bodyPr lIns="91440" tIns="45720" rIns="91440" bIns="45720" anchor="t"/>
          <a:lstStyle/>
          <a:p>
            <a:r>
              <a:rPr lang="en-US" sz="3500">
                <a:ea typeface="+mj-lt"/>
                <a:cs typeface="+mj-lt"/>
              </a:rPr>
              <a:t>funding</a:t>
            </a:r>
            <a:r>
              <a:rPr lang="en-US" sz="2600">
                <a:ea typeface="+mj-lt"/>
                <a:cs typeface="+mj-lt"/>
              </a:rPr>
              <a:t> </a:t>
            </a:r>
            <a:r>
              <a:rPr lang="en-US" sz="3500">
                <a:ea typeface="+mj-lt"/>
                <a:cs typeface="+mj-lt"/>
              </a:rPr>
              <a:t>Updates (</a:t>
            </a:r>
            <a:r>
              <a:rPr lang="en-US" sz="3500" err="1">
                <a:ea typeface="+mj-lt"/>
                <a:cs typeface="+mj-lt"/>
              </a:rPr>
              <a:t>con't</a:t>
            </a:r>
            <a:r>
              <a:rPr lang="en-US" sz="3500">
                <a:ea typeface="+mj-lt"/>
                <a:cs typeface="+mj-lt"/>
              </a:rPr>
              <a:t>)</a:t>
            </a:r>
          </a:p>
        </p:txBody>
      </p:sp>
      <p:sp>
        <p:nvSpPr>
          <p:cNvPr id="6" name="Content Placeholder 5">
            <a:extLst>
              <a:ext uri="{FF2B5EF4-FFF2-40B4-BE49-F238E27FC236}">
                <a16:creationId xmlns:a16="http://schemas.microsoft.com/office/drawing/2014/main" id="{D32BE89A-1B2D-0C4A-B762-CCB4E89F7D28}"/>
              </a:ext>
            </a:extLst>
          </p:cNvPr>
          <p:cNvSpPr>
            <a:spLocks noGrp="1"/>
          </p:cNvSpPr>
          <p:nvPr>
            <p:ph idx="1"/>
          </p:nvPr>
        </p:nvSpPr>
        <p:spPr>
          <a:xfrm>
            <a:off x="536860" y="1905000"/>
            <a:ext cx="8336975" cy="4707183"/>
          </a:xfrm>
        </p:spPr>
        <p:txBody>
          <a:bodyPr lIns="91440" tIns="45720" rIns="91440" bIns="45720" anchor="t"/>
          <a:lstStyle/>
          <a:p>
            <a:pPr marL="0" indent="0">
              <a:buNone/>
            </a:pPr>
            <a:endParaRPr lang="en-US" sz="1800" b="1">
              <a:ea typeface="+mn-lt"/>
              <a:cs typeface="+mn-lt"/>
            </a:endParaRPr>
          </a:p>
          <a:p>
            <a:pPr marL="0" indent="0">
              <a:buNone/>
            </a:pPr>
            <a:r>
              <a:rPr lang="en-US" sz="2400" b="1">
                <a:ea typeface="+mn-lt"/>
                <a:cs typeface="+mn-lt"/>
              </a:rPr>
              <a:t>Workforce Development Funds</a:t>
            </a:r>
            <a:endParaRPr lang="en-US" sz="2400">
              <a:ea typeface="+mn-lt"/>
              <a:cs typeface="+mn-lt"/>
            </a:endParaRPr>
          </a:p>
          <a:p>
            <a:pPr>
              <a:buFont typeface="Arial"/>
              <a:buChar char="•"/>
            </a:pPr>
            <a:r>
              <a:rPr lang="en-US" sz="2000">
                <a:ea typeface="+mn-lt"/>
                <a:cs typeface="+mn-lt"/>
              </a:rPr>
              <a:t>22 proposals amounting to almost twice the available funding were submitted by colleges by the March 27 deadline. Recommended awards were posted in OGMS on April 30. Funding to begin on July 1, 2025. </a:t>
            </a:r>
            <a:endParaRPr lang="en-US" sz="2000"/>
          </a:p>
          <a:p>
            <a:pPr marL="0" indent="0">
              <a:buNone/>
            </a:pPr>
            <a:endParaRPr lang="en-US" sz="1800" b="1">
              <a:ea typeface="+mn-lt"/>
              <a:cs typeface="+mn-lt"/>
            </a:endParaRPr>
          </a:p>
          <a:p>
            <a:pPr marL="0" indent="0">
              <a:buNone/>
            </a:pPr>
            <a:r>
              <a:rPr lang="en-US" sz="2400" b="1">
                <a:ea typeface="+mn-lt"/>
                <a:cs typeface="+mn-lt"/>
              </a:rPr>
              <a:t>WA CDL Fund (CTCs)</a:t>
            </a:r>
            <a:endParaRPr lang="en-US" sz="2400">
              <a:ea typeface="+mn-lt"/>
              <a:cs typeface="+mn-lt"/>
            </a:endParaRPr>
          </a:p>
          <a:p>
            <a:pPr marL="0" indent="0">
              <a:buNone/>
            </a:pPr>
            <a:r>
              <a:rPr lang="en-US" sz="2400" b="1">
                <a:ea typeface="+mn-lt"/>
                <a:cs typeface="+mn-lt"/>
              </a:rPr>
              <a:t>WA CDL Grant (Private Schools)</a:t>
            </a:r>
            <a:endParaRPr lang="en-US" sz="2400">
              <a:ea typeface="+mn-lt"/>
              <a:cs typeface="+mn-lt"/>
            </a:endParaRPr>
          </a:p>
          <a:p>
            <a:r>
              <a:rPr lang="en-US" sz="2000">
                <a:ea typeface="+mn-lt"/>
                <a:cs typeface="+mn-lt"/>
              </a:rPr>
              <a:t>Eliminated: As covered earlier in the State Board report, the operating budget eliminated all funding for this grant program.  </a:t>
            </a:r>
            <a:endParaRPr lang="en-US" sz="2000"/>
          </a:p>
          <a:p>
            <a:pPr marL="285750" indent="-285750"/>
            <a:r>
              <a:rPr lang="en-US" sz="2000">
                <a:ea typeface="+mn-lt"/>
                <a:cs typeface="+mn-lt"/>
              </a:rPr>
              <a:t>We appreciate that nearly 1/3 of colleges were awaiting word about their FY26 applications for this program. We are sorry it turned out this way.</a:t>
            </a:r>
          </a:p>
          <a:p>
            <a:pPr marL="0" indent="0">
              <a:buNone/>
            </a:pPr>
            <a:endParaRPr lang="en-US" sz="2000">
              <a:ea typeface="+mn-lt"/>
              <a:cs typeface="+mn-lt"/>
            </a:endParaRP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dirty="0" smtClean="0"/>
              <a:pPr/>
              <a:t>26</a:t>
            </a:fld>
            <a:endParaRPr lang="en-US"/>
          </a:p>
        </p:txBody>
      </p:sp>
    </p:spTree>
    <p:extLst>
      <p:ext uri="{BB962C8B-B14F-4D97-AF65-F5344CB8AC3E}">
        <p14:creationId xmlns:p14="http://schemas.microsoft.com/office/powerpoint/2010/main" val="3665906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73A71-43CF-655E-E304-A8316BA47816}"/>
              </a:ext>
            </a:extLst>
          </p:cNvPr>
          <p:cNvSpPr>
            <a:spLocks noGrp="1"/>
          </p:cNvSpPr>
          <p:nvPr>
            <p:ph type="title"/>
          </p:nvPr>
        </p:nvSpPr>
        <p:spPr/>
        <p:txBody>
          <a:bodyPr lIns="91440" tIns="45720" rIns="91440" bIns="45720" anchor="t"/>
          <a:lstStyle/>
          <a:p>
            <a:r>
              <a:rPr lang="en-US" sz="3500"/>
              <a:t>Industry demand initiatives</a:t>
            </a:r>
          </a:p>
        </p:txBody>
      </p:sp>
      <p:sp>
        <p:nvSpPr>
          <p:cNvPr id="3" name="Content Placeholder 2">
            <a:extLst>
              <a:ext uri="{FF2B5EF4-FFF2-40B4-BE49-F238E27FC236}">
                <a16:creationId xmlns:a16="http://schemas.microsoft.com/office/drawing/2014/main" id="{EF03A76A-6A8C-7170-D97E-CDAABA71F6B8}"/>
              </a:ext>
            </a:extLst>
          </p:cNvPr>
          <p:cNvSpPr>
            <a:spLocks noGrp="1"/>
          </p:cNvSpPr>
          <p:nvPr>
            <p:ph idx="1"/>
          </p:nvPr>
        </p:nvSpPr>
        <p:spPr/>
        <p:txBody>
          <a:bodyPr lIns="91440" tIns="45720" rIns="91440" bIns="45720" anchor="t"/>
          <a:lstStyle/>
          <a:p>
            <a:pPr marL="0" indent="0">
              <a:buNone/>
            </a:pPr>
            <a:r>
              <a:rPr lang="en-US" sz="2400" b="1"/>
              <a:t>Retail Industry Work Group</a:t>
            </a:r>
            <a:r>
              <a:rPr lang="en-US" sz="2400"/>
              <a:t>, </a:t>
            </a:r>
            <a:r>
              <a:rPr lang="en-US" sz="2400">
                <a:hlinkClick r:id="rId2"/>
              </a:rPr>
              <a:t>Senate Bill 6296</a:t>
            </a:r>
            <a:r>
              <a:rPr lang="en-US" sz="2400"/>
              <a:t>. </a:t>
            </a:r>
          </a:p>
          <a:p>
            <a:pPr marL="342900" indent="-342900"/>
            <a:r>
              <a:rPr lang="en-US" sz="2000"/>
              <a:t>The group meets monthly and reports to the Legislature on Oct. 1. </a:t>
            </a:r>
          </a:p>
          <a:p>
            <a:pPr marL="342900" indent="-342900"/>
            <a:r>
              <a:rPr lang="en-US" sz="2000"/>
              <a:t>Contact us if you want more information or to participate.</a:t>
            </a:r>
          </a:p>
          <a:p>
            <a:endParaRPr lang="en-US" sz="2000"/>
          </a:p>
        </p:txBody>
      </p:sp>
      <p:sp>
        <p:nvSpPr>
          <p:cNvPr id="4" name="Slide Number Placeholder 3">
            <a:extLst>
              <a:ext uri="{FF2B5EF4-FFF2-40B4-BE49-F238E27FC236}">
                <a16:creationId xmlns:a16="http://schemas.microsoft.com/office/drawing/2014/main" id="{1BC52716-9FF3-B543-3677-C71333C9E541}"/>
              </a:ext>
            </a:extLst>
          </p:cNvPr>
          <p:cNvSpPr>
            <a:spLocks noGrp="1"/>
          </p:cNvSpPr>
          <p:nvPr>
            <p:ph type="sldNum" sz="quarter" idx="12"/>
          </p:nvPr>
        </p:nvSpPr>
        <p:spPr/>
        <p:txBody>
          <a:bodyPr/>
          <a:lstStyle/>
          <a:p>
            <a:fld id="{DEE5BC03-7CE3-4FE3-BC0A-0ACCA8AC1F24}" type="slidenum">
              <a:rPr lang="en-US" smtClean="0"/>
              <a:pPr/>
              <a:t>27</a:t>
            </a:fld>
            <a:endParaRPr lang="en-US"/>
          </a:p>
        </p:txBody>
      </p:sp>
    </p:spTree>
    <p:extLst>
      <p:ext uri="{BB962C8B-B14F-4D97-AF65-F5344CB8AC3E}">
        <p14:creationId xmlns:p14="http://schemas.microsoft.com/office/powerpoint/2010/main" val="1046768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06C1-5413-261B-E1ED-372DB2516650}"/>
              </a:ext>
            </a:extLst>
          </p:cNvPr>
          <p:cNvSpPr>
            <a:spLocks noGrp="1"/>
          </p:cNvSpPr>
          <p:nvPr>
            <p:ph type="title"/>
          </p:nvPr>
        </p:nvSpPr>
        <p:spPr/>
        <p:txBody>
          <a:bodyPr lIns="91440" tIns="45720" rIns="91440" bIns="45720" anchor="t"/>
          <a:lstStyle/>
          <a:p>
            <a:r>
              <a:rPr lang="en-US" sz="3200">
                <a:hlinkClick r:id="rId2">
                  <a:extLst>
                    <a:ext uri="{A12FA001-AC4F-418D-AE19-62706E023703}">
                      <ahyp:hlinkClr xmlns:ahyp="http://schemas.microsoft.com/office/drawing/2018/hyperlinkcolor" val="tx"/>
                    </a:ext>
                  </a:extLst>
                </a:hlinkClick>
              </a:rPr>
              <a:t>Micro-pathways Fellowship with </a:t>
            </a:r>
            <a:br>
              <a:rPr lang="en-US" sz="3200">
                <a:hlinkClick r:id="rId2">
                  <a:extLst>
                    <a:ext uri="{A12FA001-AC4F-418D-AE19-62706E023703}">
                      <ahyp:hlinkClr xmlns:ahyp="http://schemas.microsoft.com/office/drawing/2018/hyperlinkcolor" val="tx"/>
                    </a:ext>
                  </a:extLst>
                </a:hlinkClick>
              </a:rPr>
            </a:br>
            <a:r>
              <a:rPr lang="en-US" sz="3200">
                <a:hlinkClick r:id="rId2">
                  <a:extLst>
                    <a:ext uri="{A12FA001-AC4F-418D-AE19-62706E023703}">
                      <ahyp:hlinkClr xmlns:ahyp="http://schemas.microsoft.com/office/drawing/2018/hyperlinkcolor" val="tx"/>
                    </a:ext>
                  </a:extLst>
                </a:hlinkClick>
              </a:rPr>
              <a:t>Education Design Lab</a:t>
            </a:r>
            <a:r>
              <a:rPr lang="en-US" sz="3500"/>
              <a:t>  </a:t>
            </a:r>
          </a:p>
        </p:txBody>
      </p:sp>
      <p:sp>
        <p:nvSpPr>
          <p:cNvPr id="3" name="Content Placeholder 2">
            <a:extLst>
              <a:ext uri="{FF2B5EF4-FFF2-40B4-BE49-F238E27FC236}">
                <a16:creationId xmlns:a16="http://schemas.microsoft.com/office/drawing/2014/main" id="{242F7657-FC36-1F80-5A6A-2056162E0250}"/>
              </a:ext>
            </a:extLst>
          </p:cNvPr>
          <p:cNvSpPr>
            <a:spLocks noGrp="1"/>
          </p:cNvSpPr>
          <p:nvPr>
            <p:ph idx="1"/>
          </p:nvPr>
        </p:nvSpPr>
        <p:spPr>
          <a:xfrm>
            <a:off x="536862" y="2485856"/>
            <a:ext cx="8336975" cy="3757046"/>
          </a:xfrm>
        </p:spPr>
        <p:txBody>
          <a:bodyPr lIns="91440" tIns="45720" rIns="91440" bIns="45720" anchor="t"/>
          <a:lstStyle/>
          <a:p>
            <a:endParaRPr lang="en-US" sz="2000"/>
          </a:p>
          <a:p>
            <a:r>
              <a:rPr lang="en-US" sz="2000"/>
              <a:t>Currently looking for philanthropic funding, in partnership with Education Design Lab, to sponsor new micro-pathway development in our system. </a:t>
            </a:r>
          </a:p>
          <a:p>
            <a:r>
              <a:rPr lang="en-US" sz="2000"/>
              <a:t>Centers of Excellence (COEs) are logical hubs for deploying this model in a supportive way to colleges.</a:t>
            </a:r>
          </a:p>
          <a:p>
            <a:r>
              <a:rPr lang="en-US" sz="2000"/>
              <a:t>Today, let's take a quick look at the Micro-pathways model. </a:t>
            </a:r>
          </a:p>
          <a:p>
            <a:pPr marL="0" indent="0">
              <a:buNone/>
            </a:pPr>
            <a:endParaRPr lang="en-US" sz="2000"/>
          </a:p>
        </p:txBody>
      </p:sp>
      <p:sp>
        <p:nvSpPr>
          <p:cNvPr id="4" name="Slide Number Placeholder 3">
            <a:extLst>
              <a:ext uri="{FF2B5EF4-FFF2-40B4-BE49-F238E27FC236}">
                <a16:creationId xmlns:a16="http://schemas.microsoft.com/office/drawing/2014/main" id="{C706583B-B1DA-851B-BC59-DDE368091D60}"/>
              </a:ext>
            </a:extLst>
          </p:cNvPr>
          <p:cNvSpPr>
            <a:spLocks noGrp="1"/>
          </p:cNvSpPr>
          <p:nvPr>
            <p:ph type="sldNum" sz="quarter" idx="12"/>
          </p:nvPr>
        </p:nvSpPr>
        <p:spPr/>
        <p:txBody>
          <a:bodyPr/>
          <a:lstStyle/>
          <a:p>
            <a:fld id="{DEE5BC03-7CE3-4FE3-BC0A-0ACCA8AC1F24}" type="slidenum">
              <a:rPr lang="en-US" smtClean="0"/>
              <a:pPr/>
              <a:t>28</a:t>
            </a:fld>
            <a:endParaRPr lang="en-US"/>
          </a:p>
        </p:txBody>
      </p:sp>
    </p:spTree>
    <p:extLst>
      <p:ext uri="{BB962C8B-B14F-4D97-AF65-F5344CB8AC3E}">
        <p14:creationId xmlns:p14="http://schemas.microsoft.com/office/powerpoint/2010/main" val="2063125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EC60-8F7A-7BB8-D2FD-0B7932EBAC2B}"/>
              </a:ext>
            </a:extLst>
          </p:cNvPr>
          <p:cNvSpPr>
            <a:spLocks noGrp="1"/>
          </p:cNvSpPr>
          <p:nvPr>
            <p:ph type="title"/>
          </p:nvPr>
        </p:nvSpPr>
        <p:spPr/>
        <p:txBody>
          <a:bodyPr lIns="91440" tIns="45720" rIns="91440" bIns="45720" anchor="t"/>
          <a:lstStyle/>
          <a:p>
            <a:r>
              <a:rPr lang="en-US" sz="3500"/>
              <a:t>Micro-pathway Template</a:t>
            </a:r>
          </a:p>
          <a:p>
            <a:br>
              <a:rPr lang="en-US"/>
            </a:br>
            <a:endParaRPr lang="en-US"/>
          </a:p>
        </p:txBody>
      </p:sp>
      <p:pic>
        <p:nvPicPr>
          <p:cNvPr id="5" name="Content Placeholder 4" descr="Education Design Lab's micro-pathway template consisting of two or more stackable micro-credentials that combine in-demand technical skills with core durable skills and workplace experience">
            <a:extLst>
              <a:ext uri="{FF2B5EF4-FFF2-40B4-BE49-F238E27FC236}">
                <a16:creationId xmlns:a16="http://schemas.microsoft.com/office/drawing/2014/main" id="{1D342ECD-643E-9955-408B-DAD833C315A8}"/>
              </a:ext>
            </a:extLst>
          </p:cNvPr>
          <p:cNvPicPr>
            <a:picLocks noGrp="1" noChangeAspect="1"/>
          </p:cNvPicPr>
          <p:nvPr>
            <p:ph idx="1"/>
          </p:nvPr>
        </p:nvPicPr>
        <p:blipFill>
          <a:blip r:embed="rId2"/>
          <a:stretch>
            <a:fillRect/>
          </a:stretch>
        </p:blipFill>
        <p:spPr>
          <a:xfrm>
            <a:off x="209058" y="1581361"/>
            <a:ext cx="8886529" cy="5295015"/>
          </a:xfrm>
        </p:spPr>
      </p:pic>
      <p:sp>
        <p:nvSpPr>
          <p:cNvPr id="4" name="Slide Number Placeholder 3">
            <a:extLst>
              <a:ext uri="{FF2B5EF4-FFF2-40B4-BE49-F238E27FC236}">
                <a16:creationId xmlns:a16="http://schemas.microsoft.com/office/drawing/2014/main" id="{450CD9DE-6EFB-DF58-A400-12C06B7C4CCB}"/>
              </a:ext>
            </a:extLst>
          </p:cNvPr>
          <p:cNvSpPr>
            <a:spLocks noGrp="1"/>
          </p:cNvSpPr>
          <p:nvPr>
            <p:ph type="sldNum" sz="quarter" idx="12"/>
          </p:nvPr>
        </p:nvSpPr>
        <p:spPr/>
        <p:txBody>
          <a:bodyPr/>
          <a:lstStyle/>
          <a:p>
            <a:fld id="{DEE5BC03-7CE3-4FE3-BC0A-0ACCA8AC1F24}" type="slidenum">
              <a:rPr lang="en-US" smtClean="0"/>
              <a:pPr/>
              <a:t>29</a:t>
            </a:fld>
            <a:endParaRPr lang="en-US"/>
          </a:p>
        </p:txBody>
      </p:sp>
    </p:spTree>
    <p:extLst>
      <p:ext uri="{BB962C8B-B14F-4D97-AF65-F5344CB8AC3E}">
        <p14:creationId xmlns:p14="http://schemas.microsoft.com/office/powerpoint/2010/main" val="186187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69128-388B-82FE-B816-FBDC14CF9F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E99810-F1BC-8084-A74D-B6308DE8BF00}"/>
              </a:ext>
            </a:extLst>
          </p:cNvPr>
          <p:cNvSpPr>
            <a:spLocks noGrp="1"/>
          </p:cNvSpPr>
          <p:nvPr>
            <p:ph type="title"/>
          </p:nvPr>
        </p:nvSpPr>
        <p:spPr>
          <a:xfrm>
            <a:off x="479426" y="1316736"/>
            <a:ext cx="8100160" cy="530351"/>
          </a:xfrm>
        </p:spPr>
        <p:txBody>
          <a:bodyPr lIns="91440" tIns="45720" rIns="91440" bIns="45720" anchor="t">
            <a:normAutofit fontScale="90000"/>
          </a:bodyPr>
          <a:lstStyle/>
          <a:p>
            <a:r>
              <a:rPr lang="en-US">
                <a:latin typeface="Franklin Gothic Medium"/>
              </a:rPr>
              <a:t>2025-27 Operating Budget, as passed</a:t>
            </a:r>
          </a:p>
        </p:txBody>
      </p:sp>
      <p:sp>
        <p:nvSpPr>
          <p:cNvPr id="3" name="Text Placeholder 2">
            <a:extLst>
              <a:ext uri="{FF2B5EF4-FFF2-40B4-BE49-F238E27FC236}">
                <a16:creationId xmlns:a16="http://schemas.microsoft.com/office/drawing/2014/main" id="{8F105B36-37D4-3C10-9EC7-EA7CF417BF4F}"/>
              </a:ext>
            </a:extLst>
          </p:cNvPr>
          <p:cNvSpPr>
            <a:spLocks noGrp="1"/>
          </p:cNvSpPr>
          <p:nvPr>
            <p:ph sz="quarter" idx="12"/>
          </p:nvPr>
        </p:nvSpPr>
        <p:spPr>
          <a:xfrm>
            <a:off x="479426" y="1947672"/>
            <a:ext cx="8207171" cy="4336979"/>
          </a:xfrm>
        </p:spPr>
        <p:txBody>
          <a:bodyPr lIns="91440" tIns="45720" rIns="91440" bIns="45720" anchor="t">
            <a:normAutofit/>
          </a:bodyPr>
          <a:lstStyle/>
          <a:p>
            <a:pPr marL="0" indent="0">
              <a:buNone/>
            </a:pPr>
            <a:r>
              <a:rPr lang="en-US" sz="2000"/>
              <a:t>Current Budget Status</a:t>
            </a:r>
          </a:p>
          <a:p>
            <a:r>
              <a:rPr lang="en-US" sz="1900"/>
              <a:t>SBCTC leadership advocated, as appropriate, with key legislative members. The WACTC Legislative Committee was informed of budget status throughout the legislative session.</a:t>
            </a:r>
          </a:p>
          <a:p>
            <a:r>
              <a:rPr lang="en-US" sz="1900"/>
              <a:t>SBCTC Workforce Education staff closely monitored and informed leadership of collective impacts, operational considerations, and implications of budget cuts. Capital and Operating budget information was shared with WEC, CEC, and VTC on April 28.</a:t>
            </a:r>
          </a:p>
          <a:p>
            <a:r>
              <a:rPr lang="en-US" sz="1900"/>
              <a:t>SBCTC leadership provided the operating and capital budgets, along with an analysis for the system, to the Presidents and PRES public listserv ASAP after passage.</a:t>
            </a:r>
          </a:p>
          <a:p>
            <a:r>
              <a:rPr lang="en-US" sz="1900"/>
              <a:t>SBCTC is awaiting action by the governor (has 20 days to act, including veto of sections). Leadership will regroup with college administrators and relevant staff to further inform and assess the situation as we know more.</a:t>
            </a:r>
          </a:p>
          <a:p>
            <a:pPr marL="457200" lvl="1" indent="0">
              <a:buNone/>
            </a:pPr>
            <a:endParaRPr lang="en-US" sz="1600">
              <a:latin typeface="Franklin Gothic Book"/>
            </a:endParaRPr>
          </a:p>
          <a:p>
            <a:pPr lvl="1">
              <a:buFont typeface="Courier New" panose="020B0604020202020204" pitchFamily="34" charset="0"/>
              <a:buChar char="o"/>
            </a:pPr>
            <a:endParaRPr lang="en-US" sz="1600">
              <a:latin typeface="Franklin Gothic Book"/>
            </a:endParaRPr>
          </a:p>
          <a:p>
            <a:pPr lvl="1">
              <a:buFont typeface="Courier New" panose="020B0604020202020204" pitchFamily="34" charset="0"/>
              <a:buChar char="o"/>
            </a:pPr>
            <a:endParaRPr lang="en-US" sz="1600">
              <a:latin typeface="Franklin Gothic Book"/>
            </a:endParaRPr>
          </a:p>
          <a:p>
            <a:pPr lvl="1">
              <a:buFont typeface="Courier New" panose="020B0604020202020204" pitchFamily="34" charset="0"/>
              <a:buChar char="o"/>
            </a:pPr>
            <a:endParaRPr lang="en-US" sz="1600">
              <a:latin typeface="Franklin Gothic Book"/>
            </a:endParaRPr>
          </a:p>
          <a:p>
            <a:pPr>
              <a:buNone/>
            </a:pPr>
            <a:endParaRPr lang="en-US" sz="1200">
              <a:latin typeface="Aptos"/>
            </a:endParaRPr>
          </a:p>
          <a:p>
            <a:pPr marL="0" indent="0">
              <a:buNone/>
            </a:pPr>
            <a:endParaRPr lang="en-US" sz="1800">
              <a:latin typeface="Franklin Gothic Book"/>
            </a:endParaRPr>
          </a:p>
          <a:p>
            <a:pPr marL="0" indent="0">
              <a:buNone/>
            </a:pPr>
            <a:endParaRPr lang="en-US">
              <a:latin typeface="Franklin Gothic Book"/>
            </a:endParaRPr>
          </a:p>
        </p:txBody>
      </p:sp>
    </p:spTree>
    <p:extLst>
      <p:ext uri="{BB962C8B-B14F-4D97-AF65-F5344CB8AC3E}">
        <p14:creationId xmlns:p14="http://schemas.microsoft.com/office/powerpoint/2010/main" val="1286053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5CFD-1BC8-9871-DD44-568995382DC9}"/>
              </a:ext>
            </a:extLst>
          </p:cNvPr>
          <p:cNvSpPr>
            <a:spLocks noGrp="1"/>
          </p:cNvSpPr>
          <p:nvPr>
            <p:ph type="title"/>
          </p:nvPr>
        </p:nvSpPr>
        <p:spPr/>
        <p:txBody>
          <a:bodyPr lIns="91440" tIns="45720" rIns="91440" bIns="45720" anchor="t"/>
          <a:lstStyle/>
          <a:p>
            <a:r>
              <a:rPr lang="en-US" sz="3500"/>
              <a:t>Design Criteria for Micro-pathways</a:t>
            </a:r>
          </a:p>
          <a:p>
            <a:br>
              <a:rPr lang="en-US"/>
            </a:br>
            <a:endParaRPr lang="en-US"/>
          </a:p>
        </p:txBody>
      </p:sp>
      <p:pic>
        <p:nvPicPr>
          <p:cNvPr id="5" name="Content Placeholder 4" descr="A group of eight black and white symbols are labeled: &quot;Include 2 or more credentials that are stackable, portable and track toward a degree.&quot; &quot;Align to regional labor market employment and wages.&quot; &quot;Be employer validated.&quot; &quot;Be completable in one year or less.&quot; &quot;Be offered in a flexible delivery format.&quot; &quot;Be affordable.&quot; &quot;Be digitally discoverable.&quot; And &quot;Integrate technical plus 21st century skills.&quot;&#10;&#10;">
            <a:extLst>
              <a:ext uri="{FF2B5EF4-FFF2-40B4-BE49-F238E27FC236}">
                <a16:creationId xmlns:a16="http://schemas.microsoft.com/office/drawing/2014/main" id="{FA2F6A1B-F65C-9CBA-E30A-6132D60D2AC3}"/>
              </a:ext>
            </a:extLst>
          </p:cNvPr>
          <p:cNvPicPr>
            <a:picLocks noGrp="1" noChangeAspect="1"/>
          </p:cNvPicPr>
          <p:nvPr>
            <p:ph idx="1"/>
          </p:nvPr>
        </p:nvPicPr>
        <p:blipFill>
          <a:blip r:embed="rId2"/>
          <a:stretch>
            <a:fillRect/>
          </a:stretch>
        </p:blipFill>
        <p:spPr>
          <a:xfrm>
            <a:off x="113976" y="2224379"/>
            <a:ext cx="8926150" cy="3926494"/>
          </a:xfrm>
        </p:spPr>
      </p:pic>
      <p:sp>
        <p:nvSpPr>
          <p:cNvPr id="4" name="Slide Number Placeholder 3">
            <a:extLst>
              <a:ext uri="{FF2B5EF4-FFF2-40B4-BE49-F238E27FC236}">
                <a16:creationId xmlns:a16="http://schemas.microsoft.com/office/drawing/2014/main" id="{55BEFAF7-44FC-5EFB-69E0-AC5372A4C7BA}"/>
              </a:ext>
            </a:extLst>
          </p:cNvPr>
          <p:cNvSpPr>
            <a:spLocks noGrp="1"/>
          </p:cNvSpPr>
          <p:nvPr>
            <p:ph type="sldNum" sz="quarter" idx="12"/>
          </p:nvPr>
        </p:nvSpPr>
        <p:spPr/>
        <p:txBody>
          <a:bodyPr/>
          <a:lstStyle/>
          <a:p>
            <a:fld id="{DEE5BC03-7CE3-4FE3-BC0A-0ACCA8AC1F24}" type="slidenum">
              <a:rPr lang="en-US" smtClean="0"/>
              <a:pPr/>
              <a:t>30</a:t>
            </a:fld>
            <a:endParaRPr lang="en-US"/>
          </a:p>
        </p:txBody>
      </p:sp>
    </p:spTree>
    <p:extLst>
      <p:ext uri="{BB962C8B-B14F-4D97-AF65-F5344CB8AC3E}">
        <p14:creationId xmlns:p14="http://schemas.microsoft.com/office/powerpoint/2010/main" val="3739347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1FC06-8D02-4F0F-6A65-3986CEECAF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CE98B2C-DDF7-0FF8-CB3A-B89B1AD859E1}"/>
              </a:ext>
            </a:extLst>
          </p:cNvPr>
          <p:cNvSpPr>
            <a:spLocks noGrp="1"/>
          </p:cNvSpPr>
          <p:nvPr>
            <p:ph type="title"/>
          </p:nvPr>
        </p:nvSpPr>
        <p:spPr/>
        <p:txBody>
          <a:bodyPr lIns="68580" tIns="34290" rIns="68580" bIns="34290" anchor="t"/>
          <a:lstStyle/>
          <a:p>
            <a:r>
              <a:rPr lang="en-US" sz="2400"/>
              <a:t>Baccalaureate Programs</a:t>
            </a:r>
          </a:p>
        </p:txBody>
      </p:sp>
      <p:sp>
        <p:nvSpPr>
          <p:cNvPr id="2" name="Subtitle 1">
            <a:extLst>
              <a:ext uri="{FF2B5EF4-FFF2-40B4-BE49-F238E27FC236}">
                <a16:creationId xmlns:a16="http://schemas.microsoft.com/office/drawing/2014/main" id="{C7A70B20-4B14-DD0F-4545-18E8C72FF5B6}"/>
              </a:ext>
            </a:extLst>
          </p:cNvPr>
          <p:cNvSpPr>
            <a:spLocks noGrp="1"/>
          </p:cNvSpPr>
          <p:nvPr>
            <p:ph type="subTitle" idx="1"/>
          </p:nvPr>
        </p:nvSpPr>
        <p:spPr/>
        <p:txBody>
          <a:bodyPr/>
          <a:lstStyle/>
          <a:p>
            <a:r>
              <a:rPr lang="en-US" sz="2000"/>
              <a:t>Kendrick Hang, Policy Associate </a:t>
            </a:r>
          </a:p>
          <a:p>
            <a:endParaRPr lang="en-US"/>
          </a:p>
        </p:txBody>
      </p:sp>
      <p:sp>
        <p:nvSpPr>
          <p:cNvPr id="6" name="Text Placeholder 5">
            <a:extLst>
              <a:ext uri="{FF2B5EF4-FFF2-40B4-BE49-F238E27FC236}">
                <a16:creationId xmlns:a16="http://schemas.microsoft.com/office/drawing/2014/main" id="{DAE13FA3-AEA5-CE41-F906-4A272D8D6F11}"/>
              </a:ext>
            </a:extLst>
          </p:cNvPr>
          <p:cNvSpPr>
            <a:spLocks noGrp="1"/>
          </p:cNvSpPr>
          <p:nvPr>
            <p:ph type="body" sz="quarter" idx="10"/>
          </p:nvPr>
        </p:nvSpPr>
        <p:spPr/>
        <p:txBody>
          <a:bodyPr lIns="68580" tIns="34290" rIns="68580" bIns="34290" anchor="t"/>
          <a:lstStyle/>
          <a:p>
            <a:pPr indent="-171450"/>
            <a:endParaRPr lang="en-US" sz="1800"/>
          </a:p>
        </p:txBody>
      </p:sp>
    </p:spTree>
    <p:extLst>
      <p:ext uri="{BB962C8B-B14F-4D97-AF65-F5344CB8AC3E}">
        <p14:creationId xmlns:p14="http://schemas.microsoft.com/office/powerpoint/2010/main" val="2544994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D9865-9AB8-2683-E77B-5BCC81965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8EE8A1-DB8F-7C01-2708-D76498279989}"/>
              </a:ext>
            </a:extLst>
          </p:cNvPr>
          <p:cNvSpPr>
            <a:spLocks noGrp="1"/>
          </p:cNvSpPr>
          <p:nvPr>
            <p:ph type="title"/>
          </p:nvPr>
        </p:nvSpPr>
        <p:spPr/>
        <p:txBody>
          <a:bodyPr lIns="68580" tIns="34290" rIns="68580" bIns="34290" anchor="t"/>
          <a:lstStyle/>
          <a:p>
            <a:r>
              <a:rPr lang="en-US" sz="2400"/>
              <a:t>Highlights</a:t>
            </a:r>
          </a:p>
        </p:txBody>
      </p:sp>
      <p:sp>
        <p:nvSpPr>
          <p:cNvPr id="5" name="Content Placeholder 4">
            <a:extLst>
              <a:ext uri="{FF2B5EF4-FFF2-40B4-BE49-F238E27FC236}">
                <a16:creationId xmlns:a16="http://schemas.microsoft.com/office/drawing/2014/main" id="{8352EECC-3775-51CF-EFDB-34A9EE5B8614}"/>
              </a:ext>
            </a:extLst>
          </p:cNvPr>
          <p:cNvSpPr>
            <a:spLocks noGrp="1"/>
          </p:cNvSpPr>
          <p:nvPr>
            <p:ph idx="1"/>
          </p:nvPr>
        </p:nvSpPr>
        <p:spPr/>
        <p:txBody>
          <a:bodyPr/>
          <a:lstStyle/>
          <a:p>
            <a:r>
              <a:rPr lang="en-US"/>
              <a:t>The State Board has approved over 170 bachelor’s degree programs.</a:t>
            </a:r>
          </a:p>
          <a:p>
            <a:pPr lvl="1"/>
            <a:r>
              <a:rPr lang="en-US"/>
              <a:t>Located at all 34 community and technical colleges.</a:t>
            </a:r>
          </a:p>
          <a:p>
            <a:pPr lvl="1"/>
            <a:r>
              <a:rPr lang="en-US"/>
              <a:t>Includes 14 approved Bachelor of Science in Computer Science programs.</a:t>
            </a:r>
          </a:p>
          <a:p>
            <a:r>
              <a:rPr lang="en-US"/>
              <a:t>There were 5,121 FTES in baccalaureate-level courses in Winter 2025.</a:t>
            </a:r>
          </a:p>
          <a:p>
            <a:pPr lvl="1"/>
            <a:r>
              <a:rPr lang="en-US"/>
              <a:t>Up 11% (+488 FTES) from Winter 2024</a:t>
            </a:r>
          </a:p>
          <a:p>
            <a:endParaRPr lang="en-US"/>
          </a:p>
        </p:txBody>
      </p:sp>
      <p:sp>
        <p:nvSpPr>
          <p:cNvPr id="4" name="Slide Number Placeholder 3">
            <a:extLst>
              <a:ext uri="{FF2B5EF4-FFF2-40B4-BE49-F238E27FC236}">
                <a16:creationId xmlns:a16="http://schemas.microsoft.com/office/drawing/2014/main" id="{F8F98C09-DE76-90CF-4BB9-4335F68CBBA7}"/>
              </a:ext>
            </a:extLst>
          </p:cNvPr>
          <p:cNvSpPr>
            <a:spLocks noGrp="1"/>
          </p:cNvSpPr>
          <p:nvPr>
            <p:ph type="sldNum" sz="quarter" idx="12"/>
          </p:nvPr>
        </p:nvSpPr>
        <p:spPr/>
        <p:txBody>
          <a:bodyPr/>
          <a:lstStyle/>
          <a:p>
            <a:fld id="{DEE5BC03-7CE3-4FE3-BC0A-0ACCA8AC1F24}" type="slidenum">
              <a:rPr lang="en-US" smtClean="0"/>
              <a:pPr/>
              <a:t>32</a:t>
            </a:fld>
            <a:endParaRPr lang="en-US"/>
          </a:p>
        </p:txBody>
      </p:sp>
    </p:spTree>
    <p:extLst>
      <p:ext uri="{BB962C8B-B14F-4D97-AF65-F5344CB8AC3E}">
        <p14:creationId xmlns:p14="http://schemas.microsoft.com/office/powerpoint/2010/main" val="1499555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47DD1-CE1C-4D5A-86CF-16914180BD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96535C-6946-D0F4-DEC8-BF89BD180246}"/>
              </a:ext>
            </a:extLst>
          </p:cNvPr>
          <p:cNvSpPr>
            <a:spLocks noGrp="1"/>
          </p:cNvSpPr>
          <p:nvPr>
            <p:ph type="title"/>
          </p:nvPr>
        </p:nvSpPr>
        <p:spPr/>
        <p:txBody>
          <a:bodyPr/>
          <a:lstStyle/>
          <a:p>
            <a:r>
              <a:rPr lang="en-US" sz="2400"/>
              <a:t>Baccalaureate Programs By Classification</a:t>
            </a:r>
          </a:p>
        </p:txBody>
      </p:sp>
      <p:graphicFrame>
        <p:nvGraphicFramePr>
          <p:cNvPr id="6" name="Content Placeholder 5">
            <a:extLst>
              <a:ext uri="{FF2B5EF4-FFF2-40B4-BE49-F238E27FC236}">
                <a16:creationId xmlns:a16="http://schemas.microsoft.com/office/drawing/2014/main" id="{52D738E8-137E-50DB-982C-E8DA240CC362}"/>
              </a:ext>
            </a:extLst>
          </p:cNvPr>
          <p:cNvGraphicFramePr>
            <a:graphicFrameLocks noGrp="1"/>
          </p:cNvGraphicFramePr>
          <p:nvPr>
            <p:ph idx="1"/>
          </p:nvPr>
        </p:nvGraphicFramePr>
        <p:xfrm>
          <a:off x="536972" y="2668191"/>
          <a:ext cx="8336756" cy="3665220"/>
        </p:xfrm>
        <a:graphic>
          <a:graphicData uri="http://schemas.openxmlformats.org/drawingml/2006/table">
            <a:tbl>
              <a:tblPr firstRow="1" bandRow="1">
                <a:tableStyleId>{5C22544A-7EE6-4342-B048-85BDC9FD1C3A}</a:tableStyleId>
              </a:tblPr>
              <a:tblGrid>
                <a:gridCol w="1513209">
                  <a:extLst>
                    <a:ext uri="{9D8B030D-6E8A-4147-A177-3AD203B41FA5}">
                      <a16:colId xmlns:a16="http://schemas.microsoft.com/office/drawing/2014/main" val="779881468"/>
                    </a:ext>
                  </a:extLst>
                </a:gridCol>
                <a:gridCol w="6823547">
                  <a:extLst>
                    <a:ext uri="{9D8B030D-6E8A-4147-A177-3AD203B41FA5}">
                      <a16:colId xmlns:a16="http://schemas.microsoft.com/office/drawing/2014/main" val="2878951280"/>
                    </a:ext>
                  </a:extLst>
                </a:gridCol>
              </a:tblGrid>
              <a:tr h="278130">
                <a:tc>
                  <a:txBody>
                    <a:bodyPr/>
                    <a:lstStyle/>
                    <a:p>
                      <a:pPr algn="ctr"/>
                      <a:r>
                        <a:rPr lang="en-US" sz="2000"/>
                        <a:t>Programs</a:t>
                      </a:r>
                    </a:p>
                  </a:txBody>
                  <a:tcPr marL="68580" marR="68580" marT="34290" marB="34290"/>
                </a:tc>
                <a:tc>
                  <a:txBody>
                    <a:bodyPr/>
                    <a:lstStyle/>
                    <a:p>
                      <a:r>
                        <a:rPr lang="en-US" sz="2000"/>
                        <a:t>Classification</a:t>
                      </a:r>
                    </a:p>
                  </a:txBody>
                  <a:tcPr marL="68580" marR="68580" marT="34290" marB="34290"/>
                </a:tc>
                <a:extLst>
                  <a:ext uri="{0D108BD9-81ED-4DB2-BD59-A6C34878D82A}">
                    <a16:rowId xmlns:a16="http://schemas.microsoft.com/office/drawing/2014/main" val="2681747427"/>
                  </a:ext>
                </a:extLst>
              </a:tr>
              <a:tr h="278130">
                <a:tc>
                  <a:txBody>
                    <a:bodyPr/>
                    <a:lstStyle/>
                    <a:p>
                      <a:pPr algn="ctr"/>
                      <a:r>
                        <a:rPr lang="en-US" sz="2000"/>
                        <a:t>38</a:t>
                      </a:r>
                    </a:p>
                  </a:txBody>
                  <a:tcPr marL="68580" marR="68580" marT="34290" marB="34290"/>
                </a:tc>
                <a:tc>
                  <a:txBody>
                    <a:bodyPr/>
                    <a:lstStyle/>
                    <a:p>
                      <a:r>
                        <a:rPr lang="en-US" sz="2000"/>
                        <a:t>Health Professions and Related Clinical Services</a:t>
                      </a:r>
                    </a:p>
                  </a:txBody>
                  <a:tcPr marL="68580" marR="68580" marT="34290" marB="34290"/>
                </a:tc>
                <a:extLst>
                  <a:ext uri="{0D108BD9-81ED-4DB2-BD59-A6C34878D82A}">
                    <a16:rowId xmlns:a16="http://schemas.microsoft.com/office/drawing/2014/main" val="3462531880"/>
                  </a:ext>
                </a:extLst>
              </a:tr>
              <a:tr h="278130">
                <a:tc>
                  <a:txBody>
                    <a:bodyPr/>
                    <a:lstStyle/>
                    <a:p>
                      <a:pPr algn="ctr"/>
                      <a:r>
                        <a:rPr lang="en-US" sz="2000"/>
                        <a:t>38</a:t>
                      </a:r>
                    </a:p>
                  </a:txBody>
                  <a:tcPr marL="68580" marR="68580" marT="34290" marB="34290"/>
                </a:tc>
                <a:tc>
                  <a:txBody>
                    <a:bodyPr/>
                    <a:lstStyle/>
                    <a:p>
                      <a:r>
                        <a:rPr lang="en-US" sz="2000"/>
                        <a:t>Computer and Information Sciences and Support Services</a:t>
                      </a:r>
                    </a:p>
                  </a:txBody>
                  <a:tcPr marL="68580" marR="68580" marT="34290" marB="34290"/>
                </a:tc>
                <a:extLst>
                  <a:ext uri="{0D108BD9-81ED-4DB2-BD59-A6C34878D82A}">
                    <a16:rowId xmlns:a16="http://schemas.microsoft.com/office/drawing/2014/main" val="1963711553"/>
                  </a:ext>
                </a:extLst>
              </a:tr>
              <a:tr h="278130">
                <a:tc>
                  <a:txBody>
                    <a:bodyPr/>
                    <a:lstStyle/>
                    <a:p>
                      <a:pPr algn="ctr"/>
                      <a:r>
                        <a:rPr lang="en-US" sz="2000"/>
                        <a:t>34</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Business, Management, Marketing, and Related Support Services</a:t>
                      </a:r>
                    </a:p>
                  </a:txBody>
                  <a:tcPr marL="68580" marR="68580" marT="34290" marB="34290"/>
                </a:tc>
                <a:extLst>
                  <a:ext uri="{0D108BD9-81ED-4DB2-BD59-A6C34878D82A}">
                    <a16:rowId xmlns:a16="http://schemas.microsoft.com/office/drawing/2014/main" val="3432446751"/>
                  </a:ext>
                </a:extLst>
              </a:tr>
              <a:tr h="278130">
                <a:tc>
                  <a:txBody>
                    <a:bodyPr/>
                    <a:lstStyle/>
                    <a:p>
                      <a:pPr algn="ctr"/>
                      <a:r>
                        <a:rPr lang="en-US" sz="2000"/>
                        <a:t>16</a:t>
                      </a:r>
                    </a:p>
                  </a:txBody>
                  <a:tcPr marL="68580" marR="68580" marT="34290" marB="34290"/>
                </a:tc>
                <a:tc>
                  <a:txBody>
                    <a:bodyPr/>
                    <a:lstStyle/>
                    <a:p>
                      <a:r>
                        <a:rPr lang="en-US" sz="2000"/>
                        <a:t>Education</a:t>
                      </a:r>
                    </a:p>
                  </a:txBody>
                  <a:tcPr marL="68580" marR="68580" marT="34290" marB="34290"/>
                </a:tc>
                <a:extLst>
                  <a:ext uri="{0D108BD9-81ED-4DB2-BD59-A6C34878D82A}">
                    <a16:rowId xmlns:a16="http://schemas.microsoft.com/office/drawing/2014/main" val="2406637353"/>
                  </a:ext>
                </a:extLst>
              </a:tr>
              <a:tr h="278130">
                <a:tc>
                  <a:txBody>
                    <a:bodyPr/>
                    <a:lstStyle/>
                    <a:p>
                      <a:pPr algn="ctr"/>
                      <a:r>
                        <a:rPr lang="en-US" sz="2000"/>
                        <a:t>9</a:t>
                      </a:r>
                    </a:p>
                  </a:txBody>
                  <a:tcPr marL="68580" marR="68580" marT="34290" marB="34290"/>
                </a:tc>
                <a:tc>
                  <a:txBody>
                    <a:bodyPr/>
                    <a:lstStyle/>
                    <a:p>
                      <a:r>
                        <a:rPr lang="en-US" sz="2000"/>
                        <a:t>Engineering Technologies/Technicians</a:t>
                      </a:r>
                    </a:p>
                  </a:txBody>
                  <a:tcPr marL="68580" marR="68580" marT="34290" marB="34290"/>
                </a:tc>
                <a:extLst>
                  <a:ext uri="{0D108BD9-81ED-4DB2-BD59-A6C34878D82A}">
                    <a16:rowId xmlns:a16="http://schemas.microsoft.com/office/drawing/2014/main" val="3958502425"/>
                  </a:ext>
                </a:extLst>
              </a:tr>
              <a:tr h="278130">
                <a:tc>
                  <a:txBody>
                    <a:bodyPr/>
                    <a:lstStyle/>
                    <a:p>
                      <a:pPr algn="ctr"/>
                      <a:r>
                        <a:rPr lang="en-US" sz="2000"/>
                        <a:t>5</a:t>
                      </a:r>
                    </a:p>
                  </a:txBody>
                  <a:tcPr marL="68580" marR="68580" marT="34290" marB="34290"/>
                </a:tc>
                <a:tc>
                  <a:txBody>
                    <a:bodyPr/>
                    <a:lstStyle/>
                    <a:p>
                      <a:r>
                        <a:rPr lang="en-US" sz="2000"/>
                        <a:t>Natural Resources and Conservation</a:t>
                      </a:r>
                    </a:p>
                  </a:txBody>
                  <a:tcPr marL="68580" marR="68580" marT="34290" marB="34290"/>
                </a:tc>
                <a:extLst>
                  <a:ext uri="{0D108BD9-81ED-4DB2-BD59-A6C34878D82A}">
                    <a16:rowId xmlns:a16="http://schemas.microsoft.com/office/drawing/2014/main" val="4090339409"/>
                  </a:ext>
                </a:extLst>
              </a:tr>
              <a:tr h="278130">
                <a:tc>
                  <a:txBody>
                    <a:bodyPr/>
                    <a:lstStyle/>
                    <a:p>
                      <a:pPr algn="ctr"/>
                      <a:r>
                        <a:rPr lang="en-US" sz="2000"/>
                        <a:t>5</a:t>
                      </a:r>
                    </a:p>
                  </a:txBody>
                  <a:tcPr marL="68580" marR="68580" marT="34290" marB="34290"/>
                </a:tc>
                <a:tc>
                  <a:txBody>
                    <a:bodyPr/>
                    <a:lstStyle/>
                    <a:p>
                      <a:r>
                        <a:rPr lang="en-US" sz="2000"/>
                        <a:t>Visual and Performing Arts</a:t>
                      </a:r>
                    </a:p>
                  </a:txBody>
                  <a:tcPr marL="68580" marR="68580" marT="34290" marB="34290"/>
                </a:tc>
                <a:extLst>
                  <a:ext uri="{0D108BD9-81ED-4DB2-BD59-A6C34878D82A}">
                    <a16:rowId xmlns:a16="http://schemas.microsoft.com/office/drawing/2014/main" val="3915480212"/>
                  </a:ext>
                </a:extLst>
              </a:tr>
              <a:tr h="278130">
                <a:tc>
                  <a:txBody>
                    <a:bodyPr/>
                    <a:lstStyle/>
                    <a:p>
                      <a:pPr algn="ctr"/>
                      <a:r>
                        <a:rPr lang="en-US" sz="2000"/>
                        <a:t>4</a:t>
                      </a:r>
                    </a:p>
                  </a:txBody>
                  <a:tcPr marL="68580" marR="68580" marT="34290" marB="34290"/>
                </a:tc>
                <a:tc>
                  <a:txBody>
                    <a:bodyPr/>
                    <a:lstStyle/>
                    <a:p>
                      <a:r>
                        <a:rPr lang="en-US" sz="2000"/>
                        <a:t>Public Administration and Social Service Professions</a:t>
                      </a:r>
                    </a:p>
                  </a:txBody>
                  <a:tcPr marL="68580" marR="68580" marT="34290" marB="34290"/>
                </a:tc>
                <a:extLst>
                  <a:ext uri="{0D108BD9-81ED-4DB2-BD59-A6C34878D82A}">
                    <a16:rowId xmlns:a16="http://schemas.microsoft.com/office/drawing/2014/main" val="3226412885"/>
                  </a:ext>
                </a:extLst>
              </a:tr>
            </a:tbl>
          </a:graphicData>
        </a:graphic>
      </p:graphicFrame>
    </p:spTree>
    <p:extLst>
      <p:ext uri="{BB962C8B-B14F-4D97-AF65-F5344CB8AC3E}">
        <p14:creationId xmlns:p14="http://schemas.microsoft.com/office/powerpoint/2010/main" val="4078309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7174-03D0-1247-CE1C-98EA1790B8CF}"/>
              </a:ext>
            </a:extLst>
          </p:cNvPr>
          <p:cNvSpPr>
            <a:spLocks noGrp="1"/>
          </p:cNvSpPr>
          <p:nvPr>
            <p:ph type="title"/>
          </p:nvPr>
        </p:nvSpPr>
        <p:spPr/>
        <p:txBody>
          <a:bodyPr/>
          <a:lstStyle/>
          <a:p>
            <a:r>
              <a:rPr lang="en-US" sz="2400"/>
              <a:t>Baccalaureate Programs By Classification</a:t>
            </a:r>
          </a:p>
        </p:txBody>
      </p:sp>
      <p:graphicFrame>
        <p:nvGraphicFramePr>
          <p:cNvPr id="6" name="Content Placeholder 5">
            <a:extLst>
              <a:ext uri="{FF2B5EF4-FFF2-40B4-BE49-F238E27FC236}">
                <a16:creationId xmlns:a16="http://schemas.microsoft.com/office/drawing/2014/main" id="{B88B53EF-183B-9985-2207-0B34B8E2A18C}"/>
              </a:ext>
            </a:extLst>
          </p:cNvPr>
          <p:cNvGraphicFramePr>
            <a:graphicFrameLocks noGrp="1"/>
          </p:cNvGraphicFramePr>
          <p:nvPr>
            <p:ph idx="1"/>
          </p:nvPr>
        </p:nvGraphicFramePr>
        <p:xfrm>
          <a:off x="536972" y="2668191"/>
          <a:ext cx="8336756" cy="3291840"/>
        </p:xfrm>
        <a:graphic>
          <a:graphicData uri="http://schemas.openxmlformats.org/drawingml/2006/table">
            <a:tbl>
              <a:tblPr firstRow="1" bandRow="1">
                <a:tableStyleId>{5C22544A-7EE6-4342-B048-85BDC9FD1C3A}</a:tableStyleId>
              </a:tblPr>
              <a:tblGrid>
                <a:gridCol w="1513209">
                  <a:extLst>
                    <a:ext uri="{9D8B030D-6E8A-4147-A177-3AD203B41FA5}">
                      <a16:colId xmlns:a16="http://schemas.microsoft.com/office/drawing/2014/main" val="779881468"/>
                    </a:ext>
                  </a:extLst>
                </a:gridCol>
                <a:gridCol w="6823547">
                  <a:extLst>
                    <a:ext uri="{9D8B030D-6E8A-4147-A177-3AD203B41FA5}">
                      <a16:colId xmlns:a16="http://schemas.microsoft.com/office/drawing/2014/main" val="2878951280"/>
                    </a:ext>
                  </a:extLst>
                </a:gridCol>
              </a:tblGrid>
              <a:tr h="278130">
                <a:tc>
                  <a:txBody>
                    <a:bodyPr/>
                    <a:lstStyle/>
                    <a:p>
                      <a:pPr algn="ctr"/>
                      <a:r>
                        <a:rPr lang="en-US" sz="2000"/>
                        <a:t>Programs</a:t>
                      </a:r>
                    </a:p>
                  </a:txBody>
                  <a:tcPr marL="68580" marR="68580" marT="34290" marB="34290"/>
                </a:tc>
                <a:tc>
                  <a:txBody>
                    <a:bodyPr/>
                    <a:lstStyle/>
                    <a:p>
                      <a:r>
                        <a:rPr lang="en-US" sz="2000"/>
                        <a:t>Classification</a:t>
                      </a:r>
                    </a:p>
                  </a:txBody>
                  <a:tcPr marL="68580" marR="68580" marT="34290" marB="34290"/>
                </a:tc>
                <a:extLst>
                  <a:ext uri="{0D108BD9-81ED-4DB2-BD59-A6C34878D82A}">
                    <a16:rowId xmlns:a16="http://schemas.microsoft.com/office/drawing/2014/main" val="2681747427"/>
                  </a:ext>
                </a:extLst>
              </a:tr>
              <a:tr h="278130">
                <a:tc>
                  <a:txBody>
                    <a:bodyPr/>
                    <a:lstStyle/>
                    <a:p>
                      <a:pPr algn="ctr"/>
                      <a:r>
                        <a:rPr lang="en-US" sz="2000"/>
                        <a:t>3</a:t>
                      </a:r>
                    </a:p>
                  </a:txBody>
                  <a:tcPr marL="68580" marR="68580" marT="34290" marB="34290"/>
                </a:tc>
                <a:tc>
                  <a:txBody>
                    <a:bodyPr/>
                    <a:lstStyle/>
                    <a:p>
                      <a:r>
                        <a:rPr lang="en-US" sz="2000"/>
                        <a:t>Agriculture, Agriculture Operations, and Related Sciences</a:t>
                      </a:r>
                    </a:p>
                  </a:txBody>
                  <a:tcPr marL="68580" marR="68580" marT="34290" marB="34290"/>
                </a:tc>
                <a:extLst>
                  <a:ext uri="{0D108BD9-81ED-4DB2-BD59-A6C34878D82A}">
                    <a16:rowId xmlns:a16="http://schemas.microsoft.com/office/drawing/2014/main" val="3462531880"/>
                  </a:ext>
                </a:extLst>
              </a:tr>
              <a:tr h="278130">
                <a:tc>
                  <a:txBody>
                    <a:bodyPr/>
                    <a:lstStyle/>
                    <a:p>
                      <a:pPr algn="ctr"/>
                      <a:r>
                        <a:rPr lang="en-US" sz="2000"/>
                        <a:t>3</a:t>
                      </a:r>
                    </a:p>
                  </a:txBody>
                  <a:tcPr marL="68580" marR="68580" marT="34290" marB="34290"/>
                </a:tc>
                <a:tc>
                  <a:txBody>
                    <a:bodyPr/>
                    <a:lstStyle/>
                    <a:p>
                      <a:r>
                        <a:rPr lang="en-US" sz="2000"/>
                        <a:t>Security and Protective Services</a:t>
                      </a:r>
                    </a:p>
                  </a:txBody>
                  <a:tcPr marL="68580" marR="68580" marT="34290" marB="34290"/>
                </a:tc>
                <a:extLst>
                  <a:ext uri="{0D108BD9-81ED-4DB2-BD59-A6C34878D82A}">
                    <a16:rowId xmlns:a16="http://schemas.microsoft.com/office/drawing/2014/main" val="1963711553"/>
                  </a:ext>
                </a:extLst>
              </a:tr>
              <a:tr h="278130">
                <a:tc>
                  <a:txBody>
                    <a:bodyPr/>
                    <a:lstStyle/>
                    <a:p>
                      <a:pPr algn="ctr"/>
                      <a:r>
                        <a:rPr lang="en-US" sz="2000"/>
                        <a:t>2</a:t>
                      </a:r>
                    </a:p>
                  </a:txBody>
                  <a:tcPr marL="68580" marR="68580" marT="34290" marB="34290"/>
                </a:tc>
                <a:tc>
                  <a:txBody>
                    <a:bodyPr/>
                    <a:lstStyle/>
                    <a:p>
                      <a:r>
                        <a:rPr lang="en-US" sz="2000"/>
                        <a:t>Communication Technologies/Technicians and Support Services</a:t>
                      </a:r>
                    </a:p>
                  </a:txBody>
                  <a:tcPr marL="68580" marR="68580" marT="34290" marB="34290"/>
                </a:tc>
                <a:extLst>
                  <a:ext uri="{0D108BD9-81ED-4DB2-BD59-A6C34878D82A}">
                    <a16:rowId xmlns:a16="http://schemas.microsoft.com/office/drawing/2014/main" val="3432446751"/>
                  </a:ext>
                </a:extLst>
              </a:tr>
              <a:tr h="278130">
                <a:tc>
                  <a:txBody>
                    <a:bodyPr/>
                    <a:lstStyle/>
                    <a:p>
                      <a:pPr algn="ctr"/>
                      <a:r>
                        <a:rPr lang="en-US" sz="2000"/>
                        <a:t>1</a:t>
                      </a:r>
                    </a:p>
                  </a:txBody>
                  <a:tcPr marL="68580" marR="68580" marT="34290" marB="34290"/>
                </a:tc>
                <a:tc>
                  <a:txBody>
                    <a:bodyPr/>
                    <a:lstStyle/>
                    <a:p>
                      <a:r>
                        <a:rPr lang="en-US" sz="2000"/>
                        <a:t>Transportation and Materials Moving</a:t>
                      </a:r>
                    </a:p>
                  </a:txBody>
                  <a:tcPr marL="68580" marR="68580" marT="34290" marB="34290"/>
                </a:tc>
                <a:extLst>
                  <a:ext uri="{0D108BD9-81ED-4DB2-BD59-A6C34878D82A}">
                    <a16:rowId xmlns:a16="http://schemas.microsoft.com/office/drawing/2014/main" val="2406637353"/>
                  </a:ext>
                </a:extLst>
              </a:tr>
              <a:tr h="278130">
                <a:tc>
                  <a:txBody>
                    <a:bodyPr/>
                    <a:lstStyle/>
                    <a:p>
                      <a:pPr algn="ctr"/>
                      <a:r>
                        <a:rPr lang="en-US" sz="2000"/>
                        <a:t>1</a:t>
                      </a:r>
                    </a:p>
                  </a:txBody>
                  <a:tcPr marL="68580" marR="68580" marT="34290" marB="34290"/>
                </a:tc>
                <a:tc>
                  <a:txBody>
                    <a:bodyPr/>
                    <a:lstStyle/>
                    <a:p>
                      <a:r>
                        <a:rPr lang="en-US" sz="2000"/>
                        <a:t>Mechanic and Repair Technologies/Technicians</a:t>
                      </a:r>
                    </a:p>
                  </a:txBody>
                  <a:tcPr marL="68580" marR="68580" marT="34290" marB="34290"/>
                </a:tc>
                <a:extLst>
                  <a:ext uri="{0D108BD9-81ED-4DB2-BD59-A6C34878D82A}">
                    <a16:rowId xmlns:a16="http://schemas.microsoft.com/office/drawing/2014/main" val="3958502425"/>
                  </a:ext>
                </a:extLst>
              </a:tr>
              <a:tr h="278130">
                <a:tc>
                  <a:txBody>
                    <a:bodyPr/>
                    <a:lstStyle/>
                    <a:p>
                      <a:pPr algn="ctr"/>
                      <a:r>
                        <a:rPr lang="en-US" sz="2000"/>
                        <a:t>1</a:t>
                      </a:r>
                    </a:p>
                  </a:txBody>
                  <a:tcPr marL="68580" marR="68580" marT="34290" marB="34290"/>
                </a:tc>
                <a:tc>
                  <a:txBody>
                    <a:bodyPr/>
                    <a:lstStyle/>
                    <a:p>
                      <a:r>
                        <a:rPr lang="en-US" sz="2000"/>
                        <a:t>Legal Professions and Studies</a:t>
                      </a:r>
                    </a:p>
                  </a:txBody>
                  <a:tcPr marL="68580" marR="68580" marT="34290" marB="34290"/>
                </a:tc>
                <a:extLst>
                  <a:ext uri="{0D108BD9-81ED-4DB2-BD59-A6C34878D82A}">
                    <a16:rowId xmlns:a16="http://schemas.microsoft.com/office/drawing/2014/main" val="4090339409"/>
                  </a:ext>
                </a:extLst>
              </a:tr>
              <a:tr h="278130">
                <a:tc>
                  <a:txBody>
                    <a:bodyPr/>
                    <a:lstStyle/>
                    <a:p>
                      <a:pPr algn="ctr"/>
                      <a:r>
                        <a:rPr lang="en-US" sz="2000"/>
                        <a:t>1</a:t>
                      </a:r>
                    </a:p>
                  </a:txBody>
                  <a:tcPr marL="68580" marR="68580" marT="34290" marB="34290"/>
                </a:tc>
                <a:tc>
                  <a:txBody>
                    <a:bodyPr/>
                    <a:lstStyle/>
                    <a:p>
                      <a:r>
                        <a:rPr lang="en-US" sz="2000"/>
                        <a:t>Biological and Biomedical Sciences</a:t>
                      </a:r>
                    </a:p>
                  </a:txBody>
                  <a:tcPr marL="68580" marR="68580" marT="34290" marB="34290"/>
                </a:tc>
                <a:extLst>
                  <a:ext uri="{0D108BD9-81ED-4DB2-BD59-A6C34878D82A}">
                    <a16:rowId xmlns:a16="http://schemas.microsoft.com/office/drawing/2014/main" val="3915480212"/>
                  </a:ext>
                </a:extLst>
              </a:tr>
            </a:tbl>
          </a:graphicData>
        </a:graphic>
      </p:graphicFrame>
    </p:spTree>
    <p:extLst>
      <p:ext uri="{BB962C8B-B14F-4D97-AF65-F5344CB8AC3E}">
        <p14:creationId xmlns:p14="http://schemas.microsoft.com/office/powerpoint/2010/main" val="670421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EE157-8459-9186-D29B-5CCB6F59BE84}"/>
              </a:ext>
            </a:extLst>
          </p:cNvPr>
          <p:cNvSpPr>
            <a:spLocks noGrp="1"/>
          </p:cNvSpPr>
          <p:nvPr>
            <p:ph type="title"/>
          </p:nvPr>
        </p:nvSpPr>
        <p:spPr/>
        <p:txBody>
          <a:bodyPr/>
          <a:lstStyle/>
          <a:p>
            <a:r>
              <a:rPr lang="en-US" sz="2400"/>
              <a:t>BS Computer Science</a:t>
            </a:r>
          </a:p>
        </p:txBody>
      </p:sp>
      <p:sp>
        <p:nvSpPr>
          <p:cNvPr id="3" name="Content Placeholder 2">
            <a:extLst>
              <a:ext uri="{FF2B5EF4-FFF2-40B4-BE49-F238E27FC236}">
                <a16:creationId xmlns:a16="http://schemas.microsoft.com/office/drawing/2014/main" id="{9E1F45A9-562D-D223-6BFA-4A575E466A55}"/>
              </a:ext>
            </a:extLst>
          </p:cNvPr>
          <p:cNvSpPr>
            <a:spLocks noGrp="1"/>
          </p:cNvSpPr>
          <p:nvPr>
            <p:ph idx="1"/>
          </p:nvPr>
        </p:nvSpPr>
        <p:spPr/>
        <p:txBody>
          <a:bodyPr lIns="91440" tIns="45720" rIns="91440" bIns="45720" anchor="t"/>
          <a:lstStyle/>
          <a:p>
            <a:pPr marL="457200" indent="-457200"/>
            <a:r>
              <a:rPr lang="en-US"/>
              <a:t>We are planning a BSCS convening with WACSE for May 15-16, 2025 in Bellevue to coordinate efforts on BSCS to likely include:</a:t>
            </a:r>
          </a:p>
          <a:p>
            <a:pPr marL="914400" lvl="1" indent="-457200">
              <a:buFont typeface="Courier New" panose="020B0604020202020204" pitchFamily="34" charset="0"/>
              <a:buChar char="o"/>
            </a:pPr>
            <a:r>
              <a:rPr lang="en-US"/>
              <a:t>Course sharing, curriculum sharing</a:t>
            </a:r>
          </a:p>
          <a:p>
            <a:pPr marL="914400" lvl="1" indent="-457200">
              <a:buFont typeface="Courier New" panose="020B0604020202020204" pitchFamily="34" charset="0"/>
              <a:buChar char="o"/>
            </a:pPr>
            <a:r>
              <a:rPr lang="en-US"/>
              <a:t>Common course numbering</a:t>
            </a:r>
          </a:p>
          <a:p>
            <a:pPr marL="914400" lvl="1" indent="-457200">
              <a:buFont typeface="Courier New" panose="020B0604020202020204" pitchFamily="34" charset="0"/>
              <a:buChar char="o"/>
            </a:pPr>
            <a:r>
              <a:rPr lang="en-US"/>
              <a:t>Shared voice in connecting with industry</a:t>
            </a:r>
          </a:p>
          <a:p>
            <a:pPr marL="457200" indent="-457200"/>
            <a:r>
              <a:rPr lang="en-US"/>
              <a:t>Please contact Ken Hang, </a:t>
            </a:r>
            <a:r>
              <a:rPr lang="en-US">
                <a:hlinkClick r:id="rId2"/>
              </a:rPr>
              <a:t>khang@sbctc.edu</a:t>
            </a:r>
            <a:r>
              <a:rPr lang="en-US"/>
              <a:t> for registration details.</a:t>
            </a:r>
          </a:p>
        </p:txBody>
      </p:sp>
      <p:sp>
        <p:nvSpPr>
          <p:cNvPr id="4" name="Slide Number Placeholder 3">
            <a:extLst>
              <a:ext uri="{FF2B5EF4-FFF2-40B4-BE49-F238E27FC236}">
                <a16:creationId xmlns:a16="http://schemas.microsoft.com/office/drawing/2014/main" id="{DBAC45A2-D7BF-B8C8-E325-442BBE03BE86}"/>
              </a:ext>
            </a:extLst>
          </p:cNvPr>
          <p:cNvSpPr>
            <a:spLocks noGrp="1"/>
          </p:cNvSpPr>
          <p:nvPr>
            <p:ph type="sldNum" sz="quarter" idx="12"/>
          </p:nvPr>
        </p:nvSpPr>
        <p:spPr/>
        <p:txBody>
          <a:bodyPr/>
          <a:lstStyle/>
          <a:p>
            <a:fld id="{DEE5BC03-7CE3-4FE3-BC0A-0ACCA8AC1F24}" type="slidenum">
              <a:rPr lang="en-US" smtClean="0"/>
              <a:pPr/>
              <a:t>35</a:t>
            </a:fld>
            <a:endParaRPr lang="en-US"/>
          </a:p>
        </p:txBody>
      </p:sp>
    </p:spTree>
    <p:extLst>
      <p:ext uri="{BB962C8B-B14F-4D97-AF65-F5344CB8AC3E}">
        <p14:creationId xmlns:p14="http://schemas.microsoft.com/office/powerpoint/2010/main" val="1067434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21EF2-EA99-C9B5-1BDD-6B8E76FB5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1B6190-925C-219B-4546-519980A6E2E9}"/>
              </a:ext>
            </a:extLst>
          </p:cNvPr>
          <p:cNvSpPr>
            <a:spLocks noGrp="1"/>
          </p:cNvSpPr>
          <p:nvPr>
            <p:ph type="title"/>
          </p:nvPr>
        </p:nvSpPr>
        <p:spPr/>
        <p:txBody>
          <a:bodyPr/>
          <a:lstStyle/>
          <a:p>
            <a:r>
              <a:rPr lang="en-US" sz="2400"/>
              <a:t>National Presentations</a:t>
            </a:r>
          </a:p>
        </p:txBody>
      </p:sp>
      <p:sp>
        <p:nvSpPr>
          <p:cNvPr id="3" name="Content Placeholder 2">
            <a:extLst>
              <a:ext uri="{FF2B5EF4-FFF2-40B4-BE49-F238E27FC236}">
                <a16:creationId xmlns:a16="http://schemas.microsoft.com/office/drawing/2014/main" id="{888C75FD-7177-E848-F1A2-7876CF49DA18}"/>
              </a:ext>
            </a:extLst>
          </p:cNvPr>
          <p:cNvSpPr>
            <a:spLocks noGrp="1"/>
          </p:cNvSpPr>
          <p:nvPr>
            <p:ph idx="1"/>
          </p:nvPr>
        </p:nvSpPr>
        <p:spPr/>
        <p:txBody>
          <a:bodyPr lIns="91440" tIns="45720" rIns="91440" bIns="45720" anchor="t"/>
          <a:lstStyle/>
          <a:p>
            <a:pPr marL="457200" indent="-457200"/>
            <a:r>
              <a:rPr lang="en-US"/>
              <a:t>Community College Baccalaureate Association 2025 Conference</a:t>
            </a:r>
          </a:p>
          <a:p>
            <a:pPr lvl="1">
              <a:buFont typeface="Courier New" panose="020B0604020202020204" pitchFamily="34" charset="0"/>
              <a:buChar char="o"/>
            </a:pPr>
            <a:r>
              <a:rPr lang="en-US" sz="2000"/>
              <a:t>Toward Equitable Outcomes: Bridging the Gap Between College and Career for CCB Students</a:t>
            </a:r>
          </a:p>
          <a:p>
            <a:pPr lvl="1">
              <a:buFont typeface="Courier New" panose="020B0604020202020204" pitchFamily="34" charset="0"/>
              <a:buChar char="o"/>
            </a:pPr>
            <a:r>
              <a:rPr lang="en-US" sz="2000"/>
              <a:t>Apprenticeship to Baccalaureate and Beyond</a:t>
            </a:r>
          </a:p>
          <a:p>
            <a:pPr lvl="1">
              <a:buFont typeface="Courier New" panose="020B0604020202020204" pitchFamily="34" charset="0"/>
              <a:buChar char="o"/>
            </a:pPr>
            <a:r>
              <a:rPr lang="en-US" sz="2000"/>
              <a:t>Maximizing Industry Partnerships in the Development and Sustaining of Baccalaureate Degrees</a:t>
            </a:r>
          </a:p>
          <a:p>
            <a:pPr lvl="1">
              <a:buFont typeface="Courier New" panose="020B0604020202020204" pitchFamily="34" charset="0"/>
              <a:buChar char="o"/>
            </a:pPr>
            <a:r>
              <a:rPr lang="en-US" sz="2000"/>
              <a:t>PLA-</a:t>
            </a:r>
            <a:r>
              <a:rPr lang="en-US" sz="2000" err="1"/>
              <a:t>ce</a:t>
            </a:r>
            <a:r>
              <a:rPr lang="en-US" sz="2000"/>
              <a:t> Your Skills: Building a Strong Foundation for Prior Learning Assessment</a:t>
            </a:r>
          </a:p>
          <a:p>
            <a:pPr lvl="1">
              <a:buFont typeface="Courier New" panose="020B0604020202020204" pitchFamily="34" charset="0"/>
              <a:buChar char="o"/>
            </a:pPr>
            <a:r>
              <a:rPr lang="en-US" sz="2000"/>
              <a:t>Principles of a High Quality CCB: Three Concrete Approaches to Work-based Learning</a:t>
            </a:r>
          </a:p>
        </p:txBody>
      </p:sp>
      <p:sp>
        <p:nvSpPr>
          <p:cNvPr id="4" name="Slide Number Placeholder 3">
            <a:extLst>
              <a:ext uri="{FF2B5EF4-FFF2-40B4-BE49-F238E27FC236}">
                <a16:creationId xmlns:a16="http://schemas.microsoft.com/office/drawing/2014/main" id="{A3369FA4-09BA-95FB-FA16-33803BE3CDC5}"/>
              </a:ext>
            </a:extLst>
          </p:cNvPr>
          <p:cNvSpPr>
            <a:spLocks noGrp="1"/>
          </p:cNvSpPr>
          <p:nvPr>
            <p:ph type="sldNum" sz="quarter" idx="12"/>
          </p:nvPr>
        </p:nvSpPr>
        <p:spPr/>
        <p:txBody>
          <a:bodyPr/>
          <a:lstStyle/>
          <a:p>
            <a:fld id="{DEE5BC03-7CE3-4FE3-BC0A-0ACCA8AC1F24}" type="slidenum">
              <a:rPr lang="en-US" smtClean="0"/>
              <a:pPr/>
              <a:t>36</a:t>
            </a:fld>
            <a:endParaRPr lang="en-US"/>
          </a:p>
        </p:txBody>
      </p:sp>
    </p:spTree>
    <p:extLst>
      <p:ext uri="{BB962C8B-B14F-4D97-AF65-F5344CB8AC3E}">
        <p14:creationId xmlns:p14="http://schemas.microsoft.com/office/powerpoint/2010/main" val="3201031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A4D4-3BDA-D8A4-0963-898662BD8BEA}"/>
              </a:ext>
            </a:extLst>
          </p:cNvPr>
          <p:cNvSpPr>
            <a:spLocks noGrp="1"/>
          </p:cNvSpPr>
          <p:nvPr>
            <p:ph type="title"/>
          </p:nvPr>
        </p:nvSpPr>
        <p:spPr/>
        <p:txBody>
          <a:bodyPr/>
          <a:lstStyle/>
          <a:p>
            <a:r>
              <a:rPr lang="en-US" sz="2400"/>
              <a:t>Research Publications</a:t>
            </a:r>
          </a:p>
        </p:txBody>
      </p:sp>
      <p:sp>
        <p:nvSpPr>
          <p:cNvPr id="3" name="Content Placeholder 2">
            <a:extLst>
              <a:ext uri="{FF2B5EF4-FFF2-40B4-BE49-F238E27FC236}">
                <a16:creationId xmlns:a16="http://schemas.microsoft.com/office/drawing/2014/main" id="{C9209BA9-A4D3-3A55-BD41-66FBA50BBD45}"/>
              </a:ext>
            </a:extLst>
          </p:cNvPr>
          <p:cNvSpPr>
            <a:spLocks noGrp="1"/>
          </p:cNvSpPr>
          <p:nvPr>
            <p:ph sz="half" idx="1"/>
          </p:nvPr>
        </p:nvSpPr>
        <p:spPr/>
        <p:txBody>
          <a:bodyPr/>
          <a:lstStyle/>
          <a:p>
            <a:pPr marL="0" indent="0">
              <a:buNone/>
            </a:pPr>
            <a:r>
              <a:rPr lang="en-US" sz="2400"/>
              <a:t>Meza, E., &amp; Bragg, D. D. (2025). </a:t>
            </a:r>
            <a:r>
              <a:rPr lang="en-US" sz="2400" i="1"/>
              <a:t>Washington’s community college baccalaureate degrees: Growth and outcomes, 2024 update</a:t>
            </a:r>
            <a:r>
              <a:rPr lang="en-US" sz="2400"/>
              <a:t>. Seattle, WA: University of Washington.</a:t>
            </a:r>
          </a:p>
          <a:p>
            <a:pPr marL="0" indent="0">
              <a:buNone/>
            </a:pPr>
            <a:endParaRPr lang="en-US" sz="2400"/>
          </a:p>
          <a:p>
            <a:pPr marL="0" indent="0">
              <a:buNone/>
            </a:pPr>
            <a:r>
              <a:rPr lang="en-US" sz="2400"/>
              <a:t>Full-text available online.</a:t>
            </a:r>
          </a:p>
        </p:txBody>
      </p:sp>
      <p:pic>
        <p:nvPicPr>
          <p:cNvPr id="8" name="Content Placeholder 7">
            <a:extLst>
              <a:ext uri="{FF2B5EF4-FFF2-40B4-BE49-F238E27FC236}">
                <a16:creationId xmlns:a16="http://schemas.microsoft.com/office/drawing/2014/main" id="{5BFEE2DF-61AD-04E2-8BBD-5E191935C65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21947" y="2400300"/>
            <a:ext cx="3072106" cy="3968750"/>
          </a:xfrm>
        </p:spPr>
      </p:pic>
      <p:sp>
        <p:nvSpPr>
          <p:cNvPr id="5" name="Slide Number Placeholder 4">
            <a:extLst>
              <a:ext uri="{FF2B5EF4-FFF2-40B4-BE49-F238E27FC236}">
                <a16:creationId xmlns:a16="http://schemas.microsoft.com/office/drawing/2014/main" id="{DF8CD7A0-ABB0-BEAB-50A9-E752832291CE}"/>
              </a:ext>
            </a:extLst>
          </p:cNvPr>
          <p:cNvSpPr>
            <a:spLocks noGrp="1"/>
          </p:cNvSpPr>
          <p:nvPr>
            <p:ph type="sldNum" sz="quarter" idx="12"/>
          </p:nvPr>
        </p:nvSpPr>
        <p:spPr/>
        <p:txBody>
          <a:bodyPr/>
          <a:lstStyle/>
          <a:p>
            <a:fld id="{DEE5BC03-7CE3-4FE3-BC0A-0ACCA8AC1F24}" type="slidenum">
              <a:rPr lang="en-US" smtClean="0"/>
              <a:pPr/>
              <a:t>37</a:t>
            </a:fld>
            <a:endParaRPr lang="en-US"/>
          </a:p>
        </p:txBody>
      </p:sp>
    </p:spTree>
    <p:extLst>
      <p:ext uri="{BB962C8B-B14F-4D97-AF65-F5344CB8AC3E}">
        <p14:creationId xmlns:p14="http://schemas.microsoft.com/office/powerpoint/2010/main" val="3390566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9F74C-9FD3-F36A-D656-198E52647F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5D9BE2-93E4-61B7-D64E-6C60C47359C9}"/>
              </a:ext>
            </a:extLst>
          </p:cNvPr>
          <p:cNvSpPr>
            <a:spLocks noGrp="1"/>
          </p:cNvSpPr>
          <p:nvPr>
            <p:ph type="title"/>
          </p:nvPr>
        </p:nvSpPr>
        <p:spPr/>
        <p:txBody>
          <a:bodyPr lIns="68580" tIns="34290" rIns="68580" bIns="34290" anchor="t"/>
          <a:lstStyle/>
          <a:p>
            <a:r>
              <a:rPr lang="en-US" sz="2400"/>
              <a:t>Baccalaureate Program Proposals for Fall 2025</a:t>
            </a:r>
          </a:p>
        </p:txBody>
      </p:sp>
      <p:sp>
        <p:nvSpPr>
          <p:cNvPr id="5" name="Content Placeholder 4">
            <a:extLst>
              <a:ext uri="{FF2B5EF4-FFF2-40B4-BE49-F238E27FC236}">
                <a16:creationId xmlns:a16="http://schemas.microsoft.com/office/drawing/2014/main" id="{1853C503-F562-E1E3-1BE2-8B696859AFE1}"/>
              </a:ext>
            </a:extLst>
          </p:cNvPr>
          <p:cNvSpPr>
            <a:spLocks noGrp="1"/>
          </p:cNvSpPr>
          <p:nvPr>
            <p:ph idx="1"/>
          </p:nvPr>
        </p:nvSpPr>
        <p:spPr>
          <a:xfrm>
            <a:off x="536862" y="2365888"/>
            <a:ext cx="8336975" cy="3954114"/>
          </a:xfrm>
        </p:spPr>
        <p:txBody>
          <a:bodyPr lIns="91440" tIns="45720" rIns="91440" bIns="45720" anchor="t"/>
          <a:lstStyle/>
          <a:p>
            <a:pPr marL="457200" indent="-457200"/>
            <a:r>
              <a:rPr lang="en-US"/>
              <a:t>BLC’s work currently includes reviewing a revision of the new baccalaureate program approval process for eventual consideration by the State Board.</a:t>
            </a:r>
          </a:p>
          <a:p>
            <a:pPr marL="457200" indent="-457200"/>
            <a:r>
              <a:rPr lang="en-US"/>
              <a:t>Until a new process is approved, the existing approval process continues:</a:t>
            </a:r>
          </a:p>
          <a:p>
            <a:pPr lvl="1">
              <a:buFont typeface="Courier New" panose="020B0604020202020204" pitchFamily="34" charset="0"/>
              <a:buChar char="o"/>
            </a:pPr>
            <a:r>
              <a:rPr lang="en-US"/>
              <a:t>Statements of Need and Program Proposals for new baccalaureate programs are due August 1, 2025 for review and presentation at the October 15, 2025 State Board meeting.</a:t>
            </a:r>
          </a:p>
        </p:txBody>
      </p:sp>
      <p:sp>
        <p:nvSpPr>
          <p:cNvPr id="4" name="Slide Number Placeholder 3">
            <a:extLst>
              <a:ext uri="{FF2B5EF4-FFF2-40B4-BE49-F238E27FC236}">
                <a16:creationId xmlns:a16="http://schemas.microsoft.com/office/drawing/2014/main" id="{E0EA1C7C-0CDE-942C-CE9D-F165C6D30156}"/>
              </a:ext>
            </a:extLst>
          </p:cNvPr>
          <p:cNvSpPr>
            <a:spLocks noGrp="1"/>
          </p:cNvSpPr>
          <p:nvPr>
            <p:ph type="sldNum" sz="quarter" idx="12"/>
          </p:nvPr>
        </p:nvSpPr>
        <p:spPr/>
        <p:txBody>
          <a:bodyPr/>
          <a:lstStyle/>
          <a:p>
            <a:fld id="{DEE5BC03-7CE3-4FE3-BC0A-0ACCA8AC1F24}" type="slidenum">
              <a:rPr lang="en-US" smtClean="0"/>
              <a:pPr/>
              <a:t>38</a:t>
            </a:fld>
            <a:endParaRPr lang="en-US"/>
          </a:p>
        </p:txBody>
      </p:sp>
    </p:spTree>
    <p:extLst>
      <p:ext uri="{BB962C8B-B14F-4D97-AF65-F5344CB8AC3E}">
        <p14:creationId xmlns:p14="http://schemas.microsoft.com/office/powerpoint/2010/main" val="4153884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7B37D-2C79-1B07-2573-056C1EA24F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E357F26-115B-F219-9216-0904015F556C}"/>
              </a:ext>
            </a:extLst>
          </p:cNvPr>
          <p:cNvSpPr>
            <a:spLocks noGrp="1"/>
          </p:cNvSpPr>
          <p:nvPr>
            <p:ph type="title"/>
          </p:nvPr>
        </p:nvSpPr>
        <p:spPr/>
        <p:txBody>
          <a:bodyPr lIns="68580" tIns="34290" rIns="68580" bIns="34290" anchor="t"/>
          <a:lstStyle/>
          <a:p>
            <a:r>
              <a:rPr lang="en-US" sz="2400"/>
              <a:t>Clean energy workforce</a:t>
            </a:r>
          </a:p>
        </p:txBody>
      </p:sp>
      <p:sp>
        <p:nvSpPr>
          <p:cNvPr id="2" name="Subtitle 1">
            <a:extLst>
              <a:ext uri="{FF2B5EF4-FFF2-40B4-BE49-F238E27FC236}">
                <a16:creationId xmlns:a16="http://schemas.microsoft.com/office/drawing/2014/main" id="{5C8EF5FE-E7ED-BE2E-91A2-DCBD5AC168BA}"/>
              </a:ext>
            </a:extLst>
          </p:cNvPr>
          <p:cNvSpPr>
            <a:spLocks noGrp="1"/>
          </p:cNvSpPr>
          <p:nvPr>
            <p:ph type="subTitle" idx="1"/>
          </p:nvPr>
        </p:nvSpPr>
        <p:spPr>
          <a:xfrm>
            <a:off x="370608" y="4480561"/>
            <a:ext cx="8388928" cy="1490472"/>
          </a:xfrm>
        </p:spPr>
        <p:txBody>
          <a:bodyPr lIns="91440" tIns="45720" rIns="91440" bIns="45720" anchor="t"/>
          <a:lstStyle/>
          <a:p>
            <a:pPr indent="-171450">
              <a:buNone/>
            </a:pPr>
            <a:r>
              <a:rPr lang="en-US" sz="2000"/>
              <a:t>Irene Shaver, Program Manager Climate Solutions</a:t>
            </a:r>
          </a:p>
          <a:p>
            <a:pPr indent="-171450"/>
            <a:r>
              <a:rPr lang="en-US" sz="2000"/>
              <a:t>Monica Brummer, Director Pacific Northwest Center of Excellence for Clean Energy </a:t>
            </a:r>
          </a:p>
          <a:p>
            <a:pPr indent="-171450"/>
            <a:r>
              <a:rPr lang="en-US" sz="2000"/>
              <a:t>Agnes Balassa, Contractor </a:t>
            </a:r>
          </a:p>
          <a:p>
            <a:pPr indent="-171450"/>
            <a:endParaRPr lang="en-US" sz="2000"/>
          </a:p>
          <a:p>
            <a:endParaRPr lang="en-US"/>
          </a:p>
        </p:txBody>
      </p:sp>
    </p:spTree>
    <p:extLst>
      <p:ext uri="{BB962C8B-B14F-4D97-AF65-F5344CB8AC3E}">
        <p14:creationId xmlns:p14="http://schemas.microsoft.com/office/powerpoint/2010/main" val="1600909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4FF18-8782-C176-5BFC-1838315448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8D800-396F-59B1-2343-925CB497EDBE}"/>
              </a:ext>
            </a:extLst>
          </p:cNvPr>
          <p:cNvSpPr>
            <a:spLocks noGrp="1"/>
          </p:cNvSpPr>
          <p:nvPr>
            <p:ph type="title"/>
          </p:nvPr>
        </p:nvSpPr>
        <p:spPr>
          <a:xfrm>
            <a:off x="479426" y="1316736"/>
            <a:ext cx="8100160" cy="530351"/>
          </a:xfrm>
        </p:spPr>
        <p:txBody>
          <a:bodyPr lIns="91440" tIns="45720" rIns="91440" bIns="45720" anchor="t">
            <a:normAutofit fontScale="90000"/>
          </a:bodyPr>
          <a:lstStyle/>
          <a:p>
            <a:r>
              <a:rPr lang="en-US">
                <a:latin typeface="Franklin Gothic Medium"/>
              </a:rPr>
              <a:t>2025-27 Operating Budget, as passed</a:t>
            </a:r>
          </a:p>
        </p:txBody>
      </p:sp>
      <p:sp>
        <p:nvSpPr>
          <p:cNvPr id="3" name="Text Placeholder 2">
            <a:extLst>
              <a:ext uri="{FF2B5EF4-FFF2-40B4-BE49-F238E27FC236}">
                <a16:creationId xmlns:a16="http://schemas.microsoft.com/office/drawing/2014/main" id="{B1520E1C-A3C7-1AAE-FB45-8D6BCB7E7C88}"/>
              </a:ext>
            </a:extLst>
          </p:cNvPr>
          <p:cNvSpPr>
            <a:spLocks noGrp="1"/>
          </p:cNvSpPr>
          <p:nvPr>
            <p:ph sz="quarter" idx="12"/>
          </p:nvPr>
        </p:nvSpPr>
        <p:spPr>
          <a:xfrm>
            <a:off x="479426" y="2095473"/>
            <a:ext cx="8207171" cy="4543902"/>
          </a:xfrm>
        </p:spPr>
        <p:txBody>
          <a:bodyPr lIns="91440" tIns="45720" rIns="91440" bIns="45720" anchor="t">
            <a:normAutofit/>
          </a:bodyPr>
          <a:lstStyle/>
          <a:p>
            <a:pPr marL="0" indent="0">
              <a:buNone/>
            </a:pPr>
            <a:r>
              <a:rPr lang="en-US" b="1" dirty="0"/>
              <a:t>Workforce Education &amp; System Implications</a:t>
            </a:r>
          </a:p>
          <a:p>
            <a:r>
              <a:rPr lang="en-US" sz="2400" dirty="0"/>
              <a:t>Student Services Impacts</a:t>
            </a:r>
          </a:p>
          <a:p>
            <a:pPr lvl="1">
              <a:buFont typeface="Courier New" panose="020B0604020202020204" pitchFamily="34" charset="0"/>
              <a:buChar char="o"/>
            </a:pPr>
            <a:r>
              <a:rPr lang="en-US" sz="1500" dirty="0"/>
              <a:t>Healthcare Opportunity Grants cut ($2 M)</a:t>
            </a:r>
            <a:endParaRPr lang="en-US" dirty="0"/>
          </a:p>
          <a:p>
            <a:pPr lvl="1">
              <a:buFont typeface="Courier New" panose="020B0604020202020204" pitchFamily="34" charset="0"/>
              <a:buChar char="o"/>
            </a:pPr>
            <a:r>
              <a:rPr lang="en-US" sz="1500" dirty="0"/>
              <a:t>Benefits Navigator positions maintained</a:t>
            </a:r>
          </a:p>
          <a:p>
            <a:pPr lvl="1">
              <a:buFont typeface="Courier New" panose="020B0604020202020204" pitchFamily="34" charset="0"/>
              <a:buChar char="o"/>
            </a:pPr>
            <a:r>
              <a:rPr lang="en-US" sz="1500" dirty="0"/>
              <a:t>Food Program pilot maintained (FY26 only)</a:t>
            </a:r>
          </a:p>
          <a:p>
            <a:r>
              <a:rPr lang="en-US" sz="2400" dirty="0"/>
              <a:t>Compensation</a:t>
            </a:r>
          </a:p>
          <a:p>
            <a:pPr lvl="1">
              <a:buFont typeface="Courier New" panose="020B0604020202020204" pitchFamily="34" charset="0"/>
              <a:buChar char="o"/>
            </a:pPr>
            <a:r>
              <a:rPr lang="en-US" sz="1500" dirty="0"/>
              <a:t>FY23-25 I-732 Fund Correction</a:t>
            </a:r>
          </a:p>
          <a:p>
            <a:pPr lvl="2">
              <a:buFont typeface="Wingdings" panose="020B0604020202020204" pitchFamily="34" charset="0"/>
              <a:buChar char="§"/>
            </a:pPr>
            <a:r>
              <a:rPr lang="en-US" sz="1100" dirty="0"/>
              <a:t>FY25 no required payback $28.8 M</a:t>
            </a:r>
          </a:p>
          <a:p>
            <a:pPr lvl="2">
              <a:buFont typeface="Wingdings" panose="020B0604020202020204" pitchFamily="34" charset="0"/>
              <a:buChar char="§"/>
            </a:pPr>
            <a:r>
              <a:rPr lang="en-US" sz="1100" dirty="0"/>
              <a:t>FY26 payback $19.9 M</a:t>
            </a:r>
            <a:endParaRPr lang="en-US" dirty="0"/>
          </a:p>
          <a:p>
            <a:pPr lvl="2">
              <a:buFont typeface="Wingdings" panose="020B0604020202020204" pitchFamily="34" charset="0"/>
              <a:buChar char="§"/>
            </a:pPr>
            <a:r>
              <a:rPr lang="en-US" sz="1100" dirty="0"/>
              <a:t>FY27 payback $28.5 M</a:t>
            </a:r>
          </a:p>
          <a:p>
            <a:pPr lvl="1">
              <a:buFont typeface="Courier New" panose="020B0604020202020204" pitchFamily="34" charset="0"/>
              <a:buChar char="o"/>
            </a:pPr>
            <a:r>
              <a:rPr lang="en-US" sz="1500" dirty="0"/>
              <a:t>No furloughs</a:t>
            </a:r>
          </a:p>
          <a:p>
            <a:r>
              <a:rPr lang="en-US" sz="2400" dirty="0"/>
              <a:t>Other</a:t>
            </a:r>
          </a:p>
          <a:p>
            <a:pPr lvl="1">
              <a:buFont typeface="Courier New" panose="020B0604020202020204" pitchFamily="34" charset="0"/>
              <a:buChar char="o"/>
            </a:pPr>
            <a:r>
              <a:rPr lang="en-US" sz="1500" dirty="0">
                <a:latin typeface="Franklin Gothic Book"/>
              </a:rPr>
              <a:t>0.5% across-the-board reduction</a:t>
            </a:r>
          </a:p>
          <a:p>
            <a:pPr lvl="1">
              <a:buFont typeface="Courier New" panose="020B0604020202020204" pitchFamily="34" charset="0"/>
              <a:buChar char="o"/>
            </a:pPr>
            <a:r>
              <a:rPr lang="en-US" sz="1500">
                <a:latin typeface="Franklin Gothic Book"/>
              </a:rPr>
              <a:t>Capital funding for expansion of Career-Connected Learning ($1.5 M)</a:t>
            </a:r>
            <a:endParaRPr lang="en-US" sz="1500" dirty="0">
              <a:latin typeface="Franklin Gothic Book"/>
            </a:endParaRPr>
          </a:p>
          <a:p>
            <a:pPr marL="457200" lvl="1" indent="0">
              <a:buNone/>
            </a:pPr>
            <a:endParaRPr lang="en-US" sz="1600">
              <a:latin typeface="Franklin Gothic Book"/>
            </a:endParaRPr>
          </a:p>
          <a:p>
            <a:pPr lvl="1">
              <a:buFont typeface="Courier New" panose="020B0604020202020204" pitchFamily="34" charset="0"/>
              <a:buChar char="o"/>
            </a:pPr>
            <a:endParaRPr lang="en-US" sz="1600">
              <a:latin typeface="Franklin Gothic Book"/>
            </a:endParaRPr>
          </a:p>
          <a:p>
            <a:pPr lvl="1">
              <a:buFont typeface="Courier New" panose="020B0604020202020204" pitchFamily="34" charset="0"/>
              <a:buChar char="o"/>
            </a:pPr>
            <a:endParaRPr lang="en-US" sz="1600">
              <a:latin typeface="Franklin Gothic Book"/>
            </a:endParaRPr>
          </a:p>
          <a:p>
            <a:pPr lvl="1">
              <a:buFont typeface="Courier New" panose="020B0604020202020204" pitchFamily="34" charset="0"/>
              <a:buChar char="o"/>
            </a:pPr>
            <a:endParaRPr lang="en-US" sz="1600">
              <a:latin typeface="Franklin Gothic Book"/>
            </a:endParaRPr>
          </a:p>
          <a:p>
            <a:pPr>
              <a:buNone/>
            </a:pPr>
            <a:endParaRPr lang="en-US" sz="1200">
              <a:latin typeface="Aptos"/>
            </a:endParaRPr>
          </a:p>
          <a:p>
            <a:pPr marL="0" indent="0">
              <a:buNone/>
            </a:pPr>
            <a:endParaRPr lang="en-US" sz="1800">
              <a:latin typeface="Franklin Gothic Book"/>
            </a:endParaRPr>
          </a:p>
          <a:p>
            <a:pPr marL="0" indent="0">
              <a:buNone/>
            </a:pPr>
            <a:endParaRPr lang="en-US">
              <a:latin typeface="Franklin Gothic Book"/>
            </a:endParaRPr>
          </a:p>
        </p:txBody>
      </p:sp>
    </p:spTree>
    <p:extLst>
      <p:ext uri="{BB962C8B-B14F-4D97-AF65-F5344CB8AC3E}">
        <p14:creationId xmlns:p14="http://schemas.microsoft.com/office/powerpoint/2010/main" val="344100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FC190E-07D8-9272-2433-14E97AB37AA5}"/>
              </a:ext>
            </a:extLst>
          </p:cNvPr>
          <p:cNvSpPr>
            <a:spLocks noGrp="1"/>
          </p:cNvSpPr>
          <p:nvPr>
            <p:ph type="sldNum" sz="quarter" idx="12"/>
          </p:nvPr>
        </p:nvSpPr>
        <p:spPr/>
        <p:txBody>
          <a:bodyPr/>
          <a:lstStyle/>
          <a:p>
            <a:fld id="{DEE5BC03-7CE3-4FE3-BC0A-0ACCA8AC1F24}" type="slidenum">
              <a:rPr lang="en-US" smtClean="0"/>
              <a:pPr/>
              <a:t>40</a:t>
            </a:fld>
            <a:endParaRPr lang="en-US"/>
          </a:p>
        </p:txBody>
      </p:sp>
      <p:sp>
        <p:nvSpPr>
          <p:cNvPr id="3" name="Title 1">
            <a:extLst>
              <a:ext uri="{FF2B5EF4-FFF2-40B4-BE49-F238E27FC236}">
                <a16:creationId xmlns:a16="http://schemas.microsoft.com/office/drawing/2014/main" id="{E60DC4BD-BFDB-5D0E-6B08-765D1CD57C21}"/>
              </a:ext>
            </a:extLst>
          </p:cNvPr>
          <p:cNvSpPr txBox="1">
            <a:spLocks/>
          </p:cNvSpPr>
          <p:nvPr/>
        </p:nvSpPr>
        <p:spPr>
          <a:xfrm>
            <a:off x="544919" y="2228008"/>
            <a:ext cx="2183994" cy="2000250"/>
          </a:xfrm>
          <a:prstGeom prst="rect">
            <a:avLst/>
          </a:prstGeom>
        </p:spPr>
        <p:txBody>
          <a:bodyPr lIns="51435" tIns="25718" rIns="51435" bIns="25718" anchor="t"/>
          <a:lstStyle>
            <a:lvl1pPr algn="l" defTabSz="914400" rtl="0" eaLnBrk="1" latinLnBrk="0" hangingPunct="1">
              <a:lnSpc>
                <a:spcPct val="90000"/>
              </a:lnSpc>
              <a:spcBef>
                <a:spcPct val="0"/>
              </a:spcBef>
              <a:buNone/>
              <a:defRPr sz="1969" kern="1200" cap="all" baseline="0">
                <a:solidFill>
                  <a:srgbClr val="003764"/>
                </a:solidFill>
                <a:latin typeface="+mj-lt"/>
                <a:ea typeface="+mj-ea"/>
                <a:cs typeface="+mj-cs"/>
              </a:defRPr>
            </a:lvl1pPr>
          </a:lstStyle>
          <a:p>
            <a:r>
              <a:rPr lang="en-US" sz="2700"/>
              <a:t>Preparing Students</a:t>
            </a:r>
            <a:br>
              <a:rPr lang="en-US" sz="2700"/>
            </a:br>
            <a:r>
              <a:rPr lang="en-US" sz="2700"/>
              <a:t>for A Clean energy CAREER</a:t>
            </a:r>
          </a:p>
        </p:txBody>
      </p:sp>
      <p:pic>
        <p:nvPicPr>
          <p:cNvPr id="5" name="Picture 4">
            <a:extLst>
              <a:ext uri="{FF2B5EF4-FFF2-40B4-BE49-F238E27FC236}">
                <a16:creationId xmlns:a16="http://schemas.microsoft.com/office/drawing/2014/main" id="{6505FD3C-1B54-92BF-685B-652AF1BC8B78}"/>
              </a:ext>
            </a:extLst>
          </p:cNvPr>
          <p:cNvPicPr>
            <a:picLocks noChangeAspect="1"/>
          </p:cNvPicPr>
          <p:nvPr/>
        </p:nvPicPr>
        <p:blipFill>
          <a:blip r:embed="rId2"/>
          <a:stretch>
            <a:fillRect/>
          </a:stretch>
        </p:blipFill>
        <p:spPr>
          <a:xfrm>
            <a:off x="2728914" y="2228008"/>
            <a:ext cx="6298387" cy="3540923"/>
          </a:xfrm>
          <a:prstGeom prst="rect">
            <a:avLst/>
          </a:prstGeom>
        </p:spPr>
      </p:pic>
    </p:spTree>
    <p:extLst>
      <p:ext uri="{BB962C8B-B14F-4D97-AF65-F5344CB8AC3E}">
        <p14:creationId xmlns:p14="http://schemas.microsoft.com/office/powerpoint/2010/main" val="3487040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A3056B-F498-FF31-2249-BE21BD264BD0}"/>
              </a:ext>
            </a:extLst>
          </p:cNvPr>
          <p:cNvSpPr>
            <a:spLocks noGrp="1"/>
          </p:cNvSpPr>
          <p:nvPr>
            <p:ph type="sldNum" sz="quarter" idx="12"/>
          </p:nvPr>
        </p:nvSpPr>
        <p:spPr/>
        <p:txBody>
          <a:bodyPr/>
          <a:lstStyle/>
          <a:p>
            <a:fld id="{DEE5BC03-7CE3-4FE3-BC0A-0ACCA8AC1F24}" type="slidenum">
              <a:rPr lang="en-US" smtClean="0"/>
              <a:pPr/>
              <a:t>41</a:t>
            </a:fld>
            <a:endParaRPr lang="en-US"/>
          </a:p>
        </p:txBody>
      </p:sp>
      <p:sp>
        <p:nvSpPr>
          <p:cNvPr id="5" name="Title 1">
            <a:extLst>
              <a:ext uri="{FF2B5EF4-FFF2-40B4-BE49-F238E27FC236}">
                <a16:creationId xmlns:a16="http://schemas.microsoft.com/office/drawing/2014/main" id="{82BFC860-E2E1-912E-2380-FEEBC1F7AE03}"/>
              </a:ext>
            </a:extLst>
          </p:cNvPr>
          <p:cNvSpPr txBox="1">
            <a:spLocks/>
          </p:cNvSpPr>
          <p:nvPr/>
        </p:nvSpPr>
        <p:spPr>
          <a:xfrm>
            <a:off x="297955" y="1952061"/>
            <a:ext cx="3927069" cy="496516"/>
          </a:xfrm>
          <a:prstGeom prst="rect">
            <a:avLst/>
          </a:prstGeom>
        </p:spPr>
        <p:txBody>
          <a:bodyPr lIns="51435" tIns="25718" rIns="51435" bIns="25718" anchor="t"/>
          <a:lstStyle>
            <a:lvl1pPr algn="l" defTabSz="914400" rtl="0" eaLnBrk="1" latinLnBrk="0" hangingPunct="1">
              <a:lnSpc>
                <a:spcPct val="90000"/>
              </a:lnSpc>
              <a:spcBef>
                <a:spcPct val="0"/>
              </a:spcBef>
              <a:buNone/>
              <a:defRPr sz="1969" kern="1200" cap="all" baseline="0">
                <a:solidFill>
                  <a:srgbClr val="003764"/>
                </a:solidFill>
                <a:latin typeface="+mj-lt"/>
                <a:ea typeface="+mj-ea"/>
                <a:cs typeface="+mj-cs"/>
              </a:defRPr>
            </a:lvl1pPr>
          </a:lstStyle>
          <a:p>
            <a:r>
              <a:rPr lang="en-US" sz="2700"/>
              <a:t>Clean Energy Sector</a:t>
            </a:r>
          </a:p>
        </p:txBody>
      </p:sp>
      <p:sp>
        <p:nvSpPr>
          <p:cNvPr id="6" name="TextBox 13">
            <a:extLst>
              <a:ext uri="{FF2B5EF4-FFF2-40B4-BE49-F238E27FC236}">
                <a16:creationId xmlns:a16="http://schemas.microsoft.com/office/drawing/2014/main" id="{F04C6B2F-F391-18E8-6BC8-EF930687AE63}"/>
              </a:ext>
            </a:extLst>
          </p:cNvPr>
          <p:cNvSpPr txBox="1"/>
          <p:nvPr/>
        </p:nvSpPr>
        <p:spPr>
          <a:xfrm>
            <a:off x="316319" y="4968025"/>
            <a:ext cx="8502361" cy="611834"/>
          </a:xfrm>
          <a:prstGeom prst="rect">
            <a:avLst/>
          </a:prstGeom>
        </p:spPr>
        <p:txBody>
          <a:bodyPr wrap="square" lIns="0" tIns="0" rIns="0" bIns="0" rtlCol="0" anchor="t">
            <a:spAutoFit/>
          </a:bodyPr>
          <a:lstStyle/>
          <a:p>
            <a:pPr algn="just">
              <a:lnSpc>
                <a:spcPts val="2475"/>
              </a:lnSpc>
            </a:pPr>
            <a:r>
              <a:rPr lang="en-US" sz="1500" spc="-79">
                <a:solidFill>
                  <a:srgbClr val="000000"/>
                </a:solidFill>
                <a:latin typeface="Be Vietnam"/>
                <a:ea typeface="Be Vietnam"/>
                <a:cs typeface="Be Vietnam"/>
                <a:sym typeface="Be Vietnam"/>
              </a:rPr>
              <a:t>Green </a:t>
            </a:r>
            <a:r>
              <a:rPr lang="en-US" sz="1500" b="1" spc="-79">
                <a:solidFill>
                  <a:srgbClr val="000000"/>
                </a:solidFill>
                <a:latin typeface="Be Vietnam Ultra-Bold"/>
                <a:ea typeface="Be Vietnam Ultra-Bold"/>
                <a:cs typeface="Be Vietnam Ultra-Bold"/>
                <a:sym typeface="Be Vietnam Ultra-Bold"/>
              </a:rPr>
              <a:t>Transportation: GT </a:t>
            </a:r>
            <a:r>
              <a:rPr lang="en-US" sz="1500" spc="-79">
                <a:solidFill>
                  <a:srgbClr val="000000"/>
                </a:solidFill>
                <a:latin typeface="Be Vietnam Ultra-Bold"/>
                <a:ea typeface="Be Vietnam Ultra-Bold"/>
                <a:cs typeface="Be Vietnam Ultra-Bold"/>
                <a:sym typeface="Be Vietnam Ultra-Bold"/>
              </a:rPr>
              <a:t>Summit &amp;</a:t>
            </a:r>
            <a:r>
              <a:rPr lang="en-US" sz="1500" b="1" spc="-79">
                <a:solidFill>
                  <a:srgbClr val="000000"/>
                </a:solidFill>
                <a:latin typeface="Be Vietnam Ultra-Bold"/>
                <a:ea typeface="Be Vietnam Ultra-Bold"/>
                <a:cs typeface="Be Vietnam Ultra-Bold"/>
                <a:sym typeface="Be Vietnam Ultra-Bold"/>
              </a:rPr>
              <a:t> </a:t>
            </a:r>
            <a:r>
              <a:rPr lang="en-US" sz="1500" spc="-79">
                <a:solidFill>
                  <a:srgbClr val="000000"/>
                </a:solidFill>
                <a:latin typeface="Be Vietnam"/>
                <a:ea typeface="Be Vietnam"/>
                <a:cs typeface="Be Vietnam"/>
                <a:sym typeface="Be Vietnam"/>
              </a:rPr>
              <a:t>Expo, WSU Green Transportation Webinars, Ken Mays at LWTech</a:t>
            </a:r>
          </a:p>
          <a:p>
            <a:pPr algn="just">
              <a:lnSpc>
                <a:spcPts val="2475"/>
              </a:lnSpc>
            </a:pPr>
            <a:r>
              <a:rPr lang="en-US" sz="1500" spc="-79">
                <a:solidFill>
                  <a:srgbClr val="000000"/>
                </a:solidFill>
                <a:latin typeface="Be Vietnam"/>
                <a:ea typeface="Be Vietnam"/>
                <a:cs typeface="Be Vietnam"/>
                <a:sym typeface="Be Vietnam"/>
              </a:rPr>
              <a:t>Building Science - South Seattle </a:t>
            </a:r>
            <a:r>
              <a:rPr lang="en-US" sz="1500" spc="-79">
                <a:solidFill>
                  <a:srgbClr val="000000"/>
                </a:solidFill>
                <a:latin typeface="Be Vietnam Ultra-Bold"/>
                <a:ea typeface="Be Vietnam Ultra-Bold"/>
                <a:cs typeface="Be Vietnam Ultra-Bold"/>
                <a:sym typeface="Be Vietnam Ultra-Bold"/>
              </a:rPr>
              <a:t>Building</a:t>
            </a:r>
            <a:r>
              <a:rPr lang="en-US" sz="1500" b="1" spc="-79">
                <a:solidFill>
                  <a:srgbClr val="000000"/>
                </a:solidFill>
                <a:latin typeface="Be Vietnam Ultra-Bold"/>
                <a:ea typeface="Be Vietnam Ultra-Bold"/>
                <a:cs typeface="Be Vietnam Ultra-Bold"/>
                <a:sym typeface="Be Vietnam Ultra-Bold"/>
              </a:rPr>
              <a:t> </a:t>
            </a:r>
            <a:r>
              <a:rPr lang="en-US" sz="1500" spc="-79">
                <a:solidFill>
                  <a:srgbClr val="000000"/>
                </a:solidFill>
                <a:latin typeface="Be Vietnam"/>
                <a:ea typeface="Be Vietnam"/>
                <a:cs typeface="Be Vietnam"/>
                <a:sym typeface="Be Vietnam"/>
              </a:rPr>
              <a:t>Science, Climate Corps Fellow</a:t>
            </a:r>
          </a:p>
        </p:txBody>
      </p:sp>
      <p:sp>
        <p:nvSpPr>
          <p:cNvPr id="10" name="TextBox 22">
            <a:extLst>
              <a:ext uri="{FF2B5EF4-FFF2-40B4-BE49-F238E27FC236}">
                <a16:creationId xmlns:a16="http://schemas.microsoft.com/office/drawing/2014/main" id="{D5A2B78C-8BF1-CE93-AB5B-0D7F22C24467}"/>
              </a:ext>
            </a:extLst>
          </p:cNvPr>
          <p:cNvSpPr txBox="1"/>
          <p:nvPr/>
        </p:nvSpPr>
        <p:spPr>
          <a:xfrm>
            <a:off x="316319" y="2357583"/>
            <a:ext cx="8846045" cy="675954"/>
          </a:xfrm>
          <a:prstGeom prst="rect">
            <a:avLst/>
          </a:prstGeom>
        </p:spPr>
        <p:txBody>
          <a:bodyPr wrap="square" lIns="0" tIns="0" rIns="0" bIns="0" rtlCol="0" anchor="t">
            <a:spAutoFit/>
          </a:bodyPr>
          <a:lstStyle/>
          <a:p>
            <a:pPr>
              <a:lnSpc>
                <a:spcPts val="3000"/>
              </a:lnSpc>
            </a:pPr>
            <a:r>
              <a:rPr lang="en-US" b="1" spc="-79">
                <a:solidFill>
                  <a:srgbClr val="000000"/>
                </a:solidFill>
                <a:latin typeface="Be Vietnam Ultra-Bold"/>
                <a:ea typeface="Be Vietnam Ultra-Bold"/>
                <a:cs typeface="Be Vietnam Ultra-Bold"/>
                <a:sym typeface="Be Vietnam Ultra-Bold"/>
              </a:rPr>
              <a:t>Generation, Transmission, Distribution and Storage</a:t>
            </a:r>
          </a:p>
          <a:p>
            <a:pPr>
              <a:lnSpc>
                <a:spcPts val="2475"/>
              </a:lnSpc>
            </a:pPr>
            <a:r>
              <a:rPr lang="en-US" sz="1500" b="1" spc="-79">
                <a:solidFill>
                  <a:srgbClr val="000000"/>
                </a:solidFill>
                <a:latin typeface="Be Vietnam Ultra-Bold"/>
                <a:ea typeface="Be Vietnam Ultra-Bold"/>
                <a:cs typeface="Be Vietnam Ultra-Bold"/>
                <a:sym typeface="Be Vietnam Ultra-Bold"/>
              </a:rPr>
              <a:t>Hydropower </a:t>
            </a:r>
            <a:r>
              <a:rPr lang="en-US" sz="1500" spc="-79">
                <a:solidFill>
                  <a:srgbClr val="000000"/>
                </a:solidFill>
                <a:latin typeface="Be Vietnam"/>
                <a:ea typeface="Be Vietnam"/>
                <a:cs typeface="Be Vietnam"/>
                <a:sym typeface="Be Vietnam"/>
              </a:rPr>
              <a:t>Largest system in the US</a:t>
            </a:r>
          </a:p>
        </p:txBody>
      </p:sp>
      <p:sp>
        <p:nvSpPr>
          <p:cNvPr id="11" name="TextBox 23">
            <a:extLst>
              <a:ext uri="{FF2B5EF4-FFF2-40B4-BE49-F238E27FC236}">
                <a16:creationId xmlns:a16="http://schemas.microsoft.com/office/drawing/2014/main" id="{EC6EE8F0-6F50-6F1E-9C1E-C5436717E07F}"/>
              </a:ext>
            </a:extLst>
          </p:cNvPr>
          <p:cNvSpPr txBox="1"/>
          <p:nvPr/>
        </p:nvSpPr>
        <p:spPr>
          <a:xfrm>
            <a:off x="316319" y="3042045"/>
            <a:ext cx="8502361" cy="291234"/>
          </a:xfrm>
          <a:prstGeom prst="rect">
            <a:avLst/>
          </a:prstGeom>
        </p:spPr>
        <p:txBody>
          <a:bodyPr wrap="square" lIns="0" tIns="0" rIns="0" bIns="0" rtlCol="0" anchor="t">
            <a:spAutoFit/>
          </a:bodyPr>
          <a:lstStyle/>
          <a:p>
            <a:pPr>
              <a:lnSpc>
                <a:spcPts val="2475"/>
              </a:lnSpc>
            </a:pPr>
            <a:r>
              <a:rPr lang="en-US" sz="1500" b="1" spc="-79">
                <a:solidFill>
                  <a:srgbClr val="000000"/>
                </a:solidFill>
                <a:latin typeface="Be Vietnam Ultra-Bold"/>
                <a:ea typeface="Be Vietnam Ultra-Bold"/>
                <a:cs typeface="Be Vietnam Ultra-Bold"/>
                <a:sym typeface="Be Vietnam Ultra-Bold"/>
              </a:rPr>
              <a:t>Renewables </a:t>
            </a:r>
            <a:r>
              <a:rPr lang="en-US" sz="1500" spc="-79">
                <a:solidFill>
                  <a:srgbClr val="000000"/>
                </a:solidFill>
                <a:latin typeface="Be Vietnam Ultra-Bold"/>
                <a:ea typeface="Be Vietnam Ultra-Bold"/>
                <a:cs typeface="Be Vietnam Ultra-Bold"/>
                <a:sym typeface="Be Vietnam Ultra-Bold"/>
              </a:rPr>
              <a:t>Intermittent non-reliable resources: wind, solar and hydropower</a:t>
            </a:r>
            <a:endParaRPr lang="en-US" sz="1500" spc="-79">
              <a:solidFill>
                <a:srgbClr val="000000"/>
              </a:solidFill>
              <a:latin typeface="Be Vietnam"/>
              <a:ea typeface="Be Vietnam"/>
              <a:cs typeface="Be Vietnam"/>
              <a:sym typeface="Be Vietnam"/>
            </a:endParaRPr>
          </a:p>
        </p:txBody>
      </p:sp>
      <p:sp>
        <p:nvSpPr>
          <p:cNvPr id="12" name="TextBox 24">
            <a:extLst>
              <a:ext uri="{FF2B5EF4-FFF2-40B4-BE49-F238E27FC236}">
                <a16:creationId xmlns:a16="http://schemas.microsoft.com/office/drawing/2014/main" id="{58A730D3-80E1-5E0C-BC86-28D9CA24A480}"/>
              </a:ext>
            </a:extLst>
          </p:cNvPr>
          <p:cNvSpPr txBox="1"/>
          <p:nvPr/>
        </p:nvSpPr>
        <p:spPr>
          <a:xfrm>
            <a:off x="316319" y="3381052"/>
            <a:ext cx="8502361" cy="1573636"/>
          </a:xfrm>
          <a:prstGeom prst="rect">
            <a:avLst/>
          </a:prstGeom>
        </p:spPr>
        <p:txBody>
          <a:bodyPr wrap="square" lIns="0" tIns="0" rIns="0" bIns="0" rtlCol="0" anchor="t">
            <a:spAutoFit/>
          </a:bodyPr>
          <a:lstStyle/>
          <a:p>
            <a:pPr algn="just">
              <a:lnSpc>
                <a:spcPts val="2475"/>
              </a:lnSpc>
            </a:pPr>
            <a:r>
              <a:rPr lang="en-US" sz="1500" b="1" spc="-79">
                <a:solidFill>
                  <a:srgbClr val="000000"/>
                </a:solidFill>
                <a:latin typeface="Be Vietnam Ultra-Bold"/>
                <a:ea typeface="Be Vietnam Ultra-Bold"/>
                <a:cs typeface="Be Vietnam Ultra-Bold"/>
                <a:sym typeface="Be Vietnam Ultra-Bold"/>
              </a:rPr>
              <a:t>H2</a:t>
            </a:r>
            <a:r>
              <a:rPr lang="en-US" sz="1500" spc="-79">
                <a:solidFill>
                  <a:srgbClr val="000000"/>
                </a:solidFill>
                <a:latin typeface="Be Vietnam"/>
                <a:ea typeface="Be Vietnam"/>
                <a:cs typeface="Be Vietnam"/>
                <a:sym typeface="Be Vietnam"/>
              </a:rPr>
              <a:t>: PnwH2, REVIT, Renewable H2 Alliance, Center for H2 Safety, H2Skills</a:t>
            </a:r>
          </a:p>
          <a:p>
            <a:pPr algn="just">
              <a:lnSpc>
                <a:spcPts val="2475"/>
              </a:lnSpc>
            </a:pPr>
            <a:r>
              <a:rPr lang="en-US" sz="1500" b="1" spc="-79">
                <a:solidFill>
                  <a:srgbClr val="000000"/>
                </a:solidFill>
                <a:latin typeface="Be Vietnam Ultra-Bold"/>
                <a:ea typeface="Be Vietnam Ultra-Bold"/>
                <a:cs typeface="Be Vietnam Ultra-Bold"/>
                <a:sym typeface="Be Vietnam Ultra-Bold"/>
              </a:rPr>
              <a:t>Fusion</a:t>
            </a:r>
            <a:r>
              <a:rPr lang="en-US" sz="1500" spc="-79">
                <a:solidFill>
                  <a:srgbClr val="000000"/>
                </a:solidFill>
                <a:latin typeface="Be Vietnam"/>
                <a:ea typeface="Be Vietnam"/>
                <a:cs typeface="Be Vietnam"/>
                <a:sym typeface="Be Vietnam"/>
              </a:rPr>
              <a:t>: Largest concentration of independent fusion companies in the world</a:t>
            </a:r>
          </a:p>
          <a:p>
            <a:pPr algn="just">
              <a:lnSpc>
                <a:spcPts val="2475"/>
              </a:lnSpc>
            </a:pPr>
            <a:r>
              <a:rPr lang="en-US" sz="1500" b="1" spc="-79">
                <a:solidFill>
                  <a:srgbClr val="000000"/>
                </a:solidFill>
                <a:latin typeface="Be Vietnam Ultra-Bold"/>
                <a:ea typeface="Be Vietnam Ultra-Bold"/>
                <a:cs typeface="Be Vietnam Ultra-Bold"/>
                <a:sym typeface="Be Vietnam Ultra-Bold"/>
              </a:rPr>
              <a:t>Advanced Nuclear</a:t>
            </a:r>
            <a:r>
              <a:rPr lang="en-US" sz="1500" spc="-79">
                <a:solidFill>
                  <a:srgbClr val="000000"/>
                </a:solidFill>
                <a:latin typeface="Be Vietnam"/>
                <a:ea typeface="Be Vietnam"/>
                <a:cs typeface="Be Vietnam"/>
                <a:sym typeface="Be Vietnam"/>
              </a:rPr>
              <a:t>: </a:t>
            </a:r>
            <a:r>
              <a:rPr lang="en-US" sz="1500" spc="-79" err="1">
                <a:solidFill>
                  <a:srgbClr val="000000"/>
                </a:solidFill>
                <a:latin typeface="Be Vietnam"/>
                <a:ea typeface="Be Vietnam"/>
                <a:cs typeface="Be Vietnam"/>
                <a:sym typeface="Be Vietnam"/>
              </a:rPr>
              <a:t>EnergyNW</a:t>
            </a:r>
            <a:r>
              <a:rPr lang="en-US" sz="1500" spc="-79">
                <a:solidFill>
                  <a:srgbClr val="000000"/>
                </a:solidFill>
                <a:latin typeface="Be Vietnam"/>
                <a:ea typeface="Be Vietnam"/>
                <a:cs typeface="Be Vietnam"/>
                <a:sym typeface="Be Vietnam"/>
              </a:rPr>
              <a:t> / Institute for NW Energy Futures (INEF) / CBC</a:t>
            </a:r>
          </a:p>
          <a:p>
            <a:pPr algn="just">
              <a:lnSpc>
                <a:spcPts val="2475"/>
              </a:lnSpc>
            </a:pPr>
            <a:r>
              <a:rPr lang="en-US" sz="1500" b="1" spc="-79">
                <a:solidFill>
                  <a:srgbClr val="000000"/>
                </a:solidFill>
                <a:latin typeface="Be Vietnam Ultra-Bold"/>
                <a:ea typeface="Be Vietnam Ultra-Bold"/>
                <a:cs typeface="Be Vietnam Ultra-Bold"/>
                <a:sym typeface="Be Vietnam Ultra-Bold"/>
              </a:rPr>
              <a:t>Storage: </a:t>
            </a:r>
            <a:r>
              <a:rPr lang="en-US" sz="1500" spc="-79">
                <a:solidFill>
                  <a:srgbClr val="000000"/>
                </a:solidFill>
                <a:latin typeface="Be Vietnam"/>
                <a:ea typeface="Be Vietnam"/>
                <a:cs typeface="Be Vietnam"/>
                <a:sym typeface="Be Vietnam"/>
              </a:rPr>
              <a:t>Pumped storage and battery technologies </a:t>
            </a:r>
          </a:p>
          <a:p>
            <a:pPr algn="just">
              <a:lnSpc>
                <a:spcPts val="2475"/>
              </a:lnSpc>
            </a:pPr>
            <a:r>
              <a:rPr lang="en-US" sz="1500" b="1" spc="-79">
                <a:solidFill>
                  <a:srgbClr val="000000"/>
                </a:solidFill>
                <a:latin typeface="Be Vietnam Ultra-Bold"/>
                <a:ea typeface="Be Vietnam Ultra-Bold"/>
                <a:cs typeface="Be Vietnam Ultra-Bold"/>
                <a:sym typeface="Be Vietnam Ultra-Bold"/>
              </a:rPr>
              <a:t>Security: </a:t>
            </a:r>
            <a:r>
              <a:rPr lang="en-US" sz="1500" spc="-79">
                <a:solidFill>
                  <a:srgbClr val="000000"/>
                </a:solidFill>
                <a:latin typeface="Be Vietnam Ultra-Bold"/>
                <a:ea typeface="Be Vietnam Ultra-Bold"/>
                <a:cs typeface="Be Vietnam Ultra-Bold"/>
                <a:sym typeface="Be Vietnam Ultra-Bold"/>
              </a:rPr>
              <a:t>Cyber Operations Technology (OT)’ Industrial Cybersecurity at </a:t>
            </a:r>
            <a:r>
              <a:rPr lang="en-US" sz="1500" spc="-79" err="1">
                <a:solidFill>
                  <a:srgbClr val="000000"/>
                </a:solidFill>
                <a:latin typeface="Be Vietnam Ultra-Bold"/>
                <a:ea typeface="Be Vietnam Ultra-Bold"/>
                <a:cs typeface="Be Vietnam Ultra-Bold"/>
                <a:sym typeface="Be Vietnam Ultra-Bold"/>
              </a:rPr>
              <a:t>EvCC</a:t>
            </a:r>
            <a:endParaRPr lang="en-US" sz="1500" spc="-79">
              <a:solidFill>
                <a:srgbClr val="000000"/>
              </a:solidFill>
              <a:latin typeface="Be Vietnam"/>
              <a:ea typeface="Be Vietnam"/>
              <a:cs typeface="Be Vietnam"/>
              <a:sym typeface="Be Vietnam"/>
            </a:endParaRPr>
          </a:p>
        </p:txBody>
      </p:sp>
    </p:spTree>
    <p:extLst>
      <p:ext uri="{BB962C8B-B14F-4D97-AF65-F5344CB8AC3E}">
        <p14:creationId xmlns:p14="http://schemas.microsoft.com/office/powerpoint/2010/main" val="2337636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A4E2C-39F0-CE14-29A2-BE6991D3DEA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0FBB76-B40E-7A46-963F-948DEE09F01C}"/>
              </a:ext>
            </a:extLst>
          </p:cNvPr>
          <p:cNvSpPr>
            <a:spLocks noGrp="1"/>
          </p:cNvSpPr>
          <p:nvPr>
            <p:ph type="sldNum" sz="quarter" idx="12"/>
          </p:nvPr>
        </p:nvSpPr>
        <p:spPr/>
        <p:txBody>
          <a:bodyPr/>
          <a:lstStyle/>
          <a:p>
            <a:pPr defTabSz="342900"/>
            <a:fld id="{DEE5BC03-7CE3-4FE3-BC0A-0ACCA8AC1F24}" type="slidenum">
              <a:rPr lang="en-US">
                <a:solidFill>
                  <a:srgbClr val="003764"/>
                </a:solidFill>
                <a:latin typeface="Franklin Gothic Book"/>
              </a:rPr>
              <a:pPr defTabSz="342900"/>
              <a:t>42</a:t>
            </a:fld>
            <a:endParaRPr lang="en-US">
              <a:solidFill>
                <a:srgbClr val="003764"/>
              </a:solidFill>
              <a:latin typeface="Franklin Gothic Book"/>
            </a:endParaRPr>
          </a:p>
        </p:txBody>
      </p:sp>
      <p:pic>
        <p:nvPicPr>
          <p:cNvPr id="5" name="Picture 4">
            <a:extLst>
              <a:ext uri="{FF2B5EF4-FFF2-40B4-BE49-F238E27FC236}">
                <a16:creationId xmlns:a16="http://schemas.microsoft.com/office/drawing/2014/main" id="{68A644E6-16BC-CD50-02A8-10C7985236BF}"/>
              </a:ext>
            </a:extLst>
          </p:cNvPr>
          <p:cNvPicPr>
            <a:picLocks noChangeAspect="1"/>
          </p:cNvPicPr>
          <p:nvPr/>
        </p:nvPicPr>
        <p:blipFill>
          <a:blip r:embed="rId3"/>
          <a:stretch>
            <a:fillRect/>
          </a:stretch>
        </p:blipFill>
        <p:spPr>
          <a:xfrm>
            <a:off x="3186113" y="1351749"/>
            <a:ext cx="5870374" cy="4546613"/>
          </a:xfrm>
          <a:prstGeom prst="rect">
            <a:avLst/>
          </a:prstGeom>
        </p:spPr>
      </p:pic>
      <p:sp>
        <p:nvSpPr>
          <p:cNvPr id="6" name="Content Placeholder 2">
            <a:extLst>
              <a:ext uri="{FF2B5EF4-FFF2-40B4-BE49-F238E27FC236}">
                <a16:creationId xmlns:a16="http://schemas.microsoft.com/office/drawing/2014/main" id="{A73580A0-C1E5-EF39-5ECE-3ADF61260604}"/>
              </a:ext>
            </a:extLst>
          </p:cNvPr>
          <p:cNvSpPr>
            <a:spLocks noGrp="1"/>
          </p:cNvSpPr>
          <p:nvPr>
            <p:ph idx="1"/>
          </p:nvPr>
        </p:nvSpPr>
        <p:spPr>
          <a:xfrm>
            <a:off x="202020" y="2243138"/>
            <a:ext cx="3084106" cy="3000375"/>
          </a:xfrm>
        </p:spPr>
        <p:txBody>
          <a:bodyPr/>
          <a:lstStyle/>
          <a:p>
            <a:pPr marL="0" indent="0">
              <a:buNone/>
            </a:pPr>
            <a:r>
              <a:rPr lang="en-US" sz="1800" b="1">
                <a:latin typeface="Franklin Gothic Medium"/>
              </a:rPr>
              <a:t>Timeline: </a:t>
            </a:r>
            <a:r>
              <a:rPr lang="en-US" sz="1800">
                <a:latin typeface="Franklin Gothic Medium"/>
              </a:rPr>
              <a:t>WA’s state law commits to reducing greenhouse gas emissions to net zero by 2050. </a:t>
            </a:r>
          </a:p>
          <a:p>
            <a:pPr marL="0" indent="0">
              <a:buNone/>
            </a:pPr>
            <a:r>
              <a:rPr lang="en-US" sz="1800">
                <a:solidFill>
                  <a:schemeClr val="accent6"/>
                </a:solidFill>
                <a:latin typeface="Franklin Gothic Medium"/>
              </a:rPr>
              <a:t>These benchmarks will require an upskilled workforce who support electrification of the grid, increased energy efficiency, fuel switching, new technologies, etc</a:t>
            </a:r>
            <a:r>
              <a:rPr lang="en-US" sz="1800">
                <a:latin typeface="Franklin Gothic Medium"/>
              </a:rPr>
              <a:t>. </a:t>
            </a:r>
          </a:p>
          <a:p>
            <a:pPr marL="0" indent="0">
              <a:buNone/>
            </a:pPr>
            <a:endParaRPr lang="en-US"/>
          </a:p>
        </p:txBody>
      </p:sp>
    </p:spTree>
    <p:extLst>
      <p:ext uri="{BB962C8B-B14F-4D97-AF65-F5344CB8AC3E}">
        <p14:creationId xmlns:p14="http://schemas.microsoft.com/office/powerpoint/2010/main" val="2620719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B020CC-4490-FC8A-7335-303AEBD4A253}"/>
              </a:ext>
            </a:extLst>
          </p:cNvPr>
          <p:cNvSpPr>
            <a:spLocks noGrp="1"/>
          </p:cNvSpPr>
          <p:nvPr>
            <p:ph type="sldNum" sz="quarter" idx="12"/>
          </p:nvPr>
        </p:nvSpPr>
        <p:spPr/>
        <p:txBody>
          <a:bodyPr/>
          <a:lstStyle/>
          <a:p>
            <a:fld id="{DEE5BC03-7CE3-4FE3-BC0A-0ACCA8AC1F24}" type="slidenum">
              <a:rPr lang="en-US" smtClean="0"/>
              <a:pPr/>
              <a:t>43</a:t>
            </a:fld>
            <a:endParaRPr lang="en-US"/>
          </a:p>
        </p:txBody>
      </p:sp>
      <p:pic>
        <p:nvPicPr>
          <p:cNvPr id="5" name="Picture 4">
            <a:extLst>
              <a:ext uri="{FF2B5EF4-FFF2-40B4-BE49-F238E27FC236}">
                <a16:creationId xmlns:a16="http://schemas.microsoft.com/office/drawing/2014/main" id="{37E31271-901C-3796-2AAF-3960CD13EA21}"/>
              </a:ext>
            </a:extLst>
          </p:cNvPr>
          <p:cNvPicPr>
            <a:picLocks noChangeAspect="1"/>
          </p:cNvPicPr>
          <p:nvPr/>
        </p:nvPicPr>
        <p:blipFill>
          <a:blip r:embed="rId2"/>
          <a:srcRect l="7325" t="13529" b="4163"/>
          <a:stretch/>
        </p:blipFill>
        <p:spPr>
          <a:xfrm>
            <a:off x="669850" y="2531878"/>
            <a:ext cx="8474150" cy="3468872"/>
          </a:xfrm>
          <a:prstGeom prst="rect">
            <a:avLst/>
          </a:prstGeom>
        </p:spPr>
      </p:pic>
    </p:spTree>
    <p:extLst>
      <p:ext uri="{BB962C8B-B14F-4D97-AF65-F5344CB8AC3E}">
        <p14:creationId xmlns:p14="http://schemas.microsoft.com/office/powerpoint/2010/main" val="3213557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58377-905B-37D0-C37E-BE794CDC30F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300096-AD50-A913-0A49-5735CFF772B4}"/>
              </a:ext>
            </a:extLst>
          </p:cNvPr>
          <p:cNvSpPr>
            <a:spLocks noGrp="1"/>
          </p:cNvSpPr>
          <p:nvPr>
            <p:ph type="sldNum" sz="quarter" idx="12"/>
          </p:nvPr>
        </p:nvSpPr>
        <p:spPr/>
        <p:txBody>
          <a:bodyPr/>
          <a:lstStyle/>
          <a:p>
            <a:fld id="{DEE5BC03-7CE3-4FE3-BC0A-0ACCA8AC1F24}" type="slidenum">
              <a:rPr lang="en-US" smtClean="0"/>
              <a:pPr/>
              <a:t>44</a:t>
            </a:fld>
            <a:endParaRPr lang="en-US"/>
          </a:p>
        </p:txBody>
      </p:sp>
      <p:pic>
        <p:nvPicPr>
          <p:cNvPr id="5" name="Picture 4">
            <a:extLst>
              <a:ext uri="{FF2B5EF4-FFF2-40B4-BE49-F238E27FC236}">
                <a16:creationId xmlns:a16="http://schemas.microsoft.com/office/drawing/2014/main" id="{D26BF883-D12D-F8E1-92E1-E21FB204A7E7}"/>
              </a:ext>
            </a:extLst>
          </p:cNvPr>
          <p:cNvPicPr>
            <a:picLocks noChangeAspect="1"/>
          </p:cNvPicPr>
          <p:nvPr/>
        </p:nvPicPr>
        <p:blipFill rotWithShape="1">
          <a:blip r:embed="rId2"/>
          <a:srcRect t="25294"/>
          <a:stretch/>
        </p:blipFill>
        <p:spPr>
          <a:xfrm>
            <a:off x="113678" y="2269783"/>
            <a:ext cx="8916644" cy="3730967"/>
          </a:xfrm>
          <a:prstGeom prst="rect">
            <a:avLst/>
          </a:prstGeom>
        </p:spPr>
      </p:pic>
    </p:spTree>
    <p:extLst>
      <p:ext uri="{BB962C8B-B14F-4D97-AF65-F5344CB8AC3E}">
        <p14:creationId xmlns:p14="http://schemas.microsoft.com/office/powerpoint/2010/main" val="1454828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1F489C-7D4F-EBE2-9223-FC8735D56375}"/>
              </a:ext>
            </a:extLst>
          </p:cNvPr>
          <p:cNvSpPr>
            <a:spLocks noGrp="1"/>
          </p:cNvSpPr>
          <p:nvPr>
            <p:ph type="sldNum" sz="quarter" idx="12"/>
          </p:nvPr>
        </p:nvSpPr>
        <p:spPr/>
        <p:txBody>
          <a:bodyPr/>
          <a:lstStyle/>
          <a:p>
            <a:fld id="{DEE5BC03-7CE3-4FE3-BC0A-0ACCA8AC1F24}" type="slidenum">
              <a:rPr lang="en-US" smtClean="0"/>
              <a:pPr/>
              <a:t>45</a:t>
            </a:fld>
            <a:endParaRPr lang="en-US"/>
          </a:p>
        </p:txBody>
      </p:sp>
      <p:pic>
        <p:nvPicPr>
          <p:cNvPr id="3" name="Picture 2">
            <a:extLst>
              <a:ext uri="{FF2B5EF4-FFF2-40B4-BE49-F238E27FC236}">
                <a16:creationId xmlns:a16="http://schemas.microsoft.com/office/drawing/2014/main" id="{6624D79E-9B71-5B0C-BB07-493DEC902878}"/>
              </a:ext>
            </a:extLst>
          </p:cNvPr>
          <p:cNvPicPr>
            <a:picLocks noChangeAspect="1"/>
          </p:cNvPicPr>
          <p:nvPr/>
        </p:nvPicPr>
        <p:blipFill rotWithShape="1">
          <a:blip r:embed="rId2"/>
          <a:srcRect l="4782" t="28117"/>
          <a:stretch/>
        </p:blipFill>
        <p:spPr>
          <a:xfrm>
            <a:off x="270163" y="2140131"/>
            <a:ext cx="8813033" cy="3738204"/>
          </a:xfrm>
          <a:prstGeom prst="rect">
            <a:avLst/>
          </a:prstGeom>
        </p:spPr>
      </p:pic>
    </p:spTree>
    <p:extLst>
      <p:ext uri="{BB962C8B-B14F-4D97-AF65-F5344CB8AC3E}">
        <p14:creationId xmlns:p14="http://schemas.microsoft.com/office/powerpoint/2010/main" val="938831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9DD51AD7-EE8A-B47E-6D60-85035040475C}"/>
              </a:ext>
            </a:extLst>
          </p:cNvPr>
          <p:cNvSpPr/>
          <p:nvPr/>
        </p:nvSpPr>
        <p:spPr>
          <a:xfrm>
            <a:off x="439798" y="857250"/>
            <a:ext cx="8218428" cy="5143500"/>
          </a:xfrm>
          <a:custGeom>
            <a:avLst/>
            <a:gdLst/>
            <a:ahLst/>
            <a:cxnLst/>
            <a:rect l="l" t="t" r="r" b="b"/>
            <a:pathLst>
              <a:path w="16331245" h="10084544">
                <a:moveTo>
                  <a:pt x="0" y="0"/>
                </a:moveTo>
                <a:lnTo>
                  <a:pt x="16331244" y="0"/>
                </a:lnTo>
                <a:lnTo>
                  <a:pt x="16331244" y="10084544"/>
                </a:lnTo>
                <a:lnTo>
                  <a:pt x="0" y="10084544"/>
                </a:lnTo>
                <a:lnTo>
                  <a:pt x="0" y="0"/>
                </a:lnTo>
                <a:close/>
              </a:path>
            </a:pathLst>
          </a:custGeom>
          <a:blipFill>
            <a:blip r:embed="rId2"/>
            <a:stretch>
              <a:fillRect/>
            </a:stretch>
          </a:blipFill>
        </p:spPr>
        <p:txBody>
          <a:bodyPr/>
          <a:lstStyle/>
          <a:p>
            <a:endParaRPr lang="en-US" sz="1350"/>
          </a:p>
        </p:txBody>
      </p:sp>
    </p:spTree>
    <p:extLst>
      <p:ext uri="{BB962C8B-B14F-4D97-AF65-F5344CB8AC3E}">
        <p14:creationId xmlns:p14="http://schemas.microsoft.com/office/powerpoint/2010/main" val="1382282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67411419-C814-CBBE-2DF7-CD22098BB5F9}"/>
              </a:ext>
            </a:extLst>
          </p:cNvPr>
          <p:cNvSpPr/>
          <p:nvPr/>
        </p:nvSpPr>
        <p:spPr>
          <a:xfrm>
            <a:off x="410061" y="985837"/>
            <a:ext cx="8405327" cy="4900613"/>
          </a:xfrm>
          <a:custGeom>
            <a:avLst/>
            <a:gdLst/>
            <a:ahLst/>
            <a:cxnLst/>
            <a:rect l="l" t="t" r="r" b="b"/>
            <a:pathLst>
              <a:path w="12081679" h="6826149">
                <a:moveTo>
                  <a:pt x="0" y="0"/>
                </a:moveTo>
                <a:lnTo>
                  <a:pt x="12081679" y="0"/>
                </a:lnTo>
                <a:lnTo>
                  <a:pt x="12081679" y="6826149"/>
                </a:lnTo>
                <a:lnTo>
                  <a:pt x="0" y="6826149"/>
                </a:lnTo>
                <a:lnTo>
                  <a:pt x="0" y="0"/>
                </a:lnTo>
                <a:close/>
              </a:path>
            </a:pathLst>
          </a:custGeom>
          <a:blipFill>
            <a:blip r:embed="rId2"/>
            <a:stretch>
              <a:fillRect/>
            </a:stretch>
          </a:blipFill>
        </p:spPr>
        <p:txBody>
          <a:bodyPr/>
          <a:lstStyle/>
          <a:p>
            <a:endParaRPr lang="en-US" sz="1350"/>
          </a:p>
        </p:txBody>
      </p:sp>
    </p:spTree>
    <p:extLst>
      <p:ext uri="{BB962C8B-B14F-4D97-AF65-F5344CB8AC3E}">
        <p14:creationId xmlns:p14="http://schemas.microsoft.com/office/powerpoint/2010/main" val="1813789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3DD6-55E6-B2B1-054E-D9FE3794A649}"/>
              </a:ext>
            </a:extLst>
          </p:cNvPr>
          <p:cNvSpPr>
            <a:spLocks noGrp="1"/>
          </p:cNvSpPr>
          <p:nvPr>
            <p:ph type="title"/>
          </p:nvPr>
        </p:nvSpPr>
        <p:spPr>
          <a:xfrm>
            <a:off x="536861" y="1833767"/>
            <a:ext cx="8336975" cy="597803"/>
          </a:xfrm>
        </p:spPr>
        <p:txBody>
          <a:bodyPr/>
          <a:lstStyle/>
          <a:p>
            <a:r>
              <a:rPr lang="en-US" sz="2800"/>
              <a:t>What does our system need to be Responsive?</a:t>
            </a:r>
          </a:p>
        </p:txBody>
      </p:sp>
      <p:sp>
        <p:nvSpPr>
          <p:cNvPr id="3" name="Content Placeholder 2">
            <a:extLst>
              <a:ext uri="{FF2B5EF4-FFF2-40B4-BE49-F238E27FC236}">
                <a16:creationId xmlns:a16="http://schemas.microsoft.com/office/drawing/2014/main" id="{741EC5BB-F3DC-4069-CEA9-83994A1B0352}"/>
              </a:ext>
            </a:extLst>
          </p:cNvPr>
          <p:cNvSpPr>
            <a:spLocks noGrp="1"/>
          </p:cNvSpPr>
          <p:nvPr>
            <p:ph idx="1"/>
          </p:nvPr>
        </p:nvSpPr>
        <p:spPr>
          <a:xfrm>
            <a:off x="536863" y="2431570"/>
            <a:ext cx="8336975" cy="2817785"/>
          </a:xfrm>
        </p:spPr>
        <p:txBody>
          <a:bodyPr/>
          <a:lstStyle/>
          <a:p>
            <a:pPr marL="0" indent="0">
              <a:buNone/>
            </a:pPr>
            <a:r>
              <a:rPr lang="en-US" sz="2400" b="1">
                <a:latin typeface="Franklin Gothic Medium"/>
              </a:rPr>
              <a:t>State Level Workforce Planning: </a:t>
            </a:r>
            <a:r>
              <a:rPr lang="en-US" sz="2400">
                <a:latin typeface="Franklin Gothic Medium"/>
              </a:rPr>
              <a:t>CETWAC &amp; CCAP* will be making recommendations/requests to the legislature </a:t>
            </a:r>
            <a:r>
              <a:rPr lang="en-US" sz="2400">
                <a:solidFill>
                  <a:schemeClr val="accent6"/>
                </a:solidFill>
                <a:highlight>
                  <a:srgbClr val="FFFF00"/>
                </a:highlight>
                <a:latin typeface="Franklin Gothic Medium"/>
              </a:rPr>
              <a:t>this year </a:t>
            </a:r>
            <a:r>
              <a:rPr lang="en-US" sz="2400">
                <a:latin typeface="Franklin Gothic Medium"/>
              </a:rPr>
              <a:t>for increasing workforce system responsiveness (improving existing programs, recommending new programs, requesting resources) to serve these sectors. </a:t>
            </a:r>
          </a:p>
          <a:p>
            <a:pPr marL="0" indent="0">
              <a:buNone/>
            </a:pPr>
            <a:r>
              <a:rPr lang="en-US" sz="2400">
                <a:latin typeface="Franklin Gothic Medium"/>
              </a:rPr>
              <a:t>We are the largest workforce provider in the state; we have the most programs that serve these combined sectors. </a:t>
            </a:r>
          </a:p>
          <a:p>
            <a:pPr marL="0" indent="0">
              <a:buNone/>
            </a:pPr>
            <a:r>
              <a:rPr lang="en-US" sz="2400">
                <a:solidFill>
                  <a:schemeClr val="accent6"/>
                </a:solidFill>
                <a:latin typeface="Franklin Gothic Medium"/>
              </a:rPr>
              <a:t>They need to hear from us what we need!</a:t>
            </a:r>
          </a:p>
          <a:p>
            <a:pPr marL="0" indent="0">
              <a:buNone/>
            </a:pPr>
            <a:r>
              <a:rPr lang="en-US" sz="2400">
                <a:solidFill>
                  <a:schemeClr val="accent6"/>
                </a:solidFill>
                <a:latin typeface="Franklin Gothic Medium"/>
              </a:rPr>
              <a:t> </a:t>
            </a:r>
          </a:p>
          <a:p>
            <a:r>
              <a:rPr lang="en-US" sz="1600">
                <a:solidFill>
                  <a:schemeClr val="accent6"/>
                </a:solidFill>
                <a:latin typeface="Franklin Gothic Medium"/>
              </a:rPr>
              <a:t>CETWAC= Clean Energy Technology Workforce Advisory Committee</a:t>
            </a:r>
          </a:p>
          <a:p>
            <a:r>
              <a:rPr lang="en-US" sz="1600">
                <a:solidFill>
                  <a:schemeClr val="accent6"/>
                </a:solidFill>
                <a:latin typeface="Franklin Gothic Medium"/>
              </a:rPr>
              <a:t>CCAP= Comprehensive Climate Action Plan</a:t>
            </a:r>
          </a:p>
          <a:p>
            <a:endParaRPr lang="en-US"/>
          </a:p>
        </p:txBody>
      </p:sp>
      <p:sp>
        <p:nvSpPr>
          <p:cNvPr id="4" name="Slide Number Placeholder 3">
            <a:extLst>
              <a:ext uri="{FF2B5EF4-FFF2-40B4-BE49-F238E27FC236}">
                <a16:creationId xmlns:a16="http://schemas.microsoft.com/office/drawing/2014/main" id="{B1834548-9732-A96E-D166-88CAA7F76EF0}"/>
              </a:ext>
            </a:extLst>
          </p:cNvPr>
          <p:cNvSpPr>
            <a:spLocks noGrp="1"/>
          </p:cNvSpPr>
          <p:nvPr>
            <p:ph type="sldNum" sz="quarter" idx="12"/>
          </p:nvPr>
        </p:nvSpPr>
        <p:spPr/>
        <p:txBody>
          <a:bodyPr/>
          <a:lstStyle/>
          <a:p>
            <a:fld id="{DEE5BC03-7CE3-4FE3-BC0A-0ACCA8AC1F24}" type="slidenum">
              <a:rPr lang="en-US" smtClean="0"/>
              <a:pPr/>
              <a:t>48</a:t>
            </a:fld>
            <a:endParaRPr lang="en-US"/>
          </a:p>
        </p:txBody>
      </p:sp>
    </p:spTree>
    <p:extLst>
      <p:ext uri="{BB962C8B-B14F-4D97-AF65-F5344CB8AC3E}">
        <p14:creationId xmlns:p14="http://schemas.microsoft.com/office/powerpoint/2010/main" val="1554500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2850-A8DE-3171-DB39-8B75944F9305}"/>
              </a:ext>
            </a:extLst>
          </p:cNvPr>
          <p:cNvSpPr>
            <a:spLocks noGrp="1"/>
          </p:cNvSpPr>
          <p:nvPr>
            <p:ph type="title"/>
          </p:nvPr>
        </p:nvSpPr>
        <p:spPr/>
        <p:txBody>
          <a:bodyPr/>
          <a:lstStyle/>
          <a:p>
            <a:pPr algn="ctr"/>
            <a:r>
              <a:rPr lang="en-US" sz="2100"/>
              <a:t>The Ask: Please Complete this Survey by May 15!</a:t>
            </a:r>
          </a:p>
        </p:txBody>
      </p:sp>
      <p:sp>
        <p:nvSpPr>
          <p:cNvPr id="3" name="Content Placeholder 2">
            <a:extLst>
              <a:ext uri="{FF2B5EF4-FFF2-40B4-BE49-F238E27FC236}">
                <a16:creationId xmlns:a16="http://schemas.microsoft.com/office/drawing/2014/main" id="{EB143CC3-FBC3-BB48-784F-72630A805FEE}"/>
              </a:ext>
            </a:extLst>
          </p:cNvPr>
          <p:cNvSpPr>
            <a:spLocks noGrp="1"/>
          </p:cNvSpPr>
          <p:nvPr>
            <p:ph idx="1"/>
          </p:nvPr>
        </p:nvSpPr>
        <p:spPr/>
        <p:txBody>
          <a:bodyPr/>
          <a:lstStyle/>
          <a:p>
            <a:pPr marL="0" indent="0" algn="ctr">
              <a:buNone/>
            </a:pPr>
            <a:r>
              <a:rPr lang="en-US" sz="2100" b="1">
                <a:solidFill>
                  <a:schemeClr val="accent3"/>
                </a:solidFill>
                <a:latin typeface="Franklin Gothic Medium"/>
              </a:rPr>
              <a:t>Share what your programs need to be responsive to these changes and prepare students for these sectors! </a:t>
            </a:r>
          </a:p>
          <a:p>
            <a:pPr marL="0" indent="0" algn="ctr">
              <a:buNone/>
            </a:pPr>
            <a:endParaRPr lang="en-US" sz="1500" b="1">
              <a:solidFill>
                <a:schemeClr val="accent6"/>
              </a:solidFill>
              <a:latin typeface="Franklin Gothic Medium"/>
            </a:endParaRPr>
          </a:p>
          <a:p>
            <a:pPr marL="0" indent="0" algn="ctr">
              <a:buNone/>
            </a:pPr>
            <a:r>
              <a:rPr lang="en-US" sz="1500" b="1">
                <a:solidFill>
                  <a:schemeClr val="accent6"/>
                </a:solidFill>
                <a:latin typeface="Franklin Gothic Medium"/>
              </a:rPr>
              <a:t>[INSERT SURVEY QR CODE]</a:t>
            </a:r>
          </a:p>
          <a:p>
            <a:endParaRPr lang="en-US"/>
          </a:p>
        </p:txBody>
      </p:sp>
      <p:sp>
        <p:nvSpPr>
          <p:cNvPr id="4" name="Slide Number Placeholder 3">
            <a:extLst>
              <a:ext uri="{FF2B5EF4-FFF2-40B4-BE49-F238E27FC236}">
                <a16:creationId xmlns:a16="http://schemas.microsoft.com/office/drawing/2014/main" id="{D64596BC-3BCF-0344-EAC2-0C78D006357C}"/>
              </a:ext>
            </a:extLst>
          </p:cNvPr>
          <p:cNvSpPr>
            <a:spLocks noGrp="1"/>
          </p:cNvSpPr>
          <p:nvPr>
            <p:ph type="sldNum" sz="quarter" idx="12"/>
          </p:nvPr>
        </p:nvSpPr>
        <p:spPr/>
        <p:txBody>
          <a:bodyPr/>
          <a:lstStyle/>
          <a:p>
            <a:fld id="{DEE5BC03-7CE3-4FE3-BC0A-0ACCA8AC1F24}" type="slidenum">
              <a:rPr lang="en-US" smtClean="0"/>
              <a:pPr/>
              <a:t>49</a:t>
            </a:fld>
            <a:endParaRPr lang="en-US"/>
          </a:p>
        </p:txBody>
      </p:sp>
    </p:spTree>
    <p:extLst>
      <p:ext uri="{BB962C8B-B14F-4D97-AF65-F5344CB8AC3E}">
        <p14:creationId xmlns:p14="http://schemas.microsoft.com/office/powerpoint/2010/main" val="2588276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E8B32-2832-D6B7-3D0F-40A03092E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112E6-4EDA-5543-189F-1FFDAE8C55CF}"/>
              </a:ext>
            </a:extLst>
          </p:cNvPr>
          <p:cNvSpPr>
            <a:spLocks noGrp="1"/>
          </p:cNvSpPr>
          <p:nvPr>
            <p:ph type="title"/>
          </p:nvPr>
        </p:nvSpPr>
        <p:spPr>
          <a:xfrm>
            <a:off x="479426" y="1316736"/>
            <a:ext cx="8100160" cy="530351"/>
          </a:xfrm>
        </p:spPr>
        <p:txBody>
          <a:bodyPr lIns="91440" tIns="45720" rIns="91440" bIns="45720" anchor="t">
            <a:normAutofit fontScale="90000"/>
          </a:bodyPr>
          <a:lstStyle/>
          <a:p>
            <a:r>
              <a:rPr lang="en-US">
                <a:latin typeface="Franklin Gothic Medium"/>
              </a:rPr>
              <a:t>2025-27 Operating Budget, as passed</a:t>
            </a:r>
          </a:p>
        </p:txBody>
      </p:sp>
      <p:sp>
        <p:nvSpPr>
          <p:cNvPr id="3" name="Text Placeholder 2">
            <a:extLst>
              <a:ext uri="{FF2B5EF4-FFF2-40B4-BE49-F238E27FC236}">
                <a16:creationId xmlns:a16="http://schemas.microsoft.com/office/drawing/2014/main" id="{83AE3B33-AE60-9BF7-C1B0-28BFFC73EE53}"/>
              </a:ext>
            </a:extLst>
          </p:cNvPr>
          <p:cNvSpPr>
            <a:spLocks noGrp="1"/>
          </p:cNvSpPr>
          <p:nvPr>
            <p:ph sz="quarter" idx="12"/>
          </p:nvPr>
        </p:nvSpPr>
        <p:spPr>
          <a:xfrm>
            <a:off x="479426" y="2223567"/>
            <a:ext cx="8207171" cy="3903429"/>
          </a:xfrm>
        </p:spPr>
        <p:txBody>
          <a:bodyPr lIns="91440" tIns="45720" rIns="91440" bIns="45720" anchor="t">
            <a:normAutofit/>
          </a:bodyPr>
          <a:lstStyle/>
          <a:p>
            <a:r>
              <a:rPr lang="en-US" sz="2400"/>
              <a:t>Centers of Excellence</a:t>
            </a:r>
          </a:p>
          <a:p>
            <a:pPr lvl="1">
              <a:lnSpc>
                <a:spcPct val="107000"/>
              </a:lnSpc>
              <a:spcBef>
                <a:spcPts val="0"/>
              </a:spcBef>
              <a:spcAft>
                <a:spcPts val="800"/>
              </a:spcAft>
              <a:buFont typeface="Courier New" panose="020B0604020202020204" pitchFamily="34" charset="0"/>
              <a:buChar char="o"/>
            </a:pPr>
            <a:r>
              <a:rPr lang="en-US" sz="1600"/>
              <a:t>Eliminates the $631,000 annual maintenance adjustment made in 2023-25. </a:t>
            </a:r>
          </a:p>
          <a:p>
            <a:pPr lvl="1">
              <a:lnSpc>
                <a:spcPct val="107000"/>
              </a:lnSpc>
              <a:spcBef>
                <a:spcPts val="0"/>
              </a:spcBef>
              <a:spcAft>
                <a:spcPts val="800"/>
              </a:spcAft>
              <a:buFont typeface="Courier New" panose="020B0604020202020204" pitchFamily="34" charset="0"/>
              <a:buChar char="o"/>
            </a:pPr>
            <a:r>
              <a:rPr lang="en-US" sz="1600"/>
              <a:t>Cybersecurity and Hospitality COE budgets reduced to $204,000 per year.</a:t>
            </a:r>
          </a:p>
          <a:p>
            <a:pPr lvl="1">
              <a:lnSpc>
                <a:spcPct val="107000"/>
              </a:lnSpc>
              <a:spcBef>
                <a:spcPts val="0"/>
              </a:spcBef>
              <a:spcAft>
                <a:spcPts val="800"/>
              </a:spcAft>
              <a:buFont typeface="Courier New" panose="020B0604020202020204" pitchFamily="34" charset="0"/>
              <a:buChar char="o"/>
            </a:pPr>
            <a:r>
              <a:rPr lang="en-US" sz="1600"/>
              <a:t>The effect of the proposed House budget is a 21% across the board cut to COEs, to approximately $204,000 per Center per year.</a:t>
            </a:r>
            <a:endParaRPr lang="en-US"/>
          </a:p>
          <a:p>
            <a:r>
              <a:rPr lang="en-US" sz="2400"/>
              <a:t>CDL &amp; Related Supply Chain Industries </a:t>
            </a:r>
          </a:p>
          <a:p>
            <a:pPr lvl="1">
              <a:lnSpc>
                <a:spcPct val="107000"/>
              </a:lnSpc>
              <a:spcBef>
                <a:spcPts val="0"/>
              </a:spcBef>
              <a:spcAft>
                <a:spcPts val="800"/>
              </a:spcAft>
              <a:buFont typeface="Courier New" panose="020B0604020202020204" pitchFamily="34" charset="0"/>
              <a:buChar char="o"/>
            </a:pPr>
            <a:r>
              <a:rPr lang="en-US" sz="1600"/>
              <a:t>Funding for the WA CDL Fund and WA CDL Grant is eliminated ($2.5 M)</a:t>
            </a:r>
          </a:p>
          <a:p>
            <a:pPr lvl="1">
              <a:lnSpc>
                <a:spcPct val="107000"/>
              </a:lnSpc>
              <a:spcBef>
                <a:spcPts val="0"/>
              </a:spcBef>
              <a:spcAft>
                <a:spcPts val="800"/>
              </a:spcAft>
              <a:buFont typeface="Courier New" panose="020B0604020202020204" pitchFamily="34" charset="0"/>
              <a:buChar char="o"/>
            </a:pPr>
            <a:r>
              <a:rPr lang="en-US" sz="1600"/>
              <a:t>The effect is elimination of the grant program for both CTCs and licensed private career schools, eliminating both enrollment capacity resources and student financial assistance that had been sponsored by the program.</a:t>
            </a:r>
            <a:endParaRPr lang="en-US"/>
          </a:p>
          <a:p>
            <a:pPr lvl="1"/>
            <a:endParaRPr lang="en-US" sz="1600">
              <a:latin typeface="Franklin Gothic Book"/>
            </a:endParaRPr>
          </a:p>
          <a:p>
            <a:pPr lvl="1">
              <a:buFont typeface="Courier New" panose="020B0604020202020204" pitchFamily="34" charset="0"/>
              <a:buChar char="o"/>
            </a:pPr>
            <a:endParaRPr lang="en-US" sz="1600">
              <a:latin typeface="Franklin Gothic Book"/>
            </a:endParaRPr>
          </a:p>
          <a:p>
            <a:pPr lvl="1">
              <a:buFont typeface="Courier New" panose="020B0604020202020204" pitchFamily="34" charset="0"/>
              <a:buChar char="o"/>
            </a:pPr>
            <a:endParaRPr lang="en-US" sz="1600">
              <a:latin typeface="Franklin Gothic Book"/>
            </a:endParaRPr>
          </a:p>
          <a:p>
            <a:pPr lvl="1">
              <a:buFont typeface="Courier New" panose="020B0604020202020204" pitchFamily="34" charset="0"/>
              <a:buChar char="o"/>
            </a:pPr>
            <a:endParaRPr lang="en-US" sz="1600">
              <a:latin typeface="Franklin Gothic Book"/>
            </a:endParaRPr>
          </a:p>
          <a:p>
            <a:endParaRPr lang="en-US" sz="1200">
              <a:latin typeface="Aptos"/>
            </a:endParaRPr>
          </a:p>
          <a:p>
            <a:endParaRPr lang="en-US" sz="1800">
              <a:latin typeface="Franklin Gothic Book"/>
            </a:endParaRPr>
          </a:p>
          <a:p>
            <a:endParaRPr lang="en-US">
              <a:latin typeface="Franklin Gothic Book"/>
            </a:endParaRPr>
          </a:p>
        </p:txBody>
      </p:sp>
    </p:spTree>
    <p:extLst>
      <p:ext uri="{BB962C8B-B14F-4D97-AF65-F5344CB8AC3E}">
        <p14:creationId xmlns:p14="http://schemas.microsoft.com/office/powerpoint/2010/main" val="2613452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74AB9-44B4-E476-982D-9D3A1D60B9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584129-3922-1840-EF60-D356BB26310D}"/>
              </a:ext>
            </a:extLst>
          </p:cNvPr>
          <p:cNvSpPr>
            <a:spLocks noGrp="1"/>
          </p:cNvSpPr>
          <p:nvPr>
            <p:ph type="title"/>
          </p:nvPr>
        </p:nvSpPr>
        <p:spPr>
          <a:xfrm>
            <a:off x="479426" y="1316736"/>
            <a:ext cx="8100160" cy="530351"/>
          </a:xfrm>
        </p:spPr>
        <p:txBody>
          <a:bodyPr lIns="91440" tIns="45720" rIns="91440" bIns="45720" anchor="t">
            <a:normAutofit fontScale="90000"/>
          </a:bodyPr>
          <a:lstStyle/>
          <a:p>
            <a:r>
              <a:rPr lang="en-US">
                <a:latin typeface="Franklin Gothic Medium"/>
              </a:rPr>
              <a:t>2025-27 Operating Budget, as passed</a:t>
            </a:r>
          </a:p>
        </p:txBody>
      </p:sp>
      <p:sp>
        <p:nvSpPr>
          <p:cNvPr id="3" name="Text Placeholder 2">
            <a:extLst>
              <a:ext uri="{FF2B5EF4-FFF2-40B4-BE49-F238E27FC236}">
                <a16:creationId xmlns:a16="http://schemas.microsoft.com/office/drawing/2014/main" id="{ACA2F671-2D48-CC9D-7235-D144095052E9}"/>
              </a:ext>
            </a:extLst>
          </p:cNvPr>
          <p:cNvSpPr>
            <a:spLocks noGrp="1"/>
          </p:cNvSpPr>
          <p:nvPr>
            <p:ph sz="quarter" idx="12"/>
          </p:nvPr>
        </p:nvSpPr>
        <p:spPr>
          <a:xfrm>
            <a:off x="479426" y="2223567"/>
            <a:ext cx="8207171" cy="4061084"/>
          </a:xfrm>
        </p:spPr>
        <p:txBody>
          <a:bodyPr lIns="91440" tIns="45720" rIns="91440" bIns="45720" anchor="t">
            <a:normAutofit/>
          </a:bodyPr>
          <a:lstStyle/>
          <a:p>
            <a:r>
              <a:rPr lang="en-US" sz="2400"/>
              <a:t>Cybersecurity Enrollment Expansion Funding</a:t>
            </a:r>
          </a:p>
          <a:p>
            <a:pPr marL="742950" lvl="1">
              <a:lnSpc>
                <a:spcPct val="107000"/>
              </a:lnSpc>
              <a:spcBef>
                <a:spcPts val="0"/>
              </a:spcBef>
              <a:spcAft>
                <a:spcPts val="800"/>
              </a:spcAft>
              <a:buFont typeface="Courier New" panose="020B0604020202020204" pitchFamily="34" charset="0"/>
              <a:buChar char="o"/>
            </a:pPr>
            <a:r>
              <a:rPr lang="en-US" sz="1600"/>
              <a:t>50% reduction to the cybersecurity enrollment expansion funding first allocated in FY23 ($2.3 M)</a:t>
            </a:r>
          </a:p>
          <a:p>
            <a:pPr marL="742950" lvl="1">
              <a:lnSpc>
                <a:spcPct val="107000"/>
              </a:lnSpc>
              <a:spcBef>
                <a:spcPts val="0"/>
              </a:spcBef>
              <a:spcAft>
                <a:spcPts val="800"/>
              </a:spcAft>
              <a:buFont typeface="Courier New" panose="020B0604020202020204" pitchFamily="34" charset="0"/>
              <a:buChar char="o"/>
            </a:pPr>
            <a:r>
              <a:rPr lang="en-US" sz="1600"/>
              <a:t>100% of funding is currently allocated to increasing Cybersecurity enrollments by 500 FTES by Spring of 2025. </a:t>
            </a:r>
          </a:p>
          <a:p>
            <a:pPr marL="742950" lvl="1">
              <a:lnSpc>
                <a:spcPct val="107000"/>
              </a:lnSpc>
              <a:spcBef>
                <a:spcPts val="0"/>
              </a:spcBef>
              <a:spcAft>
                <a:spcPts val="800"/>
              </a:spcAft>
              <a:buFont typeface="Courier New" panose="020B0604020202020204" pitchFamily="34" charset="0"/>
              <a:buChar char="o"/>
            </a:pPr>
            <a:r>
              <a:rPr lang="en-US" sz="1600"/>
              <a:t>FY26 allocation to colleges will reflect the 50% reduction.</a:t>
            </a:r>
          </a:p>
          <a:p>
            <a:r>
              <a:rPr lang="en-US" sz="2400"/>
              <a:t>Career Launch Enrollments </a:t>
            </a:r>
          </a:p>
          <a:p>
            <a:pPr lvl="1">
              <a:lnSpc>
                <a:spcPct val="107000"/>
              </a:lnSpc>
              <a:spcBef>
                <a:spcPts val="0"/>
              </a:spcBef>
              <a:spcAft>
                <a:spcPts val="800"/>
              </a:spcAft>
              <a:buFont typeface="Courier New" panose="020B0604020202020204" pitchFamily="34" charset="0"/>
              <a:buChar char="o"/>
            </a:pPr>
            <a:r>
              <a:rPr lang="en-US" sz="1600"/>
              <a:t>Eliminates all funding for Career Launch expansion enrollments ($3.0 M)</a:t>
            </a:r>
          </a:p>
          <a:p>
            <a:pPr lvl="1">
              <a:lnSpc>
                <a:spcPct val="107000"/>
              </a:lnSpc>
              <a:spcBef>
                <a:spcPts val="0"/>
              </a:spcBef>
              <a:spcAft>
                <a:spcPts val="800"/>
              </a:spcAft>
              <a:buFont typeface="Courier New" panose="020B0604020202020204" pitchFamily="34" charset="0"/>
              <a:buChar char="o"/>
            </a:pPr>
            <a:r>
              <a:rPr lang="en-US" sz="1600"/>
              <a:t>The effect is elimination of funding for all Career Launch expansion enrollments, to include FTEs that have been “permanently” allocated and those that are still currently monitored against FTE targets by SBCTC.</a:t>
            </a:r>
          </a:p>
          <a:p>
            <a:pPr lvl="1"/>
            <a:endParaRPr lang="en-US" sz="1600">
              <a:latin typeface="Franklin Gothic Book"/>
            </a:endParaRPr>
          </a:p>
          <a:p>
            <a:pPr lvl="1">
              <a:buFont typeface="Courier New" panose="020B0604020202020204" pitchFamily="34" charset="0"/>
              <a:buChar char="o"/>
            </a:pPr>
            <a:endParaRPr lang="en-US" sz="1600">
              <a:latin typeface="Franklin Gothic Book"/>
            </a:endParaRPr>
          </a:p>
          <a:p>
            <a:pPr lvl="1">
              <a:buFont typeface="Courier New" panose="020B0604020202020204" pitchFamily="34" charset="0"/>
              <a:buChar char="o"/>
            </a:pPr>
            <a:endParaRPr lang="en-US" sz="1600">
              <a:latin typeface="Franklin Gothic Book"/>
            </a:endParaRPr>
          </a:p>
          <a:p>
            <a:pPr lvl="1">
              <a:buFont typeface="Courier New" panose="020B0604020202020204" pitchFamily="34" charset="0"/>
              <a:buChar char="o"/>
            </a:pPr>
            <a:endParaRPr lang="en-US" sz="1600">
              <a:latin typeface="Franklin Gothic Book"/>
            </a:endParaRPr>
          </a:p>
          <a:p>
            <a:endParaRPr lang="en-US" sz="1200">
              <a:latin typeface="Aptos"/>
            </a:endParaRPr>
          </a:p>
          <a:p>
            <a:endParaRPr lang="en-US" sz="1800">
              <a:latin typeface="Franklin Gothic Book"/>
            </a:endParaRPr>
          </a:p>
          <a:p>
            <a:endParaRPr lang="en-US">
              <a:latin typeface="Franklin Gothic Book"/>
            </a:endParaRPr>
          </a:p>
        </p:txBody>
      </p:sp>
    </p:spTree>
    <p:extLst>
      <p:ext uri="{BB962C8B-B14F-4D97-AF65-F5344CB8AC3E}">
        <p14:creationId xmlns:p14="http://schemas.microsoft.com/office/powerpoint/2010/main" val="288743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300"/>
              <a:t>Legislative, program &amp; Funding updates</a:t>
            </a:r>
          </a:p>
        </p:txBody>
      </p:sp>
      <p:sp>
        <p:nvSpPr>
          <p:cNvPr id="2" name="Subtitle 1">
            <a:extLst>
              <a:ext uri="{FF2B5EF4-FFF2-40B4-BE49-F238E27FC236}">
                <a16:creationId xmlns:a16="http://schemas.microsoft.com/office/drawing/2014/main" id="{B380AE68-F49A-AD31-0162-1ACE86F98500}"/>
              </a:ext>
            </a:extLst>
          </p:cNvPr>
          <p:cNvSpPr>
            <a:spLocks noGrp="1"/>
          </p:cNvSpPr>
          <p:nvPr>
            <p:ph type="subTitle" idx="1"/>
          </p:nvPr>
        </p:nvSpPr>
        <p:spPr/>
        <p:txBody>
          <a:bodyPr/>
          <a:lstStyle/>
          <a:p>
            <a:endParaRPr lang="en-US"/>
          </a:p>
        </p:txBody>
      </p:sp>
      <p:sp>
        <p:nvSpPr>
          <p:cNvPr id="3" name="Text Placeholder 2">
            <a:extLst>
              <a:ext uri="{FF2B5EF4-FFF2-40B4-BE49-F238E27FC236}">
                <a16:creationId xmlns:a16="http://schemas.microsoft.com/office/drawing/2014/main" id="{57632E2C-E755-0D69-1F5E-E29D4E7CF5F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59762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p:txBody>
          <a:bodyPr/>
          <a:lstStyle/>
          <a:p>
            <a:r>
              <a:rPr lang="en-US" sz="3200" b="1">
                <a:latin typeface="Franklin Gothic Book" panose="020B0503020102020204" pitchFamily="34" charset="0"/>
              </a:rPr>
              <a:t>Work-based Learning</a:t>
            </a:r>
            <a:endParaRPr lang="en-US" sz="3200"/>
          </a:p>
        </p:txBody>
      </p:sp>
      <p:sp>
        <p:nvSpPr>
          <p:cNvPr id="3" name="Content Placeholder 2">
            <a:extLst>
              <a:ext uri="{FF2B5EF4-FFF2-40B4-BE49-F238E27FC236}">
                <a16:creationId xmlns:a16="http://schemas.microsoft.com/office/drawing/2014/main" id="{01B0B806-200F-4863-920F-16A5FBA1CF1C}"/>
              </a:ext>
            </a:extLst>
          </p:cNvPr>
          <p:cNvSpPr>
            <a:spLocks noGrp="1"/>
          </p:cNvSpPr>
          <p:nvPr>
            <p:ph idx="1"/>
          </p:nvPr>
        </p:nvSpPr>
        <p:spPr/>
        <p:txBody>
          <a:bodyPr lIns="68580" tIns="34290" rIns="68580" bIns="34290" anchor="t"/>
          <a:lstStyle/>
          <a:p>
            <a:pPr marL="0" indent="0">
              <a:buNone/>
            </a:pPr>
            <a:r>
              <a:rPr lang="en-US" sz="1500" b="1">
                <a:latin typeface="Franklin Gothic Book"/>
              </a:rPr>
              <a:t>Work-based Learning</a:t>
            </a:r>
            <a:r>
              <a:rPr lang="en-US" sz="1500">
                <a:latin typeface="Franklin Gothic Book"/>
              </a:rPr>
              <a:t>: Assist colleges as they provide experiential learning opportunities.</a:t>
            </a:r>
          </a:p>
          <a:p>
            <a:r>
              <a:rPr lang="en-US" sz="1500"/>
              <a:t>Team Members: </a:t>
            </a:r>
          </a:p>
          <a:p>
            <a:pPr lvl="1"/>
            <a:r>
              <a:rPr lang="en-US" sz="1500"/>
              <a:t>Genevieve Howard, Policy Associate; </a:t>
            </a:r>
            <a:r>
              <a:rPr lang="en-US" sz="1500">
                <a:hlinkClick r:id="rId2"/>
              </a:rPr>
              <a:t>ghoward@sbctc.edu</a:t>
            </a:r>
            <a:endParaRPr lang="en-US" sz="1500"/>
          </a:p>
          <a:p>
            <a:pPr lvl="1"/>
            <a:r>
              <a:rPr lang="en-US" sz="1500"/>
              <a:t>Karin Gitchel, Program Administrator; </a:t>
            </a:r>
            <a:r>
              <a:rPr lang="en-US" sz="1500">
                <a:hlinkClick r:id="rId3"/>
              </a:rPr>
              <a:t>kgitchel@sbctc.edu</a:t>
            </a:r>
            <a:endParaRPr lang="en-US" sz="1500"/>
          </a:p>
          <a:p>
            <a:pPr marL="0" indent="0">
              <a:buNone/>
            </a:pPr>
            <a:r>
              <a:rPr lang="en-US" sz="1500" b="1">
                <a:latin typeface="Franklin Gothic Book"/>
              </a:rPr>
              <a:t>Programs</a:t>
            </a:r>
            <a:r>
              <a:rPr lang="en-US" sz="1500">
                <a:latin typeface="Franklin Gothic Book"/>
              </a:rPr>
              <a:t>:</a:t>
            </a:r>
            <a:endParaRPr lang="en-US" sz="1500"/>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p:txBody>
          <a:bodyPr/>
          <a:lstStyle/>
          <a:p>
            <a:fld id="{DEE5BC03-7CE3-4FE3-BC0A-0ACCA8AC1F24}" type="slidenum">
              <a:rPr lang="en-US" smtClean="0"/>
              <a:pPr/>
              <a:t>8</a:t>
            </a:fld>
            <a:endParaRPr lang="en-US"/>
          </a:p>
        </p:txBody>
      </p:sp>
      <p:graphicFrame>
        <p:nvGraphicFramePr>
          <p:cNvPr id="5" name="Table 4">
            <a:extLst>
              <a:ext uri="{FF2B5EF4-FFF2-40B4-BE49-F238E27FC236}">
                <a16:creationId xmlns:a16="http://schemas.microsoft.com/office/drawing/2014/main" id="{4A4A4212-F4BE-4268-AFD9-67EDB0FDC5C5}"/>
              </a:ext>
            </a:extLst>
          </p:cNvPr>
          <p:cNvGraphicFramePr>
            <a:graphicFrameLocks noGrp="1"/>
          </p:cNvGraphicFramePr>
          <p:nvPr>
            <p:extLst>
              <p:ext uri="{D42A27DB-BD31-4B8C-83A1-F6EECF244321}">
                <p14:modId xmlns:p14="http://schemas.microsoft.com/office/powerpoint/2010/main" val="3489709439"/>
              </p:ext>
            </p:extLst>
          </p:nvPr>
        </p:nvGraphicFramePr>
        <p:xfrm>
          <a:off x="1654490" y="4206877"/>
          <a:ext cx="6035040" cy="1371600"/>
        </p:xfrm>
        <a:graphic>
          <a:graphicData uri="http://schemas.openxmlformats.org/drawingml/2006/table">
            <a:tbl>
              <a:tblPr firstRow="1" bandRow="1">
                <a:tableStyleId>{5C22544A-7EE6-4342-B048-85BDC9FD1C3A}</a:tableStyleId>
              </a:tblPr>
              <a:tblGrid>
                <a:gridCol w="3017520">
                  <a:extLst>
                    <a:ext uri="{9D8B030D-6E8A-4147-A177-3AD203B41FA5}">
                      <a16:colId xmlns:a16="http://schemas.microsoft.com/office/drawing/2014/main" val="828185752"/>
                    </a:ext>
                  </a:extLst>
                </a:gridCol>
                <a:gridCol w="3017520">
                  <a:extLst>
                    <a:ext uri="{9D8B030D-6E8A-4147-A177-3AD203B41FA5}">
                      <a16:colId xmlns:a16="http://schemas.microsoft.com/office/drawing/2014/main" val="3126903809"/>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rgbClr val="000000"/>
                          </a:solidFill>
                          <a:latin typeface="Franklin Gothic Book"/>
                        </a:rPr>
                        <a:t>Aerospace 1,000 FTE</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rgbClr val="000000"/>
                          </a:solidFill>
                          <a:latin typeface="Franklin Gothic Book"/>
                        </a:rPr>
                        <a:t>Career Connect WA</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406245045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rgbClr val="000000"/>
                          </a:solidFill>
                          <a:latin typeface="Franklin Gothic Book"/>
                        </a:rPr>
                        <a:t>Aerospace Apprenticeship FTE</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rgbClr val="000000"/>
                          </a:solidFill>
                          <a:latin typeface="Franklin Gothic Book"/>
                        </a:rPr>
                        <a:t>Apprenticeship</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0177150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rgbClr val="000000"/>
                          </a:solidFill>
                          <a:latin typeface="Franklin Gothic Book"/>
                        </a:rPr>
                        <a:t>Aerospace Contract</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rgbClr val="000000"/>
                          </a:solidFill>
                          <a:latin typeface="Franklin Gothic Book"/>
                        </a:rPr>
                        <a:t>Aerospace Pipeline Committee</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439309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rgbClr val="000000"/>
                          </a:solidFill>
                          <a:latin typeface="Franklin Gothic Book"/>
                        </a:rPr>
                        <a:t>Career Launch Equipment &amp; FTE</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rgbClr val="000000"/>
                          </a:solidFill>
                          <a:latin typeface="Franklin Gothic Book"/>
                        </a:rPr>
                        <a:t>Aerospace Legislation</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51308584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rgbClr val="000000"/>
                          </a:solidFill>
                          <a:latin typeface="Franklin Gothic Book"/>
                        </a:rPr>
                        <a:t>Career Launch Endorsement</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rgbClr val="000000"/>
                          </a:solidFill>
                          <a:latin typeface="Franklin Gothic Book"/>
                        </a:rPr>
                        <a:t>Aviation &amp; Aerospace Advisory Committee</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76510291"/>
                  </a:ext>
                </a:extLst>
              </a:tr>
            </a:tbl>
          </a:graphicData>
        </a:graphic>
      </p:graphicFrame>
    </p:spTree>
    <p:extLst>
      <p:ext uri="{BB962C8B-B14F-4D97-AF65-F5344CB8AC3E}">
        <p14:creationId xmlns:p14="http://schemas.microsoft.com/office/powerpoint/2010/main" val="3927431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93D2-F6CE-4AE6-8BC5-93686BD3C6EE}"/>
              </a:ext>
            </a:extLst>
          </p:cNvPr>
          <p:cNvSpPr>
            <a:spLocks noGrp="1"/>
          </p:cNvSpPr>
          <p:nvPr>
            <p:ph type="title"/>
          </p:nvPr>
        </p:nvSpPr>
        <p:spPr>
          <a:xfrm>
            <a:off x="536862" y="1323599"/>
            <a:ext cx="8325659" cy="593368"/>
          </a:xfrm>
        </p:spPr>
        <p:txBody>
          <a:bodyPr lIns="68580" tIns="34290" rIns="68580" bIns="34290" anchor="t"/>
          <a:lstStyle/>
          <a:p>
            <a:r>
              <a:rPr lang="en-US" sz="3200">
                <a:ea typeface="+mj-lt"/>
                <a:cs typeface="+mj-lt"/>
              </a:rPr>
              <a:t>funding &amp; program Updates</a:t>
            </a:r>
            <a:endParaRPr lang="en-US" sz="3200"/>
          </a:p>
        </p:txBody>
      </p:sp>
      <p:sp>
        <p:nvSpPr>
          <p:cNvPr id="5" name="Content Placeholder 4">
            <a:extLst>
              <a:ext uri="{FF2B5EF4-FFF2-40B4-BE49-F238E27FC236}">
                <a16:creationId xmlns:a16="http://schemas.microsoft.com/office/drawing/2014/main" id="{43D05D85-8100-3AB3-AB86-FEA2C5E03CA2}"/>
              </a:ext>
            </a:extLst>
          </p:cNvPr>
          <p:cNvSpPr>
            <a:spLocks noGrp="1"/>
          </p:cNvSpPr>
          <p:nvPr>
            <p:ph idx="1"/>
          </p:nvPr>
        </p:nvSpPr>
        <p:spPr>
          <a:xfrm>
            <a:off x="536862" y="1917215"/>
            <a:ext cx="8325659" cy="4436055"/>
          </a:xfrm>
        </p:spPr>
        <p:txBody>
          <a:bodyPr lIns="91440" tIns="45720" rIns="91440" bIns="45720" anchor="t"/>
          <a:lstStyle/>
          <a:p>
            <a:r>
              <a:rPr lang="en-US" b="1">
                <a:hlinkClick r:id="rId2"/>
              </a:rPr>
              <a:t>Aerospace Pipeline Committee</a:t>
            </a:r>
            <a:endParaRPr lang="en-US" b="1"/>
          </a:p>
          <a:p>
            <a:pPr lvl="1">
              <a:buFont typeface="Courier New" panose="020B0604020202020204" pitchFamily="34" charset="0"/>
              <a:buChar char="o"/>
            </a:pPr>
            <a:r>
              <a:rPr lang="en-US"/>
              <a:t>Purpose: align the CTC and apprenticeship training with industry demand within the aerospace sector.</a:t>
            </a:r>
          </a:p>
          <a:p>
            <a:pPr lvl="2">
              <a:buFont typeface="Wingdings" panose="020B0604020202020204" pitchFamily="34" charset="0"/>
              <a:buChar char="§"/>
            </a:pPr>
            <a:r>
              <a:rPr lang="en-US"/>
              <a:t>Reviews Aero 1,000 applications and makes funding recommendations.</a:t>
            </a:r>
          </a:p>
          <a:p>
            <a:pPr lvl="2">
              <a:buFont typeface="Wingdings" panose="020B0604020202020204" pitchFamily="34" charset="0"/>
              <a:buChar char="§"/>
            </a:pPr>
            <a:r>
              <a:rPr lang="en-US"/>
              <a:t>Committee members represent industry, education, labor, and government entities.</a:t>
            </a:r>
          </a:p>
          <a:p>
            <a:pPr lvl="1">
              <a:buFont typeface="Courier New" panose="020B0604020202020204" pitchFamily="34" charset="0"/>
              <a:buChar char="o"/>
            </a:pPr>
            <a:r>
              <a:rPr lang="en-US"/>
              <a:t>Do you have an aerospace or aerospace related program? If so, I need your input!</a:t>
            </a:r>
          </a:p>
          <a:p>
            <a:pPr lvl="2">
              <a:buFont typeface="Wingdings" panose="020B0604020202020204" pitchFamily="34" charset="0"/>
              <a:buChar char="§"/>
            </a:pPr>
            <a:r>
              <a:rPr lang="en-US"/>
              <a:t>What are your questions for industry?</a:t>
            </a:r>
          </a:p>
          <a:p>
            <a:pPr lvl="2">
              <a:buFont typeface="Wingdings" panose="020B0604020202020204" pitchFamily="34" charset="0"/>
              <a:buChar char="§"/>
            </a:pPr>
            <a:r>
              <a:rPr lang="en-US"/>
              <a:t>What are your programs struggling with?</a:t>
            </a:r>
          </a:p>
          <a:p>
            <a:pPr lvl="2">
              <a:buFont typeface="Wingdings" panose="020B0604020202020204" pitchFamily="34" charset="0"/>
              <a:buChar char="§"/>
            </a:pPr>
            <a:r>
              <a:rPr lang="en-US"/>
              <a:t>How can we maximize the knowledge in the room for the benefit of the system?</a:t>
            </a:r>
          </a:p>
        </p:txBody>
      </p:sp>
      <p:sp>
        <p:nvSpPr>
          <p:cNvPr id="4" name="Slide Number Placeholder 3">
            <a:extLst>
              <a:ext uri="{FF2B5EF4-FFF2-40B4-BE49-F238E27FC236}">
                <a16:creationId xmlns:a16="http://schemas.microsoft.com/office/drawing/2014/main" id="{2AFD884C-76CE-41F4-928F-9E32EEF1E571}"/>
              </a:ext>
            </a:extLst>
          </p:cNvPr>
          <p:cNvSpPr>
            <a:spLocks noGrp="1"/>
          </p:cNvSpPr>
          <p:nvPr>
            <p:ph type="sldNum" sz="quarter" idx="12"/>
          </p:nvPr>
        </p:nvSpPr>
        <p:spPr>
          <a:prstGeom prst="rect">
            <a:avLst/>
          </a:prstGeom>
        </p:spPr>
        <p:txBody>
          <a:bodyPr/>
          <a:lstStyle/>
          <a:p>
            <a:fld id="{DEE5BC03-7CE3-4FE3-BC0A-0ACCA8AC1F24}" type="slidenum">
              <a:rPr lang="en-US" smtClean="0"/>
              <a:pPr/>
              <a:t>9</a:t>
            </a:fld>
            <a:endParaRPr lang="en-US"/>
          </a:p>
        </p:txBody>
      </p:sp>
    </p:spTree>
    <p:extLst>
      <p:ext uri="{BB962C8B-B14F-4D97-AF65-F5344CB8AC3E}">
        <p14:creationId xmlns:p14="http://schemas.microsoft.com/office/powerpoint/2010/main" val="3518913080"/>
      </p:ext>
    </p:extLst>
  </p:cSld>
  <p:clrMapOvr>
    <a:masterClrMapping/>
  </p:clrMapOvr>
</p:sld>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98FFB89-CD0A-4600-B5B7-284311B06406}" vid="{A645EE94-F025-4290-8BAC-E89C32ADF8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fe4a646-9a5b-40a0-b2ad-9169a3f7c2c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9C1961A531994E8F12E6D74A572E1D" ma:contentTypeVersion="17" ma:contentTypeDescription="Create a new document." ma:contentTypeScope="" ma:versionID="bdb66d4154551ca15158aee36299f543">
  <xsd:schema xmlns:xsd="http://www.w3.org/2001/XMLSchema" xmlns:xs="http://www.w3.org/2001/XMLSchema" xmlns:p="http://schemas.microsoft.com/office/2006/metadata/properties" xmlns:ns3="6fe4a646-9a5b-40a0-b2ad-9169a3f7c2c1" xmlns:ns4="c4f6c52c-0e1f-4956-8441-72384df3219c" targetNamespace="http://schemas.microsoft.com/office/2006/metadata/properties" ma:root="true" ma:fieldsID="e1774d9220e566571f1c1365265d5117" ns3:_="" ns4:_="">
    <xsd:import namespace="6fe4a646-9a5b-40a0-b2ad-9169a3f7c2c1"/>
    <xsd:import namespace="c4f6c52c-0e1f-4956-8441-72384df3219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DateTaken" minOccurs="0"/>
                <xsd:element ref="ns3:MediaServiceAutoTags" minOccurs="0"/>
                <xsd:element ref="ns3:MediaLengthInSeconds" minOccurs="0"/>
                <xsd:element ref="ns3:MediaServiceObjectDetectorVersions" minOccurs="0"/>
                <xsd:element ref="ns3:MediaServiceSystemTags" minOccurs="0"/>
                <xsd:element ref="ns3:MediaServiceGenerationTime" minOccurs="0"/>
                <xsd:element ref="ns3:MediaServiceEventHashCode"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e4a646-9a5b-40a0-b2ad-9169a3f7c2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f6c52c-0e1f-4956-8441-72384df321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19B4E2-40F1-4166-9859-BFE10CE51E6B}">
  <ds:schemaRefs>
    <ds:schemaRef ds:uri="http://schemas.microsoft.com/sharepoint/v3/contenttype/forms"/>
  </ds:schemaRefs>
</ds:datastoreItem>
</file>

<file path=customXml/itemProps2.xml><?xml version="1.0" encoding="utf-8"?>
<ds:datastoreItem xmlns:ds="http://schemas.openxmlformats.org/officeDocument/2006/customXml" ds:itemID="{9AFF34BF-461A-4552-BAC0-8EAE6FB87824}">
  <ds:schemaRefs>
    <ds:schemaRef ds:uri="6fe4a646-9a5b-40a0-b2ad-9169a3f7c2c1"/>
    <ds:schemaRef ds:uri="c4f6c52c-0e1f-4956-8441-72384df321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CE260C-8DE8-4ACF-8753-4C84FE4A9D0C}">
  <ds:schemaRefs>
    <ds:schemaRef ds:uri="6fe4a646-9a5b-40a0-b2ad-9169a3f7c2c1"/>
    <ds:schemaRef ds:uri="c4f6c52c-0e1f-4956-8441-72384df321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49</Slides>
  <Notes>13</Notes>
  <HiddenSlides>0</HiddenSlide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SBCTC Spring update</vt:lpstr>
      <vt:lpstr>System Highlights </vt:lpstr>
      <vt:lpstr>2025-27 Operating Budget, as passed</vt:lpstr>
      <vt:lpstr>2025-27 Operating Budget, as passed</vt:lpstr>
      <vt:lpstr>2025-27 Operating Budget, as passed</vt:lpstr>
      <vt:lpstr>2025-27 Operating Budget, as passed</vt:lpstr>
      <vt:lpstr>Legislative, program &amp; Funding updates</vt:lpstr>
      <vt:lpstr>Work-based Learning</vt:lpstr>
      <vt:lpstr>funding &amp; program Updates</vt:lpstr>
      <vt:lpstr>funding &amp; program Updates</vt:lpstr>
      <vt:lpstr>Program support</vt:lpstr>
      <vt:lpstr>Legislative Updates</vt:lpstr>
      <vt:lpstr>FY26 Perkins workforce Grants</vt:lpstr>
      <vt:lpstr>Perkins updates</vt:lpstr>
      <vt:lpstr>Program Approval Updates</vt:lpstr>
      <vt:lpstr>Program Updates</vt:lpstr>
      <vt:lpstr>Sector Response</vt:lpstr>
      <vt:lpstr>Legislative, Funding &amp; Program Updates </vt:lpstr>
      <vt:lpstr>Student support Programs</vt:lpstr>
      <vt:lpstr>Program &amp; Grant Updates</vt:lpstr>
      <vt:lpstr>Program &amp; Grant Updates</vt:lpstr>
      <vt:lpstr>Program &amp; Grant Updates</vt:lpstr>
      <vt:lpstr>Industry Demand</vt:lpstr>
      <vt:lpstr>Legislative updates</vt:lpstr>
      <vt:lpstr>funding Updates</vt:lpstr>
      <vt:lpstr>funding Updates (con't)</vt:lpstr>
      <vt:lpstr>Industry demand initiatives</vt:lpstr>
      <vt:lpstr>Micro-pathways Fellowship with  Education Design Lab  </vt:lpstr>
      <vt:lpstr>Micro-pathway Template  </vt:lpstr>
      <vt:lpstr>Design Criteria for Micro-pathways  </vt:lpstr>
      <vt:lpstr>Baccalaureate Programs</vt:lpstr>
      <vt:lpstr>Highlights</vt:lpstr>
      <vt:lpstr>Baccalaureate Programs By Classification</vt:lpstr>
      <vt:lpstr>Baccalaureate Programs By Classification</vt:lpstr>
      <vt:lpstr>BS Computer Science</vt:lpstr>
      <vt:lpstr>National Presentations</vt:lpstr>
      <vt:lpstr>Research Publications</vt:lpstr>
      <vt:lpstr>Baccalaureate Program Proposals for Fall 2025</vt:lpstr>
      <vt:lpstr>Clean energy workforce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our system need to be Responsive?</vt:lpstr>
      <vt:lpstr>The Ask: Please Complete this Survey by May 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Rose</dc:creator>
  <cp:revision>11</cp:revision>
  <cp:lastPrinted>2018-06-28T21:16:04Z</cp:lastPrinted>
  <dcterms:created xsi:type="dcterms:W3CDTF">2018-05-24T23:21:12Z</dcterms:created>
  <dcterms:modified xsi:type="dcterms:W3CDTF">2025-05-02T21:52:22Z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0x010100869C1961A531994E8F12E6D74A572E1D</vt:lpwstr>
  </property>
</Properties>
</file>