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5" r:id="rId4"/>
    <p:sldId id="264" r:id="rId5"/>
    <p:sldId id="259" r:id="rId6"/>
    <p:sldId id="266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FB3E20-F6A4-EA1D-E40D-A05FDDAE2106}" v="1" dt="2025-05-06T14:52:48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30"/>
    <p:restoredTop sz="96327"/>
  </p:normalViewPr>
  <p:slideViewPr>
    <p:cSldViewPr snapToGrid="0">
      <p:cViewPr varScale="1">
        <p:scale>
          <a:sx n="96" d="100"/>
          <a:sy n="96" d="100"/>
        </p:scale>
        <p:origin x="17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Belden" userId="S::wbelden@sbctc.edu::bc4b5dc7-8207-46ac-b5ce-0e58659641bb" providerId="AD" clId="Web-{34FB3E20-F6A4-EA1D-E40D-A05FDDAE2106}"/>
    <pc:docChg chg="modSld">
      <pc:chgData name="William Belden" userId="S::wbelden@sbctc.edu::bc4b5dc7-8207-46ac-b5ce-0e58659641bb" providerId="AD" clId="Web-{34FB3E20-F6A4-EA1D-E40D-A05FDDAE2106}" dt="2025-05-06T14:52:48.655" v="0" actId="20577"/>
      <pc:docMkLst>
        <pc:docMk/>
      </pc:docMkLst>
      <pc:sldChg chg="modSp">
        <pc:chgData name="William Belden" userId="S::wbelden@sbctc.edu::bc4b5dc7-8207-46ac-b5ce-0e58659641bb" providerId="AD" clId="Web-{34FB3E20-F6A4-EA1D-E40D-A05FDDAE2106}" dt="2025-05-06T14:52:48.655" v="0" actId="20577"/>
        <pc:sldMkLst>
          <pc:docMk/>
          <pc:sldMk cId="3836282478" sldId="266"/>
        </pc:sldMkLst>
        <pc:spChg chg="mod">
          <ac:chgData name="William Belden" userId="S::wbelden@sbctc.edu::bc4b5dc7-8207-46ac-b5ce-0e58659641bb" providerId="AD" clId="Web-{34FB3E20-F6A4-EA1D-E40D-A05FDDAE2106}" dt="2025-05-06T14:52:48.655" v="0" actId="20577"/>
          <ac:spMkLst>
            <pc:docMk/>
            <pc:sldMk cId="3836282478" sldId="266"/>
            <ac:spMk id="3" creationId="{EC2C16FA-F18B-DF7A-CE7C-C221DA14521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0CD8D-AAEA-D046-8FE1-2807511270F7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E3511-B167-1344-8798-82BC3D8EC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5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To:</a:t>
            </a:r>
          </a:p>
          <a:p>
            <a:r>
              <a:rPr lang="en-US" dirty="0"/>
              <a:t>More info, the </a:t>
            </a:r>
            <a:r>
              <a:rPr lang="en-US" dirty="0" err="1"/>
              <a:t>betterl</a:t>
            </a:r>
            <a:r>
              <a:rPr lang="en-US" dirty="0"/>
              <a:t>. Broad outreach, more local outreach. Maintain the relationship and maintain he relationship Shout out to SCC staff, best practices for recruitment and retention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7AAA0-9291-9D4E-A9BF-31F06EEF89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5/6/2025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5/6/2025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5/6/2025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5/6/2025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5/6/2025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wslc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lc.org/wp-content/uploads/2024/04/2024-WSLC-Directory-web2.pdf" TargetMode="External"/><Relationship Id="rId2" Type="http://schemas.openxmlformats.org/officeDocument/2006/relationships/hyperlink" Target="https://www.wslc.org/afl-cio-central-labor-council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atiasXiicYVanP6b3dea__ASyQk7Y3eXs3Yj15H2uoq4JYQ/viewfor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ni.wa.gov/licensing-permits/apprenticeship/wsat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lni.wa.gov/licensing-permits/apprenticeship/wsatc#events-calenda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poplack@wslc.org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E96D3379-FD46-0BD3-AD37-EFEBAB807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40" y="208722"/>
            <a:ext cx="4168534" cy="13895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2CC2EC-E3AD-A1AB-FA8B-53A066E37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925" y="2348950"/>
            <a:ext cx="8825658" cy="3329581"/>
          </a:xfrm>
        </p:spPr>
        <p:txBody>
          <a:bodyPr/>
          <a:lstStyle/>
          <a:p>
            <a:pPr algn="r"/>
            <a:r>
              <a:rPr lang="en-US" dirty="0"/>
              <a:t>Labor Liaison</a:t>
            </a:r>
            <a:br>
              <a:rPr lang="en-US" dirty="0"/>
            </a:br>
            <a:r>
              <a:rPr lang="en-US" dirty="0"/>
              <a:t>May 2025 WEC</a:t>
            </a:r>
            <a:br>
              <a:rPr lang="en-US" dirty="0"/>
            </a:br>
            <a:r>
              <a:rPr lang="en-US" sz="3600" dirty="0"/>
              <a:t>Rachel McAloon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28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0"/>
    </mc:Choice>
    <mc:Fallback xmlns="">
      <p:transition spd="slow" advTm="158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8AF45-2C42-2C31-4751-EFBC2C7D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EBEBEB"/>
                </a:solidFill>
              </a:rPr>
              <a:t>Labor Openings </a:t>
            </a: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FC8F39-5FBB-80DC-AE46-725DE92FCB49}"/>
              </a:ext>
            </a:extLst>
          </p:cNvPr>
          <p:cNvSpPr txBox="1"/>
          <p:nvPr/>
        </p:nvSpPr>
        <p:spPr>
          <a:xfrm>
            <a:off x="4837043" y="1033670"/>
            <a:ext cx="628656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Partnership between Labor and the CTC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WSLC provides broad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Balanced committee of Labor and Management (50/50)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Worker sits on Labor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Management side </a:t>
            </a:r>
            <a:r>
              <a:rPr lang="en-US" i="1" dirty="0"/>
              <a:t>has ability to hire and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Union density is NOT equal by industry or by region of the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Strong union presence: EX: healthcare, building and construction trades, education, state and city employees, transportation, aerospace, advanced manufacturing, utilities, etc.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 union presence: cosmetology, automotive, information technology,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98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7833"/>
    </mc:Choice>
    <mc:Fallback xmlns="">
      <p:transition spd="slow" advTm="6783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C577E-A9D8-CA43-D148-2DBDAAB2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214179"/>
            <a:ext cx="9404723" cy="952012"/>
          </a:xfrm>
        </p:spPr>
        <p:txBody>
          <a:bodyPr/>
          <a:lstStyle/>
          <a:p>
            <a:pPr algn="ctr"/>
            <a:r>
              <a:rPr lang="en-US" dirty="0"/>
              <a:t>Best Practices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F023A-94BB-533F-66F7-DC00D4793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5" y="1166191"/>
            <a:ext cx="9109930" cy="523909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Email introduction from WSLC to college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Follow up with: Introduce yourself, Advisory Committee, and schedule</a:t>
            </a:r>
          </a:p>
          <a:p>
            <a:pPr marL="400050"/>
            <a:r>
              <a:rPr lang="en-US" b="1" dirty="0"/>
              <a:t>Build a relationship with the worker voice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Advertise to past students </a:t>
            </a:r>
          </a:p>
          <a:p>
            <a:pPr marL="400050"/>
            <a:r>
              <a:rPr lang="en-US" b="1" dirty="0"/>
              <a:t>Outreach to regional unions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900" dirty="0"/>
              <a:t>CLC’s regional meeting schedule: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www.wslc.org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afl-cio</a:t>
            </a:r>
            <a:r>
              <a:rPr lang="en-US" dirty="0">
                <a:hlinkClick r:id="rId2"/>
              </a:rPr>
              <a:t>-central-labor-councils/</a:t>
            </a:r>
            <a:endParaRPr lang="en-US" dirty="0"/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900" dirty="0"/>
              <a:t>WSLC AFL-CIO Directory: </a:t>
            </a:r>
            <a:r>
              <a:rPr lang="en-US" dirty="0">
                <a:hlinkClick r:id="rId3"/>
              </a:rPr>
              <a:t>https://www.wslc.org/wp-content/uploads/2024/04/2024-WSLC-Directory-web2.pdf</a:t>
            </a:r>
            <a:endParaRPr lang="en-US" dirty="0"/>
          </a:p>
          <a:p>
            <a:r>
              <a:rPr lang="en-US" b="1" dirty="0"/>
              <a:t>WSLC can provide letter of no/low union presence for certain committees for Perkins audits</a:t>
            </a:r>
          </a:p>
          <a:p>
            <a:pPr lvl="1"/>
            <a:r>
              <a:rPr lang="en-US" dirty="0"/>
              <a:t>College must still work to fill worker voice and have a balanced committee</a:t>
            </a:r>
          </a:p>
          <a:p>
            <a:pPr lvl="1"/>
            <a:endParaRPr lang="en-US" dirty="0"/>
          </a:p>
          <a:p>
            <a:r>
              <a:rPr lang="en-US" b="1" dirty="0"/>
              <a:t>Myths: </a:t>
            </a:r>
          </a:p>
          <a:p>
            <a:pPr lvl="1"/>
            <a:r>
              <a:rPr lang="en-US" dirty="0"/>
              <a:t>Does not need to be a union representative (i.e. someone who works for unions)</a:t>
            </a:r>
          </a:p>
          <a:p>
            <a:pPr lvl="1"/>
            <a:r>
              <a:rPr lang="en-US" dirty="0"/>
              <a:t>Do not need to replace worker voice member if they are not in a union. Quality of partnership matters.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00050"/>
            <a:endParaRPr lang="en-US" dirty="0"/>
          </a:p>
          <a:p>
            <a:endParaRPr lang="en-US" dirty="0"/>
          </a:p>
          <a:p>
            <a:pPr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72F3D-ED54-FE78-7136-74A3F6746D4D}"/>
              </a:ext>
            </a:extLst>
          </p:cNvPr>
          <p:cNvSpPr txBox="1"/>
          <p:nvPr/>
        </p:nvSpPr>
        <p:spPr>
          <a:xfrm>
            <a:off x="11211339" y="7023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9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029CD-C49C-EE0C-F482-E8B3E9C6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29" y="2521227"/>
            <a:ext cx="4397828" cy="33295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Advisory Committees- Labor Member(s) needed  </a:t>
            </a:r>
            <a:br>
              <a:rPr lang="en-US" sz="5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			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DF188-3764-0947-2C6A-914FA2364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829" y="4777380"/>
            <a:ext cx="4397828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lnSpc>
                <a:spcPct val="90000"/>
              </a:lnSpc>
              <a:buNone/>
            </a:pPr>
            <a:r>
              <a:rPr lang="en-US" sz="1600" cap="all" dirty="0">
                <a:solidFill>
                  <a:schemeClr val="bg2">
                    <a:lumMod val="40000"/>
                    <a:lumOff val="60000"/>
                  </a:schemeClr>
                </a:solidFill>
                <a:hlinkClick r:id="rId3"/>
              </a:rPr>
              <a:t>https://</a:t>
            </a:r>
            <a:r>
              <a:rPr lang="en-US" sz="1600" cap="all" dirty="0" err="1">
                <a:solidFill>
                  <a:schemeClr val="bg2">
                    <a:lumMod val="40000"/>
                    <a:lumOff val="60000"/>
                  </a:schemeClr>
                </a:solidFill>
                <a:hlinkClick r:id="rId3"/>
              </a:rPr>
              <a:t>docs.google.com</a:t>
            </a:r>
            <a:r>
              <a:rPr lang="en-US" sz="1600" cap="all" dirty="0">
                <a:solidFill>
                  <a:schemeClr val="bg2">
                    <a:lumMod val="40000"/>
                    <a:lumOff val="60000"/>
                  </a:schemeClr>
                </a:solidFill>
                <a:hlinkClick r:id="rId3"/>
              </a:rPr>
              <a:t>/forms/d/e/1FAIpQLSeatiasXiicYVanP6b3dea__ASyQk7Y3eXs3Yj15H2uoq4JYQ/</a:t>
            </a:r>
            <a:r>
              <a:rPr lang="en-US" sz="1600" cap="all" dirty="0" err="1">
                <a:solidFill>
                  <a:schemeClr val="bg2">
                    <a:lumMod val="40000"/>
                    <a:lumOff val="60000"/>
                  </a:schemeClr>
                </a:solidFill>
                <a:hlinkClick r:id="rId3"/>
              </a:rPr>
              <a:t>viewform</a:t>
            </a:r>
            <a:endParaRPr lang="en-US" sz="1600" cap="all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F8069D3A-F061-9477-0213-DFCCD29AA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30" y="588065"/>
            <a:ext cx="5681870" cy="56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1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6B443C-2FC2-4E2D-85B2-45096BE4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F8595138-C2F6-4C4C-B5E4-AA951F931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40DE3A-5F37-037B-833D-8B8E675CB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Hospitality Pathways DOL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3311-EAC6-8A05-2E3A-49F27D7D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21279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Dept. of Labor grant to map out hospitality pathways- specifically in the Tri-Cities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On-going worker focus groups in Tri-Cities (Feb/April/TBD)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Employer survey completed April 28, 2025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Partnership between: WSLC, Kinetic West Consulting, Benton-Franklin WDC, </a:t>
            </a:r>
            <a:r>
              <a:rPr lang="en-US" dirty="0" err="1">
                <a:solidFill>
                  <a:schemeClr val="bg1"/>
                </a:solidFill>
              </a:rPr>
              <a:t>UniteHere</a:t>
            </a:r>
            <a:r>
              <a:rPr lang="en-US" dirty="0">
                <a:solidFill>
                  <a:schemeClr val="bg1"/>
                </a:solidFill>
              </a:rPr>
              <a:t>! Local 8, Hospitality Association Education Foundation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57150" indent="0">
              <a:buNone/>
            </a:pPr>
            <a:r>
              <a:rPr lang="en-US" dirty="0">
                <a:solidFill>
                  <a:schemeClr val="bg1"/>
                </a:solidFill>
              </a:rPr>
              <a:t>Thank you to David Schweiger at the new Hospitality Center of Excellence for your partnership! </a:t>
            </a:r>
          </a:p>
          <a:p>
            <a:pPr marL="57150" indent="0">
              <a:buNone/>
            </a:pPr>
            <a:r>
              <a:rPr lang="en-US" dirty="0">
                <a:solidFill>
                  <a:schemeClr val="bg1"/>
                </a:solidFill>
              </a:rPr>
              <a:t>Interested in learning more? Reach out to Rachel @ </a:t>
            </a:r>
            <a:r>
              <a:rPr lang="en-US" dirty="0" err="1">
                <a:solidFill>
                  <a:schemeClr val="bg1"/>
                </a:solidFill>
              </a:rPr>
              <a:t>rmcaloon@wslc.org</a:t>
            </a:r>
            <a:endParaRPr lang="en-US" dirty="0">
              <a:solidFill>
                <a:schemeClr val="bg1"/>
              </a:solidFill>
            </a:endParaRPr>
          </a:p>
          <a:p>
            <a:pPr marL="5715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5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33"/>
    </mc:Choice>
    <mc:Fallback xmlns="">
      <p:transition spd="slow" advTm="8663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42E8-243E-16F1-6388-17464DBFC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Seeking Volunteers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16FA-F18B-DF7A-CE7C-C221DA145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WSLC Annual Convention July 22</a:t>
            </a:r>
            <a:r>
              <a:rPr lang="en-US" baseline="30000" dirty="0"/>
              <a:t>nd</a:t>
            </a:r>
            <a:r>
              <a:rPr lang="en-US" dirty="0"/>
              <a:t>/23</a:t>
            </a:r>
            <a:r>
              <a:rPr lang="en-US" baseline="30000" dirty="0"/>
              <a:t>rd</a:t>
            </a:r>
            <a:r>
              <a:rPr lang="en-US" dirty="0"/>
              <a:t> in Vancouver, WA</a:t>
            </a:r>
          </a:p>
          <a:p>
            <a:r>
              <a:rPr lang="en-US" dirty="0"/>
              <a:t>Breakout session to affiliates on SBCTC, Advisory Committees, AC openings, </a:t>
            </a:r>
          </a:p>
          <a:p>
            <a:r>
              <a:rPr lang="en-US" dirty="0"/>
              <a:t>Seeking 2 CTC or COE representatives to talk about Advisory Committees and importance of including workers' voice</a:t>
            </a:r>
          </a:p>
          <a:p>
            <a:r>
              <a:rPr lang="en-US" dirty="0"/>
              <a:t>Talk about your department and the role the Advisory Committee play</a:t>
            </a:r>
          </a:p>
          <a:p>
            <a:endParaRPr lang="en-US" dirty="0"/>
          </a:p>
          <a:p>
            <a:r>
              <a:rPr lang="en-US"/>
              <a:t>BIG Thank You to Christina Rupp, Construction Center of </a:t>
            </a:r>
            <a:r>
              <a:rPr lang="en-US" dirty="0"/>
              <a:t>Excellence, and Shannon Matson, Renton Tech, for sharing your expertise at 2024 convention</a:t>
            </a:r>
          </a:p>
        </p:txBody>
      </p:sp>
    </p:spTree>
    <p:extLst>
      <p:ext uri="{BB962C8B-B14F-4D97-AF65-F5344CB8AC3E}">
        <p14:creationId xmlns:p14="http://schemas.microsoft.com/office/powerpoint/2010/main" val="383628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029CD-C49C-EE0C-F482-E8B3E9C6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" y="725557"/>
            <a:ext cx="6846589" cy="13852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EBEBEB"/>
                </a:solidFill>
              </a:rPr>
              <a:t>Registered Apprenticeship FYI</a:t>
            </a:r>
            <a:br>
              <a:rPr lang="en-US" sz="3600" dirty="0">
                <a:solidFill>
                  <a:srgbClr val="EBEBEB"/>
                </a:solidFill>
              </a:rPr>
            </a:br>
            <a:r>
              <a:rPr lang="en-US" sz="3600" dirty="0">
                <a:solidFill>
                  <a:srgbClr val="EBEBEB"/>
                </a:solidFill>
              </a:rPr>
              <a:t>							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DF188-3764-0947-2C6A-914FA2364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76" y="1802674"/>
            <a:ext cx="6367043" cy="44211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  <a:hlinkClick r:id="rId3"/>
              </a:rPr>
              <a:t>WSATC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Meets quarterly (Jan/April/July/Oct)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Wednesday Meetings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Day before Thursday Council meeting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Childcare Taskforce (11am) , Apprenticeship Coordinators (1pm),  Joint Retention &amp; Recruitment Committee (2pm)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Great way to network and connect with Registered Apprenticeship Community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  <a:hlinkClick r:id="rId4"/>
              </a:rPr>
              <a:t>Upcoming dates:</a:t>
            </a:r>
            <a:endParaRPr lang="en-US" sz="1400" dirty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July 16</a:t>
            </a:r>
            <a:r>
              <a:rPr lang="en-US" sz="1400" baseline="30000" dirty="0">
                <a:solidFill>
                  <a:srgbClr val="FFFFFF"/>
                </a:solidFill>
              </a:rPr>
              <a:t>th</a:t>
            </a:r>
            <a:r>
              <a:rPr lang="en-US" sz="1400" dirty="0">
                <a:solidFill>
                  <a:srgbClr val="FFFFFF"/>
                </a:solidFill>
              </a:rPr>
              <a:t>/17</a:t>
            </a:r>
            <a:r>
              <a:rPr lang="en-US" sz="1400" baseline="30000" dirty="0">
                <a:solidFill>
                  <a:srgbClr val="FFFFFF"/>
                </a:solidFill>
              </a:rPr>
              <a:t>th</a:t>
            </a:r>
            <a:r>
              <a:rPr lang="en-US" sz="1400" dirty="0">
                <a:solidFill>
                  <a:srgbClr val="FFFFFF"/>
                </a:solidFill>
              </a:rPr>
              <a:t> 2025, L&amp;I Headquarters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Registered Apprenticeship 101 Presentation available, reach out to schedule 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FFF5D519-159A-34B1-08DC-E640669B03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62" r="42929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23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00"/>
    </mc:Choice>
    <mc:Fallback xmlns="">
      <p:transition spd="slow" advTm="408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03F7-EB69-215F-4C30-B0868C5E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00" y="194301"/>
            <a:ext cx="9404723" cy="1400530"/>
          </a:xfrm>
        </p:spPr>
        <p:txBody>
          <a:bodyPr/>
          <a:lstStyle/>
          <a:p>
            <a:r>
              <a:rPr lang="en-US"/>
              <a:t>Ways to Connect with the WSLC</a:t>
            </a:r>
          </a:p>
        </p:txBody>
      </p: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0DDBC31-9E5C-625C-F300-9E4F4A597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76" y="3784433"/>
            <a:ext cx="4894266" cy="2549017"/>
          </a:xfr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843447E-EF11-1246-29B2-FF7DD4B81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76" y="1701026"/>
            <a:ext cx="4894266" cy="1977213"/>
          </a:xfrm>
          <a:prstGeom prst="rect">
            <a:avLst/>
          </a:prstGeom>
        </p:spPr>
      </p:pic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40AFB23-B011-76FE-671E-A282619FA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96" y="1702145"/>
            <a:ext cx="5629500" cy="3340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721A17-E086-421E-DD50-F8E8138CBE32}"/>
              </a:ext>
            </a:extLst>
          </p:cNvPr>
          <p:cNvSpPr txBox="1"/>
          <p:nvPr/>
        </p:nvSpPr>
        <p:spPr>
          <a:xfrm>
            <a:off x="321276" y="1257301"/>
            <a:ext cx="469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Social Media (LinkedIn &amp; Facebook):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AA6040-8E62-20B8-C071-0AA9B7FBFE07}"/>
              </a:ext>
            </a:extLst>
          </p:cNvPr>
          <p:cNvSpPr txBox="1"/>
          <p:nvPr/>
        </p:nvSpPr>
        <p:spPr>
          <a:xfrm>
            <a:off x="5730496" y="1257301"/>
            <a:ext cx="550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Quarterly Newsletter: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2F54EE-BCC6-7BC3-FC74-B6AB609F47C4}"/>
              </a:ext>
            </a:extLst>
          </p:cNvPr>
          <p:cNvSpPr txBox="1"/>
          <p:nvPr/>
        </p:nvSpPr>
        <p:spPr>
          <a:xfrm>
            <a:off x="5820032" y="5239265"/>
            <a:ext cx="564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Send an email to </a:t>
            </a:r>
            <a:r>
              <a:rPr lang="en-US">
                <a:hlinkClick r:id="rId5"/>
              </a:rPr>
              <a:t>Lpoplack@wslc.org</a:t>
            </a:r>
            <a:r>
              <a:rPr lang="en-US"/>
              <a:t> to sign up! </a:t>
            </a:r>
          </a:p>
        </p:txBody>
      </p:sp>
    </p:spTree>
    <p:extLst>
      <p:ext uri="{BB962C8B-B14F-4D97-AF65-F5344CB8AC3E}">
        <p14:creationId xmlns:p14="http://schemas.microsoft.com/office/powerpoint/2010/main" val="16107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33"/>
    </mc:Choice>
    <mc:Fallback xmlns="">
      <p:transition spd="slow" advTm="20033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217</TotalTime>
  <Words>606</Words>
  <Application>Microsoft Office PowerPoint</Application>
  <PresentationFormat>Widescreen</PresentationFormat>
  <Paragraphs>75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Labor Liaison May 2025 WEC Rachel McAloon  </vt:lpstr>
      <vt:lpstr>Labor Openings </vt:lpstr>
      <vt:lpstr>Best Practices </vt:lpstr>
      <vt:lpstr>Advisory Committees- Labor Member(s) needed              </vt:lpstr>
      <vt:lpstr>Hospitality Pathways DOL grant</vt:lpstr>
      <vt:lpstr>Seeking Volunteers </vt:lpstr>
      <vt:lpstr>Registered Apprenticeship FYI            </vt:lpstr>
      <vt:lpstr>Ways to Connect with the WSLC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 Liaison  April WEC Report  Rachel McAloon rmcaloon @wslc.org</dc:title>
  <dc:creator>Rachel McAloon</dc:creator>
  <cp:lastModifiedBy>Rachel McAloon</cp:lastModifiedBy>
  <cp:revision>27</cp:revision>
  <dcterms:created xsi:type="dcterms:W3CDTF">2023-04-17T02:53:39Z</dcterms:created>
  <dcterms:modified xsi:type="dcterms:W3CDTF">2025-05-06T14:52:49Z</dcterms:modified>
</cp:coreProperties>
</file>